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2" r:id="rId1"/>
  </p:sldMasterIdLst>
  <p:notesMasterIdLst>
    <p:notesMasterId r:id="rId77"/>
  </p:notesMasterIdLst>
  <p:sldIdLst>
    <p:sldId id="258" r:id="rId2"/>
    <p:sldId id="367" r:id="rId3"/>
    <p:sldId id="368" r:id="rId4"/>
    <p:sldId id="369" r:id="rId5"/>
    <p:sldId id="364" r:id="rId6"/>
    <p:sldId id="365" r:id="rId7"/>
    <p:sldId id="259" r:id="rId8"/>
    <p:sldId id="373" r:id="rId9"/>
    <p:sldId id="262" r:id="rId10"/>
    <p:sldId id="268" r:id="rId11"/>
    <p:sldId id="311" r:id="rId12"/>
    <p:sldId id="269" r:id="rId13"/>
    <p:sldId id="270" r:id="rId14"/>
    <p:sldId id="264" r:id="rId15"/>
    <p:sldId id="363" r:id="rId16"/>
    <p:sldId id="366" r:id="rId17"/>
    <p:sldId id="375" r:id="rId18"/>
    <p:sldId id="260" r:id="rId19"/>
    <p:sldId id="371" r:id="rId20"/>
    <p:sldId id="372" r:id="rId21"/>
    <p:sldId id="361" r:id="rId22"/>
    <p:sldId id="362" r:id="rId23"/>
    <p:sldId id="271" r:id="rId24"/>
    <p:sldId id="376" r:id="rId25"/>
    <p:sldId id="312" r:id="rId26"/>
    <p:sldId id="313" r:id="rId27"/>
    <p:sldId id="314" r:id="rId28"/>
    <p:sldId id="315" r:id="rId29"/>
    <p:sldId id="352" r:id="rId30"/>
    <p:sldId id="316" r:id="rId31"/>
    <p:sldId id="317" r:id="rId32"/>
    <p:sldId id="321" r:id="rId33"/>
    <p:sldId id="319" r:id="rId34"/>
    <p:sldId id="318" r:id="rId35"/>
    <p:sldId id="322" r:id="rId36"/>
    <p:sldId id="323" r:id="rId37"/>
    <p:sldId id="353" r:id="rId38"/>
    <p:sldId id="354" r:id="rId39"/>
    <p:sldId id="377" r:id="rId40"/>
    <p:sldId id="381" r:id="rId41"/>
    <p:sldId id="285" r:id="rId42"/>
    <p:sldId id="286" r:id="rId43"/>
    <p:sldId id="287" r:id="rId44"/>
    <p:sldId id="307" r:id="rId45"/>
    <p:sldId id="344" r:id="rId46"/>
    <p:sldId id="345" r:id="rId47"/>
    <p:sldId id="346" r:id="rId48"/>
    <p:sldId id="347" r:id="rId49"/>
    <p:sldId id="348" r:id="rId50"/>
    <p:sldId id="349" r:id="rId51"/>
    <p:sldId id="350" r:id="rId52"/>
    <p:sldId id="343" r:id="rId53"/>
    <p:sldId id="308" r:id="rId54"/>
    <p:sldId id="378" r:id="rId55"/>
    <p:sldId id="288" r:id="rId56"/>
    <p:sldId id="289" r:id="rId57"/>
    <p:sldId id="290" r:id="rId58"/>
    <p:sldId id="291" r:id="rId59"/>
    <p:sldId id="292" r:id="rId60"/>
    <p:sldId id="293" r:id="rId61"/>
    <p:sldId id="294" r:id="rId62"/>
    <p:sldId id="295" r:id="rId63"/>
    <p:sldId id="331" r:id="rId64"/>
    <p:sldId id="332" r:id="rId65"/>
    <p:sldId id="333" r:id="rId66"/>
    <p:sldId id="334" r:id="rId67"/>
    <p:sldId id="335" r:id="rId68"/>
    <p:sldId id="356" r:id="rId69"/>
    <p:sldId id="359" r:id="rId70"/>
    <p:sldId id="358" r:id="rId71"/>
    <p:sldId id="357" r:id="rId72"/>
    <p:sldId id="360" r:id="rId73"/>
    <p:sldId id="297" r:id="rId74"/>
    <p:sldId id="380" r:id="rId75"/>
    <p:sldId id="379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AF8"/>
    <a:srgbClr val="F9F9F9"/>
    <a:srgbClr val="92E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2961"/>
  </p:normalViewPr>
  <p:slideViewPr>
    <p:cSldViewPr snapToGrid="0" snapToObjects="1" showGuides="1">
      <p:cViewPr>
        <p:scale>
          <a:sx n="198" d="100"/>
          <a:sy n="198" d="100"/>
        </p:scale>
        <p:origin x="-1304" y="-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3C18D-7D5D-9E47-A0FC-BBD26D0E1D9B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C1623-6B39-8543-823A-29D9E60F1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7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33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16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12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1623-6B39-8543-823A-29D9E60F17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7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1623-6B39-8543-823A-29D9E60F17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56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1623-6B39-8543-823A-29D9E60F177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6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CS109A 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Introduction to Data Science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</a:t>
            </a:r>
            <a:r>
              <a:rPr lang="en-US" sz="24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</a:t>
            </a:r>
            <a:r>
              <a:rPr lang="en-US" sz="2400" b="0" i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Kevin Rader and Chris Tanner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15746" y="6400800"/>
            <a:ext cx="2287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Rader, Tanner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0.png"/><Relationship Id="rId3" Type="http://schemas.openxmlformats.org/officeDocument/2006/relationships/image" Target="../media/image4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4" Type="http://schemas.openxmlformats.org/officeDocument/2006/relationships/image" Target="../media/image450.png"/><Relationship Id="rId5" Type="http://schemas.openxmlformats.org/officeDocument/2006/relationships/image" Target="../media/image460.png"/><Relationship Id="rId6" Type="http://schemas.openxmlformats.org/officeDocument/2006/relationships/image" Target="../media/image470.png"/><Relationship Id="rId7" Type="http://schemas.openxmlformats.org/officeDocument/2006/relationships/image" Target="../media/image48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4" Type="http://schemas.openxmlformats.org/officeDocument/2006/relationships/image" Target="../media/image450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3.png"/><Relationship Id="rId5" Type="http://schemas.openxmlformats.org/officeDocument/2006/relationships/image" Target="../media/image450.png"/><Relationship Id="rId6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twitter.com/wdaali999/status/1161973951565881345" TargetMode="External"/><Relationship Id="rId3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7</a:t>
            </a:r>
            <a:r>
              <a:rPr lang="en-US" dirty="0" smtClean="0"/>
              <a:t>: Model Selection and Regularization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1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8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Train-Validation-Test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496" y="1057169"/>
            <a:ext cx="10327008" cy="2111143"/>
          </a:xfr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Question:</a:t>
            </a:r>
          </a:p>
          <a:p>
            <a:r>
              <a:rPr lang="en-US" dirty="0" smtClean="0"/>
              <a:t>	How </a:t>
            </a:r>
            <a:r>
              <a:rPr lang="en-US" dirty="0"/>
              <a:t>w</a:t>
            </a:r>
            <a:r>
              <a:rPr lang="en-US" dirty="0" smtClean="0"/>
              <a:t>ould you report the performance of the model?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is-IS" dirty="0" smtClean="0"/>
              <a:t>R2_test  = 0.52</a:t>
            </a:r>
          </a:p>
          <a:p>
            <a:r>
              <a:rPr lang="is-IS" dirty="0" smtClean="0"/>
              <a:t>	R2_train(degree=1) = 0.83</a:t>
            </a:r>
          </a:p>
          <a:p>
            <a:endParaRPr lang="is-IS" dirty="0"/>
          </a:p>
          <a:p>
            <a:endParaRPr lang="is-I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16</a:t>
            </a:fld>
            <a:endParaRPr lang="en-US"/>
          </a:p>
        </p:txBody>
      </p:sp>
      <p:sp>
        <p:nvSpPr>
          <p:cNvPr id="5" name="AutoShape 2" descr="mage result for train validation test split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mage result for train validation test spl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067" y="4210852"/>
            <a:ext cx="73914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38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18832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Overfitting</a:t>
            </a:r>
          </a:p>
          <a:p>
            <a:pPr>
              <a:spcAft>
                <a:spcPts val="1200"/>
              </a:spcAft>
            </a:pPr>
            <a:r>
              <a:rPr lang="en-US" b="1" dirty="0" smtClean="0"/>
              <a:t>Model Selection</a:t>
            </a:r>
            <a:endParaRPr lang="en-US" b="1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Cross Validation 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Bias </a:t>
            </a:r>
            <a:r>
              <a:rPr lang="en-US" dirty="0"/>
              <a:t>vs Variance</a:t>
            </a:r>
          </a:p>
          <a:p>
            <a:pPr>
              <a:spcAft>
                <a:spcPts val="1200"/>
              </a:spcAft>
            </a:pPr>
            <a:r>
              <a:rPr lang="en-US" dirty="0"/>
              <a:t>Regularization: LASSO and Ridge</a:t>
            </a:r>
          </a:p>
          <a:p>
            <a:pPr>
              <a:spcAft>
                <a:spcPts val="1200"/>
              </a:spcAft>
            </a:pPr>
            <a:r>
              <a:rPr lang="en-US" dirty="0"/>
              <a:t>Regularization Methods: A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748985" cy="2111143"/>
          </a:xfrm>
        </p:spPr>
        <p:txBody>
          <a:bodyPr/>
          <a:lstStyle/>
          <a:p>
            <a:r>
              <a:rPr lang="en-US" sz="2500" b="1" dirty="0"/>
              <a:t>Model selection </a:t>
            </a:r>
            <a:r>
              <a:rPr lang="en-US" sz="2500" dirty="0"/>
              <a:t>is the application of a principled method to determine the complexity of the model, e.g. choosing a subset of predictors, choosing the degree of the polynomial model etc</a:t>
            </a:r>
            <a:r>
              <a:rPr lang="en-US" sz="2500" dirty="0" smtClean="0"/>
              <a:t>.</a:t>
            </a:r>
          </a:p>
          <a:p>
            <a:endParaRPr lang="en-US" sz="2500" dirty="0"/>
          </a:p>
          <a:p>
            <a:r>
              <a:rPr lang="en-US" sz="2500" dirty="0"/>
              <a:t>A strong motivation for performing model selection is to avoid overfitting, which we saw can happen when: </a:t>
            </a:r>
          </a:p>
          <a:p>
            <a:endParaRPr lang="en-US" sz="2500" dirty="0"/>
          </a:p>
          <a:p>
            <a:pPr marL="342900" indent="-342900">
              <a:buFont typeface="Arial" charset="0"/>
              <a:buChar char="•"/>
            </a:pPr>
            <a:r>
              <a:rPr lang="en-US" sz="2500" dirty="0"/>
              <a:t>there are too many predictors: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the feature space has high dimensionality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the polynomial degree is too high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too many cross terms are considered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the coefficients values are too </a:t>
            </a:r>
            <a:r>
              <a:rPr lang="en-US" sz="2400" b="1" dirty="0" smtClean="0"/>
              <a:t>extreme (we have not seen this yet) </a:t>
            </a:r>
            <a:endParaRPr lang="en-US" sz="2400" b="1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9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748985" cy="2111143"/>
          </a:xfrm>
        </p:spPr>
        <p:txBody>
          <a:bodyPr/>
          <a:lstStyle/>
          <a:p>
            <a:r>
              <a:rPr lang="en-US" sz="2400" b="1" dirty="0" smtClean="0"/>
              <a:t>Question: </a:t>
            </a:r>
          </a:p>
          <a:p>
            <a:r>
              <a:rPr lang="en-US" sz="2400" dirty="0" smtClean="0"/>
              <a:t>        How many different models when considering </a:t>
            </a:r>
            <a:r>
              <a:rPr lang="en-US" sz="2400" dirty="0" smtClean="0">
                <a:latin typeface="Cambria Math" charset="0"/>
                <a:ea typeface="Cambria Math" charset="0"/>
                <a:cs typeface="Cambria Math" charset="0"/>
              </a:rPr>
              <a:t>J</a:t>
            </a:r>
            <a:r>
              <a:rPr lang="en-US" sz="2400" i="1" dirty="0" smtClean="0"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dirty="0" smtClean="0"/>
              <a:t>predictors?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7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79302D7-1ACA-224D-B29D-4D28082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B42DE3A-C3D5-DB4E-8609-AB055504742F}"/>
              </a:ext>
            </a:extLst>
          </p:cNvPr>
          <p:cNvSpPr txBox="1">
            <a:spLocks/>
          </p:cNvSpPr>
          <p:nvPr/>
        </p:nvSpPr>
        <p:spPr>
          <a:xfrm>
            <a:off x="254527" y="1791043"/>
            <a:ext cx="11591109" cy="4104490"/>
          </a:xfrm>
          <a:prstGeom prst="rect">
            <a:avLst/>
          </a:prstGeom>
        </p:spPr>
        <p:txBody>
          <a:bodyPr/>
          <a:lstStyle>
            <a:lvl1pPr marL="342878" indent="-342878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1" indent="-285732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6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6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100"/>
              </a:spcAft>
              <a:buNone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Study break next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week (TBD): 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857212" lvl="1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Pizza and fun </a:t>
            </a:r>
          </a:p>
          <a:p>
            <a:pPr marL="0" indent="0">
              <a:spcAft>
                <a:spcPts val="1100"/>
              </a:spcAft>
              <a:buNone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Homework:</a:t>
            </a:r>
          </a:p>
          <a:p>
            <a:pPr marL="857212" lvl="1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HW1 Grades will be released sometime today. Median = </a:t>
            </a:r>
            <a:r>
              <a:rPr lang="hr-HR" sz="2400" dirty="0"/>
              <a:t>4.8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, STD=</a:t>
            </a:r>
            <a:r>
              <a:rPr lang="hr-HR" sz="2400" dirty="0"/>
              <a:t> 0.60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857212" lvl="1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HW3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: 2 weeks and thus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longer.</a:t>
            </a:r>
          </a:p>
          <a:p>
            <a:pPr marL="857212" lvl="1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Read the submission instructions </a:t>
            </a:r>
            <a:r>
              <a:rPr lang="mr-IN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please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857212" lvl="1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Use the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 pre-made 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groups</a:t>
            </a:r>
          </a:p>
          <a:p>
            <a:pPr marL="400023" lvl="1" indent="0">
              <a:spcAft>
                <a:spcPts val="1100"/>
              </a:spcAft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3BD8E3E-02C2-A04A-ABCD-1382F18753BD}"/>
              </a:ext>
            </a:extLst>
          </p:cNvPr>
          <p:cNvSpPr txBox="1">
            <a:spLocks/>
          </p:cNvSpPr>
          <p:nvPr/>
        </p:nvSpPr>
        <p:spPr>
          <a:xfrm>
            <a:off x="2851121" y="580975"/>
            <a:ext cx="6698717" cy="7048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171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pPr fontAlgn="ctr"/>
            <a:r>
              <a:rPr lang="en-US" sz="4000" dirty="0">
                <a:solidFill>
                  <a:schemeClr val="bg2"/>
                </a:solidFill>
              </a:rPr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85587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21507" y="836849"/>
                <a:ext cx="10748985" cy="2111143"/>
              </a:xfrm>
            </p:spPr>
            <p:txBody>
              <a:bodyPr/>
              <a:lstStyle/>
              <a:p>
                <a:r>
                  <a:rPr lang="en-US" b="1" dirty="0" smtClean="0">
                    <a:latin typeface="Karla" charset="0"/>
                    <a:ea typeface="Karla" charset="0"/>
                    <a:cs typeface="Karla" charset="0"/>
                  </a:rPr>
                  <a:t>Example:  </a:t>
                </a:r>
                <a:r>
                  <a:rPr lang="en-US" b="1" dirty="0">
                    <a:latin typeface="Karla" charset="0"/>
                    <a:ea typeface="Karla" charset="0"/>
                    <a:cs typeface="Karla" charset="0"/>
                  </a:rPr>
                  <a:t>3 predictors </a:t>
                </a:r>
                <a14:m>
                  <m:oMath xmlns:m="http://schemas.openxmlformats.org/officeDocument/2006/math">
                    <m:r>
                      <a:rPr lang="en-US" b="1" i="1">
                        <a:latin typeface="Karla" charset="0"/>
                        <a:ea typeface="Karla" charset="0"/>
                        <a:cs typeface="Karla" charset="0"/>
                      </a:rPr>
                      <m:t>(</m:t>
                    </m:r>
                    <m:sSub>
                      <m:sSubPr>
                        <m:ctrlPr>
                          <a:rPr lang="en-US" b="1" i="1">
                            <a:latin typeface="Karla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Karla" charset="0"/>
                            <a:ea typeface="Karla" charset="0"/>
                            <a:cs typeface="Karla" charset="0"/>
                          </a:rPr>
                          <m:t>𝑿</m:t>
                        </m:r>
                      </m:e>
                      <m:sub>
                        <m:r>
                          <a:rPr lang="en-US" b="1" i="1">
                            <a:latin typeface="Karla" charset="0"/>
                            <a:ea typeface="Karla" charset="0"/>
                            <a:cs typeface="Karla" charset="0"/>
                          </a:rPr>
                          <m:t>𝟏</m:t>
                        </m:r>
                      </m:sub>
                    </m:sSub>
                    <m:r>
                      <a:rPr lang="en-US" b="1" i="1">
                        <a:latin typeface="Karla" charset="0"/>
                        <a:ea typeface="Karla" charset="0"/>
                        <a:cs typeface="Karla" charset="0"/>
                      </a:rPr>
                      <m:t>,</m:t>
                    </m:r>
                    <m:sSub>
                      <m:sSubPr>
                        <m:ctrlPr>
                          <a:rPr lang="en-US" b="1" i="1">
                            <a:latin typeface="Karla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Karla" charset="0"/>
                            <a:ea typeface="Karla" charset="0"/>
                            <a:cs typeface="Karla" charset="0"/>
                          </a:rPr>
                          <m:t>𝑿</m:t>
                        </m:r>
                      </m:e>
                      <m:sub>
                        <m:r>
                          <a:rPr lang="en-US" b="1" i="1">
                            <a:latin typeface="Karla" charset="0"/>
                            <a:ea typeface="Karla" charset="0"/>
                            <a:cs typeface="Karla" charset="0"/>
                          </a:rPr>
                          <m:t>𝟐</m:t>
                        </m:r>
                      </m:sub>
                    </m:sSub>
                    <m:r>
                      <a:rPr lang="en-US" b="1" i="1">
                        <a:latin typeface="Karla" charset="0"/>
                        <a:ea typeface="Karla" charset="0"/>
                        <a:cs typeface="Karla" charset="0"/>
                      </a:rPr>
                      <m:t>,</m:t>
                    </m:r>
                    <m:sSub>
                      <m:sSubPr>
                        <m:ctrlPr>
                          <a:rPr lang="en-US" b="1" i="1">
                            <a:latin typeface="Karla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Karla" charset="0"/>
                            <a:ea typeface="Karla" charset="0"/>
                            <a:cs typeface="Karla" charset="0"/>
                          </a:rPr>
                          <m:t>𝑿</m:t>
                        </m:r>
                      </m:e>
                      <m:sub>
                        <m:r>
                          <a:rPr lang="en-US" b="1" i="1">
                            <a:latin typeface="Karla" charset="0"/>
                            <a:ea typeface="Karla" charset="0"/>
                            <a:cs typeface="Karla" charset="0"/>
                          </a:rPr>
                          <m:t>𝟑</m:t>
                        </m:r>
                      </m:sub>
                    </m:sSub>
                    <m:r>
                      <a:rPr lang="en-US" b="1" i="1">
                        <a:latin typeface="Karla" charset="0"/>
                        <a:ea typeface="Karla" charset="0"/>
                        <a:cs typeface="Karla" charset="0"/>
                      </a:rPr>
                      <m:t>)</m:t>
                    </m:r>
                  </m:oMath>
                </a14:m>
                <a:endParaRPr lang="en-US" b="1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1041400">
                  <a:buFont typeface="Arial" charset="0"/>
                  <a:buChar char="•"/>
                </a:pPr>
                <a:r>
                  <a:rPr lang="en-US" sz="2400" dirty="0"/>
                  <a:t>	</a:t>
                </a:r>
                <a:r>
                  <a:rPr lang="en-US" sz="2300" dirty="0"/>
                  <a:t>Models with 0 predictor:</a:t>
                </a:r>
              </a:p>
              <a:p>
                <a:pPr marL="1041400"/>
                <a:r>
                  <a:rPr lang="en-US" sz="2300" dirty="0"/>
                  <a:t>	</a:t>
                </a:r>
                <a:r>
                  <a:rPr lang="en-US" sz="2300" dirty="0"/>
                  <a:t>					M0: </a:t>
                </a:r>
              </a:p>
              <a:p>
                <a:pPr marL="1041400">
                  <a:buFont typeface="Arial" charset="0"/>
                  <a:buChar char="•"/>
                </a:pPr>
                <a:r>
                  <a:rPr lang="en-US" sz="2300" dirty="0"/>
                  <a:t>	</a:t>
                </a:r>
                <a:r>
                  <a:rPr lang="en-US" sz="2300" dirty="0"/>
                  <a:t>Models with 1 predictor:  </a:t>
                </a:r>
              </a:p>
              <a:p>
                <a:pPr marL="1041400"/>
                <a:r>
                  <a:rPr lang="en-US" sz="2300" dirty="0"/>
                  <a:t>	</a:t>
                </a:r>
                <a:r>
                  <a:rPr lang="en-US" sz="2300" dirty="0"/>
                  <a:t>					M1: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300" dirty="0"/>
              </a:p>
              <a:p>
                <a:pPr marL="1041400"/>
                <a:r>
                  <a:rPr lang="en-US" sz="2300" dirty="0"/>
                  <a:t>	</a:t>
                </a:r>
                <a:r>
                  <a:rPr lang="en-US" sz="2300" dirty="0"/>
                  <a:t>					M2: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300" dirty="0"/>
              </a:p>
              <a:p>
                <a:pPr marL="1041400"/>
                <a:r>
                  <a:rPr lang="en-US" sz="2300" dirty="0"/>
                  <a:t>						M3: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300" dirty="0"/>
              </a:p>
              <a:p>
                <a:pPr marL="1041400">
                  <a:buFont typeface="Arial" charset="0"/>
                  <a:buChar char="•"/>
                </a:pPr>
                <a:r>
                  <a:rPr lang="en-US" sz="2300" dirty="0"/>
                  <a:t>	Models with 2 predictors: </a:t>
                </a:r>
              </a:p>
              <a:p>
                <a:pPr marL="1041400"/>
                <a:r>
                  <a:rPr lang="en-US" sz="2300" dirty="0"/>
                  <a:t>	</a:t>
                </a:r>
                <a:r>
                  <a:rPr lang="en-US" sz="2300" dirty="0"/>
                  <a:t>					M4: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3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}</m:t>
                    </m:r>
                  </m:oMath>
                </a14:m>
                <a:endParaRPr lang="en-US" sz="2300" dirty="0"/>
              </a:p>
              <a:p>
                <a:pPr marL="1041400"/>
                <a:r>
                  <a:rPr lang="en-US" sz="2300" dirty="0"/>
                  <a:t>						</a:t>
                </a:r>
                <a:r>
                  <a:rPr lang="en-US" sz="2300" dirty="0"/>
                  <a:t>M5: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{</m:t>
                        </m:r>
                        <m:r>
                          <a:rPr lang="en-US" sz="23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3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}</m:t>
                    </m:r>
                  </m:oMath>
                </a14:m>
                <a:endParaRPr lang="en-US" sz="2300" dirty="0"/>
              </a:p>
              <a:p>
                <a:pPr marL="1041400"/>
                <a:r>
                  <a:rPr lang="en-US" sz="2300" dirty="0"/>
                  <a:t>						</a:t>
                </a:r>
                <a:r>
                  <a:rPr lang="en-US" sz="2300" dirty="0"/>
                  <a:t>M6: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{</m:t>
                        </m:r>
                        <m:r>
                          <a:rPr lang="en-US" sz="23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3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}</m:t>
                    </m:r>
                  </m:oMath>
                </a14:m>
                <a:endParaRPr lang="en-US" sz="2300" dirty="0"/>
              </a:p>
              <a:p>
                <a:pPr marL="1041400">
                  <a:buFont typeface="Arial" charset="0"/>
                  <a:buChar char="•"/>
                </a:pPr>
                <a:r>
                  <a:rPr lang="en-US" sz="2300" dirty="0"/>
                  <a:t>	Models with 3 predictors: </a:t>
                </a:r>
              </a:p>
              <a:p>
                <a:pPr marL="1041400"/>
                <a:r>
                  <a:rPr lang="en-US" sz="2300" dirty="0"/>
                  <a:t>	</a:t>
                </a:r>
                <a:r>
                  <a:rPr lang="en-US" sz="2300" dirty="0"/>
                  <a:t>					M7: </a:t>
                </a:r>
                <a:r>
                  <a:rPr lang="en-US" sz="2300" dirty="0"/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3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3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}</m:t>
                    </m:r>
                  </m:oMath>
                </a14:m>
                <a:endParaRPr lang="en-US" sz="23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1507" y="836849"/>
                <a:ext cx="10748985" cy="2111143"/>
              </a:xfrm>
              <a:blipFill rotWithShape="0">
                <a:blip r:embed="rId2"/>
                <a:stretch>
                  <a:fillRect l="-1134" t="-2882" b="-170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20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053943" y="1681843"/>
            <a:ext cx="3967843" cy="4718957"/>
            <a:chOff x="7053943" y="1681843"/>
            <a:chExt cx="3967843" cy="4718957"/>
          </a:xfrm>
        </p:grpSpPr>
        <p:sp>
          <p:nvSpPr>
            <p:cNvPr id="5" name="Right Brace 4"/>
            <p:cNvSpPr/>
            <p:nvPr/>
          </p:nvSpPr>
          <p:spPr>
            <a:xfrm>
              <a:off x="7053943" y="1681843"/>
              <a:ext cx="1028700" cy="4718957"/>
            </a:xfrm>
            <a:prstGeom prst="rightBrac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/>
                <p:cNvSpPr txBox="1"/>
                <p:nvPr/>
              </p:nvSpPr>
              <p:spPr>
                <a:xfrm>
                  <a:off x="8876416" y="3761753"/>
                  <a:ext cx="2145370" cy="55278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6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charset="0"/>
                              </a:rPr>
                              <m:t>𝐽</m:t>
                            </m:r>
                          </m:sup>
                        </m:sSup>
                        <m:r>
                          <a:rPr lang="en-US" sz="3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charset="0"/>
                          </a:rPr>
                          <m:t>Models</m:t>
                        </m:r>
                      </m:oMath>
                    </m:oMathPara>
                  </a14:m>
                  <a:endPara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6416" y="3761753"/>
                  <a:ext cx="2145370" cy="55278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8453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Stepwise Variable Selection and Cross Validation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908011" cy="2111143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dirty="0"/>
              <a:t>S</a:t>
            </a:r>
            <a:r>
              <a:rPr lang="en-US" dirty="0" smtClean="0"/>
              <a:t>electing </a:t>
            </a:r>
            <a:r>
              <a:rPr lang="en-US" dirty="0"/>
              <a:t>optimal subsets of predictors (including choosing the degree of polynomial models) through:</a:t>
            </a:r>
          </a:p>
          <a:p>
            <a:pPr marL="342900" indent="-342900">
              <a:spcAft>
                <a:spcPts val="1800"/>
              </a:spcAft>
              <a:buFont typeface="Arial" charset="0"/>
              <a:buChar char="•"/>
            </a:pPr>
            <a:r>
              <a:rPr lang="en-US" dirty="0"/>
              <a:t>stepwise variable selection - iteratively building an optimal subset of predictors by optimizing a fixed model evaluation metric each time,</a:t>
            </a:r>
          </a:p>
          <a:p>
            <a:pPr marL="342900" indent="-342900">
              <a:spcAft>
                <a:spcPts val="1800"/>
              </a:spcAft>
              <a:buFont typeface="Arial" charset="0"/>
              <a:buChar char="•"/>
            </a:pPr>
            <a:r>
              <a:rPr lang="en-US" dirty="0" smtClean="0"/>
              <a:t>validation </a:t>
            </a:r>
            <a:r>
              <a:rPr lang="en-US" dirty="0"/>
              <a:t>- selecting an optimal model by evaluating each model on </a:t>
            </a:r>
            <a:r>
              <a:rPr lang="en-US" dirty="0" smtClean="0"/>
              <a:t>validation set.</a:t>
            </a:r>
            <a:endParaRPr lang="en-US" dirty="0"/>
          </a:p>
          <a:p>
            <a:pPr>
              <a:spcAft>
                <a:spcPts val="1800"/>
              </a:spcAft>
            </a:pPr>
            <a:r>
              <a:rPr lang="en-US" dirty="0" smtClean="0"/>
              <a:t>We will </a:t>
            </a:r>
            <a:r>
              <a:rPr lang="en-US" dirty="0"/>
              <a:t>also address the issue of discouraging extreme values in model </a:t>
            </a:r>
            <a:r>
              <a:rPr lang="en-US" dirty="0" smtClean="0"/>
              <a:t>parameters later.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6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Stepwise Variable </a:t>
            </a:r>
            <a:r>
              <a:rPr lang="en-US" dirty="0" smtClean="0"/>
              <a:t>Selection: Forward method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4" y="1177758"/>
                <a:ext cx="10908011" cy="2111143"/>
              </a:xfrm>
            </p:spPr>
            <p:txBody>
              <a:bodyPr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200" dirty="0" smtClean="0"/>
                  <a:t>In </a:t>
                </a:r>
                <a:r>
                  <a:rPr lang="en-US" sz="2200" b="1" dirty="0"/>
                  <a:t>forward selection</a:t>
                </a:r>
                <a:r>
                  <a:rPr lang="en-US" sz="2200" dirty="0"/>
                  <a:t>, we find an ‘optimal’ set of predictors </a:t>
                </a:r>
                <a:r>
                  <a:rPr lang="en-US" sz="2200" dirty="0" smtClean="0"/>
                  <a:t>by iterative </a:t>
                </a:r>
                <a:r>
                  <a:rPr lang="en-US" sz="2200" dirty="0"/>
                  <a:t>building up our set</a:t>
                </a:r>
                <a:r>
                  <a:rPr lang="en-US" sz="2200" dirty="0" smtClean="0"/>
                  <a:t>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200" b="1" dirty="0" smtClean="0"/>
                  <a:t>1. </a:t>
                </a:r>
                <a:r>
                  <a:rPr lang="en-US" sz="2200" dirty="0" smtClean="0"/>
                  <a:t>Start </a:t>
                </a:r>
                <a:r>
                  <a:rPr lang="en-US" sz="2200" dirty="0"/>
                  <a:t>with the empty set P0, construct the null modelM0.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200" b="1" dirty="0" smtClean="0"/>
                  <a:t>2. </a:t>
                </a:r>
                <a:r>
                  <a:rPr lang="en-US" sz="2200" dirty="0" smtClean="0"/>
                  <a:t>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</a:rPr>
                      <m:t>𝑘</m:t>
                    </m:r>
                    <m:r>
                      <a:rPr lang="en-US" sz="2200" b="0" i="1" smtClean="0">
                        <a:latin typeface="Cambria Math" charset="0"/>
                      </a:rPr>
                      <m:t>=1,…, </m:t>
                    </m:r>
                    <m:r>
                      <a:rPr lang="en-US" sz="2200" b="0" i="1" smtClean="0">
                        <a:latin typeface="Cambria Math" charset="0"/>
                      </a:rPr>
                      <m:t>𝐽</m:t>
                    </m:r>
                    <m:r>
                      <a:rPr lang="en-US" sz="2200" b="0" i="1" smtClean="0">
                        <a:latin typeface="Cambria Math" charset="0"/>
                      </a:rPr>
                      <m:t>:</m:t>
                    </m:r>
                  </m:oMath>
                </a14:m>
                <a:endParaRPr lang="en-US" sz="2200" b="0" dirty="0" smtClean="0"/>
              </a:p>
              <a:p>
                <a:pPr>
                  <a:spcAft>
                    <a:spcPts val="600"/>
                  </a:spcAft>
                </a:pPr>
                <a:r>
                  <a:rPr lang="en-US" sz="2200" dirty="0" smtClean="0"/>
                  <a:t>	</a:t>
                </a:r>
                <a:r>
                  <a:rPr lang="en-US" sz="2200" b="1" dirty="0"/>
                  <a:t> </a:t>
                </a:r>
                <a:r>
                  <a:rPr lang="en-US" sz="2200" b="1" dirty="0" smtClean="0"/>
                  <a:t>2.1 </a:t>
                </a:r>
                <a:r>
                  <a:rPr lang="en-US" sz="2200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𝑘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−1</m:t>
                        </m:r>
                      </m:sub>
                    </m:sSub>
                    <m:r>
                      <a:rPr lang="en-US" sz="22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200" dirty="0"/>
                  <a:t>  be the model constructed from the best set of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charset="0"/>
                      </a:rPr>
                      <m:t>𝑘</m:t>
                    </m:r>
                    <m:r>
                      <a:rPr lang="en-US" sz="2200" b="0" i="1" smtClean="0">
                        <a:latin typeface="Cambria Math" charset="0"/>
                      </a:rPr>
                      <m:t>−1</m:t>
                    </m:r>
                    <m:r>
                      <a:rPr lang="en-US" sz="22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200" dirty="0"/>
                  <a:t>  predictors,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𝑘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200" dirty="0" smtClean="0"/>
                  <a:t>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200" dirty="0" smtClean="0"/>
                  <a:t>	  </a:t>
                </a:r>
                <a:r>
                  <a:rPr lang="en-US" sz="2200" b="1" dirty="0" smtClean="0"/>
                  <a:t>2.2</a:t>
                </a:r>
                <a:r>
                  <a:rPr lang="en-US" sz="2200" dirty="0" smtClean="0"/>
                  <a:t> Select the predictor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 smtClean="0"/>
                  <a:t>, not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sz="2200" i="1">
                            <a:latin typeface="Cambria Math" charset="0"/>
                          </a:rPr>
                          <m:t>𝑘</m:t>
                        </m:r>
                        <m:r>
                          <a:rPr lang="en-US" sz="2200" i="1">
                            <a:latin typeface="Cambria Math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200" dirty="0" smtClean="0"/>
                  <a:t>, so that the model constructed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sz="2200" i="1">
                            <a:latin typeface="Cambria Math" charset="0"/>
                          </a:rPr>
                          <m:t>𝑘</m:t>
                        </m:r>
                      </m:sub>
                    </m:sSub>
                    <m:r>
                      <a:rPr lang="en-US" sz="2200" b="0" i="1" smtClean="0"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sz="22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2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200" i="1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e>
                      <m:sub>
                        <m:r>
                          <a:rPr lang="en-US" sz="2200" i="1">
                            <a:latin typeface="Cambria Math" charset="0"/>
                          </a:rPr>
                          <m:t>𝑘</m:t>
                        </m:r>
                      </m:sub>
                    </m:sSub>
                    <m:r>
                      <a:rPr lang="en-US" sz="2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∪</m:t>
                    </m:r>
                    <m:sSub>
                      <m:sSubPr>
                        <m:ctrlPr>
                          <a:rPr lang="en-US" sz="22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sz="2200" i="1">
                            <a:latin typeface="Cambria Math" charset="0"/>
                          </a:rPr>
                          <m:t>𝑘</m:t>
                        </m:r>
                        <m:r>
                          <a:rPr lang="en-US" sz="2200" i="1">
                            <a:latin typeface="Cambria Math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200" dirty="0"/>
                  <a:t> optimizes a </a:t>
                </a:r>
                <a:r>
                  <a:rPr lang="en-US" sz="2200" dirty="0" smtClean="0"/>
                  <a:t>fixed metric </a:t>
                </a:r>
                <a:r>
                  <a:rPr lang="en-US" sz="2200" dirty="0"/>
                  <a:t>(this can be p -value, F -</a:t>
                </a:r>
                <a:r>
                  <a:rPr lang="en-US" sz="2200" dirty="0" smtClean="0"/>
                  <a:t>stat; validation </a:t>
                </a:r>
                <a:r>
                  <a:rPr lang="en-US" sz="2200" dirty="0"/>
                  <a:t>MSE</a:t>
                </a:r>
                <a:r>
                  <a:rPr lang="en-US" sz="2200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𝑅</m:t>
                        </m:r>
                      </m:e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 smtClean="0"/>
                  <a:t>, or AIC/BIC on training set).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200" dirty="0" smtClean="0"/>
                  <a:t>	</a:t>
                </a:r>
                <a:r>
                  <a:rPr lang="en-US" sz="2200" dirty="0"/>
                  <a:t> </a:t>
                </a:r>
                <a:r>
                  <a:rPr lang="en-US" sz="2200" dirty="0" smtClean="0"/>
                  <a:t>  </a:t>
                </a:r>
                <a:r>
                  <a:rPr lang="en-US" sz="2200" b="1" dirty="0" smtClean="0"/>
                  <a:t>2.3 </a:t>
                </a:r>
                <a:r>
                  <a:rPr lang="en-US" sz="2200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2200" i="1"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 smtClean="0"/>
                  <a:t> denote the model constructed from the optimal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sz="2200" i="1"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/>
                  <a:t>.</a:t>
                </a:r>
                <a:endParaRPr lang="en-US" sz="2200" dirty="0" smtClean="0"/>
              </a:p>
              <a:p>
                <a:pPr>
                  <a:spcAft>
                    <a:spcPts val="600"/>
                  </a:spcAft>
                </a:pPr>
                <a:r>
                  <a:rPr lang="en-US" sz="2200" b="1" dirty="0"/>
                  <a:t>3. </a:t>
                </a:r>
                <a:r>
                  <a:rPr lang="en-US" sz="2200" dirty="0"/>
                  <a:t>Select the </a:t>
                </a:r>
                <a:r>
                  <a:rPr lang="en-US" sz="2200" dirty="0" smtClean="0"/>
                  <a:t>model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</a:rPr>
                      <m:t>𝑀</m:t>
                    </m:r>
                  </m:oMath>
                </a14:m>
                <a:r>
                  <a:rPr lang="en-US" sz="2200" dirty="0" smtClean="0"/>
                  <a:t> </a:t>
                </a:r>
                <a:r>
                  <a:rPr lang="en-US" sz="2200" dirty="0"/>
                  <a:t>amongst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charset="0"/>
                      </a:rPr>
                      <m:t>{</m:t>
                    </m:r>
                    <m:sSub>
                      <m:sSub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2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𝐽</m:t>
                        </m:r>
                      </m:sub>
                    </m:sSub>
                    <m:r>
                      <a:rPr lang="en-US" sz="2200" b="0" i="1" smtClean="0">
                        <a:latin typeface="Cambria Math" charset="0"/>
                      </a:rPr>
                      <m:t>}</m:t>
                    </m:r>
                    <m:r>
                      <a:rPr lang="en-US" sz="2200" i="1"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200" dirty="0" smtClean="0"/>
                  <a:t>that</a:t>
                </a:r>
                <a:r>
                  <a:rPr lang="en-US" sz="2200" dirty="0"/>
                  <a:t> </a:t>
                </a:r>
                <a:r>
                  <a:rPr lang="en-US" sz="2200" dirty="0" smtClean="0"/>
                  <a:t>optimizes </a:t>
                </a:r>
                <a:r>
                  <a:rPr lang="en-US" sz="2200" dirty="0"/>
                  <a:t>a fixed metric (this can be </a:t>
                </a:r>
                <a:r>
                  <a:rPr lang="en-US" sz="2200" dirty="0" smtClean="0"/>
                  <a:t>validation MSE,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charset="0"/>
                          </a:rPr>
                          <m:t>𝑅</m:t>
                        </m:r>
                      </m:e>
                      <m:sup>
                        <m:r>
                          <a:rPr lang="en-US" sz="2200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200" b="0" i="0" smtClean="0">
                        <a:latin typeface="Cambria Math" charset="0"/>
                      </a:rPr>
                      <m:t>; </m:t>
                    </m:r>
                  </m:oMath>
                </a14:m>
                <a:r>
                  <a:rPr lang="en-US" sz="2200" dirty="0" smtClean="0"/>
                  <a:t>or AIC/BIS on training </a:t>
                </a:r>
                <a:r>
                  <a:rPr lang="en-US" sz="2200" dirty="0" smtClean="0"/>
                  <a:t>set)</a:t>
                </a:r>
                <a:endParaRPr lang="en-US" sz="2200" dirty="0"/>
              </a:p>
              <a:p>
                <a:pPr>
                  <a:spcAft>
                    <a:spcPts val="600"/>
                  </a:spcAft>
                </a:pPr>
                <a:endParaRPr lang="en-US" sz="2200" dirty="0" smtClean="0"/>
              </a:p>
              <a:p>
                <a:pPr>
                  <a:spcAft>
                    <a:spcPts val="600"/>
                  </a:spcAft>
                </a:pPr>
                <a:endParaRPr lang="en-US" sz="2200" dirty="0"/>
              </a:p>
              <a:p>
                <a:pPr>
                  <a:spcAft>
                    <a:spcPts val="600"/>
                  </a:spcAft>
                </a:pPr>
                <a:endParaRPr lang="en-US" sz="2200" dirty="0"/>
              </a:p>
              <a:p>
                <a:pPr>
                  <a:spcAft>
                    <a:spcPts val="600"/>
                  </a:spcAft>
                </a:pPr>
                <a:endParaRPr lang="en-US" sz="22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4" y="1177758"/>
                <a:ext cx="10908011" cy="2111143"/>
              </a:xfrm>
              <a:blipFill rotWithShape="0">
                <a:blip r:embed="rId2"/>
                <a:stretch>
                  <a:fillRect l="-727" t="-2017" b="-173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217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Stepwise Variable Selection Computational Complexity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How many models did we evaluate?</a:t>
            </a:r>
          </a:p>
          <a:p>
            <a:pPr marL="457200" indent="-45720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1st step, </a:t>
            </a:r>
            <a:r>
              <a:rPr lang="en-US" b="1" i="1" dirty="0"/>
              <a:t>J</a:t>
            </a:r>
            <a:r>
              <a:rPr lang="en-US" b="1" dirty="0"/>
              <a:t> Models</a:t>
            </a:r>
          </a:p>
          <a:p>
            <a:pPr marL="457200" indent="-45720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2nd step, </a:t>
            </a:r>
            <a:r>
              <a:rPr lang="en-US" i="1" dirty="0"/>
              <a:t>J-1</a:t>
            </a:r>
            <a:r>
              <a:rPr lang="en-US" dirty="0"/>
              <a:t> </a:t>
            </a:r>
            <a:r>
              <a:rPr lang="en-US" b="1" dirty="0"/>
              <a:t>Models</a:t>
            </a:r>
            <a:r>
              <a:rPr lang="en-US" dirty="0"/>
              <a:t> (add 1 predictor out of </a:t>
            </a:r>
            <a:r>
              <a:rPr lang="en-US" i="1" dirty="0"/>
              <a:t>J-1</a:t>
            </a:r>
            <a:r>
              <a:rPr lang="en-US" dirty="0"/>
              <a:t> possible)</a:t>
            </a:r>
          </a:p>
          <a:p>
            <a:pPr marL="457200" indent="-45720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3rd step, </a:t>
            </a:r>
            <a:r>
              <a:rPr lang="en-US" i="1" dirty="0"/>
              <a:t>J-2 </a:t>
            </a:r>
            <a:r>
              <a:rPr lang="en-US" b="1" dirty="0"/>
              <a:t>Models</a:t>
            </a:r>
            <a:r>
              <a:rPr lang="en-US" dirty="0"/>
              <a:t> (add 1 predictor out of </a:t>
            </a:r>
            <a:r>
              <a:rPr lang="en-US" i="1" dirty="0"/>
              <a:t>J-2 </a:t>
            </a:r>
            <a:r>
              <a:rPr lang="en-US" dirty="0"/>
              <a:t>possible)</a:t>
            </a:r>
          </a:p>
          <a:p>
            <a:pPr marL="457200" indent="-457200">
              <a:spcAft>
                <a:spcPts val="1200"/>
              </a:spcAft>
              <a:buFont typeface="Arial" charset="0"/>
              <a:buChar char="•"/>
            </a:pPr>
            <a:r>
              <a:rPr lang="mr-IN" dirty="0"/>
              <a:t>…</a:t>
            </a: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b="1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70" y="4878136"/>
            <a:ext cx="4159687" cy="47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7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18832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Overfitting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Model Selection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b="1" dirty="0" smtClean="0"/>
              <a:t>Cross Validation </a:t>
            </a:r>
            <a:endParaRPr lang="en-US" b="1" dirty="0"/>
          </a:p>
          <a:p>
            <a:pPr>
              <a:spcAft>
                <a:spcPts val="1200"/>
              </a:spcAft>
            </a:pPr>
            <a:r>
              <a:rPr lang="en-US" dirty="0" smtClean="0"/>
              <a:t>Bias </a:t>
            </a:r>
            <a:r>
              <a:rPr lang="en-US" dirty="0"/>
              <a:t>vs Variance</a:t>
            </a:r>
          </a:p>
          <a:p>
            <a:pPr>
              <a:spcAft>
                <a:spcPts val="1200"/>
              </a:spcAft>
            </a:pPr>
            <a:r>
              <a:rPr lang="en-US" dirty="0"/>
              <a:t>Regularization: LASSO and Ridge</a:t>
            </a:r>
          </a:p>
          <a:p>
            <a:pPr>
              <a:spcAft>
                <a:spcPts val="1200"/>
              </a:spcAft>
            </a:pPr>
            <a:r>
              <a:rPr lang="en-US" dirty="0"/>
              <a:t>Regularization Methods: A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</a:t>
            </a:r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3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9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03235" y="5115339"/>
            <a:ext cx="344556" cy="238539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1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03235" y="5115339"/>
            <a:ext cx="344556" cy="238539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1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79302D7-1ACA-224D-B29D-4D28082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3BD8E3E-02C2-A04A-ABCD-1382F18753BD}"/>
              </a:ext>
            </a:extLst>
          </p:cNvPr>
          <p:cNvSpPr txBox="1">
            <a:spLocks/>
          </p:cNvSpPr>
          <p:nvPr/>
        </p:nvSpPr>
        <p:spPr>
          <a:xfrm>
            <a:off x="2851121" y="580975"/>
            <a:ext cx="6698717" cy="7048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171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pPr fontAlgn="ctr"/>
            <a:r>
              <a:rPr lang="en-US" sz="4000" dirty="0">
                <a:solidFill>
                  <a:schemeClr val="bg2"/>
                </a:solidFill>
              </a:rPr>
              <a:t>ANNOUNCEMENTS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9133"/>
            <a:ext cx="12115800" cy="69131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3386" y="2988129"/>
            <a:ext cx="1812473" cy="3755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28057" y="3984172"/>
            <a:ext cx="2019300" cy="5161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Validation: Motivation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Using a single validation set to select amongst </a:t>
            </a:r>
            <a:r>
              <a:rPr lang="en-US" sz="2400" dirty="0" smtClean="0"/>
              <a:t>multiple models </a:t>
            </a:r>
            <a:r>
              <a:rPr lang="en-US" sz="2400" dirty="0"/>
              <a:t>can be problematic - </a:t>
            </a:r>
            <a:r>
              <a:rPr lang="en-US" sz="2400" b="1" dirty="0"/>
              <a:t>there is the possibility </a:t>
            </a:r>
            <a:r>
              <a:rPr lang="en-US" sz="2400" b="1" dirty="0" smtClean="0"/>
              <a:t>of overfitting </a:t>
            </a:r>
            <a:r>
              <a:rPr lang="en-US" sz="2400" b="1" dirty="0"/>
              <a:t>to the validation set</a:t>
            </a:r>
            <a:r>
              <a:rPr lang="en-US" sz="24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One solution to the problems raised by using a </a:t>
            </a:r>
            <a:r>
              <a:rPr lang="en-US" sz="2400" dirty="0" smtClean="0"/>
              <a:t>single validation </a:t>
            </a:r>
            <a:r>
              <a:rPr lang="en-US" sz="2400" dirty="0"/>
              <a:t>set is to evaluate each model </a:t>
            </a:r>
            <a:r>
              <a:rPr lang="en-US" sz="2400" dirty="0" smtClean="0"/>
              <a:t>on </a:t>
            </a:r>
            <a:r>
              <a:rPr lang="en-US" sz="2400" b="1" dirty="0" smtClean="0"/>
              <a:t>multiple</a:t>
            </a:r>
            <a:r>
              <a:rPr lang="en-US" sz="2400" dirty="0" smtClean="0"/>
              <a:t> validation </a:t>
            </a:r>
            <a:r>
              <a:rPr lang="en-US" sz="2400" dirty="0"/>
              <a:t>sets and average the validation performance</a:t>
            </a:r>
            <a:r>
              <a:rPr lang="en-US" sz="2400" dirty="0" smtClean="0"/>
              <a:t>. </a:t>
            </a: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 smtClean="0"/>
              <a:t>One </a:t>
            </a:r>
            <a:r>
              <a:rPr lang="en-US" sz="2400" dirty="0"/>
              <a:t>can randomly split the training set into </a:t>
            </a:r>
            <a:r>
              <a:rPr lang="en-US" sz="2400" dirty="0" smtClean="0"/>
              <a:t>training and validation multiple times </a:t>
            </a:r>
            <a:r>
              <a:rPr lang="en-US" sz="2400" b="1" dirty="0" smtClean="0">
                <a:solidFill>
                  <a:srgbClr val="C00000"/>
                </a:solidFill>
              </a:rPr>
              <a:t>but</a:t>
            </a:r>
            <a:r>
              <a:rPr lang="en-US" sz="2400" dirty="0" smtClean="0"/>
              <a:t> randomly creating these sets can create the scenario where important features of the data never appear in our random draws.</a:t>
            </a: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7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337" y="1497252"/>
            <a:ext cx="7770803" cy="43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K-Fold Cross </a:t>
            </a:r>
            <a:r>
              <a:rPr lang="en-US" dirty="0" smtClean="0"/>
              <a:t>Validation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7078" y="886210"/>
                <a:ext cx="11365630" cy="2111143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/>
                  <a:t>Given a data set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/>
                  <a:t>where each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/>
                  <a:t>contains </a:t>
                </a:r>
                <a:r>
                  <a:rPr lang="en-US" sz="2400" i="1" dirty="0"/>
                  <a:t>J</a:t>
                </a:r>
                <a:r>
                  <a:rPr lang="en-US" sz="2400" dirty="0"/>
                  <a:t> </a:t>
                </a:r>
                <a:r>
                  <a:rPr lang="en-US" sz="2400" dirty="0"/>
                  <a:t>features</a:t>
                </a:r>
                <a:r>
                  <a:rPr lang="en-US" sz="2400" dirty="0"/>
                  <a:t>.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 smtClean="0"/>
                  <a:t>To </a:t>
                </a:r>
                <a:r>
                  <a:rPr lang="en-US" sz="2400" dirty="0"/>
                  <a:t>ensure that every observation in the dataset is included in at least one training set and at least one validation set </a:t>
                </a:r>
                <a:r>
                  <a:rPr lang="en-US" sz="2400" dirty="0" smtClean="0"/>
                  <a:t>we </a:t>
                </a:r>
                <a:r>
                  <a:rPr lang="en-US" sz="2400" dirty="0" smtClean="0"/>
                  <a:t>use the </a:t>
                </a:r>
                <a:r>
                  <a:rPr lang="en-US" sz="2400" b="1" dirty="0"/>
                  <a:t>K-fold validation</a:t>
                </a:r>
                <a:r>
                  <a:rPr lang="en-US" sz="2400" dirty="0"/>
                  <a:t>: </a:t>
                </a:r>
              </a:p>
              <a:p>
                <a:pPr marL="1085820" lvl="1" indent="-34290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dirty="0" smtClean="0"/>
                  <a:t>split </a:t>
                </a:r>
                <a:r>
                  <a:rPr lang="en-US" dirty="0"/>
                  <a:t>the data into </a:t>
                </a:r>
                <a:r>
                  <a:rPr lang="en-US" i="1" dirty="0"/>
                  <a:t>K</a:t>
                </a:r>
                <a:r>
                  <a:rPr lang="en-US" dirty="0"/>
                  <a:t> uniformly sized chunks,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marL="1085820" lvl="1" indent="-342900">
                  <a:spcBef>
                    <a:spcPts val="0"/>
                  </a:spcBef>
                  <a:buFont typeface="Arial" charset="0"/>
                  <a:buChar char="•"/>
                </a:pPr>
                <a:r>
                  <a:rPr lang="en-US" dirty="0" smtClean="0"/>
                  <a:t>we </a:t>
                </a:r>
                <a:r>
                  <a:rPr lang="en-US" dirty="0"/>
                  <a:t>create </a:t>
                </a:r>
                <a:r>
                  <a:rPr lang="en-US" i="1" dirty="0"/>
                  <a:t>K</a:t>
                </a:r>
                <a:r>
                  <a:rPr lang="en-US" dirty="0"/>
                  <a:t> number of training/validation splits, using one of </a:t>
                </a:r>
                <a:r>
                  <a:rPr lang="en-US" dirty="0" smtClean="0"/>
                  <a:t> the </a:t>
                </a:r>
                <a:r>
                  <a:rPr lang="en-US" i="1" dirty="0" smtClean="0"/>
                  <a:t>K </a:t>
                </a:r>
                <a:r>
                  <a:rPr lang="en-US" dirty="0" smtClean="0"/>
                  <a:t>chunks </a:t>
                </a:r>
                <a:r>
                  <a:rPr lang="en-US" dirty="0"/>
                  <a:t>for validation and the rest for </a:t>
                </a:r>
                <a:r>
                  <a:rPr lang="en-US" dirty="0" smtClean="0"/>
                  <a:t>training.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/>
                </a:r>
                <a:br>
                  <a:rPr lang="en-US" sz="2400" dirty="0"/>
                </a:br>
                <a:r>
                  <a:rPr lang="en-US" sz="2400" dirty="0"/>
                  <a:t>We fit the model on each training set, 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, and evaluate it on the corresponding validation </a:t>
                </a:r>
                <a:r>
                  <a:rPr lang="en-US" sz="2400" dirty="0" smtClean="0"/>
                  <a:t>set,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400" i="1" dirty="0">
                        <a:latin typeface="Cambria Math" charset="0"/>
                      </a:rPr>
                      <m:t> (</m:t>
                    </m:r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sz="2400" i="1" dirty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dirty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. </a:t>
                </a:r>
                <a:r>
                  <a:rPr lang="en-US" sz="2400" dirty="0"/>
                  <a:t>The </a:t>
                </a:r>
                <a:r>
                  <a:rPr lang="en-US" sz="2400" b="1" i="1" dirty="0"/>
                  <a:t>cross validation </a:t>
                </a:r>
                <a:r>
                  <a:rPr lang="en-US" sz="2400" b="1" i="1" dirty="0" smtClean="0"/>
                  <a:t>is the performance </a:t>
                </a:r>
                <a:r>
                  <a:rPr lang="en-US" sz="2400" dirty="0"/>
                  <a:t>of the model averaged across all </a:t>
                </a:r>
                <a:r>
                  <a:rPr lang="en-US" sz="2400" dirty="0" smtClean="0"/>
                  <a:t>validation sets:</a:t>
                </a: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Bef>
                    <a:spcPts val="624"/>
                  </a:spcBef>
                  <a:spcAft>
                    <a:spcPts val="2400"/>
                  </a:spcAft>
                </a:pPr>
                <a:r>
                  <a:rPr lang="en-US" sz="2400" dirty="0"/>
                  <a:t>where </a:t>
                </a:r>
                <a:r>
                  <a:rPr lang="en-US" sz="2400" i="1" dirty="0"/>
                  <a:t>L</a:t>
                </a:r>
                <a:r>
                  <a:rPr lang="en-US" sz="2400" dirty="0"/>
                  <a:t> is a loss function.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 smtClean="0"/>
                  <a:t> </a:t>
                </a:r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 smtClean="0"/>
                  <a:t> 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7078" y="886210"/>
                <a:ext cx="11365630" cy="2111143"/>
              </a:xfrm>
              <a:blipFill rotWithShape="0">
                <a:blip r:embed="rId2"/>
                <a:stretch>
                  <a:fillRect l="-804" t="-2305" b="-178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3605708" y="5269978"/>
                <a:ext cx="4511556" cy="11308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𝐶𝑉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Model</m:t>
                          </m:r>
                        </m:e>
                      </m:d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sSub>
                                <m:sSubPr>
                                  <m:ctrlP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sz="2400" b="0" i="1" dirty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b="0" i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08" y="5269978"/>
                <a:ext cx="4511556" cy="113082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940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Leave-One-Out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7078" y="886210"/>
                <a:ext cx="11365630" cy="2111143"/>
              </a:xfrm>
            </p:spPr>
            <p:txBody>
              <a:bodyPr/>
              <a:lstStyle/>
              <a:p>
                <a:r>
                  <a:rPr lang="en-US" sz="2400" i="1" dirty="0" smtClean="0"/>
                  <a:t>Or</a:t>
                </a:r>
                <a:r>
                  <a:rPr lang="en-US" sz="2400" b="1" i="1" dirty="0" smtClean="0"/>
                  <a:t> </a:t>
                </a:r>
                <a:r>
                  <a:rPr lang="en-US" sz="2400" i="1" dirty="0" smtClean="0"/>
                  <a:t>using the </a:t>
                </a:r>
                <a:r>
                  <a:rPr lang="en-US" sz="2400" b="1" i="1" dirty="0" smtClean="0"/>
                  <a:t>leave </a:t>
                </a:r>
                <a:r>
                  <a:rPr lang="en-US" sz="2400" b="1" i="1" dirty="0"/>
                  <a:t>one out </a:t>
                </a:r>
                <a:r>
                  <a:rPr lang="en-US" sz="2400" dirty="0"/>
                  <a:t>method: </a:t>
                </a:r>
              </a:p>
              <a:p>
                <a:pPr marL="811213" lvl="1" indent="-354013">
                  <a:buFont typeface="Arial" charset="0"/>
                  <a:buChar char="•"/>
                </a:pPr>
                <a:r>
                  <a:rPr lang="en-US" dirty="0" smtClean="0"/>
                  <a:t>validation </a:t>
                </a:r>
                <a:r>
                  <a:rPr lang="en-US" dirty="0"/>
                  <a:t>set: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{</m:t>
                        </m:r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}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  <a:p>
                <a:pPr marL="811213" lvl="1" indent="-354013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dirty="0" smtClean="0"/>
                  <a:t>training </a:t>
                </a:r>
                <a:r>
                  <a:rPr lang="en-US" dirty="0"/>
                  <a:t>set: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 …,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}  </m:t>
                    </m:r>
                  </m:oMath>
                </a14:m>
                <a:endParaRPr lang="en-US" sz="2000" dirty="0"/>
              </a:p>
              <a:p>
                <a:pPr>
                  <a:spcAft>
                    <a:spcPts val="600"/>
                  </a:spcAft>
                </a:pPr>
                <a:r>
                  <a:rPr lang="en-US" sz="2400" dirty="0" smtClean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=1,…,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: </m:t>
                        </m:r>
                      </m:e>
                      <m:sub/>
                    </m:sSub>
                  </m:oMath>
                </a14:m>
                <a:r>
                  <a:rPr lang="en-US" sz="2400" dirty="0" smtClean="0"/>
                  <a:t> </a:t>
                </a:r>
              </a:p>
              <a:p>
                <a:pPr marL="457200"/>
                <a:r>
                  <a:rPr lang="en-US" sz="2400" dirty="0" smtClean="0"/>
                  <a:t>We </a:t>
                </a:r>
                <a:r>
                  <a:rPr lang="en-US" sz="2400" dirty="0"/>
                  <a:t>fit the model on each training set, </a:t>
                </a:r>
                <a:r>
                  <a:rPr lang="en-US" sz="2400" dirty="0" smtClean="0"/>
                  <a:t>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dirty="0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400" b="0" i="1" dirty="0" smtClean="0"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/>
                  <a:t>and evaluate it on the corresponding validation set,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400" i="1" dirty="0">
                        <a:latin typeface="Cambria Math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. </a:t>
                </a:r>
              </a:p>
              <a:p>
                <a:pPr marL="12700"/>
                <a:r>
                  <a:rPr lang="en-US" sz="2400" dirty="0" smtClean="0"/>
                  <a:t>The </a:t>
                </a:r>
                <a:r>
                  <a:rPr lang="en-US" sz="2400" b="1" i="1" dirty="0" smtClean="0"/>
                  <a:t>cross </a:t>
                </a:r>
                <a:r>
                  <a:rPr lang="en-US" sz="2400" b="1" i="1" dirty="0"/>
                  <a:t>validation score </a:t>
                </a:r>
                <a:r>
                  <a:rPr lang="en-US" sz="2400" dirty="0"/>
                  <a:t>is the performance of the model averaged across all validation sets: </a:t>
                </a:r>
                <a:endParaRPr lang="en-US" sz="2400" dirty="0" smtClean="0"/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where </a:t>
                </a:r>
                <a:r>
                  <a:rPr lang="en-US" sz="2400" i="1" dirty="0"/>
                  <a:t>L</a:t>
                </a:r>
                <a:r>
                  <a:rPr lang="en-US" sz="2400" dirty="0"/>
                  <a:t> is a loss function. </a:t>
                </a: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7078" y="886210"/>
                <a:ext cx="11365630" cy="2111143"/>
              </a:xfrm>
              <a:blipFill rotWithShape="0">
                <a:blip r:embed="rId2"/>
                <a:stretch>
                  <a:fillRect l="-804" t="-2305" b="-12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531295" y="4148797"/>
                <a:ext cx="4410951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𝐶𝑉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Model</m:t>
                          </m:r>
                        </m:e>
                      </m:d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sSub>
                                <m:sSubPr>
                                  <m:ctrlP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sz="2400" b="0" i="1" dirty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b="0" i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295" y="4148797"/>
                <a:ext cx="4410951" cy="110055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4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Predictor Selection: Cross Validation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921438" cy="2111143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Question: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What is the right ratio of train/validate/test, how do I choose K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?</a:t>
                </a:r>
                <a:endParaRPr lang="en-US" sz="2400" b="1" dirty="0"/>
              </a:p>
              <a:p>
                <a:pPr>
                  <a:spcAft>
                    <a:spcPts val="1200"/>
                  </a:spcAft>
                </a:pPr>
                <a:endParaRPr lang="en-US" sz="2400" b="1" dirty="0" smtClean="0"/>
              </a:p>
              <a:p>
                <a:pPr>
                  <a:spcAft>
                    <a:spcPts val="1200"/>
                  </a:spcAft>
                </a:pPr>
                <a:endParaRPr lang="en-US" sz="2400" b="1" dirty="0"/>
              </a:p>
              <a:p>
                <a:pPr>
                  <a:spcAft>
                    <a:spcPts val="1200"/>
                  </a:spcAft>
                </a:pPr>
                <a:r>
                  <a:rPr lang="en-US" sz="2400" b="1" dirty="0" smtClean="0"/>
                  <a:t>Question</a:t>
                </a:r>
                <a:r>
                  <a:rPr lang="en-US" sz="2400" b="1" dirty="0"/>
                  <a:t>: </a:t>
                </a:r>
                <a:r>
                  <a:rPr lang="en-US" sz="2400" dirty="0"/>
                  <a:t>What is the difference in multiple predictors and polynomial regression in model selection</a:t>
                </a:r>
                <a:r>
                  <a:rPr lang="en-US" sz="2400" dirty="0" smtClean="0"/>
                  <a:t>?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 smtClean="0"/>
                  <a:t>We </a:t>
                </a:r>
                <a:r>
                  <a:rPr lang="en-US" sz="2400" dirty="0" smtClean="0"/>
                  <a:t>can frame the problem of degree selection for polynomial models as a predictor selection problem: 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 smtClean="0"/>
                  <a:t>	which of the predictors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latin typeface="Cambria Math" charset="0"/>
                      </a:rPr>
                      <m:t>𝑥</m:t>
                    </m:r>
                    <m:r>
                      <a:rPr lang="en-US" sz="2400" b="0" i="1" smtClean="0">
                        <a:latin typeface="Cambria Math" charset="0"/>
                      </a:rPr>
                      <m:t>, </m:t>
                    </m:r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,…, </m:t>
                    </m:r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𝑚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 smtClean="0"/>
                  <a:t>, </a:t>
                </a:r>
                <a:r>
                  <a:rPr lang="en-US" sz="2400" dirty="0"/>
                  <a:t>should we select for modeling?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 smtClean="0"/>
                  <a:t> </a:t>
                </a:r>
                <a:endParaRPr lang="en-US" sz="2400" b="1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921438" cy="2111143"/>
              </a:xfrm>
              <a:blipFill rotWithShape="0">
                <a:blip r:embed="rId2"/>
                <a:stretch>
                  <a:fillRect l="-893" t="-2305" b="-102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0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kNN</a:t>
            </a:r>
            <a:r>
              <a:rPr lang="en-US" dirty="0"/>
              <a:t> Revisited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194277" y="1343770"/>
            <a:ext cx="12649202" cy="4572001"/>
            <a:chOff x="-194277" y="1343770"/>
            <a:chExt cx="12649202" cy="4572001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9C8D02AC-B252-AB42-924D-F78A40BBD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94277" y="1343770"/>
              <a:ext cx="6858000" cy="457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75E6D5A1-DB34-984F-AB39-8815ED7C5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6923" y="1343770"/>
              <a:ext cx="6858002" cy="4572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27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kNN</a:t>
            </a:r>
            <a:r>
              <a:rPr lang="en-US" dirty="0"/>
              <a:t>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921438" cy="2111143"/>
          </a:xfrm>
        </p:spPr>
        <p:txBody>
          <a:bodyPr/>
          <a:lstStyle/>
          <a:p>
            <a:r>
              <a:rPr lang="en-US" sz="2400" dirty="0"/>
              <a:t>Recall our first simple, intuitive, </a:t>
            </a:r>
            <a:endParaRPr lang="en-US" sz="2400" dirty="0" smtClean="0"/>
          </a:p>
          <a:p>
            <a:r>
              <a:rPr lang="en-US" sz="2400" dirty="0" smtClean="0"/>
              <a:t>non-parametric </a:t>
            </a:r>
            <a:r>
              <a:rPr lang="en-US" sz="2400" dirty="0"/>
              <a:t>model for regression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the </a:t>
            </a:r>
            <a:r>
              <a:rPr lang="en-US" sz="2400" dirty="0" err="1"/>
              <a:t>kNN</a:t>
            </a:r>
            <a:r>
              <a:rPr lang="en-US" sz="2400" dirty="0"/>
              <a:t> model. We saw that it is vitally </a:t>
            </a:r>
            <a:endParaRPr lang="en-US" sz="2400" dirty="0" smtClean="0"/>
          </a:p>
          <a:p>
            <a:r>
              <a:rPr lang="en-US" sz="2400" dirty="0" smtClean="0"/>
              <a:t>important </a:t>
            </a:r>
            <a:r>
              <a:rPr lang="en-US" sz="2400" dirty="0"/>
              <a:t>to select an appropriate </a:t>
            </a:r>
            <a:r>
              <a:rPr lang="en-US" sz="2400" i="1" dirty="0"/>
              <a:t>k</a:t>
            </a:r>
            <a:r>
              <a:rPr lang="en-US" sz="2400" dirty="0"/>
              <a:t> for </a:t>
            </a: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data.</a:t>
            </a:r>
          </a:p>
          <a:p>
            <a:endParaRPr lang="en-US" sz="2400" dirty="0"/>
          </a:p>
          <a:p>
            <a:r>
              <a:rPr lang="en-US" sz="2400" dirty="0"/>
              <a:t>If the </a:t>
            </a:r>
            <a:r>
              <a:rPr lang="en-US" sz="2400" i="1" dirty="0"/>
              <a:t>k</a:t>
            </a:r>
            <a:r>
              <a:rPr lang="en-US" sz="2400" dirty="0"/>
              <a:t> is too small then the model is very sensitive to noise (since a new prediction is based on very few observed neighbors), and if the </a:t>
            </a:r>
            <a:r>
              <a:rPr lang="en-US" sz="2400" i="1" dirty="0"/>
              <a:t>k</a:t>
            </a:r>
            <a:r>
              <a:rPr lang="en-US" sz="2400" dirty="0"/>
              <a:t> is too large, the model tends towards making constant predictions.</a:t>
            </a:r>
          </a:p>
          <a:p>
            <a:endParaRPr lang="en-US" sz="2400" dirty="0"/>
          </a:p>
          <a:p>
            <a:r>
              <a:rPr lang="en-US" sz="2400" dirty="0"/>
              <a:t>A principled way to choose </a:t>
            </a:r>
            <a:r>
              <a:rPr lang="en-US" sz="2400" i="1" dirty="0"/>
              <a:t>k</a:t>
            </a:r>
            <a:r>
              <a:rPr lang="en-US" sz="2400" dirty="0"/>
              <a:t> is </a:t>
            </a:r>
            <a:r>
              <a:rPr lang="en-US" sz="2400" b="1" dirty="0"/>
              <a:t>through K-fold cross validation.</a:t>
            </a:r>
          </a:p>
          <a:p>
            <a:pPr>
              <a:spcAft>
                <a:spcPts val="1200"/>
              </a:spcAft>
            </a:pP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602902" y="816429"/>
            <a:ext cx="5385898" cy="2472472"/>
            <a:chOff x="-194277" y="1343770"/>
            <a:chExt cx="12649202" cy="4572001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9C8D02AC-B252-AB42-924D-F78A40BBD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94277" y="1343770"/>
              <a:ext cx="6858000" cy="457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75E6D5A1-DB34-984F-AB39-8815ED7C5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6923" y="1343770"/>
              <a:ext cx="6858002" cy="4572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75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K-fold with k=100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38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1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18832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Overfitting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Model Selection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Cross Validation 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b="1" dirty="0" smtClean="0"/>
              <a:t>Bias </a:t>
            </a:r>
            <a:r>
              <a:rPr lang="en-US" b="1" dirty="0"/>
              <a:t>vs Variance</a:t>
            </a:r>
          </a:p>
          <a:p>
            <a:pPr>
              <a:spcAft>
                <a:spcPts val="1200"/>
              </a:spcAft>
            </a:pPr>
            <a:r>
              <a:rPr lang="en-US" dirty="0"/>
              <a:t>Regularization: LASSO and Ridge</a:t>
            </a:r>
          </a:p>
          <a:p>
            <a:pPr>
              <a:spcAft>
                <a:spcPts val="1200"/>
              </a:spcAft>
            </a:pPr>
            <a:r>
              <a:rPr lang="en-US" dirty="0"/>
              <a:t>Regularization Methods: A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79302D7-1ACA-224D-B29D-4D28082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B42DE3A-C3D5-DB4E-8609-AB055504742F}"/>
              </a:ext>
            </a:extLst>
          </p:cNvPr>
          <p:cNvSpPr txBox="1">
            <a:spLocks/>
          </p:cNvSpPr>
          <p:nvPr/>
        </p:nvSpPr>
        <p:spPr>
          <a:xfrm>
            <a:off x="238199" y="1497126"/>
            <a:ext cx="11591109" cy="4104490"/>
          </a:xfrm>
          <a:prstGeom prst="rect">
            <a:avLst/>
          </a:prstGeom>
        </p:spPr>
        <p:txBody>
          <a:bodyPr/>
          <a:lstStyle>
            <a:lvl1pPr marL="342878" indent="-342878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1" indent="-285732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6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6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100"/>
              </a:spcAft>
              <a:buNone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Projects: 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914373" lvl="1" indent="-514350">
              <a:spcAft>
                <a:spcPts val="1100"/>
              </a:spcAft>
              <a:buFont typeface="+mj-lt"/>
              <a:buAutoNum type="arabicPeriod"/>
            </a:pPr>
            <a:r>
              <a:rPr lang="en-US" sz="2400" dirty="0"/>
              <a:t>Acquiring, organizing, and working with </a:t>
            </a:r>
            <a:r>
              <a:rPr lang="en-US" sz="2400" b="1" dirty="0"/>
              <a:t>real </a:t>
            </a:r>
            <a:r>
              <a:rPr lang="en-US" sz="2400" b="1" dirty="0" smtClean="0"/>
              <a:t>data.</a:t>
            </a:r>
          </a:p>
          <a:p>
            <a:pPr marL="914373" lvl="1" indent="-514350">
              <a:spcAft>
                <a:spcPts val="1100"/>
              </a:spcAft>
              <a:buFont typeface="+mj-lt"/>
              <a:buAutoNum type="arabicPeriod"/>
            </a:pPr>
            <a:r>
              <a:rPr lang="en-US" sz="2400" b="1" dirty="0"/>
              <a:t>Collaborating</a:t>
            </a:r>
            <a:r>
              <a:rPr lang="en-US" sz="2400" dirty="0"/>
              <a:t> with your </a:t>
            </a:r>
            <a:r>
              <a:rPr lang="en-US" sz="2400" dirty="0" smtClean="0"/>
              <a:t>peers.</a:t>
            </a:r>
          </a:p>
          <a:p>
            <a:pPr marL="914373" lvl="1" indent="-514350">
              <a:spcAft>
                <a:spcPts val="1100"/>
              </a:spcAft>
              <a:buFont typeface="+mj-lt"/>
              <a:buAutoNum type="arabicPeriod"/>
            </a:pPr>
            <a:r>
              <a:rPr lang="en-US" sz="2400" b="1" dirty="0"/>
              <a:t> </a:t>
            </a:r>
            <a:r>
              <a:rPr lang="en-US" sz="2400" b="1" dirty="0" smtClean="0"/>
              <a:t>Integrating</a:t>
            </a:r>
            <a:r>
              <a:rPr lang="en-US" sz="2400" dirty="0"/>
              <a:t>  statistics and machine </a:t>
            </a:r>
            <a:r>
              <a:rPr lang="en-US" sz="2400" dirty="0" smtClean="0"/>
              <a:t>learning methods.</a:t>
            </a:r>
          </a:p>
          <a:p>
            <a:pPr marL="914373" lvl="1" indent="-514350">
              <a:spcAft>
                <a:spcPts val="1100"/>
              </a:spcAft>
              <a:buFont typeface="+mj-lt"/>
              <a:buAutoNum type="arabicPeriod"/>
            </a:pPr>
            <a:r>
              <a:rPr lang="en-US" sz="2400" dirty="0" smtClean="0"/>
              <a:t>Working with an </a:t>
            </a:r>
            <a:r>
              <a:rPr lang="en-US" sz="2400" b="1" dirty="0" smtClean="0"/>
              <a:t>open ended </a:t>
            </a:r>
            <a:r>
              <a:rPr lang="en-US" sz="2400" dirty="0" smtClean="0"/>
              <a:t>problems. Find optimizable second-best approach for </a:t>
            </a:r>
            <a:r>
              <a:rPr lang="en-US" sz="2400" dirty="0"/>
              <a:t>problems </a:t>
            </a:r>
            <a:r>
              <a:rPr lang="en-US" sz="2400" dirty="0" smtClean="0"/>
              <a:t>that can NOT </a:t>
            </a:r>
            <a:r>
              <a:rPr lang="en-US" sz="2400" dirty="0"/>
              <a:t>be </a:t>
            </a:r>
            <a:r>
              <a:rPr lang="en-US" sz="2400" dirty="0" smtClean="0"/>
              <a:t>solved.</a:t>
            </a:r>
          </a:p>
          <a:p>
            <a:pPr marL="914373" lvl="1" indent="-514350">
              <a:spcAft>
                <a:spcPts val="1100"/>
              </a:spcAft>
              <a:buFont typeface="+mj-lt"/>
              <a:buAutoNum type="arabicPeriod"/>
            </a:pPr>
            <a:r>
              <a:rPr lang="en-US" sz="2400" b="1" dirty="0" smtClean="0"/>
              <a:t>Communicating</a:t>
            </a:r>
            <a:r>
              <a:rPr lang="en-US" sz="2400" dirty="0" smtClean="0"/>
              <a:t> </a:t>
            </a:r>
            <a:r>
              <a:rPr lang="en-US" sz="2400" dirty="0"/>
              <a:t>your work to </a:t>
            </a:r>
            <a:r>
              <a:rPr lang="en-US" sz="2400" dirty="0" smtClean="0"/>
              <a:t>others.</a:t>
            </a:r>
          </a:p>
          <a:p>
            <a:pPr marL="914373" lvl="1" indent="-514350">
              <a:spcAft>
                <a:spcPts val="1100"/>
              </a:spcAft>
              <a:buFont typeface="+mj-lt"/>
              <a:buAutoNum type="arabicPeriod"/>
            </a:pPr>
            <a:r>
              <a:rPr lang="en-US" sz="2400" dirty="0"/>
              <a:t>Engage fully with the Data Science process—in all its </a:t>
            </a:r>
            <a:r>
              <a:rPr lang="en-US" sz="2400" b="1" dirty="0"/>
              <a:t>non-linearity</a:t>
            </a:r>
            <a:r>
              <a:rPr lang="en-US" sz="2400" dirty="0"/>
              <a:t>—in a real world project situation</a:t>
            </a:r>
            <a:r>
              <a:rPr lang="en-US" sz="2400" dirty="0" smtClean="0"/>
              <a:t>.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3BD8E3E-02C2-A04A-ABCD-1382F18753BD}"/>
              </a:ext>
            </a:extLst>
          </p:cNvPr>
          <p:cNvSpPr txBox="1">
            <a:spLocks/>
          </p:cNvSpPr>
          <p:nvPr/>
        </p:nvSpPr>
        <p:spPr>
          <a:xfrm>
            <a:off x="2851121" y="580975"/>
            <a:ext cx="6698717" cy="7048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171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pPr fontAlgn="ctr"/>
            <a:r>
              <a:rPr lang="en-US" sz="4000" dirty="0">
                <a:solidFill>
                  <a:schemeClr val="bg2"/>
                </a:solidFill>
              </a:rPr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20764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40</a:t>
            </a:fld>
            <a:endParaRPr lang="en-US"/>
          </a:p>
        </p:txBody>
      </p:sp>
      <p:pic>
        <p:nvPicPr>
          <p:cNvPr id="2050" name="Picture 2" descr="mage result for cute c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6" y="979715"/>
            <a:ext cx="923925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09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8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473" y="0"/>
            <a:ext cx="6479721" cy="66216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221" y="1129966"/>
            <a:ext cx="7338758" cy="46090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44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2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4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models: 20 data points per line 2000 simulations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1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0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Polynomial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The simplest non-linear model we can consider, for a response </a:t>
                </a:r>
                <a:r>
                  <a:rPr lang="en-US" sz="2400" i="1" dirty="0"/>
                  <a:t>Y</a:t>
                </a:r>
                <a:r>
                  <a:rPr lang="en-US" sz="2400" dirty="0"/>
                  <a:t> and a predictor </a:t>
                </a:r>
                <a:r>
                  <a:rPr lang="en-US" sz="2400" i="1" dirty="0"/>
                  <a:t>X</a:t>
                </a:r>
                <a:r>
                  <a:rPr lang="en-US" sz="2400" dirty="0"/>
                  <a:t>, is a polynomial model of degree </a:t>
                </a:r>
                <a:r>
                  <a:rPr lang="en-US" sz="2400" i="1" dirty="0"/>
                  <a:t>M</a:t>
                </a:r>
                <a:r>
                  <a:rPr lang="en-US" sz="2400" dirty="0"/>
                  <a:t>,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Just as in the case of linear regression with cross terms, polynomial regression is a special case of linear regression - we treat 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2400" dirty="0"/>
                  <a:t> as a separate predictor. Thus, we can write</a:t>
                </a: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b="-42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2233329"/>
            <a:ext cx="6299200" cy="416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4215956"/>
            <a:ext cx="102489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0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Poly 10 degree models : </a:t>
            </a:r>
            <a:r>
              <a:rPr lang="en-US" sz="2800" dirty="0"/>
              <a:t>20 data points per line 2000 simulations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983807"/>
            <a:ext cx="10327008" cy="2111143"/>
          </a:xfrm>
        </p:spPr>
        <p:txBody>
          <a:bodyPr/>
          <a:lstStyle/>
          <a:p>
            <a:r>
              <a:rPr lang="en-US" sz="2400" b="1" dirty="0"/>
              <a:t>Left</a:t>
            </a:r>
            <a:r>
              <a:rPr lang="en-US" sz="2400" dirty="0"/>
              <a:t>: </a:t>
            </a:r>
            <a:r>
              <a:rPr lang="en-US" sz="2400" dirty="0" smtClean="0"/>
              <a:t>2000 </a:t>
            </a:r>
            <a:r>
              <a:rPr lang="en-US" sz="2400" dirty="0"/>
              <a:t>best fit straight lines, </a:t>
            </a:r>
            <a:r>
              <a:rPr lang="en-US" sz="2400" dirty="0" smtClean="0"/>
              <a:t>each fitted </a:t>
            </a:r>
            <a:r>
              <a:rPr lang="en-US" sz="2400" dirty="0"/>
              <a:t>on a different </a:t>
            </a:r>
            <a:r>
              <a:rPr lang="en-US" sz="2400" dirty="0" smtClean="0"/>
              <a:t>20 </a:t>
            </a:r>
            <a:r>
              <a:rPr lang="en-US" sz="2400" dirty="0"/>
              <a:t>point training </a:t>
            </a:r>
            <a:r>
              <a:rPr lang="en-US" sz="2400" dirty="0" smtClean="0"/>
              <a:t>set. </a:t>
            </a:r>
            <a:endParaRPr lang="en-US" sz="2400" dirty="0"/>
          </a:p>
          <a:p>
            <a:r>
              <a:rPr lang="en-US" sz="2400" b="1" dirty="0"/>
              <a:t>Right</a:t>
            </a:r>
            <a:r>
              <a:rPr lang="en-US" sz="2400" dirty="0"/>
              <a:t>: Best-fit models using degree </a:t>
            </a:r>
            <a:r>
              <a:rPr lang="en-US" sz="2400" dirty="0" smtClean="0"/>
              <a:t>10 </a:t>
            </a:r>
            <a:r>
              <a:rPr lang="en-US" sz="2400" dirty="0"/>
              <a:t>polynomial</a:t>
            </a:r>
          </a:p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0"/>
            <a:ext cx="6858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35" y="2159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9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Left: Linear regression coefficients</a:t>
            </a:r>
          </a:p>
          <a:p>
            <a:r>
              <a:rPr lang="en-US" sz="2400" dirty="0"/>
              <a:t>Right: Poly regression of order </a:t>
            </a:r>
            <a:r>
              <a:rPr lang="en-US" sz="2400" dirty="0" smtClean="0"/>
              <a:t>10 </a:t>
            </a:r>
            <a:r>
              <a:rPr lang="en-US" sz="2400" dirty="0"/>
              <a:t>coefficients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88937"/>
            <a:ext cx="6858000" cy="45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92" y="1828800"/>
            <a:ext cx="6858000" cy="4572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663847" y="2041742"/>
            <a:ext cx="663879" cy="651354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4643" y="5617028"/>
            <a:ext cx="5078186" cy="489857"/>
          </a:xfrm>
          <a:prstGeom prst="rect">
            <a:avLst/>
          </a:prstGeom>
          <a:solidFill>
            <a:srgbClr val="F8FAF8"/>
          </a:solidFill>
          <a:ln>
            <a:noFill/>
          </a:ln>
          <a:effectLst>
            <a:outerShdw blurRad="50800" dist="50800" dir="5400000" algn="ctr" rotWithShape="0">
              <a:srgbClr val="F9F9F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076540" y="5700430"/>
                <a:ext cx="3765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b="0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540" y="5700430"/>
                <a:ext cx="376513" cy="553998"/>
              </a:xfrm>
              <a:prstGeom prst="rect">
                <a:avLst/>
              </a:prstGeom>
              <a:blipFill rotWithShape="0">
                <a:blip r:embed="rId4"/>
                <a:stretch>
                  <a:fillRect l="-9836" t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5028242" y="5682928"/>
                <a:ext cx="36183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242" y="5682928"/>
                <a:ext cx="361830" cy="553998"/>
              </a:xfrm>
              <a:prstGeom prst="rect">
                <a:avLst/>
              </a:prstGeom>
              <a:blipFill rotWithShape="0">
                <a:blip r:embed="rId5"/>
                <a:stretch>
                  <a:fillRect l="-11864" t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7105080" y="5684688"/>
            <a:ext cx="5078186" cy="120307"/>
          </a:xfrm>
          <a:prstGeom prst="rect">
            <a:avLst/>
          </a:prstGeom>
          <a:solidFill>
            <a:srgbClr val="F8FAF8"/>
          </a:solidFill>
          <a:ln>
            <a:noFill/>
          </a:ln>
          <a:effectLst>
            <a:outerShdw blurRad="50800" dist="50800" dir="5400000" algn="ctr" rotWithShape="0">
              <a:srgbClr val="F9F9F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5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18832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Overfitting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Model Selection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Cross Validation 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Bias </a:t>
            </a:r>
            <a:r>
              <a:rPr lang="en-US" dirty="0"/>
              <a:t>vs Variance</a:t>
            </a:r>
          </a:p>
          <a:p>
            <a:pPr>
              <a:spcAft>
                <a:spcPts val="1200"/>
              </a:spcAft>
            </a:pPr>
            <a:r>
              <a:rPr lang="en-US" b="1" dirty="0"/>
              <a:t>Regularization: LASSO and Ridge</a:t>
            </a:r>
          </a:p>
          <a:p>
            <a:pPr>
              <a:spcAft>
                <a:spcPts val="1200"/>
              </a:spcAft>
            </a:pPr>
            <a:r>
              <a:rPr lang="en-US" dirty="0"/>
              <a:t>Regularization Methods: A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6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Regularization: LASSO and Ridge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2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Regularization: An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/>
                  <a:t>The idea of regularization revolves around modifying the loss function L; in particular, we add a regularization term that penalizes some specified properties of the model parameters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sz="2400" dirty="0"/>
                  <a:t> is a scalar that gives the weight (or importance) of the regularization term.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Fitting the model using the modified loss function </a:t>
                </a:r>
                <a:r>
                  <a:rPr lang="en-US" sz="2400" i="1" dirty="0" err="1"/>
                  <a:t>L</a:t>
                </a:r>
                <a:r>
                  <a:rPr lang="en-US" sz="2400" i="1" baseline="-25000" dirty="0" err="1"/>
                  <a:t>reg</a:t>
                </a:r>
                <a:r>
                  <a:rPr lang="en-US" sz="2400" dirty="0"/>
                  <a:t> would result in model parameters with desirable properties (specified by </a:t>
                </a:r>
                <a:r>
                  <a:rPr lang="en-US" sz="2400" i="1" dirty="0"/>
                  <a:t>R</a:t>
                </a:r>
                <a:r>
                  <a:rPr lang="en-US" sz="2400" dirty="0"/>
                  <a:t>).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r="-1535" b="-109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859" y="2812538"/>
            <a:ext cx="4148119" cy="40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LASSO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644711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Since we wish to discourage extreme values in model parameter</a:t>
            </a:r>
            <a:r>
              <a:rPr lang="en-US" sz="2400"/>
              <a:t>, we need </a:t>
            </a:r>
            <a:r>
              <a:rPr lang="en-US" sz="2400" dirty="0"/>
              <a:t>to choose a regularization term that penalizes parameter magnitudes. For our loss function, we will again use MSE.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Together our regularized loss function is:</a:t>
            </a:r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Note that              is the </a:t>
            </a:r>
            <a:r>
              <a:rPr lang="en-US" sz="2400" b="1" i="1" dirty="0">
                <a:latin typeface="STIXGeneral" charset="0"/>
                <a:ea typeface="STIXGeneral" charset="0"/>
                <a:cs typeface="STIXGeneral" charset="0"/>
              </a:rPr>
              <a:t>l</a:t>
            </a:r>
            <a:r>
              <a:rPr lang="en-US" sz="2400" b="1" baseline="-25000" dirty="0"/>
              <a:t>1 </a:t>
            </a:r>
            <a:r>
              <a:rPr lang="en-US" sz="2400" dirty="0"/>
              <a:t>norm of the vector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b</a:t>
            </a: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303" y="3071469"/>
            <a:ext cx="6716629" cy="1066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447" y="4160785"/>
            <a:ext cx="711700" cy="724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542" y="4987216"/>
            <a:ext cx="2412152" cy="11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LASSO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Hence, we often say that </a:t>
            </a:r>
            <a:r>
              <a:rPr lang="en-US" sz="2400" i="1" dirty="0"/>
              <a:t>L</a:t>
            </a:r>
            <a:r>
              <a:rPr lang="en-US" sz="2400" baseline="-25000" dirty="0"/>
              <a:t>LASSO</a:t>
            </a:r>
            <a:r>
              <a:rPr lang="en-US" sz="2400" dirty="0"/>
              <a:t> is the loss function for </a:t>
            </a:r>
            <a:r>
              <a:rPr lang="en-US" sz="2400" b="1" i="1" dirty="0">
                <a:latin typeface="STIXGeneral" charset="0"/>
                <a:ea typeface="STIXGeneral" charset="0"/>
                <a:cs typeface="STIXGeneral" charset="0"/>
              </a:rPr>
              <a:t>l</a:t>
            </a:r>
            <a:r>
              <a:rPr lang="en-US" sz="2400" b="1" baseline="-25000" dirty="0"/>
              <a:t>1</a:t>
            </a:r>
            <a:r>
              <a:rPr lang="en-US" sz="2400" b="1" dirty="0"/>
              <a:t> </a:t>
            </a:r>
            <a:r>
              <a:rPr lang="en-US" sz="2400" dirty="0"/>
              <a:t>regularization.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Finding the model parameters </a:t>
            </a:r>
            <a:r>
              <a:rPr lang="en-US" sz="2400" b="1" i="1" dirty="0" err="1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aseline="-25000" dirty="0" err="1">
                <a:latin typeface="Karla" charset="0"/>
                <a:ea typeface="Karla" charset="0"/>
                <a:cs typeface="Karla" charset="0"/>
              </a:rPr>
              <a:t>LASSO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that</a:t>
            </a:r>
            <a:r>
              <a:rPr lang="en-US" sz="2400" dirty="0"/>
              <a:t> minimize the </a:t>
            </a:r>
            <a:r>
              <a:rPr lang="en-US" sz="2400" b="1" i="1" dirty="0">
                <a:latin typeface="STIXGeneral" charset="0"/>
                <a:ea typeface="STIXGeneral" charset="0"/>
                <a:cs typeface="STIXGeneral" charset="0"/>
              </a:rPr>
              <a:t>l</a:t>
            </a:r>
            <a:r>
              <a:rPr lang="en-US" sz="2400" b="1" baseline="-25000" dirty="0"/>
              <a:t>1 </a:t>
            </a:r>
            <a:r>
              <a:rPr lang="en-US" sz="2400" dirty="0"/>
              <a:t>regularized loss function is called </a:t>
            </a:r>
            <a:r>
              <a:rPr lang="en-US" sz="2400" b="1" i="1" dirty="0"/>
              <a:t>LASSO regression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4512"/>
            <a:ext cx="12192000" cy="412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7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Ridge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632680" cy="2111143"/>
          </a:xfrm>
        </p:spPr>
        <p:txBody>
          <a:bodyPr/>
          <a:lstStyle/>
          <a:p>
            <a:r>
              <a:rPr lang="en-US" sz="2400" dirty="0"/>
              <a:t>Alternatively, we can choose a regularization term that penalizes the squares of the parameter magnitudes. Then, our regularized loss function is: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Note that               is the </a:t>
            </a:r>
            <a:r>
              <a:rPr lang="en-US" sz="2400" b="1" i="1" dirty="0">
                <a:latin typeface="STIXGeneral" charset="0"/>
                <a:ea typeface="STIXGeneral" charset="0"/>
                <a:cs typeface="STIXGeneral" charset="0"/>
              </a:rPr>
              <a:t>l</a:t>
            </a:r>
            <a:r>
              <a:rPr lang="en-US" sz="2400" b="1" baseline="-25000" dirty="0"/>
              <a:t>2 </a:t>
            </a:r>
            <a:r>
              <a:rPr lang="en-US" sz="2400" dirty="0"/>
              <a:t>norm of the vector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b</a:t>
            </a:r>
          </a:p>
          <a:p>
            <a:endParaRPr lang="en-US" sz="2400" b="1" i="1" dirty="0">
              <a:latin typeface="Symbol" charset="2"/>
              <a:ea typeface="Symbol" charset="2"/>
              <a:cs typeface="Symbol" charset="2"/>
            </a:endParaRPr>
          </a:p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165" y="2242626"/>
            <a:ext cx="6731669" cy="1142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414" y="3553264"/>
            <a:ext cx="813758" cy="716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952" y="4626818"/>
            <a:ext cx="2181058" cy="113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4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Polynomial Regression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378963" y="1626474"/>
            <a:ext cx="9681210" cy="1733550"/>
            <a:chOff x="1255395" y="1733106"/>
            <a:chExt cx="9681210" cy="17335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5395" y="1733106"/>
              <a:ext cx="9681210" cy="17335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563586" y="2959301"/>
              <a:ext cx="159078" cy="369332"/>
            </a:xfrm>
            <a:prstGeom prst="rect">
              <a:avLst/>
            </a:prstGeom>
            <a:solidFill>
              <a:srgbClr val="F9F9F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Cambria Math" charset="0"/>
                  <a:ea typeface="Cambria Math" charset="0"/>
                  <a:cs typeface="Cambria Math" charset="0"/>
                </a:rPr>
                <a:t>n</a:t>
              </a:r>
              <a:endParaRPr lang="en-US" i="1" dirty="0">
                <a:latin typeface="Cambria Math" charset="0"/>
                <a:ea typeface="Cambria Math" charset="0"/>
                <a:cs typeface="Cambria Math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8200" y="1039249"/>
            <a:ext cx="3001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Multi-Regression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38200" y="3677976"/>
            <a:ext cx="10131063" cy="2404872"/>
            <a:chOff x="838200" y="3677976"/>
            <a:chExt cx="10131063" cy="24048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7498" y="4297404"/>
              <a:ext cx="9801765" cy="178545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38200" y="3677976"/>
              <a:ext cx="28039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Poly-Regression</a:t>
              </a:r>
              <a:endPara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939644" y="1562469"/>
            <a:ext cx="816428" cy="3133658"/>
            <a:chOff x="5421086" y="1562469"/>
            <a:chExt cx="816428" cy="3133658"/>
          </a:xfrm>
        </p:grpSpPr>
        <p:sp>
          <p:nvSpPr>
            <p:cNvPr id="13" name="Oval 12"/>
            <p:cNvSpPr/>
            <p:nvPr/>
          </p:nvSpPr>
          <p:spPr>
            <a:xfrm>
              <a:off x="5421086" y="1562469"/>
              <a:ext cx="816428" cy="494931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421086" y="4201196"/>
              <a:ext cx="816428" cy="494931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>
              <a:stCxn id="13" idx="4"/>
              <a:endCxn id="14" idx="0"/>
            </p:cNvCxnSpPr>
            <p:nvPr/>
          </p:nvCxnSpPr>
          <p:spPr>
            <a:xfrm>
              <a:off x="5829300" y="2057400"/>
              <a:ext cx="0" cy="2143796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2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Ridge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Hence, we often say that </a:t>
            </a:r>
            <a:r>
              <a:rPr lang="en-US" sz="2400" i="1" dirty="0" err="1"/>
              <a:t>L</a:t>
            </a:r>
            <a:r>
              <a:rPr lang="en-US" sz="2400" baseline="-25000" dirty="0" err="1"/>
              <a:t>ridge</a:t>
            </a:r>
            <a:r>
              <a:rPr lang="en-US" sz="2400" dirty="0"/>
              <a:t> is the loss function for </a:t>
            </a:r>
            <a:r>
              <a:rPr lang="en-US" sz="2400" b="1" i="1" dirty="0">
                <a:latin typeface="STIXGeneral" charset="0"/>
                <a:ea typeface="STIXGeneral" charset="0"/>
                <a:cs typeface="STIXGeneral" charset="0"/>
              </a:rPr>
              <a:t>l</a:t>
            </a:r>
            <a:r>
              <a:rPr lang="en-US" sz="2400" b="1" baseline="-25000" dirty="0"/>
              <a:t>2</a:t>
            </a:r>
            <a:r>
              <a:rPr lang="en-US" sz="2400" b="1" dirty="0"/>
              <a:t> </a:t>
            </a:r>
            <a:r>
              <a:rPr lang="en-US" sz="2400" dirty="0"/>
              <a:t>regularization.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Finding the model parameters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aseline="-25000" dirty="0">
                <a:latin typeface="Karla" charset="0"/>
                <a:ea typeface="Karla" charset="0"/>
                <a:cs typeface="Karla" charset="0"/>
              </a:rPr>
              <a:t>ridge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that</a:t>
            </a:r>
            <a:r>
              <a:rPr lang="en-US" sz="2400" dirty="0"/>
              <a:t> minimize the </a:t>
            </a:r>
            <a:r>
              <a:rPr lang="en-US" sz="2400" b="1" i="1" dirty="0">
                <a:latin typeface="STIXGeneral" charset="0"/>
                <a:ea typeface="STIXGeneral" charset="0"/>
                <a:cs typeface="STIXGeneral" charset="0"/>
              </a:rPr>
              <a:t>l</a:t>
            </a:r>
            <a:r>
              <a:rPr lang="en-US" sz="2400" b="1" baseline="-25000" dirty="0"/>
              <a:t>2 </a:t>
            </a:r>
            <a:r>
              <a:rPr lang="en-US" sz="2400" dirty="0"/>
              <a:t>regularized loss function is called </a:t>
            </a:r>
            <a:r>
              <a:rPr lang="en-US" sz="2400" b="1" i="1" dirty="0"/>
              <a:t>ridge regression.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9" y="2648658"/>
            <a:ext cx="10985777" cy="420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7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In both ridge and LASSO regression, we see that the larger our choice of the </a:t>
            </a:r>
            <a:r>
              <a:rPr lang="en-US" sz="2400" b="1" dirty="0"/>
              <a:t>regularization parameter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l, </a:t>
            </a:r>
            <a:r>
              <a:rPr lang="en-US" sz="2400" dirty="0"/>
              <a:t>the more heavily we penalize large values in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b,</a:t>
            </a:r>
            <a:endParaRPr lang="en-US" sz="2400" dirty="0"/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If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l </a:t>
            </a:r>
            <a:r>
              <a:rPr lang="en-US" sz="2400" dirty="0"/>
              <a:t>is close to zero, we recover the MSE, i.e. ridge and LASSO regression is just ordinary regression.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If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l </a:t>
            </a:r>
            <a:r>
              <a:rPr lang="en-US" sz="2400" dirty="0"/>
              <a:t>is sufficiently large, the MSE term in the regularized loss function will be insignificant and the regularization term will force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aseline="-25000" dirty="0">
                <a:latin typeface="Karla" charset="0"/>
                <a:ea typeface="Karla" charset="0"/>
                <a:cs typeface="Karla" charset="0"/>
              </a:rPr>
              <a:t>ridge</a:t>
            </a:r>
            <a:r>
              <a:rPr lang="en-US" sz="2400" dirty="0"/>
              <a:t> and </a:t>
            </a:r>
            <a:r>
              <a:rPr lang="en-US" sz="2400" b="1" i="1" dirty="0" err="1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aseline="-25000" dirty="0" err="1">
                <a:latin typeface="Karla" charset="0"/>
                <a:ea typeface="Karla" charset="0"/>
                <a:cs typeface="Karla" charset="0"/>
              </a:rPr>
              <a:t>LASSO</a:t>
            </a:r>
            <a:r>
              <a:rPr lang="en-US" sz="2400" baseline="-25000" dirty="0"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/>
              <a:t>to be close to zero.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To avoid ad-hoc choices, we should select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dirty="0"/>
              <a:t> using cross-validation.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4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Ridge - Computational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Solution to ridge regression: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The solution of the Ridge/Lasso regression involves three steps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Select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l 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Find the minimum of the ridge/Lasso regression cost function (using linear algebra) as with the multiple regression and record the  </a:t>
            </a:r>
            <a:r>
              <a:rPr lang="en-US" sz="2400" i="1" dirty="0"/>
              <a:t>R</a:t>
            </a:r>
            <a:r>
              <a:rPr lang="en-US" sz="2400" baseline="30000" dirty="0"/>
              <a:t>2</a:t>
            </a:r>
            <a:r>
              <a:rPr lang="en-US" sz="2400" dirty="0"/>
              <a:t>  </a:t>
            </a:r>
            <a:r>
              <a:rPr lang="en-US" sz="2400" b="1" dirty="0"/>
              <a:t>on the test set</a:t>
            </a:r>
            <a:r>
              <a:rPr lang="en-US" sz="2400" dirty="0"/>
              <a:t>. 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Find the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 l</a:t>
            </a:r>
            <a:r>
              <a:rPr lang="en-US" sz="2400" dirty="0"/>
              <a:t> that gives the largest </a:t>
            </a:r>
            <a:r>
              <a:rPr lang="en-US" sz="2400" i="1" dirty="0"/>
              <a:t>R</a:t>
            </a:r>
            <a:r>
              <a:rPr lang="en-US" sz="2400" baseline="30000" dirty="0"/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569" y="2012678"/>
            <a:ext cx="4186989" cy="44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5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6501510" y="3245892"/>
            <a:ext cx="4747059" cy="1567301"/>
            <a:chOff x="1752276" y="1849318"/>
            <a:chExt cx="4747059" cy="1567301"/>
          </a:xfrm>
        </p:grpSpPr>
        <p:sp>
          <p:nvSpPr>
            <p:cNvPr id="24" name="Oval 23"/>
            <p:cNvSpPr/>
            <p:nvPr/>
          </p:nvSpPr>
          <p:spPr>
            <a:xfrm rot="18916619">
              <a:off x="3218979" y="2448760"/>
              <a:ext cx="1755020" cy="577602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18916619">
              <a:off x="2192409" y="1974795"/>
              <a:ext cx="3897644" cy="128685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18916619">
              <a:off x="1752276" y="1849318"/>
              <a:ext cx="4747059" cy="1567301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74244" y="4164506"/>
            <a:ext cx="1747459" cy="1791051"/>
            <a:chOff x="2164154" y="3756858"/>
            <a:chExt cx="1747459" cy="1791051"/>
          </a:xfrm>
        </p:grpSpPr>
        <p:sp>
          <p:nvSpPr>
            <p:cNvPr id="14" name="Rectangle 13"/>
            <p:cNvSpPr/>
            <p:nvPr/>
          </p:nvSpPr>
          <p:spPr>
            <a:xfrm rot="2719992">
              <a:off x="2165747" y="4275300"/>
              <a:ext cx="1271016" cy="1274202"/>
            </a:xfrm>
            <a:prstGeom prst="rect">
              <a:avLst/>
            </a:prstGeom>
            <a:noFill/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03515" y="454816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C</a:t>
              </a:r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65749" y="375685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 (LASSO)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415124" y="884009"/>
                <a:ext cx="10327008" cy="211114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𝐿𝐴𝑆𝑆𝑂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</m:d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−</m:t>
                          </m:r>
                        </m:e>
                      </m:nary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𝒙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​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𝐽</m:t>
                          </m:r>
                        </m:sup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415124" y="884009"/>
                <a:ext cx="10327008" cy="2111143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63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767537" y="3109260"/>
            <a:ext cx="3249927" cy="3288314"/>
            <a:chOff x="1655805" y="2662545"/>
            <a:chExt cx="3249927" cy="3288314"/>
          </a:xfrm>
        </p:grpSpPr>
        <p:grpSp>
          <p:nvGrpSpPr>
            <p:cNvPr id="10" name="Group 9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497315" y="2395658"/>
                <a:ext cx="7371080" cy="725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is-I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p>
                      <m:e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−</m:t>
                        </m:r>
                      </m:e>
                    </m:nary>
                    <m:sSubSup>
                      <m:sSubSupPr>
                        <m:ctrl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𝜷</m:t>
                            </m:r>
                          </m:e>
                        </m:acc>
                      </m:e>
                      <m:sub/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𝐿𝐴𝑆𝑆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𝑂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</m:sup>
                    </m:sSubSup>
                    <m:r>
                      <a:rPr lang="en-US" sz="28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𝒙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​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=D</a:t>
                </a: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315" y="2395658"/>
                <a:ext cx="7371080" cy="725904"/>
              </a:xfrm>
              <a:prstGeom prst="rect">
                <a:avLst/>
              </a:prstGeom>
              <a:blipFill rotWithShape="0">
                <a:blip r:embed="rId5"/>
                <a:stretch>
                  <a:fillRect b="-10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8404272" y="4049503"/>
            <a:ext cx="747962" cy="426693"/>
            <a:chOff x="3606026" y="2722340"/>
            <a:chExt cx="747962" cy="426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606026" y="2764697"/>
                  <a:ext cx="747962" cy="3843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𝑀𝑆𝐸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6026" y="2764697"/>
                  <a:ext cx="747962" cy="38433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7937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4076794" y="2722340"/>
              <a:ext cx="45561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767537" y="2127451"/>
                <a:ext cx="2626938" cy="11726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𝐽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𝐿𝐴𝑆𝑆𝑂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i="1"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𝐶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37" y="2127451"/>
                <a:ext cx="2626938" cy="11726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7513772" y="1180700"/>
                <a:ext cx="3940053" cy="4814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𝐿𝐴𝑆𝑆𝑂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argmin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𝐿𝐴𝑆𝑆𝑂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772" y="1180700"/>
                <a:ext cx="3940053" cy="48147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6397212" y="3312174"/>
            <a:ext cx="3249927" cy="3288314"/>
            <a:chOff x="1655805" y="2662545"/>
            <a:chExt cx="3249927" cy="3288314"/>
          </a:xfrm>
        </p:grpSpPr>
        <p:grpSp>
          <p:nvGrpSpPr>
            <p:cNvPr id="42" name="Group 41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Oval 46"/>
          <p:cNvSpPr/>
          <p:nvPr/>
        </p:nvSpPr>
        <p:spPr>
          <a:xfrm rot="18916619">
            <a:off x="7590616" y="3704259"/>
            <a:ext cx="2532887" cy="83360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9466120" y="4080502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MSE=D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/>
      <p:bldP spid="38" grpId="0"/>
      <p:bldP spid="39" grpId="0"/>
      <p:bldP spid="47" grpId="0" animBg="1"/>
      <p:bldP spid="47" grpId="1" animBg="1"/>
      <p:bldP spid="47" grpId="2" animBg="1"/>
      <p:bldP spid="4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 (LASSO)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64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627700" y="4206309"/>
            <a:ext cx="1747459" cy="1791051"/>
            <a:chOff x="2164154" y="3756858"/>
            <a:chExt cx="1747459" cy="1791051"/>
          </a:xfrm>
        </p:grpSpPr>
        <p:sp>
          <p:nvSpPr>
            <p:cNvPr id="14" name="Rectangle 13"/>
            <p:cNvSpPr/>
            <p:nvPr/>
          </p:nvSpPr>
          <p:spPr>
            <a:xfrm rot="2719992">
              <a:off x="2165747" y="4275300"/>
              <a:ext cx="1271016" cy="1274202"/>
            </a:xfrm>
            <a:prstGeom prst="rect">
              <a:avLst/>
            </a:prstGeom>
            <a:noFill/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03515" y="454816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65749" y="375685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7537" y="3109260"/>
            <a:ext cx="3249927" cy="3288314"/>
            <a:chOff x="767537" y="3109260"/>
            <a:chExt cx="3249927" cy="3288314"/>
          </a:xfrm>
        </p:grpSpPr>
        <p:grpSp>
          <p:nvGrpSpPr>
            <p:cNvPr id="9" name="Group 8"/>
            <p:cNvGrpSpPr/>
            <p:nvPr/>
          </p:nvGrpSpPr>
          <p:grpSpPr>
            <a:xfrm>
              <a:off x="767537" y="3121562"/>
              <a:ext cx="3249927" cy="3276012"/>
              <a:chOff x="767537" y="3121562"/>
              <a:chExt cx="3249927" cy="327601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767537" y="3121562"/>
                <a:ext cx="3101546" cy="3276012"/>
                <a:chOff x="1655805" y="2674847"/>
                <a:chExt cx="3101546" cy="3276012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1655805" y="4880919"/>
                  <a:ext cx="3101546" cy="1235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Arrow Connector 6"/>
                <p:cNvCxnSpPr/>
                <p:nvPr/>
              </p:nvCxnSpPr>
              <p:spPr>
                <a:xfrm flipH="1" flipV="1">
                  <a:off x="2782398" y="2674847"/>
                  <a:ext cx="18859" cy="327601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b="-114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/>
          <p:cNvGrpSpPr/>
          <p:nvPr/>
        </p:nvGrpSpPr>
        <p:grpSpPr>
          <a:xfrm>
            <a:off x="6397212" y="3312174"/>
            <a:ext cx="3249927" cy="3288314"/>
            <a:chOff x="1655805" y="2662545"/>
            <a:chExt cx="3249927" cy="3288314"/>
          </a:xfrm>
        </p:grpSpPr>
        <p:grpSp>
          <p:nvGrpSpPr>
            <p:cNvPr id="42" name="Group 41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6696003" y="3382055"/>
            <a:ext cx="4747059" cy="1567301"/>
            <a:chOff x="6547071" y="3213882"/>
            <a:chExt cx="4747059" cy="1567301"/>
          </a:xfrm>
        </p:grpSpPr>
        <p:grpSp>
          <p:nvGrpSpPr>
            <p:cNvPr id="13" name="Group 12"/>
            <p:cNvGrpSpPr/>
            <p:nvPr/>
          </p:nvGrpSpPr>
          <p:grpSpPr>
            <a:xfrm>
              <a:off x="6547071" y="3213882"/>
              <a:ext cx="4747059" cy="1567301"/>
              <a:chOff x="6547071" y="3213882"/>
              <a:chExt cx="4747059" cy="1567301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404272" y="4049503"/>
                <a:ext cx="747962" cy="426693"/>
                <a:chOff x="3606026" y="2722340"/>
                <a:chExt cx="747962" cy="42669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𝑀𝑆𝐸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t="-7937" b="-1269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8" name="Oval 27"/>
                <p:cNvSpPr>
                  <a:spLocks noChangeAspect="1"/>
                </p:cNvSpPr>
                <p:nvPr/>
              </p:nvSpPr>
              <p:spPr>
                <a:xfrm>
                  <a:off x="4076794" y="2722340"/>
                  <a:ext cx="45561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6547071" y="3213882"/>
                <a:ext cx="4747059" cy="1567301"/>
                <a:chOff x="6501510" y="3217318"/>
                <a:chExt cx="4747059" cy="1567301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6501510" y="3217318"/>
                  <a:ext cx="4747059" cy="1567301"/>
                  <a:chOff x="1752276" y="1849318"/>
                  <a:chExt cx="4747059" cy="1567301"/>
                </a:xfrm>
              </p:grpSpPr>
              <p:sp>
                <p:nvSpPr>
                  <p:cNvPr id="24" name="Oval 23"/>
                  <p:cNvSpPr/>
                  <p:nvPr/>
                </p:nvSpPr>
                <p:spPr>
                  <a:xfrm rot="18916619">
                    <a:off x="3218979" y="2448760"/>
                    <a:ext cx="1755020" cy="57760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 25"/>
                  <p:cNvSpPr/>
                  <p:nvPr/>
                </p:nvSpPr>
                <p:spPr>
                  <a:xfrm rot="18916619">
                    <a:off x="2192409" y="1974795"/>
                    <a:ext cx="3897644" cy="128685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 29"/>
                  <p:cNvSpPr/>
                  <p:nvPr/>
                </p:nvSpPr>
                <p:spPr>
                  <a:xfrm rot="18916619">
                    <a:off x="1752276" y="1849318"/>
                    <a:ext cx="4747059" cy="15673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7" name="Oval 46"/>
                <p:cNvSpPr/>
                <p:nvPr/>
              </p:nvSpPr>
              <p:spPr>
                <a:xfrm rot="18916619">
                  <a:off x="7590616" y="3704259"/>
                  <a:ext cx="2532887" cy="833609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8" name="TextBox 47"/>
            <p:cNvSpPr txBox="1"/>
            <p:nvPr/>
          </p:nvSpPr>
          <p:spPr>
            <a:xfrm>
              <a:off x="9742491" y="4121063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MSE=D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07049" y="3115411"/>
            <a:ext cx="3249927" cy="3288314"/>
            <a:chOff x="767537" y="3109260"/>
            <a:chExt cx="3249927" cy="3288314"/>
          </a:xfrm>
        </p:grpSpPr>
        <p:grpSp>
          <p:nvGrpSpPr>
            <p:cNvPr id="49" name="Group 48"/>
            <p:cNvGrpSpPr/>
            <p:nvPr/>
          </p:nvGrpSpPr>
          <p:grpSpPr>
            <a:xfrm>
              <a:off x="767537" y="3121562"/>
              <a:ext cx="3249927" cy="3276012"/>
              <a:chOff x="767537" y="3121562"/>
              <a:chExt cx="3249927" cy="3276012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767537" y="3121562"/>
                <a:ext cx="3101546" cy="3276012"/>
                <a:chOff x="1655805" y="2674847"/>
                <a:chExt cx="3101546" cy="3276012"/>
              </a:xfrm>
            </p:grpSpPr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1655805" y="4880919"/>
                  <a:ext cx="3101546" cy="1235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flipH="1" flipV="1">
                  <a:off x="2782398" y="2674847"/>
                  <a:ext cx="18859" cy="327601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b="-114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3771425" y="2620764"/>
            <a:ext cx="4747059" cy="1567301"/>
            <a:chOff x="6547071" y="3213882"/>
            <a:chExt cx="4747059" cy="1567301"/>
          </a:xfrm>
        </p:grpSpPr>
        <p:grpSp>
          <p:nvGrpSpPr>
            <p:cNvPr id="57" name="Group 56"/>
            <p:cNvGrpSpPr/>
            <p:nvPr/>
          </p:nvGrpSpPr>
          <p:grpSpPr>
            <a:xfrm>
              <a:off x="6547071" y="3213882"/>
              <a:ext cx="4747059" cy="1567301"/>
              <a:chOff x="6547071" y="3213882"/>
              <a:chExt cx="4747059" cy="1567301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8404272" y="4049503"/>
                <a:ext cx="747962" cy="426693"/>
                <a:chOff x="3606026" y="2722340"/>
                <a:chExt cx="747962" cy="42669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𝑀𝑆𝐸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t="-7937" b="-1269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7" name="Oval 66"/>
                <p:cNvSpPr>
                  <a:spLocks noChangeAspect="1"/>
                </p:cNvSpPr>
                <p:nvPr/>
              </p:nvSpPr>
              <p:spPr>
                <a:xfrm>
                  <a:off x="4076794" y="2722340"/>
                  <a:ext cx="45561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6547071" y="3213882"/>
                <a:ext cx="4747059" cy="1567301"/>
                <a:chOff x="6501510" y="3217318"/>
                <a:chExt cx="4747059" cy="1567301"/>
              </a:xfrm>
            </p:grpSpPr>
            <p:grpSp>
              <p:nvGrpSpPr>
                <p:cNvPr id="61" name="Group 60"/>
                <p:cNvGrpSpPr/>
                <p:nvPr/>
              </p:nvGrpSpPr>
              <p:grpSpPr>
                <a:xfrm>
                  <a:off x="6501510" y="3217318"/>
                  <a:ext cx="4747059" cy="1567301"/>
                  <a:chOff x="1752276" y="1849318"/>
                  <a:chExt cx="4747059" cy="1567301"/>
                </a:xfrm>
              </p:grpSpPr>
              <p:sp>
                <p:nvSpPr>
                  <p:cNvPr id="63" name="Oval 62"/>
                  <p:cNvSpPr/>
                  <p:nvPr/>
                </p:nvSpPr>
                <p:spPr>
                  <a:xfrm rot="18916619">
                    <a:off x="3218979" y="2448760"/>
                    <a:ext cx="1755020" cy="57760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63"/>
                  <p:cNvSpPr/>
                  <p:nvPr/>
                </p:nvSpPr>
                <p:spPr>
                  <a:xfrm rot="18916619">
                    <a:off x="2192409" y="1974795"/>
                    <a:ext cx="3897644" cy="128685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 rot="18916619">
                    <a:off x="1752276" y="1849318"/>
                    <a:ext cx="4747059" cy="15673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2" name="Oval 61"/>
                <p:cNvSpPr/>
                <p:nvPr/>
              </p:nvSpPr>
              <p:spPr>
                <a:xfrm rot="18916619">
                  <a:off x="7590616" y="3704259"/>
                  <a:ext cx="2532887" cy="833609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8" name="TextBox 57"/>
            <p:cNvSpPr txBox="1"/>
            <p:nvPr/>
          </p:nvSpPr>
          <p:spPr>
            <a:xfrm>
              <a:off x="9742491" y="4121063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MSE=D</a:t>
              </a:r>
              <a:endParaRPr lang="en-US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264505" y="4179560"/>
            <a:ext cx="1747459" cy="1791051"/>
            <a:chOff x="2164154" y="3756858"/>
            <a:chExt cx="1747459" cy="1791051"/>
          </a:xfrm>
        </p:grpSpPr>
        <p:sp>
          <p:nvSpPr>
            <p:cNvPr id="81" name="Rectangle 80"/>
            <p:cNvSpPr/>
            <p:nvPr/>
          </p:nvSpPr>
          <p:spPr>
            <a:xfrm rot="2719992">
              <a:off x="2165747" y="4275300"/>
              <a:ext cx="1271016" cy="1274202"/>
            </a:xfrm>
            <a:prstGeom prst="rect">
              <a:avLst/>
            </a:prstGeom>
            <a:noFill/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03515" y="454816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465749" y="375685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969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 (Ridge)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415124" y="884009"/>
                <a:ext cx="10327008" cy="211114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𝑅𝑖𝑑𝑔𝑒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</m:d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−</m:t>
                          </m:r>
                        </m:e>
                      </m:nary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𝒙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​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𝐽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415124" y="884009"/>
                <a:ext cx="10327008" cy="2111143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65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767537" y="3109260"/>
            <a:ext cx="3249927" cy="3288314"/>
            <a:chOff x="1655805" y="2662545"/>
            <a:chExt cx="3249927" cy="3288314"/>
          </a:xfrm>
        </p:grpSpPr>
        <p:grpSp>
          <p:nvGrpSpPr>
            <p:cNvPr id="10" name="Group 9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497315" y="2395658"/>
                <a:ext cx="7371080" cy="7527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is-I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p>
                      <m:e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−</m:t>
                        </m:r>
                      </m:e>
                    </m:nary>
                    <m:sSubSup>
                      <m:sSubSupPr>
                        <m:ctrl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𝜷</m:t>
                            </m:r>
                          </m:e>
                        </m:acc>
                      </m:e>
                      <m:sub/>
                      <m:sup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𝑅𝑖𝑑𝑔𝑒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</m:sup>
                    </m:sSubSup>
                    <m:r>
                      <a:rPr lang="en-US" sz="28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𝒙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​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=D</a:t>
                </a: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315" y="2395658"/>
                <a:ext cx="7371080" cy="752707"/>
              </a:xfrm>
              <a:prstGeom prst="rect">
                <a:avLst/>
              </a:prstGeom>
              <a:blipFill rotWithShape="0">
                <a:blip r:embed="rId5"/>
                <a:stretch>
                  <a:fillRect b="-11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767537" y="2127451"/>
                <a:ext cx="2670988" cy="11726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𝐽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>
                                              <a:latin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𝑅𝑖𝑑𝑔𝑒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𝐶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37" y="2127451"/>
                <a:ext cx="2670988" cy="11726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7513772" y="1180700"/>
                <a:ext cx="3872214" cy="520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𝑅𝑖𝑑𝑔𝑒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argmin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𝑅𝑖𝑑𝑔𝑒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772" y="1180700"/>
                <a:ext cx="3872214" cy="52007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6397212" y="3312174"/>
            <a:ext cx="3249927" cy="3288314"/>
            <a:chOff x="1655805" y="2662545"/>
            <a:chExt cx="3249927" cy="3288314"/>
          </a:xfrm>
        </p:grpSpPr>
        <p:grpSp>
          <p:nvGrpSpPr>
            <p:cNvPr id="42" name="Group 41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1135178" y="4568817"/>
            <a:ext cx="1876786" cy="1517634"/>
            <a:chOff x="1135178" y="4568817"/>
            <a:chExt cx="1876786" cy="1517634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1135178" y="4568817"/>
              <a:ext cx="1517904" cy="1517634"/>
            </a:xfrm>
            <a:prstGeom prst="ellips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03866" y="4970865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 rot="641389">
            <a:off x="6908401" y="3396792"/>
            <a:ext cx="4747059" cy="1567301"/>
            <a:chOff x="6547071" y="3213882"/>
            <a:chExt cx="4747059" cy="1567301"/>
          </a:xfrm>
        </p:grpSpPr>
        <p:grpSp>
          <p:nvGrpSpPr>
            <p:cNvPr id="49" name="Group 48"/>
            <p:cNvGrpSpPr/>
            <p:nvPr/>
          </p:nvGrpSpPr>
          <p:grpSpPr>
            <a:xfrm>
              <a:off x="6547071" y="3213882"/>
              <a:ext cx="4747059" cy="1567301"/>
              <a:chOff x="6547071" y="3213882"/>
              <a:chExt cx="4747059" cy="1567301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8404272" y="4049503"/>
                <a:ext cx="747962" cy="426692"/>
                <a:chOff x="3606026" y="2722340"/>
                <a:chExt cx="747962" cy="42669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/>
                    <p:cNvSpPr txBox="1"/>
                    <p:nvPr/>
                  </p:nvSpPr>
                  <p:spPr>
                    <a:xfrm rot="20789895">
                      <a:off x="3606026" y="2764696"/>
                      <a:ext cx="747962" cy="3843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𝑀𝑆𝐸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8" name="TextBox 5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20789895">
                      <a:off x="3606026" y="2764696"/>
                      <a:ext cx="747962" cy="384336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t="-4286" b="-1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9" name="Oval 58"/>
                <p:cNvSpPr>
                  <a:spLocks noChangeAspect="1"/>
                </p:cNvSpPr>
                <p:nvPr/>
              </p:nvSpPr>
              <p:spPr>
                <a:xfrm>
                  <a:off x="4076794" y="2722340"/>
                  <a:ext cx="45561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6547071" y="3213882"/>
                <a:ext cx="4747059" cy="1567301"/>
                <a:chOff x="6501510" y="3217318"/>
                <a:chExt cx="4747059" cy="1567301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6501510" y="3217318"/>
                  <a:ext cx="4747059" cy="1567301"/>
                  <a:chOff x="1752276" y="1849318"/>
                  <a:chExt cx="4747059" cy="1567301"/>
                </a:xfrm>
              </p:grpSpPr>
              <p:sp>
                <p:nvSpPr>
                  <p:cNvPr id="55" name="Oval 54"/>
                  <p:cNvSpPr/>
                  <p:nvPr/>
                </p:nvSpPr>
                <p:spPr>
                  <a:xfrm rot="18916619">
                    <a:off x="3218979" y="2448760"/>
                    <a:ext cx="1755020" cy="57760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/>
                  <p:cNvSpPr/>
                  <p:nvPr/>
                </p:nvSpPr>
                <p:spPr>
                  <a:xfrm rot="18916619">
                    <a:off x="2192409" y="1974795"/>
                    <a:ext cx="3897644" cy="128685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>
                  <a:xfrm rot="18916619">
                    <a:off x="1752276" y="1849318"/>
                    <a:ext cx="4747059" cy="15673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4" name="Oval 53"/>
                <p:cNvSpPr/>
                <p:nvPr/>
              </p:nvSpPr>
              <p:spPr>
                <a:xfrm rot="18916619">
                  <a:off x="7590616" y="3704259"/>
                  <a:ext cx="2532887" cy="833609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0" name="TextBox 49"/>
            <p:cNvSpPr txBox="1"/>
            <p:nvPr/>
          </p:nvSpPr>
          <p:spPr>
            <a:xfrm rot="20958611">
              <a:off x="9742491" y="4121063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MSE=D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4840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 (Ridge)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66</a:t>
            </a:fld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107049" y="3115411"/>
            <a:ext cx="3249927" cy="3288314"/>
            <a:chOff x="767537" y="3109260"/>
            <a:chExt cx="3249927" cy="3288314"/>
          </a:xfrm>
        </p:grpSpPr>
        <p:grpSp>
          <p:nvGrpSpPr>
            <p:cNvPr id="49" name="Group 48"/>
            <p:cNvGrpSpPr/>
            <p:nvPr/>
          </p:nvGrpSpPr>
          <p:grpSpPr>
            <a:xfrm>
              <a:off x="767537" y="3121562"/>
              <a:ext cx="3249927" cy="3276012"/>
              <a:chOff x="767537" y="3121562"/>
              <a:chExt cx="3249927" cy="3276012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767537" y="3121562"/>
                <a:ext cx="3101546" cy="3276012"/>
                <a:chOff x="1655805" y="2674847"/>
                <a:chExt cx="3101546" cy="3276012"/>
              </a:xfrm>
            </p:grpSpPr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1655805" y="4880919"/>
                  <a:ext cx="3101546" cy="1235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flipH="1" flipV="1">
                  <a:off x="2782398" y="2674847"/>
                  <a:ext cx="18859" cy="327601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b="-114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 rot="641389">
            <a:off x="4751268" y="2601396"/>
            <a:ext cx="4747059" cy="1567301"/>
            <a:chOff x="6547071" y="3213882"/>
            <a:chExt cx="4747059" cy="1567301"/>
          </a:xfrm>
        </p:grpSpPr>
        <p:grpSp>
          <p:nvGrpSpPr>
            <p:cNvPr id="57" name="Group 56"/>
            <p:cNvGrpSpPr/>
            <p:nvPr/>
          </p:nvGrpSpPr>
          <p:grpSpPr>
            <a:xfrm>
              <a:off x="6547071" y="3213882"/>
              <a:ext cx="4747059" cy="1567301"/>
              <a:chOff x="6547071" y="3213882"/>
              <a:chExt cx="4747059" cy="1567301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8404272" y="4049503"/>
                <a:ext cx="747962" cy="426692"/>
                <a:chOff x="3606026" y="2722340"/>
                <a:chExt cx="747962" cy="42669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 rot="20958611">
                      <a:off x="3606026" y="2764696"/>
                      <a:ext cx="747962" cy="3843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𝑀𝑆𝐸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20958611">
                      <a:off x="3606026" y="2764696"/>
                      <a:ext cx="747962" cy="384336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t="-7937" b="-1269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7" name="Oval 66"/>
                <p:cNvSpPr>
                  <a:spLocks noChangeAspect="1"/>
                </p:cNvSpPr>
                <p:nvPr/>
              </p:nvSpPr>
              <p:spPr>
                <a:xfrm>
                  <a:off x="4076794" y="2722340"/>
                  <a:ext cx="45561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6547071" y="3213882"/>
                <a:ext cx="4747059" cy="1567301"/>
                <a:chOff x="6501510" y="3217318"/>
                <a:chExt cx="4747059" cy="1567301"/>
              </a:xfrm>
            </p:grpSpPr>
            <p:grpSp>
              <p:nvGrpSpPr>
                <p:cNvPr id="61" name="Group 60"/>
                <p:cNvGrpSpPr/>
                <p:nvPr/>
              </p:nvGrpSpPr>
              <p:grpSpPr>
                <a:xfrm>
                  <a:off x="6501510" y="3217318"/>
                  <a:ext cx="4747059" cy="1567301"/>
                  <a:chOff x="1752276" y="1849318"/>
                  <a:chExt cx="4747059" cy="1567301"/>
                </a:xfrm>
              </p:grpSpPr>
              <p:sp>
                <p:nvSpPr>
                  <p:cNvPr id="63" name="Oval 62"/>
                  <p:cNvSpPr/>
                  <p:nvPr/>
                </p:nvSpPr>
                <p:spPr>
                  <a:xfrm rot="18916619">
                    <a:off x="3218979" y="2448760"/>
                    <a:ext cx="1755020" cy="57760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63"/>
                  <p:cNvSpPr/>
                  <p:nvPr/>
                </p:nvSpPr>
                <p:spPr>
                  <a:xfrm rot="18916619">
                    <a:off x="2192409" y="1974795"/>
                    <a:ext cx="3897644" cy="128685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 rot="18916619">
                    <a:off x="1752276" y="1849318"/>
                    <a:ext cx="4747059" cy="15673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2" name="Oval 61"/>
                <p:cNvSpPr/>
                <p:nvPr/>
              </p:nvSpPr>
              <p:spPr>
                <a:xfrm rot="18916619">
                  <a:off x="7590616" y="3704259"/>
                  <a:ext cx="2532887" cy="833609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8" name="TextBox 57"/>
            <p:cNvSpPr txBox="1"/>
            <p:nvPr/>
          </p:nvSpPr>
          <p:spPr>
            <a:xfrm rot="20958611">
              <a:off x="9742491" y="4121063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MSE=D</a:t>
              </a:r>
              <a:endParaRPr lang="en-US" dirty="0"/>
            </a:p>
          </p:txBody>
        </p:sp>
      </p:grpSp>
      <p:sp>
        <p:nvSpPr>
          <p:cNvPr id="55" name="Oval 54"/>
          <p:cNvSpPr>
            <a:spLocks noChangeAspect="1"/>
          </p:cNvSpPr>
          <p:nvPr/>
        </p:nvSpPr>
        <p:spPr>
          <a:xfrm>
            <a:off x="4493549" y="4515956"/>
            <a:ext cx="1651406" cy="1651112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062237" y="5025894"/>
            <a:ext cx="33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1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67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880431" y="2255032"/>
            <a:ext cx="5391278" cy="3802329"/>
            <a:chOff x="4107049" y="2601396"/>
            <a:chExt cx="5391278" cy="3802329"/>
          </a:xfrm>
        </p:grpSpPr>
        <p:grpSp>
          <p:nvGrpSpPr>
            <p:cNvPr id="40" name="Group 39"/>
            <p:cNvGrpSpPr/>
            <p:nvPr/>
          </p:nvGrpSpPr>
          <p:grpSpPr>
            <a:xfrm>
              <a:off x="4107049" y="3115411"/>
              <a:ext cx="3249927" cy="3288314"/>
              <a:chOff x="767537" y="3109260"/>
              <a:chExt cx="3249927" cy="3288314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767537" y="3121562"/>
                <a:ext cx="3249927" cy="3276012"/>
                <a:chOff x="767537" y="3121562"/>
                <a:chExt cx="3249927" cy="3276012"/>
              </a:xfrm>
            </p:grpSpPr>
            <p:grpSp>
              <p:nvGrpSpPr>
                <p:cNvPr id="51" name="Group 50"/>
                <p:cNvGrpSpPr/>
                <p:nvPr/>
              </p:nvGrpSpPr>
              <p:grpSpPr>
                <a:xfrm>
                  <a:off x="767537" y="3121562"/>
                  <a:ext cx="3101546" cy="3276012"/>
                  <a:chOff x="1655805" y="2674847"/>
                  <a:chExt cx="3101546" cy="3276012"/>
                </a:xfrm>
              </p:grpSpPr>
              <p:cxnSp>
                <p:nvCxnSpPr>
                  <p:cNvPr id="53" name="Straight Arrow Connector 52"/>
                  <p:cNvCxnSpPr/>
                  <p:nvPr/>
                </p:nvCxnSpPr>
                <p:spPr>
                  <a:xfrm flipV="1">
                    <a:off x="1655805" y="4880919"/>
                    <a:ext cx="3101546" cy="12357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 len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/>
                  <p:cNvCxnSpPr/>
                  <p:nvPr/>
                </p:nvCxnSpPr>
                <p:spPr>
                  <a:xfrm flipH="1" flipV="1">
                    <a:off x="2782398" y="2674847"/>
                    <a:ext cx="18859" cy="3276012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 len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3553106" y="5425114"/>
                      <a:ext cx="46435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2" name="TextBox 5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53106" y="5425114"/>
                      <a:ext cx="464358" cy="369332"/>
                    </a:xfrm>
                    <a:prstGeom prst="rect">
                      <a:avLst/>
                    </a:prstGeom>
                    <a:blipFill rotWithShape="0">
                      <a:blip r:embed="rId2"/>
                      <a:stretch>
                        <a:fillRect b="-1311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1424806" y="3109260"/>
                    <a:ext cx="46968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24806" y="3109260"/>
                    <a:ext cx="469680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Group 55"/>
            <p:cNvGrpSpPr/>
            <p:nvPr/>
          </p:nvGrpSpPr>
          <p:grpSpPr>
            <a:xfrm rot="641389">
              <a:off x="4751268" y="2601396"/>
              <a:ext cx="4747059" cy="1567301"/>
              <a:chOff x="6547071" y="3213882"/>
              <a:chExt cx="4747059" cy="1567301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6547071" y="3213882"/>
                <a:ext cx="4747059" cy="1567301"/>
                <a:chOff x="6547071" y="3213882"/>
                <a:chExt cx="4747059" cy="1567301"/>
              </a:xfrm>
            </p:grpSpPr>
            <p:grpSp>
              <p:nvGrpSpPr>
                <p:cNvPr id="59" name="Group 58"/>
                <p:cNvGrpSpPr/>
                <p:nvPr/>
              </p:nvGrpSpPr>
              <p:grpSpPr>
                <a:xfrm>
                  <a:off x="8404272" y="4049503"/>
                  <a:ext cx="747962" cy="426692"/>
                  <a:chOff x="3606026" y="2722340"/>
                  <a:chExt cx="747962" cy="426692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Box 65"/>
                      <p:cNvSpPr txBox="1"/>
                      <p:nvPr/>
                    </p:nvSpPr>
                    <p:spPr>
                      <a:xfrm rot="20958611">
                        <a:off x="3606026" y="2764696"/>
                        <a:ext cx="747962" cy="3843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𝑀𝑆𝐸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TextBox 6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20958611">
                        <a:off x="3606026" y="2764696"/>
                        <a:ext cx="747962" cy="384336"/>
                      </a:xfrm>
                      <a:prstGeom prst="rect">
                        <a:avLst/>
                      </a:prstGeom>
                      <a:blipFill rotWithShape="0">
                        <a:blip r:embed="rId4"/>
                        <a:stretch>
                          <a:fillRect t="-7937" b="-1269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7" name="Oval 66"/>
                  <p:cNvSpPr>
                    <a:spLocks noChangeAspect="1"/>
                  </p:cNvSpPr>
                  <p:nvPr/>
                </p:nvSpPr>
                <p:spPr>
                  <a:xfrm>
                    <a:off x="4076794" y="2722340"/>
                    <a:ext cx="45561" cy="4572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oup 59"/>
                <p:cNvGrpSpPr/>
                <p:nvPr/>
              </p:nvGrpSpPr>
              <p:grpSpPr>
                <a:xfrm>
                  <a:off x="6547071" y="3213882"/>
                  <a:ext cx="4747059" cy="1567301"/>
                  <a:chOff x="6501510" y="3217318"/>
                  <a:chExt cx="4747059" cy="1567301"/>
                </a:xfrm>
              </p:grpSpPr>
              <p:grpSp>
                <p:nvGrpSpPr>
                  <p:cNvPr id="61" name="Group 60"/>
                  <p:cNvGrpSpPr/>
                  <p:nvPr/>
                </p:nvGrpSpPr>
                <p:grpSpPr>
                  <a:xfrm>
                    <a:off x="6501510" y="3217318"/>
                    <a:ext cx="4747059" cy="1567301"/>
                    <a:chOff x="1752276" y="1849318"/>
                    <a:chExt cx="4747059" cy="1567301"/>
                  </a:xfrm>
                </p:grpSpPr>
                <p:sp>
                  <p:nvSpPr>
                    <p:cNvPr id="63" name="Oval 62"/>
                    <p:cNvSpPr/>
                    <p:nvPr/>
                  </p:nvSpPr>
                  <p:spPr>
                    <a:xfrm rot="18916619">
                      <a:off x="3218979" y="2448760"/>
                      <a:ext cx="1755020" cy="577602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Oval 63"/>
                    <p:cNvSpPr/>
                    <p:nvPr/>
                  </p:nvSpPr>
                  <p:spPr>
                    <a:xfrm rot="18916619">
                      <a:off x="2192409" y="1974795"/>
                      <a:ext cx="3897644" cy="1286856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Oval 64"/>
                    <p:cNvSpPr/>
                    <p:nvPr/>
                  </p:nvSpPr>
                  <p:spPr>
                    <a:xfrm rot="18916619">
                      <a:off x="1752276" y="1849318"/>
                      <a:ext cx="4747059" cy="1567301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62" name="Oval 61"/>
                  <p:cNvSpPr/>
                  <p:nvPr/>
                </p:nvSpPr>
                <p:spPr>
                  <a:xfrm rot="18916619">
                    <a:off x="7590616" y="3704259"/>
                    <a:ext cx="2532887" cy="833609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58" name="TextBox 57"/>
              <p:cNvSpPr txBox="1"/>
              <p:nvPr/>
            </p:nvSpPr>
            <p:spPr>
              <a:xfrm rot="20958611">
                <a:off x="9742491" y="4121063"/>
                <a:ext cx="8579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MSE=D</a:t>
                </a:r>
                <a:endParaRPr lang="en-US" dirty="0"/>
              </a:p>
            </p:txBody>
          </p:sp>
        </p:grp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4493549" y="4515956"/>
              <a:ext cx="1651406" cy="1651112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062237" y="5025894"/>
              <a:ext cx="335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81151" y="2769047"/>
            <a:ext cx="3249927" cy="3288314"/>
            <a:chOff x="767537" y="3109260"/>
            <a:chExt cx="3249927" cy="3288314"/>
          </a:xfrm>
        </p:grpSpPr>
        <p:grpSp>
          <p:nvGrpSpPr>
            <p:cNvPr id="26" name="Group 25"/>
            <p:cNvGrpSpPr/>
            <p:nvPr/>
          </p:nvGrpSpPr>
          <p:grpSpPr>
            <a:xfrm>
              <a:off x="767537" y="3121562"/>
              <a:ext cx="3249927" cy="3276012"/>
              <a:chOff x="767537" y="3121562"/>
              <a:chExt cx="3249927" cy="3276012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767537" y="3121562"/>
                <a:ext cx="3101546" cy="3276012"/>
                <a:chOff x="1655805" y="2674847"/>
                <a:chExt cx="3101546" cy="3276012"/>
              </a:xfrm>
            </p:grpSpPr>
            <p:cxnSp>
              <p:nvCxnSpPr>
                <p:cNvPr id="30" name="Straight Arrow Connector 29"/>
                <p:cNvCxnSpPr/>
                <p:nvPr/>
              </p:nvCxnSpPr>
              <p:spPr>
                <a:xfrm flipV="1">
                  <a:off x="1655805" y="4880919"/>
                  <a:ext cx="3101546" cy="1235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 flipH="1" flipV="1">
                  <a:off x="2782398" y="2674847"/>
                  <a:ext cx="18859" cy="327601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1145527" y="2274400"/>
            <a:ext cx="4747059" cy="1567301"/>
            <a:chOff x="6547071" y="3213882"/>
            <a:chExt cx="4747059" cy="1567301"/>
          </a:xfrm>
        </p:grpSpPr>
        <p:grpSp>
          <p:nvGrpSpPr>
            <p:cNvPr id="33" name="Group 32"/>
            <p:cNvGrpSpPr/>
            <p:nvPr/>
          </p:nvGrpSpPr>
          <p:grpSpPr>
            <a:xfrm>
              <a:off x="6547071" y="3213882"/>
              <a:ext cx="4747059" cy="1567301"/>
              <a:chOff x="6547071" y="3213882"/>
              <a:chExt cx="4747059" cy="1567301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404272" y="4049503"/>
                <a:ext cx="747962" cy="426693"/>
                <a:chOff x="3606026" y="2722340"/>
                <a:chExt cx="747962" cy="42669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𝑀𝑆𝐸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3" name="TextBox 4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t="-7937"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4" name="Oval 43"/>
                <p:cNvSpPr>
                  <a:spLocks noChangeAspect="1"/>
                </p:cNvSpPr>
                <p:nvPr/>
              </p:nvSpPr>
              <p:spPr>
                <a:xfrm>
                  <a:off x="4076794" y="2722340"/>
                  <a:ext cx="45561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6547071" y="3213882"/>
                <a:ext cx="4747059" cy="1567301"/>
                <a:chOff x="6501510" y="3217318"/>
                <a:chExt cx="4747059" cy="1567301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6501510" y="3217318"/>
                  <a:ext cx="4747059" cy="1567301"/>
                  <a:chOff x="1752276" y="1849318"/>
                  <a:chExt cx="4747059" cy="1567301"/>
                </a:xfrm>
              </p:grpSpPr>
              <p:sp>
                <p:nvSpPr>
                  <p:cNvPr id="39" name="Oval 38"/>
                  <p:cNvSpPr/>
                  <p:nvPr/>
                </p:nvSpPr>
                <p:spPr>
                  <a:xfrm rot="18916619">
                    <a:off x="3218979" y="2448760"/>
                    <a:ext cx="1755020" cy="57760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/>
                  <p:cNvSpPr/>
                  <p:nvPr/>
                </p:nvSpPr>
                <p:spPr>
                  <a:xfrm rot="18916619">
                    <a:off x="2192409" y="1974795"/>
                    <a:ext cx="3897644" cy="128685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>
                  <a:xfrm rot="18916619">
                    <a:off x="1752276" y="1849318"/>
                    <a:ext cx="4747059" cy="15673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8" name="Oval 37"/>
                <p:cNvSpPr/>
                <p:nvPr/>
              </p:nvSpPr>
              <p:spPr>
                <a:xfrm rot="18916619">
                  <a:off x="7590616" y="3704259"/>
                  <a:ext cx="2532887" cy="833609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" name="TextBox 33"/>
            <p:cNvSpPr txBox="1"/>
            <p:nvPr/>
          </p:nvSpPr>
          <p:spPr>
            <a:xfrm>
              <a:off x="9742491" y="4121063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MSE=D</a:t>
              </a:r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961452" y="3846010"/>
            <a:ext cx="1747459" cy="1791051"/>
            <a:chOff x="2164154" y="3756858"/>
            <a:chExt cx="1747459" cy="1791051"/>
          </a:xfrm>
        </p:grpSpPr>
        <p:sp>
          <p:nvSpPr>
            <p:cNvPr id="46" name="Rectangle 45"/>
            <p:cNvSpPr/>
            <p:nvPr/>
          </p:nvSpPr>
          <p:spPr>
            <a:xfrm rot="2719992">
              <a:off x="2165747" y="4275300"/>
              <a:ext cx="1271016" cy="1274202"/>
            </a:xfrm>
            <a:prstGeom prst="rect">
              <a:avLst/>
            </a:prstGeom>
            <a:noFill/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603515" y="454816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465749" y="375685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347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regularization with </a:t>
            </a:r>
            <a:r>
              <a:rPr lang="en-US" b="1" dirty="0" smtClean="0"/>
              <a:t>validation</a:t>
            </a:r>
            <a:r>
              <a:rPr lang="en-US" dirty="0" smtClean="0"/>
              <a:t> only: step by step	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0715" y="1203158"/>
                <a:ext cx="10327008" cy="2111143"/>
              </a:xfrm>
            </p:spPr>
            <p:txBody>
              <a:bodyPr/>
              <a:lstStyle/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split data into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𝑣𝑎𝑙𝑖𝑑𝑎𝑡𝑖𝑜𝑛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}</m:t>
                    </m:r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</m:oMath>
                </a14:m>
                <a:endParaRPr lang="en-US" sz="24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for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𝜆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charset="0"/>
                        <a:ea typeface="Courier" charset="0"/>
                        <a:cs typeface="Courier" charset="0"/>
                      </a:rPr>
                      <m:t>in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: </m:t>
                    </m:r>
                  </m:oMath>
                </a14:m>
                <a:endParaRPr lang="en-US" sz="2400" b="0" dirty="0" smtClean="0"/>
              </a:p>
              <a:p>
                <a:pPr marL="120012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dirty="0">
                    <a:latin typeface="Courier" charset="0"/>
                    <a:ea typeface="Courier" charset="0"/>
                    <a:cs typeface="Courier" charset="0"/>
                  </a:rPr>
                  <a:t>d</a:t>
                </a:r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etermine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𝛽</m:t>
                    </m:r>
                  </m:oMath>
                </a14:m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 that minimizes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𝑟𝑖𝑑𝑔𝑒</m:t>
                        </m:r>
                      </m:sub>
                    </m:sSub>
                  </m:oMath>
                </a14:m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𝑅𝑖𝑑𝑔𝑒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𝜆</m:t>
                        </m:r>
                      </m:e>
                    </m:d>
                    <m:r>
                      <a:rPr lang="en-US" b="0" i="0" dirty="0" smtClean="0">
                        <a:latin typeface="Cambria Math" charset="0"/>
                        <a:ea typeface="Courier" charset="0"/>
                        <a:cs typeface="Courier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X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X</m:t>
                            </m:r>
                            <m:r>
                              <a:rPr lang="en-US" b="0" i="0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+</m:t>
                            </m:r>
                            <m:r>
                              <a:rPr lang="en-US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  <m:r>
                              <a:rPr lang="en-US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𝐼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𝑋</m:t>
                        </m:r>
                      </m:e>
                      <m:sup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𝑇</m:t>
                        </m:r>
                      </m:sup>
                    </m:sSup>
                    <m:r>
                      <a:rPr lang="en-US" b="0" i="1" dirty="0" smtClean="0">
                        <a:latin typeface="Cambria Math" charset="0"/>
                        <a:ea typeface="Courier" charset="0"/>
                        <a:cs typeface="Courier" charset="0"/>
                      </a:rPr>
                      <m:t>𝑌</m:t>
                    </m:r>
                  </m:oMath>
                </a14:m>
                <a:r>
                  <a:rPr lang="en-US" dirty="0" smtClean="0"/>
                  <a:t> , </a:t>
                </a:r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using the train data</a:t>
                </a:r>
                <a:r>
                  <a:rPr lang="en-US" dirty="0" smtClean="0"/>
                  <a:t>.</a:t>
                </a:r>
              </a:p>
              <a:p>
                <a:pPr marL="120012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record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𝑀𝑆𝐸</m:t>
                        </m:r>
                      </m:sub>
                      <m:sup/>
                    </m:sSubSup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using validation data.</a:t>
                </a: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select</a:t>
                </a:r>
                <a:r>
                  <a:rPr lang="en-US" sz="2400" dirty="0" smtClean="0"/>
                  <a:t> the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charset="0"/>
                      </a:rPr>
                      <m:t>𝜆</m:t>
                    </m:r>
                    <m:r>
                      <a:rPr lang="en-US" sz="24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that minimizes the loss on the validation data,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                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𝑟𝑖𝑑𝑔𝑒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</a:rPr>
                          <m:t>argmin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𝜆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𝑀𝑆𝐸</m:t>
                        </m:r>
                      </m:sub>
                      <m:sup/>
                    </m:sSubSup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400" dirty="0" smtClean="0"/>
                  <a:t> </a:t>
                </a: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Refit the model using both </a:t>
                </a:r>
                <a:r>
                  <a:rPr lang="en-US" sz="2400" dirty="0" smtClean="0"/>
                  <a:t>train </a:t>
                </a:r>
                <a:r>
                  <a:rPr lang="en-US" sz="2400" dirty="0"/>
                  <a:t>and validation </a:t>
                </a:r>
                <a:r>
                  <a:rPr lang="en-US" sz="2400" dirty="0" smtClean="0"/>
                  <a:t>data,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𝑣𝑎𝑙𝑖𝑑𝑎𝑡𝑖𝑜𝑛</m:t>
                        </m:r>
                      </m:sub>
                    </m:sSub>
                  </m:oMath>
                </a14:m>
                <a:r>
                  <a:rPr lang="en-US" sz="2400" dirty="0" smtClean="0"/>
                  <a:t> },  resulting to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𝑟𝑖𝑑𝑔𝑒</m:t>
                        </m:r>
                      </m:sub>
                    </m:sSub>
                    <m:d>
                      <m:d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𝑟𝑖𝑑𝑔𝑒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 smtClean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>
                    <a:latin typeface="Courier" charset="0"/>
                    <a:ea typeface="Courier" charset="0"/>
                    <a:cs typeface="Courier" charset="0"/>
                  </a:rPr>
                  <a:t>r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eport MSE or R</a:t>
                </a:r>
                <a:r>
                  <a:rPr lang="en-US" sz="2400" baseline="30000" dirty="0" smtClean="0">
                    <a:latin typeface="Courier" charset="0"/>
                    <a:ea typeface="Courier" charset="0"/>
                    <a:cs typeface="Courier" charset="0"/>
                  </a:rPr>
                  <a:t>2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 given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</m:t>
                        </m:r>
                        <m: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𝑖𝑑𝑔𝑒</m:t>
                        </m:r>
                      </m:sub>
                    </m:sSub>
                    <m:d>
                      <m:d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𝑟</m:t>
                            </m:r>
                            <m: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𝑖𝑑𝑔𝑒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latin typeface="Courier" charset="0"/>
                  <a:ea typeface="Courier" charset="0"/>
                  <a:cs typeface="Courier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0715" y="1203158"/>
                <a:ext cx="10327008" cy="2111143"/>
              </a:xfrm>
              <a:blipFill rotWithShape="0">
                <a:blip r:embed="rId2"/>
                <a:stretch>
                  <a:fillRect l="-767" t="-22478" b="-144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0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06303"/>
            <a:ext cx="6858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regularization with </a:t>
            </a:r>
            <a:r>
              <a:rPr lang="en-US" b="1" dirty="0" smtClean="0"/>
              <a:t>validation</a:t>
            </a:r>
            <a:r>
              <a:rPr lang="en-US" dirty="0" smtClean="0"/>
              <a:t> only: step by step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8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18832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Overfitting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Model Selection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Cross Validation 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Bias </a:t>
            </a:r>
            <a:r>
              <a:rPr lang="en-US" dirty="0"/>
              <a:t>vs Variance</a:t>
            </a:r>
          </a:p>
          <a:p>
            <a:pPr>
              <a:spcAft>
                <a:spcPts val="1200"/>
              </a:spcAft>
            </a:pPr>
            <a:r>
              <a:rPr lang="en-US" dirty="0"/>
              <a:t>Regularization: LASSO and Ridge</a:t>
            </a:r>
          </a:p>
          <a:p>
            <a:pPr>
              <a:spcAft>
                <a:spcPts val="1200"/>
              </a:spcAft>
            </a:pPr>
            <a:r>
              <a:rPr lang="en-US" dirty="0"/>
              <a:t>Regularization Methods: A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9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Lasso regularization with </a:t>
            </a:r>
            <a:r>
              <a:rPr lang="en-US" b="1" dirty="0" smtClean="0"/>
              <a:t>validation</a:t>
            </a:r>
            <a:r>
              <a:rPr lang="en-US" dirty="0" smtClean="0"/>
              <a:t> only: step by step	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0715" y="1203158"/>
                <a:ext cx="10327008" cy="2111143"/>
              </a:xfrm>
            </p:spPr>
            <p:txBody>
              <a:bodyPr/>
              <a:lstStyle/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split data into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𝑣𝑎𝑙𝑖𝑑𝑎𝑡𝑖𝑜𝑛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}</m:t>
                    </m:r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</m:oMath>
                </a14:m>
                <a:endParaRPr lang="en-US" sz="24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for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𝜆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charset="0"/>
                        <a:ea typeface="Courier" charset="0"/>
                        <a:cs typeface="Courier" charset="0"/>
                      </a:rPr>
                      <m:t>in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: </m:t>
                    </m:r>
                  </m:oMath>
                </a14:m>
                <a:endParaRPr lang="en-US" sz="2400" b="0" dirty="0" smtClean="0"/>
              </a:p>
              <a:p>
                <a:pPr marL="1200120" lvl="1" indent="-457200">
                  <a:spcAft>
                    <a:spcPts val="600"/>
                  </a:spcAft>
                  <a:buFont typeface="+mj-lt"/>
                  <a:buAutoNum type="alphaUcPeriod"/>
                </a:pPr>
                <a:r>
                  <a:rPr lang="en-US" dirty="0">
                    <a:latin typeface="Courier" charset="0"/>
                    <a:ea typeface="Courier" charset="0"/>
                    <a:cs typeface="Courier" charset="0"/>
                  </a:rPr>
                  <a:t>determine </a:t>
                </a:r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𝛽</m:t>
                    </m:r>
                  </m:oMath>
                </a14:m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 that minimizes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𝑙𝑎𝑠𝑠𝑜</m:t>
                        </m:r>
                      </m:sub>
                    </m:sSub>
                  </m:oMath>
                </a14:m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𝑙𝑎𝑠𝑠𝑜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dirty="0" smtClean="0"/>
                  <a:t>, using the train data. </a:t>
                </a:r>
                <a:r>
                  <a:rPr lang="en-US" b="1" dirty="0" smtClean="0"/>
                  <a:t>This is done using a solver. </a:t>
                </a:r>
              </a:p>
              <a:p>
                <a:pPr marL="1200120" lvl="1" indent="-457200">
                  <a:spcAft>
                    <a:spcPts val="600"/>
                  </a:spcAft>
                  <a:buFont typeface="+mj-lt"/>
                  <a:buAutoNum type="alphaU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record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𝑀𝑆𝐸</m:t>
                        </m:r>
                      </m:sub>
                      <m:sup/>
                    </m:sSubSup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using validation data</a:t>
                </a: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select</a:t>
                </a:r>
                <a:r>
                  <a:rPr lang="en-US" sz="2400" dirty="0" smtClean="0"/>
                  <a:t> the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charset="0"/>
                      </a:rPr>
                      <m:t>𝜆</m:t>
                    </m:r>
                    <m:r>
                      <a:rPr lang="en-US" sz="24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that minimizes the loss on the validation data,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          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𝑙𝑎𝑠𝑠𝑜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</a:rPr>
                          <m:t>argmin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𝜆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𝑀𝑆𝐸</m:t>
                        </m:r>
                      </m:sub>
                      <m:sup/>
                    </m:sSubSup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400" dirty="0" smtClean="0"/>
                  <a:t> </a:t>
                </a: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Refit the model using both </a:t>
                </a:r>
                <a:r>
                  <a:rPr lang="en-US" sz="2400" dirty="0" smtClean="0"/>
                  <a:t>train </a:t>
                </a:r>
                <a:r>
                  <a:rPr lang="en-US" sz="2400" dirty="0"/>
                  <a:t>and validation </a:t>
                </a:r>
                <a:r>
                  <a:rPr lang="en-US" sz="2400" dirty="0" smtClean="0"/>
                  <a:t>data,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𝑣𝑎𝑙𝑖𝑑𝑎𝑡𝑖𝑜𝑛</m:t>
                        </m:r>
                      </m:sub>
                    </m:sSub>
                  </m:oMath>
                </a14:m>
                <a:r>
                  <a:rPr lang="en-US" sz="2400" dirty="0" smtClean="0"/>
                  <a:t> },  resulting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𝑙𝑎𝑠𝑠𝑜</m:t>
                        </m:r>
                      </m:sub>
                    </m:sSub>
                    <m:d>
                      <m:d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𝑙𝑎𝑠𝑠𝑜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 smtClean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>
                    <a:latin typeface="Courier" charset="0"/>
                    <a:ea typeface="Courier" charset="0"/>
                    <a:cs typeface="Courier" charset="0"/>
                  </a:rPr>
                  <a:t>r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eport MSE or R</a:t>
                </a:r>
                <a:r>
                  <a:rPr lang="en-US" sz="2400" baseline="30000" dirty="0" smtClean="0">
                    <a:latin typeface="Courier" charset="0"/>
                    <a:ea typeface="Courier" charset="0"/>
                    <a:cs typeface="Courier" charset="0"/>
                  </a:rPr>
                  <a:t>2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 given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𝑙𝑎𝑠𝑠𝑜</m:t>
                        </m:r>
                      </m:sub>
                    </m:sSub>
                    <m:d>
                      <m:d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𝑙𝑎𝑠𝑠𝑜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latin typeface="Courier" charset="0"/>
                  <a:ea typeface="Courier" charset="0"/>
                  <a:cs typeface="Courier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0715" y="1203158"/>
                <a:ext cx="10327008" cy="2111143"/>
              </a:xfrm>
              <a:blipFill rotWithShape="0">
                <a:blip r:embed="rId2"/>
                <a:stretch>
                  <a:fillRect l="-945" t="-22478" r="-1712" b="-132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regularization with </a:t>
            </a:r>
            <a:r>
              <a:rPr lang="en-US" b="1" dirty="0" smtClean="0"/>
              <a:t>CV</a:t>
            </a:r>
            <a:r>
              <a:rPr lang="en-US" dirty="0" smtClean="0"/>
              <a:t>: step by step	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85003" y="989759"/>
                <a:ext cx="11021993" cy="2111143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remove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 from data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split the rest of data into K folds,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𝑘</m:t>
                        </m:r>
                      </m:sup>
                    </m:sSubSup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𝑘</m:t>
                        </m:r>
                      </m:sup>
                    </m:sSubSup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}</m:t>
                    </m:r>
                    <m:r>
                      <a:rPr lang="en-US" sz="2000" i="1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</m:oMath>
                </a14:m>
                <a:endParaRPr lang="en-US" sz="20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>
                    <a:latin typeface="Courier" charset="0"/>
                    <a:ea typeface="Courier" charset="0"/>
                    <a:cs typeface="Courier" charset="0"/>
                  </a:rPr>
                  <a:t>f</a:t>
                </a: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or </a:t>
                </a:r>
                <a:r>
                  <a:rPr lang="en-US" sz="2000" i="1" dirty="0" smtClean="0">
                    <a:latin typeface="Courier" charset="0"/>
                    <a:ea typeface="Courier" charset="0"/>
                    <a:cs typeface="Courier" charset="0"/>
                  </a:rPr>
                  <a:t>k</a:t>
                </a: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 in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1,</m:t>
                        </m:r>
                        <m:r>
                          <a:rPr lang="en-US" sz="2000" i="1">
                            <a:latin typeface="Cambria Math" charset="0"/>
                          </a:rPr>
                          <m:t>…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𝐾</m:t>
                        </m:r>
                      </m:e>
                    </m:d>
                    <m:r>
                      <a:rPr lang="en-US" sz="2000" i="1">
                        <a:latin typeface="Cambria Math" charset="0"/>
                      </a:rPr>
                      <m:t> </m:t>
                    </m:r>
                  </m:oMath>
                </a14:m>
                <a:endParaRPr lang="en-US" sz="20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1200120" lvl="1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𝜆</m:t>
                    </m:r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  <a:ea typeface="Courier" charset="0"/>
                        <a:cs typeface="Courier" charset="0"/>
                      </a:rPr>
                      <m:t>in</m:t>
                    </m:r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0,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charset="0"/>
                          </a:rPr>
                          <m:t>…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,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: </m:t>
                    </m:r>
                  </m:oMath>
                </a14:m>
                <a:endParaRPr lang="en-US" sz="1800" b="0" dirty="0" smtClean="0"/>
              </a:p>
              <a:p>
                <a:pPr marL="1600154" lvl="2" indent="-457200">
                  <a:buFont typeface="+mj-lt"/>
                  <a:buAutoNum type="alphaUcPeriod"/>
                </a:pPr>
                <a:r>
                  <a:rPr lang="en-US" sz="1800" dirty="0">
                    <a:latin typeface="Courier" charset="0"/>
                    <a:ea typeface="Courier" charset="0"/>
                    <a:cs typeface="Courier" charset="0"/>
                  </a:rPr>
                  <a:t>d</a:t>
                </a:r>
                <a:r>
                  <a:rPr lang="en-US" sz="1800" dirty="0" smtClean="0">
                    <a:latin typeface="Courier" charset="0"/>
                    <a:ea typeface="Courier" charset="0"/>
                    <a:cs typeface="Courier" charset="0"/>
                  </a:rPr>
                  <a:t>etermine the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  <a:ea typeface="Courier" charset="0"/>
                        <a:cs typeface="Courier" charset="0"/>
                      </a:rPr>
                      <m:t>𝛽</m:t>
                    </m:r>
                  </m:oMath>
                </a14:m>
                <a:r>
                  <a:rPr lang="en-US" sz="1800" dirty="0">
                    <a:latin typeface="Courier" charset="0"/>
                    <a:ea typeface="Courier" charset="0"/>
                    <a:cs typeface="Courier" charset="0"/>
                  </a:rPr>
                  <a:t> that minimizes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𝐿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𝑟𝑖𝑑𝑔𝑒</m:t>
                        </m:r>
                      </m:sub>
                    </m:sSub>
                  </m:oMath>
                </a14:m>
                <a:r>
                  <a:rPr lang="en-US" sz="1800" dirty="0">
                    <a:latin typeface="Courier" charset="0"/>
                    <a:ea typeface="Courier" charset="0"/>
                    <a:cs typeface="Courier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</m:t>
                        </m:r>
                        <m: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𝑖𝑑𝑔𝑒</m:t>
                        </m:r>
                      </m:sub>
                    </m:sSub>
                    <m:d>
                      <m:dPr>
                        <m:ctrlP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𝜆</m:t>
                        </m:r>
                        <m:r>
                          <a:rPr lang="en-US" sz="1800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,</m:t>
                        </m:r>
                        <m:r>
                          <a:rPr lang="en-US" sz="1800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𝑘</m:t>
                        </m:r>
                      </m:e>
                    </m:d>
                    <m:r>
                      <a:rPr lang="en-US" sz="1800" dirty="0">
                        <a:latin typeface="Cambria Math" charset="0"/>
                        <a:ea typeface="Courier" charset="0"/>
                        <a:cs typeface="Courier" charset="0"/>
                      </a:rPr>
                      <m:t>=</m:t>
                    </m:r>
                    <m:sSup>
                      <m:sSupPr>
                        <m:ctrlP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 dirty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dirty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X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sz="1800" dirty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sz="1800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X</m:t>
                            </m:r>
                            <m:r>
                              <a:rPr lang="en-US" sz="1800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+</m:t>
                            </m:r>
                            <m:r>
                              <a:rPr lang="en-US" sz="18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  <m:r>
                              <a:rPr lang="en-US" sz="18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𝐼</m:t>
                            </m:r>
                          </m:e>
                        </m:d>
                      </m:e>
                      <m:sup>
                        <m: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pPr>
                      <m:e>
                        <m: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𝑋</m:t>
                        </m:r>
                      </m:e>
                      <m:sup>
                        <m: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𝑇</m:t>
                        </m:r>
                      </m:sup>
                    </m:sSup>
                    <m:r>
                      <a:rPr lang="en-US" sz="1800" i="1" dirty="0">
                        <a:latin typeface="Cambria Math" charset="0"/>
                        <a:ea typeface="Courier" charset="0"/>
                        <a:cs typeface="Courier" charset="0"/>
                      </a:rPr>
                      <m:t>𝑌</m:t>
                    </m:r>
                  </m:oMath>
                </a14:m>
                <a:r>
                  <a:rPr lang="en-US" sz="1800" dirty="0"/>
                  <a:t> , using the train </a:t>
                </a:r>
                <a:r>
                  <a:rPr lang="en-US" sz="1800" dirty="0" smtClean="0"/>
                  <a:t>data of the fold,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  <m:sup>
                        <m: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−</m:t>
                        </m:r>
                        <m: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sz="1800" dirty="0" smtClean="0"/>
                  <a:t>.</a:t>
                </a:r>
                <a:endParaRPr lang="en-US" sz="1800" dirty="0"/>
              </a:p>
              <a:p>
                <a:pPr marL="1600154" lvl="2" indent="-457200">
                  <a:buFont typeface="+mj-lt"/>
                  <a:buAutoNum type="alphaUcPeriod"/>
                </a:pPr>
                <a:r>
                  <a:rPr lang="en-US" sz="1800" dirty="0">
                    <a:latin typeface="Courier" charset="0"/>
                    <a:ea typeface="Courier" charset="0"/>
                    <a:cs typeface="Courier" charset="0"/>
                  </a:rPr>
                  <a:t>record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</a:rPr>
                          <m:t>𝑀𝑆𝐸</m:t>
                        </m:r>
                      </m:sub>
                      <m:sup/>
                    </m:sSubSup>
                    <m:d>
                      <m:dPr>
                        <m:ctrlPr>
                          <a:rPr lang="en-US" sz="18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charset="0"/>
                          </a:rPr>
                          <m:t>𝜆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>
                    <a:latin typeface="Courier" charset="0"/>
                    <a:ea typeface="Courier" charset="0"/>
                    <a:cs typeface="Courier" charset="0"/>
                  </a:rPr>
                  <a:t>using </a:t>
                </a:r>
                <a:r>
                  <a:rPr lang="en-US" sz="1800" dirty="0" smtClean="0">
                    <a:latin typeface="Courier" charset="0"/>
                    <a:ea typeface="Courier" charset="0"/>
                    <a:cs typeface="Courier" charset="0"/>
                  </a:rPr>
                  <a:t>the validation data of the fold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18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</m:t>
                        </m:r>
                      </m:sub>
                      <m:sup>
                        <m:r>
                          <a:rPr lang="en-US" sz="18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𝑘</m:t>
                        </m:r>
                      </m:sup>
                    </m:sSubSup>
                  </m:oMath>
                </a14:m>
                <a:endParaRPr lang="en-US" sz="18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lvl="2" indent="0">
                  <a:buNone/>
                </a:pPr>
                <a:r>
                  <a:rPr lang="en-US" sz="1800" dirty="0" smtClean="0">
                    <a:latin typeface="Courier" charset="0"/>
                    <a:ea typeface="Courier" charset="0"/>
                    <a:cs typeface="Courier" charset="0"/>
                  </a:rPr>
                  <a:t>At this point we have a 2-D matrix, rows are for different k, and columns are for different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𝜆</m:t>
                    </m:r>
                  </m:oMath>
                </a14:m>
                <a:r>
                  <a:rPr lang="en-US" sz="1800" dirty="0" smtClean="0">
                    <a:latin typeface="Courier" charset="0"/>
                    <a:ea typeface="Courier" charset="0"/>
                    <a:cs typeface="Courier" charset="0"/>
                  </a:rPr>
                  <a:t> values. </a:t>
                </a:r>
                <a:endParaRPr lang="en-US" sz="1800" dirty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Average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𝑀𝑆𝐸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(</m:t>
                    </m:r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𝜆</m:t>
                    </m:r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𝑘</m:t>
                    </m:r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)</m:t>
                    </m:r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 for each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ourier" charset="0"/>
                        <a:cs typeface="Courier" charset="0"/>
                      </a:rPr>
                      <m:t>𝜆</m:t>
                    </m:r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000" b="0" i="1" dirty="0" smtClean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dirty="0" smtClean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𝐿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𝑀𝑆𝐸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</m:d>
                      </m:e>
                      <m:sub/>
                    </m:sSub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. 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Find the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ourier" charset="0"/>
                        <a:cs typeface="Courier" charset="0"/>
                      </a:rPr>
                      <m:t>𝜆</m:t>
                    </m:r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 that minimizes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000" i="1" dirty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 dirty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𝐿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𝑀𝑆𝐸</m:t>
                            </m:r>
                          </m:sub>
                        </m:sSub>
                        <m:d>
                          <m:dPr>
                            <m:ctrlP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</m:d>
                      </m:e>
                      <m:sub/>
                    </m:sSub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,  resulting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𝑟𝑖𝑑𝑔𝑒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Refit </a:t>
                </a:r>
                <a:r>
                  <a:rPr lang="en-US" sz="2000" dirty="0">
                    <a:latin typeface="Courier" charset="0"/>
                    <a:ea typeface="Courier" charset="0"/>
                    <a:cs typeface="Courier" charset="0"/>
                  </a:rPr>
                  <a:t>the model using </a:t>
                </a: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the full </a:t>
                </a:r>
                <a:r>
                  <a:rPr lang="en-US" sz="2000" dirty="0" smtClean="0"/>
                  <a:t>training data, </a:t>
                </a: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</m:sSub>
                    <m:r>
                      <a:rPr lang="en-US" sz="2000" i="1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</m:t>
                        </m:r>
                      </m:sub>
                    </m:sSub>
                  </m:oMath>
                </a14:m>
                <a:r>
                  <a:rPr lang="en-US" sz="2000" dirty="0"/>
                  <a:t> },  resulting to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  <m:sSub>
                      <m:sSubPr>
                        <m:ctrlP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 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</m:t>
                        </m:r>
                        <m: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𝑖𝑑𝑔𝑒</m:t>
                        </m:r>
                      </m:sub>
                    </m:sSub>
                    <m:d>
                      <m:dPr>
                        <m:ctrlP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𝑟</m:t>
                            </m:r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𝑖𝑑𝑔𝑒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 smtClean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>
                    <a:latin typeface="Courier" charset="0"/>
                    <a:ea typeface="Courier" charset="0"/>
                    <a:cs typeface="Courier" charset="0"/>
                  </a:rPr>
                  <a:t>report MSE or R</a:t>
                </a:r>
                <a:r>
                  <a:rPr lang="en-US" sz="2000" baseline="30000" dirty="0">
                    <a:latin typeface="Courier" charset="0"/>
                    <a:ea typeface="Courier" charset="0"/>
                    <a:cs typeface="Courier" charset="0"/>
                  </a:rPr>
                  <a:t>2 </a:t>
                </a:r>
                <a:r>
                  <a:rPr lang="en-US" sz="2000" dirty="0">
                    <a:latin typeface="Courier" charset="0"/>
                    <a:ea typeface="Courier" charset="0"/>
                    <a:cs typeface="Courier" charset="0"/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sz="2000" dirty="0">
                    <a:latin typeface="Courier" charset="0"/>
                    <a:ea typeface="Courier" charset="0"/>
                    <a:cs typeface="Courier" charset="0"/>
                  </a:rPr>
                  <a:t> given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</m:t>
                        </m:r>
                        <m: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𝑖𝑑𝑔𝑒</m:t>
                        </m:r>
                      </m:sub>
                    </m:sSub>
                    <m:d>
                      <m:dPr>
                        <m:ctrlP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𝑟</m:t>
                            </m:r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𝑖𝑑𝑔𝑒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endParaRPr lang="en-US" sz="20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endParaRPr lang="en-US" sz="2000" dirty="0" smtClean="0">
                  <a:latin typeface="Courier" charset="0"/>
                  <a:ea typeface="Courier" charset="0"/>
                  <a:cs typeface="Courier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003" y="989759"/>
                <a:ext cx="11021993" cy="2111143"/>
              </a:xfrm>
              <a:blipFill rotWithShape="0">
                <a:blip r:embed="rId2"/>
                <a:stretch>
                  <a:fillRect l="-608" t="-2017" r="-55" b="-149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71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4836088"/>
                  </p:ext>
                </p:extLst>
              </p:nvPr>
            </p:nvGraphicFramePr>
            <p:xfrm>
              <a:off x="9258126" y="84909"/>
              <a:ext cx="2779649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473329"/>
                    <a:gridCol w="576580"/>
                    <a:gridCol w="576580"/>
                  </a:tblGrid>
                  <a:tr h="354419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4836088"/>
                  </p:ext>
                </p:extLst>
              </p:nvPr>
            </p:nvGraphicFramePr>
            <p:xfrm>
              <a:off x="9258126" y="84909"/>
              <a:ext cx="2779649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473329"/>
                    <a:gridCol w="576580"/>
                    <a:gridCol w="57658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1053" t="-8333" r="-283158" b="-4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48052" t="-8333" r="-249351" b="-4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82105" t="-8333" r="-2105" b="-4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53" t="-108333" r="-383158" b="-3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53" t="-204918" r="-383158" b="-2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53" t="-410000" r="-383158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9094933"/>
                  </p:ext>
                </p:extLst>
              </p:nvPr>
            </p:nvGraphicFramePr>
            <p:xfrm>
              <a:off x="9175198" y="69407"/>
              <a:ext cx="2882900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354419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9094933"/>
                  </p:ext>
                </p:extLst>
              </p:nvPr>
            </p:nvGraphicFramePr>
            <p:xfrm>
              <a:off x="9175198" y="69407"/>
              <a:ext cx="2882900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053" t="-8333" r="-301053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203191" t="-8333" r="-204255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400000" t="-8333" r="-2105" b="-405000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53" t="-108333" r="-401053" b="-3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53" t="-204918" r="-40105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53" t="-410000" r="-401053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330548"/>
                  </p:ext>
                </p:extLst>
              </p:nvPr>
            </p:nvGraphicFramePr>
            <p:xfrm>
              <a:off x="9175198" y="53905"/>
              <a:ext cx="2882900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354419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330548"/>
                  </p:ext>
                </p:extLst>
              </p:nvPr>
            </p:nvGraphicFramePr>
            <p:xfrm>
              <a:off x="9175198" y="53905"/>
              <a:ext cx="2882900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1053" t="-8333" r="-301053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203191" t="-8333" r="-204255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400000" t="-8333" r="-2105" b="-405000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53" t="-108333" r="-401053" b="-3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53" t="-204918" r="-40105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53" t="-410000" r="-401053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30127"/>
                  </p:ext>
                </p:extLst>
              </p:nvPr>
            </p:nvGraphicFramePr>
            <p:xfrm>
              <a:off x="9195519" y="77477"/>
              <a:ext cx="2882900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30127"/>
                  </p:ext>
                </p:extLst>
              </p:nvPr>
            </p:nvGraphicFramePr>
            <p:xfrm>
              <a:off x="9195519" y="77477"/>
              <a:ext cx="2882900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1053" t="-8333" r="-301053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203191" t="-8333" r="-204255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400000" t="-8333" r="-2105" b="-405000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53" t="-108333" r="-401053" b="-3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1053" t="-108333" r="-301053" b="-3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53" t="-204918" r="-40105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53" t="-410000" r="-401053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2380501"/>
                  </p:ext>
                </p:extLst>
              </p:nvPr>
            </p:nvGraphicFramePr>
            <p:xfrm>
              <a:off x="9185359" y="69407"/>
              <a:ext cx="2882900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𝟏𝟐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𝟐𝟏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2380501"/>
                  </p:ext>
                </p:extLst>
              </p:nvPr>
            </p:nvGraphicFramePr>
            <p:xfrm>
              <a:off x="9185359" y="69407"/>
              <a:ext cx="2882900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1053" t="-8333" r="-301053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203191" t="-8333" r="-204255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400000" t="-8333" r="-2105" b="-42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53" t="-108333" r="-401053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1053" t="-108333" r="-301053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203191" t="-108333" r="-204255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53" t="-204918" r="-401053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1053" t="-204918" r="-301053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53" t="-410000" r="-401053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211510"/>
                  </p:ext>
                </p:extLst>
              </p:nvPr>
            </p:nvGraphicFramePr>
            <p:xfrm>
              <a:off x="9205679" y="84909"/>
              <a:ext cx="2882900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𝟏𝟐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𝟐𝟏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E[]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𝐿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𝑳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𝐿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211510"/>
                  </p:ext>
                </p:extLst>
              </p:nvPr>
            </p:nvGraphicFramePr>
            <p:xfrm>
              <a:off x="9205679" y="84909"/>
              <a:ext cx="2882900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1053" t="-8333" r="-301053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203191" t="-8333" r="-204255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400000" t="-8333" r="-2105" b="-528333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53" t="-108333" r="-401053" b="-4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1053" t="-108333" r="-301053" b="-4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203191" t="-108333" r="-204255" b="-4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53" t="-204918" r="-401053" b="-3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1053" t="-204918" r="-301053" b="-3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53" t="-410000" r="-401053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E[]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1053" t="-510000" r="-301053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203191" t="-510000" r="-204255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400000" t="-510000" r="-2105" b="-2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106570"/>
                  </p:ext>
                </p:extLst>
              </p:nvPr>
            </p:nvGraphicFramePr>
            <p:xfrm>
              <a:off x="9205679" y="53905"/>
              <a:ext cx="2882900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𝟏𝟐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𝟐𝟏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E[]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𝐿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𝐿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𝐿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106570"/>
                  </p:ext>
                </p:extLst>
              </p:nvPr>
            </p:nvGraphicFramePr>
            <p:xfrm>
              <a:off x="9205679" y="53905"/>
              <a:ext cx="2882900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101053" t="-8333" r="-301053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203191" t="-8333" r="-204255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400000" t="-8333" r="-2105" b="-528333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1053" t="-108333" r="-401053" b="-4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101053" t="-108333" r="-301053" b="-4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203191" t="-108333" r="-204255" b="-4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1053" t="-204918" r="-401053" b="-3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101053" t="-204918" r="-301053" b="-3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1053" t="-410000" r="-401053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E[]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101053" t="-510000" r="-301053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203191" t="-510000" r="-204255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400000" t="-510000" r="-2105" b="-2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88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regularization with </a:t>
            </a:r>
            <a:r>
              <a:rPr lang="en-US" b="1" dirty="0" smtClean="0"/>
              <a:t>validation</a:t>
            </a:r>
            <a:r>
              <a:rPr lang="en-US" dirty="0" smtClean="0"/>
              <a:t> only: step by step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72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06303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8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Selection as 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680806" cy="2111143"/>
          </a:xfrm>
        </p:spPr>
        <p:txBody>
          <a:bodyPr/>
          <a:lstStyle/>
          <a:p>
            <a:r>
              <a:rPr lang="en-US" sz="2400" dirty="0"/>
              <a:t>Since LASSO regression tend to produce zero estimates for a number of model parameters - we say that LASSO solutions are </a:t>
            </a:r>
            <a:r>
              <a:rPr lang="en-US" sz="2400" b="1" dirty="0"/>
              <a:t>sparse</a:t>
            </a:r>
            <a:r>
              <a:rPr lang="en-US" sz="2400" dirty="0"/>
              <a:t> - we consider LASSO to be a method for variable selection.</a:t>
            </a:r>
          </a:p>
          <a:p>
            <a:endParaRPr lang="en-US" sz="2400" dirty="0"/>
          </a:p>
          <a:p>
            <a:r>
              <a:rPr lang="en-US" sz="2400" dirty="0"/>
              <a:t>Many prefer using LASSO for variable selection (as well as for suppressing extreme parameter values) rather than stepwise selection, as LASSO avoids the statistic problems that arises in stepwise selection.</a:t>
            </a:r>
          </a:p>
          <a:p>
            <a:endParaRPr lang="en-US" sz="2400" dirty="0"/>
          </a:p>
          <a:p>
            <a:r>
              <a:rPr lang="en-US" sz="2400" b="1" dirty="0"/>
              <a:t>Question:</a:t>
            </a:r>
            <a:r>
              <a:rPr lang="en-US" sz="2400" dirty="0"/>
              <a:t> What are the pros and cons of the two approaches?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Afternoon 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496" y="2005893"/>
            <a:ext cx="10327008" cy="211114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Quiz</a:t>
            </a:r>
            <a:r>
              <a:rPr lang="en-US" dirty="0" smtClean="0"/>
              <a:t> - to be completed in the next 10 min:</a:t>
            </a:r>
          </a:p>
          <a:p>
            <a:r>
              <a:rPr lang="en-US" dirty="0"/>
              <a:t>	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Sway</a:t>
            </a:r>
            <a:r>
              <a:rPr lang="en-US" dirty="0" smtClean="0"/>
              <a:t>: Lecture </a:t>
            </a:r>
            <a:r>
              <a:rPr lang="en-US" dirty="0" smtClean="0"/>
              <a:t>7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Programmatic </a:t>
            </a:r>
            <a:r>
              <a:rPr lang="mr-IN" dirty="0" smtClean="0"/>
              <a:t>–</a:t>
            </a:r>
            <a:r>
              <a:rPr lang="en-US" dirty="0" smtClean="0"/>
              <a:t> to be completed by </a:t>
            </a:r>
            <a:r>
              <a:rPr lang="en-US" dirty="0" smtClean="0"/>
              <a:t>Lab tomorrow</a:t>
            </a:r>
            <a:r>
              <a:rPr lang="en-US" dirty="0" smtClean="0"/>
              <a:t>: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Lessons</a:t>
            </a:r>
            <a:r>
              <a:rPr lang="en-US" dirty="0" smtClean="0"/>
              <a:t>: Lecture </a:t>
            </a:r>
            <a:r>
              <a:rPr lang="en-US" dirty="0"/>
              <a:t>7</a:t>
            </a:r>
            <a:r>
              <a:rPr lang="en-US" dirty="0" smtClean="0"/>
              <a:t>:</a:t>
            </a:r>
            <a:r>
              <a:rPr lang="en-US" dirty="0"/>
              <a:t>	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8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75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7999" y="3105835"/>
            <a:ext cx="7843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4171A"/>
                </a:solidFill>
                <a:latin typeface="Helvetica Neue" charset="0"/>
                <a:hlinkClick r:id="rId2"/>
              </a:rPr>
              <a:t>https://</a:t>
            </a:r>
            <a:r>
              <a:rPr lang="en-US" dirty="0" err="1">
                <a:solidFill>
                  <a:srgbClr val="14171A"/>
                </a:solidFill>
                <a:latin typeface="Helvetica Neue" charset="0"/>
                <a:hlinkClick r:id="rId2"/>
              </a:rPr>
              <a:t>twitter.com</a:t>
            </a:r>
            <a:r>
              <a:rPr lang="en-US" dirty="0">
                <a:solidFill>
                  <a:srgbClr val="14171A"/>
                </a:solidFill>
                <a:latin typeface="Helvetica Neue" charset="0"/>
                <a:hlinkClick r:id="rId2"/>
              </a:rPr>
              <a:t>/wdaali999/status/1161973951565881345</a:t>
            </a:r>
            <a:endParaRPr lang="en-US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663700"/>
            <a:ext cx="63119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7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18832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b="1" dirty="0" smtClean="0"/>
              <a:t>Overfitting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Model Selection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Cross Validation 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Bias </a:t>
            </a:r>
            <a:r>
              <a:rPr lang="en-US" dirty="0"/>
              <a:t>vs Variance</a:t>
            </a:r>
          </a:p>
          <a:p>
            <a:pPr>
              <a:spcAft>
                <a:spcPts val="1200"/>
              </a:spcAft>
            </a:pPr>
            <a:r>
              <a:rPr lang="en-US" dirty="0"/>
              <a:t>Regularization: LASSO and Ridge</a:t>
            </a:r>
          </a:p>
          <a:p>
            <a:pPr>
              <a:spcAft>
                <a:spcPts val="1200"/>
              </a:spcAft>
            </a:pPr>
            <a:r>
              <a:rPr lang="en-US" dirty="0"/>
              <a:t>Regularization Methods: A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6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2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E3F4256-57BA-4E45-A16C-7FF03EA64AD5}" vid="{8FDA9A5F-BD2F-2E4D-B6B1-DDFA3E9D3C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CS109a_template</Template>
  <TotalTime>8008</TotalTime>
  <Words>3087</Words>
  <Application>Microsoft Macintosh PowerPoint</Application>
  <PresentationFormat>Widescreen</PresentationFormat>
  <Paragraphs>543</Paragraphs>
  <Slides>75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5" baseType="lpstr">
      <vt:lpstr>Calibri</vt:lpstr>
      <vt:lpstr>Cambria Math</vt:lpstr>
      <vt:lpstr>Courier</vt:lpstr>
      <vt:lpstr>Helvetica Neue</vt:lpstr>
      <vt:lpstr>Karla</vt:lpstr>
      <vt:lpstr>Mangal</vt:lpstr>
      <vt:lpstr>STIXGeneral</vt:lpstr>
      <vt:lpstr>Symbol</vt:lpstr>
      <vt:lpstr>Arial</vt:lpstr>
      <vt:lpstr>GEC_template</vt:lpstr>
      <vt:lpstr>Lecture 7: Model Selection and Regularization</vt:lpstr>
      <vt:lpstr>PowerPoint Presentation</vt:lpstr>
      <vt:lpstr>PowerPoint Presentation</vt:lpstr>
      <vt:lpstr>PowerPoint Presentation</vt:lpstr>
      <vt:lpstr>Polynomial Regression</vt:lpstr>
      <vt:lpstr>Polynomial Regression</vt:lpstr>
      <vt:lpstr>Lecture Outline</vt:lpstr>
      <vt:lpstr>Lecture Outline</vt:lpstr>
      <vt:lpstr>Overfitting</vt:lpstr>
      <vt:lpstr>Overfitting</vt:lpstr>
      <vt:lpstr>Overfitting</vt:lpstr>
      <vt:lpstr>Overfitting</vt:lpstr>
      <vt:lpstr>Overfitting</vt:lpstr>
      <vt:lpstr>Overfitting</vt:lpstr>
      <vt:lpstr>Validation</vt:lpstr>
      <vt:lpstr>Train-Validation-Test</vt:lpstr>
      <vt:lpstr>Lecture Outline</vt:lpstr>
      <vt:lpstr>Model Selection</vt:lpstr>
      <vt:lpstr>Model Selection</vt:lpstr>
      <vt:lpstr>Model Selection</vt:lpstr>
      <vt:lpstr>Stepwise Variable Selection and Cross Validation </vt:lpstr>
      <vt:lpstr>Stepwise Variable Selection: Forward method </vt:lpstr>
      <vt:lpstr>Stepwise Variable Selection Computational Complexity </vt:lpstr>
      <vt:lpstr>Lecture Outline</vt:lpstr>
      <vt:lpstr>Cross Validation</vt:lpstr>
      <vt:lpstr>Cross Validation</vt:lpstr>
      <vt:lpstr>Cross Validation</vt:lpstr>
      <vt:lpstr>Cross Validation</vt:lpstr>
      <vt:lpstr>Cross Validation</vt:lpstr>
      <vt:lpstr>Validation</vt:lpstr>
      <vt:lpstr>Cross Validation: Motivation </vt:lpstr>
      <vt:lpstr>Cross Validation</vt:lpstr>
      <vt:lpstr>K-Fold Cross Validation </vt:lpstr>
      <vt:lpstr>Leave-One-Out</vt:lpstr>
      <vt:lpstr>Predictor Selection: Cross Validation</vt:lpstr>
      <vt:lpstr>kNN Revisited</vt:lpstr>
      <vt:lpstr>kNN Revisited</vt:lpstr>
      <vt:lpstr>K-fold with k=100 </vt:lpstr>
      <vt:lpstr>Lecture Outline</vt:lpstr>
      <vt:lpstr>PowerPoint Presentation</vt:lpstr>
      <vt:lpstr>Bias vs Variance</vt:lpstr>
      <vt:lpstr>PowerPoint Presentation</vt:lpstr>
      <vt:lpstr>PowerPoint Presentation</vt:lpstr>
      <vt:lpstr>Bias vs Variance</vt:lpstr>
      <vt:lpstr>Bias vs Variance</vt:lpstr>
      <vt:lpstr>Bias vs Variance</vt:lpstr>
      <vt:lpstr>Linear models: 20 data points per line 2000 simulations</vt:lpstr>
      <vt:lpstr>Bias vs Variance</vt:lpstr>
      <vt:lpstr>Bias vs Variance</vt:lpstr>
      <vt:lpstr>Bias vs Variance</vt:lpstr>
      <vt:lpstr>Poly 10 degree models : 20 data points per line 2000 simulations</vt:lpstr>
      <vt:lpstr>Bias vs Variance</vt:lpstr>
      <vt:lpstr>Bias vs Variance</vt:lpstr>
      <vt:lpstr>Lecture Outline</vt:lpstr>
      <vt:lpstr>Regularization: LASSO and Ridge</vt:lpstr>
      <vt:lpstr>Regularization: An Overview</vt:lpstr>
      <vt:lpstr>LASSO Regression</vt:lpstr>
      <vt:lpstr>LASSO Regression</vt:lpstr>
      <vt:lpstr>Ridge Regression</vt:lpstr>
      <vt:lpstr>Ridge Regression</vt:lpstr>
      <vt:lpstr>Choosing l</vt:lpstr>
      <vt:lpstr>Ridge - Computational complexity</vt:lpstr>
      <vt:lpstr>The Geometry of Regularization (LASSO)</vt:lpstr>
      <vt:lpstr>The Geometry of Regularization (LASSO)</vt:lpstr>
      <vt:lpstr>The Geometry of Regularization (Ridge)</vt:lpstr>
      <vt:lpstr>The Geometry of Regularization (Ridge)</vt:lpstr>
      <vt:lpstr>The Geometry of Regularization</vt:lpstr>
      <vt:lpstr>Ridge regularization with validation only: step by step </vt:lpstr>
      <vt:lpstr>Ridge regularization with validation only: step by step </vt:lpstr>
      <vt:lpstr>Lasso regularization with validation only: step by step </vt:lpstr>
      <vt:lpstr>Ridge regularization with CV: step by step </vt:lpstr>
      <vt:lpstr>Ridge regularization with validation only: step by step </vt:lpstr>
      <vt:lpstr>Variable Selection as Regularization</vt:lpstr>
      <vt:lpstr>Afternoon Exercises</vt:lpstr>
      <vt:lpstr>PowerPoint Presentation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136</cp:revision>
  <cp:lastPrinted>2019-09-25T14:02:03Z</cp:lastPrinted>
  <dcterms:created xsi:type="dcterms:W3CDTF">2018-07-11T02:31:23Z</dcterms:created>
  <dcterms:modified xsi:type="dcterms:W3CDTF">2019-09-25T17:04:08Z</dcterms:modified>
</cp:coreProperties>
</file>