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Lst>
  <p:notesMasterIdLst>
    <p:notesMasterId r:id="rId61"/>
  </p:notesMasterIdLst>
  <p:sldIdLst>
    <p:sldId id="256" r:id="rId2"/>
    <p:sldId id="287" r:id="rId3"/>
    <p:sldId id="302" r:id="rId4"/>
    <p:sldId id="304" r:id="rId5"/>
    <p:sldId id="303" r:id="rId6"/>
    <p:sldId id="305" r:id="rId7"/>
    <p:sldId id="318" r:id="rId8"/>
    <p:sldId id="288" r:id="rId9"/>
    <p:sldId id="323" r:id="rId10"/>
    <p:sldId id="324" r:id="rId11"/>
    <p:sldId id="306" r:id="rId12"/>
    <p:sldId id="307" r:id="rId13"/>
    <p:sldId id="308" r:id="rId14"/>
    <p:sldId id="309" r:id="rId15"/>
    <p:sldId id="310" r:id="rId16"/>
    <p:sldId id="311" r:id="rId17"/>
    <p:sldId id="312" r:id="rId18"/>
    <p:sldId id="313" r:id="rId19"/>
    <p:sldId id="314" r:id="rId20"/>
    <p:sldId id="315" r:id="rId21"/>
    <p:sldId id="316" r:id="rId22"/>
    <p:sldId id="264" r:id="rId23"/>
    <p:sldId id="265" r:id="rId24"/>
    <p:sldId id="266" r:id="rId25"/>
    <p:sldId id="267" r:id="rId26"/>
    <p:sldId id="291" r:id="rId27"/>
    <p:sldId id="268" r:id="rId28"/>
    <p:sldId id="319" r:id="rId29"/>
    <p:sldId id="269" r:id="rId30"/>
    <p:sldId id="270"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320" r:id="rId44"/>
    <p:sldId id="317" r:id="rId45"/>
    <p:sldId id="300" r:id="rId46"/>
    <p:sldId id="301" r:id="rId47"/>
    <p:sldId id="325" r:id="rId48"/>
    <p:sldId id="284" r:id="rId49"/>
    <p:sldId id="285" r:id="rId50"/>
    <p:sldId id="286" r:id="rId51"/>
    <p:sldId id="293" r:id="rId52"/>
    <p:sldId id="294" r:id="rId53"/>
    <p:sldId id="295" r:id="rId54"/>
    <p:sldId id="296" r:id="rId55"/>
    <p:sldId id="297" r:id="rId56"/>
    <p:sldId id="298" r:id="rId57"/>
    <p:sldId id="299" r:id="rId58"/>
    <p:sldId id="321" r:id="rId59"/>
    <p:sldId id="322"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1"/>
    <p:restoredTop sz="93029"/>
  </p:normalViewPr>
  <p:slideViewPr>
    <p:cSldViewPr snapToGrid="0" snapToObjects="1">
      <p:cViewPr>
        <p:scale>
          <a:sx n="69" d="100"/>
          <a:sy n="69" d="100"/>
        </p:scale>
        <p:origin x="632" y="5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916D4-D3FC-7E44-806B-AFE67B3FD2DF}" type="datetimeFigureOut">
              <a:rPr lang="en-US" smtClean="0"/>
              <a:t>9/21/19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7189-9274-814D-9CD5-CBA9E19E06C7}" type="slidenum">
              <a:rPr lang="en-US" smtClean="0"/>
              <a:t>‹#›</a:t>
            </a:fld>
            <a:endParaRPr lang="en-US"/>
          </a:p>
        </p:txBody>
      </p:sp>
    </p:spTree>
    <p:extLst>
      <p:ext uri="{BB962C8B-B14F-4D97-AF65-F5344CB8AC3E}">
        <p14:creationId xmlns:p14="http://schemas.microsoft.com/office/powerpoint/2010/main" val="12577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a:t>
            </a:fld>
            <a:endParaRPr lang="en-US"/>
          </a:p>
        </p:txBody>
      </p:sp>
    </p:spTree>
    <p:extLst>
      <p:ext uri="{BB962C8B-B14F-4D97-AF65-F5344CB8AC3E}">
        <p14:creationId xmlns:p14="http://schemas.microsoft.com/office/powerpoint/2010/main" val="159351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8</a:t>
            </a:fld>
            <a:endParaRPr lang="en-US"/>
          </a:p>
        </p:txBody>
      </p:sp>
    </p:spTree>
    <p:extLst>
      <p:ext uri="{BB962C8B-B14F-4D97-AF65-F5344CB8AC3E}">
        <p14:creationId xmlns:p14="http://schemas.microsoft.com/office/powerpoint/2010/main" val="179178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23</a:t>
            </a:fld>
            <a:endParaRPr lang="en-US"/>
          </a:p>
        </p:txBody>
      </p:sp>
    </p:spTree>
    <p:extLst>
      <p:ext uri="{BB962C8B-B14F-4D97-AF65-F5344CB8AC3E}">
        <p14:creationId xmlns:p14="http://schemas.microsoft.com/office/powerpoint/2010/main" val="198125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2A77D-B1C3-7C44-941B-3A8BDB817C3B}" type="slidenum">
              <a:rPr lang="en-US" smtClean="0"/>
              <a:t>24</a:t>
            </a:fld>
            <a:endParaRPr lang="en-US"/>
          </a:p>
        </p:txBody>
      </p:sp>
    </p:spTree>
    <p:extLst>
      <p:ext uri="{BB962C8B-B14F-4D97-AF65-F5344CB8AC3E}">
        <p14:creationId xmlns:p14="http://schemas.microsoft.com/office/powerpoint/2010/main" val="157692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figure here</a:t>
            </a:r>
          </a:p>
        </p:txBody>
      </p:sp>
      <p:sp>
        <p:nvSpPr>
          <p:cNvPr id="4" name="Slide Number Placeholder 3"/>
          <p:cNvSpPr>
            <a:spLocks noGrp="1"/>
          </p:cNvSpPr>
          <p:nvPr>
            <p:ph type="sldNum" sz="quarter" idx="10"/>
          </p:nvPr>
        </p:nvSpPr>
        <p:spPr/>
        <p:txBody>
          <a:bodyPr/>
          <a:lstStyle/>
          <a:p>
            <a:fld id="{1512A77D-B1C3-7C44-941B-3A8BDB817C3B}" type="slidenum">
              <a:rPr lang="en-US" smtClean="0"/>
              <a:t>25</a:t>
            </a:fld>
            <a:endParaRPr lang="en-US"/>
          </a:p>
        </p:txBody>
      </p:sp>
    </p:spTree>
    <p:extLst>
      <p:ext uri="{BB962C8B-B14F-4D97-AF65-F5344CB8AC3E}">
        <p14:creationId xmlns:p14="http://schemas.microsoft.com/office/powerpoint/2010/main" val="1179141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figure here</a:t>
            </a:r>
          </a:p>
        </p:txBody>
      </p:sp>
      <p:sp>
        <p:nvSpPr>
          <p:cNvPr id="4" name="Slide Number Placeholder 3"/>
          <p:cNvSpPr>
            <a:spLocks noGrp="1"/>
          </p:cNvSpPr>
          <p:nvPr>
            <p:ph type="sldNum" sz="quarter" idx="10"/>
          </p:nvPr>
        </p:nvSpPr>
        <p:spPr/>
        <p:txBody>
          <a:bodyPr/>
          <a:lstStyle/>
          <a:p>
            <a:fld id="{1512A77D-B1C3-7C44-941B-3A8BDB817C3B}" type="slidenum">
              <a:rPr lang="en-US" smtClean="0"/>
              <a:t>27</a:t>
            </a:fld>
            <a:endParaRPr lang="en-US"/>
          </a:p>
        </p:txBody>
      </p:sp>
    </p:spTree>
    <p:extLst>
      <p:ext uri="{BB962C8B-B14F-4D97-AF65-F5344CB8AC3E}">
        <p14:creationId xmlns:p14="http://schemas.microsoft.com/office/powerpoint/2010/main" val="78642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figure here</a:t>
            </a:r>
          </a:p>
        </p:txBody>
      </p:sp>
      <p:sp>
        <p:nvSpPr>
          <p:cNvPr id="4" name="Slide Number Placeholder 3"/>
          <p:cNvSpPr>
            <a:spLocks noGrp="1"/>
          </p:cNvSpPr>
          <p:nvPr>
            <p:ph type="sldNum" sz="quarter" idx="10"/>
          </p:nvPr>
        </p:nvSpPr>
        <p:spPr/>
        <p:txBody>
          <a:bodyPr/>
          <a:lstStyle/>
          <a:p>
            <a:fld id="{1512A77D-B1C3-7C44-941B-3A8BDB817C3B}" type="slidenum">
              <a:rPr lang="en-US" smtClean="0"/>
              <a:t>28</a:t>
            </a:fld>
            <a:endParaRPr lang="en-US"/>
          </a:p>
        </p:txBody>
      </p:sp>
    </p:spTree>
    <p:extLst>
      <p:ext uri="{BB962C8B-B14F-4D97-AF65-F5344CB8AC3E}">
        <p14:creationId xmlns:p14="http://schemas.microsoft.com/office/powerpoint/2010/main" val="181217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figure here</a:t>
            </a:r>
          </a:p>
        </p:txBody>
      </p:sp>
      <p:sp>
        <p:nvSpPr>
          <p:cNvPr id="4" name="Slide Number Placeholder 3"/>
          <p:cNvSpPr>
            <a:spLocks noGrp="1"/>
          </p:cNvSpPr>
          <p:nvPr>
            <p:ph type="sldNum" sz="quarter" idx="10"/>
          </p:nvPr>
        </p:nvSpPr>
        <p:spPr/>
        <p:txBody>
          <a:bodyPr/>
          <a:lstStyle/>
          <a:p>
            <a:fld id="{1512A77D-B1C3-7C44-941B-3A8BDB817C3B}" type="slidenum">
              <a:rPr lang="en-US" smtClean="0"/>
              <a:t>29</a:t>
            </a:fld>
            <a:endParaRPr lang="en-US"/>
          </a:p>
        </p:txBody>
      </p:sp>
    </p:spTree>
    <p:extLst>
      <p:ext uri="{BB962C8B-B14F-4D97-AF65-F5344CB8AC3E}">
        <p14:creationId xmlns:p14="http://schemas.microsoft.com/office/powerpoint/2010/main" val="1658667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Karla" charset="0"/>
                <a:ea typeface="Karla" charset="0"/>
                <a:cs typeface="Karla" charset="0"/>
              </a:rPr>
              <a:t>[ADD interpretation and ONE HOT ENCODING] </a:t>
            </a:r>
          </a:p>
          <a:p>
            <a:endParaRPr lang="en-US" dirty="0"/>
          </a:p>
        </p:txBody>
      </p:sp>
      <p:sp>
        <p:nvSpPr>
          <p:cNvPr id="4" name="Slide Number Placeholder 3"/>
          <p:cNvSpPr>
            <a:spLocks noGrp="1"/>
          </p:cNvSpPr>
          <p:nvPr>
            <p:ph type="sldNum" sz="quarter" idx="10"/>
          </p:nvPr>
        </p:nvSpPr>
        <p:spPr/>
        <p:txBody>
          <a:bodyPr/>
          <a:lstStyle/>
          <a:p>
            <a:fld id="{1512A77D-B1C3-7C44-941B-3A8BDB817C3B}" type="slidenum">
              <a:rPr lang="en-US" smtClean="0"/>
              <a:t>38</a:t>
            </a:fld>
            <a:endParaRPr lang="en-US"/>
          </a:p>
        </p:txBody>
      </p:sp>
    </p:spTree>
    <p:extLst>
      <p:ext uri="{BB962C8B-B14F-4D97-AF65-F5344CB8AC3E}">
        <p14:creationId xmlns:p14="http://schemas.microsoft.com/office/powerpoint/2010/main" val="9967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5A7E2330-536D-2343-85F2-147F226D6DA6}" type="datetime1">
              <a:rPr lang="en-US" smtClean="0"/>
              <a:t>9/21/19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smtClean="0">
                <a:solidFill>
                  <a:schemeClr val="tx1">
                    <a:lumMod val="75000"/>
                    <a:lumOff val="25000"/>
                  </a:schemeClr>
                </a:solidFill>
                <a:effectLst/>
                <a:latin typeface="Karla" charset="0"/>
                <a:ea typeface="Karla" charset="0"/>
                <a:cs typeface="Karla" charset="0"/>
              </a:rPr>
              <a:t>CS109A </a:t>
            </a:r>
            <a:r>
              <a:rPr lang="en-US" sz="3200" kern="1200" dirty="0">
                <a:solidFill>
                  <a:schemeClr val="tx1">
                    <a:lumMod val="75000"/>
                    <a:lumOff val="25000"/>
                  </a:schemeClr>
                </a:solidFill>
                <a:effectLst/>
                <a:latin typeface="Karla" charset="0"/>
                <a:ea typeface="Karla" charset="0"/>
                <a:cs typeface="Karla" charset="0"/>
              </a:rPr>
              <a:t>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a:t>
            </a:r>
            <a:r>
              <a:rPr lang="en-US" sz="2400" b="0" i="0" dirty="0" smtClean="0">
                <a:solidFill>
                  <a:schemeClr val="tx1">
                    <a:lumMod val="75000"/>
                    <a:lumOff val="25000"/>
                  </a:schemeClr>
                </a:solidFill>
                <a:latin typeface="Karla" charset="0"/>
                <a:ea typeface="Karla" charset="0"/>
                <a:cs typeface="Karla" charset="0"/>
              </a:rPr>
              <a:t>Protopapas,</a:t>
            </a:r>
            <a:r>
              <a:rPr lang="en-US" sz="2400" b="0" i="0" baseline="0" dirty="0" smtClean="0">
                <a:solidFill>
                  <a:schemeClr val="tx1">
                    <a:lumMod val="75000"/>
                    <a:lumOff val="25000"/>
                  </a:schemeClr>
                </a:solidFill>
                <a:latin typeface="Karla" charset="0"/>
                <a:ea typeface="Karla" charset="0"/>
                <a:cs typeface="Karla" charset="0"/>
              </a:rPr>
              <a:t> </a:t>
            </a:r>
            <a:r>
              <a:rPr lang="en-US" sz="2400" b="0" i="0" dirty="0" smtClean="0">
                <a:solidFill>
                  <a:schemeClr val="tx1">
                    <a:lumMod val="75000"/>
                    <a:lumOff val="25000"/>
                  </a:schemeClr>
                </a:solidFill>
                <a:latin typeface="Karla" charset="0"/>
                <a:ea typeface="Karla" charset="0"/>
                <a:cs typeface="Karla" charset="0"/>
              </a:rPr>
              <a:t>Kevin Rader and Chris Tanner</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4F018-911F-9A46-BB1C-BC3CAB65BADF}" type="datetime1">
              <a:rPr lang="en-US" smtClean="0"/>
              <a:t>9/21/19</a:t>
            </a:fld>
            <a:endParaRPr lang="en-US"/>
          </a:p>
        </p:txBody>
      </p:sp>
      <p:sp>
        <p:nvSpPr>
          <p:cNvPr id="6" name="Footer Placeholder 5"/>
          <p:cNvSpPr>
            <a:spLocks noGrp="1"/>
          </p:cNvSpPr>
          <p:nvPr>
            <p:ph type="ftr" sz="quarter" idx="11"/>
          </p:nvPr>
        </p:nvSpPr>
        <p:spPr/>
        <p:txBody>
          <a:bodyPr/>
          <a:lstStyle/>
          <a:p>
            <a:r>
              <a:rPr lang="en-US" smtClean="0"/>
              <a:t>LML Colombia 2018</a:t>
            </a:r>
            <a:endParaRPr lang="en-US" dirty="0" smtClean="0"/>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
        <p:nvSpPr>
          <p:cNvPr id="8" name="TextBox 7"/>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grpSp>
        <p:nvGrpSpPr>
          <p:cNvPr id="9" name="Group 8"/>
          <p:cNvGrpSpPr>
            <a:grpSpLocks/>
          </p:cNvGrpSpPr>
          <p:nvPr userDrawn="1"/>
        </p:nvGrpSpPr>
        <p:grpSpPr>
          <a:xfrm>
            <a:off x="667462" y="6153741"/>
            <a:ext cx="812363" cy="461756"/>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9C97AD-AFC0-554F-94A1-5BEEF625382B}" type="datetime1">
              <a:rPr lang="en-US" smtClean="0"/>
              <a:t>9/21/19</a:t>
            </a:fld>
            <a:endParaRPr lang="en-US"/>
          </a:p>
        </p:txBody>
      </p:sp>
      <p:sp>
        <p:nvSpPr>
          <p:cNvPr id="5" name="Footer Placeholder 4"/>
          <p:cNvSpPr>
            <a:spLocks noGrp="1"/>
          </p:cNvSpPr>
          <p:nvPr>
            <p:ph type="ftr" sz="quarter" idx="11"/>
          </p:nvPr>
        </p:nvSpPr>
        <p:spPr/>
        <p:txBody>
          <a:bodyPr/>
          <a:lstStyle/>
          <a:p>
            <a:r>
              <a:rPr lang="en-US" smtClean="0"/>
              <a:t>LML Colombia 2018</a:t>
            </a:r>
            <a:endParaRPr lang="en-US" dirty="0" smtClean="0"/>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
        <p:nvSpPr>
          <p:cNvPr id="7" name="TextBox 6"/>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DBF8-E6AF-4747-BA3A-7DD781293A0D}" type="datetime1">
              <a:rPr lang="en-US" smtClean="0"/>
              <a:t>9/21/19</a:t>
            </a:fld>
            <a:endParaRPr lang="en-US"/>
          </a:p>
        </p:txBody>
      </p:sp>
      <p:sp>
        <p:nvSpPr>
          <p:cNvPr id="5" name="Footer Placeholder 4"/>
          <p:cNvSpPr>
            <a:spLocks noGrp="1"/>
          </p:cNvSpPr>
          <p:nvPr>
            <p:ph type="ftr" sz="quarter" idx="11"/>
          </p:nvPr>
        </p:nvSpPr>
        <p:spPr/>
        <p:txBody>
          <a:bodyPr/>
          <a:lstStyle/>
          <a:p>
            <a:r>
              <a:rPr lang="en-US" smtClean="0"/>
              <a:t>LML Colombia 2018</a:t>
            </a:r>
            <a:endParaRPr lang="en-US" dirty="0" smtClean="0"/>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
        <p:nvSpPr>
          <p:cNvPr id="7" name="TextBox 6"/>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0" name="Footer Placeholder 3"/>
          <p:cNvSpPr>
            <a:spLocks noGrp="1"/>
          </p:cNvSpPr>
          <p:nvPr>
            <p:ph type="ftr" sz="quarter" idx="11"/>
          </p:nvPr>
        </p:nvSpPr>
        <p:spPr>
          <a:xfrm>
            <a:off x="4165600" y="6356353"/>
            <a:ext cx="3860800" cy="365125"/>
          </a:xfrm>
        </p:spPr>
        <p:txBody>
          <a:bodyPr/>
          <a:lstStyle/>
          <a:p>
            <a:r>
              <a:rPr lang="en-US" dirty="0" smtClean="0"/>
              <a:t>LML Colombia 2018</a:t>
            </a:r>
            <a:endParaRPr lang="en-US" dirty="0"/>
          </a:p>
        </p:txBody>
      </p:sp>
      <p:sp>
        <p:nvSpPr>
          <p:cNvPr id="15" name="Slide Number Placeholder 4"/>
          <p:cNvSpPr>
            <a:spLocks noGrp="1"/>
          </p:cNvSpPr>
          <p:nvPr>
            <p:ph type="sldNum" sz="quarter" idx="12"/>
          </p:nvPr>
        </p:nvSpPr>
        <p:spPr>
          <a:xfrm>
            <a:off x="8993093" y="6356353"/>
            <a:ext cx="2844800" cy="365125"/>
          </a:xfrm>
        </p:spPr>
        <p:txBody>
          <a:bodyPr/>
          <a:lstStyle/>
          <a:p>
            <a:fld id="{A13833A1-46C9-FB45-812F-A8AC7B5136EB}" type="slidenum">
              <a:rPr lang="en-US" smtClean="0"/>
              <a:t>‹#›</a:t>
            </a:fld>
            <a:endParaRPr lang="en-US"/>
          </a:p>
        </p:txBody>
      </p:sp>
      <p:sp>
        <p:nvSpPr>
          <p:cNvPr id="16" name="TextBox 15"/>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13833A1-46C9-FB45-812F-A8AC7B5136E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smtClean="0">
                <a:solidFill>
                  <a:schemeClr val="tx1">
                    <a:lumMod val="50000"/>
                    <a:lumOff val="50000"/>
                  </a:schemeClr>
                </a:solidFill>
                <a:latin typeface="Karla" charset="0"/>
                <a:ea typeface="Karla" charset="0"/>
                <a:cs typeface="Karla" charset="0"/>
              </a:rPr>
              <a:t>CS109A</a:t>
            </a:r>
            <a:r>
              <a:rPr lang="en-US" sz="1100" cap="small" baseline="0" dirty="0">
                <a:solidFill>
                  <a:schemeClr val="tx1">
                    <a:lumMod val="50000"/>
                    <a:lumOff val="50000"/>
                  </a:schemeClr>
                </a:solidFill>
                <a:latin typeface="Karla" charset="0"/>
                <a:ea typeface="Karla" charset="0"/>
                <a:cs typeface="Karla" charset="0"/>
              </a:rPr>
              <a:t>, Protopapas, </a:t>
            </a:r>
            <a:r>
              <a:rPr lang="en-US" sz="1100" cap="small" baseline="0" dirty="0" smtClean="0">
                <a:solidFill>
                  <a:schemeClr val="tx1">
                    <a:lumMod val="50000"/>
                    <a:lumOff val="50000"/>
                  </a:schemeClr>
                </a:solidFill>
                <a:latin typeface="Karla" charset="0"/>
                <a:ea typeface="Karla" charset="0"/>
                <a:cs typeface="Karla" charset="0"/>
              </a:rPr>
              <a:t>Rader, Tanner</a:t>
            </a:r>
            <a:endParaRPr lang="en-US" sz="1100" cap="small" baseline="0" dirty="0">
              <a:solidFill>
                <a:schemeClr val="tx1">
                  <a:lumMod val="50000"/>
                  <a:lumOff val="50000"/>
                </a:schemeClr>
              </a:solidFill>
              <a:latin typeface="Karla" charset="0"/>
              <a:ea typeface="Karla" charset="0"/>
              <a:cs typeface="Karla" charset="0"/>
            </a:endParaRPr>
          </a:p>
        </p:txBody>
      </p:sp>
      <p:sp>
        <p:nvSpPr>
          <p:cNvPr id="11" name="TextBox 10"/>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13833A1-46C9-FB45-812F-A8AC7B5136EB}"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smtClean="0">
                <a:solidFill>
                  <a:schemeClr val="tx1">
                    <a:lumMod val="50000"/>
                    <a:lumOff val="50000"/>
                  </a:schemeClr>
                </a:solidFill>
                <a:latin typeface="Karla" charset="0"/>
                <a:ea typeface="Karla" charset="0"/>
                <a:cs typeface="Karla" charset="0"/>
              </a:rPr>
              <a:t>CS109A, Protopapas, Rader, Tanner</a:t>
            </a:r>
            <a:endParaRPr lang="en-US" sz="1100" cap="small" baseline="0" dirty="0">
              <a:solidFill>
                <a:schemeClr val="tx1">
                  <a:lumMod val="50000"/>
                  <a:lumOff val="50000"/>
                </a:schemeClr>
              </a:solidFill>
              <a:latin typeface="Karla" charset="0"/>
              <a:ea typeface="Karla" charset="0"/>
              <a:cs typeface="Karla" charset="0"/>
            </a:endParaRP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B18D5E-6D7A-F24D-AC49-9B2D52F30931}" type="datetime1">
              <a:rPr lang="en-US" smtClean="0"/>
              <a:t>9/21/19</a:t>
            </a:fld>
            <a:endParaRPr lang="en-US"/>
          </a:p>
        </p:txBody>
      </p:sp>
      <p:sp>
        <p:nvSpPr>
          <p:cNvPr id="5" name="Footer Placeholder 4"/>
          <p:cNvSpPr>
            <a:spLocks noGrp="1"/>
          </p:cNvSpPr>
          <p:nvPr>
            <p:ph type="ftr" sz="quarter" idx="11"/>
          </p:nvPr>
        </p:nvSpPr>
        <p:spPr/>
        <p:txBody>
          <a:bodyPr/>
          <a:lstStyle/>
          <a:p>
            <a:r>
              <a:rPr lang="en-US" smtClean="0"/>
              <a:t>LML Colombia 2018</a:t>
            </a:r>
            <a:endParaRPr lang="en-US" dirty="0"/>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
        <p:nvSpPr>
          <p:cNvPr id="7" name="TextBox 6"/>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LML Colombia 2018</a:t>
            </a:r>
            <a:endParaRPr lang="en-US" dirty="0"/>
          </a:p>
        </p:txBody>
      </p:sp>
      <p:sp>
        <p:nvSpPr>
          <p:cNvPr id="7" name="Slide Number Placeholder 6"/>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userDrawn="1"/>
        </p:nvGrpSpPr>
        <p:grpSpPr>
          <a:xfrm>
            <a:off x="667462" y="6153741"/>
            <a:ext cx="812363" cy="461756"/>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8" name="TextBox 17"/>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LML Colombia 2018</a:t>
            </a:r>
            <a:endParaRPr lang="en-US" dirty="0"/>
          </a:p>
        </p:txBody>
      </p:sp>
      <p:sp>
        <p:nvSpPr>
          <p:cNvPr id="9" name="Slide Number Placeholder 8"/>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userDrawn="1"/>
        </p:nvGrpSpPr>
        <p:grpSpPr>
          <a:xfrm>
            <a:off x="667462" y="6153741"/>
            <a:ext cx="812363" cy="461756"/>
            <a:chOff x="8442646" y="6356350"/>
            <a:chExt cx="482609" cy="274320"/>
          </a:xfrm>
        </p:grpSpPr>
        <p:pic>
          <p:nvPicPr>
            <p:cNvPr id="13" name="Picture 12"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8" name="TextBox 17"/>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smtClean="0">
                <a:solidFill>
                  <a:schemeClr val="tx1">
                    <a:lumMod val="50000"/>
                    <a:lumOff val="50000"/>
                  </a:schemeClr>
                </a:solidFill>
                <a:latin typeface="Karla" charset="0"/>
                <a:ea typeface="Karla" charset="0"/>
                <a:cs typeface="Karla" charset="0"/>
              </a:rPr>
              <a:t>CS109A, Protopapas, Rader, Tanner</a:t>
            </a:r>
            <a:endParaRPr lang="en-US" sz="1100" cap="small" baseline="0" dirty="0">
              <a:solidFill>
                <a:schemeClr val="tx1">
                  <a:lumMod val="50000"/>
                  <a:lumOff val="50000"/>
                </a:schemeClr>
              </a:solidFill>
              <a:latin typeface="Karla" charset="0"/>
              <a:ea typeface="Karla" charset="0"/>
              <a:cs typeface="Karla" charset="0"/>
            </a:endParaRP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5" name="TextBox 14"/>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smtClean="0">
                <a:solidFill>
                  <a:schemeClr val="tx1">
                    <a:lumMod val="50000"/>
                    <a:lumOff val="50000"/>
                  </a:schemeClr>
                </a:solidFill>
                <a:latin typeface="Karla" charset="0"/>
                <a:ea typeface="Karla" charset="0"/>
                <a:cs typeface="Karla" charset="0"/>
              </a:rPr>
              <a:t>CS109A, Protopapas, Rader, Tanner</a:t>
            </a:r>
            <a:endParaRPr lang="en-US" sz="1100" cap="small" baseline="0" dirty="0">
              <a:solidFill>
                <a:schemeClr val="tx1">
                  <a:lumMod val="50000"/>
                  <a:lumOff val="50000"/>
                </a:schemeClr>
              </a:solidFill>
              <a:latin typeface="Karla" charset="0"/>
              <a:ea typeface="Karla" charset="0"/>
              <a:cs typeface="Karla" charset="0"/>
            </a:endParaRP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28504-1A5F-2146-A8AA-B5332E0A90B3}" type="datetime1">
              <a:rPr lang="en-US" smtClean="0"/>
              <a:t>9/21/19</a:t>
            </a:fld>
            <a:endParaRPr lang="en-US"/>
          </a:p>
        </p:txBody>
      </p:sp>
      <p:sp>
        <p:nvSpPr>
          <p:cNvPr id="6" name="Footer Placeholder 5"/>
          <p:cNvSpPr>
            <a:spLocks noGrp="1"/>
          </p:cNvSpPr>
          <p:nvPr>
            <p:ph type="ftr" sz="quarter" idx="11"/>
          </p:nvPr>
        </p:nvSpPr>
        <p:spPr/>
        <p:txBody>
          <a:bodyPr/>
          <a:lstStyle/>
          <a:p>
            <a:r>
              <a:rPr lang="en-US" smtClean="0"/>
              <a:t>LML Colombia 2018</a:t>
            </a:r>
            <a:endParaRPr lang="en-US" dirty="0" smtClean="0"/>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
        <p:nvSpPr>
          <p:cNvPr id="8" name="TextBox 7"/>
          <p:cNvSpPr txBox="1"/>
          <p:nvPr userDrawn="1"/>
        </p:nvSpPr>
        <p:spPr>
          <a:xfrm>
            <a:off x="10162846" y="6408110"/>
            <a:ext cx="1289135" cy="261610"/>
          </a:xfrm>
          <a:prstGeom prst="rect">
            <a:avLst/>
          </a:prstGeom>
          <a:noFill/>
        </p:spPr>
        <p:txBody>
          <a:bodyPr wrap="none" rtlCol="0">
            <a:spAutoFit/>
          </a:bodyPr>
          <a:lstStyle/>
          <a:p>
            <a:r>
              <a:rPr lang="en-US" sz="1100" cap="small" baseline="0" dirty="0" err="1" smtClean="0">
                <a:solidFill>
                  <a:schemeClr val="tx1">
                    <a:lumMod val="50000"/>
                    <a:lumOff val="50000"/>
                  </a:schemeClr>
                </a:solidFill>
                <a:latin typeface="Karla" charset="0"/>
                <a:ea typeface="Karla" charset="0"/>
                <a:cs typeface="Karla" charset="0"/>
              </a:rPr>
              <a:t>Pavlos</a:t>
            </a:r>
            <a:r>
              <a:rPr lang="en-US" sz="1100" cap="small" baseline="0" dirty="0" smtClean="0">
                <a:solidFill>
                  <a:schemeClr val="tx1">
                    <a:lumMod val="50000"/>
                    <a:lumOff val="50000"/>
                  </a:schemeClr>
                </a:solidFill>
                <a:latin typeface="Karla" charset="0"/>
                <a:ea typeface="Karla" charset="0"/>
                <a:cs typeface="Karla" charset="0"/>
              </a:rPr>
              <a:t> </a:t>
            </a:r>
            <a:r>
              <a:rPr lang="en-US" sz="1100" cap="small" baseline="0" dirty="0" err="1" smtClean="0">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grpSp>
        <p:nvGrpSpPr>
          <p:cNvPr id="9" name="Group 8"/>
          <p:cNvGrpSpPr>
            <a:grpSpLocks/>
          </p:cNvGrpSpPr>
          <p:nvPr userDrawn="1"/>
        </p:nvGrpSpPr>
        <p:grpSpPr>
          <a:xfrm>
            <a:off x="667462" y="6153741"/>
            <a:ext cx="812363" cy="461756"/>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2330-536D-2343-85F2-147F226D6DA6}" type="datetime1">
              <a:rPr lang="en-US" smtClean="0"/>
              <a:t>9/21/19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7CCDB-6D39-0547-B7B3-C80E39D6513A}" type="slidenum">
              <a:rPr lang="en-US" smtClean="0"/>
              <a:t>‹#›</a:t>
            </a:fld>
            <a:endParaRPr lang="en-US"/>
          </a:p>
        </p:txBody>
      </p:sp>
    </p:spTree>
    <p:extLst>
      <p:ext uri="{BB962C8B-B14F-4D97-AF65-F5344CB8AC3E}">
        <p14:creationId xmlns:p14="http://schemas.microsoft.com/office/powerpoint/2010/main" val="118414027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78"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20.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9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9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920.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20.png"/><Relationship Id="rId5" Type="http://schemas.openxmlformats.org/officeDocument/2006/relationships/image" Target="../media/image421.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20.png"/><Relationship Id="rId5" Type="http://schemas.openxmlformats.org/officeDocument/2006/relationships/image" Target="../media/image421.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920.png"/><Relationship Id="rId4" Type="http://schemas.openxmlformats.org/officeDocument/2006/relationships/image" Target="../media/image470.png"/><Relationship Id="rId5" Type="http://schemas.openxmlformats.org/officeDocument/2006/relationships/image" Target="../media/image23.png"/><Relationship Id="rId6" Type="http://schemas.openxmlformats.org/officeDocument/2006/relationships/image" Target="../media/image4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500.png"/></Relationships>
</file>

<file path=ppt/slides/_rels/slide19.xml.rels><?xml version="1.0" encoding="UTF-8" standalone="yes"?>
<Relationships xmlns="http://schemas.openxmlformats.org/package/2006/relationships"><Relationship Id="rId3" Type="http://schemas.openxmlformats.org/officeDocument/2006/relationships/image" Target="../media/image500.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5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emf"/></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1" Type="http://schemas.openxmlformats.org/officeDocument/2006/relationships/slideLayout" Target="../slideLayouts/slideLayout2.xml"/><Relationship Id="rId2" Type="http://schemas.openxmlformats.org/officeDocument/2006/relationships/image" Target="../media/image6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image" Target="../media/image420.png"/><Relationship Id="rId7" Type="http://schemas.openxmlformats.org/officeDocument/2006/relationships/image" Target="../media/image430.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a:t>
            </a:r>
            <a:r>
              <a:rPr lang="en-US" dirty="0"/>
              <a:t>6</a:t>
            </a:r>
            <a:r>
              <a:rPr lang="en-US" dirty="0" smtClean="0"/>
              <a:t>: </a:t>
            </a:r>
            <a:r>
              <a:rPr lang="en-US" dirty="0"/>
              <a:t>Multiple </a:t>
            </a:r>
            <a:r>
              <a:rPr lang="en-US" dirty="0" smtClean="0"/>
              <a:t>and Poly Linear Regression</a:t>
            </a:r>
            <a:br>
              <a:rPr lang="en-US" dirty="0" smtClean="0"/>
            </a:br>
            <a:endParaRPr lang="en-US" dirty="0"/>
          </a:p>
        </p:txBody>
      </p:sp>
      <p:sp>
        <p:nvSpPr>
          <p:cNvPr id="3" name="Slide Number Placeholder 2"/>
          <p:cNvSpPr>
            <a:spLocks noGrp="1"/>
          </p:cNvSpPr>
          <p:nvPr>
            <p:ph type="sldNum" sz="quarter" idx="12"/>
          </p:nvPr>
        </p:nvSpPr>
        <p:spPr>
          <a:xfrm>
            <a:off x="8737600" y="6356353"/>
            <a:ext cx="2844800" cy="365125"/>
          </a:xfrm>
        </p:spPr>
        <p:txBody>
          <a:bodyPr/>
          <a:lstStyle/>
          <a:p>
            <a:fld id="{81B7CCDB-6D39-0547-B7B3-C80E39D6513A}" type="slidenum">
              <a:rPr lang="en-US" smtClean="0"/>
              <a:t>1</a:t>
            </a:fld>
            <a:endParaRPr lang="en-US"/>
          </a:p>
        </p:txBody>
      </p:sp>
    </p:spTree>
    <p:extLst>
      <p:ext uri="{BB962C8B-B14F-4D97-AF65-F5344CB8AC3E}">
        <p14:creationId xmlns:p14="http://schemas.microsoft.com/office/powerpoint/2010/main" val="1889992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Bef>
                    <a:spcPts val="672"/>
                  </a:spcBef>
                  <a:spcAft>
                    <a:spcPts val="1200"/>
                  </a:spcAft>
                </a:pPr>
                <a:r>
                  <a:rPr lang="en-US" dirty="0"/>
                  <a:t>How well do we know </a:t>
                </a:r>
                <a14:m>
                  <m:oMath xmlns:m="http://schemas.openxmlformats.org/officeDocument/2006/math">
                    <m:acc>
                      <m:accPr>
                        <m:chr m:val="̂"/>
                        <m:ctrlPr>
                          <a:rPr lang="en-US" i="1">
                            <a:latin typeface="Cambria Math" charset="0"/>
                          </a:rPr>
                        </m:ctrlPr>
                      </m:accPr>
                      <m:e>
                        <m:r>
                          <a:rPr lang="en-US" b="0" i="1">
                            <a:latin typeface="Cambria Math" charset="0"/>
                          </a:rPr>
                          <m:t>𝑓</m:t>
                        </m:r>
                      </m:e>
                    </m:acc>
                  </m:oMath>
                </a14:m>
                <a:r>
                  <a:rPr lang="en-US" dirty="0"/>
                  <a:t> </a:t>
                </a:r>
              </a:p>
              <a:p>
                <a:pPr>
                  <a:spcBef>
                    <a:spcPts val="0"/>
                  </a:spcBef>
                  <a:spcAft>
                    <a:spcPts val="1200"/>
                  </a:spcAft>
                </a:pPr>
                <a:r>
                  <a:rPr lang="en-US" dirty="0"/>
                  <a:t>	</a:t>
                </a:r>
                <a:r>
                  <a:rPr lang="en-US" sz="2400" dirty="0">
                    <a:latin typeface="Karla" charset="0"/>
                    <a:ea typeface="Karla" charset="0"/>
                    <a:cs typeface="Karla" charset="0"/>
                  </a:rPr>
                  <a:t>The confidence intervals of our </a:t>
                </a:r>
                <a14:m>
                  <m:oMath xmlns:m="http://schemas.openxmlformats.org/officeDocument/2006/math">
                    <m:acc>
                      <m:accPr>
                        <m:chr m:val="̂"/>
                        <m:ctrlPr>
                          <a:rPr lang="en-US" sz="2400">
                            <a:latin typeface="Karla" charset="0"/>
                            <a:ea typeface="Karla" charset="0"/>
                            <a:cs typeface="Karla" charset="0"/>
                          </a:rPr>
                        </m:ctrlPr>
                      </m:accPr>
                      <m:e>
                        <m:r>
                          <a:rPr lang="en-US" sz="2400">
                            <a:latin typeface="Karla" charset="0"/>
                            <a:ea typeface="Karla" charset="0"/>
                            <a:cs typeface="Karla" charset="0"/>
                          </a:rPr>
                          <m:t>𝑓</m:t>
                        </m:r>
                      </m:e>
                    </m:acc>
                    <m:r>
                      <a:rPr lang="en-US" sz="2400">
                        <a:latin typeface="Karla" charset="0"/>
                        <a:ea typeface="Karla" charset="0"/>
                        <a:cs typeface="Karla" charset="0"/>
                      </a:rPr>
                      <m:t> </m:t>
                    </m:r>
                  </m:oMath>
                </a14:m>
                <a:endParaRPr lang="en-US" sz="2400" dirty="0">
                  <a:latin typeface="Karla" charset="0"/>
                  <a:ea typeface="Karla" charset="0"/>
                  <a:cs typeface="Karla" charset="0"/>
                </a:endParaRPr>
              </a:p>
              <a:p>
                <a:pPr marL="342900" indent="-342900">
                  <a:spcBef>
                    <a:spcPts val="600"/>
                  </a:spcBef>
                  <a:spcAft>
                    <a:spcPts val="600"/>
                  </a:spcAft>
                  <a:buFont typeface="Arial" charset="0"/>
                  <a:buChar char="•"/>
                </a:pPr>
                <a:r>
                  <a:rPr lang="en-US" dirty="0">
                    <a:solidFill>
                      <a:schemeClr val="bg1">
                        <a:lumMod val="85000"/>
                      </a:schemeClr>
                    </a:solidFill>
                    <a:latin typeface="Karla" charset="0"/>
                    <a:ea typeface="Karla" charset="0"/>
                    <a:cs typeface="Karla" charset="0"/>
                  </a:rPr>
                  <a:t>Multi-linear </a:t>
                </a:r>
                <a:r>
                  <a:rPr lang="en-US" dirty="0" smtClean="0">
                    <a:solidFill>
                      <a:schemeClr val="bg1">
                        <a:lumMod val="85000"/>
                      </a:schemeClr>
                    </a:solidFill>
                    <a:latin typeface="Karla" charset="0"/>
                    <a:ea typeface="Karla" charset="0"/>
                    <a:cs typeface="Karla" charset="0"/>
                  </a:rPr>
                  <a:t>Regression</a:t>
                </a:r>
              </a:p>
              <a:p>
                <a:pPr marL="1085820" lvl="1" indent="-342900">
                  <a:spcBef>
                    <a:spcPts val="600"/>
                  </a:spcBef>
                  <a:spcAft>
                    <a:spcPts val="600"/>
                  </a:spcAft>
                  <a:buFont typeface="Arial" charset="0"/>
                  <a:buChar char="•"/>
                </a:pPr>
                <a:r>
                  <a:rPr lang="en-US" dirty="0" smtClean="0">
                    <a:solidFill>
                      <a:schemeClr val="bg1">
                        <a:lumMod val="85000"/>
                      </a:schemeClr>
                    </a:solidFill>
                    <a:latin typeface="Karla" charset="0"/>
                    <a:ea typeface="Karla" charset="0"/>
                    <a:cs typeface="Karla" charset="0"/>
                  </a:rPr>
                  <a:t>Formulate it in Linear Algebra</a:t>
                </a:r>
              </a:p>
              <a:p>
                <a:pPr marL="1085820" lvl="1" indent="-342900">
                  <a:spcBef>
                    <a:spcPts val="600"/>
                  </a:spcBef>
                  <a:spcAft>
                    <a:spcPts val="600"/>
                  </a:spcAft>
                  <a:buFont typeface="Arial" charset="0"/>
                  <a:buChar char="•"/>
                </a:pPr>
                <a:r>
                  <a:rPr lang="en-US" dirty="0" smtClean="0">
                    <a:solidFill>
                      <a:schemeClr val="bg1">
                        <a:lumMod val="85000"/>
                      </a:schemeClr>
                    </a:solidFill>
                    <a:latin typeface="Karla" charset="0"/>
                    <a:ea typeface="Karla" charset="0"/>
                    <a:cs typeface="Karla" charset="0"/>
                  </a:rPr>
                  <a:t>Categorical Variables</a:t>
                </a:r>
              </a:p>
              <a:p>
                <a:pPr marL="342900" indent="-342900">
                  <a:spcBef>
                    <a:spcPts val="600"/>
                  </a:spcBef>
                  <a:spcAft>
                    <a:spcPts val="600"/>
                  </a:spcAft>
                  <a:buFont typeface="Arial" charset="0"/>
                  <a:buChar char="•"/>
                </a:pPr>
                <a:r>
                  <a:rPr lang="en-US" dirty="0">
                    <a:solidFill>
                      <a:schemeClr val="bg1">
                        <a:lumMod val="85000"/>
                      </a:schemeClr>
                    </a:solidFill>
                    <a:latin typeface="Karla" charset="0"/>
                    <a:ea typeface="Karla" charset="0"/>
                    <a:cs typeface="Karla" charset="0"/>
                  </a:rPr>
                  <a:t>Interaction terms </a:t>
                </a:r>
              </a:p>
              <a:p>
                <a:pPr marL="342900" indent="-342900">
                  <a:spcBef>
                    <a:spcPts val="600"/>
                  </a:spcBef>
                  <a:spcAft>
                    <a:spcPts val="600"/>
                  </a:spcAft>
                  <a:buFont typeface="Arial" charset="0"/>
                  <a:buChar char="•"/>
                </a:pPr>
                <a:r>
                  <a:rPr lang="en-US" dirty="0">
                    <a:solidFill>
                      <a:schemeClr val="bg1">
                        <a:lumMod val="85000"/>
                      </a:schemeClr>
                    </a:solidFill>
                    <a:latin typeface="Karla" charset="0"/>
                    <a:ea typeface="Karla" charset="0"/>
                    <a:cs typeface="Karla" charset="0"/>
                  </a:rPr>
                  <a:t>Polynomial Regression </a:t>
                </a:r>
                <a:endParaRPr lang="en-US" dirty="0" smtClean="0">
                  <a:solidFill>
                    <a:schemeClr val="bg1">
                      <a:lumMod val="85000"/>
                    </a:schemeClr>
                  </a:solidFill>
                  <a:latin typeface="Karla" charset="0"/>
                  <a:ea typeface="Karla" charset="0"/>
                  <a:cs typeface="Karla" charset="0"/>
                </a:endParaRPr>
              </a:p>
              <a:p>
                <a:pPr marL="1085820" lvl="1" indent="-342900">
                  <a:spcBef>
                    <a:spcPts val="600"/>
                  </a:spcBef>
                  <a:spcAft>
                    <a:spcPts val="600"/>
                  </a:spcAft>
                  <a:buFont typeface="Arial" charset="0"/>
                  <a:buChar char="•"/>
                </a:pPr>
                <a:r>
                  <a:rPr lang="en-US" dirty="0" smtClean="0">
                    <a:solidFill>
                      <a:schemeClr val="bg1">
                        <a:lumMod val="85000"/>
                      </a:schemeClr>
                    </a:solidFill>
                    <a:latin typeface="Karla" charset="0"/>
                    <a:ea typeface="Karla" charset="0"/>
                    <a:cs typeface="Karla" charset="0"/>
                  </a:rPr>
                  <a:t>Linear Algebra Formulation</a:t>
                </a:r>
                <a:endParaRPr lang="en-US" dirty="0">
                  <a:solidFill>
                    <a:schemeClr val="bg1">
                      <a:lumMod val="85000"/>
                    </a:schemeClr>
                  </a:solidFill>
                  <a:latin typeface="Karla" charset="0"/>
                  <a:ea typeface="Karla" charset="0"/>
                  <a:cs typeface="Karla" charset="0"/>
                </a:endParaRP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1729" b="-1190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10</a:t>
            </a:fld>
            <a:endParaRPr lang="en-US"/>
          </a:p>
        </p:txBody>
      </p:sp>
    </p:spTree>
    <p:extLst>
      <p:ext uri="{BB962C8B-B14F-4D97-AF65-F5344CB8AC3E}">
        <p14:creationId xmlns:p14="http://schemas.microsoft.com/office/powerpoint/2010/main" val="982326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556" y="1987654"/>
            <a:ext cx="6531792" cy="4354528"/>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11</a:t>
            </a:fld>
            <a:endParaRPr lang="en-US"/>
          </a:p>
        </p:txBody>
      </p:sp>
      <mc:AlternateContent xmlns:mc="http://schemas.openxmlformats.org/markup-compatibility/2006">
        <mc:Choice xmlns:a14="http://schemas.microsoft.com/office/drawing/2010/main" Requires="a14">
          <p:sp>
            <p:nvSpPr>
              <p:cNvPr id="10" name="Content Placeholder 2"/>
              <p:cNvSpPr txBox="1">
                <a:spLocks/>
              </p:cNvSpPr>
              <p:nvPr/>
            </p:nvSpPr>
            <p:spPr>
              <a:xfrm>
                <a:off x="777577" y="983807"/>
                <a:ext cx="10508374"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Our confidence in </a:t>
                </a:r>
                <a14:m>
                  <m:oMath xmlns:m="http://schemas.openxmlformats.org/officeDocument/2006/math">
                    <m:r>
                      <a:rPr lang="en-US" sz="2400" b="0" i="1" smtClean="0">
                        <a:latin typeface="Cambria Math" charset="0"/>
                      </a:rPr>
                      <m:t>𝑓</m:t>
                    </m:r>
                  </m:oMath>
                </a14:m>
                <a:r>
                  <a:rPr lang="en-US" sz="2400" dirty="0"/>
                  <a:t> is directly connected with the confidence in </a:t>
                </a:r>
                <a14:m>
                  <m:oMath xmlns:m="http://schemas.openxmlformats.org/officeDocument/2006/math">
                    <m:r>
                      <a:rPr lang="en-US" sz="2400" b="0" i="1" smtClean="0">
                        <a:latin typeface="Cambria Math" charset="0"/>
                      </a:rPr>
                      <m:t>𝛽</m:t>
                    </m:r>
                  </m:oMath>
                </a14:m>
                <a:r>
                  <a:rPr lang="en-US" sz="2400" dirty="0"/>
                  <a:t>s. So for </a:t>
                </a:r>
                <a:r>
                  <a:rPr lang="en-US" sz="2400" dirty="0" smtClean="0"/>
                  <a:t>each bootstrap sample, we have one </a:t>
                </a:r>
                <a14:m>
                  <m:oMath xmlns:m="http://schemas.openxmlformats.org/officeDocument/2006/math">
                    <m:sSub>
                      <m:sSubPr>
                        <m:ctrlPr>
                          <a:rPr lang="en-US" sz="2400" b="0" i="1" smtClean="0">
                            <a:latin typeface="Cambria Math" charset="0"/>
                          </a:rPr>
                        </m:ctrlPr>
                      </m:sSubPr>
                      <m:e>
                        <m:r>
                          <a:rPr lang="en-US" sz="2400" b="0" i="1" smtClean="0">
                            <a:latin typeface="Cambria Math" charset="0"/>
                          </a:rPr>
                          <m:t>𝛽</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𝛽</m:t>
                        </m:r>
                      </m:e>
                      <m:sub>
                        <m:r>
                          <a:rPr lang="en-US" sz="2400" b="0" i="1" smtClean="0">
                            <a:latin typeface="Cambria Math" charset="0"/>
                          </a:rPr>
                          <m:t>1</m:t>
                        </m:r>
                      </m:sub>
                    </m:sSub>
                  </m:oMath>
                </a14:m>
                <a:r>
                  <a:rPr lang="en-US" sz="2400" dirty="0"/>
                  <a:t> </a:t>
                </a:r>
                <a:r>
                  <a:rPr lang="en-US" sz="2400" dirty="0" smtClean="0"/>
                  <a:t>which we can use to </a:t>
                </a:r>
                <a:r>
                  <a:rPr lang="en-US" sz="2400" dirty="0" smtClean="0"/>
                  <a:t>predict </a:t>
                </a:r>
                <a:r>
                  <a:rPr lang="en-US" sz="2400" i="1" dirty="0" smtClean="0">
                    <a:latin typeface="Cambria Math" charset="0"/>
                    <a:ea typeface="Cambria Math" charset="0"/>
                    <a:cs typeface="Cambria Math" charset="0"/>
                  </a:rPr>
                  <a:t>y</a:t>
                </a:r>
                <a:r>
                  <a:rPr lang="en-US" sz="2400" dirty="0" smtClean="0"/>
                  <a:t> for all </a:t>
                </a:r>
                <a:r>
                  <a:rPr lang="en-US" sz="2400" i="1" dirty="0" smtClean="0">
                    <a:latin typeface="Cambria Math" charset="0"/>
                    <a:ea typeface="Cambria Math" charset="0"/>
                    <a:cs typeface="Cambria Math" charset="0"/>
                  </a:rPr>
                  <a:t>x’</a:t>
                </a:r>
                <a:r>
                  <a:rPr lang="en-US" sz="2400" dirty="0" smtClean="0"/>
                  <a:t>s. </a:t>
                </a:r>
                <a:endParaRPr lang="en-US" sz="2400" dirty="0"/>
              </a:p>
            </p:txBody>
          </p:sp>
        </mc:Choice>
        <mc:Fallback>
          <p:sp>
            <p:nvSpPr>
              <p:cNvPr id="10" name="Content Placeholder 2"/>
              <p:cNvSpPr txBox="1">
                <a:spLocks noRot="1" noChangeAspect="1" noMove="1" noResize="1" noEditPoints="1" noAdjustHandles="1" noChangeArrowheads="1" noChangeShapeType="1" noTextEdit="1"/>
              </p:cNvSpPr>
              <p:nvPr/>
            </p:nvSpPr>
            <p:spPr>
              <a:xfrm>
                <a:off x="777577" y="983807"/>
                <a:ext cx="10508374" cy="799725"/>
              </a:xfrm>
              <a:prstGeom prst="rect">
                <a:avLst/>
              </a:prstGeom>
              <a:blipFill rotWithShape="0">
                <a:blip r:embed="rId4"/>
                <a:stretch>
                  <a:fillRect l="-929" t="-6061" r="-638" b="-6515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9251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247" y="1987654"/>
            <a:ext cx="6515100" cy="43434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12</a:t>
            </a:fld>
            <a:endParaRPr lang="en-US"/>
          </a:p>
        </p:txBody>
      </p:sp>
      <p:sp>
        <p:nvSpPr>
          <p:cNvPr id="9" name="Content Placeholder 2"/>
          <p:cNvSpPr txBox="1">
            <a:spLocks/>
          </p:cNvSpPr>
          <p:nvPr/>
        </p:nvSpPr>
        <p:spPr>
          <a:xfrm>
            <a:off x="777577" y="983807"/>
            <a:ext cx="1050546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Here we show two difference set of </a:t>
            </a:r>
            <a:r>
              <a:rPr lang="en-US" sz="2400" dirty="0" smtClean="0"/>
              <a:t>models given </a:t>
            </a:r>
            <a:r>
              <a:rPr lang="en-US" sz="2400" dirty="0"/>
              <a:t>the </a:t>
            </a:r>
            <a:r>
              <a:rPr lang="en-US" sz="2400"/>
              <a:t>fitted </a:t>
            </a:r>
            <a:r>
              <a:rPr lang="en-US" sz="2400" smtClean="0"/>
              <a:t>coefficients. </a:t>
            </a:r>
            <a:endParaRPr lang="en-US" sz="2400" dirty="0"/>
          </a:p>
        </p:txBody>
      </p:sp>
    </p:spTree>
    <p:extLst>
      <p:ext uri="{BB962C8B-B14F-4D97-AF65-F5344CB8AC3E}">
        <p14:creationId xmlns:p14="http://schemas.microsoft.com/office/powerpoint/2010/main" val="145966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247" y="1987654"/>
            <a:ext cx="6515100" cy="43434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13</a:t>
            </a:fld>
            <a:endParaRPr lang="en-US"/>
          </a:p>
        </p:txBody>
      </p:sp>
      <p:sp>
        <p:nvSpPr>
          <p:cNvPr id="8" name="Content Placeholder 2"/>
          <p:cNvSpPr txBox="1">
            <a:spLocks/>
          </p:cNvSpPr>
          <p:nvPr/>
        </p:nvSpPr>
        <p:spPr>
          <a:xfrm>
            <a:off x="777577" y="983807"/>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There is one such regression line for every </a:t>
            </a:r>
            <a:r>
              <a:rPr lang="en-US" sz="2400" dirty="0" smtClean="0"/>
              <a:t>bootstrapped sample</a:t>
            </a:r>
            <a:r>
              <a:rPr lang="en-US" sz="2400" dirty="0"/>
              <a:t>. </a:t>
            </a:r>
          </a:p>
        </p:txBody>
      </p:sp>
    </p:spTree>
    <p:extLst>
      <p:ext uri="{BB962C8B-B14F-4D97-AF65-F5344CB8AC3E}">
        <p14:creationId xmlns:p14="http://schemas.microsoft.com/office/powerpoint/2010/main" val="510211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247" y="1987654"/>
            <a:ext cx="6515100" cy="4343400"/>
          </a:xfrm>
          <a:prstGeom prst="rect">
            <a:avLst/>
          </a:prstGeom>
        </p:spPr>
      </p:pic>
      <p:pic>
        <p:nvPicPr>
          <p:cNvPr id="7" name="Picture 6">
            <a:extLst>
              <a:ext uri="{FF2B5EF4-FFF2-40B4-BE49-F238E27FC236}">
                <a16:creationId xmlns="" xmlns:a16="http://schemas.microsoft.com/office/drawing/2014/main" id="{63E99432-39F7-0040-BE73-4E4EA3F6EEC0}"/>
              </a:ext>
            </a:extLst>
          </p:cNvPr>
          <p:cNvPicPr>
            <a:picLocks noChangeAspect="1"/>
          </p:cNvPicPr>
          <p:nvPr/>
        </p:nvPicPr>
        <p:blipFill>
          <a:blip r:embed="rId3"/>
          <a:stretch>
            <a:fillRect/>
          </a:stretch>
        </p:blipFill>
        <p:spPr>
          <a:xfrm rot="5400000">
            <a:off x="5296607" y="3626884"/>
            <a:ext cx="3486239" cy="700076"/>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14</a:t>
            </a:fld>
            <a:endParaRPr lang="en-US"/>
          </a:p>
        </p:txBody>
      </p:sp>
      <p:cxnSp>
        <p:nvCxnSpPr>
          <p:cNvPr id="10" name="Straight Connector 9"/>
          <p:cNvCxnSpPr/>
          <p:nvPr/>
        </p:nvCxnSpPr>
        <p:spPr>
          <a:xfrm>
            <a:off x="6768791" y="2520175"/>
            <a:ext cx="22301" cy="2966225"/>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777577" y="825304"/>
            <a:ext cx="1031788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Below we show all regression lines for a thousand of such </a:t>
            </a:r>
            <a:r>
              <a:rPr lang="en-US" sz="2400" dirty="0" smtClean="0"/>
              <a:t>bootstrapped samples. </a:t>
            </a:r>
            <a:endParaRPr lang="en-US" sz="2400" dirty="0"/>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777577" y="1577263"/>
                <a:ext cx="1031788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For a given </a:t>
                </a:r>
                <a14:m>
                  <m:oMath xmlns:m="http://schemas.openxmlformats.org/officeDocument/2006/math">
                    <m:r>
                      <a:rPr lang="en-US" sz="2400" i="1">
                        <a:latin typeface="Cambria Math" charset="0"/>
                      </a:rPr>
                      <m:t>𝑥</m:t>
                    </m:r>
                  </m:oMath>
                </a14:m>
                <a:r>
                  <a:rPr lang="en-US" sz="2400" dirty="0"/>
                  <a:t>, we examine the distribution of </a:t>
                </a:r>
                <a14:m>
                  <m:oMath xmlns:m="http://schemas.openxmlformats.org/officeDocument/2006/math">
                    <m:acc>
                      <m:accPr>
                        <m:chr m:val="̂"/>
                        <m:ctrlPr>
                          <a:rPr lang="en-US" sz="2400" i="1">
                            <a:latin typeface="Cambria Math" charset="0"/>
                          </a:rPr>
                        </m:ctrlPr>
                      </m:accPr>
                      <m:e>
                        <m:r>
                          <a:rPr lang="en-US" sz="2400" b="0" i="1" smtClean="0">
                            <a:latin typeface="Cambria Math" charset="0"/>
                          </a:rPr>
                          <m:t>𝑓</m:t>
                        </m:r>
                      </m:e>
                    </m:acc>
                  </m:oMath>
                </a14:m>
                <a:r>
                  <a:rPr lang="en-US" sz="2400" dirty="0"/>
                  <a:t>, and determine the mean and standard deviation.  </a:t>
                </a: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777577" y="1577263"/>
                <a:ext cx="10317886" cy="799725"/>
              </a:xfrm>
              <a:prstGeom prst="rect">
                <a:avLst/>
              </a:prstGeom>
              <a:blipFill rotWithShape="0">
                <a:blip r:embed="rId5"/>
                <a:stretch>
                  <a:fillRect l="-946" t="-3053" r="-355" b="-2290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4485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3.75E-6 -1.11111E-6 L 0.22943 0.04283 " pathEditMode="relative" rAng="0" ptsTypes="AA">
                                      <p:cBhvr>
                                        <p:cTn id="14" dur="2000" fill="hold"/>
                                        <p:tgtEl>
                                          <p:spTgt spid="7"/>
                                        </p:tgtEl>
                                        <p:attrNameLst>
                                          <p:attrName>ppt_x</p:attrName>
                                          <p:attrName>ppt_y</p:attrName>
                                        </p:attrNameLst>
                                      </p:cBhvr>
                                      <p:rCtr x="11471" y="2130"/>
                                    </p:animMotion>
                                  </p:childTnLst>
                                </p:cTn>
                              </p:par>
                              <p:par>
                                <p:cTn id="15" presetID="6" presetClass="emph" presetSubtype="0" fill="hold" nodeType="withEffect">
                                  <p:stCondLst>
                                    <p:cond delay="0"/>
                                  </p:stCondLst>
                                  <p:childTnLst>
                                    <p:animScale>
                                      <p:cBhvr>
                                        <p:cTn id="1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72074" y="3269807"/>
            <a:ext cx="5486400" cy="914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247" y="1987654"/>
            <a:ext cx="6515100" cy="43434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15</a:t>
            </a:fld>
            <a:endParaRPr lang="en-US"/>
          </a:p>
        </p:txBody>
      </p:sp>
      <p:cxnSp>
        <p:nvCxnSpPr>
          <p:cNvPr id="10" name="Straight Connector 9"/>
          <p:cNvCxnSpPr/>
          <p:nvPr/>
        </p:nvCxnSpPr>
        <p:spPr>
          <a:xfrm>
            <a:off x="6768791" y="2520175"/>
            <a:ext cx="22301" cy="2966225"/>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777577" y="825304"/>
            <a:ext cx="1031788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Below we show all regression lines for a thousand of such sub-samples.  </a:t>
            </a:r>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777577" y="1225166"/>
                <a:ext cx="1031788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For a given </a:t>
                </a:r>
                <a14:m>
                  <m:oMath xmlns:m="http://schemas.openxmlformats.org/officeDocument/2006/math">
                    <m:r>
                      <a:rPr lang="en-US" sz="2400" i="1">
                        <a:latin typeface="Cambria Math" charset="0"/>
                      </a:rPr>
                      <m:t>𝑥</m:t>
                    </m:r>
                  </m:oMath>
                </a14:m>
                <a:r>
                  <a:rPr lang="en-US" sz="2400" dirty="0"/>
                  <a:t>, we examine the distribution of </a:t>
                </a:r>
                <a14:m>
                  <m:oMath xmlns:m="http://schemas.openxmlformats.org/officeDocument/2006/math">
                    <m:acc>
                      <m:accPr>
                        <m:chr m:val="̂"/>
                        <m:ctrlPr>
                          <a:rPr lang="en-US" sz="2400" i="1">
                            <a:latin typeface="Cambria Math" charset="0"/>
                          </a:rPr>
                        </m:ctrlPr>
                      </m:accPr>
                      <m:e>
                        <m:r>
                          <a:rPr lang="en-US" sz="2400" b="0" i="1" smtClean="0">
                            <a:latin typeface="Cambria Math" charset="0"/>
                          </a:rPr>
                          <m:t>𝑓</m:t>
                        </m:r>
                      </m:e>
                    </m:acc>
                  </m:oMath>
                </a14:m>
                <a:r>
                  <a:rPr lang="en-US" sz="2400" dirty="0"/>
                  <a:t>, and determine the mean and standard deviation.  </a:t>
                </a: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777577" y="1225166"/>
                <a:ext cx="10317886" cy="799725"/>
              </a:xfrm>
              <a:prstGeom prst="rect">
                <a:avLst/>
              </a:prstGeom>
              <a:blipFill rotWithShape="0">
                <a:blip r:embed="rId5"/>
                <a:stretch>
                  <a:fillRect l="-946" t="-3053" r="-355" b="-2290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34802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77437" y="3275638"/>
            <a:ext cx="5486400" cy="914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247" y="1987654"/>
            <a:ext cx="6515100" cy="43434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16</a:t>
            </a:fld>
            <a:endParaRPr lang="en-US"/>
          </a:p>
        </p:txBody>
      </p:sp>
      <p:cxnSp>
        <p:nvCxnSpPr>
          <p:cNvPr id="10" name="Straight Connector 9"/>
          <p:cNvCxnSpPr/>
          <p:nvPr/>
        </p:nvCxnSpPr>
        <p:spPr>
          <a:xfrm>
            <a:off x="6768791" y="2520175"/>
            <a:ext cx="22301" cy="2966225"/>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777577" y="825304"/>
            <a:ext cx="1031788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Below we show all regression lines for a thousand of such sub-samples.  </a:t>
            </a:r>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777577" y="1225166"/>
                <a:ext cx="10317886"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For a given </a:t>
                </a:r>
                <a14:m>
                  <m:oMath xmlns:m="http://schemas.openxmlformats.org/officeDocument/2006/math">
                    <m:r>
                      <a:rPr lang="en-US" sz="2400" i="1">
                        <a:latin typeface="Cambria Math" charset="0"/>
                      </a:rPr>
                      <m:t>𝑥</m:t>
                    </m:r>
                  </m:oMath>
                </a14:m>
                <a:r>
                  <a:rPr lang="en-US" sz="2400" dirty="0"/>
                  <a:t>, we examine the distribution of </a:t>
                </a:r>
                <a14:m>
                  <m:oMath xmlns:m="http://schemas.openxmlformats.org/officeDocument/2006/math">
                    <m:acc>
                      <m:accPr>
                        <m:chr m:val="̂"/>
                        <m:ctrlPr>
                          <a:rPr lang="en-US" sz="2400" i="1">
                            <a:latin typeface="Cambria Math" charset="0"/>
                          </a:rPr>
                        </m:ctrlPr>
                      </m:accPr>
                      <m:e>
                        <m:r>
                          <a:rPr lang="en-US" sz="2400" b="0" i="1" smtClean="0">
                            <a:latin typeface="Cambria Math" charset="0"/>
                          </a:rPr>
                          <m:t>𝑓</m:t>
                        </m:r>
                      </m:e>
                    </m:acc>
                  </m:oMath>
                </a14:m>
                <a:r>
                  <a:rPr lang="en-US" sz="2400" dirty="0"/>
                  <a:t>, and determine the mean and standard deviation.  </a:t>
                </a: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777577" y="1225166"/>
                <a:ext cx="10317886" cy="799725"/>
              </a:xfrm>
              <a:prstGeom prst="rect">
                <a:avLst/>
              </a:prstGeom>
              <a:blipFill rotWithShape="0">
                <a:blip r:embed="rId5"/>
                <a:stretch>
                  <a:fillRect l="-946" t="-3053" r="-355" b="-2290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31949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a:latin typeface="Karla" charset="0"/>
                    <a:ea typeface="Karla" charset="0"/>
                    <a:cs typeface="Karla" charset="0"/>
                  </a:rPr>
                  <a:t>How well do we know </a:t>
                </a:r>
                <a14:m>
                  <m:oMath xmlns:m="http://schemas.openxmlformats.org/officeDocument/2006/math">
                    <m:acc>
                      <m:accPr>
                        <m:chr m:val="̂"/>
                        <m:ctrlPr>
                          <a:rPr lang="en-US" i="1">
                            <a:latin typeface="Cambria Math" charset="0"/>
                            <a:ea typeface="Karla" charset="0"/>
                            <a:cs typeface="Karla" charset="0"/>
                          </a:rPr>
                        </m:ctrlPr>
                      </m:accPr>
                      <m:e>
                        <m:r>
                          <a:rPr lang="en-US" b="0" i="1">
                            <a:latin typeface="Cambria Math" panose="02040503050406030204" pitchFamily="18" charset="0"/>
                            <a:ea typeface="Karla" charset="0"/>
                            <a:cs typeface="Karla" charset="0"/>
                          </a:rPr>
                          <m:t>𝑓</m:t>
                        </m:r>
                      </m:e>
                    </m:acc>
                  </m:oMath>
                </a14:m>
                <a:r>
                  <a:rPr lang="en-US" dirty="0">
                    <a:latin typeface="Karla" charset="0"/>
                    <a:ea typeface="Karla" charset="0"/>
                    <a:cs typeface="Karla" charset="0"/>
                  </a:rPr>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326" t="-6400" b="-6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17</a:t>
            </a:fld>
            <a:endParaRPr lang="en-US"/>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777577" y="983807"/>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For every </a:t>
                </a:r>
                <a14:m>
                  <m:oMath xmlns:m="http://schemas.openxmlformats.org/officeDocument/2006/math">
                    <m:r>
                      <a:rPr lang="en-US" sz="2400" b="0" i="1" smtClean="0">
                        <a:latin typeface="Cambria Math" charset="0"/>
                      </a:rPr>
                      <m:t>𝑥</m:t>
                    </m:r>
                  </m:oMath>
                </a14:m>
                <a:r>
                  <a:rPr lang="en-US" sz="2400" dirty="0"/>
                  <a:t>, we calculate the mean of the </a:t>
                </a:r>
                <a:r>
                  <a:rPr lang="en-US" sz="2400" dirty="0" smtClean="0"/>
                  <a:t>models, </a:t>
                </a:r>
                <a14:m>
                  <m:oMath xmlns:m="http://schemas.openxmlformats.org/officeDocument/2006/math">
                    <m:acc>
                      <m:accPr>
                        <m:chr m:val="̂"/>
                        <m:ctrlPr>
                          <a:rPr lang="en-US" sz="2400" i="1" smtClean="0">
                            <a:latin typeface="Cambria Math" charset="0"/>
                          </a:rPr>
                        </m:ctrlPr>
                      </m:accPr>
                      <m:e>
                        <m:r>
                          <a:rPr lang="en-US" sz="2400" b="0" i="1" smtClean="0">
                            <a:latin typeface="Cambria Math" charset="0"/>
                          </a:rPr>
                          <m:t>𝑓</m:t>
                        </m:r>
                      </m:e>
                    </m:acc>
                  </m:oMath>
                </a14:m>
                <a:r>
                  <a:rPr lang="en-US" sz="2400" dirty="0"/>
                  <a:t> (shown with dotted line) and the 95% CI of those </a:t>
                </a:r>
                <a:r>
                  <a:rPr lang="en-US" sz="2400" dirty="0" smtClean="0"/>
                  <a:t>models (shaded </a:t>
                </a:r>
                <a:r>
                  <a:rPr lang="en-US" sz="2400" dirty="0"/>
                  <a:t>area).</a:t>
                </a: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777577" y="983807"/>
                <a:ext cx="10020439" cy="799725"/>
              </a:xfrm>
              <a:prstGeom prst="rect">
                <a:avLst/>
              </a:prstGeom>
              <a:blipFill rotWithShape="0">
                <a:blip r:embed="rId4"/>
                <a:stretch>
                  <a:fillRect l="-974" t="-3030" r="-1582" b="-21970"/>
                </a:stretch>
              </a:blipFill>
              <a:ln>
                <a:noFill/>
              </a:ln>
            </p:spPr>
            <p:txBody>
              <a:bodyPr/>
              <a:lstStyle/>
              <a:p>
                <a:r>
                  <a:rPr lang="en-US">
                    <a:noFill/>
                  </a:rPr>
                  <a:t> </a:t>
                </a:r>
              </a:p>
            </p:txBody>
          </p:sp>
        </mc:Fallback>
      </mc:AlternateContent>
      <p:grpSp>
        <p:nvGrpSpPr>
          <p:cNvPr id="6" name="Group 5"/>
          <p:cNvGrpSpPr/>
          <p:nvPr/>
        </p:nvGrpSpPr>
        <p:grpSpPr>
          <a:xfrm>
            <a:off x="2501218" y="1944111"/>
            <a:ext cx="6515100" cy="4343400"/>
            <a:chOff x="2501218" y="1944111"/>
            <a:chExt cx="6515100" cy="434340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218" y="1944111"/>
              <a:ext cx="6515100" cy="43434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499430" y="2662139"/>
                  <a:ext cx="1320800" cy="384914"/>
                </a:xfrm>
                <a:prstGeom prst="rect">
                  <a:avLst/>
                </a:prstGeom>
                <a:solidFill>
                  <a:schemeClr val="bg1"/>
                </a:solidFill>
              </p:spPr>
              <p:txBody>
                <a:bodyPr wrap="square" rtlCol="0">
                  <a:spAutoFit/>
                </a:bodyPr>
                <a:lstStyle/>
                <a:p>
                  <a:r>
                    <a:rPr lang="en-US" dirty="0" smtClean="0"/>
                    <a:t>Estimated </a:t>
                  </a:r>
                  <a14:m>
                    <m:oMath xmlns:m="http://schemas.openxmlformats.org/officeDocument/2006/math">
                      <m:acc>
                        <m:accPr>
                          <m:chr m:val="̂"/>
                          <m:ctrlPr>
                            <a:rPr lang="en-US" i="1" dirty="0" smtClean="0">
                              <a:latin typeface="Cambria Math" charset="0"/>
                            </a:rPr>
                          </m:ctrlPr>
                        </m:accPr>
                        <m:e>
                          <m:r>
                            <a:rPr lang="en-US" b="0" i="1" dirty="0" smtClean="0">
                              <a:latin typeface="Cambria Math" charset="0"/>
                            </a:rPr>
                            <m:t>𝑓</m:t>
                          </m:r>
                        </m:e>
                      </m:acc>
                    </m:oMath>
                  </a14:m>
                  <a:endParaRPr lang="en-US" i="1" dirty="0"/>
                </a:p>
              </p:txBody>
            </p:sp>
          </mc:Choice>
          <mc:Fallback xmlns="">
            <p:sp>
              <p:nvSpPr>
                <p:cNvPr id="5" name="TextBox 4"/>
                <p:cNvSpPr txBox="1">
                  <a:spLocks noRot="1" noChangeAspect="1" noMove="1" noResize="1" noEditPoints="1" noAdjustHandles="1" noChangeArrowheads="1" noChangeShapeType="1" noTextEdit="1"/>
                </p:cNvSpPr>
                <p:nvPr/>
              </p:nvSpPr>
              <p:spPr>
                <a:xfrm>
                  <a:off x="4499430" y="2662139"/>
                  <a:ext cx="1320800" cy="384914"/>
                </a:xfrm>
                <a:prstGeom prst="rect">
                  <a:avLst/>
                </a:prstGeom>
                <a:blipFill rotWithShape="0">
                  <a:blip r:embed="rId6"/>
                  <a:stretch>
                    <a:fillRect l="-3687" t="-7937" r="-12442" b="-25397"/>
                  </a:stretch>
                </a:blipFill>
              </p:spPr>
              <p:txBody>
                <a:bodyPr/>
                <a:lstStyle/>
                <a:p>
                  <a:r>
                    <a:rPr lang="en-US">
                      <a:noFill/>
                    </a:rPr>
                    <a:t> </a:t>
                  </a:r>
                </a:p>
              </p:txBody>
            </p:sp>
          </mc:Fallback>
        </mc:AlternateContent>
      </p:grpSp>
    </p:spTree>
    <p:extLst>
      <p:ext uri="{BB962C8B-B14F-4D97-AF65-F5344CB8AC3E}">
        <p14:creationId xmlns:p14="http://schemas.microsoft.com/office/powerpoint/2010/main" val="825115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584118"/>
            <a:ext cx="9144000" cy="54864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smtClean="0">
                    <a:latin typeface="Karla" charset="0"/>
                    <a:ea typeface="Karla" charset="0"/>
                    <a:cs typeface="Karla" charset="0"/>
                  </a:rPr>
                  <a:t>Confidence in predicting </a:t>
                </a:r>
                <a14:m>
                  <m:oMath xmlns:m="http://schemas.openxmlformats.org/officeDocument/2006/math">
                    <m:acc>
                      <m:accPr>
                        <m:chr m:val="̂"/>
                        <m:ctrlPr>
                          <a:rPr lang="en-US" i="1">
                            <a:latin typeface="Cambria Math" charset="0"/>
                            <a:ea typeface="Karla" charset="0"/>
                            <a:cs typeface="Karla" charset="0"/>
                          </a:rPr>
                        </m:ctrlPr>
                      </m:accPr>
                      <m:e>
                        <m:r>
                          <a:rPr lang="en-US" b="0" i="1" smtClean="0">
                            <a:latin typeface="Cambria Math" charset="0"/>
                            <a:ea typeface="Karla" charset="0"/>
                            <a:cs typeface="Karla" charset="0"/>
                          </a:rPr>
                          <m:t>𝑦</m:t>
                        </m:r>
                      </m:e>
                    </m:acc>
                  </m:oMath>
                </a14:m>
                <a:endParaRPr lang="en-US" dirty="0">
                  <a:latin typeface="Karla" charset="0"/>
                  <a:ea typeface="Karla" charset="0"/>
                  <a:cs typeface="Karla"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326" t="-10400" b="-2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18</a:t>
            </a:fld>
            <a:endParaRPr lang="en-US"/>
          </a:p>
        </p:txBody>
      </p:sp>
      <p:sp>
        <p:nvSpPr>
          <p:cNvPr id="8" name="Content Placeholder 2"/>
          <p:cNvSpPr txBox="1">
            <a:spLocks/>
          </p:cNvSpPr>
          <p:nvPr/>
        </p:nvSpPr>
        <p:spPr>
          <a:xfrm>
            <a:off x="777577" y="983807"/>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 </a:t>
            </a:r>
          </a:p>
          <a:p>
            <a:r>
              <a:rPr lang="en-US" sz="2400" dirty="0" smtClean="0"/>
              <a:t> </a:t>
            </a:r>
            <a:endParaRPr lang="en-US" sz="2400" dirty="0"/>
          </a:p>
        </p:txBody>
      </p:sp>
      <p:sp>
        <p:nvSpPr>
          <p:cNvPr id="20" name="Content Placeholder 2"/>
          <p:cNvSpPr txBox="1">
            <a:spLocks/>
          </p:cNvSpPr>
          <p:nvPr/>
        </p:nvSpPr>
        <p:spPr>
          <a:xfrm>
            <a:off x="463480" y="816842"/>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charset="0"/>
              <a:buChar char="•"/>
            </a:pPr>
            <a:endParaRPr lang="en-US" sz="2400" dirty="0"/>
          </a:p>
        </p:txBody>
      </p:sp>
    </p:spTree>
    <p:extLst>
      <p:ext uri="{BB962C8B-B14F-4D97-AF65-F5344CB8AC3E}">
        <p14:creationId xmlns:p14="http://schemas.microsoft.com/office/powerpoint/2010/main" val="20156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581912"/>
            <a:ext cx="9144000" cy="54864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smtClean="0">
                    <a:latin typeface="Karla" charset="0"/>
                    <a:ea typeface="Karla" charset="0"/>
                    <a:cs typeface="Karla" charset="0"/>
                  </a:rPr>
                  <a:t>Confidence in predicting </a:t>
                </a:r>
                <a14:m>
                  <m:oMath xmlns:m="http://schemas.openxmlformats.org/officeDocument/2006/math">
                    <m:acc>
                      <m:accPr>
                        <m:chr m:val="̂"/>
                        <m:ctrlPr>
                          <a:rPr lang="en-US" i="1">
                            <a:latin typeface="Cambria Math" charset="0"/>
                            <a:ea typeface="Karla" charset="0"/>
                            <a:cs typeface="Karla" charset="0"/>
                          </a:rPr>
                        </m:ctrlPr>
                      </m:accPr>
                      <m:e>
                        <m:r>
                          <a:rPr lang="en-US" b="0" i="1" smtClean="0">
                            <a:latin typeface="Cambria Math" charset="0"/>
                            <a:ea typeface="Karla" charset="0"/>
                            <a:cs typeface="Karla" charset="0"/>
                          </a:rPr>
                          <m:t>𝑦</m:t>
                        </m:r>
                      </m:e>
                    </m:acc>
                  </m:oMath>
                </a14:m>
                <a:endParaRPr lang="en-US" dirty="0">
                  <a:latin typeface="Karla" charset="0"/>
                  <a:ea typeface="Karla" charset="0"/>
                  <a:cs typeface="Karla"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326" t="-10400" b="-2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19</a:t>
            </a:fld>
            <a:endParaRPr lang="en-US"/>
          </a:p>
        </p:txBody>
      </p:sp>
      <p:sp>
        <p:nvSpPr>
          <p:cNvPr id="8" name="Content Placeholder 2"/>
          <p:cNvSpPr txBox="1">
            <a:spLocks/>
          </p:cNvSpPr>
          <p:nvPr/>
        </p:nvSpPr>
        <p:spPr>
          <a:xfrm>
            <a:off x="777577" y="983807"/>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 </a:t>
            </a:r>
          </a:p>
          <a:p>
            <a:r>
              <a:rPr lang="en-US" sz="2400" dirty="0" smtClean="0"/>
              <a:t> </a:t>
            </a:r>
            <a:endParaRPr lang="en-US" sz="2400" dirty="0"/>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463480" y="816842"/>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charset="0"/>
                  <a:buChar char="•"/>
                </a:pPr>
                <a:r>
                  <a:rPr lang="en-US" sz="2400" dirty="0" smtClean="0"/>
                  <a:t>for a given </a:t>
                </a:r>
                <a:r>
                  <a:rPr lang="en-US" sz="2400" i="1" dirty="0" smtClean="0">
                    <a:latin typeface="Cambria Math" charset="0"/>
                    <a:ea typeface="Cambria Math" charset="0"/>
                    <a:cs typeface="Cambria Math" charset="0"/>
                  </a:rPr>
                  <a:t>x</a:t>
                </a:r>
                <a:r>
                  <a:rPr lang="en-US" sz="2400" dirty="0" smtClean="0"/>
                  <a:t>, w</a:t>
                </a:r>
                <a:r>
                  <a:rPr lang="en-US" sz="2400" b="0" dirty="0" smtClean="0"/>
                  <a:t>e have a distribution of models </a:t>
                </a:r>
                <a14:m>
                  <m:oMath xmlns:m="http://schemas.openxmlformats.org/officeDocument/2006/math">
                    <m:r>
                      <a:rPr lang="en-US" sz="2400" b="0" i="1" smtClean="0">
                        <a:latin typeface="Cambria Math" charset="0"/>
                      </a:rPr>
                      <m:t>𝑓</m:t>
                    </m:r>
                    <m:d>
                      <m:dPr>
                        <m:ctrlPr>
                          <a:rPr lang="en-US" sz="2400" b="0" i="1" smtClean="0">
                            <a:latin typeface="Cambria Math" charset="0"/>
                          </a:rPr>
                        </m:ctrlPr>
                      </m:dPr>
                      <m:e>
                        <m:r>
                          <a:rPr lang="en-US" sz="2400" b="0" i="1" smtClean="0">
                            <a:latin typeface="Cambria Math" charset="0"/>
                          </a:rPr>
                          <m:t>𝑥</m:t>
                        </m:r>
                      </m:e>
                    </m:d>
                  </m:oMath>
                </a14:m>
                <a:endParaRPr lang="en-US" sz="2400" b="0" dirty="0" smtClean="0"/>
              </a:p>
              <a:p>
                <a:pPr marL="342900" indent="-342900">
                  <a:buFont typeface="Arial" charset="0"/>
                  <a:buChar char="•"/>
                </a:pPr>
                <a:r>
                  <a:rPr lang="en-US" sz="2400" dirty="0" smtClean="0"/>
                  <a:t>for </a:t>
                </a:r>
                <a:r>
                  <a:rPr lang="en-US" sz="2400" dirty="0"/>
                  <a:t>each of these </a:t>
                </a:r>
                <a14:m>
                  <m:oMath xmlns:m="http://schemas.openxmlformats.org/officeDocument/2006/math">
                    <m:r>
                      <a:rPr lang="en-US" sz="2400" i="1">
                        <a:latin typeface="Cambria Math" charset="0"/>
                      </a:rPr>
                      <m:t>𝑓</m:t>
                    </m:r>
                    <m:d>
                      <m:dPr>
                        <m:ctrlPr>
                          <a:rPr lang="en-US" sz="2400" i="1">
                            <a:latin typeface="Cambria Math" charset="0"/>
                          </a:rPr>
                        </m:ctrlPr>
                      </m:dPr>
                      <m:e>
                        <m:r>
                          <a:rPr lang="en-US" sz="2400" i="1">
                            <a:latin typeface="Cambria Math" charset="0"/>
                          </a:rPr>
                          <m:t>𝑥</m:t>
                        </m:r>
                      </m:e>
                    </m:d>
                    <m:r>
                      <a:rPr lang="en-US" sz="2400" i="1">
                        <a:latin typeface="Cambria Math" charset="0"/>
                      </a:rPr>
                      <m:t>, </m:t>
                    </m:r>
                  </m:oMath>
                </a14:m>
                <a:r>
                  <a:rPr lang="en-US" sz="2400" dirty="0"/>
                  <a:t>the prediction for </a:t>
                </a:r>
                <a14:m>
                  <m:oMath xmlns:m="http://schemas.openxmlformats.org/officeDocument/2006/math">
                    <m:r>
                      <a:rPr lang="en-US" sz="2400" i="1">
                        <a:latin typeface="Cambria Math" charset="0"/>
                      </a:rPr>
                      <m:t>𝑦</m:t>
                    </m:r>
                    <m:r>
                      <a:rPr lang="en-US" sz="2400" i="1">
                        <a:latin typeface="Cambria Math" charset="0"/>
                      </a:rPr>
                      <m:t>~</m:t>
                    </m:r>
                    <m:r>
                      <a:rPr lang="en-US" sz="2400" i="1">
                        <a:latin typeface="Cambria Math" charset="0"/>
                      </a:rPr>
                      <m:t>𝑁</m:t>
                    </m:r>
                    <m:r>
                      <a:rPr lang="en-US" sz="2400" i="1">
                        <a:latin typeface="Cambria Math" charset="0"/>
                      </a:rPr>
                      <m:t>(</m:t>
                    </m:r>
                    <m:r>
                      <a:rPr lang="en-US" sz="2400" i="1">
                        <a:latin typeface="Cambria Math" charset="0"/>
                      </a:rPr>
                      <m:t>𝑓</m:t>
                    </m:r>
                    <m:r>
                      <a:rPr lang="en-US" sz="2400" i="1">
                        <a:latin typeface="Cambria Math" charset="0"/>
                      </a:rPr>
                      <m:t>, </m:t>
                    </m:r>
                    <m:sSub>
                      <m:sSubPr>
                        <m:ctrlPr>
                          <a:rPr lang="en-US" sz="2400" i="1">
                            <a:latin typeface="Cambria Math" charset="0"/>
                          </a:rPr>
                        </m:ctrlPr>
                      </m:sSubPr>
                      <m:e>
                        <m:r>
                          <a:rPr lang="en-US" sz="2400" i="1">
                            <a:latin typeface="Cambria Math" charset="0"/>
                          </a:rPr>
                          <m:t>𝜎</m:t>
                        </m:r>
                      </m:e>
                      <m:sub>
                        <m:r>
                          <a:rPr lang="en-US" sz="2400" i="1">
                            <a:latin typeface="Cambria Math" charset="0"/>
                          </a:rPr>
                          <m:t>𝜖</m:t>
                        </m:r>
                      </m:sub>
                    </m:sSub>
                    <m:r>
                      <a:rPr lang="en-US" sz="2400" i="1">
                        <a:latin typeface="Cambria Math" charset="0"/>
                      </a:rPr>
                      <m:t>)</m:t>
                    </m:r>
                  </m:oMath>
                </a14:m>
                <a:r>
                  <a:rPr lang="en-US" sz="2400" dirty="0"/>
                  <a:t> </a:t>
                </a: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463480" y="816842"/>
                <a:ext cx="10020439" cy="799725"/>
              </a:xfrm>
              <a:prstGeom prst="rect">
                <a:avLst/>
              </a:prstGeom>
              <a:blipFill rotWithShape="0">
                <a:blip r:embed="rId4"/>
                <a:stretch>
                  <a:fillRect l="-791" t="-7634" b="-88550"/>
                </a:stretch>
              </a:blipFill>
              <a:ln>
                <a:noFill/>
              </a:ln>
            </p:spPr>
            <p:txBody>
              <a:bodyPr/>
              <a:lstStyle/>
              <a:p>
                <a:r>
                  <a:rPr lang="en-US">
                    <a:noFill/>
                  </a:rPr>
                  <a:t> </a:t>
                </a:r>
              </a:p>
            </p:txBody>
          </p:sp>
        </mc:Fallback>
      </mc:AlternateContent>
      <p:sp>
        <p:nvSpPr>
          <p:cNvPr id="9" name="Freeform 8"/>
          <p:cNvSpPr/>
          <p:nvPr/>
        </p:nvSpPr>
        <p:spPr>
          <a:xfrm flipH="1">
            <a:off x="8893248" y="2980164"/>
            <a:ext cx="610116" cy="1344948"/>
          </a:xfrm>
          <a:custGeom>
            <a:avLst/>
            <a:gdLst>
              <a:gd name="connsiteX0" fmla="*/ 0 w 417351"/>
              <a:gd name="connsiteY0" fmla="*/ 0 h 1060397"/>
              <a:gd name="connsiteX1" fmla="*/ 145997 w 417351"/>
              <a:gd name="connsiteY1" fmla="*/ 338098 h 1060397"/>
              <a:gd name="connsiteX2" fmla="*/ 368834 w 417351"/>
              <a:gd name="connsiteY2" fmla="*/ 430306 h 1060397"/>
              <a:gd name="connsiteX3" fmla="*/ 407254 w 417351"/>
              <a:gd name="connsiteY3" fmla="*/ 545567 h 1060397"/>
              <a:gd name="connsiteX4" fmla="*/ 230521 w 417351"/>
              <a:gd name="connsiteY4" fmla="*/ 637775 h 1060397"/>
              <a:gd name="connsiteX5" fmla="*/ 92209 w 417351"/>
              <a:gd name="connsiteY5" fmla="*/ 829876 h 1060397"/>
              <a:gd name="connsiteX6" fmla="*/ 7684 w 417351"/>
              <a:gd name="connsiteY6" fmla="*/ 1060397 h 106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51" h="1060397">
                <a:moveTo>
                  <a:pt x="0" y="0"/>
                </a:moveTo>
                <a:cubicBezTo>
                  <a:pt x="42262" y="133190"/>
                  <a:pt x="84525" y="266380"/>
                  <a:pt x="145997" y="338098"/>
                </a:cubicBezTo>
                <a:cubicBezTo>
                  <a:pt x="207469" y="409816"/>
                  <a:pt x="325291" y="395728"/>
                  <a:pt x="368834" y="430306"/>
                </a:cubicBezTo>
                <a:cubicBezTo>
                  <a:pt x="412377" y="464884"/>
                  <a:pt x="430306" y="510989"/>
                  <a:pt x="407254" y="545567"/>
                </a:cubicBezTo>
                <a:cubicBezTo>
                  <a:pt x="384202" y="580145"/>
                  <a:pt x="283028" y="590390"/>
                  <a:pt x="230521" y="637775"/>
                </a:cubicBezTo>
                <a:cubicBezTo>
                  <a:pt x="178014" y="685160"/>
                  <a:pt x="129349" y="759439"/>
                  <a:pt x="92209" y="829876"/>
                </a:cubicBezTo>
                <a:cubicBezTo>
                  <a:pt x="55070" y="900313"/>
                  <a:pt x="7684" y="1060397"/>
                  <a:pt x="7684" y="1060397"/>
                </a:cubicBezTo>
              </a:path>
            </a:pathLst>
          </a:custGeom>
          <a:no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3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2</a:t>
            </a:fld>
            <a:endParaRPr lang="en-US"/>
          </a:p>
        </p:txBody>
      </p:sp>
      <p:sp>
        <p:nvSpPr>
          <p:cNvPr id="5" name="Content Placeholder 2">
            <a:extLst>
              <a:ext uri="{FF2B5EF4-FFF2-40B4-BE49-F238E27FC236}">
                <a16:creationId xmlns="" xmlns:a16="http://schemas.microsoft.com/office/drawing/2014/main" id="{4B42DE3A-C3D5-DB4E-8609-AB055504742F}"/>
              </a:ext>
            </a:extLst>
          </p:cNvPr>
          <p:cNvSpPr txBox="1">
            <a:spLocks/>
          </p:cNvSpPr>
          <p:nvPr/>
        </p:nvSpPr>
        <p:spPr>
          <a:xfrm>
            <a:off x="254527" y="1791043"/>
            <a:ext cx="11591109"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1100"/>
              </a:spcAft>
              <a:buFont typeface="Arial" charset="0"/>
              <a:buChar char="•"/>
            </a:pPr>
            <a:r>
              <a:rPr lang="en-US" sz="2800" b="1" dirty="0" smtClean="0">
                <a:solidFill>
                  <a:schemeClr val="accent1">
                    <a:lumMod val="75000"/>
                  </a:schemeClr>
                </a:solidFill>
              </a:rPr>
              <a:t>Office Hours</a:t>
            </a:r>
            <a:r>
              <a:rPr lang="en-US" sz="2800" dirty="0" smtClean="0">
                <a:solidFill>
                  <a:schemeClr val="tx1">
                    <a:lumMod val="75000"/>
                    <a:lumOff val="25000"/>
                  </a:schemeClr>
                </a:solidFill>
              </a:rPr>
              <a:t>:</a:t>
            </a:r>
          </a:p>
          <a:p>
            <a:pPr marL="400023" lvl="1" indent="0">
              <a:spcAft>
                <a:spcPts val="1100"/>
              </a:spcAft>
              <a:buNone/>
            </a:pPr>
            <a:r>
              <a:rPr lang="en-US" dirty="0" smtClean="0">
                <a:solidFill>
                  <a:schemeClr val="tx1">
                    <a:lumMod val="75000"/>
                    <a:lumOff val="25000"/>
                  </a:schemeClr>
                </a:solidFill>
              </a:rPr>
              <a:t>		More office hours, schedule will be posted soon.</a:t>
            </a:r>
          </a:p>
          <a:p>
            <a:pPr marL="400023" lvl="1" indent="0">
              <a:spcAft>
                <a:spcPts val="1100"/>
              </a:spcAft>
              <a:buNone/>
            </a:pPr>
            <a:r>
              <a:rPr lang="en-US" dirty="0">
                <a:solidFill>
                  <a:schemeClr val="tx1">
                    <a:lumMod val="75000"/>
                    <a:lumOff val="25000"/>
                  </a:schemeClr>
                </a:solidFill>
              </a:rPr>
              <a:t>	</a:t>
            </a:r>
            <a:r>
              <a:rPr lang="en-US" dirty="0" smtClean="0">
                <a:solidFill>
                  <a:schemeClr val="tx1">
                    <a:lumMod val="75000"/>
                    <a:lumOff val="25000"/>
                  </a:schemeClr>
                </a:solidFill>
              </a:rPr>
              <a:t>	On-line office hours are for everyone, please take advantage of them.</a:t>
            </a:r>
            <a:endParaRPr lang="en-US" b="1" dirty="0" smtClean="0">
              <a:solidFill>
                <a:schemeClr val="accent1">
                  <a:lumMod val="75000"/>
                </a:schemeClr>
              </a:solidFill>
            </a:endParaRPr>
          </a:p>
          <a:p>
            <a:pPr marL="12700" lvl="1" indent="385763">
              <a:spcAft>
                <a:spcPts val="1100"/>
              </a:spcAft>
              <a:buFont typeface="Arial" charset="0"/>
              <a:buChar char="•"/>
            </a:pPr>
            <a:r>
              <a:rPr lang="en-US" b="1" dirty="0">
                <a:solidFill>
                  <a:schemeClr val="accent1">
                    <a:lumMod val="75000"/>
                  </a:schemeClr>
                </a:solidFill>
              </a:rPr>
              <a:t> </a:t>
            </a:r>
            <a:r>
              <a:rPr lang="en-US" b="1" dirty="0" smtClean="0">
                <a:solidFill>
                  <a:schemeClr val="accent1">
                    <a:lumMod val="75000"/>
                  </a:schemeClr>
                </a:solidFill>
              </a:rPr>
              <a:t>Projects:</a:t>
            </a:r>
          </a:p>
          <a:p>
            <a:pPr marL="412725" lvl="2" indent="0">
              <a:spcAft>
                <a:spcPts val="1100"/>
              </a:spcAft>
              <a:buNone/>
            </a:pPr>
            <a:r>
              <a:rPr lang="en-US" sz="2800" dirty="0" smtClean="0">
                <a:solidFill>
                  <a:schemeClr val="tx1">
                    <a:lumMod val="75000"/>
                    <a:lumOff val="25000"/>
                  </a:schemeClr>
                </a:solidFill>
              </a:rPr>
              <a:t>		Project guidelines and project descriptions will be posted Thursday 9/25.</a:t>
            </a:r>
          </a:p>
          <a:p>
            <a:pPr marL="412725" lvl="2" indent="0">
              <a:spcAft>
                <a:spcPts val="1100"/>
              </a:spcAft>
              <a:buNone/>
            </a:pPr>
            <a:r>
              <a:rPr lang="en-US" sz="2800" b="1" dirty="0">
                <a:solidFill>
                  <a:schemeClr val="tx1">
                    <a:lumMod val="75000"/>
                    <a:lumOff val="25000"/>
                  </a:schemeClr>
                </a:solidFill>
              </a:rPr>
              <a:t>	</a:t>
            </a:r>
            <a:r>
              <a:rPr lang="en-US" sz="2800" b="1" dirty="0" smtClean="0">
                <a:solidFill>
                  <a:schemeClr val="tx1">
                    <a:lumMod val="75000"/>
                    <a:lumOff val="25000"/>
                  </a:schemeClr>
                </a:solidFill>
              </a:rPr>
              <a:t>	</a:t>
            </a:r>
            <a:r>
              <a:rPr lang="en-US" sz="2800" dirty="0">
                <a:solidFill>
                  <a:schemeClr val="tx1">
                    <a:lumMod val="75000"/>
                    <a:lumOff val="25000"/>
                  </a:schemeClr>
                </a:solidFill>
              </a:rPr>
              <a:t>Milestone-1: Signup for project is Wed 10/2 </a:t>
            </a:r>
            <a:r>
              <a:rPr lang="en-US" b="1" dirty="0" smtClean="0">
                <a:solidFill>
                  <a:schemeClr val="accent1">
                    <a:lumMod val="75000"/>
                  </a:schemeClr>
                </a:solidFill>
              </a:rPr>
              <a:t>.</a:t>
            </a:r>
            <a:endParaRPr lang="en-US" b="1" dirty="0">
              <a:solidFill>
                <a:schemeClr val="accent1">
                  <a:lumMod val="75000"/>
                </a:schemeClr>
              </a:solidFill>
            </a:endParaRPr>
          </a:p>
          <a:p>
            <a:pPr marL="400023" lvl="1" indent="0">
              <a:spcAft>
                <a:spcPts val="1100"/>
              </a:spcAft>
              <a:buNone/>
            </a:pPr>
            <a:r>
              <a:rPr lang="en-US" dirty="0" smtClean="0"/>
              <a:t> </a:t>
            </a:r>
            <a:r>
              <a:rPr lang="en-US" dirty="0"/>
              <a:t/>
            </a:r>
            <a:br>
              <a:rPr lang="en-US" dirty="0"/>
            </a:br>
            <a:endParaRPr lang="en-US" dirty="0" smtClean="0">
              <a:solidFill>
                <a:schemeClr val="tx1">
                  <a:lumMod val="75000"/>
                  <a:lumOff val="25000"/>
                </a:schemeClr>
              </a:solidFill>
            </a:endParaRPr>
          </a:p>
        </p:txBody>
      </p:sp>
      <p:sp>
        <p:nvSpPr>
          <p:cNvPr id="8" name="Title 1">
            <a:extLst>
              <a:ext uri="{FF2B5EF4-FFF2-40B4-BE49-F238E27FC236}">
                <a16:creationId xmlns="" xmlns:a16="http://schemas.microsoft.com/office/drawing/2014/main" id="{33BD8E3E-02C2-A04A-ABCD-1382F18753BD}"/>
              </a:ext>
            </a:extLst>
          </p:cNvPr>
          <p:cNvSpPr txBox="1">
            <a:spLocks/>
          </p:cNvSpPr>
          <p:nvPr/>
        </p:nvSpPr>
        <p:spPr>
          <a:xfrm>
            <a:off x="2851121" y="580975"/>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Tree>
    <p:extLst>
      <p:ext uri="{BB962C8B-B14F-4D97-AF65-F5344CB8AC3E}">
        <p14:creationId xmlns:p14="http://schemas.microsoft.com/office/powerpoint/2010/main" val="7221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spcBef>
                    <a:spcPts val="672"/>
                  </a:spcBef>
                  <a:spcAft>
                    <a:spcPts val="1200"/>
                  </a:spcAft>
                </a:pPr>
                <a:r>
                  <a:rPr lang="en-US" dirty="0" smtClean="0">
                    <a:latin typeface="Karla" charset="0"/>
                    <a:ea typeface="Karla" charset="0"/>
                    <a:cs typeface="Karla" charset="0"/>
                  </a:rPr>
                  <a:t>Confidence in predicting </a:t>
                </a:r>
                <a14:m>
                  <m:oMath xmlns:m="http://schemas.openxmlformats.org/officeDocument/2006/math">
                    <m:acc>
                      <m:accPr>
                        <m:chr m:val="̂"/>
                        <m:ctrlPr>
                          <a:rPr lang="en-US" i="1">
                            <a:latin typeface="Cambria Math" charset="0"/>
                            <a:ea typeface="Karla" charset="0"/>
                            <a:cs typeface="Karla" charset="0"/>
                          </a:rPr>
                        </m:ctrlPr>
                      </m:accPr>
                      <m:e>
                        <m:r>
                          <a:rPr lang="en-US" b="0" i="1" smtClean="0">
                            <a:latin typeface="Cambria Math" charset="0"/>
                            <a:ea typeface="Karla" charset="0"/>
                            <a:cs typeface="Karla" charset="0"/>
                          </a:rPr>
                          <m:t>𝑦</m:t>
                        </m:r>
                      </m:e>
                    </m:acc>
                  </m:oMath>
                </a14:m>
                <a:endParaRPr lang="en-US" dirty="0">
                  <a:latin typeface="Karla" charset="0"/>
                  <a:ea typeface="Karla" charset="0"/>
                  <a:cs typeface="Karla"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326" t="-10400" b="-24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20</a:t>
            </a:fld>
            <a:endParaRPr lang="en-US"/>
          </a:p>
        </p:txBody>
      </p:sp>
      <p:sp>
        <p:nvSpPr>
          <p:cNvPr id="8" name="Content Placeholder 2"/>
          <p:cNvSpPr txBox="1">
            <a:spLocks/>
          </p:cNvSpPr>
          <p:nvPr/>
        </p:nvSpPr>
        <p:spPr>
          <a:xfrm>
            <a:off x="777577" y="983807"/>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 </a:t>
            </a:r>
          </a:p>
          <a:p>
            <a:r>
              <a:rPr lang="en-US" sz="2400" dirty="0" smtClean="0"/>
              <a:t> </a:t>
            </a:r>
            <a:endParaRPr lang="en-US" sz="2400" dirty="0"/>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463480" y="816842"/>
                <a:ext cx="10020439" cy="79972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charset="0"/>
                  <a:buChar char="•"/>
                </a:pPr>
                <a:r>
                  <a:rPr lang="en-US" sz="2400" dirty="0" smtClean="0"/>
                  <a:t>for a given </a:t>
                </a:r>
                <a:r>
                  <a:rPr lang="en-US" sz="2400" i="1" dirty="0" smtClean="0">
                    <a:latin typeface="Cambria Math" charset="0"/>
                    <a:ea typeface="Cambria Math" charset="0"/>
                    <a:cs typeface="Cambria Math" charset="0"/>
                  </a:rPr>
                  <a:t>x</a:t>
                </a:r>
                <a:r>
                  <a:rPr lang="en-US" sz="2400" dirty="0" smtClean="0"/>
                  <a:t>, w</a:t>
                </a:r>
                <a:r>
                  <a:rPr lang="en-US" sz="2400" b="0" dirty="0" smtClean="0"/>
                  <a:t>e have a distribution of models </a:t>
                </a:r>
                <a14:m>
                  <m:oMath xmlns:m="http://schemas.openxmlformats.org/officeDocument/2006/math">
                    <m:r>
                      <a:rPr lang="en-US" sz="2400" b="0" i="1" smtClean="0">
                        <a:latin typeface="Cambria Math" charset="0"/>
                      </a:rPr>
                      <m:t>𝑓</m:t>
                    </m:r>
                    <m:d>
                      <m:dPr>
                        <m:ctrlPr>
                          <a:rPr lang="en-US" sz="2400" b="0" i="1" smtClean="0">
                            <a:latin typeface="Cambria Math" charset="0"/>
                          </a:rPr>
                        </m:ctrlPr>
                      </m:dPr>
                      <m:e>
                        <m:r>
                          <a:rPr lang="en-US" sz="2400" b="0" i="1" smtClean="0">
                            <a:latin typeface="Cambria Math" charset="0"/>
                          </a:rPr>
                          <m:t>𝑥</m:t>
                        </m:r>
                      </m:e>
                    </m:d>
                  </m:oMath>
                </a14:m>
                <a:endParaRPr lang="en-US" sz="2400" b="0" dirty="0" smtClean="0"/>
              </a:p>
              <a:p>
                <a:pPr marL="342900" indent="-342900">
                  <a:buFont typeface="Arial" charset="0"/>
                  <a:buChar char="•"/>
                </a:pPr>
                <a:r>
                  <a:rPr lang="en-US" sz="2400" dirty="0" smtClean="0"/>
                  <a:t>for </a:t>
                </a:r>
                <a:r>
                  <a:rPr lang="en-US" sz="2400" dirty="0"/>
                  <a:t>each of these </a:t>
                </a:r>
                <a14:m>
                  <m:oMath xmlns:m="http://schemas.openxmlformats.org/officeDocument/2006/math">
                    <m:r>
                      <a:rPr lang="en-US" sz="2400" i="1">
                        <a:latin typeface="Cambria Math" charset="0"/>
                      </a:rPr>
                      <m:t>𝑓</m:t>
                    </m:r>
                    <m:d>
                      <m:dPr>
                        <m:ctrlPr>
                          <a:rPr lang="en-US" sz="2400" i="1">
                            <a:latin typeface="Cambria Math" charset="0"/>
                          </a:rPr>
                        </m:ctrlPr>
                      </m:dPr>
                      <m:e>
                        <m:r>
                          <a:rPr lang="en-US" sz="2400" i="1">
                            <a:latin typeface="Cambria Math" charset="0"/>
                          </a:rPr>
                          <m:t>𝑥</m:t>
                        </m:r>
                      </m:e>
                    </m:d>
                    <m:r>
                      <a:rPr lang="en-US" sz="2400" i="1">
                        <a:latin typeface="Cambria Math" charset="0"/>
                      </a:rPr>
                      <m:t>, </m:t>
                    </m:r>
                  </m:oMath>
                </a14:m>
                <a:r>
                  <a:rPr lang="en-US" sz="2400" dirty="0"/>
                  <a:t>the prediction for </a:t>
                </a:r>
                <a14:m>
                  <m:oMath xmlns:m="http://schemas.openxmlformats.org/officeDocument/2006/math">
                    <m:r>
                      <a:rPr lang="en-US" sz="2400" i="1">
                        <a:latin typeface="Cambria Math" charset="0"/>
                      </a:rPr>
                      <m:t>𝑦</m:t>
                    </m:r>
                    <m:r>
                      <a:rPr lang="en-US" sz="2400" i="1">
                        <a:latin typeface="Cambria Math" charset="0"/>
                      </a:rPr>
                      <m:t>~</m:t>
                    </m:r>
                    <m:r>
                      <a:rPr lang="en-US" sz="2400" i="1">
                        <a:latin typeface="Cambria Math" charset="0"/>
                      </a:rPr>
                      <m:t>𝑁</m:t>
                    </m:r>
                    <m:d>
                      <m:dPr>
                        <m:ctrlPr>
                          <a:rPr lang="en-US" sz="2400" i="1">
                            <a:latin typeface="Cambria Math" charset="0"/>
                          </a:rPr>
                        </m:ctrlPr>
                      </m:dPr>
                      <m:e>
                        <m:r>
                          <a:rPr lang="en-US" sz="2400" i="1">
                            <a:latin typeface="Cambria Math" charset="0"/>
                          </a:rPr>
                          <m:t>𝑓</m:t>
                        </m:r>
                        <m:r>
                          <a:rPr lang="en-US" sz="2400" i="1">
                            <a:latin typeface="Cambria Math" charset="0"/>
                          </a:rPr>
                          <m:t>, </m:t>
                        </m:r>
                        <m:sSub>
                          <m:sSubPr>
                            <m:ctrlPr>
                              <a:rPr lang="en-US" sz="2400" i="1">
                                <a:latin typeface="Cambria Math" charset="0"/>
                              </a:rPr>
                            </m:ctrlPr>
                          </m:sSubPr>
                          <m:e>
                            <m:r>
                              <a:rPr lang="en-US" sz="2400" i="1">
                                <a:latin typeface="Cambria Math" charset="0"/>
                              </a:rPr>
                              <m:t>𝜎</m:t>
                            </m:r>
                          </m:e>
                          <m:sub>
                            <m:r>
                              <a:rPr lang="en-US" sz="2400" i="1">
                                <a:latin typeface="Cambria Math" charset="0"/>
                              </a:rPr>
                              <m:t>𝜖</m:t>
                            </m:r>
                          </m:sub>
                        </m:sSub>
                      </m:e>
                    </m:d>
                  </m:oMath>
                </a14:m>
                <a:endParaRPr lang="en-US" sz="2400" dirty="0" smtClean="0"/>
              </a:p>
              <a:p>
                <a:pPr marL="342900" indent="-342900">
                  <a:buFont typeface="Arial" charset="0"/>
                  <a:buChar char="•"/>
                </a:pPr>
                <a:r>
                  <a:rPr lang="en-US" sz="2400" dirty="0"/>
                  <a:t>The prediction confidence intervals are then</a:t>
                </a:r>
              </a:p>
              <a:p>
                <a:r>
                  <a:rPr lang="en-US" sz="2400" dirty="0"/>
                  <a:t> </a:t>
                </a:r>
                <a:r>
                  <a:rPr lang="en-US" sz="2400" dirty="0" smtClean="0"/>
                  <a:t> </a:t>
                </a:r>
                <a:endParaRPr lang="en-US" sz="2400" dirty="0"/>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463480" y="816842"/>
                <a:ext cx="10020439" cy="799725"/>
              </a:xfrm>
              <a:prstGeom prst="rect">
                <a:avLst/>
              </a:prstGeom>
              <a:blipFill rotWithShape="0">
                <a:blip r:embed="rId3"/>
                <a:stretch>
                  <a:fillRect l="-791" t="-7634" b="-88550"/>
                </a:stretch>
              </a:blipFill>
              <a:ln>
                <a:noFill/>
              </a:ln>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952" y="1581912"/>
            <a:ext cx="9144000" cy="5486400"/>
          </a:xfrm>
          <a:prstGeom prst="rect">
            <a:avLst/>
          </a:prstGeom>
        </p:spPr>
      </p:pic>
    </p:spTree>
    <p:extLst>
      <p:ext uri="{BB962C8B-B14F-4D97-AF65-F5344CB8AC3E}">
        <p14:creationId xmlns:p14="http://schemas.microsoft.com/office/powerpoint/2010/main" val="780272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 </a:t>
            </a:r>
            <a:br>
              <a:rPr lang="en-US" dirty="0"/>
            </a:b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21</a:t>
            </a:fld>
            <a:endParaRPr lang="en-US"/>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 xmlns:a16="http://schemas.microsoft.com/office/drawing/2014/main" id="{91E54E5B-C88E-ED43-B951-CBA664C28785}"/>
                  </a:ext>
                </a:extLst>
              </p:cNvPr>
              <p:cNvSpPr txBox="1">
                <a:spLocks/>
              </p:cNvSpPr>
              <p:nvPr/>
            </p:nvSpPr>
            <p:spPr>
              <a:xfrm>
                <a:off x="1041240" y="1134895"/>
                <a:ext cx="10045860" cy="4674402"/>
              </a:xfrm>
              <a:prstGeom prst="rect">
                <a:avLst/>
              </a:prstGeom>
              <a:ln w="12700">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72"/>
                  </a:spcBef>
                  <a:spcAft>
                    <a:spcPts val="1200"/>
                  </a:spcAft>
                </a:pPr>
                <a:r>
                  <a:rPr lang="en-US" sz="2400" b="1" dirty="0" smtClean="0">
                    <a:solidFill>
                      <a:schemeClr val="bg1">
                        <a:lumMod val="85000"/>
                      </a:schemeClr>
                    </a:solidFill>
                  </a:rPr>
                  <a:t>How well do </a:t>
                </a:r>
                <a:r>
                  <a:rPr lang="en-US" sz="2400" b="1" dirty="0">
                    <a:solidFill>
                      <a:schemeClr val="bg1">
                        <a:lumMod val="85000"/>
                      </a:schemeClr>
                    </a:solidFill>
                  </a:rPr>
                  <a:t>we know </a:t>
                </a:r>
                <a14:m>
                  <m:oMath xmlns:m="http://schemas.openxmlformats.org/officeDocument/2006/math">
                    <m:acc>
                      <m:accPr>
                        <m:chr m:val="̂"/>
                        <m:ctrlPr>
                          <a:rPr lang="en-US" sz="2400" b="1" i="1">
                            <a:solidFill>
                              <a:schemeClr val="bg1">
                                <a:lumMod val="85000"/>
                              </a:schemeClr>
                            </a:solidFill>
                            <a:latin typeface="Cambria Math" charset="0"/>
                          </a:rPr>
                        </m:ctrlPr>
                      </m:accPr>
                      <m:e>
                        <m:r>
                          <a:rPr lang="en-US" sz="2400" b="1" i="1">
                            <a:solidFill>
                              <a:schemeClr val="bg1">
                                <a:lumMod val="85000"/>
                              </a:schemeClr>
                            </a:solidFill>
                            <a:latin typeface="Cambria Math" charset="0"/>
                          </a:rPr>
                          <m:t>𝒇</m:t>
                        </m:r>
                      </m:e>
                    </m:acc>
                  </m:oMath>
                </a14:m>
                <a:r>
                  <a:rPr lang="en-US" sz="2400" b="1" dirty="0">
                    <a:solidFill>
                      <a:schemeClr val="bg1">
                        <a:lumMod val="85000"/>
                      </a:schemeClr>
                    </a:solidFill>
                  </a:rPr>
                  <a:t> </a:t>
                </a:r>
              </a:p>
              <a:p>
                <a:pPr>
                  <a:spcBef>
                    <a:spcPts val="0"/>
                  </a:spcBef>
                  <a:spcAft>
                    <a:spcPts val="1200"/>
                  </a:spcAft>
                </a:pPr>
                <a:r>
                  <a:rPr lang="en-US" sz="2400" dirty="0">
                    <a:solidFill>
                      <a:schemeClr val="bg1">
                        <a:lumMod val="85000"/>
                      </a:schemeClr>
                    </a:solidFill>
                  </a:rPr>
                  <a:t>	The confidence intervals of our </a:t>
                </a:r>
                <a14:m>
                  <m:oMath xmlns:m="http://schemas.openxmlformats.org/officeDocument/2006/math">
                    <m:acc>
                      <m:accPr>
                        <m:chr m:val="̂"/>
                        <m:ctrlPr>
                          <a:rPr lang="en-US" sz="2400" i="1">
                            <a:solidFill>
                              <a:schemeClr val="bg1">
                                <a:lumMod val="85000"/>
                              </a:schemeClr>
                            </a:solidFill>
                            <a:latin typeface="Cambria Math" charset="0"/>
                          </a:rPr>
                        </m:ctrlPr>
                      </m:accPr>
                      <m:e>
                        <m:r>
                          <a:rPr lang="en-US" sz="2400" i="1">
                            <a:solidFill>
                              <a:schemeClr val="bg1">
                                <a:lumMod val="85000"/>
                              </a:schemeClr>
                            </a:solidFill>
                            <a:latin typeface="Cambria Math" charset="0"/>
                          </a:rPr>
                          <m:t>𝑓</m:t>
                        </m:r>
                      </m:e>
                    </m:acc>
                    <m:r>
                      <a:rPr lang="en-US" sz="2400" i="1">
                        <a:solidFill>
                          <a:schemeClr val="bg1">
                            <a:lumMod val="85000"/>
                          </a:schemeClr>
                        </a:solidFill>
                        <a:latin typeface="Cambria Math" charset="0"/>
                      </a:rPr>
                      <m:t> </m:t>
                    </m:r>
                  </m:oMath>
                </a14:m>
                <a:endParaRPr lang="en-US" sz="2400" dirty="0">
                  <a:solidFill>
                    <a:schemeClr val="bg1">
                      <a:lumMod val="85000"/>
                    </a:schemeClr>
                  </a:solidFill>
                </a:endParaRPr>
              </a:p>
              <a:p>
                <a:pPr marL="342900" indent="-342900">
                  <a:spcBef>
                    <a:spcPts val="600"/>
                  </a:spcBef>
                  <a:spcAft>
                    <a:spcPts val="600"/>
                  </a:spcAft>
                  <a:buFont typeface="Arial" charset="0"/>
                  <a:buChar char="•"/>
                </a:pPr>
                <a:r>
                  <a:rPr lang="en-US" sz="2400" b="1" dirty="0" smtClean="0">
                    <a:latin typeface="Karla" charset="0"/>
                    <a:ea typeface="Karla" charset="0"/>
                    <a:cs typeface="Karla" charset="0"/>
                  </a:rPr>
                  <a:t>Multi-linear Regression</a:t>
                </a:r>
                <a:endParaRPr lang="en-US" sz="2400" b="1" dirty="0" smtClean="0">
                  <a:latin typeface="Karla" charset="0"/>
                  <a:ea typeface="Karla" charset="0"/>
                  <a:cs typeface="Karla" charset="0"/>
                </a:endParaRPr>
              </a:p>
              <a:p>
                <a:pPr marL="1085820" lvl="1" indent="-342900">
                  <a:spcBef>
                    <a:spcPts val="600"/>
                  </a:spcBef>
                  <a:spcAft>
                    <a:spcPts val="600"/>
                  </a:spcAft>
                  <a:buFont typeface="Arial" charset="0"/>
                  <a:buChar char="•"/>
                </a:pPr>
                <a:r>
                  <a:rPr lang="en-US" sz="2000" dirty="0" smtClean="0">
                    <a:latin typeface="Karla" charset="0"/>
                    <a:ea typeface="Karla" charset="0"/>
                    <a:cs typeface="Karla" charset="0"/>
                  </a:rPr>
                  <a:t>Brute Force</a:t>
                </a:r>
              </a:p>
              <a:p>
                <a:pPr marL="1085820" lvl="1" indent="-342900">
                  <a:spcBef>
                    <a:spcPts val="600"/>
                  </a:spcBef>
                  <a:spcAft>
                    <a:spcPts val="600"/>
                  </a:spcAft>
                  <a:buFont typeface="Arial" charset="0"/>
                  <a:buChar char="•"/>
                </a:pPr>
                <a:r>
                  <a:rPr lang="en-US" sz="2000" dirty="0" smtClean="0">
                    <a:latin typeface="Karla" charset="0"/>
                    <a:ea typeface="Karla" charset="0"/>
                    <a:cs typeface="Karla" charset="0"/>
                  </a:rPr>
                  <a:t>Exact method</a:t>
                </a:r>
              </a:p>
              <a:p>
                <a:pPr marL="1085820" lvl="1" indent="-342900">
                  <a:spcBef>
                    <a:spcPts val="600"/>
                  </a:spcBef>
                  <a:spcAft>
                    <a:spcPts val="600"/>
                  </a:spcAft>
                  <a:buFont typeface="Arial" charset="0"/>
                  <a:buChar char="•"/>
                </a:pPr>
                <a:r>
                  <a:rPr lang="en-US" sz="2000" dirty="0" smtClean="0">
                    <a:latin typeface="Karla" charset="0"/>
                    <a:ea typeface="Karla" charset="0"/>
                    <a:cs typeface="Karla" charset="0"/>
                  </a:rPr>
                  <a:t>Gradient Descent </a:t>
                </a:r>
              </a:p>
              <a:p>
                <a:pPr marL="342900" indent="-342900">
                  <a:spcBef>
                    <a:spcPts val="600"/>
                  </a:spcBef>
                  <a:spcAft>
                    <a:spcPts val="600"/>
                  </a:spcAft>
                  <a:buFont typeface="Arial" charset="0"/>
                  <a:buChar char="•"/>
                </a:pPr>
                <a:r>
                  <a:rPr lang="en-US" sz="2400" dirty="0" smtClean="0">
                    <a:solidFill>
                      <a:schemeClr val="bg1">
                        <a:lumMod val="85000"/>
                      </a:schemeClr>
                    </a:solidFill>
                    <a:latin typeface="Karla" charset="0"/>
                    <a:ea typeface="Karla" charset="0"/>
                    <a:cs typeface="Karla" charset="0"/>
                  </a:rPr>
                  <a:t>Polynomial Regression </a:t>
                </a:r>
                <a:endParaRPr lang="en-US" sz="2400" dirty="0" smtClean="0">
                  <a:solidFill>
                    <a:schemeClr val="bg1">
                      <a:lumMod val="85000"/>
                    </a:schemeClr>
                  </a:solidFill>
                  <a:latin typeface="Karla" charset="0"/>
                  <a:ea typeface="Karla" charset="0"/>
                  <a:cs typeface="Karla" charset="0"/>
                </a:endParaRPr>
              </a:p>
            </p:txBody>
          </p:sp>
        </mc:Choice>
        <mc:Fallback>
          <p:sp>
            <p:nvSpPr>
              <p:cNvPr id="5" name="Content Placeholder 2">
                <a:extLst>
                  <a:ext uri="{FF2B5EF4-FFF2-40B4-BE49-F238E27FC236}">
                    <a16:creationId xmlns="" xmlns:a16="http://schemas.microsoft.com/office/drawing/2014/main" xmlns:a14="http://schemas.microsoft.com/office/drawing/2010/main" id="{91E54E5B-C88E-ED43-B951-CBA664C28785}"/>
                  </a:ext>
                </a:extLst>
              </p:cNvPr>
              <p:cNvSpPr txBox="1">
                <a:spLocks noRot="1" noChangeAspect="1" noMove="1" noResize="1" noEditPoints="1" noAdjustHandles="1" noChangeArrowheads="1" noChangeShapeType="1" noTextEdit="1"/>
              </p:cNvSpPr>
              <p:nvPr/>
            </p:nvSpPr>
            <p:spPr>
              <a:xfrm>
                <a:off x="1041240" y="1134895"/>
                <a:ext cx="10045860" cy="4674402"/>
              </a:xfrm>
              <a:prstGeom prst="rect">
                <a:avLst/>
              </a:prstGeom>
              <a:blipFill rotWithShape="0">
                <a:blip r:embed="rId2"/>
                <a:stretch>
                  <a:fillRect l="-971" t="-522"/>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674696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Linear Regression </a:t>
            </a:r>
            <a:endParaRPr lang="en-US" dirty="0"/>
          </a:p>
        </p:txBody>
      </p:sp>
      <p:sp>
        <p:nvSpPr>
          <p:cNvPr id="3" name="Content Placeholder 2"/>
          <p:cNvSpPr>
            <a:spLocks noGrp="1"/>
          </p:cNvSpPr>
          <p:nvPr>
            <p:ph idx="1"/>
          </p:nvPr>
        </p:nvSpPr>
        <p:spPr/>
        <p:txBody>
          <a:bodyPr/>
          <a:lstStyle/>
          <a:p>
            <a:r>
              <a:rPr lang="en-US" sz="2400" dirty="0"/>
              <a:t>If you have to guess someone's height, would you rather be told</a:t>
            </a:r>
          </a:p>
          <a:p>
            <a:pPr lvl="1">
              <a:buFont typeface="Arial" charset="0"/>
              <a:buChar char="•"/>
            </a:pPr>
            <a:r>
              <a:rPr lang="en-US" dirty="0"/>
              <a:t>Their weight, only</a:t>
            </a:r>
          </a:p>
          <a:p>
            <a:pPr lvl="1">
              <a:buFont typeface="Arial" charset="0"/>
              <a:buChar char="•"/>
            </a:pPr>
            <a:r>
              <a:rPr lang="en-US" dirty="0"/>
              <a:t>Their weight and gender</a:t>
            </a:r>
          </a:p>
          <a:p>
            <a:pPr lvl="1">
              <a:buFont typeface="Arial" charset="0"/>
              <a:buChar char="•"/>
            </a:pPr>
            <a:r>
              <a:rPr lang="en-US" dirty="0"/>
              <a:t>Their weight, gender, and income</a:t>
            </a:r>
          </a:p>
          <a:p>
            <a:pPr lvl="1">
              <a:buFont typeface="Arial" charset="0"/>
              <a:buChar char="•"/>
            </a:pPr>
            <a:r>
              <a:rPr lang="en-US" dirty="0"/>
              <a:t>Their weight, gender, income, and favorite </a:t>
            </a:r>
            <a:r>
              <a:rPr lang="en-US" dirty="0" smtClean="0"/>
              <a:t>number</a:t>
            </a:r>
          </a:p>
          <a:p>
            <a:pPr lvl="1">
              <a:buFont typeface="Arial" charset="0"/>
              <a:buChar char="•"/>
            </a:pPr>
            <a:endParaRPr lang="en-US" dirty="0"/>
          </a:p>
          <a:p>
            <a:r>
              <a:rPr lang="en-US" sz="2400" dirty="0"/>
              <a:t>Of course, you'd always want as much data about a person as possible. Even though height and favorite number may not be strongly related, at worst you could just ignore the information on favorite number. We want our models to be able to take in lots of data as they make their predictions.</a:t>
            </a:r>
          </a:p>
          <a:p>
            <a:r>
              <a:rPr lang="en-US" sz="2400" dirty="0"/>
              <a:t/>
            </a:r>
            <a:br>
              <a:rPr lang="en-US" sz="2400" dirty="0"/>
            </a:br>
            <a:endParaRPr lang="en-US" sz="2400" dirty="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22</a:t>
            </a:fld>
            <a:endParaRPr lang="en-US"/>
          </a:p>
        </p:txBody>
      </p:sp>
    </p:spTree>
    <p:extLst>
      <p:ext uri="{BB962C8B-B14F-4D97-AF65-F5344CB8AC3E}">
        <p14:creationId xmlns:p14="http://schemas.microsoft.com/office/powerpoint/2010/main" val="19316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r>
              <a:rPr lang="en-US" dirty="0">
                <a:solidFill>
                  <a:srgbClr val="C00000"/>
                </a:solidFill>
                <a:latin typeface="Karla" charset="0"/>
                <a:ea typeface="Karla" charset="0"/>
                <a:cs typeface="Karla" charset="0"/>
              </a:rPr>
              <a:t> </a:t>
            </a:r>
            <a:r>
              <a:rPr lang="en-US" dirty="0"/>
              <a:t>vs. Predictor Variables</a:t>
            </a:r>
          </a:p>
        </p:txBody>
      </p:sp>
      <p:graphicFrame>
        <p:nvGraphicFramePr>
          <p:cNvPr id="5" name="Content Placeholder 4"/>
          <p:cNvGraphicFramePr>
            <a:graphicFrameLocks noGrp="1"/>
          </p:cNvGraphicFramePr>
          <p:nvPr>
            <p:ph idx="1"/>
            <p:extLst/>
          </p:nvPr>
        </p:nvGraphicFramePr>
        <p:xfrm>
          <a:off x="3171125" y="3168091"/>
          <a:ext cx="5769068" cy="2194560"/>
        </p:xfrm>
        <a:graphic>
          <a:graphicData uri="http://schemas.openxmlformats.org/drawingml/2006/table">
            <a:tbl>
              <a:tblPr firstRow="1" bandRow="1">
                <a:tableStyleId>{9D7B26C5-4107-4FEC-AEDC-1716B250A1EF}</a:tableStyleId>
              </a:tblPr>
              <a:tblGrid>
                <a:gridCol w="1442267">
                  <a:extLst>
                    <a:ext uri="{9D8B030D-6E8A-4147-A177-3AD203B41FA5}">
                      <a16:colId xmlns="" xmlns:a16="http://schemas.microsoft.com/office/drawing/2014/main" val="20000"/>
                    </a:ext>
                  </a:extLst>
                </a:gridCol>
                <a:gridCol w="1442267">
                  <a:extLst>
                    <a:ext uri="{9D8B030D-6E8A-4147-A177-3AD203B41FA5}">
                      <a16:colId xmlns="" xmlns:a16="http://schemas.microsoft.com/office/drawing/2014/main" val="20001"/>
                    </a:ext>
                  </a:extLst>
                </a:gridCol>
                <a:gridCol w="1916345">
                  <a:extLst>
                    <a:ext uri="{9D8B030D-6E8A-4147-A177-3AD203B41FA5}">
                      <a16:colId xmlns="" xmlns:a16="http://schemas.microsoft.com/office/drawing/2014/main" val="20002"/>
                    </a:ext>
                  </a:extLst>
                </a:gridCol>
                <a:gridCol w="968189">
                  <a:extLst>
                    <a:ext uri="{9D8B030D-6E8A-4147-A177-3AD203B41FA5}">
                      <a16:colId xmlns="" xmlns:a16="http://schemas.microsoft.com/office/drawing/2014/main" val="20003"/>
                    </a:ext>
                  </a:extLst>
                </a:gridCol>
              </a:tblGrid>
              <a:tr h="300000">
                <a:tc>
                  <a:txBody>
                    <a:bodyPr/>
                    <a:lstStyle/>
                    <a:p>
                      <a:r>
                        <a:rPr dirty="0">
                          <a:solidFill>
                            <a:srgbClr val="002060"/>
                          </a:solidFill>
                        </a:rPr>
                        <a:t>TV</a:t>
                      </a:r>
                    </a:p>
                  </a:txBody>
                  <a:tcPr/>
                </a:tc>
                <a:tc>
                  <a:txBody>
                    <a:bodyPr/>
                    <a:lstStyle/>
                    <a:p>
                      <a:r>
                        <a:rPr>
                          <a:solidFill>
                            <a:srgbClr val="002060"/>
                          </a:solidFill>
                        </a:rPr>
                        <a:t>radio</a:t>
                      </a:r>
                    </a:p>
                  </a:txBody>
                  <a:tcPr/>
                </a:tc>
                <a:tc>
                  <a:txBody>
                    <a:bodyPr/>
                    <a:lstStyle/>
                    <a:p>
                      <a:r>
                        <a:rPr dirty="0">
                          <a:solidFill>
                            <a:srgbClr val="002060"/>
                          </a:solidFill>
                        </a:rPr>
                        <a:t>newspaper</a:t>
                      </a:r>
                    </a:p>
                  </a:txBody>
                  <a:tcPr>
                    <a:solidFill>
                      <a:srgbClr val="F9F9F9"/>
                    </a:solidFill>
                  </a:tcPr>
                </a:tc>
                <a:tc>
                  <a:txBody>
                    <a:bodyPr/>
                    <a:lstStyle/>
                    <a:p>
                      <a:r>
                        <a:rPr dirty="0"/>
                        <a:t>sales</a:t>
                      </a:r>
                      <a:endParaRPr b="0" dirty="0">
                        <a:solidFill>
                          <a:schemeClr val="accent3">
                            <a:lumMod val="20000"/>
                            <a:lumOff val="80000"/>
                          </a:schemeClr>
                        </a:solidFill>
                      </a:endParaRPr>
                    </a:p>
                  </a:txBody>
                  <a:tcPr>
                    <a:solidFill>
                      <a:schemeClr val="accent2">
                        <a:alpha val="63000"/>
                      </a:schemeClr>
                    </a:solidFill>
                  </a:tcPr>
                </a:tc>
                <a:extLst>
                  <a:ext uri="{0D108BD9-81ED-4DB2-BD59-A6C34878D82A}">
                    <a16:rowId xmlns="" xmlns:a16="http://schemas.microsoft.com/office/drawing/2014/main" val="10000"/>
                  </a:ext>
                </a:extLst>
              </a:tr>
              <a:tr h="300000">
                <a:tc>
                  <a:txBody>
                    <a:bodyPr/>
                    <a:lstStyle/>
                    <a:p>
                      <a:r>
                        <a:rPr dirty="0"/>
                        <a:t>230.1</a:t>
                      </a:r>
                    </a:p>
                  </a:txBody>
                  <a:tcPr/>
                </a:tc>
                <a:tc>
                  <a:txBody>
                    <a:bodyPr/>
                    <a:lstStyle/>
                    <a:p>
                      <a:r>
                        <a:t>37.8</a:t>
                      </a:r>
                    </a:p>
                  </a:txBody>
                  <a:tcPr/>
                </a:tc>
                <a:tc>
                  <a:txBody>
                    <a:bodyPr/>
                    <a:lstStyle/>
                    <a:p>
                      <a:r>
                        <a:t>69.2</a:t>
                      </a:r>
                    </a:p>
                  </a:txBody>
                  <a:tcPr/>
                </a:tc>
                <a:tc>
                  <a:txBody>
                    <a:bodyPr/>
                    <a:lstStyle/>
                    <a:p>
                      <a:r>
                        <a:t>22.1</a:t>
                      </a:r>
                    </a:p>
                  </a:txBody>
                  <a:tcPr>
                    <a:solidFill>
                      <a:schemeClr val="accent2">
                        <a:alpha val="63000"/>
                      </a:schemeClr>
                    </a:solidFill>
                  </a:tcPr>
                </a:tc>
                <a:extLst>
                  <a:ext uri="{0D108BD9-81ED-4DB2-BD59-A6C34878D82A}">
                    <a16:rowId xmlns="" xmlns:a16="http://schemas.microsoft.com/office/drawing/2014/main" val="10001"/>
                  </a:ext>
                </a:extLst>
              </a:tr>
              <a:tr h="300000">
                <a:tc>
                  <a:txBody>
                    <a:bodyPr/>
                    <a:lstStyle/>
                    <a:p>
                      <a:r>
                        <a:t>44.5</a:t>
                      </a:r>
                    </a:p>
                  </a:txBody>
                  <a:tcPr/>
                </a:tc>
                <a:tc>
                  <a:txBody>
                    <a:bodyPr/>
                    <a:lstStyle/>
                    <a:p>
                      <a:r>
                        <a:t>39.3</a:t>
                      </a:r>
                    </a:p>
                  </a:txBody>
                  <a:tcPr/>
                </a:tc>
                <a:tc>
                  <a:txBody>
                    <a:bodyPr/>
                    <a:lstStyle/>
                    <a:p>
                      <a:r>
                        <a:t>45.1</a:t>
                      </a:r>
                    </a:p>
                  </a:txBody>
                  <a:tcPr/>
                </a:tc>
                <a:tc>
                  <a:txBody>
                    <a:bodyPr/>
                    <a:lstStyle/>
                    <a:p>
                      <a:r>
                        <a:rPr dirty="0"/>
                        <a:t>10.4</a:t>
                      </a:r>
                    </a:p>
                  </a:txBody>
                  <a:tcPr>
                    <a:solidFill>
                      <a:schemeClr val="accent2">
                        <a:alpha val="63000"/>
                      </a:schemeClr>
                    </a:solidFill>
                  </a:tcPr>
                </a:tc>
                <a:extLst>
                  <a:ext uri="{0D108BD9-81ED-4DB2-BD59-A6C34878D82A}">
                    <a16:rowId xmlns="" xmlns:a16="http://schemas.microsoft.com/office/drawing/2014/main" val="10002"/>
                  </a:ext>
                </a:extLst>
              </a:tr>
              <a:tr h="300000">
                <a:tc>
                  <a:txBody>
                    <a:bodyPr/>
                    <a:lstStyle/>
                    <a:p>
                      <a:r>
                        <a:t>17.2</a:t>
                      </a:r>
                    </a:p>
                  </a:txBody>
                  <a:tcPr/>
                </a:tc>
                <a:tc>
                  <a:txBody>
                    <a:bodyPr/>
                    <a:lstStyle/>
                    <a:p>
                      <a:r>
                        <a:t>45.9</a:t>
                      </a:r>
                    </a:p>
                  </a:txBody>
                  <a:tcPr/>
                </a:tc>
                <a:tc>
                  <a:txBody>
                    <a:bodyPr/>
                    <a:lstStyle/>
                    <a:p>
                      <a:r>
                        <a:t>69.3</a:t>
                      </a:r>
                    </a:p>
                  </a:txBody>
                  <a:tcPr/>
                </a:tc>
                <a:tc>
                  <a:txBody>
                    <a:bodyPr/>
                    <a:lstStyle/>
                    <a:p>
                      <a:r>
                        <a:t>9.3</a:t>
                      </a:r>
                    </a:p>
                  </a:txBody>
                  <a:tcPr>
                    <a:solidFill>
                      <a:schemeClr val="accent2">
                        <a:alpha val="63000"/>
                      </a:schemeClr>
                    </a:solidFill>
                  </a:tcPr>
                </a:tc>
                <a:extLst>
                  <a:ext uri="{0D108BD9-81ED-4DB2-BD59-A6C34878D82A}">
                    <a16:rowId xmlns="" xmlns:a16="http://schemas.microsoft.com/office/drawing/2014/main" val="10003"/>
                  </a:ext>
                </a:extLst>
              </a:tr>
              <a:tr h="300000">
                <a:tc>
                  <a:txBody>
                    <a:bodyPr/>
                    <a:lstStyle/>
                    <a:p>
                      <a:r>
                        <a:t>151.5</a:t>
                      </a:r>
                    </a:p>
                  </a:txBody>
                  <a:tcPr/>
                </a:tc>
                <a:tc>
                  <a:txBody>
                    <a:bodyPr/>
                    <a:lstStyle/>
                    <a:p>
                      <a:r>
                        <a:t>41.3</a:t>
                      </a:r>
                    </a:p>
                  </a:txBody>
                  <a:tcPr/>
                </a:tc>
                <a:tc>
                  <a:txBody>
                    <a:bodyPr/>
                    <a:lstStyle/>
                    <a:p>
                      <a:r>
                        <a:t>58.5</a:t>
                      </a:r>
                    </a:p>
                  </a:txBody>
                  <a:tcPr/>
                </a:tc>
                <a:tc>
                  <a:txBody>
                    <a:bodyPr/>
                    <a:lstStyle/>
                    <a:p>
                      <a:r>
                        <a:t>18.5</a:t>
                      </a:r>
                    </a:p>
                  </a:txBody>
                  <a:tcPr>
                    <a:solidFill>
                      <a:schemeClr val="accent2">
                        <a:alpha val="63000"/>
                      </a:schemeClr>
                    </a:solidFill>
                  </a:tcPr>
                </a:tc>
                <a:extLst>
                  <a:ext uri="{0D108BD9-81ED-4DB2-BD59-A6C34878D82A}">
                    <a16:rowId xmlns="" xmlns:a16="http://schemas.microsoft.com/office/drawing/2014/main" val="10004"/>
                  </a:ext>
                </a:extLst>
              </a:tr>
              <a:tr h="300000">
                <a:tc>
                  <a:txBody>
                    <a:bodyPr/>
                    <a:lstStyle/>
                    <a:p>
                      <a:r>
                        <a:rPr dirty="0"/>
                        <a:t>180.8</a:t>
                      </a:r>
                    </a:p>
                  </a:txBody>
                  <a:tcPr/>
                </a:tc>
                <a:tc>
                  <a:txBody>
                    <a:bodyPr/>
                    <a:lstStyle/>
                    <a:p>
                      <a:r>
                        <a:t>10.8</a:t>
                      </a:r>
                    </a:p>
                  </a:txBody>
                  <a:tcPr/>
                </a:tc>
                <a:tc>
                  <a:txBody>
                    <a:bodyPr/>
                    <a:lstStyle/>
                    <a:p>
                      <a:r>
                        <a:t>58.4</a:t>
                      </a:r>
                    </a:p>
                  </a:txBody>
                  <a:tcPr/>
                </a:tc>
                <a:tc>
                  <a:txBody>
                    <a:bodyPr/>
                    <a:lstStyle/>
                    <a:p>
                      <a:r>
                        <a:rPr dirty="0"/>
                        <a:t>12.9</a:t>
                      </a:r>
                    </a:p>
                  </a:txBody>
                  <a:tcPr>
                    <a:solidFill>
                      <a:schemeClr val="accent2">
                        <a:alpha val="63000"/>
                      </a:schemeClr>
                    </a:solidFill>
                  </a:tcPr>
                </a:tc>
                <a:extLst>
                  <a:ext uri="{0D108BD9-81ED-4DB2-BD59-A6C34878D82A}">
                    <a16:rowId xmlns=""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81B7CCDB-6D39-0547-B7B3-C80E39D6513A}" type="slidenum">
              <a:rPr lang="en-US" smtClean="0"/>
              <a:t>23</a:t>
            </a:fld>
            <a:endParaRPr lang="en-US"/>
          </a:p>
        </p:txBody>
      </p:sp>
      <p:sp>
        <p:nvSpPr>
          <p:cNvPr id="8" name="TextBox 7"/>
          <p:cNvSpPr txBox="1"/>
          <p:nvPr/>
        </p:nvSpPr>
        <p:spPr>
          <a:xfrm>
            <a:off x="9326248" y="1415568"/>
            <a:ext cx="184731" cy="369332"/>
          </a:xfrm>
          <a:prstGeom prst="rect">
            <a:avLst/>
          </a:prstGeom>
          <a:noFill/>
          <a:ln>
            <a:noFill/>
          </a:ln>
        </p:spPr>
        <p:txBody>
          <a:bodyPr wrap="none" rtlCol="0">
            <a:spAutoFit/>
          </a:bodyPr>
          <a:lstStyle/>
          <a:p>
            <a:pPr algn="ctr"/>
            <a:endParaRPr lang="en-US" dirty="0">
              <a:latin typeface="Karla" charset="0"/>
              <a:ea typeface="Karla" charset="0"/>
              <a:cs typeface="Karla" charset="0"/>
            </a:endParaRPr>
          </a:p>
        </p:txBody>
      </p:sp>
      <p:sp>
        <p:nvSpPr>
          <p:cNvPr id="9" name="Rounded Rectangular Callout 8"/>
          <p:cNvSpPr/>
          <p:nvPr/>
        </p:nvSpPr>
        <p:spPr>
          <a:xfrm>
            <a:off x="8217562" y="1359195"/>
            <a:ext cx="2312895" cy="1470212"/>
          </a:xfrm>
          <a:prstGeom prst="wedgeRoundRectCallout">
            <a:avLst>
              <a:gd name="adj1" fmla="val -36037"/>
              <a:gd name="adj2" fmla="val 69309"/>
              <a:gd name="adj3" fmla="val 16667"/>
            </a:avLst>
          </a:prstGeom>
          <a:noFill/>
          <a:ln w="15875" cap="rnd" cmpd="thickThi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238121" y="1461024"/>
            <a:ext cx="2271776" cy="1477328"/>
          </a:xfrm>
          <a:prstGeom prst="rect">
            <a:avLst/>
          </a:prstGeom>
          <a:noFill/>
        </p:spPr>
        <p:txBody>
          <a:bodyPr wrap="none" rtlCol="0">
            <a:spAutoFit/>
          </a:bodyPr>
          <a:lstStyle/>
          <a:p>
            <a:pPr algn="ctr"/>
            <a:r>
              <a:rPr lang="en-US" b="1" i="1" dirty="0">
                <a:latin typeface="Karla" charset="0"/>
                <a:ea typeface="Karla" charset="0"/>
                <a:cs typeface="Karla" charset="0"/>
              </a:rPr>
              <a:t>Y</a:t>
            </a:r>
          </a:p>
          <a:p>
            <a:pPr algn="ctr"/>
            <a:r>
              <a:rPr lang="en-US" dirty="0">
                <a:latin typeface="Karla" charset="0"/>
                <a:ea typeface="Karla" charset="0"/>
                <a:cs typeface="Karla" charset="0"/>
              </a:rPr>
              <a:t>outcome</a:t>
            </a:r>
          </a:p>
          <a:p>
            <a:pPr algn="ctr"/>
            <a:r>
              <a:rPr lang="en-US" b="1" dirty="0">
                <a:solidFill>
                  <a:srgbClr val="C00000"/>
                </a:solidFill>
                <a:latin typeface="Karla" charset="0"/>
                <a:ea typeface="Karla" charset="0"/>
                <a:cs typeface="Karla" charset="0"/>
              </a:rPr>
              <a:t>response</a:t>
            </a:r>
            <a:r>
              <a:rPr lang="en-US" dirty="0">
                <a:solidFill>
                  <a:srgbClr val="C00000"/>
                </a:solidFill>
                <a:latin typeface="Karla" charset="0"/>
                <a:ea typeface="Karla" charset="0"/>
                <a:cs typeface="Karla" charset="0"/>
              </a:rPr>
              <a:t> </a:t>
            </a:r>
            <a:r>
              <a:rPr lang="en-US" dirty="0">
                <a:latin typeface="Karla" charset="0"/>
                <a:ea typeface="Karla" charset="0"/>
                <a:cs typeface="Karla" charset="0"/>
              </a:rPr>
              <a:t>variable</a:t>
            </a:r>
          </a:p>
          <a:p>
            <a:pPr algn="ctr"/>
            <a:r>
              <a:rPr lang="en-US" dirty="0">
                <a:latin typeface="Karla" charset="0"/>
                <a:ea typeface="Karla" charset="0"/>
                <a:cs typeface="Karla" charset="0"/>
              </a:rPr>
              <a:t>dependent variable</a:t>
            </a:r>
          </a:p>
          <a:p>
            <a:pPr algn="ctr"/>
            <a:endParaRPr lang="en-US" dirty="0">
              <a:latin typeface="Karla" charset="0"/>
              <a:ea typeface="Karla" charset="0"/>
              <a:cs typeface="Karla" charset="0"/>
            </a:endParaRPr>
          </a:p>
        </p:txBody>
      </p:sp>
      <p:sp>
        <p:nvSpPr>
          <p:cNvPr id="12" name="Rounded Rectangular Callout 11"/>
          <p:cNvSpPr/>
          <p:nvPr/>
        </p:nvSpPr>
        <p:spPr>
          <a:xfrm flipH="1">
            <a:off x="1720969" y="1340843"/>
            <a:ext cx="2313901" cy="1470212"/>
          </a:xfrm>
          <a:prstGeom prst="wedgeRoundRectCallout">
            <a:avLst>
              <a:gd name="adj1" fmla="val -53797"/>
              <a:gd name="adj2" fmla="val 70007"/>
              <a:gd name="adj3" fmla="val 16667"/>
            </a:avLst>
          </a:prstGeom>
          <a:noFill/>
          <a:ln w="15875" cap="rnd" cmpd="thickThi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216520" y="1433208"/>
            <a:ext cx="1322798" cy="1477328"/>
          </a:xfrm>
          <a:prstGeom prst="rect">
            <a:avLst/>
          </a:prstGeom>
          <a:noFill/>
        </p:spPr>
        <p:txBody>
          <a:bodyPr wrap="none" rtlCol="0">
            <a:spAutoFit/>
          </a:bodyPr>
          <a:lstStyle/>
          <a:p>
            <a:pPr algn="ctr"/>
            <a:r>
              <a:rPr lang="en-US" b="1" i="1" dirty="0">
                <a:latin typeface="Karla" charset="0"/>
                <a:ea typeface="Karla" charset="0"/>
                <a:cs typeface="Karla" charset="0"/>
              </a:rPr>
              <a:t>X</a:t>
            </a:r>
          </a:p>
          <a:p>
            <a:pPr algn="ctr"/>
            <a:r>
              <a:rPr lang="en-US" b="1" dirty="0">
                <a:solidFill>
                  <a:srgbClr val="C00000"/>
                </a:solidFill>
                <a:latin typeface="Karla" charset="0"/>
                <a:ea typeface="Karla" charset="0"/>
                <a:cs typeface="Karla" charset="0"/>
              </a:rPr>
              <a:t>predictors</a:t>
            </a:r>
          </a:p>
          <a:p>
            <a:pPr algn="ctr"/>
            <a:r>
              <a:rPr lang="en-US" dirty="0">
                <a:latin typeface="Karla" charset="0"/>
                <a:ea typeface="Karla" charset="0"/>
                <a:cs typeface="Karla" charset="0"/>
              </a:rPr>
              <a:t>features</a:t>
            </a:r>
          </a:p>
          <a:p>
            <a:pPr algn="ctr"/>
            <a:r>
              <a:rPr lang="en-US" dirty="0">
                <a:latin typeface="Karla" charset="0"/>
                <a:ea typeface="Karla" charset="0"/>
                <a:cs typeface="Karla" charset="0"/>
              </a:rPr>
              <a:t>covariates</a:t>
            </a:r>
          </a:p>
          <a:p>
            <a:pPr algn="ctr"/>
            <a:endParaRPr lang="en-US" dirty="0">
              <a:latin typeface="Karla" charset="0"/>
              <a:ea typeface="Karla" charset="0"/>
              <a:cs typeface="Karla" charset="0"/>
            </a:endParaRPr>
          </a:p>
        </p:txBody>
      </p:sp>
      <p:sp>
        <p:nvSpPr>
          <p:cNvPr id="3" name="Left Brace 2"/>
          <p:cNvSpPr/>
          <p:nvPr/>
        </p:nvSpPr>
        <p:spPr>
          <a:xfrm rot="16200000">
            <a:off x="5372964" y="3333750"/>
            <a:ext cx="368193" cy="4771872"/>
          </a:xfrm>
          <a:prstGeom prst="leftBrac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t> </a:t>
            </a:r>
          </a:p>
        </p:txBody>
      </p:sp>
      <p:sp>
        <p:nvSpPr>
          <p:cNvPr id="6" name="TextBox 5"/>
          <p:cNvSpPr txBox="1"/>
          <p:nvPr/>
        </p:nvSpPr>
        <p:spPr>
          <a:xfrm>
            <a:off x="4449169" y="5950420"/>
            <a:ext cx="2156360" cy="523220"/>
          </a:xfrm>
          <a:prstGeom prst="rect">
            <a:avLst/>
          </a:prstGeom>
          <a:noFill/>
        </p:spPr>
        <p:txBody>
          <a:bodyPr wrap="none" rtlCol="0">
            <a:spAutoFit/>
          </a:bodyPr>
          <a:lstStyle/>
          <a:p>
            <a:r>
              <a:rPr lang="en-US" sz="2800" b="1" i="1" dirty="0">
                <a:latin typeface="Karla" charset="0"/>
                <a:ea typeface="Karla" charset="0"/>
                <a:cs typeface="Karla" charset="0"/>
              </a:rPr>
              <a:t>p</a:t>
            </a:r>
            <a:r>
              <a:rPr lang="en-US" sz="2800" dirty="0">
                <a:latin typeface="Karla" charset="0"/>
                <a:ea typeface="Karla" charset="0"/>
                <a:cs typeface="Karla" charset="0"/>
              </a:rPr>
              <a:t> predictors</a:t>
            </a:r>
          </a:p>
        </p:txBody>
      </p:sp>
      <p:sp>
        <p:nvSpPr>
          <p:cNvPr id="10" name="Left Brace 9"/>
          <p:cNvSpPr/>
          <p:nvPr/>
        </p:nvSpPr>
        <p:spPr>
          <a:xfrm>
            <a:off x="2606722" y="3589362"/>
            <a:ext cx="327547" cy="1705970"/>
          </a:xfrm>
          <a:prstGeom prst="leftBrac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rot="16200000">
            <a:off x="759970" y="4180737"/>
            <a:ext cx="2696572" cy="523220"/>
          </a:xfrm>
          <a:prstGeom prst="rect">
            <a:avLst/>
          </a:prstGeom>
          <a:noFill/>
        </p:spPr>
        <p:txBody>
          <a:bodyPr wrap="none" rtlCol="0">
            <a:spAutoFit/>
          </a:bodyPr>
          <a:lstStyle/>
          <a:p>
            <a:r>
              <a:rPr lang="en-US" sz="2800" b="1" i="1">
                <a:latin typeface="Karla" charset="0"/>
                <a:ea typeface="Karla" charset="0"/>
                <a:cs typeface="Karla" charset="0"/>
              </a:rPr>
              <a:t>n</a:t>
            </a:r>
            <a:r>
              <a:rPr lang="en-US" sz="2800">
                <a:latin typeface="Karla" charset="0"/>
                <a:ea typeface="Karla" charset="0"/>
                <a:cs typeface="Karla" charset="0"/>
              </a:rPr>
              <a:t>  observations</a:t>
            </a:r>
            <a:endParaRPr lang="en-US" sz="2800" dirty="0">
              <a:latin typeface="Karla" charset="0"/>
              <a:ea typeface="Karla" charset="0"/>
              <a:cs typeface="Karla" charset="0"/>
            </a:endParaRPr>
          </a:p>
        </p:txBody>
      </p:sp>
    </p:spTree>
    <p:extLst>
      <p:ext uri="{BB962C8B-B14F-4D97-AF65-F5344CB8AC3E}">
        <p14:creationId xmlns:p14="http://schemas.microsoft.com/office/powerpoint/2010/main" val="932606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Multilinear Models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800"/>
                  </a:spcAft>
                </a:pPr>
                <a:r>
                  <a:rPr lang="en-US" sz="2400" dirty="0">
                    <a:solidFill>
                      <a:schemeClr val="tx1">
                        <a:lumMod val="75000"/>
                        <a:lumOff val="25000"/>
                      </a:schemeClr>
                    </a:solidFill>
                    <a:latin typeface="Karla" charset="0"/>
                    <a:ea typeface="Karla" charset="0"/>
                    <a:cs typeface="Karla" charset="0"/>
                  </a:rPr>
                  <a:t>In practice, it is unlikely that any response variable Y depends solely on one predictor </a:t>
                </a:r>
                <a:r>
                  <a:rPr lang="en-US" sz="2400" i="1" dirty="0">
                    <a:solidFill>
                      <a:schemeClr val="tx1">
                        <a:lumMod val="75000"/>
                        <a:lumOff val="25000"/>
                      </a:schemeClr>
                    </a:solidFill>
                    <a:latin typeface="Karla" charset="0"/>
                    <a:ea typeface="Karla" charset="0"/>
                    <a:cs typeface="Karla" charset="0"/>
                  </a:rPr>
                  <a:t>x</a:t>
                </a:r>
                <a:r>
                  <a:rPr lang="en-US" sz="2400" dirty="0">
                    <a:solidFill>
                      <a:schemeClr val="tx1">
                        <a:lumMod val="75000"/>
                        <a:lumOff val="25000"/>
                      </a:schemeClr>
                    </a:solidFill>
                    <a:latin typeface="Karla" charset="0"/>
                    <a:ea typeface="Karla" charset="0"/>
                    <a:cs typeface="Karla" charset="0"/>
                  </a:rPr>
                  <a:t>. Rather, we expect that is a function of multiple predictors </a:t>
                </a:r>
                <a14:m>
                  <m:oMath xmlns:m="http://schemas.openxmlformats.org/officeDocument/2006/math">
                    <m:r>
                      <a:rPr lang="en-US" sz="2400" b="0" i="1" smtClean="0">
                        <a:solidFill>
                          <a:schemeClr val="tx1">
                            <a:lumMod val="75000"/>
                            <a:lumOff val="25000"/>
                          </a:schemeClr>
                        </a:solidFill>
                        <a:latin typeface="Cambria Math" charset="0"/>
                        <a:ea typeface="Karla" charset="0"/>
                        <a:cs typeface="Karla" charset="0"/>
                      </a:rPr>
                      <m:t>𝑓</m:t>
                    </m:r>
                    <m:r>
                      <a:rPr lang="en-US" sz="2400" b="0" i="1" smtClean="0">
                        <a:solidFill>
                          <a:schemeClr val="tx1">
                            <a:lumMod val="75000"/>
                            <a:lumOff val="25000"/>
                          </a:schemeClr>
                        </a:solidFill>
                        <a:latin typeface="Cambria Math" charset="0"/>
                        <a:ea typeface="Karla" charset="0"/>
                        <a:cs typeface="Karla" charset="0"/>
                      </a:rPr>
                      <m:t>(</m:t>
                    </m:r>
                    <m:sSub>
                      <m:sSubPr>
                        <m:ctrlPr>
                          <a:rPr lang="en-US" sz="2400" b="0" i="1" smtClean="0">
                            <a:solidFill>
                              <a:schemeClr val="tx1">
                                <a:lumMod val="75000"/>
                                <a:lumOff val="25000"/>
                              </a:schemeClr>
                            </a:solidFill>
                            <a:latin typeface="Cambria Math" charset="0"/>
                            <a:ea typeface="Karla" charset="0"/>
                            <a:cs typeface="Karla" charset="0"/>
                          </a:rPr>
                        </m:ctrlPr>
                      </m:sSubPr>
                      <m:e>
                        <m:r>
                          <a:rPr lang="en-US" sz="2400" b="0" i="1" smtClean="0">
                            <a:solidFill>
                              <a:schemeClr val="tx1">
                                <a:lumMod val="75000"/>
                                <a:lumOff val="25000"/>
                              </a:schemeClr>
                            </a:solidFill>
                            <a:latin typeface="Cambria Math" charset="0"/>
                            <a:ea typeface="Karla" charset="0"/>
                            <a:cs typeface="Karla" charset="0"/>
                          </a:rPr>
                          <m:t>𝑋</m:t>
                        </m:r>
                      </m:e>
                      <m:sub>
                        <m:r>
                          <a:rPr lang="en-US" sz="2400" b="0" i="1" smtClean="0">
                            <a:solidFill>
                              <a:schemeClr val="tx1">
                                <a:lumMod val="75000"/>
                                <a:lumOff val="25000"/>
                              </a:schemeClr>
                            </a:solidFill>
                            <a:latin typeface="Cambria Math" charset="0"/>
                            <a:ea typeface="Karla" charset="0"/>
                            <a:cs typeface="Karla" charset="0"/>
                          </a:rPr>
                          <m:t>1</m:t>
                        </m:r>
                      </m:sub>
                    </m:sSub>
                    <m:r>
                      <a:rPr lang="en-US" sz="2400" b="0" i="1" smtClean="0">
                        <a:solidFill>
                          <a:schemeClr val="tx1">
                            <a:lumMod val="75000"/>
                            <a:lumOff val="25000"/>
                          </a:schemeClr>
                        </a:solidFill>
                        <a:latin typeface="Cambria Math" charset="0"/>
                        <a:ea typeface="Karla" charset="0"/>
                        <a:cs typeface="Karla" charset="0"/>
                      </a:rPr>
                      <m:t>,…,</m:t>
                    </m:r>
                    <m:sSub>
                      <m:sSubPr>
                        <m:ctrlPr>
                          <a:rPr lang="en-US" sz="2400" b="0" i="1" smtClean="0">
                            <a:solidFill>
                              <a:schemeClr val="tx1">
                                <a:lumMod val="75000"/>
                                <a:lumOff val="25000"/>
                              </a:schemeClr>
                            </a:solidFill>
                            <a:latin typeface="Cambria Math" charset="0"/>
                            <a:ea typeface="Karla" charset="0"/>
                            <a:cs typeface="Karla" charset="0"/>
                          </a:rPr>
                        </m:ctrlPr>
                      </m:sSubPr>
                      <m:e>
                        <m:r>
                          <a:rPr lang="en-US" sz="2400" b="0" i="1" smtClean="0">
                            <a:solidFill>
                              <a:schemeClr val="tx1">
                                <a:lumMod val="75000"/>
                                <a:lumOff val="25000"/>
                              </a:schemeClr>
                            </a:solidFill>
                            <a:latin typeface="Cambria Math" charset="0"/>
                            <a:ea typeface="Karla" charset="0"/>
                            <a:cs typeface="Karla" charset="0"/>
                          </a:rPr>
                          <m:t>𝑋</m:t>
                        </m:r>
                      </m:e>
                      <m:sub>
                        <m:r>
                          <a:rPr lang="en-US" sz="2400" b="0" i="1" smtClean="0">
                            <a:solidFill>
                              <a:schemeClr val="tx1">
                                <a:lumMod val="75000"/>
                                <a:lumOff val="25000"/>
                              </a:schemeClr>
                            </a:solidFill>
                            <a:latin typeface="Cambria Math" charset="0"/>
                            <a:ea typeface="Karla" charset="0"/>
                            <a:cs typeface="Karla" charset="0"/>
                          </a:rPr>
                          <m:t>𝐽</m:t>
                        </m:r>
                      </m:sub>
                    </m:sSub>
                    <m:r>
                      <a:rPr lang="en-US" sz="2400" b="0" i="1" smtClean="0">
                        <a:solidFill>
                          <a:schemeClr val="tx1">
                            <a:lumMod val="75000"/>
                            <a:lumOff val="25000"/>
                          </a:schemeClr>
                        </a:solidFill>
                        <a:latin typeface="Cambria Math" charset="0"/>
                        <a:ea typeface="Karla" charset="0"/>
                        <a:cs typeface="Karla" charset="0"/>
                      </a:rPr>
                      <m:t>)</m:t>
                    </m:r>
                  </m:oMath>
                </a14:m>
                <a:r>
                  <a:rPr lang="en-US" sz="2400" dirty="0">
                    <a:solidFill>
                      <a:schemeClr val="tx1">
                        <a:lumMod val="75000"/>
                        <a:lumOff val="25000"/>
                      </a:schemeClr>
                    </a:solidFill>
                    <a:latin typeface="Karla" charset="0"/>
                    <a:ea typeface="Karla" charset="0"/>
                    <a:cs typeface="Karla" charset="0"/>
                  </a:rPr>
                  <a:t>. </a:t>
                </a:r>
                <a:r>
                  <a:rPr lang="en-US" sz="2400" dirty="0">
                    <a:solidFill>
                      <a:schemeClr val="tx1">
                        <a:lumMod val="75000"/>
                        <a:lumOff val="25000"/>
                      </a:schemeClr>
                    </a:solidFill>
                  </a:rPr>
                  <a:t>Using the notation we introduced last lecture, </a:t>
                </a:r>
              </a:p>
              <a:p>
                <a:r>
                  <a:rPr lang="en-US" sz="2400" dirty="0">
                    <a:solidFill>
                      <a:schemeClr val="tx1">
                        <a:lumMod val="75000"/>
                        <a:lumOff val="25000"/>
                      </a:schemeClr>
                    </a:solidFill>
                  </a:rPr>
                  <a:t>		</a:t>
                </a:r>
                <a14:m>
                  <m:oMath xmlns:m="http://schemas.openxmlformats.org/officeDocument/2006/math">
                    <m:r>
                      <a:rPr lang="en-US" sz="2400" i="1">
                        <a:solidFill>
                          <a:schemeClr val="tx1">
                            <a:lumMod val="75000"/>
                            <a:lumOff val="25000"/>
                          </a:schemeClr>
                        </a:solidFill>
                        <a:latin typeface="Cambria Math" charset="0"/>
                      </a:rPr>
                      <m:t>𝑌</m:t>
                    </m:r>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𝑦</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𝑦</m:t>
                        </m:r>
                      </m:e>
                      <m:sub>
                        <m:r>
                          <a:rPr lang="en-US" sz="2400" i="1">
                            <a:solidFill>
                              <a:schemeClr val="tx1">
                                <a:lumMod val="75000"/>
                                <a:lumOff val="25000"/>
                              </a:schemeClr>
                            </a:solidFill>
                            <a:latin typeface="Cambria Math" charset="0"/>
                          </a:rPr>
                          <m:t>𝑛</m:t>
                        </m:r>
                      </m:sub>
                    </m:sSub>
                  </m:oMath>
                </a14:m>
                <a:r>
                  <a:rPr lang="en-US" sz="2400" dirty="0">
                    <a:solidFill>
                      <a:schemeClr val="tx1">
                        <a:lumMod val="75000"/>
                        <a:lumOff val="25000"/>
                      </a:schemeClr>
                    </a:solidFill>
                  </a:rPr>
                  <a:t>, </a:t>
                </a:r>
                <a:r>
                  <a:rPr lang="en-US" sz="2400" dirty="0" smtClean="0">
                    <a:solidFill>
                      <a:schemeClr val="tx1">
                        <a:lumMod val="75000"/>
                        <a:lumOff val="25000"/>
                      </a:schemeClr>
                    </a:solidFill>
                  </a:rPr>
                  <a:t>   </a:t>
                </a:r>
                <a14:m>
                  <m:oMath xmlns:m="http://schemas.openxmlformats.org/officeDocument/2006/math">
                    <m:r>
                      <a:rPr lang="en-US" sz="2400" i="1">
                        <a:solidFill>
                          <a:schemeClr val="tx1">
                            <a:lumMod val="75000"/>
                            <a:lumOff val="25000"/>
                          </a:schemeClr>
                        </a:solidFill>
                        <a:latin typeface="Cambria Math" charset="0"/>
                      </a:rPr>
                      <m:t>𝑋</m:t>
                    </m:r>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𝑋</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𝑋</m:t>
                        </m:r>
                      </m:e>
                      <m:sub>
                        <m:r>
                          <a:rPr lang="en-US" sz="2400" i="1">
                            <a:solidFill>
                              <a:schemeClr val="tx1">
                                <a:lumMod val="75000"/>
                                <a:lumOff val="25000"/>
                              </a:schemeClr>
                            </a:solidFill>
                            <a:latin typeface="Cambria Math" charset="0"/>
                          </a:rPr>
                          <m:t>𝐽</m:t>
                        </m:r>
                      </m:sub>
                    </m:sSub>
                    <m:r>
                      <a:rPr lang="en-US" sz="2400" b="1" i="1">
                        <a:solidFill>
                          <a:schemeClr val="tx1">
                            <a:lumMod val="75000"/>
                            <a:lumOff val="25000"/>
                          </a:schemeClr>
                        </a:solidFill>
                        <a:latin typeface="Cambria Math" charset="0"/>
                      </a:rPr>
                      <m:t> </m:t>
                    </m:r>
                  </m:oMath>
                </a14:m>
                <a:r>
                  <a:rPr lang="en-US" sz="2400" dirty="0">
                    <a:solidFill>
                      <a:schemeClr val="tx1">
                        <a:lumMod val="75000"/>
                        <a:lumOff val="25000"/>
                      </a:schemeClr>
                    </a:solidFill>
                  </a:rPr>
                  <a:t>and</a:t>
                </a:r>
                <a14:m>
                  <m:oMath xmlns:m="http://schemas.openxmlformats.org/officeDocument/2006/math">
                    <m:r>
                      <a:rPr lang="en-US" sz="2400" b="1" i="1">
                        <a:solidFill>
                          <a:schemeClr val="tx1">
                            <a:lumMod val="75000"/>
                            <a:lumOff val="25000"/>
                          </a:schemeClr>
                        </a:solidFill>
                        <a:latin typeface="Cambria Math" charset="0"/>
                      </a:rPr>
                      <m:t> </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𝑋</m:t>
                        </m:r>
                      </m:e>
                      <m:sub>
                        <m:r>
                          <a:rPr lang="en-US" sz="2400" i="1">
                            <a:solidFill>
                              <a:schemeClr val="tx1">
                                <a:lumMod val="75000"/>
                                <a:lumOff val="25000"/>
                              </a:schemeClr>
                            </a:solidFill>
                            <a:latin typeface="Cambria Math" charset="0"/>
                          </a:rPr>
                          <m:t>𝑗</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1</m:t>
                        </m:r>
                        <m:r>
                          <a:rPr lang="en-US" sz="2400" i="1">
                            <a:solidFill>
                              <a:schemeClr val="tx1">
                                <a:lumMod val="75000"/>
                                <a:lumOff val="25000"/>
                              </a:schemeClr>
                            </a:solidFill>
                            <a:latin typeface="Cambria Math" charset="0"/>
                          </a:rPr>
                          <m:t>𝑗</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𝑖𝑗</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𝑛𝑗</m:t>
                        </m:r>
                      </m:sub>
                    </m:sSub>
                  </m:oMath>
                </a14:m>
                <a:endParaRPr lang="en-US" sz="2400" dirty="0">
                  <a:solidFill>
                    <a:schemeClr val="tx1">
                      <a:lumMod val="75000"/>
                      <a:lumOff val="25000"/>
                    </a:schemeClr>
                  </a:solidFill>
                </a:endParaRPr>
              </a:p>
              <a:p>
                <a:endParaRPr lang="en-US" sz="2400" dirty="0">
                  <a:solidFill>
                    <a:schemeClr val="tx1">
                      <a:lumMod val="75000"/>
                      <a:lumOff val="25000"/>
                    </a:schemeClr>
                  </a:solidFill>
                  <a:latin typeface="Karla" charset="0"/>
                  <a:ea typeface="Karla" charset="0"/>
                  <a:cs typeface="Karla" charset="0"/>
                </a:endParaRPr>
              </a:p>
              <a:p>
                <a:pPr>
                  <a:spcBef>
                    <a:spcPts val="0"/>
                  </a:spcBef>
                </a:pPr>
                <a:r>
                  <a:rPr lang="en-US" sz="2400" dirty="0">
                    <a:solidFill>
                      <a:schemeClr val="tx1">
                        <a:lumMod val="75000"/>
                        <a:lumOff val="25000"/>
                      </a:schemeClr>
                    </a:solidFill>
                    <a:latin typeface="Karla" charset="0"/>
                    <a:ea typeface="Karla" charset="0"/>
                    <a:cs typeface="Karla" charset="0"/>
                  </a:rPr>
                  <a:t>In this case, we can still assume a simple form for </a:t>
                </a:r>
                <a14:m>
                  <m:oMath xmlns:m="http://schemas.openxmlformats.org/officeDocument/2006/math">
                    <m:r>
                      <a:rPr lang="en-US" sz="2400" i="1">
                        <a:solidFill>
                          <a:schemeClr val="tx1">
                            <a:lumMod val="75000"/>
                            <a:lumOff val="25000"/>
                          </a:schemeClr>
                        </a:solidFill>
                        <a:latin typeface="Cambria Math" charset="0"/>
                        <a:ea typeface="Karla" charset="0"/>
                        <a:cs typeface="Karla" charset="0"/>
                      </a:rPr>
                      <m:t>𝑓</m:t>
                    </m:r>
                    <m:r>
                      <a:rPr lang="en-US" sz="2400" b="0" i="0" smtClean="0">
                        <a:solidFill>
                          <a:schemeClr val="tx1">
                            <a:lumMod val="75000"/>
                            <a:lumOff val="25000"/>
                          </a:schemeClr>
                        </a:solidFill>
                        <a:latin typeface="Cambria Math" charset="0"/>
                        <a:ea typeface="Karla" charset="0"/>
                        <a:cs typeface="Karla" charset="0"/>
                      </a:rPr>
                      <m:t> </m:t>
                    </m:r>
                  </m:oMath>
                </a14:m>
                <a:r>
                  <a:rPr lang="en-US" sz="2400" dirty="0">
                    <a:solidFill>
                      <a:schemeClr val="tx1">
                        <a:lumMod val="75000"/>
                        <a:lumOff val="25000"/>
                      </a:schemeClr>
                    </a:solidFill>
                    <a:latin typeface="Karla" charset="0"/>
                    <a:ea typeface="Karla" charset="0"/>
                    <a:cs typeface="Karla" charset="0"/>
                  </a:rPr>
                  <a:t>-a multilinear form:</a:t>
                </a: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r>
                  <a:rPr lang="en-US" sz="2400" dirty="0">
                    <a:solidFill>
                      <a:schemeClr val="tx1">
                        <a:lumMod val="75000"/>
                        <a:lumOff val="25000"/>
                      </a:schemeClr>
                    </a:solidFill>
                    <a:latin typeface="Karla" charset="0"/>
                    <a:ea typeface="Karla" charset="0"/>
                    <a:cs typeface="Karla" charset="0"/>
                  </a:rPr>
                  <a:t>Hence, </a:t>
                </a:r>
                <a14:m>
                  <m:oMath xmlns:m="http://schemas.openxmlformats.org/officeDocument/2006/math">
                    <m:acc>
                      <m:accPr>
                        <m:chr m:val="̂"/>
                        <m:ctrlPr>
                          <a:rPr lang="en-US" sz="2400" i="1" smtClean="0">
                            <a:solidFill>
                              <a:schemeClr val="tx1">
                                <a:lumMod val="75000"/>
                                <a:lumOff val="25000"/>
                              </a:schemeClr>
                            </a:solidFill>
                            <a:latin typeface="Cambria Math" charset="0"/>
                            <a:ea typeface="Karla" charset="0"/>
                            <a:cs typeface="Karla" charset="0"/>
                          </a:rPr>
                        </m:ctrlPr>
                      </m:accPr>
                      <m:e>
                        <m:r>
                          <a:rPr lang="en-US" sz="2400" b="0" i="1" smtClean="0">
                            <a:solidFill>
                              <a:schemeClr val="tx1">
                                <a:lumMod val="75000"/>
                                <a:lumOff val="25000"/>
                              </a:schemeClr>
                            </a:solidFill>
                            <a:latin typeface="Cambria Math" charset="0"/>
                            <a:ea typeface="Karla" charset="0"/>
                            <a:cs typeface="Karla" charset="0"/>
                          </a:rPr>
                          <m:t>𝑓</m:t>
                        </m:r>
                      </m:e>
                    </m:acc>
                  </m:oMath>
                </a14:m>
                <a:r>
                  <a:rPr lang="en-US" sz="2400" dirty="0">
                    <a:solidFill>
                      <a:schemeClr val="tx1">
                        <a:lumMod val="75000"/>
                        <a:lumOff val="25000"/>
                      </a:schemeClr>
                    </a:solidFill>
                    <a:latin typeface="Karla" charset="0"/>
                    <a:ea typeface="Karla" charset="0"/>
                    <a:cs typeface="Karla" charset="0"/>
                  </a:rPr>
                  <a:t>, has the form</a:t>
                </a: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r>
                  <a:rPr lang="en-US" sz="2400" dirty="0">
                    <a:solidFill>
                      <a:schemeClr val="tx1">
                        <a:lumMod val="75000"/>
                        <a:lumOff val="25000"/>
                      </a:schemeClr>
                    </a:solidFill>
                    <a:latin typeface="Karla" charset="0"/>
                    <a:ea typeface="Karla" charset="0"/>
                    <a:cs typeface="Karla" charset="0"/>
                  </a:rPr>
                  <a:t> </a:t>
                </a:r>
              </a:p>
              <a:p>
                <a:endParaRPr lang="en-US" sz="2400" dirty="0">
                  <a:solidFill>
                    <a:schemeClr val="tx1">
                      <a:lumMod val="75000"/>
                      <a:lumOff val="25000"/>
                    </a:schemeClr>
                  </a:solidFill>
                  <a:latin typeface="Karla" charset="0"/>
                  <a:ea typeface="Karla" charset="0"/>
                  <a:cs typeface="Karla"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45" t="-2305" b="-9884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24</a:t>
            </a:fld>
            <a:endParaRPr lang="en-US"/>
          </a:p>
        </p:txBody>
      </p:sp>
      <p:pic>
        <p:nvPicPr>
          <p:cNvPr id="15" name="Picture 14"/>
          <p:cNvPicPr>
            <a:picLocks noChangeAspect="1"/>
          </p:cNvPicPr>
          <p:nvPr/>
        </p:nvPicPr>
        <p:blipFill>
          <a:blip r:embed="rId4"/>
          <a:stretch>
            <a:fillRect/>
          </a:stretch>
        </p:blipFill>
        <p:spPr>
          <a:xfrm>
            <a:off x="1775460" y="4233811"/>
            <a:ext cx="8641080" cy="328930"/>
          </a:xfrm>
          <a:prstGeom prst="rect">
            <a:avLst/>
          </a:prstGeom>
        </p:spPr>
      </p:pic>
      <p:pic>
        <p:nvPicPr>
          <p:cNvPr id="16" name="Picture 15"/>
          <p:cNvPicPr>
            <a:picLocks noChangeAspect="1"/>
          </p:cNvPicPr>
          <p:nvPr/>
        </p:nvPicPr>
        <p:blipFill>
          <a:blip r:embed="rId5"/>
          <a:stretch>
            <a:fillRect/>
          </a:stretch>
        </p:blipFill>
        <p:spPr>
          <a:xfrm>
            <a:off x="1676379" y="5505112"/>
            <a:ext cx="8641080" cy="391160"/>
          </a:xfrm>
          <a:prstGeom prst="rect">
            <a:avLst/>
          </a:prstGeom>
        </p:spPr>
      </p:pic>
    </p:spTree>
    <p:extLst>
      <p:ext uri="{BB962C8B-B14F-4D97-AF65-F5344CB8AC3E}">
        <p14:creationId xmlns:p14="http://schemas.microsoft.com/office/powerpoint/2010/main" val="18748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Linear Regression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Aft>
                    <a:spcPts val="1800"/>
                  </a:spcAft>
                </a:pPr>
                <a:r>
                  <a:rPr lang="en-US" sz="2400" dirty="0"/>
                  <a:t>Again, to fit this model means to compute </a:t>
                </a:r>
                <a14:m>
                  <m:oMath xmlns:m="http://schemas.openxmlformats.org/officeDocument/2006/math">
                    <m:sSub>
                      <m:sSubPr>
                        <m:ctrlPr>
                          <a:rPr lang="en-US" sz="2400" i="1" smtClean="0">
                            <a:latin typeface="Cambria Math" charset="0"/>
                          </a:rPr>
                        </m:ctrlPr>
                      </m:sSubPr>
                      <m:e>
                        <m:acc>
                          <m:accPr>
                            <m:chr m:val="̂"/>
                            <m:ctrlPr>
                              <a:rPr lang="en-US" sz="2400" i="1" smtClean="0">
                                <a:latin typeface="Cambria Math" charset="0"/>
                              </a:rPr>
                            </m:ctrlPr>
                          </m:accPr>
                          <m:e>
                            <m:r>
                              <a:rPr lang="en-US" sz="2400" i="1" smtClean="0">
                                <a:latin typeface="Cambria Math" charset="0"/>
                                <a:ea typeface="Cambria Math" charset="0"/>
                                <a:cs typeface="Cambria Math" charset="0"/>
                              </a:rPr>
                              <m:t>𝛽</m:t>
                            </m:r>
                          </m:e>
                        </m:acc>
                      </m:e>
                      <m:sub>
                        <m:r>
                          <a:rPr lang="en-US" sz="2400" b="0" i="1" smtClean="0">
                            <a:latin typeface="Cambria Math" charset="0"/>
                          </a:rPr>
                          <m:t>0</m:t>
                        </m:r>
                      </m:sub>
                    </m:sSub>
                    <m:r>
                      <a:rPr lang="en-US" sz="2400" b="0" i="1" smtClean="0">
                        <a:latin typeface="Cambria Math" charset="0"/>
                      </a:rPr>
                      <m:t>,…,</m:t>
                    </m:r>
                    <m:sSub>
                      <m:sSubPr>
                        <m:ctrlPr>
                          <a:rPr lang="en-US" sz="2400" i="1">
                            <a:latin typeface="Cambria Math" charset="0"/>
                          </a:rPr>
                        </m:ctrlPr>
                      </m:sSubPr>
                      <m:e>
                        <m:acc>
                          <m:accPr>
                            <m:chr m:val="̂"/>
                            <m:ctrlPr>
                              <a:rPr lang="en-US" sz="2400" i="1">
                                <a:latin typeface="Cambria Math" charset="0"/>
                              </a:rPr>
                            </m:ctrlPr>
                          </m:accPr>
                          <m:e>
                            <m:r>
                              <a:rPr lang="en-US" sz="2400" i="1">
                                <a:latin typeface="Cambria Math" charset="0"/>
                                <a:ea typeface="Cambria Math" charset="0"/>
                                <a:cs typeface="Cambria Math" charset="0"/>
                              </a:rPr>
                              <m:t>𝛽</m:t>
                            </m:r>
                          </m:e>
                        </m:acc>
                      </m:e>
                      <m:sub>
                        <m:r>
                          <a:rPr lang="en-US" sz="2400" b="0" i="1" smtClean="0">
                            <a:latin typeface="Cambria Math" charset="0"/>
                            <a:ea typeface="Cambria Math" charset="0"/>
                            <a:cs typeface="Cambria Math" charset="0"/>
                          </a:rPr>
                          <m:t>𝐽</m:t>
                        </m:r>
                      </m:sub>
                    </m:sSub>
                  </m:oMath>
                </a14:m>
                <a:r>
                  <a:rPr lang="en-US" sz="2400" dirty="0" smtClean="0"/>
                  <a:t> or to </a:t>
                </a:r>
                <a:r>
                  <a:rPr lang="en-US" sz="2400" dirty="0"/>
                  <a:t>minimize a loss function; we will again choose the </a:t>
                </a:r>
                <a:r>
                  <a:rPr lang="en-US" sz="2400" b="1" dirty="0"/>
                  <a:t>MSE</a:t>
                </a:r>
                <a:r>
                  <a:rPr lang="en-US" sz="2400" dirty="0"/>
                  <a:t> as our loss function. </a:t>
                </a:r>
              </a:p>
              <a:p>
                <a:pPr>
                  <a:spcAft>
                    <a:spcPts val="1800"/>
                  </a:spcAft>
                </a:pPr>
                <a:r>
                  <a:rPr lang="en-US" sz="2400" dirty="0"/>
                  <a:t>Given a set of observations, </a:t>
                </a:r>
                <a:endParaRPr lang="en-US" sz="2400" dirty="0">
                  <a:latin typeface="Cambria Math" charset="0"/>
                </a:endParaRPr>
              </a:p>
              <a:p>
                <a:pPr>
                  <a:spcAft>
                    <a:spcPts val="1800"/>
                  </a:spcAft>
                </a:pPr>
                <a:endParaRPr lang="en-US" sz="2400" dirty="0">
                  <a:latin typeface="Cambria Math" charset="0"/>
                </a:endParaRPr>
              </a:p>
              <a:p>
                <a:pPr>
                  <a:spcAft>
                    <a:spcPts val="1800"/>
                  </a:spcAft>
                </a:pPr>
                <a:r>
                  <a:rPr lang="en-US" sz="2400" dirty="0"/>
                  <a:t>the data and the model can be expressed in vector notation, </a:t>
                </a:r>
              </a:p>
              <a:p>
                <a:pPr>
                  <a:spcAft>
                    <a:spcPts val="1800"/>
                  </a:spcAft>
                </a:pPr>
                <a:endParaRPr lang="en-US" sz="2400" dirty="0">
                  <a:latin typeface="Cambria Math" charset="0"/>
                </a:endParaRPr>
              </a:p>
              <a:p>
                <a:pPr>
                  <a:spcAft>
                    <a:spcPts val="1800"/>
                  </a:spcAft>
                </a:pPr>
                <a:endParaRPr lang="en-US" sz="2400" dirty="0">
                  <a:latin typeface="Cambria Math" charset="0"/>
                </a:endParaRPr>
              </a:p>
              <a:p>
                <a:pPr>
                  <a:spcAft>
                    <a:spcPts val="1800"/>
                  </a:spcAft>
                </a:pPr>
                <a:endParaRPr lang="en-US" sz="2400" dirty="0">
                  <a:latin typeface="Cambria Math" charset="0"/>
                </a:endParaRPr>
              </a:p>
              <a:p>
                <a:endParaRPr lang="en-US" sz="2400" i="1" dirty="0">
                  <a:latin typeface="Cambria Math" charset="0"/>
                </a:endParaRPr>
              </a:p>
              <a:p>
                <a:endParaRPr lang="en-US" sz="2400" i="1" dirty="0">
                  <a:latin typeface="Cambria Math" charset="0"/>
                </a:endParaRPr>
              </a:p>
              <a:p>
                <a:r>
                  <a:rPr lang="en-US" sz="2400" dirty="0"/>
                  <a:t> </a:t>
                </a:r>
              </a:p>
              <a:p>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45" t="-865" r="-531" b="-4265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81B7CCDB-6D39-0547-B7B3-C80E39D6513A}" type="slidenum">
              <a:rPr lang="en-US" smtClean="0"/>
              <a:t>25</a:t>
            </a:fld>
            <a:endParaRPr lang="en-US"/>
          </a:p>
        </p:txBody>
      </p:sp>
      <p:pic>
        <p:nvPicPr>
          <p:cNvPr id="4" name="Picture 3"/>
          <p:cNvPicPr>
            <a:picLocks noChangeAspect="1"/>
          </p:cNvPicPr>
          <p:nvPr/>
        </p:nvPicPr>
        <p:blipFill>
          <a:blip r:embed="rId4"/>
          <a:stretch>
            <a:fillRect/>
          </a:stretch>
        </p:blipFill>
        <p:spPr>
          <a:xfrm>
            <a:off x="1847829" y="2806757"/>
            <a:ext cx="6858000" cy="386080"/>
          </a:xfrm>
          <a:prstGeom prst="rect">
            <a:avLst/>
          </a:prstGeom>
        </p:spPr>
      </p:pic>
      <p:pic>
        <p:nvPicPr>
          <p:cNvPr id="6" name="Picture 5"/>
          <p:cNvPicPr>
            <a:picLocks noChangeAspect="1"/>
          </p:cNvPicPr>
          <p:nvPr/>
        </p:nvPicPr>
        <p:blipFill>
          <a:blip r:embed="rId5"/>
          <a:stretch>
            <a:fillRect/>
          </a:stretch>
        </p:blipFill>
        <p:spPr>
          <a:xfrm>
            <a:off x="1255395" y="4328672"/>
            <a:ext cx="9681210" cy="1733550"/>
          </a:xfrm>
          <a:prstGeom prst="rect">
            <a:avLst/>
          </a:prstGeom>
        </p:spPr>
      </p:pic>
    </p:spTree>
    <p:extLst>
      <p:ext uri="{BB962C8B-B14F-4D97-AF65-F5344CB8AC3E}">
        <p14:creationId xmlns:p14="http://schemas.microsoft.com/office/powerpoint/2010/main" val="124739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solidFill>
                      <a:schemeClr val="tx1">
                        <a:lumMod val="75000"/>
                        <a:lumOff val="25000"/>
                      </a:schemeClr>
                    </a:solidFill>
                  </a:rPr>
                  <a:t>For our data</a:t>
                </a:r>
              </a:p>
              <a:p>
                <a:r>
                  <a:rPr lang="en-US" dirty="0">
                    <a:solidFill>
                      <a:schemeClr val="tx1">
                        <a:lumMod val="75000"/>
                        <a:lumOff val="25000"/>
                      </a:schemeClr>
                    </a:solidFill>
                  </a:rPr>
                  <a:t>	</a:t>
                </a:r>
                <a14:m>
                  <m:oMath xmlns:m="http://schemas.openxmlformats.org/officeDocument/2006/math">
                    <m:r>
                      <m:rPr>
                        <m:sty m:val="p"/>
                      </m:rPr>
                      <a:rPr lang="en-US" b="0" i="0" smtClean="0">
                        <a:solidFill>
                          <a:schemeClr val="tx1">
                            <a:lumMod val="75000"/>
                            <a:lumOff val="25000"/>
                          </a:schemeClr>
                        </a:solidFill>
                        <a:latin typeface="Cambria Math" charset="0"/>
                      </a:rPr>
                      <m:t>Sales</m:t>
                    </m:r>
                    <m:r>
                      <a:rPr lang="en-US" b="0" i="1" smtClean="0">
                        <a:solidFill>
                          <a:schemeClr val="tx1">
                            <a:lumMod val="75000"/>
                            <a:lumOff val="25000"/>
                          </a:schemeClr>
                        </a:solidFill>
                        <a:latin typeface="Cambria Math" charset="0"/>
                      </a:rPr>
                      <m:t>=</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𝛽</m:t>
                        </m:r>
                      </m:e>
                      <m:sub>
                        <m:r>
                          <a:rPr lang="en-US" b="0" i="1" smtClean="0">
                            <a:solidFill>
                              <a:schemeClr val="tx1">
                                <a:lumMod val="75000"/>
                                <a:lumOff val="25000"/>
                              </a:schemeClr>
                            </a:solidFill>
                            <a:latin typeface="Cambria Math" charset="0"/>
                          </a:rPr>
                          <m:t>0</m:t>
                        </m:r>
                      </m:sub>
                    </m:sSub>
                    <m:r>
                      <a:rPr lang="en-US" b="0" i="1" smtClean="0">
                        <a:solidFill>
                          <a:schemeClr val="tx1">
                            <a:lumMod val="75000"/>
                            <a:lumOff val="25000"/>
                          </a:schemeClr>
                        </a:solidFill>
                        <a:latin typeface="Cambria Math" charset="0"/>
                      </a:rPr>
                      <m:t>+</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𝛽</m:t>
                        </m:r>
                      </m:e>
                      <m:sub>
                        <m:r>
                          <a:rPr lang="en-US" b="0" i="1" smtClean="0">
                            <a:solidFill>
                              <a:schemeClr val="tx1">
                                <a:lumMod val="75000"/>
                                <a:lumOff val="25000"/>
                              </a:schemeClr>
                            </a:solidFill>
                            <a:latin typeface="Cambria Math" charset="0"/>
                          </a:rPr>
                          <m:t>1</m:t>
                        </m:r>
                      </m:sub>
                    </m:sSub>
                    <m:r>
                      <a:rPr lang="en-US" b="0" i="1" smtClean="0">
                        <a:solidFill>
                          <a:schemeClr val="tx1">
                            <a:lumMod val="75000"/>
                            <a:lumOff val="25000"/>
                          </a:schemeClr>
                        </a:solidFill>
                        <a:latin typeface="Cambria Math" charset="0"/>
                      </a:rPr>
                      <m:t> ×  </m:t>
                    </m:r>
                    <m:r>
                      <a:rPr lang="en-US" b="0" i="1" smtClean="0">
                        <a:solidFill>
                          <a:schemeClr val="tx1">
                            <a:lumMod val="75000"/>
                            <a:lumOff val="25000"/>
                          </a:schemeClr>
                        </a:solidFill>
                        <a:latin typeface="Cambria Math" charset="0"/>
                      </a:rPr>
                      <m:t>𝑇𝑉</m:t>
                    </m:r>
                    <m:r>
                      <a:rPr lang="en-US" b="0" i="1" smtClean="0">
                        <a:solidFill>
                          <a:schemeClr val="tx1">
                            <a:lumMod val="75000"/>
                            <a:lumOff val="25000"/>
                          </a:schemeClr>
                        </a:solidFill>
                        <a:latin typeface="Cambria Math" charset="0"/>
                      </a:rPr>
                      <m:t>+</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𝛽</m:t>
                        </m:r>
                      </m:e>
                      <m:sub>
                        <m:r>
                          <a:rPr lang="en-US" b="0" i="1" smtClean="0">
                            <a:solidFill>
                              <a:schemeClr val="tx1">
                                <a:lumMod val="75000"/>
                                <a:lumOff val="25000"/>
                              </a:schemeClr>
                            </a:solidFill>
                            <a:latin typeface="Cambria Math" charset="0"/>
                          </a:rPr>
                          <m:t>2</m:t>
                        </m:r>
                      </m:sub>
                    </m:sSub>
                    <m:r>
                      <a:rPr lang="en-US" b="0" i="1" smtClean="0">
                        <a:solidFill>
                          <a:schemeClr val="tx1">
                            <a:lumMod val="75000"/>
                            <a:lumOff val="25000"/>
                          </a:schemeClr>
                        </a:solidFill>
                        <a:latin typeface="Cambria Math" charset="0"/>
                      </a:rPr>
                      <m:t>×</m:t>
                    </m:r>
                    <m:r>
                      <a:rPr lang="en-US" b="0" i="1" smtClean="0">
                        <a:solidFill>
                          <a:schemeClr val="tx1">
                            <a:lumMod val="75000"/>
                            <a:lumOff val="25000"/>
                          </a:schemeClr>
                        </a:solidFill>
                        <a:latin typeface="Cambria Math" charset="0"/>
                      </a:rPr>
                      <m:t>𝑅𝑎𝑑𝑖𝑜</m:t>
                    </m:r>
                    <m:r>
                      <a:rPr lang="en-US" b="0" i="1" smtClean="0">
                        <a:solidFill>
                          <a:schemeClr val="tx1">
                            <a:lumMod val="75000"/>
                            <a:lumOff val="25000"/>
                          </a:schemeClr>
                        </a:solidFill>
                        <a:latin typeface="Cambria Math" charset="0"/>
                      </a:rPr>
                      <m:t>+</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𝛽</m:t>
                        </m:r>
                      </m:e>
                      <m:sub>
                        <m:r>
                          <a:rPr lang="en-US" b="0" i="1" smtClean="0">
                            <a:solidFill>
                              <a:schemeClr val="tx1">
                                <a:lumMod val="75000"/>
                                <a:lumOff val="25000"/>
                              </a:schemeClr>
                            </a:solidFill>
                            <a:latin typeface="Cambria Math" charset="0"/>
                          </a:rPr>
                          <m:t>3</m:t>
                        </m:r>
                      </m:sub>
                    </m:sSub>
                    <m:r>
                      <a:rPr lang="en-US" b="0" i="1" smtClean="0">
                        <a:solidFill>
                          <a:schemeClr val="tx1">
                            <a:lumMod val="75000"/>
                            <a:lumOff val="25000"/>
                          </a:schemeClr>
                        </a:solidFill>
                        <a:latin typeface="Cambria Math" charset="0"/>
                      </a:rPr>
                      <m:t>×</m:t>
                    </m:r>
                    <m:r>
                      <a:rPr lang="en-US" b="0" i="1" smtClean="0">
                        <a:solidFill>
                          <a:schemeClr val="tx1">
                            <a:lumMod val="75000"/>
                            <a:lumOff val="25000"/>
                          </a:schemeClr>
                        </a:solidFill>
                        <a:latin typeface="Cambria Math" charset="0"/>
                      </a:rPr>
                      <m:t>𝑁𝑒𝑤𝑠𝑝𝑎𝑝𝑒𝑟</m:t>
                    </m:r>
                    <m:r>
                      <a:rPr lang="en-US" b="0" i="1" smtClean="0">
                        <a:solidFill>
                          <a:schemeClr val="tx1">
                            <a:lumMod val="75000"/>
                            <a:lumOff val="25000"/>
                          </a:schemeClr>
                        </a:solidFill>
                        <a:latin typeface="Cambria Math" charset="0"/>
                      </a:rPr>
                      <m:t>+</m:t>
                    </m:r>
                    <m:r>
                      <a:rPr lang="en-US" b="0" i="1" smtClean="0">
                        <a:solidFill>
                          <a:schemeClr val="tx1">
                            <a:lumMod val="75000"/>
                            <a:lumOff val="25000"/>
                          </a:schemeClr>
                        </a:solidFill>
                        <a:latin typeface="Cambria Math" charset="0"/>
                      </a:rPr>
                      <m:t>𝜖</m:t>
                    </m:r>
                    <m:r>
                      <a:rPr lang="en-US" b="0" i="1" smtClean="0">
                        <a:solidFill>
                          <a:schemeClr val="tx1">
                            <a:lumMod val="75000"/>
                            <a:lumOff val="25000"/>
                          </a:schemeClr>
                        </a:solidFill>
                        <a:latin typeface="Cambria Math" charset="0"/>
                      </a:rPr>
                      <m:t>  </m:t>
                    </m:r>
                  </m:oMath>
                </a14:m>
                <a:endParaRPr lang="en-US" dirty="0" smtClean="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In linear algebra notation </a:t>
                </a:r>
              </a:p>
              <a:p>
                <a:endParaRPr lang="en-US" dirty="0" smtClean="0">
                  <a:solidFill>
                    <a:schemeClr val="tx1">
                      <a:lumMod val="75000"/>
                      <a:lumOff val="25000"/>
                    </a:schemeClr>
                  </a:solidFill>
                </a:endParaRPr>
              </a:p>
              <a:p>
                <a14:m>
                  <m:oMathPara xmlns:m="http://schemas.openxmlformats.org/officeDocument/2006/math">
                    <m:oMathParaPr>
                      <m:jc m:val="centerGroup"/>
                    </m:oMathParaPr>
                    <m:oMath xmlns:m="http://schemas.openxmlformats.org/officeDocument/2006/math">
                      <m:r>
                        <a:rPr lang="en-US" b="1" i="1" smtClean="0">
                          <a:solidFill>
                            <a:schemeClr val="tx1">
                              <a:lumMod val="75000"/>
                              <a:lumOff val="25000"/>
                            </a:schemeClr>
                          </a:solidFill>
                          <a:latin typeface="Cambria Math" charset="0"/>
                        </a:rPr>
                        <m:t>𝒀</m:t>
                      </m:r>
                      <m:r>
                        <a:rPr lang="en-US" b="0" i="1" smtClean="0">
                          <a:solidFill>
                            <a:schemeClr val="tx1">
                              <a:lumMod val="75000"/>
                              <a:lumOff val="25000"/>
                            </a:schemeClr>
                          </a:solidFill>
                          <a:latin typeface="Cambria Math" charset="0"/>
                        </a:rPr>
                        <m:t>=</m:t>
                      </m:r>
                      <m:d>
                        <m:dPr>
                          <m:ctrlPr>
                            <a:rPr lang="uk-UA" i="1" smtClean="0">
                              <a:solidFill>
                                <a:schemeClr val="tx1">
                                  <a:lumMod val="75000"/>
                                  <a:lumOff val="25000"/>
                                </a:schemeClr>
                              </a:solidFill>
                              <a:latin typeface="Cambria Math" charset="0"/>
                            </a:rPr>
                          </m:ctrlPr>
                        </m:dPr>
                        <m:e>
                          <m:m>
                            <m:mPr>
                              <m:mcs>
                                <m:mc>
                                  <m:mcPr>
                                    <m:count m:val="1"/>
                                    <m:mcJc m:val="center"/>
                                  </m:mcPr>
                                </m:mc>
                              </m:mcs>
                              <m:ctrlPr>
                                <a:rPr lang="mr-IN" i="1" smtClean="0">
                                  <a:solidFill>
                                    <a:schemeClr val="tx1">
                                      <a:lumMod val="75000"/>
                                      <a:lumOff val="25000"/>
                                    </a:schemeClr>
                                  </a:solidFill>
                                  <a:latin typeface="Cambria Math" charset="0"/>
                                </a:rPr>
                              </m:ctrlPr>
                            </m:mPr>
                            <m:mr>
                              <m:e>
                                <m:r>
                                  <m:rPr>
                                    <m:brk m:alnAt="7"/>
                                  </m:rPr>
                                  <a:rPr lang="en-US" b="0" i="1" smtClean="0">
                                    <a:solidFill>
                                      <a:schemeClr val="tx1">
                                        <a:lumMod val="75000"/>
                                        <a:lumOff val="25000"/>
                                      </a:schemeClr>
                                    </a:solidFill>
                                    <a:latin typeface="Cambria Math" charset="0"/>
                                  </a:rPr>
                                  <m:t>𝑆𝑎𝑙𝑒</m:t>
                                </m:r>
                                <m:sSub>
                                  <m:sSubPr>
                                    <m:ctrlPr>
                                      <a:rPr lang="en-US" b="0" i="1" smtClean="0">
                                        <a:solidFill>
                                          <a:schemeClr val="tx1">
                                            <a:lumMod val="75000"/>
                                            <a:lumOff val="25000"/>
                                          </a:schemeClr>
                                        </a:solidFill>
                                        <a:latin typeface="Cambria Math" charset="0"/>
                                      </a:rPr>
                                    </m:ctrlPr>
                                  </m:sSubPr>
                                  <m:e>
                                    <m:r>
                                      <m:rPr>
                                        <m:brk m:alnAt="7"/>
                                      </m:rPr>
                                      <a:rPr lang="en-US" b="0" i="1" smtClean="0">
                                        <a:solidFill>
                                          <a:schemeClr val="tx1">
                                            <a:lumMod val="75000"/>
                                            <a:lumOff val="25000"/>
                                          </a:schemeClr>
                                        </a:solidFill>
                                        <a:latin typeface="Cambria Math" charset="0"/>
                                      </a:rPr>
                                      <m:t>𝑠</m:t>
                                    </m:r>
                                  </m:e>
                                  <m:sub>
                                    <m:r>
                                      <m:rPr>
                                        <m:brk m:alnAt="7"/>
                                      </m:rPr>
                                      <a:rPr lang="en-US" b="0" i="1" smtClean="0">
                                        <a:solidFill>
                                          <a:schemeClr val="tx1">
                                            <a:lumMod val="75000"/>
                                            <a:lumOff val="25000"/>
                                          </a:schemeClr>
                                        </a:solidFill>
                                        <a:latin typeface="Cambria Math" charset="0"/>
                                      </a:rPr>
                                      <m:t>1</m:t>
                                    </m:r>
                                  </m:sub>
                                </m:sSub>
                              </m:e>
                            </m:mr>
                            <m:mr>
                              <m:e>
                                <m:r>
                                  <a:rPr lang="mr-IN" i="1" smtClean="0">
                                    <a:solidFill>
                                      <a:schemeClr val="tx1">
                                        <a:lumMod val="75000"/>
                                        <a:lumOff val="25000"/>
                                      </a:schemeClr>
                                    </a:solidFill>
                                    <a:latin typeface="Cambria Math" charset="0"/>
                                  </a:rPr>
                                  <m:t>⋮</m:t>
                                </m:r>
                              </m:e>
                            </m:mr>
                            <m:mr>
                              <m:e>
                                <m:r>
                                  <a:rPr lang="en-US" b="0" i="1" smtClean="0">
                                    <a:solidFill>
                                      <a:schemeClr val="tx1">
                                        <a:lumMod val="75000"/>
                                        <a:lumOff val="25000"/>
                                      </a:schemeClr>
                                    </a:solidFill>
                                    <a:latin typeface="Cambria Math" charset="0"/>
                                  </a:rPr>
                                  <m:t>𝑆𝑎𝑙𝑒</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𝑠</m:t>
                                    </m:r>
                                  </m:e>
                                  <m:sub>
                                    <m:r>
                                      <a:rPr lang="en-US" b="0" i="1" smtClean="0">
                                        <a:solidFill>
                                          <a:schemeClr val="tx1">
                                            <a:lumMod val="75000"/>
                                            <a:lumOff val="25000"/>
                                          </a:schemeClr>
                                        </a:solidFill>
                                        <a:latin typeface="Cambria Math" charset="0"/>
                                      </a:rPr>
                                      <m:t>𝑛</m:t>
                                    </m:r>
                                  </m:sub>
                                </m:sSub>
                              </m:e>
                            </m:mr>
                          </m:m>
                        </m:e>
                      </m:d>
                      <m:r>
                        <a:rPr lang="en-US" b="0" i="1" smtClean="0">
                          <a:solidFill>
                            <a:schemeClr val="tx1">
                              <a:lumMod val="75000"/>
                              <a:lumOff val="25000"/>
                            </a:schemeClr>
                          </a:solidFill>
                          <a:latin typeface="Cambria Math" charset="0"/>
                        </a:rPr>
                        <m:t> ,</m:t>
                      </m:r>
                      <m:r>
                        <a:rPr lang="en-US" b="1" i="1" smtClean="0">
                          <a:solidFill>
                            <a:schemeClr val="tx1">
                              <a:lumMod val="75000"/>
                              <a:lumOff val="25000"/>
                            </a:schemeClr>
                          </a:solidFill>
                          <a:latin typeface="Cambria Math" charset="0"/>
                        </a:rPr>
                        <m:t> </m:t>
                      </m:r>
                      <m:r>
                        <a:rPr lang="en-US" b="1" i="1" smtClean="0">
                          <a:solidFill>
                            <a:schemeClr val="tx1">
                              <a:lumMod val="75000"/>
                              <a:lumOff val="25000"/>
                            </a:schemeClr>
                          </a:solidFill>
                          <a:latin typeface="Cambria Math" charset="0"/>
                        </a:rPr>
                        <m:t>𝑿</m:t>
                      </m:r>
                      <m:r>
                        <a:rPr lang="en-US" b="0" i="1" smtClean="0">
                          <a:solidFill>
                            <a:schemeClr val="tx1">
                              <a:lumMod val="75000"/>
                              <a:lumOff val="25000"/>
                            </a:schemeClr>
                          </a:solidFill>
                          <a:latin typeface="Cambria Math" charset="0"/>
                        </a:rPr>
                        <m:t>=</m:t>
                      </m:r>
                      <m:d>
                        <m:dPr>
                          <m:ctrlPr>
                            <a:rPr lang="uk-UA" b="0" i="1" smtClean="0">
                              <a:solidFill>
                                <a:schemeClr val="tx1">
                                  <a:lumMod val="75000"/>
                                  <a:lumOff val="25000"/>
                                </a:schemeClr>
                              </a:solidFill>
                              <a:latin typeface="Cambria Math" charset="0"/>
                            </a:rPr>
                          </m:ctrlPr>
                        </m:dPr>
                        <m:e>
                          <m:m>
                            <m:mPr>
                              <m:mcs>
                                <m:mc>
                                  <m:mcPr>
                                    <m:count m:val="3"/>
                                    <m:mcJc m:val="center"/>
                                  </m:mcPr>
                                </m:mc>
                              </m:mcs>
                              <m:ctrlPr>
                                <a:rPr lang="uk-UA" b="0" i="1" smtClean="0">
                                  <a:solidFill>
                                    <a:schemeClr val="tx1">
                                      <a:lumMod val="75000"/>
                                      <a:lumOff val="25000"/>
                                    </a:schemeClr>
                                  </a:solidFill>
                                  <a:latin typeface="Cambria Math" charset="0"/>
                                </a:rPr>
                              </m:ctrlPr>
                            </m:mPr>
                            <m:mr>
                              <m:e>
                                <m:r>
                                  <m:rPr>
                                    <m:brk m:alnAt="7"/>
                                  </m:rPr>
                                  <a:rPr lang="en-US" b="0" i="1" smtClean="0">
                                    <a:solidFill>
                                      <a:schemeClr val="tx1">
                                        <a:lumMod val="75000"/>
                                        <a:lumOff val="25000"/>
                                      </a:schemeClr>
                                    </a:solidFill>
                                    <a:latin typeface="Cambria Math" charset="0"/>
                                  </a:rPr>
                                  <m:t>1</m:t>
                                </m:r>
                              </m:e>
                              <m:e>
                                <m:r>
                                  <a:rPr lang="en-US" b="0" i="1" smtClean="0">
                                    <a:solidFill>
                                      <a:schemeClr val="tx1">
                                        <a:lumMod val="75000"/>
                                        <a:lumOff val="25000"/>
                                      </a:schemeClr>
                                    </a:solidFill>
                                    <a:latin typeface="Cambria Math" charset="0"/>
                                  </a:rPr>
                                  <m:t>𝑇</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𝑉</m:t>
                                    </m:r>
                                  </m:e>
                                  <m:sub>
                                    <m:r>
                                      <a:rPr lang="en-US" b="0" i="1" smtClean="0">
                                        <a:solidFill>
                                          <a:schemeClr val="tx1">
                                            <a:lumMod val="75000"/>
                                            <a:lumOff val="25000"/>
                                          </a:schemeClr>
                                        </a:solidFill>
                                        <a:latin typeface="Cambria Math" charset="0"/>
                                      </a:rPr>
                                      <m:t>1</m:t>
                                    </m:r>
                                  </m:sub>
                                </m:sSub>
                                <m:r>
                                  <a:rPr lang="en-US" b="0" i="1" smtClean="0">
                                    <a:solidFill>
                                      <a:schemeClr val="tx1">
                                        <a:lumMod val="75000"/>
                                        <a:lumOff val="25000"/>
                                      </a:schemeClr>
                                    </a:solidFill>
                                    <a:latin typeface="Cambria Math" charset="0"/>
                                  </a:rPr>
                                  <m:t>   </m:t>
                                </m:r>
                                <m:r>
                                  <a:rPr lang="en-US" b="0" i="1" smtClean="0">
                                    <a:solidFill>
                                      <a:schemeClr val="tx1">
                                        <a:lumMod val="75000"/>
                                        <a:lumOff val="25000"/>
                                      </a:schemeClr>
                                    </a:solidFill>
                                    <a:latin typeface="Cambria Math" charset="0"/>
                                  </a:rPr>
                                  <m:t>𝑅𝑎𝑑𝑖</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𝑜</m:t>
                                    </m:r>
                                  </m:e>
                                  <m:sub>
                                    <m:r>
                                      <a:rPr lang="en-US" b="0" i="1" smtClean="0">
                                        <a:solidFill>
                                          <a:schemeClr val="tx1">
                                            <a:lumMod val="75000"/>
                                            <a:lumOff val="25000"/>
                                          </a:schemeClr>
                                        </a:solidFill>
                                        <a:latin typeface="Cambria Math" charset="0"/>
                                      </a:rPr>
                                      <m:t>1</m:t>
                                    </m:r>
                                  </m:sub>
                                </m:sSub>
                              </m:e>
                              <m:e>
                                <m:r>
                                  <a:rPr lang="en-US" b="0" i="1" smtClean="0">
                                    <a:solidFill>
                                      <a:schemeClr val="tx1">
                                        <a:lumMod val="75000"/>
                                        <a:lumOff val="25000"/>
                                      </a:schemeClr>
                                    </a:solidFill>
                                    <a:latin typeface="Cambria Math" charset="0"/>
                                  </a:rPr>
                                  <m:t>𝑁𝑒𝑤</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𝑠</m:t>
                                    </m:r>
                                  </m:e>
                                  <m:sub>
                                    <m:r>
                                      <a:rPr lang="en-US" b="0" i="1" smtClean="0">
                                        <a:solidFill>
                                          <a:schemeClr val="tx1">
                                            <a:lumMod val="75000"/>
                                            <a:lumOff val="25000"/>
                                          </a:schemeClr>
                                        </a:solidFill>
                                        <a:latin typeface="Cambria Math" charset="0"/>
                                      </a:rPr>
                                      <m:t>1</m:t>
                                    </m:r>
                                  </m:sub>
                                </m:sSub>
                              </m:e>
                            </m:mr>
                            <m:mr>
                              <m:e>
                                <m:r>
                                  <a:rPr lang="uk-UA" b="0" i="1" smtClean="0">
                                    <a:solidFill>
                                      <a:schemeClr val="tx1">
                                        <a:lumMod val="75000"/>
                                        <a:lumOff val="25000"/>
                                      </a:schemeClr>
                                    </a:solidFill>
                                    <a:latin typeface="Cambria Math" charset="0"/>
                                  </a:rPr>
                                  <m:t>⋮</m:t>
                                </m:r>
                              </m:e>
                              <m:e>
                                <m:r>
                                  <a:rPr lang="uk-UA" b="0" i="1" smtClean="0">
                                    <a:solidFill>
                                      <a:schemeClr val="tx1">
                                        <a:lumMod val="75000"/>
                                        <a:lumOff val="25000"/>
                                      </a:schemeClr>
                                    </a:solidFill>
                                    <a:latin typeface="Cambria Math" charset="0"/>
                                  </a:rPr>
                                  <m:t>⋮</m:t>
                                </m:r>
                              </m:e>
                              <m:e>
                                <m:r>
                                  <a:rPr lang="uk-UA" b="0" i="1" smtClean="0">
                                    <a:solidFill>
                                      <a:schemeClr val="tx1">
                                        <a:lumMod val="75000"/>
                                        <a:lumOff val="25000"/>
                                      </a:schemeClr>
                                    </a:solidFill>
                                    <a:latin typeface="Cambria Math" charset="0"/>
                                  </a:rPr>
                                  <m:t>⋮</m:t>
                                </m:r>
                              </m:e>
                            </m:mr>
                            <m:mr>
                              <m:e>
                                <m:r>
                                  <a:rPr lang="en-US" b="0" i="1" smtClean="0">
                                    <a:solidFill>
                                      <a:schemeClr val="tx1">
                                        <a:lumMod val="75000"/>
                                        <a:lumOff val="25000"/>
                                      </a:schemeClr>
                                    </a:solidFill>
                                    <a:latin typeface="Cambria Math" charset="0"/>
                                  </a:rPr>
                                  <m:t>1</m:t>
                                </m:r>
                              </m:e>
                              <m:e>
                                <m:r>
                                  <a:rPr lang="en-US" b="0" i="1" smtClean="0">
                                    <a:solidFill>
                                      <a:schemeClr val="tx1">
                                        <a:lumMod val="75000"/>
                                        <a:lumOff val="25000"/>
                                      </a:schemeClr>
                                    </a:solidFill>
                                    <a:latin typeface="Cambria Math" charset="0"/>
                                  </a:rPr>
                                  <m:t>𝑇</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𝑉</m:t>
                                    </m:r>
                                  </m:e>
                                  <m:sub>
                                    <m:r>
                                      <a:rPr lang="en-US" b="0" i="1" smtClean="0">
                                        <a:solidFill>
                                          <a:schemeClr val="tx1">
                                            <a:lumMod val="75000"/>
                                            <a:lumOff val="25000"/>
                                          </a:schemeClr>
                                        </a:solidFill>
                                        <a:latin typeface="Cambria Math" charset="0"/>
                                      </a:rPr>
                                      <m:t>𝑛</m:t>
                                    </m:r>
                                  </m:sub>
                                </m:sSub>
                                <m:r>
                                  <a:rPr lang="en-US" b="0" i="1" smtClean="0">
                                    <a:solidFill>
                                      <a:schemeClr val="tx1">
                                        <a:lumMod val="75000"/>
                                        <a:lumOff val="25000"/>
                                      </a:schemeClr>
                                    </a:solidFill>
                                    <a:latin typeface="Cambria Math" charset="0"/>
                                  </a:rPr>
                                  <m:t>.   </m:t>
                                </m:r>
                                <m:r>
                                  <a:rPr lang="en-US" b="0" i="1" smtClean="0">
                                    <a:solidFill>
                                      <a:schemeClr val="tx1">
                                        <a:lumMod val="75000"/>
                                        <a:lumOff val="25000"/>
                                      </a:schemeClr>
                                    </a:solidFill>
                                    <a:latin typeface="Cambria Math" charset="0"/>
                                  </a:rPr>
                                  <m:t>𝑅𝑎𝑑𝑖</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𝑜</m:t>
                                    </m:r>
                                  </m:e>
                                  <m:sub>
                                    <m:r>
                                      <a:rPr lang="en-US" b="0" i="1" smtClean="0">
                                        <a:solidFill>
                                          <a:schemeClr val="tx1">
                                            <a:lumMod val="75000"/>
                                            <a:lumOff val="25000"/>
                                          </a:schemeClr>
                                        </a:solidFill>
                                        <a:latin typeface="Cambria Math" charset="0"/>
                                      </a:rPr>
                                      <m:t>𝑛</m:t>
                                    </m:r>
                                  </m:sub>
                                </m:sSub>
                                <m:r>
                                  <a:rPr lang="en-US" b="0" i="1" smtClean="0">
                                    <a:solidFill>
                                      <a:schemeClr val="tx1">
                                        <a:lumMod val="75000"/>
                                        <a:lumOff val="25000"/>
                                      </a:schemeClr>
                                    </a:solidFill>
                                    <a:latin typeface="Cambria Math" charset="0"/>
                                  </a:rPr>
                                  <m:t>  </m:t>
                                </m:r>
                              </m:e>
                              <m:e>
                                <m:r>
                                  <a:rPr lang="en-US" b="0" i="1" smtClean="0">
                                    <a:solidFill>
                                      <a:schemeClr val="tx1">
                                        <a:lumMod val="75000"/>
                                        <a:lumOff val="25000"/>
                                      </a:schemeClr>
                                    </a:solidFill>
                                    <a:latin typeface="Cambria Math" charset="0"/>
                                  </a:rPr>
                                  <m:t>𝑁𝑒𝑤</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𝑠</m:t>
                                    </m:r>
                                  </m:e>
                                  <m:sub>
                                    <m:r>
                                      <a:rPr lang="en-US" b="0" i="1" smtClean="0">
                                        <a:solidFill>
                                          <a:schemeClr val="tx1">
                                            <a:lumMod val="75000"/>
                                            <a:lumOff val="25000"/>
                                          </a:schemeClr>
                                        </a:solidFill>
                                        <a:latin typeface="Cambria Math" charset="0"/>
                                      </a:rPr>
                                      <m:t>𝑛</m:t>
                                    </m:r>
                                  </m:sub>
                                </m:sSub>
                              </m:e>
                            </m:mr>
                          </m:m>
                        </m:e>
                      </m:d>
                      <m:r>
                        <a:rPr lang="en-US" b="0" i="1" smtClean="0">
                          <a:solidFill>
                            <a:schemeClr val="tx1">
                              <a:lumMod val="75000"/>
                              <a:lumOff val="25000"/>
                            </a:schemeClr>
                          </a:solidFill>
                          <a:latin typeface="Cambria Math" charset="0"/>
                        </a:rPr>
                        <m:t>, </m:t>
                      </m:r>
                      <m:r>
                        <a:rPr lang="en-US" b="1" i="1" smtClean="0">
                          <a:solidFill>
                            <a:schemeClr val="tx1">
                              <a:lumMod val="75000"/>
                              <a:lumOff val="25000"/>
                            </a:schemeClr>
                          </a:solidFill>
                          <a:latin typeface="Cambria Math" charset="0"/>
                        </a:rPr>
                        <m:t>𝜷</m:t>
                      </m:r>
                      <m:r>
                        <a:rPr lang="en-US" b="0" i="1" smtClean="0">
                          <a:solidFill>
                            <a:schemeClr val="tx1">
                              <a:lumMod val="75000"/>
                              <a:lumOff val="25000"/>
                            </a:schemeClr>
                          </a:solidFill>
                          <a:latin typeface="Cambria Math" charset="0"/>
                        </a:rPr>
                        <m:t>=</m:t>
                      </m:r>
                      <m:d>
                        <m:dPr>
                          <m:ctrlPr>
                            <a:rPr lang="uk-UA" i="1">
                              <a:solidFill>
                                <a:schemeClr val="tx1">
                                  <a:lumMod val="75000"/>
                                  <a:lumOff val="25000"/>
                                </a:schemeClr>
                              </a:solidFill>
                              <a:latin typeface="Cambria Math" charset="0"/>
                            </a:rPr>
                          </m:ctrlPr>
                        </m:dPr>
                        <m:e>
                          <m:m>
                            <m:mPr>
                              <m:mcs>
                                <m:mc>
                                  <m:mcPr>
                                    <m:count m:val="1"/>
                                    <m:mcJc m:val="center"/>
                                  </m:mcPr>
                                </m:mc>
                              </m:mcs>
                              <m:ctrlPr>
                                <a:rPr lang="mr-IN" i="1">
                                  <a:solidFill>
                                    <a:schemeClr val="tx1">
                                      <a:lumMod val="75000"/>
                                      <a:lumOff val="25000"/>
                                    </a:schemeClr>
                                  </a:solidFill>
                                  <a:latin typeface="Cambria Math" charset="0"/>
                                </a:rPr>
                              </m:ctrlPr>
                            </m:mPr>
                            <m:mr>
                              <m:e>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𝛽</m:t>
                                    </m:r>
                                  </m:e>
                                  <m:sub>
                                    <m:r>
                                      <a:rPr lang="en-US" b="0" i="1" smtClean="0">
                                        <a:solidFill>
                                          <a:schemeClr val="tx1">
                                            <a:lumMod val="75000"/>
                                            <a:lumOff val="25000"/>
                                          </a:schemeClr>
                                        </a:solidFill>
                                        <a:latin typeface="Cambria Math" charset="0"/>
                                      </a:rPr>
                                      <m:t>0</m:t>
                                    </m:r>
                                  </m:sub>
                                </m:sSub>
                              </m:e>
                            </m:mr>
                            <m:mr>
                              <m:e>
                                <m:r>
                                  <a:rPr lang="mr-IN" i="1">
                                    <a:solidFill>
                                      <a:schemeClr val="tx1">
                                        <a:lumMod val="75000"/>
                                        <a:lumOff val="25000"/>
                                      </a:schemeClr>
                                    </a:solidFill>
                                    <a:latin typeface="Cambria Math" charset="0"/>
                                  </a:rPr>
                                  <m:t>⋮</m:t>
                                </m:r>
                              </m:e>
                            </m:mr>
                            <m:mr>
                              <m:e>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𝛽</m:t>
                                    </m:r>
                                  </m:e>
                                  <m:sub>
                                    <m:r>
                                      <a:rPr lang="en-US" b="0" i="1" smtClean="0">
                                        <a:solidFill>
                                          <a:schemeClr val="tx1">
                                            <a:lumMod val="75000"/>
                                            <a:lumOff val="25000"/>
                                          </a:schemeClr>
                                        </a:solidFill>
                                        <a:latin typeface="Cambria Math" charset="0"/>
                                      </a:rPr>
                                      <m:t>3</m:t>
                                    </m:r>
                                  </m:sub>
                                </m:sSub>
                              </m:e>
                            </m:mr>
                          </m:m>
                        </m:e>
                      </m:d>
                    </m:oMath>
                  </m:oMathPara>
                </a14:m>
                <a:endParaRPr lang="en-US"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2882" b="-7665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Multilinear Model, example </a:t>
            </a:r>
            <a:endParaRPr lang="en-US" dirty="0"/>
          </a:p>
        </p:txBody>
      </p:sp>
      <p:sp>
        <p:nvSpPr>
          <p:cNvPr id="4" name="Slide Number Placeholder 3"/>
          <p:cNvSpPr>
            <a:spLocks noGrp="1"/>
          </p:cNvSpPr>
          <p:nvPr>
            <p:ph type="sldNum" sz="quarter" idx="12"/>
          </p:nvPr>
        </p:nvSpPr>
        <p:spPr/>
        <p:txBody>
          <a:bodyPr/>
          <a:lstStyle/>
          <a:p>
            <a:fld id="{A13833A1-46C9-FB45-812F-A8AC7B5136EB}" type="slidenum">
              <a:rPr lang="en-US" smtClean="0"/>
              <a:t>26</a:t>
            </a:fld>
            <a:endParaRPr lang="en-US"/>
          </a:p>
        </p:txBody>
      </p:sp>
      <p:grpSp>
        <p:nvGrpSpPr>
          <p:cNvPr id="16" name="Group 15"/>
          <p:cNvGrpSpPr/>
          <p:nvPr/>
        </p:nvGrpSpPr>
        <p:grpSpPr>
          <a:xfrm>
            <a:off x="2244436" y="3685309"/>
            <a:ext cx="8188036" cy="1233055"/>
            <a:chOff x="2244436" y="3685309"/>
            <a:chExt cx="8188036" cy="1233055"/>
          </a:xfrm>
        </p:grpSpPr>
        <p:sp>
          <p:nvSpPr>
            <p:cNvPr id="6" name="Rectangle 5"/>
            <p:cNvSpPr/>
            <p:nvPr/>
          </p:nvSpPr>
          <p:spPr>
            <a:xfrm>
              <a:off x="2244436" y="3685309"/>
              <a:ext cx="1025236" cy="401782"/>
            </a:xfrm>
            <a:prstGeom prst="rect">
              <a:avLst/>
            </a:prstGeom>
            <a:solidFill>
              <a:schemeClr val="accent2">
                <a:lumMod val="20000"/>
                <a:lumOff val="80000"/>
                <a:alpha val="1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41272" y="3685309"/>
              <a:ext cx="4087092" cy="401782"/>
            </a:xfrm>
            <a:prstGeom prst="rect">
              <a:avLst/>
            </a:prstGeom>
            <a:solidFill>
              <a:schemeClr val="accent2">
                <a:lumMod val="20000"/>
                <a:lumOff val="80000"/>
                <a:alpha val="1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072254" y="3685309"/>
              <a:ext cx="360218" cy="1233055"/>
            </a:xfrm>
            <a:prstGeom prst="rect">
              <a:avLst/>
            </a:prstGeom>
            <a:solidFill>
              <a:schemeClr val="accent2">
                <a:lumMod val="20000"/>
                <a:lumOff val="80000"/>
                <a:alpha val="1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097648" y="5618010"/>
            <a:ext cx="6236852" cy="1201762"/>
            <a:chOff x="3097648" y="5618010"/>
            <a:chExt cx="6236852" cy="1201762"/>
          </a:xfrm>
        </p:grpSpPr>
        <p:grpSp>
          <p:nvGrpSpPr>
            <p:cNvPr id="18" name="Group 17"/>
            <p:cNvGrpSpPr/>
            <p:nvPr/>
          </p:nvGrpSpPr>
          <p:grpSpPr>
            <a:xfrm>
              <a:off x="3097648" y="5618010"/>
              <a:ext cx="6236852" cy="1201762"/>
              <a:chOff x="3097648" y="5618010"/>
              <a:chExt cx="6236852" cy="1201762"/>
            </a:xfrm>
          </p:grpSpPr>
          <mc:AlternateContent xmlns:mc="http://schemas.openxmlformats.org/markup-compatibility/2006">
            <mc:Choice xmlns:a14="http://schemas.microsoft.com/office/drawing/2010/main" Requires="a14">
              <p:sp>
                <p:nvSpPr>
                  <p:cNvPr id="11" name="TextBox 10"/>
                  <p:cNvSpPr txBox="1"/>
                  <p:nvPr/>
                </p:nvSpPr>
                <p:spPr>
                  <a:xfrm>
                    <a:off x="4100948" y="5618010"/>
                    <a:ext cx="410690"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i="1">
                              <a:solidFill>
                                <a:schemeClr val="tx1">
                                  <a:lumMod val="75000"/>
                                  <a:lumOff val="25000"/>
                                </a:schemeClr>
                              </a:solidFill>
                              <a:latin typeface="Cambria Math" charset="0"/>
                            </a:rPr>
                            <m:t>=</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4100948" y="5618010"/>
                    <a:ext cx="410690" cy="369332"/>
                  </a:xfrm>
                  <a:prstGeom prst="rect">
                    <a:avLst/>
                  </a:prstGeom>
                  <a:blipFill rotWithShape="0">
                    <a:blip r:embed="rId3"/>
                    <a:stretch>
                      <a:fillRect/>
                    </a:stretch>
                  </a:blipFill>
                </p:spPr>
                <p:txBody>
                  <a:bodyPr/>
                  <a:lstStyle/>
                  <a:p>
                    <a:r>
                      <a:rPr lang="en-US">
                        <a:noFill/>
                      </a:rPr>
                      <a:t> </a:t>
                    </a:r>
                  </a:p>
                </p:txBody>
              </p:sp>
            </mc:Fallback>
          </mc:AlternateContent>
          <p:grpSp>
            <p:nvGrpSpPr>
              <p:cNvPr id="17" name="Group 16"/>
              <p:cNvGrpSpPr/>
              <p:nvPr/>
            </p:nvGrpSpPr>
            <p:grpSpPr>
              <a:xfrm>
                <a:off x="3097648" y="5625972"/>
                <a:ext cx="6236852" cy="1193800"/>
                <a:chOff x="3097648" y="5625972"/>
                <a:chExt cx="6236852" cy="11938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648" y="5651093"/>
                  <a:ext cx="1003300" cy="381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3500" y="5625972"/>
                  <a:ext cx="381000" cy="11938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272" y="5625972"/>
                  <a:ext cx="3822700" cy="381000"/>
                </a:xfrm>
                <a:prstGeom prst="rect">
                  <a:avLst/>
                </a:prstGeom>
              </p:spPr>
            </p:pic>
          </p:grpSp>
        </p:grpSp>
        <mc:AlternateContent xmlns:mc="http://schemas.openxmlformats.org/markup-compatibility/2006">
          <mc:Choice xmlns:a14="http://schemas.microsoft.com/office/drawing/2010/main" Requires="a14">
            <p:sp>
              <p:nvSpPr>
                <p:cNvPr id="15" name="TextBox 14"/>
                <p:cNvSpPr txBox="1"/>
                <p:nvPr/>
              </p:nvSpPr>
              <p:spPr>
                <a:xfrm>
                  <a:off x="8323696" y="5618010"/>
                  <a:ext cx="809335"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charset="0"/>
                          </a:rPr>
                          <m:t>×</m:t>
                        </m:r>
                      </m:oMath>
                    </m:oMathPara>
                  </a14:m>
                  <a:endParaRPr lang="en-US" dirty="0"/>
                </a:p>
              </p:txBody>
            </p:sp>
          </mc:Choice>
          <mc:Fallback>
            <p:sp>
              <p:nvSpPr>
                <p:cNvPr id="15" name="TextBox 14"/>
                <p:cNvSpPr txBox="1">
                  <a:spLocks noRot="1" noChangeAspect="1" noMove="1" noResize="1" noEditPoints="1" noAdjustHandles="1" noChangeArrowheads="1" noChangeShapeType="1" noTextEdit="1"/>
                </p:cNvSpPr>
                <p:nvPr/>
              </p:nvSpPr>
              <p:spPr>
                <a:xfrm>
                  <a:off x="8323696" y="5618010"/>
                  <a:ext cx="809335" cy="369332"/>
                </a:xfrm>
                <a:prstGeom prst="rect">
                  <a:avLst/>
                </a:prstGeom>
                <a:blipFill rotWithShape="0">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7721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Linear Regression</a:t>
            </a:r>
          </a:p>
        </p:txBody>
      </p:sp>
      <p:sp>
        <p:nvSpPr>
          <p:cNvPr id="3" name="Content Placeholder 2"/>
          <p:cNvSpPr>
            <a:spLocks noGrp="1"/>
          </p:cNvSpPr>
          <p:nvPr>
            <p:ph idx="1"/>
          </p:nvPr>
        </p:nvSpPr>
        <p:spPr/>
        <p:txBody>
          <a:bodyPr/>
          <a:lstStyle/>
          <a:p>
            <a:r>
              <a:rPr lang="en-US" sz="2400" dirty="0"/>
              <a:t>The model takes a simple algebraic form:</a:t>
            </a:r>
          </a:p>
          <a:p>
            <a:endParaRPr lang="en-US" sz="2400" dirty="0"/>
          </a:p>
          <a:p>
            <a:endParaRPr lang="en-US" sz="2400" dirty="0"/>
          </a:p>
          <a:p>
            <a:endParaRPr lang="en-US" sz="2400" dirty="0"/>
          </a:p>
          <a:p>
            <a:r>
              <a:rPr lang="en-US" sz="2400" dirty="0"/>
              <a:t>Thus, the MSE can be expressed in vector notation as</a:t>
            </a:r>
          </a:p>
          <a:p>
            <a:endParaRPr lang="en-US" sz="2400" dirty="0"/>
          </a:p>
          <a:p>
            <a:endParaRPr lang="en-US" sz="2400" dirty="0"/>
          </a:p>
          <a:p>
            <a:r>
              <a:rPr lang="en-US" sz="2400" dirty="0"/>
              <a:t>Minimizing the MSE using vector calculus yields, </a:t>
            </a:r>
          </a:p>
          <a:p>
            <a:r>
              <a:rPr lang="en-US" sz="2400" dirty="0"/>
              <a:t> </a:t>
            </a:r>
          </a:p>
          <a:p>
            <a:r>
              <a:rPr lang="en-US" sz="2400" dirty="0"/>
              <a:t> </a:t>
            </a:r>
          </a:p>
          <a:p>
            <a:endParaRPr lang="en-US" sz="2400" dirty="0"/>
          </a:p>
          <a:p>
            <a:endParaRPr lang="en-US" sz="2400" dirty="0"/>
          </a:p>
          <a:p>
            <a:endParaRPr lang="en-US" sz="2400" dirty="0"/>
          </a:p>
          <a:p>
            <a:r>
              <a:rPr lang="en-US" sz="2400" dirty="0"/>
              <a:t> </a:t>
            </a:r>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27</a:t>
            </a:fld>
            <a:endParaRPr lang="en-US"/>
          </a:p>
        </p:txBody>
      </p:sp>
      <p:pic>
        <p:nvPicPr>
          <p:cNvPr id="7" name="Picture 6"/>
          <p:cNvPicPr>
            <a:picLocks noChangeAspect="1"/>
          </p:cNvPicPr>
          <p:nvPr/>
        </p:nvPicPr>
        <p:blipFill>
          <a:blip r:embed="rId3"/>
          <a:stretch>
            <a:fillRect/>
          </a:stretch>
        </p:blipFill>
        <p:spPr>
          <a:xfrm>
            <a:off x="4368800" y="2023779"/>
            <a:ext cx="1940560" cy="335280"/>
          </a:xfrm>
          <a:prstGeom prst="rect">
            <a:avLst/>
          </a:prstGeom>
        </p:spPr>
      </p:pic>
      <p:pic>
        <p:nvPicPr>
          <p:cNvPr id="9" name="Picture 8"/>
          <p:cNvPicPr>
            <a:picLocks noChangeAspect="1"/>
          </p:cNvPicPr>
          <p:nvPr/>
        </p:nvPicPr>
        <p:blipFill>
          <a:blip r:embed="rId4"/>
          <a:stretch>
            <a:fillRect/>
          </a:stretch>
        </p:blipFill>
        <p:spPr>
          <a:xfrm>
            <a:off x="4079240" y="3383082"/>
            <a:ext cx="4033520" cy="751840"/>
          </a:xfrm>
          <a:prstGeom prst="rect">
            <a:avLst/>
          </a:prstGeom>
        </p:spPr>
      </p:pic>
      <p:pic>
        <p:nvPicPr>
          <p:cNvPr id="10" name="Picture 9"/>
          <p:cNvPicPr>
            <a:picLocks noChangeAspect="1"/>
          </p:cNvPicPr>
          <p:nvPr/>
        </p:nvPicPr>
        <p:blipFill>
          <a:blip r:embed="rId5"/>
          <a:stretch>
            <a:fillRect/>
          </a:stretch>
        </p:blipFill>
        <p:spPr>
          <a:xfrm>
            <a:off x="2921000" y="5066030"/>
            <a:ext cx="6350000" cy="782320"/>
          </a:xfrm>
          <a:prstGeom prst="rect">
            <a:avLst/>
          </a:prstGeom>
        </p:spPr>
      </p:pic>
    </p:spTree>
    <p:extLst>
      <p:ext uri="{BB962C8B-B14F-4D97-AF65-F5344CB8AC3E}">
        <p14:creationId xmlns:p14="http://schemas.microsoft.com/office/powerpoint/2010/main" val="85382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ontent Placeholder 2"/>
              <p:cNvSpPr txBox="1">
                <a:spLocks/>
              </p:cNvSpPr>
              <p:nvPr/>
            </p:nvSpPr>
            <p:spPr>
              <a:xfrm>
                <a:off x="932496" y="1134865"/>
                <a:ext cx="10327008" cy="3121921"/>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As with the simple linear regression, he standard errors can be calculated either using statistical modeling </a:t>
                </a:r>
              </a:p>
              <a:p>
                <a:endParaRPr lang="en-US" sz="2400" dirty="0"/>
              </a:p>
              <a:p>
                <a14:m>
                  <m:oMathPara xmlns:m="http://schemas.openxmlformats.org/officeDocument/2006/math">
                    <m:oMathParaPr>
                      <m:jc m:val="centerGroup"/>
                    </m:oMathParaPr>
                    <m:oMath xmlns:m="http://schemas.openxmlformats.org/officeDocument/2006/math">
                      <m:r>
                        <a:rPr lang="en-US" sz="3200" b="0" i="1" smtClean="0">
                          <a:latin typeface="Cambria Math" charset="0"/>
                        </a:rPr>
                        <m:t>𝑆𝐸</m:t>
                      </m:r>
                      <m:sSup>
                        <m:sSupPr>
                          <m:ctrlPr>
                            <a:rPr lang="en-US" sz="3200" b="0" i="1" smtClean="0">
                              <a:latin typeface="Cambria Math" charset="0"/>
                            </a:rPr>
                          </m:ctrlPr>
                        </m:sSupPr>
                        <m:e>
                          <m:d>
                            <m:dPr>
                              <m:ctrlPr>
                                <a:rPr lang="en-US" sz="3200" b="0" i="1" smtClean="0">
                                  <a:latin typeface="Cambria Math" charset="0"/>
                                </a:rPr>
                              </m:ctrlPr>
                            </m:dPr>
                            <m:e>
                              <m:r>
                                <a:rPr lang="en-US" sz="3200" b="0" i="1" smtClean="0">
                                  <a:latin typeface="Cambria Math" charset="0"/>
                                </a:rPr>
                                <m:t>𝛽</m:t>
                              </m:r>
                            </m:e>
                          </m:d>
                        </m:e>
                        <m:sup>
                          <m:r>
                            <a:rPr lang="en-US" sz="3200" b="0" i="1" smtClean="0">
                              <a:latin typeface="Cambria Math" charset="0"/>
                            </a:rPr>
                            <m:t>2</m:t>
                          </m:r>
                        </m:sup>
                      </m:sSup>
                      <m:r>
                        <a:rPr lang="en-US" sz="3200" b="0" i="1" smtClean="0">
                          <a:latin typeface="Cambria Math" charset="0"/>
                        </a:rPr>
                        <m:t>=</m:t>
                      </m:r>
                      <m:sSup>
                        <m:sSupPr>
                          <m:ctrlPr>
                            <a:rPr lang="en-US" sz="3200" b="0" i="1" smtClean="0">
                              <a:latin typeface="Cambria Math" charset="0"/>
                            </a:rPr>
                          </m:ctrlPr>
                        </m:sSupPr>
                        <m:e>
                          <m:r>
                            <a:rPr lang="en-US" sz="3200" b="0" i="1" smtClean="0">
                              <a:latin typeface="Cambria Math" charset="0"/>
                            </a:rPr>
                            <m:t>𝜎</m:t>
                          </m:r>
                        </m:e>
                        <m:sup>
                          <m:r>
                            <a:rPr lang="en-US" sz="3200" b="0" i="1" smtClean="0">
                              <a:latin typeface="Cambria Math" charset="0"/>
                            </a:rPr>
                            <m:t>2</m:t>
                          </m:r>
                        </m:sup>
                      </m:sSup>
                      <m:sSup>
                        <m:sSupPr>
                          <m:ctrlPr>
                            <a:rPr lang="en-US" sz="3200" b="0" i="1" smtClean="0">
                              <a:latin typeface="Cambria Math" charset="0"/>
                            </a:rPr>
                          </m:ctrlPr>
                        </m:sSupPr>
                        <m:e>
                          <m:d>
                            <m:dPr>
                              <m:ctrlPr>
                                <a:rPr lang="en-US" sz="3200" b="0" i="1" smtClean="0">
                                  <a:latin typeface="Cambria Math" charset="0"/>
                                </a:rPr>
                              </m:ctrlPr>
                            </m:dPr>
                            <m:e>
                              <m:sSup>
                                <m:sSupPr>
                                  <m:ctrlPr>
                                    <a:rPr lang="en-US" sz="3200" b="0" i="1" smtClean="0">
                                      <a:latin typeface="Cambria Math" charset="0"/>
                                    </a:rPr>
                                  </m:ctrlPr>
                                </m:sSupPr>
                                <m:e>
                                  <m:r>
                                    <a:rPr lang="en-US" sz="3200" b="0" i="1" smtClean="0">
                                      <a:latin typeface="Cambria Math" charset="0"/>
                                    </a:rPr>
                                    <m:t>𝑋</m:t>
                                  </m:r>
                                </m:e>
                                <m:sup>
                                  <m:r>
                                    <a:rPr lang="en-US" sz="3200" b="0" i="1" smtClean="0">
                                      <a:latin typeface="Cambria Math" charset="0"/>
                                    </a:rPr>
                                    <m:t>𝑇</m:t>
                                  </m:r>
                                </m:sup>
                              </m:sSup>
                              <m:r>
                                <a:rPr lang="en-US" sz="3200" b="0" i="1" smtClean="0">
                                  <a:latin typeface="Cambria Math" charset="0"/>
                                </a:rPr>
                                <m:t>𝑋</m:t>
                              </m:r>
                            </m:e>
                          </m:d>
                        </m:e>
                        <m:sup>
                          <m:r>
                            <a:rPr lang="en-US" sz="3200" b="0" i="1" smtClean="0">
                              <a:latin typeface="Cambria Math" charset="0"/>
                            </a:rPr>
                            <m:t>−1</m:t>
                          </m:r>
                        </m:sup>
                      </m:sSup>
                    </m:oMath>
                  </m:oMathPara>
                </a14:m>
                <a:endParaRPr lang="en-US" sz="2400" dirty="0" smtClean="0"/>
              </a:p>
              <a:p>
                <a:endParaRPr lang="en-US" sz="2400" dirty="0"/>
              </a:p>
              <a:p>
                <a:endParaRPr lang="en-US" sz="2400" dirty="0" smtClean="0"/>
              </a:p>
              <a:p>
                <a:endParaRPr lang="en-US" sz="2400" dirty="0"/>
              </a:p>
              <a:p>
                <a:r>
                  <a:rPr lang="en-US" sz="2400" dirty="0" smtClean="0"/>
                  <a:t>Or </a:t>
                </a:r>
                <a:r>
                  <a:rPr lang="en-US" sz="2400" b="1" dirty="0" smtClean="0"/>
                  <a:t>bootstrap </a:t>
                </a:r>
                <a:endParaRPr lang="en-US" sz="2400" b="1" dirty="0" smtClean="0"/>
              </a:p>
            </p:txBody>
          </p:sp>
        </mc:Choice>
        <mc:Fallback>
          <p:sp>
            <p:nvSpPr>
              <p:cNvPr id="11" name="Content Placeholder 2"/>
              <p:cNvSpPr txBox="1">
                <a:spLocks noRot="1" noChangeAspect="1" noMove="1" noResize="1" noEditPoints="1" noAdjustHandles="1" noChangeArrowheads="1" noChangeShapeType="1" noTextEdit="1"/>
              </p:cNvSpPr>
              <p:nvPr/>
            </p:nvSpPr>
            <p:spPr>
              <a:xfrm>
                <a:off x="932496" y="1134865"/>
                <a:ext cx="10327008" cy="3121921"/>
              </a:xfrm>
              <a:prstGeom prst="rect">
                <a:avLst/>
              </a:prstGeom>
              <a:blipFill rotWithShape="0">
                <a:blip r:embed="rId3"/>
                <a:stretch>
                  <a:fillRect l="-945" t="-1563" b="-16797"/>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Standard Errors for </a:t>
            </a:r>
            <a:r>
              <a:rPr lang="en-US" dirty="0" smtClean="0"/>
              <a:t>Multiple </a:t>
            </a:r>
            <a:r>
              <a:rPr lang="en-US" dirty="0"/>
              <a:t>Linear Regression</a:t>
            </a:r>
          </a:p>
        </p:txBody>
      </p:sp>
      <p:sp>
        <p:nvSpPr>
          <p:cNvPr id="3" name="Content Placeholder 2"/>
          <p:cNvSpPr>
            <a:spLocks noGrp="1"/>
          </p:cNvSpPr>
          <p:nvPr>
            <p:ph idx="1"/>
          </p:nvPr>
        </p:nvSpPr>
        <p:spPr/>
        <p:txBody>
          <a:bodyPr/>
          <a:lstStyle/>
          <a:p>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28</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504" y="3482067"/>
            <a:ext cx="4925786" cy="3283858"/>
          </a:xfrm>
          <a:prstGeom prst="rect">
            <a:avLst/>
          </a:prstGeom>
        </p:spPr>
      </p:pic>
    </p:spTree>
    <p:extLst>
      <p:ext uri="{BB962C8B-B14F-4D97-AF65-F5344CB8AC3E}">
        <p14:creationId xmlns:p14="http://schemas.microsoft.com/office/powerpoint/2010/main" val="125586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Collinearity</a:t>
            </a:r>
            <a:endParaRPr lang="en-US" dirty="0"/>
          </a:p>
        </p:txBody>
      </p:sp>
      <p:sp>
        <p:nvSpPr>
          <p:cNvPr id="3" name="Content Placeholder 2"/>
          <p:cNvSpPr>
            <a:spLocks noGrp="1"/>
          </p:cNvSpPr>
          <p:nvPr>
            <p:ph idx="1"/>
          </p:nvPr>
        </p:nvSpPr>
        <p:spPr/>
        <p:txBody>
          <a:bodyPr/>
          <a:lstStyle/>
          <a:p>
            <a:r>
              <a:rPr lang="en-US" b="1" dirty="0" smtClean="0"/>
              <a:t>Collinearity</a:t>
            </a:r>
            <a:r>
              <a:rPr lang="en-US" dirty="0" smtClean="0"/>
              <a:t> </a:t>
            </a:r>
            <a:r>
              <a:rPr lang="en-US" dirty="0" smtClean="0"/>
              <a:t>refers </a:t>
            </a:r>
            <a:r>
              <a:rPr lang="en-US" dirty="0" smtClean="0"/>
              <a:t>to the case in which two or more predictors are correlated (related). </a:t>
            </a:r>
          </a:p>
          <a:p>
            <a:endParaRPr lang="en-US" dirty="0" smtClean="0"/>
          </a:p>
          <a:p>
            <a:r>
              <a:rPr lang="en-US" dirty="0" smtClean="0"/>
              <a:t>We will re-visit collinearity in the next </a:t>
            </a:r>
            <a:r>
              <a:rPr lang="en-US" dirty="0" smtClean="0"/>
              <a:t>lecture when we address </a:t>
            </a:r>
            <a:r>
              <a:rPr lang="en-US" b="1" dirty="0" smtClean="0">
                <a:solidFill>
                  <a:srgbClr val="C00000"/>
                </a:solidFill>
              </a:rPr>
              <a:t>overfitting</a:t>
            </a:r>
            <a:r>
              <a:rPr lang="en-US" dirty="0" smtClean="0"/>
              <a:t>, </a:t>
            </a:r>
            <a:r>
              <a:rPr lang="en-US" dirty="0" smtClean="0"/>
              <a:t>but for now we want to examine how does collinearity affects our confidence on the coefficients and consequently on the importance of those coefficients. </a:t>
            </a:r>
          </a:p>
          <a:p>
            <a:endParaRPr lang="en-US" dirty="0"/>
          </a:p>
          <a:p>
            <a:endParaRPr lang="en-US" dirty="0" smtClean="0"/>
          </a:p>
        </p:txBody>
      </p:sp>
      <p:sp>
        <p:nvSpPr>
          <p:cNvPr id="6" name="Slide Number Placeholder 5"/>
          <p:cNvSpPr>
            <a:spLocks noGrp="1"/>
          </p:cNvSpPr>
          <p:nvPr>
            <p:ph type="sldNum" sz="quarter" idx="12"/>
          </p:nvPr>
        </p:nvSpPr>
        <p:spPr/>
        <p:txBody>
          <a:bodyPr/>
          <a:lstStyle/>
          <a:p>
            <a:fld id="{81B7CCDB-6D39-0547-B7B3-C80E39D6513A}" type="slidenum">
              <a:rPr lang="en-US" smtClean="0"/>
              <a:t>29</a:t>
            </a:fld>
            <a:endParaRPr lang="en-US"/>
          </a:p>
        </p:txBody>
      </p:sp>
    </p:spTree>
    <p:extLst>
      <p:ext uri="{BB962C8B-B14F-4D97-AF65-F5344CB8AC3E}">
        <p14:creationId xmlns:p14="http://schemas.microsoft.com/office/powerpoint/2010/main" val="18218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from last lecture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We </a:t>
                </a:r>
                <a:r>
                  <a:rPr lang="en-US" b="1" dirty="0" smtClean="0"/>
                  <a:t>assume</a:t>
                </a:r>
                <a:r>
                  <a:rPr lang="en-US" dirty="0" smtClean="0"/>
                  <a:t> </a:t>
                </a:r>
                <a:r>
                  <a:rPr lang="en-US" dirty="0"/>
                  <a:t>a simple form of </a:t>
                </a:r>
                <a:r>
                  <a:rPr lang="en-US" dirty="0" smtClean="0"/>
                  <a:t>the statistical model </a:t>
                </a:r>
                <a14:m>
                  <m:oMath xmlns:m="http://schemas.openxmlformats.org/officeDocument/2006/math">
                    <m:r>
                      <a:rPr lang="en-US" i="1">
                        <a:latin typeface="Cambria Math" panose="02040503050406030204" pitchFamily="18" charset="0"/>
                      </a:rPr>
                      <m:t>𝑓</m:t>
                    </m:r>
                    <m:r>
                      <a:rPr lang="en-US" b="0" i="1" smtClean="0">
                        <a:latin typeface="Cambria Math" charset="0"/>
                      </a:rPr>
                      <m:t>:</m:t>
                    </m:r>
                  </m:oMath>
                </a14:m>
                <a:endParaRPr lang="en-US" dirty="0" smtClean="0"/>
              </a:p>
              <a:p>
                <a14:m>
                  <m:oMathPara xmlns:m="http://schemas.openxmlformats.org/officeDocument/2006/math">
                    <m:oMathParaPr>
                      <m:jc m:val="centerGroup"/>
                    </m:oMathParaPr>
                    <m:oMath xmlns:m="http://schemas.openxmlformats.org/officeDocument/2006/math">
                      <m:r>
                        <a:rPr lang="en-US" b="0" i="1" smtClean="0">
                          <a:latin typeface="Cambria Math" charset="0"/>
                        </a:rPr>
                        <m:t>𝑌</m:t>
                      </m:r>
                      <m:r>
                        <a:rPr lang="en-US" b="0" i="1" smtClean="0">
                          <a:latin typeface="Cambria Math" charset="0"/>
                        </a:rPr>
                        <m:t>=</m:t>
                      </m:r>
                      <m:r>
                        <a:rPr lang="en-US" b="0" i="1" smtClean="0">
                          <a:latin typeface="Cambria Math" charset="0"/>
                        </a:rPr>
                        <m:t>𝑓</m:t>
                      </m:r>
                      <m:d>
                        <m:dPr>
                          <m:ctrlPr>
                            <a:rPr lang="en-US" b="0" i="1" smtClean="0">
                              <a:latin typeface="Cambria Math" charset="0"/>
                            </a:rPr>
                          </m:ctrlPr>
                        </m:dPr>
                        <m:e>
                          <m:r>
                            <a:rPr lang="en-US" b="0" i="1" smtClean="0">
                              <a:latin typeface="Cambria Math" charset="0"/>
                            </a:rPr>
                            <m:t>𝑋</m:t>
                          </m:r>
                        </m:e>
                      </m:d>
                      <m:r>
                        <a:rPr lang="en-US" b="0" i="1" smtClean="0">
                          <a:latin typeface="Cambria Math" charset="0"/>
                        </a:rPr>
                        <m:t>+</m:t>
                      </m:r>
                      <m:r>
                        <a:rPr lang="en-US" b="0" i="1" smtClean="0">
                          <a:latin typeface="Cambria Math" charset="0"/>
                        </a:rPr>
                        <m:t>𝜖</m:t>
                      </m:r>
                      <m:r>
                        <a:rPr lang="en-US" b="0" i="1" smtClean="0">
                          <a:latin typeface="Cambria Math" charset="0"/>
                        </a:rPr>
                        <m:t>=</m:t>
                      </m:r>
                      <m:sSub>
                        <m:sSubPr>
                          <m:ctrlPr>
                            <a:rPr lang="en-US" b="0" i="1" smtClean="0">
                              <a:latin typeface="Cambria Math" charset="0"/>
                            </a:rPr>
                          </m:ctrlPr>
                        </m:sSubPr>
                        <m:e>
                          <m:r>
                            <a:rPr lang="en-US" b="0" i="1" smtClean="0">
                              <a:latin typeface="Cambria Math" charset="0"/>
                            </a:rPr>
                            <m:t>𝛽</m:t>
                          </m:r>
                        </m:e>
                        <m:sub>
                          <m:r>
                            <a:rPr lang="en-US" b="0" i="1" smtClean="0">
                              <a:latin typeface="Cambria Math" charset="0"/>
                            </a:rPr>
                            <m:t>0</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𝛽</m:t>
                          </m:r>
                        </m:e>
                        <m:sub>
                          <m:r>
                            <a:rPr lang="en-US" b="0" i="1" smtClean="0">
                              <a:latin typeface="Cambria Math" charset="0"/>
                            </a:rPr>
                            <m:t>1</m:t>
                          </m:r>
                        </m:sub>
                      </m:sSub>
                      <m:r>
                        <a:rPr lang="en-US" b="0" i="1" smtClean="0">
                          <a:latin typeface="Cambria Math" charset="0"/>
                        </a:rPr>
                        <m:t>𝑋</m:t>
                      </m:r>
                      <m:r>
                        <a:rPr lang="en-US" b="0" i="1" smtClean="0">
                          <a:latin typeface="Cambria Math" charset="0"/>
                        </a:rPr>
                        <m:t>+</m:t>
                      </m:r>
                      <m:r>
                        <a:rPr lang="en-US" b="0" i="1" smtClean="0">
                          <a:latin typeface="Cambria Math" charset="0"/>
                        </a:rPr>
                        <m:t>𝜖</m:t>
                      </m:r>
                    </m:oMath>
                  </m:oMathPara>
                </a14:m>
                <a:endParaRPr lang="en-US" dirty="0" smtClean="0"/>
              </a:p>
              <a:p>
                <a:endParaRPr lang="en-US" dirty="0" smtClean="0"/>
              </a:p>
              <a:p>
                <a:endParaRPr lang="en-US" b="0" dirty="0" smtClean="0">
                  <a:latin typeface="Cambria Math" charset="0"/>
                </a:endParaRPr>
              </a:p>
              <a:p>
                <a:endParaRPr lang="en-US" dirty="0"/>
              </a:p>
              <a:p>
                <a:endParaRPr lang="en-US" dirty="0" smtClean="0"/>
              </a:p>
              <a:p>
                <a:endParaRPr lang="en-US" dirty="0" smtClean="0"/>
              </a:p>
              <a:p>
                <a:r>
                  <a:rPr lang="en-US" dirty="0"/>
                  <a:t>	</a:t>
                </a:r>
                <a:r>
                  <a:rPr lang="en-US" dirty="0" smtClean="0"/>
                  <a:t>		</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28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3</a:t>
            </a:fld>
            <a:endParaRPr lang="en-US"/>
          </a:p>
        </p:txBody>
      </p:sp>
      <p:grpSp>
        <p:nvGrpSpPr>
          <p:cNvPr id="14" name="Group 13"/>
          <p:cNvGrpSpPr/>
          <p:nvPr/>
        </p:nvGrpSpPr>
        <p:grpSpPr>
          <a:xfrm>
            <a:off x="3143319" y="2233329"/>
            <a:ext cx="5905361" cy="3936907"/>
            <a:chOff x="2615184" y="1463038"/>
            <a:chExt cx="6858002" cy="4572001"/>
          </a:xfrm>
        </p:grpSpPr>
        <p:pic>
          <p:nvPicPr>
            <p:cNvPr id="11" name="Picture 10">
              <a:extLst>
                <a:ext uri="{FF2B5EF4-FFF2-40B4-BE49-F238E27FC236}">
                  <a16:creationId xmlns="" xmlns:a16="http://schemas.microsoft.com/office/drawing/2014/main" id="{533F34CA-6643-0341-B0C5-1203F2F0D99E}"/>
                </a:ext>
              </a:extLst>
            </p:cNvPr>
            <p:cNvPicPr>
              <a:picLocks noChangeAspect="1"/>
            </p:cNvPicPr>
            <p:nvPr/>
          </p:nvPicPr>
          <p:blipFill>
            <a:blip r:embed="rId3"/>
            <a:stretch>
              <a:fillRect/>
            </a:stretch>
          </p:blipFill>
          <p:spPr>
            <a:xfrm>
              <a:off x="2615184" y="1463038"/>
              <a:ext cx="6858002" cy="4572001"/>
            </a:xfrm>
            <a:prstGeom prst="rect">
              <a:avLst/>
            </a:prstGeom>
          </p:spPr>
        </p:pic>
        <p:cxnSp>
          <p:nvCxnSpPr>
            <p:cNvPr id="12" name="Straight Connector 11"/>
            <p:cNvCxnSpPr/>
            <p:nvPr/>
          </p:nvCxnSpPr>
          <p:spPr>
            <a:xfrm flipV="1">
              <a:off x="4075611" y="2246811"/>
              <a:ext cx="4676503" cy="246888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46332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Collinearity</a:t>
            </a:r>
            <a:endParaRPr lang="en-US" dirty="0"/>
          </a:p>
        </p:txBody>
      </p:sp>
      <p:sp>
        <p:nvSpPr>
          <p:cNvPr id="10" name="Content Placeholder 2"/>
          <p:cNvSpPr>
            <a:spLocks noGrp="1"/>
          </p:cNvSpPr>
          <p:nvPr>
            <p:ph idx="1"/>
          </p:nvPr>
        </p:nvSpPr>
        <p:spPr>
          <a:xfrm>
            <a:off x="880084" y="1028399"/>
            <a:ext cx="4004344" cy="500917"/>
          </a:xfrm>
        </p:spPr>
        <p:txBody>
          <a:bodyPr/>
          <a:lstStyle/>
          <a:p>
            <a:r>
              <a:rPr lang="en-US" sz="2400" b="1" dirty="0" smtClean="0"/>
              <a:t>Three individual models</a:t>
            </a:r>
          </a:p>
        </p:txBody>
      </p:sp>
      <p:sp>
        <p:nvSpPr>
          <p:cNvPr id="4" name="Slide Number Placeholder 3"/>
          <p:cNvSpPr>
            <a:spLocks noGrp="1"/>
          </p:cNvSpPr>
          <p:nvPr>
            <p:ph type="sldNum" sz="quarter" idx="12"/>
          </p:nvPr>
        </p:nvSpPr>
        <p:spPr/>
        <p:txBody>
          <a:bodyPr/>
          <a:lstStyle/>
          <a:p>
            <a:fld id="{81B7CCDB-6D39-0547-B7B3-C80E39D6513A}" type="slidenum">
              <a:rPr lang="en-US" smtClean="0"/>
              <a:t>30</a:t>
            </a:fld>
            <a:endParaRPr lang="en-US"/>
          </a:p>
        </p:txBody>
      </p:sp>
      <p:graphicFrame>
        <p:nvGraphicFramePr>
          <p:cNvPr id="5" name="Table 4"/>
          <p:cNvGraphicFramePr>
            <a:graphicFrameLocks noGrp="1"/>
          </p:cNvGraphicFramePr>
          <p:nvPr>
            <p:extLst/>
          </p:nvPr>
        </p:nvGraphicFramePr>
        <p:xfrm>
          <a:off x="172585" y="4846877"/>
          <a:ext cx="5518531" cy="1195338"/>
        </p:xfrm>
        <a:graphic>
          <a:graphicData uri="http://schemas.openxmlformats.org/drawingml/2006/table">
            <a:tbl>
              <a:tblPr firstRow="1" bandRow="1">
                <a:tableStyleId>{616DA210-FB5B-4158-B5E0-FEB733F419BA}</a:tableStyleId>
              </a:tblPr>
              <a:tblGrid>
                <a:gridCol w="755968"/>
                <a:gridCol w="916115"/>
                <a:gridCol w="871855"/>
                <a:gridCol w="1171893"/>
                <a:gridCol w="871855"/>
                <a:gridCol w="930845"/>
              </a:tblGrid>
              <a:tr h="438562">
                <a:tc>
                  <a:txBody>
                    <a:bodyPr/>
                    <a:lstStyle/>
                    <a:p>
                      <a:r>
                        <a:t>Coef.</a:t>
                      </a:r>
                    </a:p>
                  </a:txBody>
                  <a:tcPr/>
                </a:tc>
                <a:tc>
                  <a:txBody>
                    <a:bodyPr/>
                    <a:lstStyle/>
                    <a:p>
                      <a:r>
                        <a:t>Std.Err.</a:t>
                      </a:r>
                    </a:p>
                  </a:txBody>
                  <a:tcPr/>
                </a:tc>
                <a:tc>
                  <a:txBody>
                    <a:bodyPr/>
                    <a:lstStyle/>
                    <a:p>
                      <a:r>
                        <a:t>t</a:t>
                      </a:r>
                    </a:p>
                  </a:txBody>
                  <a:tcPr/>
                </a:tc>
                <a:tc>
                  <a:txBody>
                    <a:bodyPr/>
                    <a:lstStyle/>
                    <a:p>
                      <a:r>
                        <a:t>P&gt;|t|</a:t>
                      </a:r>
                    </a:p>
                  </a:txBody>
                  <a:tcPr/>
                </a:tc>
                <a:tc>
                  <a:txBody>
                    <a:bodyPr/>
                    <a:lstStyle/>
                    <a:p>
                      <a:r>
                        <a:t>[0.025</a:t>
                      </a:r>
                    </a:p>
                  </a:txBody>
                  <a:tcPr/>
                </a:tc>
                <a:tc>
                  <a:txBody>
                    <a:bodyPr/>
                    <a:lstStyle/>
                    <a:p>
                      <a:r>
                        <a:rPr dirty="0"/>
                        <a:t>0.975]</a:t>
                      </a:r>
                    </a:p>
                  </a:txBody>
                  <a:tcPr/>
                </a:tc>
              </a:tr>
              <a:tr h="369476">
                <a:tc>
                  <a:txBody>
                    <a:bodyPr/>
                    <a:lstStyle/>
                    <a:p>
                      <a:r>
                        <a:rPr dirty="0" smtClean="0"/>
                        <a:t>11.5</a:t>
                      </a:r>
                      <a:r>
                        <a:rPr lang="en-US" dirty="0" smtClean="0"/>
                        <a:t>5</a:t>
                      </a:r>
                      <a:endParaRPr dirty="0"/>
                    </a:p>
                  </a:txBody>
                  <a:tcPr/>
                </a:tc>
                <a:tc>
                  <a:txBody>
                    <a:bodyPr/>
                    <a:lstStyle/>
                    <a:p>
                      <a:r>
                        <a:rPr dirty="0" smtClean="0"/>
                        <a:t>0.576</a:t>
                      </a:r>
                      <a:endParaRPr dirty="0"/>
                    </a:p>
                  </a:txBody>
                  <a:tcPr/>
                </a:tc>
                <a:tc>
                  <a:txBody>
                    <a:bodyPr/>
                    <a:lstStyle/>
                    <a:p>
                      <a:r>
                        <a:rPr dirty="0" smtClean="0"/>
                        <a:t>20.036</a:t>
                      </a:r>
                      <a:endParaRPr dirty="0"/>
                    </a:p>
                  </a:txBody>
                  <a:tcPr/>
                </a:tc>
                <a:tc>
                  <a:txBody>
                    <a:bodyPr/>
                    <a:lstStyle/>
                    <a:p>
                      <a:r>
                        <a:rPr dirty="0" smtClean="0"/>
                        <a:t>1.628e-49</a:t>
                      </a:r>
                      <a:endParaRPr dirty="0"/>
                    </a:p>
                  </a:txBody>
                  <a:tcPr/>
                </a:tc>
                <a:tc>
                  <a:txBody>
                    <a:bodyPr/>
                    <a:lstStyle/>
                    <a:p>
                      <a:r>
                        <a:rPr dirty="0" smtClean="0"/>
                        <a:t>10.414</a:t>
                      </a:r>
                      <a:endParaRPr dirty="0"/>
                    </a:p>
                  </a:txBody>
                  <a:tcPr/>
                </a:tc>
                <a:tc>
                  <a:txBody>
                    <a:bodyPr/>
                    <a:lstStyle/>
                    <a:p>
                      <a:r>
                        <a:rPr dirty="0" smtClean="0"/>
                        <a:t>12.688</a:t>
                      </a:r>
                      <a:endParaRPr dirty="0"/>
                    </a:p>
                  </a:txBody>
                  <a:tcPr/>
                </a:tc>
              </a:tr>
              <a:tr h="387300">
                <a:tc>
                  <a:txBody>
                    <a:bodyPr/>
                    <a:lstStyle/>
                    <a:p>
                      <a:r>
                        <a:rPr dirty="0" smtClean="0"/>
                        <a:t>0.074</a:t>
                      </a:r>
                      <a:endParaRPr dirty="0"/>
                    </a:p>
                  </a:txBody>
                  <a:tcPr>
                    <a:solidFill>
                      <a:schemeClr val="accent3">
                        <a:lumMod val="40000"/>
                        <a:lumOff val="60000"/>
                      </a:schemeClr>
                    </a:solidFill>
                  </a:tcPr>
                </a:tc>
                <a:tc>
                  <a:txBody>
                    <a:bodyPr/>
                    <a:lstStyle/>
                    <a:p>
                      <a:r>
                        <a:rPr dirty="0" smtClean="0"/>
                        <a:t>0.014</a:t>
                      </a:r>
                      <a:endParaRPr dirty="0"/>
                    </a:p>
                  </a:txBody>
                  <a:tcPr>
                    <a:solidFill>
                      <a:schemeClr val="accent3">
                        <a:lumMod val="40000"/>
                        <a:lumOff val="60000"/>
                      </a:schemeClr>
                    </a:solidFill>
                  </a:tcPr>
                </a:tc>
                <a:tc>
                  <a:txBody>
                    <a:bodyPr/>
                    <a:lstStyle/>
                    <a:p>
                      <a:r>
                        <a:rPr dirty="0" smtClean="0"/>
                        <a:t>5.134</a:t>
                      </a:r>
                      <a:endParaRPr dirty="0"/>
                    </a:p>
                  </a:txBody>
                  <a:tcPr>
                    <a:solidFill>
                      <a:schemeClr val="accent3">
                        <a:lumMod val="40000"/>
                        <a:lumOff val="60000"/>
                      </a:schemeClr>
                    </a:solidFill>
                  </a:tcPr>
                </a:tc>
                <a:tc>
                  <a:txBody>
                    <a:bodyPr/>
                    <a:lstStyle/>
                    <a:p>
                      <a:r>
                        <a:rPr dirty="0" smtClean="0"/>
                        <a:t>6.734e-07</a:t>
                      </a:r>
                      <a:endParaRPr dirty="0"/>
                    </a:p>
                  </a:txBody>
                  <a:tcPr>
                    <a:solidFill>
                      <a:schemeClr val="accent3">
                        <a:lumMod val="40000"/>
                        <a:lumOff val="60000"/>
                      </a:schemeClr>
                    </a:solidFill>
                  </a:tcPr>
                </a:tc>
                <a:tc>
                  <a:txBody>
                    <a:bodyPr/>
                    <a:lstStyle/>
                    <a:p>
                      <a:r>
                        <a:rPr dirty="0" smtClean="0"/>
                        <a:t>0.0456</a:t>
                      </a:r>
                      <a:endParaRPr dirty="0"/>
                    </a:p>
                  </a:txBody>
                  <a:tcPr>
                    <a:solidFill>
                      <a:schemeClr val="accent3">
                        <a:lumMod val="40000"/>
                        <a:lumOff val="60000"/>
                      </a:schemeClr>
                    </a:solidFill>
                  </a:tcPr>
                </a:tc>
                <a:tc>
                  <a:txBody>
                    <a:bodyPr/>
                    <a:lstStyle/>
                    <a:p>
                      <a:r>
                        <a:rPr dirty="0" smtClean="0"/>
                        <a:t>0.102</a:t>
                      </a:r>
                      <a:endParaRPr dirty="0"/>
                    </a:p>
                  </a:txBody>
                  <a:tcPr>
                    <a:solidFill>
                      <a:schemeClr val="accent3">
                        <a:lumMod val="40000"/>
                        <a:lumOff val="60000"/>
                      </a:schemeClr>
                    </a:solidFill>
                  </a:tcPr>
                </a:tc>
              </a:tr>
            </a:tbl>
          </a:graphicData>
        </a:graphic>
      </p:graphicFrame>
      <p:graphicFrame>
        <p:nvGraphicFramePr>
          <p:cNvPr id="7" name="Table 6"/>
          <p:cNvGraphicFramePr>
            <a:graphicFrameLocks noGrp="1"/>
          </p:cNvGraphicFramePr>
          <p:nvPr>
            <p:extLst/>
          </p:nvPr>
        </p:nvGraphicFramePr>
        <p:xfrm>
          <a:off x="182578" y="1792621"/>
          <a:ext cx="5399356" cy="1127305"/>
        </p:xfrm>
        <a:graphic>
          <a:graphicData uri="http://schemas.openxmlformats.org/drawingml/2006/table">
            <a:tbl>
              <a:tblPr firstRow="1" bandRow="1">
                <a:tableStyleId>{616DA210-FB5B-4158-B5E0-FEB733F419BA}</a:tableStyleId>
              </a:tblPr>
              <a:tblGrid>
                <a:gridCol w="755968"/>
                <a:gridCol w="950558"/>
                <a:gridCol w="871855"/>
                <a:gridCol w="1200000"/>
                <a:gridCol w="833755"/>
                <a:gridCol w="787220"/>
              </a:tblGrid>
              <a:tr h="0">
                <a:tc>
                  <a:txBody>
                    <a:bodyPr/>
                    <a:lstStyle/>
                    <a:p>
                      <a:r>
                        <a:t>Coef.</a:t>
                      </a:r>
                    </a:p>
                  </a:txBody>
                  <a:tcPr/>
                </a:tc>
                <a:tc>
                  <a:txBody>
                    <a:bodyPr/>
                    <a:lstStyle/>
                    <a:p>
                      <a:r>
                        <a:t>Std.Err.</a:t>
                      </a:r>
                    </a:p>
                  </a:txBody>
                  <a:tcPr/>
                </a:tc>
                <a:tc>
                  <a:txBody>
                    <a:bodyPr/>
                    <a:lstStyle/>
                    <a:p>
                      <a:r>
                        <a:rPr dirty="0"/>
                        <a:t>t</a:t>
                      </a:r>
                    </a:p>
                  </a:txBody>
                  <a:tcPr/>
                </a:tc>
                <a:tc>
                  <a:txBody>
                    <a:bodyPr/>
                    <a:lstStyle/>
                    <a:p>
                      <a:r>
                        <a:rPr dirty="0"/>
                        <a:t>P&gt;|t|</a:t>
                      </a:r>
                    </a:p>
                  </a:txBody>
                  <a:tcPr/>
                </a:tc>
                <a:tc>
                  <a:txBody>
                    <a:bodyPr/>
                    <a:lstStyle/>
                    <a:p>
                      <a:r>
                        <a:rPr dirty="0"/>
                        <a:t>[0.025</a:t>
                      </a:r>
                    </a:p>
                  </a:txBody>
                  <a:tcPr/>
                </a:tc>
                <a:tc>
                  <a:txBody>
                    <a:bodyPr/>
                    <a:lstStyle/>
                    <a:p>
                      <a:r>
                        <a:t>0.975]</a:t>
                      </a:r>
                    </a:p>
                  </a:txBody>
                  <a:tcPr/>
                </a:tc>
              </a:tr>
              <a:tr h="395785">
                <a:tc>
                  <a:txBody>
                    <a:bodyPr/>
                    <a:lstStyle/>
                    <a:p>
                      <a:r>
                        <a:rPr dirty="0" smtClean="0"/>
                        <a:t>6.679</a:t>
                      </a:r>
                      <a:endParaRPr dirty="0"/>
                    </a:p>
                  </a:txBody>
                  <a:tcPr/>
                </a:tc>
                <a:tc>
                  <a:txBody>
                    <a:bodyPr/>
                    <a:lstStyle/>
                    <a:p>
                      <a:r>
                        <a:rPr dirty="0" smtClean="0"/>
                        <a:t>0.478</a:t>
                      </a:r>
                      <a:endParaRPr dirty="0"/>
                    </a:p>
                  </a:txBody>
                  <a:tcPr/>
                </a:tc>
                <a:tc>
                  <a:txBody>
                    <a:bodyPr/>
                    <a:lstStyle/>
                    <a:p>
                      <a:r>
                        <a:rPr dirty="0" smtClean="0"/>
                        <a:t>13.957</a:t>
                      </a:r>
                      <a:endParaRPr dirty="0"/>
                    </a:p>
                  </a:txBody>
                  <a:tcPr/>
                </a:tc>
                <a:tc>
                  <a:txBody>
                    <a:bodyPr/>
                    <a:lstStyle/>
                    <a:p>
                      <a:r>
                        <a:rPr dirty="0" smtClean="0"/>
                        <a:t>2.804e-31</a:t>
                      </a:r>
                      <a:endParaRPr dirty="0"/>
                    </a:p>
                  </a:txBody>
                  <a:tcPr/>
                </a:tc>
                <a:tc>
                  <a:txBody>
                    <a:bodyPr/>
                    <a:lstStyle/>
                    <a:p>
                      <a:r>
                        <a:rPr dirty="0" smtClean="0"/>
                        <a:t>5.735</a:t>
                      </a:r>
                      <a:endParaRPr dirty="0"/>
                    </a:p>
                  </a:txBody>
                  <a:tcPr/>
                </a:tc>
                <a:tc>
                  <a:txBody>
                    <a:bodyPr/>
                    <a:lstStyle/>
                    <a:p>
                      <a:r>
                        <a:rPr dirty="0" smtClean="0"/>
                        <a:t>7.622</a:t>
                      </a:r>
                      <a:endParaRPr dirty="0"/>
                    </a:p>
                  </a:txBody>
                  <a:tcPr/>
                </a:tc>
              </a:tr>
              <a:tr h="351733">
                <a:tc>
                  <a:txBody>
                    <a:bodyPr/>
                    <a:lstStyle/>
                    <a:p>
                      <a:r>
                        <a:rPr dirty="0" smtClean="0"/>
                        <a:t>0.048</a:t>
                      </a:r>
                      <a:endParaRPr dirty="0"/>
                    </a:p>
                  </a:txBody>
                  <a:tcPr>
                    <a:solidFill>
                      <a:schemeClr val="accent1">
                        <a:lumMod val="20000"/>
                        <a:lumOff val="80000"/>
                      </a:schemeClr>
                    </a:solidFill>
                  </a:tcPr>
                </a:tc>
                <a:tc>
                  <a:txBody>
                    <a:bodyPr/>
                    <a:lstStyle/>
                    <a:p>
                      <a:r>
                        <a:rPr dirty="0" smtClean="0"/>
                        <a:t>0.0027</a:t>
                      </a:r>
                      <a:endParaRPr dirty="0"/>
                    </a:p>
                  </a:txBody>
                  <a:tcPr>
                    <a:solidFill>
                      <a:schemeClr val="accent1">
                        <a:lumMod val="20000"/>
                        <a:lumOff val="80000"/>
                      </a:schemeClr>
                    </a:solidFill>
                  </a:tcPr>
                </a:tc>
                <a:tc>
                  <a:txBody>
                    <a:bodyPr/>
                    <a:lstStyle/>
                    <a:p>
                      <a:r>
                        <a:rPr dirty="0" smtClean="0"/>
                        <a:t>17.303</a:t>
                      </a:r>
                      <a:endParaRPr dirty="0"/>
                    </a:p>
                  </a:txBody>
                  <a:tcPr>
                    <a:solidFill>
                      <a:schemeClr val="accent1">
                        <a:lumMod val="20000"/>
                        <a:lumOff val="80000"/>
                      </a:schemeClr>
                    </a:solidFill>
                  </a:tcPr>
                </a:tc>
                <a:tc>
                  <a:txBody>
                    <a:bodyPr/>
                    <a:lstStyle/>
                    <a:p>
                      <a:r>
                        <a:rPr dirty="0" smtClean="0"/>
                        <a:t>1.802e-41</a:t>
                      </a:r>
                      <a:endParaRPr dirty="0"/>
                    </a:p>
                  </a:txBody>
                  <a:tcPr>
                    <a:solidFill>
                      <a:schemeClr val="accent1">
                        <a:lumMod val="20000"/>
                        <a:lumOff val="80000"/>
                      </a:schemeClr>
                    </a:solidFill>
                  </a:tcPr>
                </a:tc>
                <a:tc>
                  <a:txBody>
                    <a:bodyPr/>
                    <a:lstStyle/>
                    <a:p>
                      <a:r>
                        <a:rPr dirty="0" smtClean="0"/>
                        <a:t>0.042</a:t>
                      </a:r>
                      <a:endParaRPr dirty="0"/>
                    </a:p>
                  </a:txBody>
                  <a:tcPr>
                    <a:solidFill>
                      <a:schemeClr val="accent1">
                        <a:lumMod val="20000"/>
                        <a:lumOff val="80000"/>
                      </a:schemeClr>
                    </a:solidFill>
                  </a:tcPr>
                </a:tc>
                <a:tc>
                  <a:txBody>
                    <a:bodyPr/>
                    <a:lstStyle/>
                    <a:p>
                      <a:r>
                        <a:rPr dirty="0" smtClean="0"/>
                        <a:t>0.053</a:t>
                      </a:r>
                      <a:endParaRPr dirty="0"/>
                    </a:p>
                  </a:txBody>
                  <a:tcPr>
                    <a:solidFill>
                      <a:schemeClr val="accent1">
                        <a:lumMod val="20000"/>
                        <a:lumOff val="80000"/>
                      </a:schemeClr>
                    </a:solidFill>
                  </a:tcPr>
                </a:tc>
              </a:tr>
            </a:tbl>
          </a:graphicData>
        </a:graphic>
      </p:graphicFrame>
      <p:graphicFrame>
        <p:nvGraphicFramePr>
          <p:cNvPr id="9" name="Table 8"/>
          <p:cNvGraphicFramePr>
            <a:graphicFrameLocks noGrp="1"/>
          </p:cNvGraphicFramePr>
          <p:nvPr>
            <p:extLst/>
          </p:nvPr>
        </p:nvGraphicFramePr>
        <p:xfrm>
          <a:off x="196226" y="3369635"/>
          <a:ext cx="5453947" cy="1100009"/>
        </p:xfrm>
        <a:graphic>
          <a:graphicData uri="http://schemas.openxmlformats.org/drawingml/2006/table">
            <a:tbl>
              <a:tblPr firstRow="1" bandRow="1">
                <a:tableStyleId>{616DA210-FB5B-4158-B5E0-FEB733F419BA}</a:tableStyleId>
              </a:tblPr>
              <a:tblGrid>
                <a:gridCol w="755968"/>
                <a:gridCol w="916115"/>
                <a:gridCol w="871855"/>
                <a:gridCol w="1200000"/>
                <a:gridCol w="833755"/>
                <a:gridCol w="876254"/>
              </a:tblGrid>
              <a:tr h="0">
                <a:tc>
                  <a:txBody>
                    <a:bodyPr/>
                    <a:lstStyle/>
                    <a:p>
                      <a:r>
                        <a:rPr dirty="0"/>
                        <a:t>Coef.</a:t>
                      </a:r>
                    </a:p>
                  </a:txBody>
                  <a:tcPr/>
                </a:tc>
                <a:tc>
                  <a:txBody>
                    <a:bodyPr/>
                    <a:lstStyle/>
                    <a:p>
                      <a:r>
                        <a:t>Std.Err.</a:t>
                      </a:r>
                    </a:p>
                  </a:txBody>
                  <a:tcPr/>
                </a:tc>
                <a:tc>
                  <a:txBody>
                    <a:bodyPr/>
                    <a:lstStyle/>
                    <a:p>
                      <a:r>
                        <a:rPr dirty="0"/>
                        <a:t>t</a:t>
                      </a:r>
                    </a:p>
                  </a:txBody>
                  <a:tcPr/>
                </a:tc>
                <a:tc>
                  <a:txBody>
                    <a:bodyPr/>
                    <a:lstStyle/>
                    <a:p>
                      <a:r>
                        <a:t>P&gt;|t|</a:t>
                      </a:r>
                    </a:p>
                  </a:txBody>
                  <a:tcPr/>
                </a:tc>
                <a:tc>
                  <a:txBody>
                    <a:bodyPr/>
                    <a:lstStyle/>
                    <a:p>
                      <a:r>
                        <a:t>[0.025</a:t>
                      </a:r>
                    </a:p>
                  </a:txBody>
                  <a:tcPr/>
                </a:tc>
                <a:tc>
                  <a:txBody>
                    <a:bodyPr/>
                    <a:lstStyle/>
                    <a:p>
                      <a:r>
                        <a:t>0.975]</a:t>
                      </a:r>
                    </a:p>
                  </a:txBody>
                  <a:tcPr/>
                </a:tc>
              </a:tr>
              <a:tr h="368489">
                <a:tc>
                  <a:txBody>
                    <a:bodyPr/>
                    <a:lstStyle/>
                    <a:p>
                      <a:r>
                        <a:rPr dirty="0" smtClean="0"/>
                        <a:t>9.567</a:t>
                      </a:r>
                      <a:endParaRPr dirty="0"/>
                    </a:p>
                  </a:txBody>
                  <a:tcPr/>
                </a:tc>
                <a:tc>
                  <a:txBody>
                    <a:bodyPr/>
                    <a:lstStyle/>
                    <a:p>
                      <a:r>
                        <a:rPr dirty="0" smtClean="0"/>
                        <a:t>0.553</a:t>
                      </a:r>
                      <a:endParaRPr dirty="0"/>
                    </a:p>
                  </a:txBody>
                  <a:tcPr/>
                </a:tc>
                <a:tc>
                  <a:txBody>
                    <a:bodyPr/>
                    <a:lstStyle/>
                    <a:p>
                      <a:r>
                        <a:rPr dirty="0" smtClean="0"/>
                        <a:t>17.279</a:t>
                      </a:r>
                      <a:endParaRPr dirty="0"/>
                    </a:p>
                  </a:txBody>
                  <a:tcPr/>
                </a:tc>
                <a:tc>
                  <a:txBody>
                    <a:bodyPr/>
                    <a:lstStyle/>
                    <a:p>
                      <a:r>
                        <a:rPr dirty="0" smtClean="0"/>
                        <a:t>2.133e-41</a:t>
                      </a:r>
                      <a:endParaRPr dirty="0"/>
                    </a:p>
                  </a:txBody>
                  <a:tcPr/>
                </a:tc>
                <a:tc>
                  <a:txBody>
                    <a:bodyPr/>
                    <a:lstStyle/>
                    <a:p>
                      <a:r>
                        <a:rPr dirty="0" smtClean="0"/>
                        <a:t>8.475</a:t>
                      </a:r>
                      <a:endParaRPr dirty="0"/>
                    </a:p>
                  </a:txBody>
                  <a:tcPr/>
                </a:tc>
                <a:tc>
                  <a:txBody>
                    <a:bodyPr/>
                    <a:lstStyle/>
                    <a:p>
                      <a:r>
                        <a:rPr dirty="0" smtClean="0"/>
                        <a:t>10.659</a:t>
                      </a:r>
                      <a:endParaRPr dirty="0"/>
                    </a:p>
                  </a:txBody>
                  <a:tcPr/>
                </a:tc>
              </a:tr>
              <a:tr h="354842">
                <a:tc>
                  <a:txBody>
                    <a:bodyPr/>
                    <a:lstStyle/>
                    <a:p>
                      <a:r>
                        <a:rPr dirty="0" smtClean="0"/>
                        <a:t>0.195</a:t>
                      </a:r>
                      <a:endParaRPr dirty="0"/>
                    </a:p>
                  </a:txBody>
                  <a:tcPr>
                    <a:solidFill>
                      <a:schemeClr val="accent2">
                        <a:lumMod val="20000"/>
                        <a:lumOff val="80000"/>
                      </a:schemeClr>
                    </a:solidFill>
                  </a:tcPr>
                </a:tc>
                <a:tc>
                  <a:txBody>
                    <a:bodyPr/>
                    <a:lstStyle/>
                    <a:p>
                      <a:r>
                        <a:rPr dirty="0" smtClean="0"/>
                        <a:t>0.020</a:t>
                      </a:r>
                      <a:endParaRPr dirty="0"/>
                    </a:p>
                  </a:txBody>
                  <a:tcPr>
                    <a:solidFill>
                      <a:schemeClr val="accent2">
                        <a:lumMod val="20000"/>
                        <a:lumOff val="80000"/>
                      </a:schemeClr>
                    </a:solidFill>
                  </a:tcPr>
                </a:tc>
                <a:tc>
                  <a:txBody>
                    <a:bodyPr/>
                    <a:lstStyle/>
                    <a:p>
                      <a:r>
                        <a:rPr dirty="0" smtClean="0"/>
                        <a:t>9.429</a:t>
                      </a:r>
                      <a:endParaRPr dirty="0"/>
                    </a:p>
                  </a:txBody>
                  <a:tcPr>
                    <a:solidFill>
                      <a:schemeClr val="accent2">
                        <a:lumMod val="20000"/>
                        <a:lumOff val="80000"/>
                      </a:schemeClr>
                    </a:solidFill>
                  </a:tcPr>
                </a:tc>
                <a:tc>
                  <a:txBody>
                    <a:bodyPr/>
                    <a:lstStyle/>
                    <a:p>
                      <a:r>
                        <a:rPr dirty="0" smtClean="0"/>
                        <a:t>1.134e-17</a:t>
                      </a:r>
                      <a:endParaRPr dirty="0"/>
                    </a:p>
                  </a:txBody>
                  <a:tcPr>
                    <a:solidFill>
                      <a:schemeClr val="accent2">
                        <a:lumMod val="20000"/>
                        <a:lumOff val="80000"/>
                      </a:schemeClr>
                    </a:solidFill>
                  </a:tcPr>
                </a:tc>
                <a:tc>
                  <a:txBody>
                    <a:bodyPr/>
                    <a:lstStyle/>
                    <a:p>
                      <a:r>
                        <a:rPr dirty="0" smtClean="0"/>
                        <a:t>0.154</a:t>
                      </a:r>
                      <a:endParaRPr dirty="0"/>
                    </a:p>
                  </a:txBody>
                  <a:tcPr>
                    <a:solidFill>
                      <a:schemeClr val="accent2">
                        <a:lumMod val="20000"/>
                        <a:lumOff val="80000"/>
                      </a:schemeClr>
                    </a:solidFill>
                  </a:tcPr>
                </a:tc>
                <a:tc>
                  <a:txBody>
                    <a:bodyPr/>
                    <a:lstStyle/>
                    <a:p>
                      <a:r>
                        <a:rPr dirty="0" smtClean="0"/>
                        <a:t>0.236</a:t>
                      </a:r>
                      <a:endParaRPr dirty="0"/>
                    </a:p>
                  </a:txBody>
                  <a:tcPr>
                    <a:solidFill>
                      <a:schemeClr val="accent2">
                        <a:lumMod val="20000"/>
                        <a:lumOff val="80000"/>
                      </a:schemeClr>
                    </a:solidFill>
                  </a:tcPr>
                </a:tc>
              </a:tr>
            </a:tbl>
          </a:graphicData>
        </a:graphic>
      </p:graphicFrame>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5886758" y="2895448"/>
              <a:ext cx="6305242" cy="1913416"/>
            </p:xfrm>
            <a:graphic>
              <a:graphicData uri="http://schemas.openxmlformats.org/drawingml/2006/table">
                <a:tbl>
                  <a:tblPr firstRow="1" bandRow="1">
                    <a:tableStyleId>{616DA210-FB5B-4158-B5E0-FEB733F419BA}</a:tableStyleId>
                  </a:tblPr>
                  <a:tblGrid>
                    <a:gridCol w="893064"/>
                    <a:gridCol w="755968"/>
                    <a:gridCol w="916115"/>
                    <a:gridCol w="871855"/>
                    <a:gridCol w="1147355"/>
                    <a:gridCol w="833755"/>
                    <a:gridCol w="887130"/>
                  </a:tblGrid>
                  <a:tr h="0">
                    <a:tc>
                      <a:txBody>
                        <a:bodyPr/>
                        <a:lstStyle/>
                        <a:p>
                          <a:endParaRPr dirty="0"/>
                        </a:p>
                      </a:txBody>
                      <a:tcPr/>
                    </a:tc>
                    <a:tc>
                      <a:txBody>
                        <a:bodyPr/>
                        <a:lstStyle/>
                        <a:p>
                          <a:r>
                            <a:rPr dirty="0"/>
                            <a:t>Coef.</a:t>
                          </a:r>
                        </a:p>
                      </a:txBody>
                      <a:tcPr/>
                    </a:tc>
                    <a:tc>
                      <a:txBody>
                        <a:bodyPr/>
                        <a:lstStyle/>
                        <a:p>
                          <a:r>
                            <a:t>Std.Err.</a:t>
                          </a:r>
                        </a:p>
                      </a:txBody>
                      <a:tcPr/>
                    </a:tc>
                    <a:tc>
                      <a:txBody>
                        <a:bodyPr/>
                        <a:lstStyle/>
                        <a:p>
                          <a:r>
                            <a:t>t</a:t>
                          </a:r>
                        </a:p>
                      </a:txBody>
                      <a:tcPr/>
                    </a:tc>
                    <a:tc>
                      <a:txBody>
                        <a:bodyPr/>
                        <a:lstStyle/>
                        <a:p>
                          <a:r>
                            <a:t>P&gt;|t|</a:t>
                          </a:r>
                        </a:p>
                      </a:txBody>
                      <a:tcPr/>
                    </a:tc>
                    <a:tc>
                      <a:txBody>
                        <a:bodyPr/>
                        <a:lstStyle/>
                        <a:p>
                          <a:r>
                            <a:t>[0.025</a:t>
                          </a:r>
                        </a:p>
                      </a:txBody>
                      <a:tcPr/>
                    </a:tc>
                    <a:tc>
                      <a:txBody>
                        <a:bodyPr/>
                        <a:lstStyle/>
                        <a:p>
                          <a:r>
                            <a:rPr dirty="0"/>
                            <a:t>0.975]</a:t>
                          </a:r>
                        </a:p>
                      </a:txBody>
                      <a:tcPr/>
                    </a:tc>
                  </a:tr>
                  <a:tr h="450376">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smtClean="0">
                                        <a:latin typeface="Cambria Math" charset="0"/>
                                      </a:rPr>
                                      <m:t>𝛽</m:t>
                                    </m:r>
                                  </m:e>
                                  <m:sub>
                                    <m:r>
                                      <a:rPr lang="en-US" smtClean="0">
                                        <a:latin typeface="Cambria Math" charset="0"/>
                                      </a:rPr>
                                      <m:t>0</m:t>
                                    </m:r>
                                  </m:sub>
                                </m:sSub>
                              </m:oMath>
                            </m:oMathPara>
                          </a14:m>
                          <a:endParaRPr dirty="0"/>
                        </a:p>
                      </a:txBody>
                      <a:tcPr/>
                    </a:tc>
                    <a:tc>
                      <a:txBody>
                        <a:bodyPr/>
                        <a:lstStyle/>
                        <a:p>
                          <a:r>
                            <a:rPr dirty="0" smtClean="0"/>
                            <a:t>2.602</a:t>
                          </a:r>
                          <a:endParaRPr dirty="0"/>
                        </a:p>
                      </a:txBody>
                      <a:tcPr/>
                    </a:tc>
                    <a:tc>
                      <a:txBody>
                        <a:bodyPr/>
                        <a:lstStyle/>
                        <a:p>
                          <a:r>
                            <a:rPr dirty="0" smtClean="0"/>
                            <a:t>0.332</a:t>
                          </a:r>
                          <a:endParaRPr dirty="0"/>
                        </a:p>
                      </a:txBody>
                      <a:tcPr/>
                    </a:tc>
                    <a:tc>
                      <a:txBody>
                        <a:bodyPr/>
                        <a:lstStyle/>
                        <a:p>
                          <a:r>
                            <a:rPr dirty="0" smtClean="0"/>
                            <a:t>7.820</a:t>
                          </a:r>
                          <a:endParaRPr dirty="0"/>
                        </a:p>
                      </a:txBody>
                      <a:tcPr/>
                    </a:tc>
                    <a:tc>
                      <a:txBody>
                        <a:bodyPr/>
                        <a:lstStyle/>
                        <a:p>
                          <a:r>
                            <a:rPr dirty="0" smtClean="0"/>
                            <a:t>3.176e-13</a:t>
                          </a:r>
                          <a:endParaRPr dirty="0"/>
                        </a:p>
                      </a:txBody>
                      <a:tcPr/>
                    </a:tc>
                    <a:tc>
                      <a:txBody>
                        <a:bodyPr/>
                        <a:lstStyle/>
                        <a:p>
                          <a:r>
                            <a:rPr dirty="0" smtClean="0"/>
                            <a:t>1.945</a:t>
                          </a:r>
                          <a:endParaRPr dirty="0"/>
                        </a:p>
                      </a:txBody>
                      <a:tcPr/>
                    </a:tc>
                    <a:tc>
                      <a:txBody>
                        <a:bodyPr/>
                        <a:lstStyle/>
                        <a:p>
                          <a:r>
                            <a:rPr dirty="0" smtClean="0"/>
                            <a:t>3.258</a:t>
                          </a:r>
                          <a:endParaRPr dirty="0"/>
                        </a:p>
                      </a:txBody>
                      <a:tcPr/>
                    </a:tc>
                  </a:tr>
                  <a:tr h="36000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smtClean="0">
                                        <a:latin typeface="Cambria Math" charset="0"/>
                                      </a:rPr>
                                      <m:t>𝛽</m:t>
                                    </m:r>
                                  </m:e>
                                  <m:sub>
                                    <m:r>
                                      <a:rPr lang="en-US" smtClean="0">
                                        <a:latin typeface="Cambria Math" charset="0"/>
                                      </a:rPr>
                                      <m:t>𝑇𝑉</m:t>
                                    </m:r>
                                  </m:sub>
                                </m:sSub>
                              </m:oMath>
                            </m:oMathPara>
                          </a14:m>
                          <a:endParaRPr dirty="0"/>
                        </a:p>
                      </a:txBody>
                      <a:tcPr>
                        <a:solidFill>
                          <a:schemeClr val="accent1">
                            <a:lumMod val="20000"/>
                            <a:lumOff val="80000"/>
                          </a:schemeClr>
                        </a:solidFill>
                      </a:tcPr>
                    </a:tc>
                    <a:tc>
                      <a:txBody>
                        <a:bodyPr/>
                        <a:lstStyle/>
                        <a:p>
                          <a:r>
                            <a:rPr dirty="0" smtClean="0"/>
                            <a:t>0.046</a:t>
                          </a:r>
                          <a:endParaRPr dirty="0"/>
                        </a:p>
                      </a:txBody>
                      <a:tcPr>
                        <a:solidFill>
                          <a:schemeClr val="accent1">
                            <a:lumMod val="20000"/>
                            <a:lumOff val="80000"/>
                          </a:schemeClr>
                        </a:solidFill>
                      </a:tcPr>
                    </a:tc>
                    <a:tc>
                      <a:txBody>
                        <a:bodyPr/>
                        <a:lstStyle/>
                        <a:p>
                          <a:r>
                            <a:rPr dirty="0" smtClean="0"/>
                            <a:t>0.0015</a:t>
                          </a:r>
                          <a:endParaRPr dirty="0"/>
                        </a:p>
                      </a:txBody>
                      <a:tcPr>
                        <a:solidFill>
                          <a:schemeClr val="accent1">
                            <a:lumMod val="20000"/>
                            <a:lumOff val="80000"/>
                          </a:schemeClr>
                        </a:solidFill>
                      </a:tcPr>
                    </a:tc>
                    <a:tc>
                      <a:txBody>
                        <a:bodyPr/>
                        <a:lstStyle/>
                        <a:p>
                          <a:r>
                            <a:rPr dirty="0" smtClean="0"/>
                            <a:t>29.887</a:t>
                          </a:r>
                          <a:endParaRPr dirty="0"/>
                        </a:p>
                      </a:txBody>
                      <a:tcPr>
                        <a:solidFill>
                          <a:schemeClr val="accent1">
                            <a:lumMod val="20000"/>
                            <a:lumOff val="80000"/>
                          </a:schemeClr>
                        </a:solidFill>
                      </a:tcPr>
                    </a:tc>
                    <a:tc>
                      <a:txBody>
                        <a:bodyPr/>
                        <a:lstStyle/>
                        <a:p>
                          <a:r>
                            <a:rPr dirty="0" smtClean="0"/>
                            <a:t>6.314e-75</a:t>
                          </a:r>
                          <a:endParaRPr dirty="0"/>
                        </a:p>
                      </a:txBody>
                      <a:tcPr>
                        <a:solidFill>
                          <a:schemeClr val="accent1">
                            <a:lumMod val="20000"/>
                            <a:lumOff val="80000"/>
                          </a:schemeClr>
                        </a:solidFill>
                      </a:tcPr>
                    </a:tc>
                    <a:tc>
                      <a:txBody>
                        <a:bodyPr/>
                        <a:lstStyle/>
                        <a:p>
                          <a:r>
                            <a:rPr dirty="0" smtClean="0"/>
                            <a:t>0.043</a:t>
                          </a:r>
                          <a:endParaRPr dirty="0"/>
                        </a:p>
                      </a:txBody>
                      <a:tcPr>
                        <a:solidFill>
                          <a:schemeClr val="accent1">
                            <a:lumMod val="20000"/>
                            <a:lumOff val="80000"/>
                          </a:schemeClr>
                        </a:solidFill>
                      </a:tcPr>
                    </a:tc>
                    <a:tc>
                      <a:txBody>
                        <a:bodyPr/>
                        <a:lstStyle/>
                        <a:p>
                          <a:r>
                            <a:rPr dirty="0" smtClean="0"/>
                            <a:t>0.049</a:t>
                          </a:r>
                          <a:endParaRPr dirty="0"/>
                        </a:p>
                      </a:txBody>
                      <a:tcPr>
                        <a:solidFill>
                          <a:schemeClr val="accent1">
                            <a:lumMod val="20000"/>
                            <a:lumOff val="80000"/>
                          </a:schemeClr>
                        </a:solidFill>
                      </a:tcPr>
                    </a:tc>
                  </a:tr>
                  <a:tr h="36000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smtClean="0">
                                        <a:latin typeface="Cambria Math" charset="0"/>
                                      </a:rPr>
                                      <m:t>𝛽</m:t>
                                    </m:r>
                                  </m:e>
                                  <m:sub>
                                    <m:r>
                                      <a:rPr lang="en-US" smtClean="0">
                                        <a:latin typeface="Cambria Math" charset="0"/>
                                      </a:rPr>
                                      <m:t>𝑅𝐴𝐷𝐼𝑂</m:t>
                                    </m:r>
                                  </m:sub>
                                </m:sSub>
                              </m:oMath>
                            </m:oMathPara>
                          </a14:m>
                          <a:endParaRPr dirty="0"/>
                        </a:p>
                      </a:txBody>
                      <a:tcPr>
                        <a:solidFill>
                          <a:schemeClr val="accent2">
                            <a:lumMod val="60000"/>
                            <a:lumOff val="40000"/>
                            <a:alpha val="20000"/>
                          </a:schemeClr>
                        </a:solidFill>
                      </a:tcPr>
                    </a:tc>
                    <a:tc>
                      <a:txBody>
                        <a:bodyPr/>
                        <a:lstStyle/>
                        <a:p>
                          <a:r>
                            <a:rPr dirty="0" smtClean="0"/>
                            <a:t>0.175</a:t>
                          </a:r>
                          <a:endParaRPr dirty="0"/>
                        </a:p>
                      </a:txBody>
                      <a:tcPr>
                        <a:solidFill>
                          <a:schemeClr val="accent2">
                            <a:lumMod val="60000"/>
                            <a:lumOff val="40000"/>
                            <a:alpha val="20000"/>
                          </a:schemeClr>
                        </a:solidFill>
                      </a:tcPr>
                    </a:tc>
                    <a:tc>
                      <a:txBody>
                        <a:bodyPr/>
                        <a:lstStyle/>
                        <a:p>
                          <a:r>
                            <a:rPr dirty="0" smtClean="0"/>
                            <a:t>0.0094</a:t>
                          </a:r>
                          <a:endParaRPr dirty="0"/>
                        </a:p>
                      </a:txBody>
                      <a:tcPr>
                        <a:solidFill>
                          <a:schemeClr val="accent2">
                            <a:lumMod val="60000"/>
                            <a:lumOff val="40000"/>
                            <a:alpha val="20000"/>
                          </a:schemeClr>
                        </a:solidFill>
                      </a:tcPr>
                    </a:tc>
                    <a:tc>
                      <a:txBody>
                        <a:bodyPr/>
                        <a:lstStyle/>
                        <a:p>
                          <a:r>
                            <a:rPr dirty="0" smtClean="0"/>
                            <a:t>18.576</a:t>
                          </a:r>
                          <a:endParaRPr dirty="0"/>
                        </a:p>
                      </a:txBody>
                      <a:tcPr>
                        <a:solidFill>
                          <a:schemeClr val="accent2">
                            <a:lumMod val="60000"/>
                            <a:lumOff val="40000"/>
                            <a:alpha val="20000"/>
                          </a:schemeClr>
                        </a:solidFill>
                      </a:tcPr>
                    </a:tc>
                    <a:tc>
                      <a:txBody>
                        <a:bodyPr/>
                        <a:lstStyle/>
                        <a:p>
                          <a:r>
                            <a:rPr dirty="0" smtClean="0"/>
                            <a:t>4.297e-45</a:t>
                          </a:r>
                          <a:endParaRPr dirty="0"/>
                        </a:p>
                      </a:txBody>
                      <a:tcPr>
                        <a:solidFill>
                          <a:schemeClr val="accent2">
                            <a:lumMod val="60000"/>
                            <a:lumOff val="40000"/>
                            <a:alpha val="20000"/>
                          </a:schemeClr>
                        </a:solidFill>
                      </a:tcPr>
                    </a:tc>
                    <a:tc>
                      <a:txBody>
                        <a:bodyPr/>
                        <a:lstStyle/>
                        <a:p>
                          <a:r>
                            <a:rPr dirty="0" smtClean="0"/>
                            <a:t>0.156</a:t>
                          </a:r>
                          <a:endParaRPr dirty="0"/>
                        </a:p>
                      </a:txBody>
                      <a:tcPr>
                        <a:solidFill>
                          <a:schemeClr val="accent2">
                            <a:lumMod val="60000"/>
                            <a:lumOff val="40000"/>
                            <a:alpha val="20000"/>
                          </a:schemeClr>
                        </a:solidFill>
                      </a:tcPr>
                    </a:tc>
                    <a:tc>
                      <a:txBody>
                        <a:bodyPr/>
                        <a:lstStyle/>
                        <a:p>
                          <a:r>
                            <a:rPr dirty="0" smtClean="0"/>
                            <a:t>0.194</a:t>
                          </a:r>
                          <a:endParaRPr dirty="0"/>
                        </a:p>
                      </a:txBody>
                      <a:tcPr>
                        <a:solidFill>
                          <a:schemeClr val="accent2">
                            <a:lumMod val="60000"/>
                            <a:lumOff val="40000"/>
                            <a:alpha val="20000"/>
                          </a:schemeClr>
                        </a:solidFill>
                      </a:tcPr>
                    </a:tc>
                  </a:tr>
                  <a:tr h="36000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smtClean="0">
                                        <a:latin typeface="Cambria Math" charset="0"/>
                                      </a:rPr>
                                      <m:t>𝛽</m:t>
                                    </m:r>
                                  </m:e>
                                  <m:sub>
                                    <m:r>
                                      <a:rPr lang="en-US" smtClean="0">
                                        <a:latin typeface="Cambria Math" charset="0"/>
                                      </a:rPr>
                                      <m:t>𝑁𝐸𝑊𝑆</m:t>
                                    </m:r>
                                  </m:sub>
                                </m:sSub>
                              </m:oMath>
                            </m:oMathPara>
                          </a14:m>
                          <a:endParaRPr dirty="0"/>
                        </a:p>
                      </a:txBody>
                      <a:tcPr>
                        <a:solidFill>
                          <a:schemeClr val="accent3">
                            <a:lumMod val="40000"/>
                            <a:lumOff val="60000"/>
                          </a:schemeClr>
                        </a:solidFill>
                      </a:tcPr>
                    </a:tc>
                    <a:tc>
                      <a:txBody>
                        <a:bodyPr/>
                        <a:lstStyle/>
                        <a:p>
                          <a:r>
                            <a:rPr dirty="0" smtClean="0"/>
                            <a:t>0.013</a:t>
                          </a:r>
                          <a:endParaRPr dirty="0"/>
                        </a:p>
                      </a:txBody>
                      <a:tcPr>
                        <a:solidFill>
                          <a:schemeClr val="accent3">
                            <a:lumMod val="40000"/>
                            <a:lumOff val="60000"/>
                          </a:schemeClr>
                        </a:solidFill>
                      </a:tcPr>
                    </a:tc>
                    <a:tc>
                      <a:txBody>
                        <a:bodyPr/>
                        <a:lstStyle/>
                        <a:p>
                          <a:r>
                            <a:rPr dirty="0" smtClean="0"/>
                            <a:t>0.0</a:t>
                          </a:r>
                          <a:r>
                            <a:rPr lang="en-US" dirty="0" smtClean="0"/>
                            <a:t>2</a:t>
                          </a:r>
                          <a:r>
                            <a:rPr dirty="0" smtClean="0"/>
                            <a:t>8</a:t>
                          </a:r>
                          <a:endParaRPr dirty="0"/>
                        </a:p>
                      </a:txBody>
                      <a:tcPr>
                        <a:solidFill>
                          <a:schemeClr val="accent3">
                            <a:lumMod val="40000"/>
                            <a:lumOff val="60000"/>
                          </a:schemeClr>
                        </a:solidFill>
                      </a:tcPr>
                    </a:tc>
                    <a:tc>
                      <a:txBody>
                        <a:bodyPr/>
                        <a:lstStyle/>
                        <a:p>
                          <a:r>
                            <a:rPr dirty="0" smtClean="0"/>
                            <a:t>2.338</a:t>
                          </a:r>
                          <a:endParaRPr dirty="0"/>
                        </a:p>
                      </a:txBody>
                      <a:tcPr>
                        <a:solidFill>
                          <a:schemeClr val="accent3">
                            <a:lumMod val="40000"/>
                            <a:lumOff val="60000"/>
                          </a:schemeClr>
                        </a:solidFill>
                      </a:tcPr>
                    </a:tc>
                    <a:tc>
                      <a:txBody>
                        <a:bodyPr/>
                        <a:lstStyle/>
                        <a:p>
                          <a:r>
                            <a:rPr dirty="0" smtClean="0"/>
                            <a:t>0.0203</a:t>
                          </a:r>
                          <a:endParaRPr dirty="0"/>
                        </a:p>
                      </a:txBody>
                      <a:tcPr>
                        <a:solidFill>
                          <a:schemeClr val="accent3">
                            <a:lumMod val="40000"/>
                            <a:lumOff val="60000"/>
                          </a:schemeClr>
                        </a:solidFill>
                      </a:tcPr>
                    </a:tc>
                    <a:tc>
                      <a:txBody>
                        <a:bodyPr/>
                        <a:lstStyle/>
                        <a:p>
                          <a:r>
                            <a:rPr dirty="0" smtClean="0"/>
                            <a:t>0.0</a:t>
                          </a:r>
                          <a:r>
                            <a:rPr lang="en-US" dirty="0" smtClean="0"/>
                            <a:t>08</a:t>
                          </a:r>
                          <a:endParaRPr dirty="0"/>
                        </a:p>
                      </a:txBody>
                      <a:tcPr>
                        <a:solidFill>
                          <a:schemeClr val="accent3">
                            <a:lumMod val="40000"/>
                            <a:lumOff val="60000"/>
                          </a:schemeClr>
                        </a:solidFill>
                      </a:tcPr>
                    </a:tc>
                    <a:tc>
                      <a:txBody>
                        <a:bodyPr/>
                        <a:lstStyle/>
                        <a:p>
                          <a:r>
                            <a:rPr dirty="0" smtClean="0"/>
                            <a:t>0.0</a:t>
                          </a:r>
                          <a:r>
                            <a:rPr lang="en-US" dirty="0" smtClean="0"/>
                            <a:t>3</a:t>
                          </a:r>
                          <a:r>
                            <a:rPr dirty="0" smtClean="0"/>
                            <a:t>5</a:t>
                          </a:r>
                          <a:endParaRPr dirty="0"/>
                        </a:p>
                      </a:txBody>
                      <a:tcPr>
                        <a:solidFill>
                          <a:schemeClr val="accent3">
                            <a:lumMod val="40000"/>
                            <a:lumOff val="60000"/>
                          </a:schemeClr>
                        </a:solid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55386183"/>
                  </p:ext>
                </p:extLst>
              </p:nvPr>
            </p:nvGraphicFramePr>
            <p:xfrm>
              <a:off x="5886758" y="2895448"/>
              <a:ext cx="6305242" cy="1913416"/>
            </p:xfrm>
            <a:graphic>
              <a:graphicData uri="http://schemas.openxmlformats.org/drawingml/2006/table">
                <a:tbl>
                  <a:tblPr firstRow="1" bandRow="1">
                    <a:tableStyleId>{616DA210-FB5B-4158-B5E0-FEB733F419BA}</a:tableStyleId>
                  </a:tblPr>
                  <a:tblGrid>
                    <a:gridCol w="893064"/>
                    <a:gridCol w="755968"/>
                    <a:gridCol w="916115"/>
                    <a:gridCol w="871855"/>
                    <a:gridCol w="1147355"/>
                    <a:gridCol w="833755"/>
                    <a:gridCol w="887130"/>
                  </a:tblGrid>
                  <a:tr h="365760">
                    <a:tc>
                      <a:txBody>
                        <a:bodyPr/>
                        <a:lstStyle/>
                        <a:p>
                          <a:endParaRPr dirty="0"/>
                        </a:p>
                      </a:txBody>
                      <a:tcPr/>
                    </a:tc>
                    <a:tc>
                      <a:txBody>
                        <a:bodyPr/>
                        <a:lstStyle/>
                        <a:p>
                          <a:r>
                            <a:rPr dirty="0"/>
                            <a:t>Coef.</a:t>
                          </a:r>
                        </a:p>
                      </a:txBody>
                      <a:tcPr/>
                    </a:tc>
                    <a:tc>
                      <a:txBody>
                        <a:bodyPr/>
                        <a:lstStyle/>
                        <a:p>
                          <a:r>
                            <a:t>Std.Err.</a:t>
                          </a:r>
                        </a:p>
                      </a:txBody>
                      <a:tcPr/>
                    </a:tc>
                    <a:tc>
                      <a:txBody>
                        <a:bodyPr/>
                        <a:lstStyle/>
                        <a:p>
                          <a:r>
                            <a:t>t</a:t>
                          </a:r>
                        </a:p>
                      </a:txBody>
                      <a:tcPr/>
                    </a:tc>
                    <a:tc>
                      <a:txBody>
                        <a:bodyPr/>
                        <a:lstStyle/>
                        <a:p>
                          <a:r>
                            <a:t>P&gt;|t|</a:t>
                          </a:r>
                        </a:p>
                      </a:txBody>
                      <a:tcPr/>
                    </a:tc>
                    <a:tc>
                      <a:txBody>
                        <a:bodyPr/>
                        <a:lstStyle/>
                        <a:p>
                          <a:r>
                            <a:t>[0.025</a:t>
                          </a:r>
                        </a:p>
                      </a:txBody>
                      <a:tcPr/>
                    </a:tc>
                    <a:tc>
                      <a:txBody>
                        <a:bodyPr/>
                        <a:lstStyle/>
                        <a:p>
                          <a:r>
                            <a:rPr dirty="0"/>
                            <a:t>0.975]</a:t>
                          </a:r>
                        </a:p>
                      </a:txBody>
                      <a:tcPr/>
                    </a:tc>
                  </a:tr>
                  <a:tr h="450376">
                    <a:tc>
                      <a:txBody>
                        <a:bodyPr/>
                        <a:lstStyle/>
                        <a:p>
                          <a:endParaRPr lang="en-US"/>
                        </a:p>
                      </a:txBody>
                      <a:tcPr>
                        <a:blipFill rotWithShape="0">
                          <a:blip r:embed="rId2"/>
                          <a:stretch>
                            <a:fillRect l="-680" t="-87838" r="-606803" b="-266216"/>
                          </a:stretch>
                        </a:blipFill>
                      </a:tcPr>
                    </a:tc>
                    <a:tc>
                      <a:txBody>
                        <a:bodyPr/>
                        <a:lstStyle/>
                        <a:p>
                          <a:r>
                            <a:rPr dirty="0" smtClean="0"/>
                            <a:t>2.602</a:t>
                          </a:r>
                          <a:endParaRPr dirty="0"/>
                        </a:p>
                      </a:txBody>
                      <a:tcPr/>
                    </a:tc>
                    <a:tc>
                      <a:txBody>
                        <a:bodyPr/>
                        <a:lstStyle/>
                        <a:p>
                          <a:r>
                            <a:rPr dirty="0" smtClean="0"/>
                            <a:t>0.332</a:t>
                          </a:r>
                          <a:endParaRPr dirty="0"/>
                        </a:p>
                      </a:txBody>
                      <a:tcPr/>
                    </a:tc>
                    <a:tc>
                      <a:txBody>
                        <a:bodyPr/>
                        <a:lstStyle/>
                        <a:p>
                          <a:r>
                            <a:rPr dirty="0" smtClean="0"/>
                            <a:t>7.820</a:t>
                          </a:r>
                          <a:endParaRPr dirty="0"/>
                        </a:p>
                      </a:txBody>
                      <a:tcPr/>
                    </a:tc>
                    <a:tc>
                      <a:txBody>
                        <a:bodyPr/>
                        <a:lstStyle/>
                        <a:p>
                          <a:r>
                            <a:rPr dirty="0" smtClean="0"/>
                            <a:t>3.176e-13</a:t>
                          </a:r>
                          <a:endParaRPr dirty="0"/>
                        </a:p>
                      </a:txBody>
                      <a:tcPr/>
                    </a:tc>
                    <a:tc>
                      <a:txBody>
                        <a:bodyPr/>
                        <a:lstStyle/>
                        <a:p>
                          <a:r>
                            <a:rPr dirty="0" smtClean="0"/>
                            <a:t>1.945</a:t>
                          </a:r>
                          <a:endParaRPr dirty="0"/>
                        </a:p>
                      </a:txBody>
                      <a:tcPr/>
                    </a:tc>
                    <a:tc>
                      <a:txBody>
                        <a:bodyPr/>
                        <a:lstStyle/>
                        <a:p>
                          <a:r>
                            <a:rPr dirty="0" smtClean="0"/>
                            <a:t>3.258</a:t>
                          </a:r>
                          <a:endParaRPr dirty="0"/>
                        </a:p>
                      </a:txBody>
                      <a:tcPr/>
                    </a:tc>
                  </a:tr>
                  <a:tr h="365760">
                    <a:tc>
                      <a:txBody>
                        <a:bodyPr/>
                        <a:lstStyle/>
                        <a:p>
                          <a:endParaRPr lang="en-US"/>
                        </a:p>
                      </a:txBody>
                      <a:tcPr>
                        <a:blipFill rotWithShape="0">
                          <a:blip r:embed="rId2"/>
                          <a:stretch>
                            <a:fillRect l="-680" t="-227869" r="-606803" b="-222951"/>
                          </a:stretch>
                        </a:blipFill>
                      </a:tcPr>
                    </a:tc>
                    <a:tc>
                      <a:txBody>
                        <a:bodyPr/>
                        <a:lstStyle/>
                        <a:p>
                          <a:r>
                            <a:rPr dirty="0" smtClean="0"/>
                            <a:t>0.046</a:t>
                          </a:r>
                          <a:endParaRPr dirty="0"/>
                        </a:p>
                      </a:txBody>
                      <a:tcPr>
                        <a:solidFill>
                          <a:schemeClr val="accent1">
                            <a:lumMod val="20000"/>
                            <a:lumOff val="80000"/>
                          </a:schemeClr>
                        </a:solidFill>
                      </a:tcPr>
                    </a:tc>
                    <a:tc>
                      <a:txBody>
                        <a:bodyPr/>
                        <a:lstStyle/>
                        <a:p>
                          <a:r>
                            <a:rPr dirty="0" smtClean="0"/>
                            <a:t>0.0015</a:t>
                          </a:r>
                          <a:endParaRPr dirty="0"/>
                        </a:p>
                      </a:txBody>
                      <a:tcPr>
                        <a:solidFill>
                          <a:schemeClr val="accent1">
                            <a:lumMod val="20000"/>
                            <a:lumOff val="80000"/>
                          </a:schemeClr>
                        </a:solidFill>
                      </a:tcPr>
                    </a:tc>
                    <a:tc>
                      <a:txBody>
                        <a:bodyPr/>
                        <a:lstStyle/>
                        <a:p>
                          <a:r>
                            <a:rPr dirty="0" smtClean="0"/>
                            <a:t>29.887</a:t>
                          </a:r>
                          <a:endParaRPr dirty="0"/>
                        </a:p>
                      </a:txBody>
                      <a:tcPr>
                        <a:solidFill>
                          <a:schemeClr val="accent1">
                            <a:lumMod val="20000"/>
                            <a:lumOff val="80000"/>
                          </a:schemeClr>
                        </a:solidFill>
                      </a:tcPr>
                    </a:tc>
                    <a:tc>
                      <a:txBody>
                        <a:bodyPr/>
                        <a:lstStyle/>
                        <a:p>
                          <a:r>
                            <a:rPr dirty="0" smtClean="0"/>
                            <a:t>6.314e-75</a:t>
                          </a:r>
                          <a:endParaRPr dirty="0"/>
                        </a:p>
                      </a:txBody>
                      <a:tcPr>
                        <a:solidFill>
                          <a:schemeClr val="accent1">
                            <a:lumMod val="20000"/>
                            <a:lumOff val="80000"/>
                          </a:schemeClr>
                        </a:solidFill>
                      </a:tcPr>
                    </a:tc>
                    <a:tc>
                      <a:txBody>
                        <a:bodyPr/>
                        <a:lstStyle/>
                        <a:p>
                          <a:r>
                            <a:rPr dirty="0" smtClean="0"/>
                            <a:t>0.043</a:t>
                          </a:r>
                          <a:endParaRPr dirty="0"/>
                        </a:p>
                      </a:txBody>
                      <a:tcPr>
                        <a:solidFill>
                          <a:schemeClr val="accent1">
                            <a:lumMod val="20000"/>
                            <a:lumOff val="80000"/>
                          </a:schemeClr>
                        </a:solidFill>
                      </a:tcPr>
                    </a:tc>
                    <a:tc>
                      <a:txBody>
                        <a:bodyPr/>
                        <a:lstStyle/>
                        <a:p>
                          <a:r>
                            <a:rPr dirty="0" smtClean="0"/>
                            <a:t>0.049</a:t>
                          </a:r>
                          <a:endParaRPr dirty="0"/>
                        </a:p>
                      </a:txBody>
                      <a:tcPr>
                        <a:solidFill>
                          <a:schemeClr val="accent1">
                            <a:lumMod val="20000"/>
                            <a:lumOff val="80000"/>
                          </a:schemeClr>
                        </a:solidFill>
                      </a:tcPr>
                    </a:tc>
                  </a:tr>
                  <a:tr h="365760">
                    <a:tc>
                      <a:txBody>
                        <a:bodyPr/>
                        <a:lstStyle/>
                        <a:p>
                          <a:endParaRPr lang="en-US"/>
                        </a:p>
                      </a:txBody>
                      <a:tcPr>
                        <a:blipFill rotWithShape="0">
                          <a:blip r:embed="rId2"/>
                          <a:stretch>
                            <a:fillRect l="-680" t="-333333" r="-606803" b="-126667"/>
                          </a:stretch>
                        </a:blipFill>
                      </a:tcPr>
                    </a:tc>
                    <a:tc>
                      <a:txBody>
                        <a:bodyPr/>
                        <a:lstStyle/>
                        <a:p>
                          <a:r>
                            <a:rPr dirty="0" smtClean="0"/>
                            <a:t>0.175</a:t>
                          </a:r>
                          <a:endParaRPr dirty="0"/>
                        </a:p>
                      </a:txBody>
                      <a:tcPr>
                        <a:solidFill>
                          <a:schemeClr val="accent2">
                            <a:lumMod val="60000"/>
                            <a:lumOff val="40000"/>
                            <a:alpha val="20000"/>
                          </a:schemeClr>
                        </a:solidFill>
                      </a:tcPr>
                    </a:tc>
                    <a:tc>
                      <a:txBody>
                        <a:bodyPr/>
                        <a:lstStyle/>
                        <a:p>
                          <a:r>
                            <a:rPr dirty="0" smtClean="0"/>
                            <a:t>0.0094</a:t>
                          </a:r>
                          <a:endParaRPr dirty="0"/>
                        </a:p>
                      </a:txBody>
                      <a:tcPr>
                        <a:solidFill>
                          <a:schemeClr val="accent2">
                            <a:lumMod val="60000"/>
                            <a:lumOff val="40000"/>
                            <a:alpha val="20000"/>
                          </a:schemeClr>
                        </a:solidFill>
                      </a:tcPr>
                    </a:tc>
                    <a:tc>
                      <a:txBody>
                        <a:bodyPr/>
                        <a:lstStyle/>
                        <a:p>
                          <a:r>
                            <a:rPr dirty="0" smtClean="0"/>
                            <a:t>18.576</a:t>
                          </a:r>
                          <a:endParaRPr dirty="0"/>
                        </a:p>
                      </a:txBody>
                      <a:tcPr>
                        <a:solidFill>
                          <a:schemeClr val="accent2">
                            <a:lumMod val="60000"/>
                            <a:lumOff val="40000"/>
                            <a:alpha val="20000"/>
                          </a:schemeClr>
                        </a:solidFill>
                      </a:tcPr>
                    </a:tc>
                    <a:tc>
                      <a:txBody>
                        <a:bodyPr/>
                        <a:lstStyle/>
                        <a:p>
                          <a:r>
                            <a:rPr dirty="0" smtClean="0"/>
                            <a:t>4.297e-45</a:t>
                          </a:r>
                          <a:endParaRPr dirty="0"/>
                        </a:p>
                      </a:txBody>
                      <a:tcPr>
                        <a:solidFill>
                          <a:schemeClr val="accent2">
                            <a:lumMod val="60000"/>
                            <a:lumOff val="40000"/>
                            <a:alpha val="20000"/>
                          </a:schemeClr>
                        </a:solidFill>
                      </a:tcPr>
                    </a:tc>
                    <a:tc>
                      <a:txBody>
                        <a:bodyPr/>
                        <a:lstStyle/>
                        <a:p>
                          <a:r>
                            <a:rPr dirty="0" smtClean="0"/>
                            <a:t>0.156</a:t>
                          </a:r>
                          <a:endParaRPr dirty="0"/>
                        </a:p>
                      </a:txBody>
                      <a:tcPr>
                        <a:solidFill>
                          <a:schemeClr val="accent2">
                            <a:lumMod val="60000"/>
                            <a:lumOff val="40000"/>
                            <a:alpha val="20000"/>
                          </a:schemeClr>
                        </a:solidFill>
                      </a:tcPr>
                    </a:tc>
                    <a:tc>
                      <a:txBody>
                        <a:bodyPr/>
                        <a:lstStyle/>
                        <a:p>
                          <a:r>
                            <a:rPr dirty="0" smtClean="0"/>
                            <a:t>0.194</a:t>
                          </a:r>
                          <a:endParaRPr dirty="0"/>
                        </a:p>
                      </a:txBody>
                      <a:tcPr>
                        <a:solidFill>
                          <a:schemeClr val="accent2">
                            <a:lumMod val="60000"/>
                            <a:lumOff val="40000"/>
                            <a:alpha val="20000"/>
                          </a:schemeClr>
                        </a:solidFill>
                      </a:tcPr>
                    </a:tc>
                  </a:tr>
                  <a:tr h="365760">
                    <a:tc>
                      <a:txBody>
                        <a:bodyPr/>
                        <a:lstStyle/>
                        <a:p>
                          <a:endParaRPr lang="en-US"/>
                        </a:p>
                      </a:txBody>
                      <a:tcPr>
                        <a:blipFill rotWithShape="0">
                          <a:blip r:embed="rId2"/>
                          <a:stretch>
                            <a:fillRect l="-680" t="-433333" r="-606803" b="-26667"/>
                          </a:stretch>
                        </a:blipFill>
                      </a:tcPr>
                    </a:tc>
                    <a:tc>
                      <a:txBody>
                        <a:bodyPr/>
                        <a:lstStyle/>
                        <a:p>
                          <a:r>
                            <a:rPr dirty="0" smtClean="0"/>
                            <a:t>0.013</a:t>
                          </a:r>
                          <a:endParaRPr dirty="0"/>
                        </a:p>
                      </a:txBody>
                      <a:tcPr>
                        <a:solidFill>
                          <a:schemeClr val="accent3">
                            <a:lumMod val="40000"/>
                            <a:lumOff val="60000"/>
                          </a:schemeClr>
                        </a:solidFill>
                      </a:tcPr>
                    </a:tc>
                    <a:tc>
                      <a:txBody>
                        <a:bodyPr/>
                        <a:lstStyle/>
                        <a:p>
                          <a:r>
                            <a:rPr dirty="0" smtClean="0"/>
                            <a:t>0.0</a:t>
                          </a:r>
                          <a:r>
                            <a:rPr lang="en-US" dirty="0" smtClean="0"/>
                            <a:t>2</a:t>
                          </a:r>
                          <a:r>
                            <a:rPr dirty="0" smtClean="0"/>
                            <a:t>8</a:t>
                          </a:r>
                          <a:endParaRPr dirty="0"/>
                        </a:p>
                      </a:txBody>
                      <a:tcPr>
                        <a:solidFill>
                          <a:schemeClr val="accent3">
                            <a:lumMod val="40000"/>
                            <a:lumOff val="60000"/>
                          </a:schemeClr>
                        </a:solidFill>
                      </a:tcPr>
                    </a:tc>
                    <a:tc>
                      <a:txBody>
                        <a:bodyPr/>
                        <a:lstStyle/>
                        <a:p>
                          <a:r>
                            <a:rPr dirty="0" smtClean="0"/>
                            <a:t>2.338</a:t>
                          </a:r>
                          <a:endParaRPr dirty="0"/>
                        </a:p>
                      </a:txBody>
                      <a:tcPr>
                        <a:solidFill>
                          <a:schemeClr val="accent3">
                            <a:lumMod val="40000"/>
                            <a:lumOff val="60000"/>
                          </a:schemeClr>
                        </a:solidFill>
                      </a:tcPr>
                    </a:tc>
                    <a:tc>
                      <a:txBody>
                        <a:bodyPr/>
                        <a:lstStyle/>
                        <a:p>
                          <a:r>
                            <a:rPr dirty="0" smtClean="0"/>
                            <a:t>0.0203</a:t>
                          </a:r>
                          <a:endParaRPr dirty="0"/>
                        </a:p>
                      </a:txBody>
                      <a:tcPr>
                        <a:solidFill>
                          <a:schemeClr val="accent3">
                            <a:lumMod val="40000"/>
                            <a:lumOff val="60000"/>
                          </a:schemeClr>
                        </a:solidFill>
                      </a:tcPr>
                    </a:tc>
                    <a:tc>
                      <a:txBody>
                        <a:bodyPr/>
                        <a:lstStyle/>
                        <a:p>
                          <a:r>
                            <a:rPr dirty="0" smtClean="0"/>
                            <a:t>0.0</a:t>
                          </a:r>
                          <a:r>
                            <a:rPr lang="en-US" dirty="0" smtClean="0"/>
                            <a:t>08</a:t>
                          </a:r>
                          <a:endParaRPr dirty="0"/>
                        </a:p>
                      </a:txBody>
                      <a:tcPr>
                        <a:solidFill>
                          <a:schemeClr val="accent3">
                            <a:lumMod val="40000"/>
                            <a:lumOff val="60000"/>
                          </a:schemeClr>
                        </a:solidFill>
                      </a:tcPr>
                    </a:tc>
                    <a:tc>
                      <a:txBody>
                        <a:bodyPr/>
                        <a:lstStyle/>
                        <a:p>
                          <a:r>
                            <a:rPr dirty="0" smtClean="0"/>
                            <a:t>0.0</a:t>
                          </a:r>
                          <a:r>
                            <a:rPr lang="en-US" dirty="0" smtClean="0"/>
                            <a:t>3</a:t>
                          </a:r>
                          <a:r>
                            <a:rPr dirty="0" smtClean="0"/>
                            <a:t>5</a:t>
                          </a:r>
                          <a:endParaRPr dirty="0"/>
                        </a:p>
                      </a:txBody>
                      <a:tcPr>
                        <a:solidFill>
                          <a:schemeClr val="accent3">
                            <a:lumMod val="40000"/>
                            <a:lumOff val="60000"/>
                          </a:schemeClr>
                        </a:solidFill>
                      </a:tcPr>
                    </a:tc>
                  </a:tr>
                </a:tbl>
              </a:graphicData>
            </a:graphic>
          </p:graphicFrame>
        </mc:Fallback>
      </mc:AlternateContent>
      <p:sp>
        <p:nvSpPr>
          <p:cNvPr id="11" name="Content Placeholder 2"/>
          <p:cNvSpPr txBox="1">
            <a:spLocks/>
          </p:cNvSpPr>
          <p:nvPr/>
        </p:nvSpPr>
        <p:spPr>
          <a:xfrm>
            <a:off x="7037207" y="1028399"/>
            <a:ext cx="4004344" cy="500917"/>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smtClean="0"/>
              <a:t>One model</a:t>
            </a:r>
          </a:p>
        </p:txBody>
      </p:sp>
      <p:sp>
        <p:nvSpPr>
          <p:cNvPr id="12" name="Content Placeholder 2"/>
          <p:cNvSpPr txBox="1">
            <a:spLocks/>
          </p:cNvSpPr>
          <p:nvPr/>
        </p:nvSpPr>
        <p:spPr>
          <a:xfrm>
            <a:off x="131641" y="1361040"/>
            <a:ext cx="707499" cy="46332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smtClean="0"/>
              <a:t>TV</a:t>
            </a:r>
            <a:endParaRPr lang="en-US" sz="2400" b="1" dirty="0" smtClean="0"/>
          </a:p>
        </p:txBody>
      </p:sp>
      <p:sp>
        <p:nvSpPr>
          <p:cNvPr id="13" name="Content Placeholder 2"/>
          <p:cNvSpPr txBox="1">
            <a:spLocks/>
          </p:cNvSpPr>
          <p:nvPr/>
        </p:nvSpPr>
        <p:spPr>
          <a:xfrm>
            <a:off x="117993" y="2978754"/>
            <a:ext cx="1246783" cy="46332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smtClean="0"/>
              <a:t>RADIO</a:t>
            </a:r>
            <a:endParaRPr lang="en-US" sz="2400" b="1" dirty="0" smtClean="0"/>
          </a:p>
        </p:txBody>
      </p:sp>
      <p:sp>
        <p:nvSpPr>
          <p:cNvPr id="14" name="Content Placeholder 2"/>
          <p:cNvSpPr txBox="1">
            <a:spLocks/>
          </p:cNvSpPr>
          <p:nvPr/>
        </p:nvSpPr>
        <p:spPr>
          <a:xfrm>
            <a:off x="67808" y="4469644"/>
            <a:ext cx="1092252" cy="463326"/>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smtClean="0"/>
              <a:t>NEWS</a:t>
            </a:r>
            <a:endParaRPr lang="en-US" sz="2400" b="1" dirty="0" smtClean="0"/>
          </a:p>
        </p:txBody>
      </p:sp>
    </p:spTree>
    <p:extLst>
      <p:ext uri="{BB962C8B-B14F-4D97-AF65-F5344CB8AC3E}">
        <p14:creationId xmlns:p14="http://schemas.microsoft.com/office/powerpoint/2010/main" val="747467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Finding Significant Predictors: Hypothesis Testing</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833415" y="1177758"/>
                <a:ext cx="10327008" cy="4957999"/>
              </a:xfrm>
            </p:spPr>
            <p:txBody>
              <a:bodyPr/>
              <a:lstStyle/>
              <a:p>
                <a:r>
                  <a:rPr lang="en-US" sz="2400" dirty="0"/>
                  <a:t>For checking the significance of linear regression coefficients:</a:t>
                </a:r>
              </a:p>
              <a:p>
                <a:endParaRPr lang="en-US" sz="2400" dirty="0"/>
              </a:p>
              <a:p>
                <a:pPr marL="574675" indent="-222250">
                  <a:buFont typeface="+mj-lt"/>
                  <a:buAutoNum type="arabicPeriod"/>
                </a:pPr>
                <a:r>
                  <a:rPr lang="en-US" sz="2400" dirty="0"/>
                  <a:t>we set up our hypotheses </a:t>
                </a:r>
                <a14:m>
                  <m:oMath xmlns:m="http://schemas.openxmlformats.org/officeDocument/2006/math">
                    <m:sSub>
                      <m:sSubPr>
                        <m:ctrlPr>
                          <a:rPr lang="en-US" sz="2400" i="1">
                            <a:latin typeface="Cambria Math" charset="0"/>
                          </a:rPr>
                        </m:ctrlPr>
                      </m:sSubPr>
                      <m:e>
                        <m:r>
                          <a:rPr lang="en-US" sz="2400" i="1">
                            <a:latin typeface="Cambria Math" charset="0"/>
                          </a:rPr>
                          <m:t>𝐻</m:t>
                        </m:r>
                      </m:e>
                      <m:sub>
                        <m:r>
                          <a:rPr lang="en-US" sz="2400" i="1">
                            <a:latin typeface="Cambria Math" charset="0"/>
                          </a:rPr>
                          <m:t>0</m:t>
                        </m:r>
                      </m:sub>
                    </m:sSub>
                  </m:oMath>
                </a14:m>
                <a:r>
                  <a:rPr lang="en-US" sz="2400" dirty="0"/>
                  <a:t>: </a:t>
                </a:r>
              </a:p>
              <a:p>
                <a:pPr marL="574675" indent="-222250">
                  <a:buFont typeface="+mj-lt"/>
                  <a:buAutoNum type="arabicPeriod"/>
                </a:pPr>
                <a:endParaRPr lang="en-US" sz="2400" dirty="0"/>
              </a:p>
              <a:p>
                <a:pPr marL="574675" indent="-222250">
                  <a:buFont typeface="+mj-lt"/>
                  <a:buAutoNum type="arabicPeriod"/>
                </a:pPr>
                <a:endParaRPr lang="en-US" sz="2400" dirty="0"/>
              </a:p>
              <a:p>
                <a:pPr marL="574675" indent="-222250">
                  <a:buFont typeface="+mj-lt"/>
                  <a:buAutoNum type="arabicPeriod"/>
                </a:pPr>
                <a:endParaRPr lang="en-US" sz="2400" dirty="0"/>
              </a:p>
              <a:p>
                <a:pPr marL="574675" indent="-222250">
                  <a:buFont typeface="+mj-lt"/>
                  <a:buAutoNum type="arabicPeriod"/>
                </a:pPr>
                <a:endParaRPr lang="en-US" sz="2400" dirty="0"/>
              </a:p>
              <a:p>
                <a:pPr marL="574675" indent="-222250">
                  <a:buFont typeface="+mj-lt"/>
                  <a:buAutoNum type="arabicPeriod"/>
                </a:pPr>
                <a:r>
                  <a:rPr lang="en-US" sz="2400" dirty="0"/>
                  <a:t> we choose the </a:t>
                </a:r>
                <a:r>
                  <a:rPr lang="en-US" sz="2400" i="1" dirty="0"/>
                  <a:t>F</a:t>
                </a:r>
                <a:r>
                  <a:rPr lang="en-US" sz="2400" dirty="0"/>
                  <a:t>-stat to evaluate the null hypothesis, </a:t>
                </a:r>
              </a:p>
              <a:p>
                <a:pPr marL="574675" indent="-222250">
                  <a:buFont typeface="+mj-lt"/>
                  <a:buAutoNum type="arabicPeriod"/>
                </a:pPr>
                <a:endParaRPr lang="en-US" sz="2400"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833415" y="1177758"/>
                <a:ext cx="10327008" cy="4957999"/>
              </a:xfrm>
              <a:blipFill rotWithShape="0">
                <a:blip r:embed="rId2"/>
                <a:stretch>
                  <a:fillRect l="-945" t="-98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81B7CCDB-6D39-0547-B7B3-C80E39D6513A}" type="slidenum">
              <a:rPr lang="en-US" smtClean="0"/>
              <a:t>31</a:t>
            </a:fld>
            <a:endParaRPr lang="en-US"/>
          </a:p>
        </p:txBody>
      </p:sp>
      <p:pic>
        <p:nvPicPr>
          <p:cNvPr id="6" name="Picture 5"/>
          <p:cNvPicPr>
            <a:picLocks noChangeAspect="1"/>
          </p:cNvPicPr>
          <p:nvPr/>
        </p:nvPicPr>
        <p:blipFill>
          <a:blip r:embed="rId3"/>
          <a:stretch>
            <a:fillRect/>
          </a:stretch>
        </p:blipFill>
        <p:spPr>
          <a:xfrm>
            <a:off x="1743634" y="2841305"/>
            <a:ext cx="8930640" cy="934720"/>
          </a:xfrm>
          <a:prstGeom prst="rect">
            <a:avLst/>
          </a:prstGeom>
        </p:spPr>
      </p:pic>
      <p:pic>
        <p:nvPicPr>
          <p:cNvPr id="8" name="Picture 7"/>
          <p:cNvPicPr>
            <a:picLocks noChangeAspect="1"/>
          </p:cNvPicPr>
          <p:nvPr/>
        </p:nvPicPr>
        <p:blipFill>
          <a:blip r:embed="rId4"/>
          <a:stretch>
            <a:fillRect/>
          </a:stretch>
        </p:blipFill>
        <p:spPr>
          <a:xfrm>
            <a:off x="3924279" y="5023012"/>
            <a:ext cx="4145280" cy="833120"/>
          </a:xfrm>
          <a:prstGeom prst="rect">
            <a:avLst/>
          </a:prstGeom>
        </p:spPr>
      </p:pic>
    </p:spTree>
    <p:extLst>
      <p:ext uri="{BB962C8B-B14F-4D97-AF65-F5344CB8AC3E}">
        <p14:creationId xmlns:p14="http://schemas.microsoft.com/office/powerpoint/2010/main" val="1005560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Finding Significant Predictors: Hypothesis Testing</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833415" y="1177758"/>
                <a:ext cx="10327008" cy="4726085"/>
              </a:xfrm>
            </p:spPr>
            <p:txBody>
              <a:bodyPr/>
              <a:lstStyle/>
              <a:p>
                <a:pPr marL="457200" indent="-457200">
                  <a:buFont typeface="+mj-lt"/>
                  <a:buAutoNum type="arabicPeriod"/>
                </a:pPr>
                <a:endParaRPr lang="en-US" sz="2400" dirty="0"/>
              </a:p>
              <a:p>
                <a:pPr marL="457200" indent="-457200">
                  <a:buFont typeface="+mj-lt"/>
                  <a:buAutoNum type="arabicPeriod" startAt="3"/>
                </a:pPr>
                <a:r>
                  <a:rPr lang="en-US" sz="2400" dirty="0"/>
                  <a:t>we can compute the </a:t>
                </a:r>
                <a:r>
                  <a:rPr lang="en-US" sz="2400" i="1" dirty="0"/>
                  <a:t>F-</a:t>
                </a:r>
                <a:r>
                  <a:rPr lang="en-US" sz="2400" dirty="0"/>
                  <a:t>stat for linear regression models by</a:t>
                </a:r>
              </a:p>
              <a:p>
                <a:pPr marL="457200" indent="-457200">
                  <a:buFont typeface="+mj-lt"/>
                  <a:buAutoNum type="arabicPeriod" startAt="3"/>
                </a:pPr>
                <a:endParaRPr lang="en-US" sz="2400" dirty="0"/>
              </a:p>
              <a:p>
                <a:pPr marL="457200" indent="-457200">
                  <a:buFont typeface="+mj-lt"/>
                  <a:buAutoNum type="arabicPeriod" startAt="3"/>
                </a:pPr>
                <a:endParaRPr lang="en-US" sz="2400" dirty="0"/>
              </a:p>
              <a:p>
                <a:pPr marL="457200" indent="-457200">
                  <a:buFont typeface="+mj-lt"/>
                  <a:buAutoNum type="arabicPeriod" startAt="3"/>
                </a:pPr>
                <a:endParaRPr lang="en-US" sz="2400" dirty="0"/>
              </a:p>
              <a:p>
                <a:pPr marL="457200" indent="-457200">
                  <a:buFont typeface="+mj-lt"/>
                  <a:buAutoNum type="arabicPeriod" startAt="3"/>
                </a:pPr>
                <a:r>
                  <a:rPr lang="en-US" sz="2400" dirty="0"/>
                  <a:t>If </a:t>
                </a:r>
                <a14:m>
                  <m:oMath xmlns:m="http://schemas.openxmlformats.org/officeDocument/2006/math">
                    <m:r>
                      <a:rPr lang="en-US" sz="2400" b="0" i="1" smtClean="0">
                        <a:latin typeface="Cambria Math" charset="0"/>
                      </a:rPr>
                      <m:t>𝐹</m:t>
                    </m:r>
                    <m:r>
                      <a:rPr lang="en-US" sz="2400" b="0" i="1" smtClean="0">
                        <a:latin typeface="Cambria Math" charset="0"/>
                      </a:rPr>
                      <m:t>=1</m:t>
                    </m:r>
                  </m:oMath>
                </a14:m>
                <a:r>
                  <a:rPr lang="en-US" sz="2400" dirty="0"/>
                  <a:t> we consider this evidence for </a:t>
                </a:r>
                <a14:m>
                  <m:oMath xmlns:m="http://schemas.openxmlformats.org/officeDocument/2006/math">
                    <m:sSub>
                      <m:sSubPr>
                        <m:ctrlPr>
                          <a:rPr lang="en-US" sz="2400" i="1">
                            <a:latin typeface="Cambria Math" charset="0"/>
                          </a:rPr>
                        </m:ctrlPr>
                      </m:sSubPr>
                      <m:e>
                        <m:r>
                          <a:rPr lang="en-US" sz="2400" i="1">
                            <a:latin typeface="Cambria Math" charset="0"/>
                          </a:rPr>
                          <m:t>𝐻</m:t>
                        </m:r>
                      </m:e>
                      <m:sub>
                        <m:r>
                          <a:rPr lang="en-US" sz="2400" i="1">
                            <a:latin typeface="Cambria Math" charset="0"/>
                          </a:rPr>
                          <m:t>0</m:t>
                        </m:r>
                      </m:sub>
                    </m:sSub>
                  </m:oMath>
                </a14:m>
                <a:r>
                  <a:rPr lang="en-US" sz="2400" dirty="0"/>
                  <a:t>; if </a:t>
                </a:r>
                <a14:m>
                  <m:oMath xmlns:m="http://schemas.openxmlformats.org/officeDocument/2006/math">
                    <m:r>
                      <a:rPr lang="en-US" sz="2400" i="1">
                        <a:latin typeface="Cambria Math" charset="0"/>
                      </a:rPr>
                      <m:t>𝐹</m:t>
                    </m:r>
                    <m:r>
                      <a:rPr lang="en-US" sz="2400" b="0" i="1" smtClean="0">
                        <a:latin typeface="Cambria Math" charset="0"/>
                      </a:rPr>
                      <m:t>&gt;</m:t>
                    </m:r>
                    <m:r>
                      <a:rPr lang="en-US" sz="2400" i="1">
                        <a:latin typeface="Cambria Math" charset="0"/>
                      </a:rPr>
                      <m:t>1</m:t>
                    </m:r>
                  </m:oMath>
                </a14:m>
                <a:r>
                  <a:rPr lang="en-US" sz="2400" dirty="0"/>
                  <a:t>, we consider this evidence against </a:t>
                </a:r>
                <a14:m>
                  <m:oMath xmlns:m="http://schemas.openxmlformats.org/officeDocument/2006/math">
                    <m:sSub>
                      <m:sSubPr>
                        <m:ctrlPr>
                          <a:rPr lang="en-US" sz="2400" i="1">
                            <a:latin typeface="Cambria Math" charset="0"/>
                          </a:rPr>
                        </m:ctrlPr>
                      </m:sSubPr>
                      <m:e>
                        <m:r>
                          <a:rPr lang="en-US" sz="2400" i="1">
                            <a:latin typeface="Cambria Math" charset="0"/>
                          </a:rPr>
                          <m:t>𝐻</m:t>
                        </m:r>
                      </m:e>
                      <m:sub>
                        <m:r>
                          <a:rPr lang="en-US" sz="2400" i="1">
                            <a:latin typeface="Cambria Math" charset="0"/>
                          </a:rPr>
                          <m:t>0</m:t>
                        </m:r>
                      </m:sub>
                    </m:sSub>
                  </m:oMath>
                </a14:m>
                <a:r>
                  <a:rPr lang="en-US" sz="2400" dirty="0"/>
                  <a:t>.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833415" y="1177758"/>
                <a:ext cx="10327008" cy="4726085"/>
              </a:xfrm>
              <a:blipFill rotWithShape="0">
                <a:blip r:embed="rId2"/>
                <a:stretch>
                  <a:fillRect l="-94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81B7CCDB-6D39-0547-B7B3-C80E39D6513A}" type="slidenum">
              <a:rPr lang="en-US" smtClean="0"/>
              <a:t>32</a:t>
            </a:fld>
            <a:endParaRPr lang="en-US"/>
          </a:p>
        </p:txBody>
      </p:sp>
      <p:pic>
        <p:nvPicPr>
          <p:cNvPr id="7" name="Picture 6"/>
          <p:cNvPicPr>
            <a:picLocks noChangeAspect="1"/>
          </p:cNvPicPr>
          <p:nvPr/>
        </p:nvPicPr>
        <p:blipFill>
          <a:blip r:embed="rId3"/>
          <a:stretch>
            <a:fillRect/>
          </a:stretch>
        </p:blipFill>
        <p:spPr>
          <a:xfrm>
            <a:off x="1021336" y="2295694"/>
            <a:ext cx="8987790" cy="835660"/>
          </a:xfrm>
          <a:prstGeom prst="rect">
            <a:avLst/>
          </a:prstGeom>
        </p:spPr>
      </p:pic>
      <p:sp>
        <p:nvSpPr>
          <p:cNvPr id="3" name="TextBox 2"/>
          <p:cNvSpPr txBox="1"/>
          <p:nvPr/>
        </p:nvSpPr>
        <p:spPr>
          <a:xfrm>
            <a:off x="7000407" y="2245345"/>
            <a:ext cx="301686" cy="369332"/>
          </a:xfrm>
          <a:prstGeom prst="rect">
            <a:avLst/>
          </a:prstGeom>
          <a:noFill/>
        </p:spPr>
        <p:txBody>
          <a:bodyPr wrap="none" rtlCol="0">
            <a:spAutoFit/>
          </a:bodyPr>
          <a:lstStyle/>
          <a:p>
            <a:r>
              <a:rPr lang="en-US" smtClean="0"/>
              <a:t>2</a:t>
            </a:r>
            <a:endParaRPr lang="en-US"/>
          </a:p>
        </p:txBody>
      </p:sp>
      <p:sp>
        <p:nvSpPr>
          <p:cNvPr id="8" name="TextBox 7"/>
          <p:cNvSpPr txBox="1"/>
          <p:nvPr/>
        </p:nvSpPr>
        <p:spPr>
          <a:xfrm>
            <a:off x="9912234" y="2295694"/>
            <a:ext cx="301686" cy="369332"/>
          </a:xfrm>
          <a:prstGeom prst="rect">
            <a:avLst/>
          </a:prstGeom>
          <a:noFill/>
        </p:spPr>
        <p:txBody>
          <a:bodyPr wrap="none" rtlCol="0">
            <a:spAutoFit/>
          </a:bodyPr>
          <a:lstStyle/>
          <a:p>
            <a:r>
              <a:rPr lang="en-US" smtClean="0"/>
              <a:t>2</a:t>
            </a:r>
            <a:endParaRPr lang="en-US"/>
          </a:p>
        </p:txBody>
      </p:sp>
    </p:spTree>
    <p:extLst>
      <p:ext uri="{BB962C8B-B14F-4D97-AF65-F5344CB8AC3E}">
        <p14:creationId xmlns:p14="http://schemas.microsoft.com/office/powerpoint/2010/main" val="1911950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193671"/>
            <a:ext cx="11493416" cy="767276"/>
          </a:xfrm>
        </p:spPr>
        <p:txBody>
          <a:bodyPr/>
          <a:lstStyle/>
          <a:p>
            <a:r>
              <a:rPr lang="en-US" dirty="0"/>
              <a:t>Qualitative Predictors</a:t>
            </a:r>
          </a:p>
        </p:txBody>
      </p:sp>
      <p:sp>
        <p:nvSpPr>
          <p:cNvPr id="3" name="Content Placeholder 2"/>
          <p:cNvSpPr>
            <a:spLocks noGrp="1"/>
          </p:cNvSpPr>
          <p:nvPr>
            <p:ph idx="1"/>
          </p:nvPr>
        </p:nvSpPr>
        <p:spPr>
          <a:xfrm>
            <a:off x="833415" y="1154898"/>
            <a:ext cx="10327008" cy="2111143"/>
          </a:xfrm>
        </p:spPr>
        <p:txBody>
          <a:bodyPr/>
          <a:lstStyle/>
          <a:p>
            <a:r>
              <a:rPr lang="en-US" sz="2400" dirty="0">
                <a:latin typeface="Karla" charset="0"/>
                <a:ea typeface="Karla" charset="0"/>
                <a:cs typeface="Karla" charset="0"/>
              </a:rPr>
              <a:t>So far, we have assumed that all variables are quantitative. But in practice,  often some predictors are </a:t>
            </a:r>
            <a:r>
              <a:rPr lang="en-US" sz="2400" b="1" dirty="0">
                <a:latin typeface="Karla" charset="0"/>
                <a:ea typeface="Karla" charset="0"/>
                <a:cs typeface="Karla" charset="0"/>
              </a:rPr>
              <a:t>qualitative</a:t>
            </a:r>
            <a:r>
              <a:rPr lang="en-US" sz="2400" dirty="0"/>
              <a:t>. </a:t>
            </a:r>
          </a:p>
          <a:p>
            <a:r>
              <a:rPr lang="en-US" sz="2400" b="1" dirty="0"/>
              <a:t>Example</a:t>
            </a:r>
            <a:r>
              <a:rPr lang="en-US" sz="2400" dirty="0"/>
              <a:t>:  The Credit data set contains information about balance, age, cards, education, income, limit , and rating for a number of potential customers.</a:t>
            </a:r>
          </a:p>
          <a:p>
            <a:endParaRPr lang="en-US" sz="2400" dirty="0"/>
          </a:p>
        </p:txBody>
      </p:sp>
      <p:sp>
        <p:nvSpPr>
          <p:cNvPr id="5" name="Slide Number Placeholder 4"/>
          <p:cNvSpPr>
            <a:spLocks noGrp="1"/>
          </p:cNvSpPr>
          <p:nvPr>
            <p:ph type="sldNum" sz="quarter" idx="12"/>
          </p:nvPr>
        </p:nvSpPr>
        <p:spPr/>
        <p:txBody>
          <a:bodyPr/>
          <a:lstStyle/>
          <a:p>
            <a:fld id="{81B7CCDB-6D39-0547-B7B3-C80E39D6513A}" type="slidenum">
              <a:rPr lang="en-US" smtClean="0"/>
              <a:t>33</a:t>
            </a:fld>
            <a:endParaRPr lang="en-US"/>
          </a:p>
        </p:txBody>
      </p:sp>
      <p:graphicFrame>
        <p:nvGraphicFramePr>
          <p:cNvPr id="4" name="Table 3"/>
          <p:cNvGraphicFramePr>
            <a:graphicFrameLocks noGrp="1"/>
          </p:cNvGraphicFramePr>
          <p:nvPr>
            <p:extLst/>
          </p:nvPr>
        </p:nvGraphicFramePr>
        <p:xfrm>
          <a:off x="833415" y="3459992"/>
          <a:ext cx="10168183" cy="2406615"/>
        </p:xfrm>
        <a:graphic>
          <a:graphicData uri="http://schemas.openxmlformats.org/drawingml/2006/table">
            <a:tbl>
              <a:tblPr firstRow="1" bandRow="1">
                <a:tableStyleId>{9D7B26C5-4107-4FEC-AEDC-1716B250A1EF}</a:tableStyleId>
              </a:tblPr>
              <a:tblGrid>
                <a:gridCol w="921068">
                  <a:extLst>
                    <a:ext uri="{9D8B030D-6E8A-4147-A177-3AD203B41FA5}">
                      <a16:colId xmlns="" xmlns:a16="http://schemas.microsoft.com/office/drawing/2014/main" val="20000"/>
                    </a:ext>
                  </a:extLst>
                </a:gridCol>
                <a:gridCol w="713105">
                  <a:extLst>
                    <a:ext uri="{9D8B030D-6E8A-4147-A177-3AD203B41FA5}">
                      <a16:colId xmlns="" xmlns:a16="http://schemas.microsoft.com/office/drawing/2014/main" val="20001"/>
                    </a:ext>
                  </a:extLst>
                </a:gridCol>
                <a:gridCol w="841693">
                  <a:extLst>
                    <a:ext uri="{9D8B030D-6E8A-4147-A177-3AD203B41FA5}">
                      <a16:colId xmlns="" xmlns:a16="http://schemas.microsoft.com/office/drawing/2014/main" val="20002"/>
                    </a:ext>
                  </a:extLst>
                </a:gridCol>
                <a:gridCol w="773430">
                  <a:extLst>
                    <a:ext uri="{9D8B030D-6E8A-4147-A177-3AD203B41FA5}">
                      <a16:colId xmlns="" xmlns:a16="http://schemas.microsoft.com/office/drawing/2014/main" val="20003"/>
                    </a:ext>
                  </a:extLst>
                </a:gridCol>
                <a:gridCol w="567055">
                  <a:extLst>
                    <a:ext uri="{9D8B030D-6E8A-4147-A177-3AD203B41FA5}">
                      <a16:colId xmlns="" xmlns:a16="http://schemas.microsoft.com/office/drawing/2014/main" val="20004"/>
                    </a:ext>
                  </a:extLst>
                </a:gridCol>
                <a:gridCol w="1178243">
                  <a:extLst>
                    <a:ext uri="{9D8B030D-6E8A-4147-A177-3AD203B41FA5}">
                      <a16:colId xmlns="" xmlns:a16="http://schemas.microsoft.com/office/drawing/2014/main" val="20005"/>
                    </a:ext>
                  </a:extLst>
                </a:gridCol>
                <a:gridCol w="908368">
                  <a:extLst>
                    <a:ext uri="{9D8B030D-6E8A-4147-A177-3AD203B41FA5}">
                      <a16:colId xmlns="" xmlns:a16="http://schemas.microsoft.com/office/drawing/2014/main" val="20006"/>
                    </a:ext>
                  </a:extLst>
                </a:gridCol>
                <a:gridCol w="1013143">
                  <a:extLst>
                    <a:ext uri="{9D8B030D-6E8A-4147-A177-3AD203B41FA5}">
                      <a16:colId xmlns="" xmlns:a16="http://schemas.microsoft.com/office/drawing/2014/main" val="20007"/>
                    </a:ext>
                  </a:extLst>
                </a:gridCol>
                <a:gridCol w="998855">
                  <a:extLst>
                    <a:ext uri="{9D8B030D-6E8A-4147-A177-3AD203B41FA5}">
                      <a16:colId xmlns="" xmlns:a16="http://schemas.microsoft.com/office/drawing/2014/main" val="20008"/>
                    </a:ext>
                  </a:extLst>
                </a:gridCol>
                <a:gridCol w="1214755">
                  <a:extLst>
                    <a:ext uri="{9D8B030D-6E8A-4147-A177-3AD203B41FA5}">
                      <a16:colId xmlns="" xmlns:a16="http://schemas.microsoft.com/office/drawing/2014/main" val="20009"/>
                    </a:ext>
                  </a:extLst>
                </a:gridCol>
                <a:gridCol w="1038468">
                  <a:extLst>
                    <a:ext uri="{9D8B030D-6E8A-4147-A177-3AD203B41FA5}">
                      <a16:colId xmlns="" xmlns:a16="http://schemas.microsoft.com/office/drawing/2014/main" val="20010"/>
                    </a:ext>
                  </a:extLst>
                </a:gridCol>
              </a:tblGrid>
              <a:tr h="281017">
                <a:tc>
                  <a:txBody>
                    <a:bodyPr/>
                    <a:lstStyle/>
                    <a:p>
                      <a:r>
                        <a:rPr sz="1600" b="1" i="0" dirty="0">
                          <a:solidFill>
                            <a:schemeClr val="tx2"/>
                          </a:solidFill>
                          <a:effectLst/>
                          <a:latin typeface="Karla" charset="0"/>
                          <a:ea typeface="Karla" charset="0"/>
                          <a:cs typeface="Karla" charset="0"/>
                        </a:rPr>
                        <a:t>Income</a:t>
                      </a:r>
                    </a:p>
                  </a:txBody>
                  <a:tcPr anchor="ctr"/>
                </a:tc>
                <a:tc>
                  <a:txBody>
                    <a:bodyPr/>
                    <a:lstStyle/>
                    <a:p>
                      <a:r>
                        <a:rPr sz="1600" b="1" i="0" dirty="0">
                          <a:solidFill>
                            <a:schemeClr val="tx2"/>
                          </a:solidFill>
                          <a:effectLst/>
                          <a:latin typeface="Karla" charset="0"/>
                          <a:ea typeface="Karla" charset="0"/>
                          <a:cs typeface="Karla" charset="0"/>
                        </a:rPr>
                        <a:t>Limit</a:t>
                      </a:r>
                    </a:p>
                  </a:txBody>
                  <a:tcPr anchor="ctr"/>
                </a:tc>
                <a:tc>
                  <a:txBody>
                    <a:bodyPr/>
                    <a:lstStyle/>
                    <a:p>
                      <a:r>
                        <a:rPr sz="1600" b="1" i="0" dirty="0">
                          <a:solidFill>
                            <a:schemeClr val="tx2"/>
                          </a:solidFill>
                          <a:effectLst/>
                          <a:latin typeface="Karla" charset="0"/>
                          <a:ea typeface="Karla" charset="0"/>
                          <a:cs typeface="Karla" charset="0"/>
                        </a:rPr>
                        <a:t>Rating</a:t>
                      </a:r>
                    </a:p>
                  </a:txBody>
                  <a:tcPr anchor="ctr"/>
                </a:tc>
                <a:tc>
                  <a:txBody>
                    <a:bodyPr/>
                    <a:lstStyle/>
                    <a:p>
                      <a:r>
                        <a:rPr sz="1600" b="1" i="0" dirty="0">
                          <a:solidFill>
                            <a:schemeClr val="tx2"/>
                          </a:solidFill>
                          <a:effectLst/>
                          <a:latin typeface="Karla" charset="0"/>
                          <a:ea typeface="Karla" charset="0"/>
                          <a:cs typeface="Karla" charset="0"/>
                        </a:rPr>
                        <a:t>Cards</a:t>
                      </a:r>
                    </a:p>
                  </a:txBody>
                  <a:tcPr anchor="ctr"/>
                </a:tc>
                <a:tc>
                  <a:txBody>
                    <a:bodyPr/>
                    <a:lstStyle/>
                    <a:p>
                      <a:r>
                        <a:rPr sz="1600" b="1" i="0" dirty="0">
                          <a:solidFill>
                            <a:schemeClr val="tx2"/>
                          </a:solidFill>
                          <a:effectLst/>
                          <a:latin typeface="Karla" charset="0"/>
                          <a:ea typeface="Karla" charset="0"/>
                          <a:cs typeface="Karla" charset="0"/>
                        </a:rPr>
                        <a:t>Age</a:t>
                      </a:r>
                    </a:p>
                  </a:txBody>
                  <a:tcPr anchor="ctr"/>
                </a:tc>
                <a:tc>
                  <a:txBody>
                    <a:bodyPr/>
                    <a:lstStyle/>
                    <a:p>
                      <a:r>
                        <a:rPr sz="1600" b="1" i="0" dirty="0">
                          <a:solidFill>
                            <a:schemeClr val="tx2"/>
                          </a:solidFill>
                          <a:effectLst/>
                          <a:latin typeface="Karla" charset="0"/>
                          <a:ea typeface="Karla" charset="0"/>
                          <a:cs typeface="Karla" charset="0"/>
                        </a:rPr>
                        <a:t>Education</a:t>
                      </a:r>
                    </a:p>
                  </a:txBody>
                  <a:tcPr anchor="ctr"/>
                </a:tc>
                <a:tc>
                  <a:txBody>
                    <a:bodyPr/>
                    <a:lstStyle/>
                    <a:p>
                      <a:r>
                        <a:rPr lang="en-US" sz="1600" b="1" i="0" kern="1200" dirty="0">
                          <a:solidFill>
                            <a:schemeClr val="accent2"/>
                          </a:solidFill>
                          <a:effectLst/>
                          <a:latin typeface="Karla" charset="0"/>
                          <a:ea typeface="Karla" charset="0"/>
                          <a:cs typeface="Karla" charset="0"/>
                        </a:rPr>
                        <a:t>Gender</a:t>
                      </a:r>
                      <a:endParaRPr sz="1600" b="1" i="0" kern="1200" dirty="0">
                        <a:solidFill>
                          <a:schemeClr val="accent2"/>
                        </a:solidFill>
                        <a:effectLst/>
                        <a:latin typeface="Karla" charset="0"/>
                        <a:ea typeface="Karla" charset="0"/>
                        <a:cs typeface="Karla" charset="0"/>
                      </a:endParaRPr>
                    </a:p>
                  </a:txBody>
                  <a:tcPr anchor="ctr"/>
                </a:tc>
                <a:tc>
                  <a:txBody>
                    <a:bodyPr/>
                    <a:lstStyle/>
                    <a:p>
                      <a:r>
                        <a:rPr sz="1600" b="1" i="0" dirty="0">
                          <a:solidFill>
                            <a:schemeClr val="accent2"/>
                          </a:solidFill>
                          <a:effectLst/>
                          <a:latin typeface="Karla" charset="0"/>
                          <a:ea typeface="Karla" charset="0"/>
                          <a:cs typeface="Karla" charset="0"/>
                        </a:rPr>
                        <a:t>Student</a:t>
                      </a:r>
                    </a:p>
                  </a:txBody>
                  <a:tcPr anchor="ctr"/>
                </a:tc>
                <a:tc>
                  <a:txBody>
                    <a:bodyPr/>
                    <a:lstStyle/>
                    <a:p>
                      <a:r>
                        <a:rPr sz="1600" b="1" i="0" dirty="0">
                          <a:solidFill>
                            <a:schemeClr val="accent2"/>
                          </a:solidFill>
                          <a:effectLst/>
                          <a:latin typeface="Karla" charset="0"/>
                          <a:ea typeface="Karla" charset="0"/>
                          <a:cs typeface="Karla" charset="0"/>
                        </a:rPr>
                        <a:t>Married</a:t>
                      </a:r>
                    </a:p>
                  </a:txBody>
                  <a:tcPr anchor="ctr"/>
                </a:tc>
                <a:tc>
                  <a:txBody>
                    <a:bodyPr/>
                    <a:lstStyle/>
                    <a:p>
                      <a:r>
                        <a:rPr sz="1600" b="1" i="0" dirty="0">
                          <a:solidFill>
                            <a:schemeClr val="accent2"/>
                          </a:solidFill>
                          <a:effectLst/>
                          <a:latin typeface="Karla" charset="0"/>
                          <a:ea typeface="Karla" charset="0"/>
                          <a:cs typeface="Karla" charset="0"/>
                        </a:rPr>
                        <a:t>Ethnicity</a:t>
                      </a:r>
                    </a:p>
                  </a:txBody>
                  <a:tcPr anchor="ctr"/>
                </a:tc>
                <a:tc>
                  <a:txBody>
                    <a:bodyPr/>
                    <a:lstStyle/>
                    <a:p>
                      <a:r>
                        <a:rPr sz="1600" b="1" i="0" dirty="0">
                          <a:effectLst/>
                          <a:latin typeface="Karla" charset="0"/>
                          <a:ea typeface="Karla" charset="0"/>
                          <a:cs typeface="Karla" charset="0"/>
                        </a:rPr>
                        <a:t>Balance</a:t>
                      </a:r>
                    </a:p>
                  </a:txBody>
                  <a:tcPr anchor="ctr">
                    <a:solidFill>
                      <a:schemeClr val="accent2">
                        <a:lumMod val="40000"/>
                        <a:lumOff val="60000"/>
                      </a:schemeClr>
                    </a:solidFill>
                  </a:tcPr>
                </a:tc>
                <a:extLst>
                  <a:ext uri="{0D108BD9-81ED-4DB2-BD59-A6C34878D82A}">
                    <a16:rowId xmlns="" xmlns:a16="http://schemas.microsoft.com/office/drawing/2014/main" val="10000"/>
                  </a:ext>
                </a:extLst>
              </a:tr>
              <a:tr h="428913">
                <a:tc>
                  <a:txBody>
                    <a:bodyPr/>
                    <a:lstStyle/>
                    <a:p>
                      <a:r>
                        <a:rPr sz="1600" b="0" i="0" dirty="0">
                          <a:effectLst/>
                          <a:latin typeface="Karla" charset="0"/>
                          <a:ea typeface="Karla" charset="0"/>
                          <a:cs typeface="Karla" charset="0"/>
                        </a:rPr>
                        <a:t>14.890</a:t>
                      </a:r>
                    </a:p>
                  </a:txBody>
                  <a:tcPr/>
                </a:tc>
                <a:tc>
                  <a:txBody>
                    <a:bodyPr/>
                    <a:lstStyle/>
                    <a:p>
                      <a:r>
                        <a:rPr sz="1600" b="0" i="0" dirty="0">
                          <a:effectLst/>
                          <a:latin typeface="Karla" charset="0"/>
                          <a:ea typeface="Karla" charset="0"/>
                          <a:cs typeface="Karla" charset="0"/>
                        </a:rPr>
                        <a:t>3606</a:t>
                      </a:r>
                    </a:p>
                  </a:txBody>
                  <a:tcPr/>
                </a:tc>
                <a:tc>
                  <a:txBody>
                    <a:bodyPr/>
                    <a:lstStyle/>
                    <a:p>
                      <a:r>
                        <a:rPr sz="1600" b="0" i="0">
                          <a:effectLst/>
                          <a:latin typeface="Karla" charset="0"/>
                          <a:ea typeface="Karla" charset="0"/>
                          <a:cs typeface="Karla" charset="0"/>
                        </a:rPr>
                        <a:t>283</a:t>
                      </a:r>
                    </a:p>
                  </a:txBody>
                  <a:tcPr/>
                </a:tc>
                <a:tc>
                  <a:txBody>
                    <a:bodyPr/>
                    <a:lstStyle/>
                    <a:p>
                      <a:r>
                        <a:rPr sz="1600" b="0" i="0">
                          <a:effectLst/>
                          <a:latin typeface="Karla" charset="0"/>
                          <a:ea typeface="Karla" charset="0"/>
                          <a:cs typeface="Karla" charset="0"/>
                        </a:rPr>
                        <a:t>2</a:t>
                      </a:r>
                    </a:p>
                  </a:txBody>
                  <a:tcPr/>
                </a:tc>
                <a:tc>
                  <a:txBody>
                    <a:bodyPr/>
                    <a:lstStyle/>
                    <a:p>
                      <a:r>
                        <a:rPr sz="1600" b="0" i="0">
                          <a:effectLst/>
                          <a:latin typeface="Karla" charset="0"/>
                          <a:ea typeface="Karla" charset="0"/>
                          <a:cs typeface="Karla" charset="0"/>
                        </a:rPr>
                        <a:t>34</a:t>
                      </a:r>
                    </a:p>
                  </a:txBody>
                  <a:tcPr/>
                </a:tc>
                <a:tc>
                  <a:txBody>
                    <a:bodyPr/>
                    <a:lstStyle/>
                    <a:p>
                      <a:r>
                        <a:rPr sz="1600" b="0" i="0" dirty="0">
                          <a:effectLst/>
                          <a:latin typeface="Karla" charset="0"/>
                          <a:ea typeface="Karla" charset="0"/>
                          <a:cs typeface="Karla" charset="0"/>
                        </a:rPr>
                        <a:t>11</a:t>
                      </a:r>
                    </a:p>
                  </a:txBody>
                  <a:tcPr/>
                </a:tc>
                <a:tc>
                  <a:txBody>
                    <a:bodyPr/>
                    <a:lstStyle/>
                    <a:p>
                      <a:r>
                        <a:rPr sz="1600" b="0" i="0">
                          <a:effectLst/>
                          <a:latin typeface="Karla" charset="0"/>
                          <a:ea typeface="Karla" charset="0"/>
                          <a:cs typeface="Karla" charset="0"/>
                        </a:rPr>
                        <a:t> Male</a:t>
                      </a:r>
                    </a:p>
                  </a:txBody>
                  <a:tcPr/>
                </a:tc>
                <a:tc>
                  <a:txBody>
                    <a:bodyPr/>
                    <a:lstStyle/>
                    <a:p>
                      <a:r>
                        <a:rPr sz="1600" b="0" i="0" dirty="0">
                          <a:effectLst/>
                          <a:latin typeface="Karla" charset="0"/>
                          <a:ea typeface="Karla" charset="0"/>
                          <a:cs typeface="Karla" charset="0"/>
                        </a:rPr>
                        <a:t>No</a:t>
                      </a:r>
                    </a:p>
                  </a:txBody>
                  <a:tcPr/>
                </a:tc>
                <a:tc>
                  <a:txBody>
                    <a:bodyPr/>
                    <a:lstStyle/>
                    <a:p>
                      <a:r>
                        <a:rPr sz="1600" b="0" i="0" dirty="0">
                          <a:effectLst/>
                          <a:latin typeface="Karla" charset="0"/>
                          <a:ea typeface="Karla" charset="0"/>
                          <a:cs typeface="Karla" charset="0"/>
                        </a:rPr>
                        <a:t>Yes</a:t>
                      </a:r>
                    </a:p>
                  </a:txBody>
                  <a:tcPr/>
                </a:tc>
                <a:tc>
                  <a:txBody>
                    <a:bodyPr/>
                    <a:lstStyle/>
                    <a:p>
                      <a:r>
                        <a:rPr sz="1600" b="0" i="0" dirty="0">
                          <a:effectLst/>
                          <a:latin typeface="Karla" charset="0"/>
                          <a:ea typeface="Karla" charset="0"/>
                          <a:cs typeface="Karla" charset="0"/>
                        </a:rPr>
                        <a:t>Caucasian</a:t>
                      </a:r>
                    </a:p>
                  </a:txBody>
                  <a:tcPr/>
                </a:tc>
                <a:tc>
                  <a:txBody>
                    <a:bodyPr/>
                    <a:lstStyle/>
                    <a:p>
                      <a:r>
                        <a:rPr sz="1600" b="0" i="0">
                          <a:effectLst/>
                          <a:latin typeface="Karla" charset="0"/>
                          <a:ea typeface="Karla" charset="0"/>
                          <a:cs typeface="Karla" charset="0"/>
                        </a:rPr>
                        <a:t>333</a:t>
                      </a:r>
                    </a:p>
                  </a:txBody>
                  <a:tcPr>
                    <a:solidFill>
                      <a:schemeClr val="accent2">
                        <a:lumMod val="40000"/>
                        <a:lumOff val="60000"/>
                      </a:schemeClr>
                    </a:solidFill>
                  </a:tcPr>
                </a:tc>
                <a:extLst>
                  <a:ext uri="{0D108BD9-81ED-4DB2-BD59-A6C34878D82A}">
                    <a16:rowId xmlns="" xmlns:a16="http://schemas.microsoft.com/office/drawing/2014/main" val="10001"/>
                  </a:ext>
                </a:extLst>
              </a:tr>
              <a:tr h="450140">
                <a:tc>
                  <a:txBody>
                    <a:bodyPr/>
                    <a:lstStyle/>
                    <a:p>
                      <a:r>
                        <a:rPr sz="1600" b="0" i="0" dirty="0">
                          <a:effectLst/>
                          <a:latin typeface="Karla" charset="0"/>
                          <a:ea typeface="Karla" charset="0"/>
                          <a:cs typeface="Karla" charset="0"/>
                        </a:rPr>
                        <a:t>106.02</a:t>
                      </a:r>
                    </a:p>
                  </a:txBody>
                  <a:tcPr/>
                </a:tc>
                <a:tc>
                  <a:txBody>
                    <a:bodyPr/>
                    <a:lstStyle/>
                    <a:p>
                      <a:r>
                        <a:rPr sz="1600" b="0" i="0">
                          <a:effectLst/>
                          <a:latin typeface="Karla" charset="0"/>
                          <a:ea typeface="Karla" charset="0"/>
                          <a:cs typeface="Karla" charset="0"/>
                        </a:rPr>
                        <a:t>6645</a:t>
                      </a:r>
                    </a:p>
                  </a:txBody>
                  <a:tcPr/>
                </a:tc>
                <a:tc>
                  <a:txBody>
                    <a:bodyPr/>
                    <a:lstStyle/>
                    <a:p>
                      <a:r>
                        <a:rPr sz="1600" b="0" i="0" dirty="0">
                          <a:effectLst/>
                          <a:latin typeface="Karla" charset="0"/>
                          <a:ea typeface="Karla" charset="0"/>
                          <a:cs typeface="Karla" charset="0"/>
                        </a:rPr>
                        <a:t>483</a:t>
                      </a:r>
                    </a:p>
                  </a:txBody>
                  <a:tcPr/>
                </a:tc>
                <a:tc>
                  <a:txBody>
                    <a:bodyPr/>
                    <a:lstStyle/>
                    <a:p>
                      <a:r>
                        <a:rPr sz="1600" b="0" i="0">
                          <a:effectLst/>
                          <a:latin typeface="Karla" charset="0"/>
                          <a:ea typeface="Karla" charset="0"/>
                          <a:cs typeface="Karla" charset="0"/>
                        </a:rPr>
                        <a:t>3</a:t>
                      </a:r>
                    </a:p>
                  </a:txBody>
                  <a:tcPr/>
                </a:tc>
                <a:tc>
                  <a:txBody>
                    <a:bodyPr/>
                    <a:lstStyle/>
                    <a:p>
                      <a:r>
                        <a:rPr sz="1600" b="0" i="0">
                          <a:effectLst/>
                          <a:latin typeface="Karla" charset="0"/>
                          <a:ea typeface="Karla" charset="0"/>
                          <a:cs typeface="Karla" charset="0"/>
                        </a:rPr>
                        <a:t>82</a:t>
                      </a:r>
                    </a:p>
                  </a:txBody>
                  <a:tcPr/>
                </a:tc>
                <a:tc>
                  <a:txBody>
                    <a:bodyPr/>
                    <a:lstStyle/>
                    <a:p>
                      <a:r>
                        <a:rPr sz="1600" b="0" i="0">
                          <a:effectLst/>
                          <a:latin typeface="Karla" charset="0"/>
                          <a:ea typeface="Karla" charset="0"/>
                          <a:cs typeface="Karla" charset="0"/>
                        </a:rPr>
                        <a:t>15</a:t>
                      </a:r>
                    </a:p>
                  </a:txBody>
                  <a:tcPr/>
                </a:tc>
                <a:tc>
                  <a:txBody>
                    <a:bodyPr/>
                    <a:lstStyle/>
                    <a:p>
                      <a:r>
                        <a:rPr sz="1600" b="0" i="0" dirty="0">
                          <a:effectLst/>
                          <a:latin typeface="Karla" charset="0"/>
                          <a:ea typeface="Karla" charset="0"/>
                          <a:cs typeface="Karla" charset="0"/>
                        </a:rPr>
                        <a:t>Female</a:t>
                      </a:r>
                    </a:p>
                  </a:txBody>
                  <a:tcPr/>
                </a:tc>
                <a:tc>
                  <a:txBody>
                    <a:bodyPr/>
                    <a:lstStyle/>
                    <a:p>
                      <a:r>
                        <a:rPr sz="1600" b="0" i="0">
                          <a:effectLst/>
                          <a:latin typeface="Karla" charset="0"/>
                          <a:ea typeface="Karla" charset="0"/>
                          <a:cs typeface="Karla" charset="0"/>
                        </a:rPr>
                        <a:t>Yes</a:t>
                      </a:r>
                    </a:p>
                  </a:txBody>
                  <a:tcPr/>
                </a:tc>
                <a:tc>
                  <a:txBody>
                    <a:bodyPr/>
                    <a:lstStyle/>
                    <a:p>
                      <a:r>
                        <a:rPr sz="1600" b="0" i="0">
                          <a:effectLst/>
                          <a:latin typeface="Karla" charset="0"/>
                          <a:ea typeface="Karla" charset="0"/>
                          <a:cs typeface="Karla" charset="0"/>
                        </a:rPr>
                        <a:t>Yes</a:t>
                      </a:r>
                    </a:p>
                  </a:txBody>
                  <a:tcPr/>
                </a:tc>
                <a:tc>
                  <a:txBody>
                    <a:bodyPr/>
                    <a:lstStyle/>
                    <a:p>
                      <a:r>
                        <a:rPr sz="1600" b="0" i="0">
                          <a:effectLst/>
                          <a:latin typeface="Karla" charset="0"/>
                          <a:ea typeface="Karla" charset="0"/>
                          <a:cs typeface="Karla" charset="0"/>
                        </a:rPr>
                        <a:t>Asian</a:t>
                      </a:r>
                    </a:p>
                  </a:txBody>
                  <a:tcPr/>
                </a:tc>
                <a:tc>
                  <a:txBody>
                    <a:bodyPr/>
                    <a:lstStyle/>
                    <a:p>
                      <a:r>
                        <a:rPr sz="1600" b="0" i="0" dirty="0">
                          <a:effectLst/>
                          <a:latin typeface="Karla" charset="0"/>
                          <a:ea typeface="Karla" charset="0"/>
                          <a:cs typeface="Karla" charset="0"/>
                        </a:rPr>
                        <a:t>903</a:t>
                      </a:r>
                    </a:p>
                  </a:txBody>
                  <a:tcPr>
                    <a:solidFill>
                      <a:schemeClr val="accent2">
                        <a:lumMod val="40000"/>
                        <a:lumOff val="60000"/>
                      </a:schemeClr>
                    </a:solidFill>
                  </a:tcPr>
                </a:tc>
                <a:extLst>
                  <a:ext uri="{0D108BD9-81ED-4DB2-BD59-A6C34878D82A}">
                    <a16:rowId xmlns="" xmlns:a16="http://schemas.microsoft.com/office/drawing/2014/main" val="10002"/>
                  </a:ext>
                </a:extLst>
              </a:tr>
              <a:tr h="441400">
                <a:tc>
                  <a:txBody>
                    <a:bodyPr/>
                    <a:lstStyle/>
                    <a:p>
                      <a:r>
                        <a:rPr sz="1600" b="0" i="0" dirty="0">
                          <a:effectLst/>
                          <a:latin typeface="Karla" charset="0"/>
                          <a:ea typeface="Karla" charset="0"/>
                          <a:cs typeface="Karla" charset="0"/>
                        </a:rPr>
                        <a:t>104.59</a:t>
                      </a:r>
                    </a:p>
                  </a:txBody>
                  <a:tcPr/>
                </a:tc>
                <a:tc>
                  <a:txBody>
                    <a:bodyPr/>
                    <a:lstStyle/>
                    <a:p>
                      <a:r>
                        <a:rPr sz="1600" b="0" i="0">
                          <a:effectLst/>
                          <a:latin typeface="Karla" charset="0"/>
                          <a:ea typeface="Karla" charset="0"/>
                          <a:cs typeface="Karla" charset="0"/>
                        </a:rPr>
                        <a:t>7075</a:t>
                      </a:r>
                    </a:p>
                  </a:txBody>
                  <a:tcPr/>
                </a:tc>
                <a:tc>
                  <a:txBody>
                    <a:bodyPr/>
                    <a:lstStyle/>
                    <a:p>
                      <a:r>
                        <a:rPr sz="1600" b="0" i="0">
                          <a:effectLst/>
                          <a:latin typeface="Karla" charset="0"/>
                          <a:ea typeface="Karla" charset="0"/>
                          <a:cs typeface="Karla" charset="0"/>
                        </a:rPr>
                        <a:t>514</a:t>
                      </a:r>
                    </a:p>
                  </a:txBody>
                  <a:tcPr/>
                </a:tc>
                <a:tc>
                  <a:txBody>
                    <a:bodyPr/>
                    <a:lstStyle/>
                    <a:p>
                      <a:r>
                        <a:rPr sz="1600" b="0" i="0">
                          <a:effectLst/>
                          <a:latin typeface="Karla" charset="0"/>
                          <a:ea typeface="Karla" charset="0"/>
                          <a:cs typeface="Karla" charset="0"/>
                        </a:rPr>
                        <a:t>4</a:t>
                      </a:r>
                    </a:p>
                  </a:txBody>
                  <a:tcPr/>
                </a:tc>
                <a:tc>
                  <a:txBody>
                    <a:bodyPr/>
                    <a:lstStyle/>
                    <a:p>
                      <a:r>
                        <a:rPr sz="1600" b="0" i="0">
                          <a:effectLst/>
                          <a:latin typeface="Karla" charset="0"/>
                          <a:ea typeface="Karla" charset="0"/>
                          <a:cs typeface="Karla" charset="0"/>
                        </a:rPr>
                        <a:t>71</a:t>
                      </a:r>
                    </a:p>
                  </a:txBody>
                  <a:tcPr/>
                </a:tc>
                <a:tc>
                  <a:txBody>
                    <a:bodyPr/>
                    <a:lstStyle/>
                    <a:p>
                      <a:r>
                        <a:rPr sz="1600" b="0" i="0">
                          <a:effectLst/>
                          <a:latin typeface="Karla" charset="0"/>
                          <a:ea typeface="Karla" charset="0"/>
                          <a:cs typeface="Karla" charset="0"/>
                        </a:rPr>
                        <a:t>11</a:t>
                      </a:r>
                    </a:p>
                  </a:txBody>
                  <a:tcPr/>
                </a:tc>
                <a:tc>
                  <a:txBody>
                    <a:bodyPr/>
                    <a:lstStyle/>
                    <a:p>
                      <a:r>
                        <a:rPr sz="1600" b="0" i="0">
                          <a:effectLst/>
                          <a:latin typeface="Karla" charset="0"/>
                          <a:ea typeface="Karla" charset="0"/>
                          <a:cs typeface="Karla" charset="0"/>
                        </a:rPr>
                        <a:t> Male</a:t>
                      </a:r>
                    </a:p>
                  </a:txBody>
                  <a:tcPr/>
                </a:tc>
                <a:tc>
                  <a:txBody>
                    <a:bodyPr/>
                    <a:lstStyle/>
                    <a:p>
                      <a:r>
                        <a:rPr sz="1600" b="0" i="0">
                          <a:effectLst/>
                          <a:latin typeface="Karla" charset="0"/>
                          <a:ea typeface="Karla" charset="0"/>
                          <a:cs typeface="Karla" charset="0"/>
                        </a:rPr>
                        <a:t>No</a:t>
                      </a:r>
                    </a:p>
                  </a:txBody>
                  <a:tcPr/>
                </a:tc>
                <a:tc>
                  <a:txBody>
                    <a:bodyPr/>
                    <a:lstStyle/>
                    <a:p>
                      <a:r>
                        <a:rPr sz="1600" b="0" i="0">
                          <a:effectLst/>
                          <a:latin typeface="Karla" charset="0"/>
                          <a:ea typeface="Karla" charset="0"/>
                          <a:cs typeface="Karla" charset="0"/>
                        </a:rPr>
                        <a:t>No</a:t>
                      </a:r>
                    </a:p>
                  </a:txBody>
                  <a:tcPr/>
                </a:tc>
                <a:tc>
                  <a:txBody>
                    <a:bodyPr/>
                    <a:lstStyle/>
                    <a:p>
                      <a:r>
                        <a:rPr sz="1600" b="0" i="0">
                          <a:effectLst/>
                          <a:latin typeface="Karla" charset="0"/>
                          <a:ea typeface="Karla" charset="0"/>
                          <a:cs typeface="Karla" charset="0"/>
                        </a:rPr>
                        <a:t>Asian</a:t>
                      </a:r>
                    </a:p>
                  </a:txBody>
                  <a:tcPr/>
                </a:tc>
                <a:tc>
                  <a:txBody>
                    <a:bodyPr/>
                    <a:lstStyle/>
                    <a:p>
                      <a:r>
                        <a:rPr sz="1600" b="0" i="0">
                          <a:effectLst/>
                          <a:latin typeface="Karla" charset="0"/>
                          <a:ea typeface="Karla" charset="0"/>
                          <a:cs typeface="Karla" charset="0"/>
                        </a:rPr>
                        <a:t>580</a:t>
                      </a:r>
                    </a:p>
                  </a:txBody>
                  <a:tcPr>
                    <a:solidFill>
                      <a:schemeClr val="accent2">
                        <a:lumMod val="40000"/>
                        <a:lumOff val="60000"/>
                      </a:schemeClr>
                    </a:solidFill>
                  </a:tcPr>
                </a:tc>
                <a:extLst>
                  <a:ext uri="{0D108BD9-81ED-4DB2-BD59-A6C34878D82A}">
                    <a16:rowId xmlns="" xmlns:a16="http://schemas.microsoft.com/office/drawing/2014/main" val="10003"/>
                  </a:ext>
                </a:extLst>
              </a:tr>
              <a:tr h="366196">
                <a:tc>
                  <a:txBody>
                    <a:bodyPr/>
                    <a:lstStyle/>
                    <a:p>
                      <a:r>
                        <a:rPr sz="1600" b="0" i="0" dirty="0">
                          <a:effectLst/>
                          <a:latin typeface="Karla" charset="0"/>
                          <a:ea typeface="Karla" charset="0"/>
                          <a:cs typeface="Karla" charset="0"/>
                        </a:rPr>
                        <a:t>148.92</a:t>
                      </a:r>
                    </a:p>
                  </a:txBody>
                  <a:tcPr/>
                </a:tc>
                <a:tc>
                  <a:txBody>
                    <a:bodyPr/>
                    <a:lstStyle/>
                    <a:p>
                      <a:r>
                        <a:rPr sz="1600" b="0" i="0">
                          <a:effectLst/>
                          <a:latin typeface="Karla" charset="0"/>
                          <a:ea typeface="Karla" charset="0"/>
                          <a:cs typeface="Karla" charset="0"/>
                        </a:rPr>
                        <a:t>9504</a:t>
                      </a:r>
                    </a:p>
                  </a:txBody>
                  <a:tcPr/>
                </a:tc>
                <a:tc>
                  <a:txBody>
                    <a:bodyPr/>
                    <a:lstStyle/>
                    <a:p>
                      <a:r>
                        <a:rPr sz="1600" b="0" i="0">
                          <a:effectLst/>
                          <a:latin typeface="Karla" charset="0"/>
                          <a:ea typeface="Karla" charset="0"/>
                          <a:cs typeface="Karla" charset="0"/>
                        </a:rPr>
                        <a:t>681</a:t>
                      </a:r>
                    </a:p>
                  </a:txBody>
                  <a:tcPr/>
                </a:tc>
                <a:tc>
                  <a:txBody>
                    <a:bodyPr/>
                    <a:lstStyle/>
                    <a:p>
                      <a:r>
                        <a:rPr sz="1600" b="0" i="0">
                          <a:effectLst/>
                          <a:latin typeface="Karla" charset="0"/>
                          <a:ea typeface="Karla" charset="0"/>
                          <a:cs typeface="Karla" charset="0"/>
                        </a:rPr>
                        <a:t>3</a:t>
                      </a:r>
                    </a:p>
                  </a:txBody>
                  <a:tcPr/>
                </a:tc>
                <a:tc>
                  <a:txBody>
                    <a:bodyPr/>
                    <a:lstStyle/>
                    <a:p>
                      <a:r>
                        <a:rPr sz="1600" b="0" i="0">
                          <a:effectLst/>
                          <a:latin typeface="Karla" charset="0"/>
                          <a:ea typeface="Karla" charset="0"/>
                          <a:cs typeface="Karla" charset="0"/>
                        </a:rPr>
                        <a:t>36</a:t>
                      </a:r>
                    </a:p>
                  </a:txBody>
                  <a:tcPr/>
                </a:tc>
                <a:tc>
                  <a:txBody>
                    <a:bodyPr/>
                    <a:lstStyle/>
                    <a:p>
                      <a:r>
                        <a:rPr sz="1600" b="0" i="0">
                          <a:effectLst/>
                          <a:latin typeface="Karla" charset="0"/>
                          <a:ea typeface="Karla" charset="0"/>
                          <a:cs typeface="Karla" charset="0"/>
                        </a:rPr>
                        <a:t>11</a:t>
                      </a:r>
                    </a:p>
                  </a:txBody>
                  <a:tcPr/>
                </a:tc>
                <a:tc>
                  <a:txBody>
                    <a:bodyPr/>
                    <a:lstStyle/>
                    <a:p>
                      <a:r>
                        <a:rPr sz="1600" b="0" i="0">
                          <a:effectLst/>
                          <a:latin typeface="Karla" charset="0"/>
                          <a:ea typeface="Karla" charset="0"/>
                          <a:cs typeface="Karla" charset="0"/>
                        </a:rPr>
                        <a:t>Female</a:t>
                      </a:r>
                    </a:p>
                  </a:txBody>
                  <a:tcPr/>
                </a:tc>
                <a:tc>
                  <a:txBody>
                    <a:bodyPr/>
                    <a:lstStyle/>
                    <a:p>
                      <a:r>
                        <a:rPr sz="1600" b="0" i="0" dirty="0">
                          <a:effectLst/>
                          <a:latin typeface="Karla" charset="0"/>
                          <a:ea typeface="Karla" charset="0"/>
                          <a:cs typeface="Karla" charset="0"/>
                        </a:rPr>
                        <a:t>No</a:t>
                      </a:r>
                    </a:p>
                  </a:txBody>
                  <a:tcPr/>
                </a:tc>
                <a:tc>
                  <a:txBody>
                    <a:bodyPr/>
                    <a:lstStyle/>
                    <a:p>
                      <a:r>
                        <a:rPr sz="1600" b="0" i="0">
                          <a:effectLst/>
                          <a:latin typeface="Karla" charset="0"/>
                          <a:ea typeface="Karla" charset="0"/>
                          <a:cs typeface="Karla" charset="0"/>
                        </a:rPr>
                        <a:t>No</a:t>
                      </a:r>
                    </a:p>
                  </a:txBody>
                  <a:tcPr/>
                </a:tc>
                <a:tc>
                  <a:txBody>
                    <a:bodyPr/>
                    <a:lstStyle/>
                    <a:p>
                      <a:r>
                        <a:rPr sz="1600" b="0" i="0">
                          <a:effectLst/>
                          <a:latin typeface="Karla" charset="0"/>
                          <a:ea typeface="Karla" charset="0"/>
                          <a:cs typeface="Karla" charset="0"/>
                        </a:rPr>
                        <a:t>Asian</a:t>
                      </a:r>
                    </a:p>
                  </a:txBody>
                  <a:tcPr/>
                </a:tc>
                <a:tc>
                  <a:txBody>
                    <a:bodyPr/>
                    <a:lstStyle/>
                    <a:p>
                      <a:r>
                        <a:rPr sz="1600" b="0" i="0">
                          <a:effectLst/>
                          <a:latin typeface="Karla" charset="0"/>
                          <a:ea typeface="Karla" charset="0"/>
                          <a:cs typeface="Karla" charset="0"/>
                        </a:rPr>
                        <a:t>964</a:t>
                      </a:r>
                    </a:p>
                  </a:txBody>
                  <a:tcPr>
                    <a:solidFill>
                      <a:schemeClr val="accent2">
                        <a:lumMod val="40000"/>
                        <a:lumOff val="60000"/>
                      </a:schemeClr>
                    </a:solidFill>
                  </a:tcPr>
                </a:tc>
                <a:extLst>
                  <a:ext uri="{0D108BD9-81ED-4DB2-BD59-A6C34878D82A}">
                    <a16:rowId xmlns="" xmlns:a16="http://schemas.microsoft.com/office/drawing/2014/main" val="10004"/>
                  </a:ext>
                </a:extLst>
              </a:tr>
              <a:tr h="384686">
                <a:tc>
                  <a:txBody>
                    <a:bodyPr/>
                    <a:lstStyle/>
                    <a:p>
                      <a:r>
                        <a:rPr sz="1600" b="0" i="0" dirty="0">
                          <a:effectLst/>
                          <a:latin typeface="Karla" charset="0"/>
                          <a:ea typeface="Karla" charset="0"/>
                          <a:cs typeface="Karla" charset="0"/>
                        </a:rPr>
                        <a:t>55.882</a:t>
                      </a:r>
                    </a:p>
                  </a:txBody>
                  <a:tcPr/>
                </a:tc>
                <a:tc>
                  <a:txBody>
                    <a:bodyPr/>
                    <a:lstStyle/>
                    <a:p>
                      <a:r>
                        <a:rPr sz="1600" b="0" i="0">
                          <a:effectLst/>
                          <a:latin typeface="Karla" charset="0"/>
                          <a:ea typeface="Karla" charset="0"/>
                          <a:cs typeface="Karla" charset="0"/>
                        </a:rPr>
                        <a:t>4897</a:t>
                      </a:r>
                    </a:p>
                  </a:txBody>
                  <a:tcPr/>
                </a:tc>
                <a:tc>
                  <a:txBody>
                    <a:bodyPr/>
                    <a:lstStyle/>
                    <a:p>
                      <a:r>
                        <a:rPr sz="1600" b="0" i="0">
                          <a:effectLst/>
                          <a:latin typeface="Karla" charset="0"/>
                          <a:ea typeface="Karla" charset="0"/>
                          <a:cs typeface="Karla" charset="0"/>
                        </a:rPr>
                        <a:t>357</a:t>
                      </a:r>
                    </a:p>
                  </a:txBody>
                  <a:tcPr/>
                </a:tc>
                <a:tc>
                  <a:txBody>
                    <a:bodyPr/>
                    <a:lstStyle/>
                    <a:p>
                      <a:r>
                        <a:rPr sz="1600" b="0" i="0">
                          <a:effectLst/>
                          <a:latin typeface="Karla" charset="0"/>
                          <a:ea typeface="Karla" charset="0"/>
                          <a:cs typeface="Karla" charset="0"/>
                        </a:rPr>
                        <a:t>2</a:t>
                      </a:r>
                    </a:p>
                  </a:txBody>
                  <a:tcPr/>
                </a:tc>
                <a:tc>
                  <a:txBody>
                    <a:bodyPr/>
                    <a:lstStyle/>
                    <a:p>
                      <a:r>
                        <a:rPr sz="1600" b="0" i="0">
                          <a:effectLst/>
                          <a:latin typeface="Karla" charset="0"/>
                          <a:ea typeface="Karla" charset="0"/>
                          <a:cs typeface="Karla" charset="0"/>
                        </a:rPr>
                        <a:t>68</a:t>
                      </a:r>
                    </a:p>
                  </a:txBody>
                  <a:tcPr/>
                </a:tc>
                <a:tc>
                  <a:txBody>
                    <a:bodyPr/>
                    <a:lstStyle/>
                    <a:p>
                      <a:r>
                        <a:rPr sz="1600" b="0" i="0">
                          <a:effectLst/>
                          <a:latin typeface="Karla" charset="0"/>
                          <a:ea typeface="Karla" charset="0"/>
                          <a:cs typeface="Karla" charset="0"/>
                        </a:rPr>
                        <a:t>16</a:t>
                      </a:r>
                    </a:p>
                  </a:txBody>
                  <a:tcPr/>
                </a:tc>
                <a:tc>
                  <a:txBody>
                    <a:bodyPr/>
                    <a:lstStyle/>
                    <a:p>
                      <a:r>
                        <a:rPr sz="1600" b="0" i="0">
                          <a:effectLst/>
                          <a:latin typeface="Karla" charset="0"/>
                          <a:ea typeface="Karla" charset="0"/>
                          <a:cs typeface="Karla" charset="0"/>
                        </a:rPr>
                        <a:t> Male</a:t>
                      </a:r>
                    </a:p>
                  </a:txBody>
                  <a:tcPr/>
                </a:tc>
                <a:tc>
                  <a:txBody>
                    <a:bodyPr/>
                    <a:lstStyle/>
                    <a:p>
                      <a:r>
                        <a:rPr sz="1600" b="0" i="0">
                          <a:effectLst/>
                          <a:latin typeface="Karla" charset="0"/>
                          <a:ea typeface="Karla" charset="0"/>
                          <a:cs typeface="Karla" charset="0"/>
                        </a:rPr>
                        <a:t>No</a:t>
                      </a:r>
                    </a:p>
                  </a:txBody>
                  <a:tcPr/>
                </a:tc>
                <a:tc>
                  <a:txBody>
                    <a:bodyPr/>
                    <a:lstStyle/>
                    <a:p>
                      <a:r>
                        <a:rPr sz="1600" b="0" i="0">
                          <a:effectLst/>
                          <a:latin typeface="Karla" charset="0"/>
                          <a:ea typeface="Karla" charset="0"/>
                          <a:cs typeface="Karla" charset="0"/>
                        </a:rPr>
                        <a:t>Yes</a:t>
                      </a:r>
                    </a:p>
                  </a:txBody>
                  <a:tcPr/>
                </a:tc>
                <a:tc>
                  <a:txBody>
                    <a:bodyPr/>
                    <a:lstStyle/>
                    <a:p>
                      <a:r>
                        <a:rPr sz="1600" b="0" i="0">
                          <a:effectLst/>
                          <a:latin typeface="Karla" charset="0"/>
                          <a:ea typeface="Karla" charset="0"/>
                          <a:cs typeface="Karla" charset="0"/>
                        </a:rPr>
                        <a:t>Caucasian</a:t>
                      </a:r>
                    </a:p>
                  </a:txBody>
                  <a:tcPr/>
                </a:tc>
                <a:tc>
                  <a:txBody>
                    <a:bodyPr/>
                    <a:lstStyle/>
                    <a:p>
                      <a:r>
                        <a:rPr sz="1600" b="0" i="0" dirty="0">
                          <a:effectLst/>
                          <a:latin typeface="Karla" charset="0"/>
                          <a:ea typeface="Karla" charset="0"/>
                          <a:cs typeface="Karla" charset="0"/>
                        </a:rPr>
                        <a:t>331</a:t>
                      </a:r>
                    </a:p>
                  </a:txBody>
                  <a:tcPr>
                    <a:solidFill>
                      <a:schemeClr val="accent2">
                        <a:lumMod val="40000"/>
                        <a:lumOff val="60000"/>
                      </a:schemeClr>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358025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193671"/>
            <a:ext cx="11493416" cy="767276"/>
          </a:xfrm>
        </p:spPr>
        <p:txBody>
          <a:bodyPr/>
          <a:lstStyle/>
          <a:p>
            <a:r>
              <a:rPr lang="en-US" dirty="0"/>
              <a:t>Qualitative Predictors</a:t>
            </a:r>
          </a:p>
        </p:txBody>
      </p:sp>
      <p:sp>
        <p:nvSpPr>
          <p:cNvPr id="3" name="Content Placeholder 2"/>
          <p:cNvSpPr>
            <a:spLocks noGrp="1"/>
          </p:cNvSpPr>
          <p:nvPr>
            <p:ph idx="1"/>
          </p:nvPr>
        </p:nvSpPr>
        <p:spPr>
          <a:xfrm>
            <a:off x="833415" y="1154898"/>
            <a:ext cx="10327008" cy="2111143"/>
          </a:xfrm>
        </p:spPr>
        <p:txBody>
          <a:bodyPr/>
          <a:lstStyle/>
          <a:p>
            <a:r>
              <a:rPr lang="en-US" sz="2400" dirty="0">
                <a:latin typeface="Karla" charset="0"/>
                <a:ea typeface="Karla" charset="0"/>
                <a:cs typeface="Karla" charset="0"/>
              </a:rPr>
              <a:t>If the predictor takes only two values, then we create an </a:t>
            </a:r>
            <a:r>
              <a:rPr lang="en-US" sz="2400" b="1" dirty="0">
                <a:latin typeface="Karla" charset="0"/>
                <a:ea typeface="Karla" charset="0"/>
                <a:cs typeface="Karla" charset="0"/>
              </a:rPr>
              <a:t>indicator</a:t>
            </a:r>
            <a:r>
              <a:rPr lang="en-US" sz="2400" dirty="0">
                <a:latin typeface="Karla" charset="0"/>
                <a:ea typeface="Karla" charset="0"/>
                <a:cs typeface="Karla" charset="0"/>
              </a:rPr>
              <a:t> or </a:t>
            </a:r>
            <a:r>
              <a:rPr lang="en-US" sz="2400" b="1" dirty="0">
                <a:latin typeface="Karla" charset="0"/>
                <a:ea typeface="Karla" charset="0"/>
                <a:cs typeface="Karla" charset="0"/>
              </a:rPr>
              <a:t>dummy variable </a:t>
            </a:r>
            <a:r>
              <a:rPr lang="en-US" sz="2400" dirty="0">
                <a:latin typeface="Karla" charset="0"/>
                <a:ea typeface="Karla" charset="0"/>
                <a:cs typeface="Karla" charset="0"/>
              </a:rPr>
              <a:t>that takes on two possible numerical values.</a:t>
            </a:r>
          </a:p>
          <a:p>
            <a:r>
              <a:rPr lang="en-US" sz="2400" dirty="0">
                <a:latin typeface="Karla" charset="0"/>
                <a:ea typeface="Karla" charset="0"/>
                <a:cs typeface="Karla" charset="0"/>
              </a:rPr>
              <a:t>For example for the gender, we create a new variable:</a:t>
            </a:r>
          </a:p>
          <a:p>
            <a:endParaRPr lang="en-US" sz="2400" dirty="0">
              <a:latin typeface="Karla" charset="0"/>
              <a:ea typeface="Karla" charset="0"/>
              <a:cs typeface="Karla" charset="0"/>
            </a:endParaRPr>
          </a:p>
          <a:p>
            <a:endParaRPr lang="en-US" sz="2400" dirty="0">
              <a:latin typeface="Karla" charset="0"/>
              <a:ea typeface="Karla" charset="0"/>
              <a:cs typeface="Karla" charset="0"/>
            </a:endParaRPr>
          </a:p>
          <a:p>
            <a:endParaRPr lang="en-US" sz="2400" dirty="0">
              <a:latin typeface="Karla" charset="0"/>
              <a:ea typeface="Karla" charset="0"/>
              <a:cs typeface="Karla" charset="0"/>
            </a:endParaRPr>
          </a:p>
          <a:p>
            <a:r>
              <a:rPr lang="en-US" sz="2400" dirty="0">
                <a:latin typeface="Karla" charset="0"/>
                <a:ea typeface="Karla" charset="0"/>
                <a:cs typeface="Karla" charset="0"/>
              </a:rPr>
              <a:t>We then use this variable as a predictor in the regression equation. </a:t>
            </a:r>
          </a:p>
          <a:p>
            <a:endParaRPr lang="en-US" sz="2400" dirty="0">
              <a:latin typeface="Karla" charset="0"/>
              <a:ea typeface="Karla" charset="0"/>
              <a:cs typeface="Karla" charset="0"/>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34</a:t>
            </a:fld>
            <a:endParaRPr lang="en-US"/>
          </a:p>
        </p:txBody>
      </p:sp>
      <p:pic>
        <p:nvPicPr>
          <p:cNvPr id="5" name="Picture 4"/>
          <p:cNvPicPr>
            <a:picLocks noChangeAspect="1"/>
          </p:cNvPicPr>
          <p:nvPr/>
        </p:nvPicPr>
        <p:blipFill>
          <a:blip r:embed="rId2"/>
          <a:stretch>
            <a:fillRect/>
          </a:stretch>
        </p:blipFill>
        <p:spPr>
          <a:xfrm>
            <a:off x="2851150" y="2739825"/>
            <a:ext cx="5283200" cy="883920"/>
          </a:xfrm>
          <a:prstGeom prst="rect">
            <a:avLst/>
          </a:prstGeom>
        </p:spPr>
      </p:pic>
      <p:pic>
        <p:nvPicPr>
          <p:cNvPr id="6" name="Picture 5"/>
          <p:cNvPicPr>
            <a:picLocks noChangeAspect="1"/>
          </p:cNvPicPr>
          <p:nvPr/>
        </p:nvPicPr>
        <p:blipFill>
          <a:blip r:embed="rId3"/>
          <a:stretch>
            <a:fillRect/>
          </a:stretch>
        </p:blipFill>
        <p:spPr>
          <a:xfrm>
            <a:off x="1259840" y="4409008"/>
            <a:ext cx="9672320" cy="883920"/>
          </a:xfrm>
          <a:prstGeom prst="rect">
            <a:avLst/>
          </a:prstGeom>
        </p:spPr>
      </p:pic>
    </p:spTree>
    <p:extLst>
      <p:ext uri="{BB962C8B-B14F-4D97-AF65-F5344CB8AC3E}">
        <p14:creationId xmlns:p14="http://schemas.microsoft.com/office/powerpoint/2010/main" val="870209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193671"/>
            <a:ext cx="11493416" cy="767276"/>
          </a:xfrm>
        </p:spPr>
        <p:txBody>
          <a:bodyPr/>
          <a:lstStyle/>
          <a:p>
            <a:r>
              <a:rPr lang="en-US" dirty="0"/>
              <a:t>Qualitative Predictors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54898"/>
                <a:ext cx="10327008" cy="2111143"/>
              </a:xfrm>
            </p:spPr>
            <p:txBody>
              <a:bodyPr/>
              <a:lstStyle/>
              <a:p>
                <a:r>
                  <a:rPr lang="en-US" sz="2400" b="1" dirty="0">
                    <a:latin typeface="Karla" charset="0"/>
                    <a:ea typeface="Karla" charset="0"/>
                    <a:cs typeface="Karla" charset="0"/>
                  </a:rPr>
                  <a:t>Question: </a:t>
                </a:r>
                <a:r>
                  <a:rPr lang="en-US" sz="2400" dirty="0">
                    <a:latin typeface="Karla" charset="0"/>
                    <a:ea typeface="Karla" charset="0"/>
                    <a:cs typeface="Karla" charset="0"/>
                  </a:rPr>
                  <a:t>What is interpretation of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Karla" charset="0"/>
                            <a:cs typeface="Karla" charset="0"/>
                          </a:rPr>
                          <m:t>0</m:t>
                        </m:r>
                      </m:sub>
                    </m:sSub>
                  </m:oMath>
                </a14:m>
                <a:r>
                  <a:rPr lang="en-US" sz="2400" dirty="0">
                    <a:latin typeface="Karla" charset="0"/>
                    <a:ea typeface="Karla" charset="0"/>
                    <a:cs typeface="Karla" charset="0"/>
                  </a:rPr>
                  <a:t> and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Cambria Math" charset="0"/>
                            <a:cs typeface="Cambria Math" charset="0"/>
                          </a:rPr>
                          <m:t>1</m:t>
                        </m:r>
                      </m:sub>
                    </m:sSub>
                  </m:oMath>
                </a14:m>
                <a:r>
                  <a:rPr lang="en-US" sz="2400" dirty="0">
                    <a:latin typeface="Karla" charset="0"/>
                    <a:ea typeface="Karla" charset="0"/>
                    <a:cs typeface="Karla" charset="0"/>
                  </a:rPr>
                  <a:t>? </a:t>
                </a:r>
              </a:p>
              <a:p>
                <a:endParaRPr lang="en-US" sz="2400" dirty="0">
                  <a:latin typeface="Karla" charset="0"/>
                  <a:ea typeface="Karla" charset="0"/>
                  <a:cs typeface="Karla"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54898"/>
                <a:ext cx="10327008" cy="2111143"/>
              </a:xfrm>
              <a:blipFill rotWithShape="0">
                <a:blip r:embed="rId2"/>
                <a:stretch>
                  <a:fillRect l="-945" t="-230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35</a:t>
            </a:fld>
            <a:endParaRPr lang="en-US"/>
          </a:p>
        </p:txBody>
      </p:sp>
    </p:spTree>
    <p:extLst>
      <p:ext uri="{BB962C8B-B14F-4D97-AF65-F5344CB8AC3E}">
        <p14:creationId xmlns:p14="http://schemas.microsoft.com/office/powerpoint/2010/main" val="12555314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193671"/>
            <a:ext cx="11493416" cy="767276"/>
          </a:xfrm>
        </p:spPr>
        <p:txBody>
          <a:bodyPr/>
          <a:lstStyle/>
          <a:p>
            <a:r>
              <a:rPr lang="en-US" dirty="0"/>
              <a:t>Qualitative Predictors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54898"/>
                <a:ext cx="10327008" cy="2111143"/>
              </a:xfrm>
            </p:spPr>
            <p:txBody>
              <a:bodyPr/>
              <a:lstStyle/>
              <a:p>
                <a:r>
                  <a:rPr lang="en-US" sz="2400" b="1" dirty="0">
                    <a:latin typeface="Karla" charset="0"/>
                    <a:ea typeface="Karla" charset="0"/>
                    <a:cs typeface="Karla" charset="0"/>
                  </a:rPr>
                  <a:t>Question: </a:t>
                </a:r>
                <a:r>
                  <a:rPr lang="en-US" sz="2400" dirty="0">
                    <a:latin typeface="Karla" charset="0"/>
                    <a:ea typeface="Karla" charset="0"/>
                    <a:cs typeface="Karla" charset="0"/>
                  </a:rPr>
                  <a:t>What is interpretation of </a:t>
                </a:r>
                <a14:m>
                  <m:oMath xmlns:m="http://schemas.openxmlformats.org/officeDocument/2006/math">
                    <m:sSub>
                      <m:sSubPr>
                        <m:ctrlPr>
                          <a:rPr lang="en-US" sz="2400" i="1" smtClean="0">
                            <a:latin typeface="Cambria Math" charset="0"/>
                            <a:ea typeface="Karla" charset="0"/>
                            <a:cs typeface="Karla" charset="0"/>
                          </a:rPr>
                        </m:ctrlPr>
                      </m:sSubPr>
                      <m:e>
                        <m:r>
                          <a:rPr lang="en-US" sz="2400" i="1" smtClean="0">
                            <a:latin typeface="Cambria Math" charset="0"/>
                            <a:ea typeface="Cambria Math" charset="0"/>
                            <a:cs typeface="Cambria Math" charset="0"/>
                          </a:rPr>
                          <m:t>𝛽</m:t>
                        </m:r>
                      </m:e>
                      <m:sub>
                        <m:r>
                          <a:rPr lang="en-US" sz="2400" b="0" i="1" smtClean="0">
                            <a:latin typeface="Cambria Math" charset="0"/>
                            <a:ea typeface="Karla" charset="0"/>
                            <a:cs typeface="Karla" charset="0"/>
                          </a:rPr>
                          <m:t>0</m:t>
                        </m:r>
                      </m:sub>
                    </m:sSub>
                  </m:oMath>
                </a14:m>
                <a:r>
                  <a:rPr lang="en-US" sz="2400" dirty="0">
                    <a:latin typeface="Karla" charset="0"/>
                    <a:ea typeface="Karla" charset="0"/>
                    <a:cs typeface="Karla" charset="0"/>
                  </a:rPr>
                  <a:t> and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b="0" i="1" smtClean="0">
                            <a:latin typeface="Cambria Math" charset="0"/>
                            <a:ea typeface="Cambria Math" charset="0"/>
                            <a:cs typeface="Cambria Math" charset="0"/>
                          </a:rPr>
                          <m:t>1</m:t>
                        </m:r>
                      </m:sub>
                    </m:sSub>
                  </m:oMath>
                </a14:m>
                <a:r>
                  <a:rPr lang="en-US" sz="2400" dirty="0">
                    <a:latin typeface="Karla" charset="0"/>
                    <a:ea typeface="Karla" charset="0"/>
                    <a:cs typeface="Karla" charset="0"/>
                  </a:rPr>
                  <a:t>? </a:t>
                </a:r>
              </a:p>
              <a:p>
                <a:endParaRPr lang="en-US" sz="2400" dirty="0">
                  <a:latin typeface="Karla" charset="0"/>
                  <a:ea typeface="Karla" charset="0"/>
                  <a:cs typeface="Karla" charset="0"/>
                </a:endParaRPr>
              </a:p>
              <a:p>
                <a:pPr marL="342900" indent="-342900">
                  <a:buFont typeface="Arial" charset="0"/>
                  <a:buChar char="•"/>
                </a:pP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Karla" charset="0"/>
                            <a:cs typeface="Karla" charset="0"/>
                          </a:rPr>
                          <m:t>0</m:t>
                        </m:r>
                      </m:sub>
                    </m:sSub>
                  </m:oMath>
                </a14:m>
                <a:r>
                  <a:rPr lang="en-US" sz="2400" dirty="0">
                    <a:latin typeface="Karla" charset="0"/>
                    <a:ea typeface="Karla" charset="0"/>
                    <a:cs typeface="Karla" charset="0"/>
                  </a:rPr>
                  <a:t> is the average credit card balance among males, </a:t>
                </a:r>
              </a:p>
              <a:p>
                <a:pPr marL="342900" indent="-342900">
                  <a:buFont typeface="Arial" charset="0"/>
                  <a:buChar char="•"/>
                </a:pPr>
                <a:endParaRPr lang="en-US" sz="2400" dirty="0">
                  <a:latin typeface="Karla" charset="0"/>
                  <a:ea typeface="Karla" charset="0"/>
                  <a:cs typeface="Karla" charset="0"/>
                </a:endParaRPr>
              </a:p>
              <a:p>
                <a:pPr marL="342900" indent="-342900">
                  <a:buFont typeface="Arial" charset="0"/>
                  <a:buChar char="•"/>
                </a:pP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Karla" charset="0"/>
                            <a:cs typeface="Karla" charset="0"/>
                          </a:rPr>
                          <m:t>0</m:t>
                        </m:r>
                      </m:sub>
                    </m:sSub>
                    <m:r>
                      <a:rPr lang="en-US" sz="2400" b="0" i="0" smtClean="0">
                        <a:latin typeface="Cambria Math" charset="0"/>
                        <a:ea typeface="Karla" charset="0"/>
                        <a:cs typeface="Karla" charset="0"/>
                      </a:rPr>
                      <m:t>+</m:t>
                    </m:r>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b="0" i="1" smtClean="0">
                            <a:latin typeface="Cambria Math" charset="0"/>
                            <a:ea typeface="Cambria Math" charset="0"/>
                            <a:cs typeface="Cambria Math" charset="0"/>
                          </a:rPr>
                          <m:t>1</m:t>
                        </m:r>
                      </m:sub>
                    </m:sSub>
                    <m:r>
                      <a:rPr lang="en-US" sz="2400" b="0" i="1" smtClean="0">
                        <a:latin typeface="Cambria Math" charset="0"/>
                        <a:ea typeface="Karla" charset="0"/>
                        <a:cs typeface="Karla" charset="0"/>
                      </a:rPr>
                      <m:t> </m:t>
                    </m:r>
                  </m:oMath>
                </a14:m>
                <a:r>
                  <a:rPr lang="en-US" sz="2400" dirty="0">
                    <a:latin typeface="Karla" charset="0"/>
                    <a:ea typeface="Karla" charset="0"/>
                    <a:cs typeface="Karla" charset="0"/>
                  </a:rPr>
                  <a:t> is the average credit card balance among females, </a:t>
                </a:r>
              </a:p>
              <a:p>
                <a:pPr marL="342900" indent="-342900">
                  <a:buFont typeface="Arial" charset="0"/>
                  <a:buChar char="•"/>
                </a:pPr>
                <a:endParaRPr lang="en-US" sz="2400" dirty="0">
                  <a:latin typeface="Karla" charset="0"/>
                  <a:ea typeface="Karla" charset="0"/>
                  <a:cs typeface="Karla" charset="0"/>
                </a:endParaRPr>
              </a:p>
              <a:p>
                <a:pPr marL="342900" indent="-342900">
                  <a:buFont typeface="Arial" charset="0"/>
                  <a:buChar char="•"/>
                </a:pPr>
                <a:r>
                  <a:rPr lang="en-US" sz="2400" dirty="0">
                    <a:ea typeface="Karla" charset="0"/>
                    <a:cs typeface="Karla" charset="0"/>
                  </a:rPr>
                  <a:t>and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Cambria Math" charset="0"/>
                            <a:cs typeface="Cambria Math" charset="0"/>
                          </a:rPr>
                          <m:t>1</m:t>
                        </m:r>
                      </m:sub>
                    </m:sSub>
                  </m:oMath>
                </a14:m>
                <a:r>
                  <a:rPr lang="en-US" sz="2400" dirty="0">
                    <a:latin typeface="Karla" charset="0"/>
                    <a:ea typeface="Karla" charset="0"/>
                    <a:cs typeface="Karla" charset="0"/>
                  </a:rPr>
                  <a:t> the average difference in credit card balance between females and males.</a:t>
                </a:r>
              </a:p>
              <a:p>
                <a:pPr marL="342900" indent="-342900">
                  <a:buFont typeface="Arial" charset="0"/>
                  <a:buChar char="•"/>
                </a:pPr>
                <a:endParaRPr lang="en-US" sz="2400" dirty="0">
                  <a:latin typeface="Karla" charset="0"/>
                  <a:ea typeface="Karla" charset="0"/>
                  <a:cs typeface="Karla" charset="0"/>
                </a:endParaRPr>
              </a:p>
              <a:p>
                <a:r>
                  <a:rPr lang="en-US" sz="2400" b="1" dirty="0" smtClean="0">
                    <a:solidFill>
                      <a:schemeClr val="accent2"/>
                    </a:solidFill>
                    <a:latin typeface="Karla" charset="0"/>
                    <a:ea typeface="Karla" charset="0"/>
                    <a:cs typeface="Karla" charset="0"/>
                  </a:rPr>
                  <a:t>Example</a:t>
                </a:r>
                <a:r>
                  <a:rPr lang="en-US" sz="2400" b="1" dirty="0" smtClean="0">
                    <a:solidFill>
                      <a:schemeClr val="accent2"/>
                    </a:solidFill>
                    <a:latin typeface="Karla" charset="0"/>
                    <a:ea typeface="Karla" charset="0"/>
                    <a:cs typeface="Karla" charset="0"/>
                  </a:rPr>
                  <a:t>: </a:t>
                </a:r>
                <a:r>
                  <a:rPr lang="en-US" sz="2400" dirty="0">
                    <a:solidFill>
                      <a:schemeClr val="tx1">
                        <a:lumMod val="75000"/>
                        <a:lumOff val="25000"/>
                      </a:schemeClr>
                    </a:solidFill>
                    <a:latin typeface="Karla" charset="0"/>
                    <a:ea typeface="Karla" charset="0"/>
                    <a:cs typeface="Karla" charset="0"/>
                  </a:rPr>
                  <a:t>Calculate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Karla" charset="0"/>
                            <a:cs typeface="Karla" charset="0"/>
                          </a:rPr>
                          <m:t>0</m:t>
                        </m:r>
                      </m:sub>
                    </m:sSub>
                  </m:oMath>
                </a14:m>
                <a:r>
                  <a:rPr lang="en-US" sz="2400" dirty="0">
                    <a:latin typeface="Karla" charset="0"/>
                    <a:ea typeface="Karla" charset="0"/>
                    <a:cs typeface="Karla" charset="0"/>
                  </a:rPr>
                  <a:t> and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Cambria Math" charset="0"/>
                            <a:cs typeface="Cambria Math" charset="0"/>
                          </a:rPr>
                          <m:t>1</m:t>
                        </m:r>
                      </m:sub>
                    </m:sSub>
                  </m:oMath>
                </a14:m>
                <a:r>
                  <a:rPr lang="en-US" sz="2400" b="1" dirty="0">
                    <a:solidFill>
                      <a:schemeClr val="accent2"/>
                    </a:solidFill>
                    <a:latin typeface="Karla" charset="0"/>
                    <a:ea typeface="Karla" charset="0"/>
                    <a:cs typeface="Karla" charset="0"/>
                  </a:rPr>
                  <a:t> </a:t>
                </a:r>
                <a:r>
                  <a:rPr lang="en-US" sz="2400" dirty="0">
                    <a:solidFill>
                      <a:schemeClr val="tx1">
                        <a:lumMod val="75000"/>
                        <a:lumOff val="25000"/>
                      </a:schemeClr>
                    </a:solidFill>
                    <a:latin typeface="Karla" charset="0"/>
                    <a:ea typeface="Karla" charset="0"/>
                    <a:cs typeface="Karla" charset="0"/>
                  </a:rPr>
                  <a:t>for the Credit data. </a:t>
                </a:r>
              </a:p>
              <a:p>
                <a:r>
                  <a:rPr lang="en-US" sz="2400" dirty="0">
                    <a:solidFill>
                      <a:schemeClr val="tx1">
                        <a:lumMod val="75000"/>
                        <a:lumOff val="25000"/>
                      </a:schemeClr>
                    </a:solidFill>
                    <a:latin typeface="Karla" charset="0"/>
                    <a:ea typeface="Karla" charset="0"/>
                    <a:cs typeface="Karla" charset="0"/>
                  </a:rPr>
                  <a:t>			You should find </a:t>
                </a:r>
                <a14:m>
                  <m:oMath xmlns:m="http://schemas.openxmlformats.org/officeDocument/2006/math">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i="1">
                            <a:latin typeface="Cambria Math" charset="0"/>
                            <a:ea typeface="Karla" charset="0"/>
                            <a:cs typeface="Karla" charset="0"/>
                          </a:rPr>
                          <m:t>0</m:t>
                        </m:r>
                      </m:sub>
                    </m:sSub>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$509,</m:t>
                    </m:r>
                    <m:sSub>
                      <m:sSubPr>
                        <m:ctrlPr>
                          <a:rPr lang="en-US" sz="2400" i="1">
                            <a:latin typeface="Cambria Math" charset="0"/>
                            <a:ea typeface="Karla" charset="0"/>
                            <a:cs typeface="Karla" charset="0"/>
                          </a:rPr>
                        </m:ctrlPr>
                      </m:sSubPr>
                      <m:e>
                        <m:r>
                          <a:rPr lang="en-US" sz="2400" i="1">
                            <a:latin typeface="Cambria Math" charset="0"/>
                            <a:ea typeface="Cambria Math" charset="0"/>
                            <a:cs typeface="Cambria Math" charset="0"/>
                          </a:rPr>
                          <m:t>𝛽</m:t>
                        </m:r>
                      </m:e>
                      <m:sub>
                        <m:r>
                          <a:rPr lang="en-US" sz="2400" b="0" i="1" smtClean="0">
                            <a:latin typeface="Cambria Math" charset="0"/>
                            <a:ea typeface="Cambria Math" charset="0"/>
                            <a:cs typeface="Cambria Math" charset="0"/>
                          </a:rPr>
                          <m:t>1</m:t>
                        </m:r>
                      </m:sub>
                    </m:sSub>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$19</m:t>
                    </m:r>
                  </m:oMath>
                </a14:m>
                <a:endParaRPr lang="en-US" sz="2400" b="1" dirty="0">
                  <a:solidFill>
                    <a:schemeClr val="accent2"/>
                  </a:solidFill>
                  <a:latin typeface="Karla" charset="0"/>
                  <a:ea typeface="Karla" charset="0"/>
                  <a:cs typeface="Karla"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54898"/>
                <a:ext cx="10327008" cy="2111143"/>
              </a:xfrm>
              <a:blipFill rotWithShape="0">
                <a:blip r:embed="rId2"/>
                <a:stretch>
                  <a:fillRect l="-945" t="-2305" r="-59" b="-13227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36</a:t>
            </a:fld>
            <a:endParaRPr lang="en-US"/>
          </a:p>
        </p:txBody>
      </p:sp>
    </p:spTree>
    <p:extLst>
      <p:ext uri="{BB962C8B-B14F-4D97-AF65-F5344CB8AC3E}">
        <p14:creationId xmlns:p14="http://schemas.microsoft.com/office/powerpoint/2010/main" val="1774775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193671"/>
            <a:ext cx="11493416" cy="767276"/>
          </a:xfrm>
        </p:spPr>
        <p:txBody>
          <a:bodyPr/>
          <a:lstStyle/>
          <a:p>
            <a:r>
              <a:rPr lang="en-US" dirty="0"/>
              <a:t>More than two levels: One hot encoding</a:t>
            </a:r>
          </a:p>
        </p:txBody>
      </p:sp>
      <p:sp>
        <p:nvSpPr>
          <p:cNvPr id="3" name="Content Placeholder 2"/>
          <p:cNvSpPr>
            <a:spLocks noGrp="1"/>
          </p:cNvSpPr>
          <p:nvPr>
            <p:ph idx="1"/>
          </p:nvPr>
        </p:nvSpPr>
        <p:spPr>
          <a:xfrm>
            <a:off x="833414" y="1154898"/>
            <a:ext cx="10653735" cy="2111143"/>
          </a:xfrm>
        </p:spPr>
        <p:txBody>
          <a:bodyPr/>
          <a:lstStyle/>
          <a:p>
            <a:pPr>
              <a:spcAft>
                <a:spcPts val="1800"/>
              </a:spcAft>
            </a:pPr>
            <a:r>
              <a:rPr lang="en-US" sz="2400" dirty="0">
                <a:solidFill>
                  <a:schemeClr val="tx1">
                    <a:lumMod val="75000"/>
                    <a:lumOff val="25000"/>
                  </a:schemeClr>
                </a:solidFill>
                <a:latin typeface="Karla" charset="0"/>
                <a:ea typeface="Karla" charset="0"/>
                <a:cs typeface="Karla" charset="0"/>
              </a:rPr>
              <a:t>Often, the qualitative predictor takes more than two values (e.g. ethnicity in the credit data). </a:t>
            </a:r>
          </a:p>
          <a:p>
            <a:pPr>
              <a:spcAft>
                <a:spcPts val="1800"/>
              </a:spcAft>
            </a:pPr>
            <a:r>
              <a:rPr lang="en-US" sz="2400" dirty="0">
                <a:solidFill>
                  <a:schemeClr val="tx1">
                    <a:lumMod val="75000"/>
                    <a:lumOff val="25000"/>
                  </a:schemeClr>
                </a:solidFill>
                <a:latin typeface="Karla" charset="0"/>
                <a:ea typeface="Karla" charset="0"/>
                <a:cs typeface="Karla" charset="0"/>
              </a:rPr>
              <a:t>In this situation, a single dummy variable cannot represent all possible values. </a:t>
            </a:r>
          </a:p>
          <a:p>
            <a:pPr>
              <a:spcAft>
                <a:spcPts val="1800"/>
              </a:spcAft>
            </a:pPr>
            <a:r>
              <a:rPr lang="en-US" sz="2400" dirty="0">
                <a:solidFill>
                  <a:schemeClr val="tx1">
                    <a:lumMod val="75000"/>
                    <a:lumOff val="25000"/>
                  </a:schemeClr>
                </a:solidFill>
                <a:latin typeface="Karla" charset="0"/>
                <a:ea typeface="Karla" charset="0"/>
                <a:cs typeface="Karla" charset="0"/>
              </a:rPr>
              <a:t>We create additional dummy variable as:  </a:t>
            </a: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37</a:t>
            </a:fld>
            <a:endParaRPr lang="en-US"/>
          </a:p>
        </p:txBody>
      </p:sp>
      <p:pic>
        <p:nvPicPr>
          <p:cNvPr id="6" name="Picture 5"/>
          <p:cNvPicPr>
            <a:picLocks noChangeAspect="1"/>
          </p:cNvPicPr>
          <p:nvPr/>
        </p:nvPicPr>
        <p:blipFill>
          <a:blip r:embed="rId2"/>
          <a:stretch>
            <a:fillRect/>
          </a:stretch>
        </p:blipFill>
        <p:spPr>
          <a:xfrm>
            <a:off x="2225040" y="5162550"/>
            <a:ext cx="6705600" cy="883920"/>
          </a:xfrm>
          <a:prstGeom prst="rect">
            <a:avLst/>
          </a:prstGeom>
        </p:spPr>
      </p:pic>
      <p:pic>
        <p:nvPicPr>
          <p:cNvPr id="7" name="Picture 6"/>
          <p:cNvPicPr>
            <a:picLocks noChangeAspect="1"/>
          </p:cNvPicPr>
          <p:nvPr/>
        </p:nvPicPr>
        <p:blipFill>
          <a:blip r:embed="rId3"/>
          <a:stretch>
            <a:fillRect/>
          </a:stretch>
        </p:blipFill>
        <p:spPr>
          <a:xfrm>
            <a:off x="2225040" y="3898065"/>
            <a:ext cx="5974080" cy="883920"/>
          </a:xfrm>
          <a:prstGeom prst="rect">
            <a:avLst/>
          </a:prstGeom>
        </p:spPr>
      </p:pic>
    </p:spTree>
    <p:extLst>
      <p:ext uri="{BB962C8B-B14F-4D97-AF65-F5344CB8AC3E}">
        <p14:creationId xmlns:p14="http://schemas.microsoft.com/office/powerpoint/2010/main" val="168864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193671"/>
            <a:ext cx="11493416" cy="767276"/>
          </a:xfrm>
        </p:spPr>
        <p:txBody>
          <a:bodyPr/>
          <a:lstStyle/>
          <a:p>
            <a:r>
              <a:rPr lang="en-US" dirty="0"/>
              <a:t>More than two levels: One </a:t>
            </a:r>
            <a:r>
              <a:rPr lang="en-US"/>
              <a:t>hot encoding</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54898"/>
                <a:ext cx="10327008" cy="2111143"/>
              </a:xfrm>
            </p:spPr>
            <p:txBody>
              <a:bodyPr/>
              <a:lstStyle/>
              <a:p>
                <a:r>
                  <a:rPr lang="en-US" dirty="0" smtClean="0">
                    <a:latin typeface="Karla" charset="0"/>
                    <a:ea typeface="Karla" charset="0"/>
                    <a:cs typeface="Karla" charset="0"/>
                  </a:rPr>
                  <a:t>We then use these variables as predictors, the regression equation becomes:</a:t>
                </a:r>
              </a:p>
              <a:p>
                <a:endParaRPr lang="en-US" dirty="0">
                  <a:latin typeface="Karla" charset="0"/>
                  <a:ea typeface="Karla" charset="0"/>
                  <a:cs typeface="Karla" charset="0"/>
                </a:endParaRPr>
              </a:p>
              <a:p>
                <a:endParaRPr lang="en-US" dirty="0">
                  <a:latin typeface="Karla" charset="0"/>
                  <a:ea typeface="Karla" charset="0"/>
                  <a:cs typeface="Karla" charset="0"/>
                </a:endParaRPr>
              </a:p>
              <a:p>
                <a:endParaRPr lang="en-US" dirty="0">
                  <a:latin typeface="Karla" charset="0"/>
                  <a:ea typeface="Karla" charset="0"/>
                  <a:cs typeface="Karla" charset="0"/>
                </a:endParaRPr>
              </a:p>
              <a:p>
                <a:endParaRPr lang="en-US" dirty="0">
                  <a:latin typeface="Karla" charset="0"/>
                  <a:ea typeface="Karla" charset="0"/>
                  <a:cs typeface="Karla" charset="0"/>
                </a:endParaRPr>
              </a:p>
              <a:p>
                <a:r>
                  <a:rPr lang="en-US" b="1" dirty="0" smtClean="0">
                    <a:latin typeface="Karla" charset="0"/>
                    <a:ea typeface="Karla" charset="0"/>
                    <a:cs typeface="Karla" charset="0"/>
                  </a:rPr>
                  <a:t>Question</a:t>
                </a:r>
                <a:r>
                  <a:rPr lang="en-US" dirty="0" smtClean="0">
                    <a:latin typeface="Karla" charset="0"/>
                    <a:ea typeface="Karla" charset="0"/>
                    <a:cs typeface="Karla" charset="0"/>
                  </a:rPr>
                  <a:t>: What is the interpretation of </a:t>
                </a:r>
                <a14:m>
                  <m:oMath xmlns:m="http://schemas.openxmlformats.org/officeDocument/2006/math">
                    <m:sSub>
                      <m:sSubPr>
                        <m:ctrlPr>
                          <a:rPr lang="en-US" i="1">
                            <a:latin typeface="Cambria Math" charset="0"/>
                            <a:ea typeface="Karla" charset="0"/>
                            <a:cs typeface="Karla" charset="0"/>
                          </a:rPr>
                        </m:ctrlPr>
                      </m:sSubPr>
                      <m:e>
                        <m:r>
                          <a:rPr lang="en-US" i="1">
                            <a:latin typeface="Cambria Math" charset="0"/>
                            <a:ea typeface="Cambria Math" charset="0"/>
                            <a:cs typeface="Cambria Math" charset="0"/>
                          </a:rPr>
                          <m:t>𝛽</m:t>
                        </m:r>
                      </m:e>
                      <m:sub>
                        <m:r>
                          <a:rPr lang="en-US" i="1">
                            <a:latin typeface="Cambria Math" charset="0"/>
                            <a:ea typeface="Karla" charset="0"/>
                            <a:cs typeface="Karla" charset="0"/>
                          </a:rPr>
                          <m:t>0</m:t>
                        </m:r>
                      </m:sub>
                    </m:sSub>
                  </m:oMath>
                </a14:m>
                <a:r>
                  <a:rPr lang="en-US" dirty="0" smtClean="0">
                    <a:latin typeface="Karla" charset="0"/>
                    <a:ea typeface="Karla" charset="0"/>
                    <a:cs typeface="Karla" charset="0"/>
                  </a:rPr>
                  <a:t>, </a:t>
                </a:r>
                <a14:m>
                  <m:oMath xmlns:m="http://schemas.openxmlformats.org/officeDocument/2006/math">
                    <m:sSub>
                      <m:sSubPr>
                        <m:ctrlPr>
                          <a:rPr lang="en-US" i="1">
                            <a:latin typeface="Cambria Math" charset="0"/>
                            <a:ea typeface="Karla" charset="0"/>
                            <a:cs typeface="Karla" charset="0"/>
                          </a:rPr>
                        </m:ctrlPr>
                      </m:sSubPr>
                      <m:e>
                        <m:r>
                          <a:rPr lang="en-US" i="1">
                            <a:latin typeface="Cambria Math" charset="0"/>
                            <a:ea typeface="Cambria Math" charset="0"/>
                            <a:cs typeface="Cambria Math" charset="0"/>
                          </a:rPr>
                          <m:t>𝛽</m:t>
                        </m:r>
                      </m:e>
                      <m:sub>
                        <m:r>
                          <a:rPr lang="en-US" b="0" i="1" smtClean="0">
                            <a:latin typeface="Cambria Math" charset="0"/>
                            <a:ea typeface="Cambria Math" charset="0"/>
                            <a:cs typeface="Cambria Math" charset="0"/>
                          </a:rPr>
                          <m:t>1</m:t>
                        </m:r>
                      </m:sub>
                    </m:sSub>
                  </m:oMath>
                </a14:m>
                <a:r>
                  <a:rPr lang="en-US" dirty="0" smtClean="0">
                    <a:latin typeface="Karla" charset="0"/>
                    <a:ea typeface="Karla" charset="0"/>
                    <a:cs typeface="Karla" charset="0"/>
                  </a:rPr>
                  <a:t>, </a:t>
                </a:r>
                <a14:m>
                  <m:oMath xmlns:m="http://schemas.openxmlformats.org/officeDocument/2006/math">
                    <m:sSub>
                      <m:sSubPr>
                        <m:ctrlPr>
                          <a:rPr lang="en-US" i="1">
                            <a:latin typeface="Cambria Math" charset="0"/>
                            <a:ea typeface="Karla" charset="0"/>
                            <a:cs typeface="Karla" charset="0"/>
                          </a:rPr>
                        </m:ctrlPr>
                      </m:sSubPr>
                      <m:e>
                        <m:r>
                          <a:rPr lang="en-US" i="1">
                            <a:latin typeface="Cambria Math" charset="0"/>
                            <a:ea typeface="Cambria Math" charset="0"/>
                            <a:cs typeface="Cambria Math" charset="0"/>
                          </a:rPr>
                          <m:t>𝛽</m:t>
                        </m:r>
                      </m:e>
                      <m:sub>
                        <m:r>
                          <a:rPr lang="en-US" b="0" i="1" smtClean="0">
                            <a:latin typeface="Cambria Math" charset="0"/>
                            <a:ea typeface="Cambria Math" charset="0"/>
                            <a:cs typeface="Cambria Math" charset="0"/>
                          </a:rPr>
                          <m:t>2</m:t>
                        </m:r>
                      </m:sub>
                    </m:sSub>
                  </m:oMath>
                </a14:m>
                <a:r>
                  <a:rPr lang="en-US" dirty="0" smtClean="0">
                    <a:latin typeface="Karla" charset="0"/>
                    <a:ea typeface="Karla" charset="0"/>
                    <a:cs typeface="Karla" charset="0"/>
                  </a:rPr>
                  <a:t>?  </a:t>
                </a:r>
                <a:endParaRPr lang="en-US" dirty="0">
                  <a:latin typeface="Karla" charset="0"/>
                  <a:ea typeface="Karla" charset="0"/>
                  <a:cs typeface="Karla" charset="0"/>
                </a:endParaRPr>
              </a:p>
              <a:p>
                <a:endParaRPr lang="en-US" dirty="0">
                  <a:latin typeface="Karla" charset="0"/>
                  <a:ea typeface="Karla" charset="0"/>
                  <a:cs typeface="Karla" charset="0"/>
                </a:endParaRPr>
              </a:p>
              <a:p>
                <a:endParaRPr lang="en-US" dirty="0">
                  <a:latin typeface="Karla" charset="0"/>
                  <a:ea typeface="Karla" charset="0"/>
                  <a:cs typeface="Karla"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54898"/>
                <a:ext cx="10327008" cy="2111143"/>
              </a:xfrm>
              <a:blipFill rotWithShape="0">
                <a:blip r:embed="rId3"/>
                <a:stretch>
                  <a:fillRect l="-1240" t="-2882" b="-7377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38</a:t>
            </a:fld>
            <a:endParaRPr lang="en-US"/>
          </a:p>
        </p:txBody>
      </p:sp>
      <p:pic>
        <p:nvPicPr>
          <p:cNvPr id="6" name="Picture 5"/>
          <p:cNvPicPr>
            <a:picLocks noChangeAspect="1"/>
          </p:cNvPicPr>
          <p:nvPr/>
        </p:nvPicPr>
        <p:blipFill>
          <a:blip r:embed="rId4"/>
          <a:stretch>
            <a:fillRect/>
          </a:stretch>
        </p:blipFill>
        <p:spPr>
          <a:xfrm>
            <a:off x="833415" y="1989151"/>
            <a:ext cx="10632440" cy="1155700"/>
          </a:xfrm>
          <a:prstGeom prst="rect">
            <a:avLst/>
          </a:prstGeom>
        </p:spPr>
      </p:pic>
    </p:spTree>
    <p:extLst>
      <p:ext uri="{BB962C8B-B14F-4D97-AF65-F5344CB8AC3E}">
        <p14:creationId xmlns:p14="http://schemas.microsoft.com/office/powerpoint/2010/main" val="13512071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linearity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In the Advertising data, we assumed that the effect on sales of increasing one advertising medium is independent of the amount spent on the other media. </a:t>
                </a:r>
              </a:p>
              <a:p>
                <a:endParaRPr lang="en-US" sz="2400" dirty="0"/>
              </a:p>
              <a:p>
                <a:r>
                  <a:rPr lang="en-US" sz="2400" dirty="0"/>
                  <a:t>If we assume linear model then the average effect on sales of a one-unit increase in TV is always </a:t>
                </a:r>
                <a14:m>
                  <m:oMath xmlns:m="http://schemas.openxmlformats.org/officeDocument/2006/math">
                    <m:sSub>
                      <m:sSubPr>
                        <m:ctrlPr>
                          <a:rPr lang="en-US" sz="2400" i="1" smtClean="0">
                            <a:latin typeface="Cambria Math" charset="0"/>
                          </a:rPr>
                        </m:ctrlPr>
                      </m:sSubPr>
                      <m:e>
                        <m:r>
                          <a:rPr lang="en-US" sz="2400" i="1" smtClean="0">
                            <a:latin typeface="Cambria Math" charset="0"/>
                            <a:ea typeface="Cambria Math" charset="0"/>
                            <a:cs typeface="Cambria Math" charset="0"/>
                          </a:rPr>
                          <m:t>𝛽</m:t>
                        </m:r>
                      </m:e>
                      <m:sub>
                        <m:r>
                          <a:rPr lang="en-US" sz="2400" b="0" i="1" smtClean="0">
                            <a:latin typeface="Cambria Math" charset="0"/>
                          </a:rPr>
                          <m:t>1</m:t>
                        </m:r>
                      </m:sub>
                    </m:sSub>
                  </m:oMath>
                </a14:m>
                <a:r>
                  <a:rPr lang="en-US" sz="2400" dirty="0"/>
                  <a:t>, regardless of the amount spent on radio.</a:t>
                </a:r>
              </a:p>
              <a:p>
                <a:endParaRPr lang="en-US" sz="2400" dirty="0"/>
              </a:p>
              <a:p>
                <a:r>
                  <a:rPr lang="en-US" sz="2400" b="1" dirty="0"/>
                  <a:t>Synergy effect </a:t>
                </a:r>
                <a:r>
                  <a:rPr lang="en-US" sz="2400" dirty="0"/>
                  <a:t>or</a:t>
                </a:r>
                <a:r>
                  <a:rPr lang="en-US" sz="2400" b="1" dirty="0"/>
                  <a:t> interaction effect </a:t>
                </a:r>
                <a:r>
                  <a:rPr lang="en-US" sz="2400" dirty="0"/>
                  <a:t>states that when an increase on the radio budget affects the effectiveness of the TV spending on sales. </a:t>
                </a:r>
                <a:endParaRPr lang="en-US" sz="24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r="-1299" b="-8040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39</a:t>
            </a:fld>
            <a:endParaRPr lang="en-US"/>
          </a:p>
        </p:txBody>
      </p:sp>
    </p:spTree>
    <p:extLst>
      <p:ext uri="{BB962C8B-B14F-4D97-AF65-F5344CB8AC3E}">
        <p14:creationId xmlns:p14="http://schemas.microsoft.com/office/powerpoint/2010/main" val="326837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from last lecture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We fit the model, i.e. estimate</a:t>
                </a:r>
                <a14:m>
                  <m:oMath xmlns:m="http://schemas.openxmlformats.org/officeDocument/2006/math">
                    <m:r>
                      <a:rPr lang="en-US" b="0" i="1" smtClean="0">
                        <a:latin typeface="Cambria Math" charset="0"/>
                      </a:rPr>
                      <m:t>, </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rPr>
                              <m:t>𝛽</m:t>
                            </m:r>
                          </m:e>
                        </m:acc>
                      </m:e>
                      <m:sub>
                        <m:r>
                          <a:rPr lang="en-US" b="0" i="1" smtClean="0">
                            <a:latin typeface="Cambria Math" charset="0"/>
                          </a:rPr>
                          <m:t>0</m:t>
                        </m:r>
                      </m:sub>
                    </m:sSub>
                    <m:r>
                      <a:rPr lang="en-US" b="0" i="1" smtClean="0">
                        <a:latin typeface="Cambria Math" charset="0"/>
                      </a:rPr>
                      <m:t>,</m:t>
                    </m:r>
                    <m:sSub>
                      <m:sSubPr>
                        <m:ctrlPr>
                          <a:rPr lang="en-US" i="1">
                            <a:latin typeface="Cambria Math" charset="0"/>
                          </a:rPr>
                        </m:ctrlPr>
                      </m:sSubPr>
                      <m:e>
                        <m:acc>
                          <m:accPr>
                            <m:chr m:val="̂"/>
                            <m:ctrlPr>
                              <a:rPr lang="en-US" i="1">
                                <a:latin typeface="Cambria Math" charset="0"/>
                              </a:rPr>
                            </m:ctrlPr>
                          </m:accPr>
                          <m:e>
                            <m:r>
                              <a:rPr lang="en-US" i="1">
                                <a:latin typeface="Cambria Math" charset="0"/>
                              </a:rPr>
                              <m:t>𝛽</m:t>
                            </m:r>
                          </m:e>
                        </m:acc>
                      </m:e>
                      <m:sub>
                        <m:r>
                          <a:rPr lang="en-US" b="0" i="1" smtClean="0">
                            <a:latin typeface="Cambria Math" charset="0"/>
                          </a:rPr>
                          <m:t>1</m:t>
                        </m:r>
                      </m:sub>
                    </m:sSub>
                  </m:oMath>
                </a14:m>
                <a:r>
                  <a:rPr lang="en-US" dirty="0" smtClean="0"/>
                  <a:t>that minimize the loss function, which we </a:t>
                </a:r>
                <a:r>
                  <a:rPr lang="en-US" b="1" dirty="0" smtClean="0"/>
                  <a:t>assume</a:t>
                </a:r>
                <a:r>
                  <a:rPr lang="en-US" dirty="0" smtClean="0"/>
                  <a:t> to be the MSE: </a:t>
                </a:r>
              </a:p>
              <a:p>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𝑀𝑆𝐸</m:t>
                          </m:r>
                        </m:sub>
                      </m:sSub>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𝛽</m:t>
                              </m:r>
                            </m:e>
                            <m:sub>
                              <m:r>
                                <a:rPr lang="en-US" b="0" i="1" smtClean="0">
                                  <a:latin typeface="Cambria Math" charset="0"/>
                                </a:rPr>
                                <m:t>0</m:t>
                              </m:r>
                            </m:sub>
                          </m:sSub>
                          <m:r>
                            <a:rPr lang="en-US" b="0" i="1" smtClean="0">
                              <a:latin typeface="Cambria Math" charset="0"/>
                            </a:rPr>
                            <m:t>, </m:t>
                          </m:r>
                          <m:sSub>
                            <m:sSubPr>
                              <m:ctrlPr>
                                <a:rPr lang="en-US" b="0" i="1" smtClean="0">
                                  <a:latin typeface="Cambria Math" charset="0"/>
                                </a:rPr>
                              </m:ctrlPr>
                            </m:sSubPr>
                            <m:e>
                              <m:r>
                                <a:rPr lang="en-US" b="0" i="1" smtClean="0">
                                  <a:latin typeface="Cambria Math" charset="0"/>
                                </a:rPr>
                                <m:t>𝛽</m:t>
                              </m:r>
                            </m:e>
                            <m:sub>
                              <m:r>
                                <a:rPr lang="en-US" b="0" i="1" smtClean="0">
                                  <a:latin typeface="Cambria Math" charset="0"/>
                                </a:rPr>
                                <m:t>1</m:t>
                              </m:r>
                            </m:sub>
                          </m:sSub>
                        </m:e>
                      </m:d>
                      <m:r>
                        <a:rPr lang="en-US" i="1">
                          <a:latin typeface="Cambria Math" charset="0"/>
                        </a:rPr>
                        <m:t>=</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𝑛</m:t>
                          </m:r>
                        </m:den>
                      </m:f>
                      <m:nary>
                        <m:naryPr>
                          <m:chr m:val="∑"/>
                          <m:supHide m:val="on"/>
                          <m:ctrlPr>
                            <a:rPr lang="en-US" b="0" i="1" smtClean="0">
                              <a:latin typeface="Cambria Math" charset="0"/>
                            </a:rPr>
                          </m:ctrlPr>
                        </m:naryPr>
                        <m:sub>
                          <m:r>
                            <a:rPr lang="en-US" b="0" i="1" smtClean="0">
                              <a:latin typeface="Cambria Math" charset="0"/>
                            </a:rPr>
                            <m:t>𝑛</m:t>
                          </m:r>
                        </m:sub>
                        <m:sup/>
                        <m:e>
                          <m:sSup>
                            <m:sSupPr>
                              <m:ctrlPr>
                                <a:rPr lang="en-US" b="0" i="1" smtClean="0">
                                  <a:latin typeface="Cambria Math" charset="0"/>
                                </a:rPr>
                              </m:ctrlPr>
                            </m:sSupPr>
                            <m:e>
                              <m:d>
                                <m:dPr>
                                  <m:begChr m:val="["/>
                                  <m:endChr m:val="]"/>
                                  <m:ctrlPr>
                                    <a:rPr lang="mr-IN" b="0" i="1" smtClean="0">
                                      <a:latin typeface="Cambria Math" charset="0"/>
                                    </a:rPr>
                                  </m:ctrlPr>
                                </m:dPr>
                                <m:e>
                                  <m:sSub>
                                    <m:sSubPr>
                                      <m:ctrlPr>
                                        <a:rPr lang="en-US" i="1">
                                          <a:latin typeface="Cambria Math" charset="0"/>
                                        </a:rPr>
                                      </m:ctrlPr>
                                    </m:sSubPr>
                                    <m:e>
                                      <m:r>
                                        <a:rPr lang="en-US" i="1">
                                          <a:latin typeface="Cambria Math" charset="0"/>
                                        </a:rPr>
                                        <m:t>𝑦</m:t>
                                      </m:r>
                                    </m:e>
                                    <m:sub>
                                      <m:r>
                                        <a:rPr lang="en-US" i="1">
                                          <a:latin typeface="Cambria Math" charset="0"/>
                                        </a:rPr>
                                        <m:t>𝑖</m:t>
                                      </m:r>
                                    </m:sub>
                                  </m:sSub>
                                  <m:r>
                                    <a:rPr lang="en-US" i="1">
                                      <a:latin typeface="Cambria Math" charset="0"/>
                                    </a:rPr>
                                    <m:t>−</m:t>
                                  </m:r>
                                  <m:d>
                                    <m:dPr>
                                      <m:ctrlPr>
                                        <a:rPr lang="en-US" b="0" i="1" smtClean="0">
                                          <a:latin typeface="Cambria Math" charset="0"/>
                                        </a:rPr>
                                      </m:ctrlPr>
                                    </m:dPr>
                                    <m:e>
                                      <m:sSub>
                                        <m:sSubPr>
                                          <m:ctrlPr>
                                            <a:rPr lang="en-US" i="1">
                                              <a:latin typeface="Cambria Math" charset="0"/>
                                            </a:rPr>
                                          </m:ctrlPr>
                                        </m:sSubPr>
                                        <m:e>
                                          <m:r>
                                            <a:rPr lang="en-US" i="1">
                                              <a:latin typeface="Cambria Math" charset="0"/>
                                            </a:rPr>
                                            <m:t>𝛽</m:t>
                                          </m:r>
                                        </m:e>
                                        <m:sub>
                                          <m:r>
                                            <a:rPr lang="en-US" i="1">
                                              <a:latin typeface="Cambria Math" charset="0"/>
                                            </a:rPr>
                                            <m:t>0</m:t>
                                          </m:r>
                                        </m:sub>
                                      </m:sSub>
                                      <m:r>
                                        <a:rPr lang="en-US" i="1">
                                          <a:latin typeface="Cambria Math" charset="0"/>
                                        </a:rPr>
                                        <m:t>+</m:t>
                                      </m:r>
                                      <m:sSub>
                                        <m:sSubPr>
                                          <m:ctrlPr>
                                            <a:rPr lang="en-US" i="1">
                                              <a:latin typeface="Cambria Math" charset="0"/>
                                            </a:rPr>
                                          </m:ctrlPr>
                                        </m:sSubPr>
                                        <m:e>
                                          <m:r>
                                            <a:rPr lang="en-US" i="1">
                                              <a:latin typeface="Cambria Math" charset="0"/>
                                            </a:rPr>
                                            <m:t>𝛽</m:t>
                                          </m:r>
                                        </m:e>
                                        <m:sub>
                                          <m:r>
                                            <a:rPr lang="en-US" i="1">
                                              <a:latin typeface="Cambria Math" charset="0"/>
                                            </a:rPr>
                                            <m:t>1</m:t>
                                          </m:r>
                                        </m:sub>
                                      </m:sSub>
                                      <m:r>
                                        <a:rPr lang="en-US" i="1">
                                          <a:latin typeface="Cambria Math" charset="0"/>
                                        </a:rPr>
                                        <m:t>𝑋</m:t>
                                      </m:r>
                                    </m:e>
                                  </m:d>
                                </m:e>
                              </m:d>
                            </m:e>
                            <m:sup>
                              <m:r>
                                <a:rPr lang="en-US" b="0" i="1" smtClean="0">
                                  <a:latin typeface="Cambria Math" charset="0"/>
                                </a:rPr>
                                <m:t>2</m:t>
                              </m:r>
                            </m:sup>
                          </m:sSup>
                        </m:e>
                      </m:nary>
                    </m:oMath>
                  </m:oMathPara>
                </a14:m>
                <a:endParaRPr lang="en-US" b="0" i="1" dirty="0" smtClean="0">
                  <a:latin typeface="Cambria Math" charset="0"/>
                </a:endParaRPr>
              </a:p>
              <a:p>
                <a:endParaRPr lang="en-US" b="0" i="1" dirty="0" smtClean="0">
                  <a:latin typeface="Cambria Math" charset="0"/>
                </a:endParaRPr>
              </a:p>
              <a:p>
                <a:endParaRPr lang="en-US" b="0" dirty="0" smtClean="0">
                  <a:latin typeface="Cambria Math" charset="0"/>
                </a:endParaRPr>
              </a:p>
              <a:p>
                <a:endParaRPr lang="en-US" dirty="0"/>
              </a:p>
              <a:p>
                <a:endParaRPr lang="en-US" dirty="0" smtClean="0"/>
              </a:p>
              <a:p>
                <a:endParaRPr lang="en-US" dirty="0" smtClean="0"/>
              </a:p>
              <a:p>
                <a:r>
                  <a:rPr lang="en-US" dirty="0"/>
                  <a:t>	</a:t>
                </a:r>
                <a:r>
                  <a:rPr lang="en-US" dirty="0" smtClean="0"/>
                  <a:t>		</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172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4</a:t>
            </a:fld>
            <a:endParaRPr lang="en-US"/>
          </a:p>
        </p:txBody>
      </p:sp>
      <p:pic>
        <p:nvPicPr>
          <p:cNvPr id="9" name="Picture 8"/>
          <p:cNvPicPr>
            <a:picLocks noChangeAspect="1"/>
          </p:cNvPicPr>
          <p:nvPr/>
        </p:nvPicPr>
        <p:blipFill>
          <a:blip r:embed="rId3"/>
          <a:stretch>
            <a:fillRect/>
          </a:stretch>
        </p:blipFill>
        <p:spPr>
          <a:xfrm>
            <a:off x="3845098" y="3482852"/>
            <a:ext cx="4003040" cy="731520"/>
          </a:xfrm>
          <a:prstGeom prst="rect">
            <a:avLst/>
          </a:prstGeom>
          <a:noFill/>
          <a:ln w="12700">
            <a:noFill/>
          </a:ln>
        </p:spPr>
      </p:pic>
      <p:pic>
        <p:nvPicPr>
          <p:cNvPr id="6" name="Picture 5">
            <a:extLst>
              <a:ext uri="{FF2B5EF4-FFF2-40B4-BE49-F238E27FC236}">
                <a16:creationId xmlns="" xmlns:a16="http://schemas.microsoft.com/office/drawing/2014/main" id="{497CAC28-8F17-A041-9AFD-E4F44A652076}"/>
              </a:ext>
            </a:extLst>
          </p:cNvPr>
          <p:cNvPicPr>
            <a:picLocks noChangeAspect="1"/>
          </p:cNvPicPr>
          <p:nvPr/>
        </p:nvPicPr>
        <p:blipFill>
          <a:blip r:embed="rId4"/>
          <a:stretch>
            <a:fillRect/>
          </a:stretch>
        </p:blipFill>
        <p:spPr>
          <a:xfrm>
            <a:off x="4306664" y="4325837"/>
            <a:ext cx="3798245" cy="2532163"/>
          </a:xfrm>
          <a:prstGeom prst="rect">
            <a:avLst/>
          </a:prstGeom>
        </p:spPr>
      </p:pic>
    </p:spTree>
    <p:extLst>
      <p:ext uri="{BB962C8B-B14F-4D97-AF65-F5344CB8AC3E}">
        <p14:creationId xmlns:p14="http://schemas.microsoft.com/office/powerpoint/2010/main" val="211993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linearity</a:t>
            </a:r>
          </a:p>
        </p:txBody>
      </p:sp>
      <p:sp>
        <p:nvSpPr>
          <p:cNvPr id="3" name="Content Placeholder 2"/>
          <p:cNvSpPr>
            <a:spLocks noGrp="1"/>
          </p:cNvSpPr>
          <p:nvPr>
            <p:ph idx="1"/>
          </p:nvPr>
        </p:nvSpPr>
        <p:spPr/>
        <p:txBody>
          <a:bodyPr/>
          <a:lstStyle/>
          <a:p>
            <a:r>
              <a:rPr lang="en-US" b="1" dirty="0"/>
              <a:t>We change</a:t>
            </a:r>
          </a:p>
          <a:p>
            <a:endParaRPr lang="en-US" b="1" dirty="0"/>
          </a:p>
          <a:p>
            <a:endParaRPr lang="en-US" b="1" dirty="0"/>
          </a:p>
          <a:p>
            <a:r>
              <a:rPr lang="en-US" b="1" dirty="0" smtClean="0"/>
              <a:t>To  </a:t>
            </a:r>
            <a:endParaRPr lang="en-US" b="1" dirty="0"/>
          </a:p>
        </p:txBody>
      </p:sp>
      <p:sp>
        <p:nvSpPr>
          <p:cNvPr id="5" name="Slide Number Placeholder 4"/>
          <p:cNvSpPr>
            <a:spLocks noGrp="1"/>
          </p:cNvSpPr>
          <p:nvPr>
            <p:ph type="sldNum" sz="quarter" idx="12"/>
          </p:nvPr>
        </p:nvSpPr>
        <p:spPr/>
        <p:txBody>
          <a:bodyPr/>
          <a:lstStyle/>
          <a:p>
            <a:fld id="{81B7CCDB-6D39-0547-B7B3-C80E39D6513A}" type="slidenum">
              <a:rPr lang="en-US" smtClean="0"/>
              <a:t>40</a:t>
            </a:fld>
            <a:endParaRPr lang="en-US"/>
          </a:p>
        </p:txBody>
      </p:sp>
      <p:pic>
        <p:nvPicPr>
          <p:cNvPr id="4" name="Picture 3"/>
          <p:cNvPicPr>
            <a:picLocks noChangeAspect="1"/>
          </p:cNvPicPr>
          <p:nvPr/>
        </p:nvPicPr>
        <p:blipFill>
          <a:blip r:embed="rId2"/>
          <a:stretch>
            <a:fillRect/>
          </a:stretch>
        </p:blipFill>
        <p:spPr>
          <a:xfrm>
            <a:off x="2492569" y="3210468"/>
            <a:ext cx="6024880" cy="335280"/>
          </a:xfrm>
          <a:prstGeom prst="rect">
            <a:avLst/>
          </a:prstGeom>
        </p:spPr>
      </p:pic>
      <p:pic>
        <p:nvPicPr>
          <p:cNvPr id="6" name="Picture 5"/>
          <p:cNvPicPr>
            <a:picLocks noChangeAspect="1"/>
          </p:cNvPicPr>
          <p:nvPr/>
        </p:nvPicPr>
        <p:blipFill>
          <a:blip r:embed="rId3"/>
          <a:stretch>
            <a:fillRect/>
          </a:stretch>
        </p:blipFill>
        <p:spPr>
          <a:xfrm>
            <a:off x="3361249" y="2069617"/>
            <a:ext cx="4287520" cy="335280"/>
          </a:xfrm>
          <a:prstGeom prst="rect">
            <a:avLst/>
          </a:prstGeom>
        </p:spPr>
      </p:pic>
      <p:sp>
        <p:nvSpPr>
          <p:cNvPr id="7" name="Rectangle 6"/>
          <p:cNvSpPr/>
          <p:nvPr/>
        </p:nvSpPr>
        <p:spPr>
          <a:xfrm>
            <a:off x="6593420" y="3049376"/>
            <a:ext cx="1394460" cy="68580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493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11" y="153087"/>
            <a:ext cx="11839531" cy="4358952"/>
          </a:xfrm>
          <a:prstGeom prst="rect">
            <a:avLst/>
          </a:prstGeom>
          <a:ln>
            <a:noFill/>
          </a:ln>
        </p:spPr>
      </p:pic>
      <p:sp>
        <p:nvSpPr>
          <p:cNvPr id="2" name="Content Placeholder 1"/>
          <p:cNvSpPr>
            <a:spLocks noGrp="1"/>
          </p:cNvSpPr>
          <p:nvPr>
            <p:ph idx="1"/>
          </p:nvPr>
        </p:nvSpPr>
        <p:spPr>
          <a:xfrm>
            <a:off x="239392" y="9241"/>
            <a:ext cx="10327008" cy="1599950"/>
          </a:xfrm>
        </p:spPr>
        <p:txBody>
          <a:bodyPr/>
          <a:lstStyle/>
          <a:p>
            <a:r>
              <a:rPr lang="en-US" sz="2400" b="1" dirty="0" smtClean="0">
                <a:solidFill>
                  <a:schemeClr val="accent2"/>
                </a:solidFill>
              </a:rPr>
              <a:t>What does it mean?</a:t>
            </a:r>
            <a:endParaRPr lang="en-US" sz="2400" b="1" dirty="0">
              <a:solidFill>
                <a:schemeClr val="accent2"/>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41</a:t>
            </a:fld>
            <a:endParaRPr lang="en-US"/>
          </a:p>
        </p:txBody>
      </p:sp>
      <p:grpSp>
        <p:nvGrpSpPr>
          <p:cNvPr id="15" name="Group 14"/>
          <p:cNvGrpSpPr/>
          <p:nvPr/>
        </p:nvGrpSpPr>
        <p:grpSpPr>
          <a:xfrm>
            <a:off x="4390685" y="4152033"/>
            <a:ext cx="7622332" cy="2248767"/>
            <a:chOff x="4390685" y="4152033"/>
            <a:chExt cx="7622332" cy="2248767"/>
          </a:xfrm>
        </p:grpSpPr>
        <mc:AlternateContent xmlns:mc="http://schemas.openxmlformats.org/markup-compatibility/2006">
          <mc:Choice xmlns:a14="http://schemas.microsoft.com/office/drawing/2010/main" Requires="a14">
            <p:sp>
              <p:nvSpPr>
                <p:cNvPr id="6" name="TextBox 5"/>
                <p:cNvSpPr txBox="1"/>
                <p:nvPr/>
              </p:nvSpPr>
              <p:spPr>
                <a:xfrm>
                  <a:off x="4390685" y="5576985"/>
                  <a:ext cx="7622332" cy="82381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400" b="0" i="1" smtClean="0">
                                <a:solidFill>
                                  <a:schemeClr val="tx1">
                                    <a:lumMod val="75000"/>
                                    <a:lumOff val="25000"/>
                                  </a:schemeClr>
                                </a:solidFill>
                                <a:latin typeface="Cambria Math" charset="0"/>
                              </a:rPr>
                            </m:ctrlPr>
                          </m:sSubPr>
                          <m:e>
                            <m:r>
                              <a:rPr lang="en-US" sz="2400" b="0" i="1" smtClean="0">
                                <a:solidFill>
                                  <a:schemeClr val="tx1">
                                    <a:lumMod val="75000"/>
                                    <a:lumOff val="25000"/>
                                  </a:schemeClr>
                                </a:solidFill>
                                <a:latin typeface="Cambria Math" charset="0"/>
                              </a:rPr>
                              <m:t>𝑥</m:t>
                            </m:r>
                          </m:e>
                          <m:sub>
                            <m:r>
                              <a:rPr lang="en-US" sz="2400" b="0" i="1" smtClean="0">
                                <a:solidFill>
                                  <a:schemeClr val="tx1">
                                    <a:lumMod val="75000"/>
                                    <a:lumOff val="25000"/>
                                  </a:schemeClr>
                                </a:solidFill>
                                <a:latin typeface="Cambria Math" charset="0"/>
                              </a:rPr>
                              <m:t>𝑆𝑡𝑢𝑑𝑒𝑛𝑡</m:t>
                            </m:r>
                          </m:sub>
                        </m:sSub>
                        <m:r>
                          <a:rPr lang="en-US" sz="2400" b="0" i="1" smtClean="0">
                            <a:solidFill>
                              <a:schemeClr val="tx1">
                                <a:lumMod val="75000"/>
                                <a:lumOff val="25000"/>
                              </a:schemeClr>
                            </a:solidFill>
                            <a:latin typeface="Cambria Math" charset="0"/>
                          </a:rPr>
                          <m:t>=</m:t>
                        </m:r>
                        <m:d>
                          <m:dPr>
                            <m:begChr m:val="{"/>
                            <m:endChr m:val=""/>
                            <m:ctrlPr>
                              <a:rPr lang="mr-IN" sz="2400" b="0" i="1" smtClean="0">
                                <a:solidFill>
                                  <a:schemeClr val="tx1">
                                    <a:lumMod val="75000"/>
                                    <a:lumOff val="25000"/>
                                  </a:schemeClr>
                                </a:solidFill>
                                <a:latin typeface="Cambria Math" charset="0"/>
                              </a:rPr>
                            </m:ctrlPr>
                          </m:dPr>
                          <m:e>
                            <m:eqArr>
                              <m:eqArrPr>
                                <m:ctrlPr>
                                  <a:rPr lang="mr-IN" sz="2400" b="0" i="1" smtClean="0">
                                    <a:solidFill>
                                      <a:schemeClr val="tx1">
                                        <a:lumMod val="75000"/>
                                        <a:lumOff val="25000"/>
                                      </a:schemeClr>
                                    </a:solidFill>
                                    <a:latin typeface="Cambria Math" charset="0"/>
                                  </a:rPr>
                                </m:ctrlPr>
                              </m:eqArrPr>
                              <m:e>
                                <m:m>
                                  <m:mPr>
                                    <m:mcs>
                                      <m:mc>
                                        <m:mcPr>
                                          <m:count m:val="2"/>
                                          <m:mcJc m:val="center"/>
                                        </m:mcPr>
                                      </m:mc>
                                    </m:mcs>
                                    <m:ctrlPr>
                                      <a:rPr lang="mr-IN" sz="2400" b="0" i="1" smtClean="0">
                                        <a:solidFill>
                                          <a:schemeClr val="tx1">
                                            <a:lumMod val="75000"/>
                                            <a:lumOff val="25000"/>
                                          </a:schemeClr>
                                        </a:solidFill>
                                        <a:latin typeface="Cambria Math" charset="0"/>
                                      </a:rPr>
                                    </m:ctrlPr>
                                  </m:mPr>
                                  <m:mr>
                                    <m:e>
                                      <m:r>
                                        <m:rPr>
                                          <m:brk m:alnAt="7"/>
                                        </m:rPr>
                                        <a:rPr lang="en-US" sz="2400" b="0" i="1" smtClean="0">
                                          <a:solidFill>
                                            <a:schemeClr val="tx1">
                                              <a:lumMod val="75000"/>
                                              <a:lumOff val="25000"/>
                                            </a:schemeClr>
                                          </a:solidFill>
                                          <a:latin typeface="Cambria Math" charset="0"/>
                                        </a:rPr>
                                        <m:t>0</m:t>
                                      </m:r>
                                    </m:e>
                                    <m:e>
                                      <m:r>
                                        <a:rPr lang="en-US" sz="2400" i="1">
                                          <a:solidFill>
                                            <a:schemeClr val="tx1">
                                              <a:lumMod val="75000"/>
                                              <a:lumOff val="25000"/>
                                            </a:schemeClr>
                                          </a:solidFill>
                                          <a:latin typeface="Cambria Math" charset="0"/>
                                        </a:rPr>
                                        <m:t>𝐵𝑎𝑙𝑎𝑛𝑐𝑒</m:t>
                                      </m:r>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0</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r>
                                        <a:rPr lang="en-US" sz="2400" i="1">
                                          <a:solidFill>
                                            <a:schemeClr val="tx1">
                                              <a:lumMod val="75000"/>
                                              <a:lumOff val="25000"/>
                                            </a:schemeClr>
                                          </a:solidFill>
                                          <a:latin typeface="Cambria Math" charset="0"/>
                                        </a:rPr>
                                        <m:t>𝐼𝑛𝑐𝑜𝑚𝑒</m:t>
                                      </m:r>
                                    </m:e>
                                  </m:mr>
                                </m:m>
                                <m:r>
                                  <a:rPr lang="en-US" sz="2400" b="0" i="1" smtClean="0">
                                    <a:solidFill>
                                      <a:schemeClr val="tx1">
                                        <a:lumMod val="75000"/>
                                        <a:lumOff val="25000"/>
                                      </a:schemeClr>
                                    </a:solidFill>
                                    <a:latin typeface="Cambria Math" charset="0"/>
                                  </a:rPr>
                                  <m:t>.                           </m:t>
                                </m:r>
                              </m:e>
                              <m:e>
                                <m:m>
                                  <m:mPr>
                                    <m:mcs>
                                      <m:mc>
                                        <m:mcPr>
                                          <m:count m:val="2"/>
                                          <m:mcJc m:val="center"/>
                                        </m:mcPr>
                                      </m:mc>
                                    </m:mcs>
                                    <m:ctrlPr>
                                      <a:rPr lang="mr-IN" sz="2400" b="0" i="1" smtClean="0">
                                        <a:solidFill>
                                          <a:schemeClr val="tx1">
                                            <a:lumMod val="75000"/>
                                            <a:lumOff val="25000"/>
                                          </a:schemeClr>
                                        </a:solidFill>
                                        <a:latin typeface="Cambria Math" charset="0"/>
                                      </a:rPr>
                                    </m:ctrlPr>
                                  </m:mPr>
                                  <m:mr>
                                    <m:e>
                                      <m:r>
                                        <m:rPr>
                                          <m:brk m:alnAt="7"/>
                                        </m:rPr>
                                        <a:rPr lang="en-US" sz="2400" b="0" i="1" smtClean="0">
                                          <a:solidFill>
                                            <a:schemeClr val="tx1">
                                              <a:lumMod val="75000"/>
                                              <a:lumOff val="25000"/>
                                            </a:schemeClr>
                                          </a:solidFill>
                                          <a:latin typeface="Cambria Math" charset="0"/>
                                        </a:rPr>
                                        <m:t>1</m:t>
                                      </m:r>
                                    </m:e>
                                    <m:e>
                                      <m:r>
                                        <a:rPr lang="en-US" sz="2400" i="1">
                                          <a:solidFill>
                                            <a:schemeClr val="tx1">
                                              <a:lumMod val="75000"/>
                                              <a:lumOff val="25000"/>
                                            </a:schemeClr>
                                          </a:solidFill>
                                          <a:latin typeface="Cambria Math" charset="0"/>
                                        </a:rPr>
                                        <m:t>𝐵𝑎𝑙𝑎𝑛𝑐𝑒</m:t>
                                      </m:r>
                                      <m:r>
                                        <a:rPr lang="en-US" sz="2400" i="1">
                                          <a:solidFill>
                                            <a:schemeClr val="tx1">
                                              <a:lumMod val="75000"/>
                                              <a:lumOff val="25000"/>
                                            </a:schemeClr>
                                          </a:solidFill>
                                          <a:latin typeface="Cambria Math" charset="0"/>
                                        </a:rPr>
                                        <m:t>=</m:t>
                                      </m:r>
                                      <m:d>
                                        <m:dPr>
                                          <m:ctrlPr>
                                            <a:rPr lang="en-US" sz="2400" i="1">
                                              <a:solidFill>
                                                <a:schemeClr val="tx1">
                                                  <a:lumMod val="75000"/>
                                                  <a:lumOff val="25000"/>
                                                </a:schemeClr>
                                              </a:solidFill>
                                              <a:latin typeface="Cambria Math" charset="0"/>
                                            </a:rPr>
                                          </m:ctrlPr>
                                        </m:dPr>
                                        <m:e>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0</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2</m:t>
                                              </m:r>
                                            </m:sub>
                                          </m:sSub>
                                        </m:e>
                                      </m:d>
                                      <m:r>
                                        <a:rPr lang="en-US" sz="2400" i="1">
                                          <a:solidFill>
                                            <a:schemeClr val="tx1">
                                              <a:lumMod val="75000"/>
                                              <a:lumOff val="25000"/>
                                            </a:schemeClr>
                                          </a:solidFill>
                                          <a:latin typeface="Cambria Math" charset="0"/>
                                        </a:rPr>
                                        <m:t>+</m:t>
                                      </m:r>
                                      <m:d>
                                        <m:dPr>
                                          <m:ctrlPr>
                                            <a:rPr lang="en-US" sz="2400" i="1">
                                              <a:solidFill>
                                                <a:schemeClr val="tx1">
                                                  <a:lumMod val="75000"/>
                                                  <a:lumOff val="25000"/>
                                                </a:schemeClr>
                                              </a:solidFill>
                                              <a:latin typeface="Cambria Math" charset="0"/>
                                            </a:rPr>
                                          </m:ctrlPr>
                                        </m:dPr>
                                        <m:e>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3</m:t>
                                              </m:r>
                                            </m:sub>
                                          </m:sSub>
                                        </m:e>
                                      </m:d>
                                      <m:r>
                                        <a:rPr lang="en-US" sz="2400" i="1">
                                          <a:solidFill>
                                            <a:schemeClr val="tx1">
                                              <a:lumMod val="75000"/>
                                              <a:lumOff val="25000"/>
                                            </a:schemeClr>
                                          </a:solidFill>
                                          <a:latin typeface="Cambria Math" charset="0"/>
                                        </a:rPr>
                                        <m:t>×</m:t>
                                      </m:r>
                                      <m:r>
                                        <a:rPr lang="en-US" sz="2400" i="1">
                                          <a:solidFill>
                                            <a:schemeClr val="tx1">
                                              <a:lumMod val="75000"/>
                                              <a:lumOff val="25000"/>
                                            </a:schemeClr>
                                          </a:solidFill>
                                          <a:latin typeface="Cambria Math" charset="0"/>
                                        </a:rPr>
                                        <m:t>𝐼𝑛𝑐𝑜𝑚𝑒</m:t>
                                      </m:r>
                                    </m:e>
                                  </m:mr>
                                </m:m>
                              </m:e>
                            </m:eqArr>
                          </m:e>
                        </m:d>
                      </m:oMath>
                    </m:oMathPara>
                  </a14:m>
                  <a:endParaRPr lang="en-US" sz="2400" dirty="0">
                    <a:solidFill>
                      <a:schemeClr val="tx1">
                        <a:lumMod val="75000"/>
                        <a:lumOff val="25000"/>
                      </a:schemeClr>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4390685" y="5576985"/>
                  <a:ext cx="7622332" cy="823815"/>
                </a:xfrm>
                <a:prstGeom prst="rect">
                  <a:avLst/>
                </a:prstGeom>
                <a:blipFill rotWithShape="0">
                  <a:blip r:embed="rId3"/>
                  <a:stretch>
                    <a:fillRect/>
                  </a:stretch>
                </a:blipFill>
              </p:spPr>
              <p:txBody>
                <a:bodyPr/>
                <a:lstStyle/>
                <a:p>
                  <a:r>
                    <a:rPr lang="en-US">
                      <a:noFill/>
                    </a:rPr>
                    <a:t> </a:t>
                  </a:r>
                </a:p>
              </p:txBody>
            </p:sp>
          </mc:Fallback>
        </mc:AlternateContent>
        <p:cxnSp>
          <p:nvCxnSpPr>
            <p:cNvPr id="8" name="Straight Arrow Connector 7"/>
            <p:cNvCxnSpPr/>
            <p:nvPr/>
          </p:nvCxnSpPr>
          <p:spPr>
            <a:xfrm flipH="1" flipV="1">
              <a:off x="8334531" y="4152033"/>
              <a:ext cx="14990" cy="14093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39480" y="4014400"/>
            <a:ext cx="7622332" cy="1433517"/>
            <a:chOff x="639480" y="4014400"/>
            <a:chExt cx="7622332" cy="1433517"/>
          </a:xfrm>
        </p:grpSpPr>
        <mc:AlternateContent xmlns:mc="http://schemas.openxmlformats.org/markup-compatibility/2006">
          <mc:Choice xmlns:a14="http://schemas.microsoft.com/office/drawing/2010/main" Requires="a14">
            <p:sp>
              <p:nvSpPr>
                <p:cNvPr id="9" name="TextBox 8"/>
                <p:cNvSpPr txBox="1"/>
                <p:nvPr/>
              </p:nvSpPr>
              <p:spPr>
                <a:xfrm>
                  <a:off x="639480" y="4624102"/>
                  <a:ext cx="7622332" cy="82381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400" b="0" i="1" smtClean="0">
                                <a:solidFill>
                                  <a:schemeClr val="tx1">
                                    <a:lumMod val="75000"/>
                                    <a:lumOff val="25000"/>
                                  </a:schemeClr>
                                </a:solidFill>
                                <a:latin typeface="Cambria Math" charset="0"/>
                              </a:rPr>
                            </m:ctrlPr>
                          </m:sSubPr>
                          <m:e>
                            <m:r>
                              <a:rPr lang="en-US" sz="2400" b="0" i="1" smtClean="0">
                                <a:solidFill>
                                  <a:schemeClr val="tx1">
                                    <a:lumMod val="75000"/>
                                    <a:lumOff val="25000"/>
                                  </a:schemeClr>
                                </a:solidFill>
                                <a:latin typeface="Cambria Math" charset="0"/>
                              </a:rPr>
                              <m:t>𝑥</m:t>
                            </m:r>
                          </m:e>
                          <m:sub>
                            <m:r>
                              <a:rPr lang="en-US" sz="2400" b="0" i="1" smtClean="0">
                                <a:solidFill>
                                  <a:schemeClr val="tx1">
                                    <a:lumMod val="75000"/>
                                    <a:lumOff val="25000"/>
                                  </a:schemeClr>
                                </a:solidFill>
                                <a:latin typeface="Cambria Math" charset="0"/>
                              </a:rPr>
                              <m:t>𝑆𝑡𝑢𝑑𝑒𝑛𝑡</m:t>
                            </m:r>
                          </m:sub>
                        </m:sSub>
                        <m:r>
                          <a:rPr lang="en-US" sz="2400" b="0" i="1" smtClean="0">
                            <a:solidFill>
                              <a:schemeClr val="tx1">
                                <a:lumMod val="75000"/>
                                <a:lumOff val="25000"/>
                              </a:schemeClr>
                            </a:solidFill>
                            <a:latin typeface="Cambria Math" charset="0"/>
                          </a:rPr>
                          <m:t>=</m:t>
                        </m:r>
                        <m:d>
                          <m:dPr>
                            <m:begChr m:val="{"/>
                            <m:endChr m:val=""/>
                            <m:ctrlPr>
                              <a:rPr lang="mr-IN" sz="2400" b="0" i="1" smtClean="0">
                                <a:solidFill>
                                  <a:schemeClr val="tx1">
                                    <a:lumMod val="75000"/>
                                    <a:lumOff val="25000"/>
                                  </a:schemeClr>
                                </a:solidFill>
                                <a:latin typeface="Cambria Math" charset="0"/>
                              </a:rPr>
                            </m:ctrlPr>
                          </m:dPr>
                          <m:e>
                            <m:eqArr>
                              <m:eqArrPr>
                                <m:ctrlPr>
                                  <a:rPr lang="mr-IN" sz="2400" b="0" i="1" smtClean="0">
                                    <a:solidFill>
                                      <a:schemeClr val="tx1">
                                        <a:lumMod val="75000"/>
                                        <a:lumOff val="25000"/>
                                      </a:schemeClr>
                                    </a:solidFill>
                                    <a:latin typeface="Cambria Math" charset="0"/>
                                  </a:rPr>
                                </m:ctrlPr>
                              </m:eqArrPr>
                              <m:e>
                                <m:m>
                                  <m:mPr>
                                    <m:mcs>
                                      <m:mc>
                                        <m:mcPr>
                                          <m:count m:val="2"/>
                                          <m:mcJc m:val="center"/>
                                        </m:mcPr>
                                      </m:mc>
                                    </m:mcs>
                                    <m:ctrlPr>
                                      <a:rPr lang="mr-IN" sz="2400" b="0" i="1" smtClean="0">
                                        <a:solidFill>
                                          <a:schemeClr val="tx1">
                                            <a:lumMod val="75000"/>
                                            <a:lumOff val="25000"/>
                                          </a:schemeClr>
                                        </a:solidFill>
                                        <a:latin typeface="Cambria Math" charset="0"/>
                                      </a:rPr>
                                    </m:ctrlPr>
                                  </m:mPr>
                                  <m:mr>
                                    <m:e>
                                      <m:r>
                                        <m:rPr>
                                          <m:brk m:alnAt="7"/>
                                        </m:rPr>
                                        <a:rPr lang="en-US" sz="2400" b="0" i="1" smtClean="0">
                                          <a:solidFill>
                                            <a:schemeClr val="tx1">
                                              <a:lumMod val="75000"/>
                                              <a:lumOff val="25000"/>
                                            </a:schemeClr>
                                          </a:solidFill>
                                          <a:latin typeface="Cambria Math" charset="0"/>
                                        </a:rPr>
                                        <m:t>0</m:t>
                                      </m:r>
                                    </m:e>
                                    <m:e>
                                      <m:r>
                                        <a:rPr lang="en-US" sz="2400" i="1">
                                          <a:solidFill>
                                            <a:schemeClr val="tx1">
                                              <a:lumMod val="75000"/>
                                              <a:lumOff val="25000"/>
                                            </a:schemeClr>
                                          </a:solidFill>
                                          <a:latin typeface="Cambria Math" charset="0"/>
                                        </a:rPr>
                                        <m:t>𝐵𝑎𝑙𝑎𝑛𝑐𝑒</m:t>
                                      </m:r>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0</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r>
                                        <a:rPr lang="en-US" sz="2400" i="1">
                                          <a:solidFill>
                                            <a:schemeClr val="tx1">
                                              <a:lumMod val="75000"/>
                                              <a:lumOff val="25000"/>
                                            </a:schemeClr>
                                          </a:solidFill>
                                          <a:latin typeface="Cambria Math" charset="0"/>
                                        </a:rPr>
                                        <m:t>𝐼𝑛𝑐𝑜𝑚𝑒</m:t>
                                      </m:r>
                                    </m:e>
                                  </m:mr>
                                </m:m>
                                <m:r>
                                  <a:rPr lang="en-US" sz="2400" b="0" i="1" smtClean="0">
                                    <a:solidFill>
                                      <a:schemeClr val="tx1">
                                        <a:lumMod val="75000"/>
                                        <a:lumOff val="25000"/>
                                      </a:schemeClr>
                                    </a:solidFill>
                                    <a:latin typeface="Cambria Math" charset="0"/>
                                  </a:rPr>
                                  <m:t>.                           </m:t>
                                </m:r>
                              </m:e>
                              <m:e>
                                <m:m>
                                  <m:mPr>
                                    <m:mcs>
                                      <m:mc>
                                        <m:mcPr>
                                          <m:count m:val="2"/>
                                          <m:mcJc m:val="center"/>
                                        </m:mcPr>
                                      </m:mc>
                                    </m:mcs>
                                    <m:ctrlPr>
                                      <a:rPr lang="mr-IN" sz="2400" b="0" i="1" smtClean="0">
                                        <a:solidFill>
                                          <a:schemeClr val="tx1">
                                            <a:lumMod val="75000"/>
                                            <a:lumOff val="25000"/>
                                          </a:schemeClr>
                                        </a:solidFill>
                                        <a:latin typeface="Cambria Math" charset="0"/>
                                      </a:rPr>
                                    </m:ctrlPr>
                                  </m:mPr>
                                  <m:mr>
                                    <m:e>
                                      <m:r>
                                        <m:rPr>
                                          <m:brk m:alnAt="7"/>
                                        </m:rPr>
                                        <a:rPr lang="en-US" sz="2400" b="0" i="1" smtClean="0">
                                          <a:solidFill>
                                            <a:schemeClr val="tx1">
                                              <a:lumMod val="75000"/>
                                              <a:lumOff val="25000"/>
                                            </a:schemeClr>
                                          </a:solidFill>
                                          <a:latin typeface="Cambria Math" charset="0"/>
                                        </a:rPr>
                                        <m:t>1</m:t>
                                      </m:r>
                                    </m:e>
                                    <m:e>
                                      <m:r>
                                        <a:rPr lang="en-US" sz="2400" i="1">
                                          <a:solidFill>
                                            <a:schemeClr val="tx1">
                                              <a:lumMod val="75000"/>
                                              <a:lumOff val="25000"/>
                                            </a:schemeClr>
                                          </a:solidFill>
                                          <a:latin typeface="Cambria Math" charset="0"/>
                                        </a:rPr>
                                        <m:t>𝐵𝑎𝑙𝑎𝑛𝑐𝑒</m:t>
                                      </m:r>
                                      <m:r>
                                        <a:rPr lang="en-US" sz="2400" i="1">
                                          <a:solidFill>
                                            <a:schemeClr val="tx1">
                                              <a:lumMod val="75000"/>
                                              <a:lumOff val="25000"/>
                                            </a:schemeClr>
                                          </a:solidFill>
                                          <a:latin typeface="Cambria Math" charset="0"/>
                                        </a:rPr>
                                        <m:t>=</m:t>
                                      </m:r>
                                      <m:d>
                                        <m:dPr>
                                          <m:ctrlPr>
                                            <a:rPr lang="en-US" sz="2400" i="1">
                                              <a:solidFill>
                                                <a:schemeClr val="tx1">
                                                  <a:lumMod val="75000"/>
                                                  <a:lumOff val="25000"/>
                                                </a:schemeClr>
                                              </a:solidFill>
                                              <a:latin typeface="Cambria Math" charset="0"/>
                                            </a:rPr>
                                          </m:ctrlPr>
                                        </m:dPr>
                                        <m:e>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0</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2</m:t>
                                              </m:r>
                                            </m:sub>
                                          </m:sSub>
                                        </m:e>
                                      </m:d>
                                      <m:r>
                                        <a:rPr lang="en-US" sz="2400" i="1">
                                          <a:solidFill>
                                            <a:schemeClr val="tx1">
                                              <a:lumMod val="75000"/>
                                              <a:lumOff val="25000"/>
                                            </a:schemeClr>
                                          </a:solidFill>
                                          <a:latin typeface="Cambria Math" charset="0"/>
                                        </a:rPr>
                                        <m:t>+</m:t>
                                      </m:r>
                                      <m:d>
                                        <m:dPr>
                                          <m:ctrlPr>
                                            <a:rPr lang="en-US" sz="2400" i="1">
                                              <a:solidFill>
                                                <a:schemeClr val="tx1">
                                                  <a:lumMod val="75000"/>
                                                  <a:lumOff val="25000"/>
                                                </a:schemeClr>
                                              </a:solidFill>
                                              <a:latin typeface="Cambria Math" charset="0"/>
                                            </a:rPr>
                                          </m:ctrlPr>
                                        </m:dPr>
                                        <m:e>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𝛽</m:t>
                                              </m:r>
                                            </m:e>
                                            <m:sub>
                                              <m:r>
                                                <a:rPr lang="en-US" sz="2400" i="1">
                                                  <a:solidFill>
                                                    <a:schemeClr val="tx1">
                                                      <a:lumMod val="75000"/>
                                                      <a:lumOff val="25000"/>
                                                    </a:schemeClr>
                                                  </a:solidFill>
                                                  <a:latin typeface="Cambria Math" charset="0"/>
                                                </a:rPr>
                                                <m:t>1</m:t>
                                              </m:r>
                                            </m:sub>
                                          </m:sSub>
                                        </m:e>
                                      </m:d>
                                      <m:r>
                                        <a:rPr lang="en-US" sz="2400" i="1">
                                          <a:solidFill>
                                            <a:schemeClr val="tx1">
                                              <a:lumMod val="75000"/>
                                              <a:lumOff val="25000"/>
                                            </a:schemeClr>
                                          </a:solidFill>
                                          <a:latin typeface="Cambria Math" charset="0"/>
                                        </a:rPr>
                                        <m:t>×</m:t>
                                      </m:r>
                                      <m:r>
                                        <a:rPr lang="en-US" sz="2400" i="1">
                                          <a:solidFill>
                                            <a:schemeClr val="tx1">
                                              <a:lumMod val="75000"/>
                                              <a:lumOff val="25000"/>
                                            </a:schemeClr>
                                          </a:solidFill>
                                          <a:latin typeface="Cambria Math" charset="0"/>
                                        </a:rPr>
                                        <m:t>𝐼𝑛𝑐𝑜𝑚𝑒</m:t>
                                      </m:r>
                                      <m:r>
                                        <a:rPr lang="en-US" sz="2400" b="0" i="1" smtClean="0">
                                          <a:solidFill>
                                            <a:schemeClr val="tx1">
                                              <a:lumMod val="75000"/>
                                              <a:lumOff val="25000"/>
                                            </a:schemeClr>
                                          </a:solidFill>
                                          <a:latin typeface="Cambria Math" charset="0"/>
                                        </a:rPr>
                                        <m:t>.         </m:t>
                                      </m:r>
                                    </m:e>
                                  </m:mr>
                                </m:m>
                              </m:e>
                            </m:eqArr>
                          </m:e>
                        </m:d>
                      </m:oMath>
                    </m:oMathPara>
                  </a14:m>
                  <a:endParaRPr lang="en-US" sz="2400" dirty="0">
                    <a:solidFill>
                      <a:schemeClr val="tx1">
                        <a:lumMod val="75000"/>
                        <a:lumOff val="25000"/>
                      </a:schemeClr>
                    </a:solidFill>
                  </a:endParaRPr>
                </a:p>
              </p:txBody>
            </p:sp>
          </mc:Choice>
          <mc:Fallback>
            <p:sp>
              <p:nvSpPr>
                <p:cNvPr id="9" name="TextBox 8"/>
                <p:cNvSpPr txBox="1">
                  <a:spLocks noRot="1" noChangeAspect="1" noMove="1" noResize="1" noEditPoints="1" noAdjustHandles="1" noChangeArrowheads="1" noChangeShapeType="1" noTextEdit="1"/>
                </p:cNvSpPr>
                <p:nvPr/>
              </p:nvSpPr>
              <p:spPr>
                <a:xfrm>
                  <a:off x="639480" y="4624102"/>
                  <a:ext cx="7622332" cy="823815"/>
                </a:xfrm>
                <a:prstGeom prst="rect">
                  <a:avLst/>
                </a:prstGeom>
                <a:blipFill rotWithShape="0">
                  <a:blip r:embed="rId4"/>
                  <a:stretch>
                    <a:fillRect/>
                  </a:stretch>
                </a:blipFill>
              </p:spPr>
              <p:txBody>
                <a:bodyPr/>
                <a:lstStyle/>
                <a:p>
                  <a:r>
                    <a:rPr lang="en-US">
                      <a:noFill/>
                    </a:rPr>
                    <a:t> </a:t>
                  </a:r>
                </a:p>
              </p:txBody>
            </p:sp>
          </mc:Fallback>
        </mc:AlternateContent>
        <p:cxnSp>
          <p:nvCxnSpPr>
            <p:cNvPr id="12" name="Straight Arrow Connector 11"/>
            <p:cNvCxnSpPr/>
            <p:nvPr/>
          </p:nvCxnSpPr>
          <p:spPr>
            <a:xfrm flipH="1" flipV="1">
              <a:off x="4335910" y="4014400"/>
              <a:ext cx="12155" cy="557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5802984" y="153087"/>
            <a:ext cx="5020526" cy="4140113"/>
          </a:xfrm>
          <a:prstGeom prst="rect">
            <a:avLst/>
          </a:prstGeom>
          <a:solidFill>
            <a:srgbClr val="F9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Predictors predictors predictors</a:t>
            </a:r>
          </a:p>
        </p:txBody>
      </p:sp>
      <p:sp>
        <p:nvSpPr>
          <p:cNvPr id="5" name="Content Placeholder 4"/>
          <p:cNvSpPr>
            <a:spLocks noGrp="1"/>
          </p:cNvSpPr>
          <p:nvPr>
            <p:ph idx="1"/>
          </p:nvPr>
        </p:nvSpPr>
        <p:spPr/>
        <p:txBody>
          <a:bodyPr/>
          <a:lstStyle/>
          <a:p>
            <a:r>
              <a:rPr lang="en-US" dirty="0"/>
              <a:t>We have a lot predictors!  </a:t>
            </a:r>
          </a:p>
          <a:p>
            <a:r>
              <a:rPr lang="en-US" dirty="0"/>
              <a:t>Is it a problem? </a:t>
            </a:r>
          </a:p>
          <a:p>
            <a:r>
              <a:rPr lang="en-US" dirty="0"/>
              <a:t>	</a:t>
            </a:r>
            <a:r>
              <a:rPr lang="en-US" b="1" dirty="0"/>
              <a:t>Yes</a:t>
            </a:r>
            <a:r>
              <a:rPr lang="en-US" dirty="0"/>
              <a:t>: Computational Cost</a:t>
            </a:r>
          </a:p>
          <a:p>
            <a:r>
              <a:rPr lang="en-US" dirty="0"/>
              <a:t>	</a:t>
            </a:r>
            <a:r>
              <a:rPr lang="en-US" b="1" dirty="0"/>
              <a:t>Yes</a:t>
            </a:r>
            <a:r>
              <a:rPr lang="en-US" dirty="0"/>
              <a:t>: Overfitting </a:t>
            </a:r>
          </a:p>
          <a:p>
            <a:endParaRPr lang="en-US" dirty="0"/>
          </a:p>
          <a:p>
            <a:r>
              <a:rPr lang="en-US" dirty="0"/>
              <a:t>Wait there is more </a:t>
            </a:r>
            <a:r>
              <a:rPr lang="mr-IN" dirty="0"/>
              <a:t>…</a:t>
            </a:r>
            <a:endParaRPr lang="en-US" dirty="0"/>
          </a:p>
        </p:txBody>
      </p:sp>
      <p:sp>
        <p:nvSpPr>
          <p:cNvPr id="3" name="Slide Number Placeholder 2"/>
          <p:cNvSpPr>
            <a:spLocks noGrp="1"/>
          </p:cNvSpPr>
          <p:nvPr>
            <p:ph type="sldNum" sz="quarter" idx="12"/>
          </p:nvPr>
        </p:nvSpPr>
        <p:spPr/>
        <p:txBody>
          <a:bodyPr/>
          <a:lstStyle/>
          <a:p>
            <a:fld id="{81B7CCDB-6D39-0547-B7B3-C80E39D6513A}" type="slidenum">
              <a:rPr lang="en-US" smtClean="0"/>
              <a:t>42</a:t>
            </a:fld>
            <a:endParaRPr lang="en-US"/>
          </a:p>
        </p:txBody>
      </p:sp>
    </p:spTree>
    <p:extLst>
      <p:ext uri="{BB962C8B-B14F-4D97-AF65-F5344CB8AC3E}">
        <p14:creationId xmlns:p14="http://schemas.microsoft.com/office/powerpoint/2010/main" val="18963684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43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315" y="167951"/>
            <a:ext cx="6445110" cy="6858000"/>
          </a:xfrm>
          <a:prstGeom prst="rect">
            <a:avLst/>
          </a:prstGeom>
        </p:spPr>
      </p:pic>
    </p:spTree>
    <p:extLst>
      <p:ext uri="{BB962C8B-B14F-4D97-AF65-F5344CB8AC3E}">
        <p14:creationId xmlns:p14="http://schemas.microsoft.com/office/powerpoint/2010/main" val="868315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97627" y="983807"/>
                <a:ext cx="10773867" cy="5808580"/>
              </a:xfrm>
            </p:spPr>
            <p:txBody>
              <a:bodyPr/>
              <a:lstStyle/>
              <a:p>
                <a:pPr>
                  <a:spcAft>
                    <a:spcPts val="600"/>
                  </a:spcAft>
                </a:pPr>
                <a:r>
                  <a:rPr lang="en-US" dirty="0" smtClean="0"/>
                  <a:t>We started with </a:t>
                </a:r>
                <a:endParaRPr lang="en-US" dirty="0"/>
              </a:p>
              <a:p>
                <a:endParaRPr lang="en-US" dirty="0"/>
              </a:p>
              <a:p>
                <a:r>
                  <a:rPr lang="en-US" dirty="0" smtClean="0"/>
                  <a:t>We </a:t>
                </a:r>
                <a:r>
                  <a:rPr lang="en-US" b="1" dirty="0" smtClean="0"/>
                  <a:t>assumed</a:t>
                </a:r>
                <a:r>
                  <a:rPr lang="en-US" dirty="0" smtClean="0"/>
                  <a:t> the </a:t>
                </a:r>
                <a:r>
                  <a:rPr lang="en-US" dirty="0"/>
                  <a:t>exact form of </a:t>
                </a:r>
                <a14:m>
                  <m:oMath xmlns:m="http://schemas.openxmlformats.org/officeDocument/2006/math">
                    <m:r>
                      <a:rPr lang="en-US" i="1">
                        <a:latin typeface="Cambria Math" charset="0"/>
                      </a:rPr>
                      <m:t>𝑓</m:t>
                    </m:r>
                    <m:d>
                      <m:dPr>
                        <m:ctrlPr>
                          <a:rPr lang="en-US" i="1">
                            <a:latin typeface="Cambria Math" charset="0"/>
                          </a:rPr>
                        </m:ctrlPr>
                      </m:dPr>
                      <m:e>
                        <m:r>
                          <a:rPr lang="en-US" i="1">
                            <a:latin typeface="Cambria Math" charset="0"/>
                          </a:rPr>
                          <m:t>𝑥</m:t>
                        </m:r>
                      </m:e>
                    </m:d>
                    <m:r>
                      <a:rPr lang="en-US" i="1">
                        <a:latin typeface="Cambria Math" charset="0"/>
                      </a:rPr>
                      <m:t>,</m:t>
                    </m:r>
                  </m:oMath>
                </a14:m>
                <a:r>
                  <a:rPr lang="en-US" dirty="0" smtClean="0"/>
                  <a:t>to be, </a:t>
                </a:r>
              </a:p>
              <a:p>
                <a14:m>
                  <m:oMathPara xmlns:m="http://schemas.openxmlformats.org/officeDocument/2006/math">
                    <m:oMathParaPr>
                      <m:jc m:val="centerGroup"/>
                    </m:oMathParaPr>
                    <m:oMath xmlns:m="http://schemas.openxmlformats.org/officeDocument/2006/math">
                      <m:r>
                        <a:rPr lang="en-US" i="1">
                          <a:latin typeface="Cambria Math" charset="0"/>
                        </a:rPr>
                        <m:t>𝑓</m:t>
                      </m:r>
                      <m:d>
                        <m:dPr>
                          <m:ctrlPr>
                            <a:rPr lang="en-US" i="1">
                              <a:latin typeface="Cambria Math" charset="0"/>
                            </a:rPr>
                          </m:ctrlPr>
                        </m:dPr>
                        <m:e>
                          <m:r>
                            <a:rPr lang="en-US" i="1">
                              <a:latin typeface="Cambria Math" charset="0"/>
                            </a:rPr>
                            <m:t>𝑥</m:t>
                          </m:r>
                        </m:e>
                      </m:d>
                      <m:r>
                        <a:rPr lang="en-US">
                          <a:latin typeface="Cambria Math" charset="0"/>
                        </a:rPr>
                        <m:t>=</m:t>
                      </m:r>
                      <m:sSub>
                        <m:sSubPr>
                          <m:ctrlPr>
                            <a:rPr lang="en-US" i="1">
                              <a:latin typeface="Cambria Math" charset="0"/>
                            </a:rPr>
                          </m:ctrlPr>
                        </m:sSubPr>
                        <m:e>
                          <m:r>
                            <a:rPr lang="en-US" i="1">
                              <a:latin typeface="Cambria Math" charset="0"/>
                              <a:ea typeface="Cambria Math" charset="0"/>
                              <a:cs typeface="Cambria Math" charset="0"/>
                            </a:rPr>
                            <m:t>𝛽</m:t>
                          </m:r>
                        </m:e>
                        <m:sub>
                          <m:r>
                            <a:rPr lang="en-US" i="1">
                              <a:latin typeface="Cambria Math" charset="0"/>
                            </a:rPr>
                            <m:t>0</m:t>
                          </m:r>
                        </m:sub>
                      </m:sSub>
                      <m:r>
                        <a:rPr lang="en-US" i="1">
                          <a:latin typeface="Cambria Math" charset="0"/>
                        </a:rPr>
                        <m:t>+</m:t>
                      </m:r>
                      <m:sSub>
                        <m:sSubPr>
                          <m:ctrlPr>
                            <a:rPr lang="en-US" i="1">
                              <a:latin typeface="Cambria Math" charset="0"/>
                            </a:rPr>
                          </m:ctrlPr>
                        </m:sSubPr>
                        <m:e>
                          <m:r>
                            <a:rPr lang="en-US" i="1">
                              <a:latin typeface="Cambria Math" charset="0"/>
                              <a:ea typeface="Cambria Math" charset="0"/>
                              <a:cs typeface="Cambria Math" charset="0"/>
                            </a:rPr>
                            <m:t>𝛽</m:t>
                          </m:r>
                        </m:e>
                        <m:sub>
                          <m:r>
                            <a:rPr lang="en-US" i="1">
                              <a:latin typeface="Cambria Math" charset="0"/>
                            </a:rPr>
                            <m:t>1</m:t>
                          </m:r>
                        </m:sub>
                      </m:sSub>
                      <m:r>
                        <a:rPr lang="en-US" i="1">
                          <a:latin typeface="Cambria Math" charset="0"/>
                        </a:rPr>
                        <m:t>𝑥</m:t>
                      </m:r>
                      <m:r>
                        <a:rPr lang="en-US" i="1">
                          <a:latin typeface="Cambria Math" charset="0"/>
                          <a:ea typeface="Cambria Math" charset="0"/>
                          <a:cs typeface="Cambria Math" charset="0"/>
                        </a:rPr>
                        <m:t>,</m:t>
                      </m:r>
                    </m:oMath>
                  </m:oMathPara>
                </a14:m>
                <a:endParaRPr lang="en-US" dirty="0" smtClean="0"/>
              </a:p>
              <a:p>
                <a:r>
                  <a:rPr lang="en-US" dirty="0"/>
                  <a:t> then </a:t>
                </a:r>
                <a:r>
                  <a:rPr lang="en-US" dirty="0" smtClean="0"/>
                  <a:t>estimated </a:t>
                </a:r>
                <a:r>
                  <a:rPr lang="en-US" dirty="0"/>
                  <a:t>the </a:t>
                </a:r>
                <a14:m>
                  <m:oMath xmlns:m="http://schemas.openxmlformats.org/officeDocument/2006/math">
                    <m:sSup>
                      <m:sSupPr>
                        <m:ctrlPr>
                          <a:rPr lang="en-US" i="1">
                            <a:latin typeface="Cambria Math" charset="0"/>
                          </a:rPr>
                        </m:ctrlPr>
                      </m:sSupPr>
                      <m:e>
                        <m:acc>
                          <m:accPr>
                            <m:chr m:val="̂"/>
                            <m:ctrlPr>
                              <a:rPr lang="en-US" i="1">
                                <a:latin typeface="Cambria Math" charset="0"/>
                              </a:rPr>
                            </m:ctrlPr>
                          </m:accPr>
                          <m:e>
                            <m:r>
                              <a:rPr lang="en-US" i="1">
                                <a:latin typeface="Cambria Math" charset="0"/>
                                <a:ea typeface="Cambria Math" charset="0"/>
                                <a:cs typeface="Cambria Math" charset="0"/>
                              </a:rPr>
                              <m:t>𝛽</m:t>
                            </m:r>
                          </m:e>
                        </m:acc>
                      </m:e>
                      <m:sup>
                        <m:r>
                          <a:rPr lang="en-US" i="1">
                            <a:latin typeface="Cambria Math" charset="0"/>
                          </a:rPr>
                          <m:t>′</m:t>
                        </m:r>
                      </m:sup>
                    </m:sSup>
                    <m:r>
                      <a:rPr lang="en-US" b="0" i="1" smtClean="0">
                        <a:latin typeface="Cambria Math" charset="0"/>
                      </a:rPr>
                      <m:t>𝑠</m:t>
                    </m:r>
                    <m:r>
                      <a:rPr lang="en-US" b="0" i="1" smtClean="0">
                        <a:latin typeface="Cambria Math" charset="0"/>
                      </a:rPr>
                      <m:t>. </m:t>
                    </m:r>
                  </m:oMath>
                </a14:m>
                <a:endParaRPr lang="en-US" dirty="0" smtClean="0"/>
              </a:p>
              <a:p>
                <a:r>
                  <a:rPr lang="en-US" dirty="0" smtClean="0"/>
                  <a:t>What </a:t>
                </a:r>
                <a:r>
                  <a:rPr lang="en-US" dirty="0"/>
                  <a:t>if that is not correct</a:t>
                </a:r>
                <a:r>
                  <a:rPr lang="en-US" dirty="0" smtClean="0"/>
                  <a:t>? Instead: </a:t>
                </a:r>
                <a:endParaRPr lang="en-US" dirty="0"/>
              </a:p>
              <a:p>
                <a14:m>
                  <m:oMathPara xmlns:m="http://schemas.openxmlformats.org/officeDocument/2006/math">
                    <m:oMathParaPr>
                      <m:jc m:val="centerGroup"/>
                    </m:oMathParaPr>
                    <m:oMath xmlns:m="http://schemas.openxmlformats.org/officeDocument/2006/math">
                      <m:r>
                        <a:rPr lang="en-US"/>
                        <m:t>𝑓</m:t>
                      </m:r>
                      <m:d>
                        <m:dPr>
                          <m:ctrlPr>
                            <a:rPr lang="en-US" smtClean="0"/>
                          </m:ctrlPr>
                        </m:dPr>
                        <m:e>
                          <m:r>
                            <a:rPr lang="en-US"/>
                            <m:t>𝑥</m:t>
                          </m:r>
                        </m:e>
                      </m:d>
                      <m:r>
                        <a:rPr lang="en-US"/>
                        <m:t>=</m:t>
                      </m:r>
                      <m:sSub>
                        <m:sSubPr>
                          <m:ctrlPr>
                            <a:rPr lang="en-US"/>
                          </m:ctrlPr>
                        </m:sSubPr>
                        <m:e>
                          <m:r>
                            <a:rPr lang="en-US"/>
                            <m:t>𝛽</m:t>
                          </m:r>
                        </m:e>
                        <m:sub>
                          <m:r>
                            <a:rPr lang="en-US"/>
                            <m:t>0</m:t>
                          </m:r>
                        </m:sub>
                      </m:sSub>
                      <m:r>
                        <a:rPr lang="en-US"/>
                        <m:t>+</m:t>
                      </m:r>
                      <m:sSub>
                        <m:sSubPr>
                          <m:ctrlPr>
                            <a:rPr lang="en-US"/>
                          </m:ctrlPr>
                        </m:sSubPr>
                        <m:e>
                          <m:r>
                            <a:rPr lang="en-US"/>
                            <m:t>𝛽</m:t>
                          </m:r>
                        </m:e>
                        <m:sub>
                          <m:r>
                            <a:rPr lang="en-US"/>
                            <m:t>1</m:t>
                          </m:r>
                        </m:sub>
                      </m:sSub>
                      <m:r>
                        <a:rPr lang="en-US"/>
                        <m:t>𝑥</m:t>
                      </m:r>
                      <m:r>
                        <a:rPr lang="en-US" b="0" i="0" smtClean="0">
                          <a:latin typeface="Cambria Math" charset="0"/>
                        </a:rPr>
                        <m:t>+</m:t>
                      </m:r>
                      <m:r>
                        <a:rPr lang="en-US" b="0" i="1" smtClean="0">
                          <a:latin typeface="Cambria Math" charset="0"/>
                        </a:rPr>
                        <m:t>𝜙</m:t>
                      </m:r>
                      <m:d>
                        <m:dPr>
                          <m:ctrlPr>
                            <a:rPr lang="en-US" b="0" i="1" smtClean="0">
                              <a:latin typeface="Cambria Math" charset="0"/>
                            </a:rPr>
                          </m:ctrlPr>
                        </m:dPr>
                        <m:e>
                          <m:r>
                            <a:rPr lang="en-US" b="0" i="1" smtClean="0">
                              <a:latin typeface="Cambria Math" charset="0"/>
                            </a:rPr>
                            <m:t>𝑥</m:t>
                          </m:r>
                        </m:e>
                      </m:d>
                      <m:r>
                        <a:rPr lang="en-US"/>
                        <m:t>,</m:t>
                      </m:r>
                    </m:oMath>
                  </m:oMathPara>
                </a14:m>
                <a:endParaRPr lang="en-US" dirty="0" smtClean="0"/>
              </a:p>
              <a:p>
                <a:r>
                  <a:rPr lang="en-US" dirty="0" smtClean="0"/>
                  <a:t>But we model it as</a:t>
                </a:r>
              </a:p>
              <a:p>
                <a14:m>
                  <m:oMathPara xmlns:m="http://schemas.openxmlformats.org/officeDocument/2006/math">
                    <m:oMathParaPr>
                      <m:jc m:val="centerGroup"/>
                    </m:oMathParaPr>
                    <m:oMath xmlns:m="http://schemas.openxmlformats.org/officeDocument/2006/math">
                      <m:acc>
                        <m:accPr>
                          <m:chr m:val="̂"/>
                          <m:ctrlPr>
                            <a:rPr lang="en-US" b="0" i="1" dirty="0" smtClean="0">
                              <a:latin typeface="Cambria Math" charset="0"/>
                            </a:rPr>
                          </m:ctrlPr>
                        </m:accPr>
                        <m:e>
                          <m:r>
                            <a:rPr lang="en-US" b="0" i="1" dirty="0" smtClean="0">
                              <a:latin typeface="Cambria Math" charset="0"/>
                            </a:rPr>
                            <m:t>𝑦</m:t>
                          </m:r>
                        </m:e>
                      </m:acc>
                      <m:r>
                        <a:rPr lang="en-US" b="0" i="1" dirty="0" smtClean="0">
                          <a:latin typeface="Cambria Math" charset="0"/>
                        </a:rPr>
                        <m:t>=</m:t>
                      </m:r>
                      <m:acc>
                        <m:accPr>
                          <m:chr m:val="̂"/>
                          <m:ctrlPr>
                            <a:rPr lang="en-US" b="0" i="1" dirty="0" smtClean="0">
                              <a:latin typeface="Cambria Math" charset="0"/>
                            </a:rPr>
                          </m:ctrlPr>
                        </m:accPr>
                        <m:e>
                          <m:r>
                            <a:rPr lang="en-US" b="0" i="1" dirty="0" smtClean="0">
                              <a:latin typeface="Cambria Math" charset="0"/>
                            </a:rPr>
                            <m:t>𝑓</m:t>
                          </m:r>
                        </m:e>
                      </m:acc>
                      <m:d>
                        <m:dPr>
                          <m:ctrlPr>
                            <a:rPr lang="en-US" b="0" i="1" dirty="0" smtClean="0">
                              <a:latin typeface="Cambria Math" charset="0"/>
                            </a:rPr>
                          </m:ctrlPr>
                        </m:dPr>
                        <m:e>
                          <m:r>
                            <a:rPr lang="en-US" b="0" i="1" dirty="0" smtClean="0">
                              <a:latin typeface="Cambria Math" charset="0"/>
                            </a:rPr>
                            <m:t>𝑥</m:t>
                          </m:r>
                        </m:e>
                      </m:d>
                      <m:r>
                        <a:rPr lang="en-US">
                          <a:latin typeface="Cambria Math" charset="0"/>
                        </a:rPr>
                        <m:t>=</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rPr>
                                <m:t>𝛽</m:t>
                              </m:r>
                            </m:e>
                          </m:acc>
                        </m:e>
                        <m:sub>
                          <m:r>
                            <a:rPr lang="en-US" b="0" i="1" smtClean="0">
                              <a:latin typeface="Cambria Math" charset="0"/>
                            </a:rPr>
                            <m:t>0</m:t>
                          </m:r>
                        </m:sub>
                      </m:sSub>
                      <m:r>
                        <a:rPr lang="en-US" b="0" i="1" smtClean="0">
                          <a:latin typeface="Cambria Math" charset="0"/>
                        </a:rPr>
                        <m:t>+</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rPr>
                                <m:t>𝛽</m:t>
                              </m:r>
                            </m:e>
                          </m:acc>
                        </m:e>
                        <m:sub>
                          <m:r>
                            <a:rPr lang="en-US" b="0" i="1" smtClean="0">
                              <a:latin typeface="Cambria Math" charset="0"/>
                            </a:rPr>
                            <m:t>1</m:t>
                          </m:r>
                        </m:sub>
                      </m:sSub>
                      <m:r>
                        <a:rPr lang="en-US" b="0" i="1" smtClean="0">
                          <a:latin typeface="Cambria Math" charset="0"/>
                        </a:rPr>
                        <m:t>𝑥</m:t>
                      </m:r>
                    </m:oMath>
                  </m:oMathPara>
                </a14:m>
                <a:endParaRPr lang="en-US" dirty="0" smtClean="0"/>
              </a:p>
              <a:p>
                <a:r>
                  <a:rPr lang="en-US" dirty="0" smtClean="0"/>
                  <a:t>Then the residual </a:t>
                </a:r>
              </a:p>
              <a:p>
                <a:pPr/>
                <a14:m>
                  <m:oMathPara xmlns:m="http://schemas.openxmlformats.org/officeDocument/2006/math">
                    <m:oMathParaPr>
                      <m:jc m:val="centerGroup"/>
                    </m:oMathParaPr>
                    <m:oMath xmlns:m="http://schemas.openxmlformats.org/officeDocument/2006/math">
                      <m:r>
                        <a:rPr lang="en-US" b="0" i="1" dirty="0" smtClean="0">
                          <a:latin typeface="Cambria Math" charset="0"/>
                        </a:rPr>
                        <m:t>𝑟</m:t>
                      </m:r>
                      <m:r>
                        <a:rPr lang="en-US" b="0" i="1" dirty="0" smtClean="0">
                          <a:latin typeface="Cambria Math" charset="0"/>
                        </a:rPr>
                        <m:t>=(</m:t>
                      </m:r>
                      <m:r>
                        <a:rPr lang="en-US" b="0" i="1" dirty="0" smtClean="0">
                          <a:latin typeface="Cambria Math" charset="0"/>
                        </a:rPr>
                        <m:t>𝑦</m:t>
                      </m:r>
                      <m:r>
                        <a:rPr lang="en-US" b="0" i="1" dirty="0" smtClean="0">
                          <a:latin typeface="Cambria Math" charset="0"/>
                        </a:rPr>
                        <m:t>−</m:t>
                      </m:r>
                      <m:acc>
                        <m:accPr>
                          <m:chr m:val="̂"/>
                          <m:ctrlPr>
                            <a:rPr lang="en-US" i="1" dirty="0">
                              <a:latin typeface="Cambria Math" charset="0"/>
                            </a:rPr>
                          </m:ctrlPr>
                        </m:accPr>
                        <m:e>
                          <m:r>
                            <a:rPr lang="en-US" i="1" dirty="0">
                              <a:latin typeface="Cambria Math" charset="0"/>
                            </a:rPr>
                            <m:t>𝑦</m:t>
                          </m:r>
                          <m:r>
                            <a:rPr lang="en-US" b="0" i="1" dirty="0" smtClean="0">
                              <a:latin typeface="Cambria Math" charset="0"/>
                            </a:rPr>
                            <m:t>)</m:t>
                          </m:r>
                        </m:e>
                      </m:acc>
                      <m:r>
                        <a:rPr lang="en-US" i="1" dirty="0">
                          <a:latin typeface="Cambria Math" charset="0"/>
                        </a:rPr>
                        <m:t>=</m:t>
                      </m:r>
                      <m:acc>
                        <m:accPr>
                          <m:chr m:val="̂"/>
                          <m:ctrlPr>
                            <a:rPr lang="en-US" i="1" dirty="0" smtClean="0">
                              <a:latin typeface="Cambria Math" charset="0"/>
                            </a:rPr>
                          </m:ctrlPr>
                        </m:accPr>
                        <m:e>
                          <m:r>
                            <a:rPr lang="en-US" i="1" dirty="0">
                              <a:latin typeface="Cambria Math" charset="0"/>
                            </a:rPr>
                            <m:t>𝑓</m:t>
                          </m:r>
                        </m:e>
                      </m:acc>
                      <m:d>
                        <m:dPr>
                          <m:ctrlPr>
                            <a:rPr lang="en-US" i="1" dirty="0">
                              <a:latin typeface="Cambria Math" charset="0"/>
                            </a:rPr>
                          </m:ctrlPr>
                        </m:dPr>
                        <m:e>
                          <m:r>
                            <a:rPr lang="en-US" i="1" dirty="0">
                              <a:latin typeface="Cambria Math" charset="0"/>
                            </a:rPr>
                            <m:t>𝑥</m:t>
                          </m:r>
                        </m:e>
                      </m:d>
                      <m:r>
                        <a:rPr lang="en-US">
                          <a:latin typeface="Cambria Math" charset="0"/>
                        </a:rPr>
                        <m:t>=</m:t>
                      </m:r>
                      <m:r>
                        <a:rPr lang="en-US" b="0" i="1" smtClean="0">
                          <a:latin typeface="Cambria Math" charset="0"/>
                        </a:rPr>
                        <m:t>𝜖</m:t>
                      </m:r>
                      <m:r>
                        <a:rPr lang="en-US" b="0" i="1" smtClean="0">
                          <a:latin typeface="Cambria Math" charset="0"/>
                        </a:rPr>
                        <m:t>+</m:t>
                      </m:r>
                      <m:r>
                        <a:rPr lang="en-US" b="0" i="1" smtClean="0">
                          <a:latin typeface="Cambria Math" charset="0"/>
                        </a:rPr>
                        <m:t>𝜙</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a:p>
                <a:endParaRPr lang="en-US" sz="3600" b="1" dirty="0" smtClean="0">
                  <a:solidFill>
                    <a:srgbClr val="FF0000"/>
                  </a:solidFill>
                </a:endParaRPr>
              </a:p>
              <a:p>
                <a:endParaRPr lang="en-US" sz="3600" b="1" dirty="0">
                  <a:solidFill>
                    <a:srgbClr val="FF0000"/>
                  </a:solidFill>
                </a:endParaRPr>
              </a:p>
              <a:p>
                <a:endParaRPr lang="en-US" dirty="0">
                  <a:solidFill>
                    <a:schemeClr val="tx1">
                      <a:lumMod val="75000"/>
                      <a:lumOff val="25000"/>
                    </a:schemeClr>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97627" y="983807"/>
                <a:ext cx="10773867" cy="5808580"/>
              </a:xfrm>
              <a:blipFill rotWithShape="0">
                <a:blip r:embed="rId2"/>
                <a:stretch>
                  <a:fillRect l="-1188" t="-104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44</a:t>
            </a:fld>
            <a:endParaRPr lang="en-US"/>
          </a:p>
        </p:txBody>
      </p:sp>
      <p:pic>
        <p:nvPicPr>
          <p:cNvPr id="6" name="Picture 5"/>
          <p:cNvPicPr>
            <a:picLocks noChangeAspect="1"/>
          </p:cNvPicPr>
          <p:nvPr/>
        </p:nvPicPr>
        <p:blipFill>
          <a:blip r:embed="rId3"/>
          <a:stretch>
            <a:fillRect/>
          </a:stretch>
        </p:blipFill>
        <p:spPr>
          <a:xfrm>
            <a:off x="4964112" y="1700210"/>
            <a:ext cx="2055939" cy="392112"/>
          </a:xfrm>
          <a:prstGeom prst="rect">
            <a:avLst/>
          </a:prstGeom>
        </p:spPr>
      </p:pic>
    </p:spTree>
    <p:extLst>
      <p:ext uri="{BB962C8B-B14F-4D97-AF65-F5344CB8AC3E}">
        <p14:creationId xmlns:p14="http://schemas.microsoft.com/office/powerpoint/2010/main" val="16297790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77758"/>
                <a:ext cx="10327008" cy="5787818"/>
              </a:xfrm>
            </p:spPr>
            <p:txBody>
              <a:bodyPr/>
              <a:lstStyle/>
              <a:p>
                <a:r>
                  <a:rPr lang="en-US" b="1" dirty="0" smtClean="0">
                    <a:solidFill>
                      <a:schemeClr val="accent2"/>
                    </a:solidFill>
                  </a:rPr>
                  <a:t>Residual Analysis</a:t>
                </a:r>
                <a:endParaRPr lang="en-US" b="1" dirty="0">
                  <a:solidFill>
                    <a:schemeClr val="accent2"/>
                  </a:solidFill>
                </a:endParaRPr>
              </a:p>
              <a:p>
                <a:r>
                  <a:rPr lang="en-US" dirty="0">
                    <a:solidFill>
                      <a:schemeClr val="tx1">
                        <a:lumMod val="75000"/>
                        <a:lumOff val="25000"/>
                      </a:schemeClr>
                    </a:solidFill>
                  </a:rPr>
                  <a:t>When we estimated the variance of ϵ, we assumed that the residuals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𝑟</m:t>
                        </m:r>
                      </m:e>
                      <m:sub>
                        <m:r>
                          <a:rPr lang="en-US" b="0" i="1" smtClean="0">
                            <a:solidFill>
                              <a:schemeClr val="tx1">
                                <a:lumMod val="75000"/>
                                <a:lumOff val="25000"/>
                              </a:schemeClr>
                            </a:solidFill>
                            <a:latin typeface="Cambria Math" charset="0"/>
                          </a:rPr>
                          <m:t>𝑖</m:t>
                        </m:r>
                      </m:sub>
                    </m:sSub>
                    <m:r>
                      <a:rPr lang="en-US" b="0" i="1" smtClean="0">
                        <a:solidFill>
                          <a:schemeClr val="tx1">
                            <a:lumMod val="75000"/>
                            <a:lumOff val="25000"/>
                          </a:schemeClr>
                        </a:solidFill>
                        <a:latin typeface="Cambria Math" charset="0"/>
                      </a:rPr>
                      <m:t>=</m:t>
                    </m:r>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𝑦</m:t>
                        </m:r>
                      </m:e>
                      <m:sub>
                        <m:r>
                          <a:rPr lang="en-US" b="0" i="1" smtClean="0">
                            <a:solidFill>
                              <a:schemeClr val="tx1">
                                <a:lumMod val="75000"/>
                                <a:lumOff val="25000"/>
                              </a:schemeClr>
                            </a:solidFill>
                            <a:latin typeface="Cambria Math" charset="0"/>
                          </a:rPr>
                          <m:t>𝑖</m:t>
                        </m:r>
                      </m:sub>
                    </m:sSub>
                    <m:r>
                      <a:rPr lang="en-US" b="0" i="1" smtClean="0">
                        <a:solidFill>
                          <a:schemeClr val="tx1">
                            <a:lumMod val="75000"/>
                            <a:lumOff val="25000"/>
                          </a:schemeClr>
                        </a:solidFill>
                        <a:latin typeface="Cambria Math" charset="0"/>
                      </a:rPr>
                      <m:t>−</m:t>
                    </m:r>
                    <m:sSub>
                      <m:sSubPr>
                        <m:ctrlPr>
                          <a:rPr lang="en-US" b="0" i="1" smtClean="0">
                            <a:solidFill>
                              <a:schemeClr val="tx1">
                                <a:lumMod val="75000"/>
                                <a:lumOff val="25000"/>
                              </a:schemeClr>
                            </a:solidFill>
                            <a:latin typeface="Cambria Math" charset="0"/>
                          </a:rPr>
                        </m:ctrlPr>
                      </m:sSubPr>
                      <m:e>
                        <m:acc>
                          <m:accPr>
                            <m:chr m:val="̂"/>
                            <m:ctrlPr>
                              <a:rPr lang="en-US" b="0" i="1" smtClean="0">
                                <a:solidFill>
                                  <a:schemeClr val="tx1">
                                    <a:lumMod val="75000"/>
                                    <a:lumOff val="25000"/>
                                  </a:schemeClr>
                                </a:solidFill>
                                <a:latin typeface="Cambria Math" charset="0"/>
                              </a:rPr>
                            </m:ctrlPr>
                          </m:accPr>
                          <m:e>
                            <m:r>
                              <a:rPr lang="en-US" b="0" i="1" smtClean="0">
                                <a:solidFill>
                                  <a:schemeClr val="tx1">
                                    <a:lumMod val="75000"/>
                                    <a:lumOff val="25000"/>
                                  </a:schemeClr>
                                </a:solidFill>
                                <a:latin typeface="Cambria Math" charset="0"/>
                              </a:rPr>
                              <m:t>𝑦</m:t>
                            </m:r>
                          </m:e>
                        </m:acc>
                      </m:e>
                      <m:sub>
                        <m:r>
                          <a:rPr lang="en-US" b="0" i="1" smtClean="0">
                            <a:solidFill>
                              <a:schemeClr val="tx1">
                                <a:lumMod val="75000"/>
                                <a:lumOff val="25000"/>
                              </a:schemeClr>
                            </a:solidFill>
                            <a:latin typeface="Cambria Math" charset="0"/>
                          </a:rPr>
                          <m:t>𝑖</m:t>
                        </m:r>
                      </m:sub>
                    </m:sSub>
                  </m:oMath>
                </a14:m>
                <a:r>
                  <a:rPr lang="en-US" dirty="0" smtClean="0">
                    <a:solidFill>
                      <a:schemeClr val="tx1">
                        <a:lumMod val="75000"/>
                        <a:lumOff val="25000"/>
                      </a:schemeClr>
                    </a:solidFill>
                  </a:rPr>
                  <a:t> were </a:t>
                </a:r>
                <a:r>
                  <a:rPr lang="en-US" dirty="0">
                    <a:solidFill>
                      <a:schemeClr val="tx1">
                        <a:lumMod val="75000"/>
                        <a:lumOff val="25000"/>
                      </a:schemeClr>
                    </a:solidFill>
                  </a:rPr>
                  <a:t>uncorrelated and normally distributed with mean 0 and fixed variance. </a:t>
                </a:r>
                <a:endParaRPr lang="en-US" dirty="0" smtClean="0">
                  <a:solidFill>
                    <a:schemeClr val="tx1">
                      <a:lumMod val="75000"/>
                      <a:lumOff val="25000"/>
                    </a:schemeClr>
                  </a:solidFill>
                </a:endParaRPr>
              </a:p>
              <a:p>
                <a:r>
                  <a:rPr lang="en-US" dirty="0" smtClean="0">
                    <a:solidFill>
                      <a:schemeClr val="tx1">
                        <a:lumMod val="75000"/>
                        <a:lumOff val="25000"/>
                      </a:schemeClr>
                    </a:solidFill>
                  </a:rPr>
                  <a:t>These </a:t>
                </a:r>
                <a:r>
                  <a:rPr lang="en-US" dirty="0">
                    <a:solidFill>
                      <a:schemeClr val="tx1">
                        <a:lumMod val="75000"/>
                        <a:lumOff val="25000"/>
                      </a:schemeClr>
                    </a:solidFill>
                  </a:rPr>
                  <a:t>assumptions need to be verified using the data. In residual analysis, we typically create two types of plots: </a:t>
                </a:r>
                <a:endParaRPr lang="en-US" dirty="0" smtClean="0">
                  <a:solidFill>
                    <a:schemeClr val="tx1">
                      <a:lumMod val="75000"/>
                      <a:lumOff val="25000"/>
                    </a:schemeClr>
                  </a:solidFill>
                </a:endParaRPr>
              </a:p>
              <a:p>
                <a:pPr marL="514350" indent="-514350">
                  <a:buAutoNum type="arabicPeriod"/>
                </a:pPr>
                <a:r>
                  <a:rPr lang="en-US" dirty="0" smtClean="0">
                    <a:solidFill>
                      <a:schemeClr val="tx1">
                        <a:lumMod val="75000"/>
                        <a:lumOff val="25000"/>
                      </a:schemeClr>
                    </a:solidFill>
                  </a:rPr>
                  <a:t>a </a:t>
                </a:r>
                <a:r>
                  <a:rPr lang="en-US" dirty="0">
                    <a:solidFill>
                      <a:schemeClr val="tx1">
                        <a:lumMod val="75000"/>
                        <a:lumOff val="25000"/>
                      </a:schemeClr>
                    </a:solidFill>
                  </a:rPr>
                  <a:t>plot </a:t>
                </a:r>
                <a:r>
                  <a:rPr lang="en-US" dirty="0" smtClean="0">
                    <a:solidFill>
                      <a:schemeClr val="tx1">
                        <a:lumMod val="75000"/>
                        <a:lumOff val="25000"/>
                      </a:schemeClr>
                    </a:solidFill>
                  </a:rPr>
                  <a:t>of</a:t>
                </a:r>
                <a14:m>
                  <m:oMath xmlns:m="http://schemas.openxmlformats.org/officeDocument/2006/math">
                    <m:sSub>
                      <m:sSubPr>
                        <m:ctrlPr>
                          <a:rPr lang="en-US" i="1">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 </m:t>
                        </m:r>
                        <m:r>
                          <a:rPr lang="en-US" i="1">
                            <a:solidFill>
                              <a:schemeClr val="tx1">
                                <a:lumMod val="75000"/>
                                <a:lumOff val="25000"/>
                              </a:schemeClr>
                            </a:solidFill>
                            <a:latin typeface="Cambria Math" charset="0"/>
                          </a:rPr>
                          <m:t>𝑟</m:t>
                        </m:r>
                      </m:e>
                      <m:sub>
                        <m:r>
                          <a:rPr lang="en-US" i="1">
                            <a:solidFill>
                              <a:schemeClr val="tx1">
                                <a:lumMod val="75000"/>
                                <a:lumOff val="25000"/>
                              </a:schemeClr>
                            </a:solidFill>
                            <a:latin typeface="Cambria Math" charset="0"/>
                          </a:rPr>
                          <m:t>𝑖</m:t>
                        </m:r>
                      </m:sub>
                    </m:sSub>
                    <m:r>
                      <a:rPr lang="en-US" b="0" i="1" smtClean="0">
                        <a:solidFill>
                          <a:schemeClr val="tx1">
                            <a:lumMod val="75000"/>
                            <a:lumOff val="25000"/>
                          </a:schemeClr>
                        </a:solidFill>
                        <a:latin typeface="Cambria Math" charset="0"/>
                      </a:rPr>
                      <m:t> </m:t>
                    </m:r>
                  </m:oMath>
                </a14:m>
                <a:r>
                  <a:rPr lang="en-US" dirty="0" smtClean="0">
                    <a:solidFill>
                      <a:schemeClr val="tx1">
                        <a:lumMod val="75000"/>
                        <a:lumOff val="25000"/>
                      </a:schemeClr>
                    </a:solidFill>
                  </a:rPr>
                  <a:t>with </a:t>
                </a:r>
                <a:r>
                  <a:rPr lang="en-US" dirty="0">
                    <a:solidFill>
                      <a:schemeClr val="tx1">
                        <a:lumMod val="75000"/>
                        <a:lumOff val="25000"/>
                      </a:schemeClr>
                    </a:solidFill>
                  </a:rPr>
                  <a:t>respect to </a:t>
                </a:r>
                <a14:m>
                  <m:oMath xmlns:m="http://schemas.openxmlformats.org/officeDocument/2006/math">
                    <m:sSub>
                      <m:sSubPr>
                        <m:ctrlPr>
                          <a:rPr lang="en-US" i="1">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𝑥</m:t>
                        </m:r>
                      </m:e>
                      <m:sub>
                        <m:r>
                          <a:rPr lang="en-US" i="1">
                            <a:solidFill>
                              <a:schemeClr val="tx1">
                                <a:lumMod val="75000"/>
                                <a:lumOff val="25000"/>
                              </a:schemeClr>
                            </a:solidFill>
                            <a:latin typeface="Cambria Math" charset="0"/>
                          </a:rPr>
                          <m:t>𝑖</m:t>
                        </m:r>
                      </m:sub>
                    </m:sSub>
                  </m:oMath>
                </a14:m>
                <a:r>
                  <a:rPr lang="en-US" dirty="0" smtClean="0">
                    <a:solidFill>
                      <a:schemeClr val="tx1">
                        <a:lumMod val="75000"/>
                        <a:lumOff val="25000"/>
                      </a:schemeClr>
                    </a:solidFill>
                  </a:rPr>
                  <a:t> or </a:t>
                </a:r>
                <a14:m>
                  <m:oMath xmlns:m="http://schemas.openxmlformats.org/officeDocument/2006/math">
                    <m:sSub>
                      <m:sSubPr>
                        <m:ctrlPr>
                          <a:rPr lang="en-US" i="1">
                            <a:solidFill>
                              <a:schemeClr val="tx1">
                                <a:lumMod val="75000"/>
                                <a:lumOff val="25000"/>
                              </a:schemeClr>
                            </a:solidFill>
                            <a:latin typeface="Cambria Math" charset="0"/>
                          </a:rPr>
                        </m:ctrlPr>
                      </m:sSubPr>
                      <m:e>
                        <m:acc>
                          <m:accPr>
                            <m:chr m:val="̂"/>
                            <m:ctrlPr>
                              <a:rPr lang="en-US" i="1">
                                <a:solidFill>
                                  <a:schemeClr val="tx1">
                                    <a:lumMod val="75000"/>
                                    <a:lumOff val="25000"/>
                                  </a:schemeClr>
                                </a:solidFill>
                                <a:latin typeface="Cambria Math" charset="0"/>
                              </a:rPr>
                            </m:ctrlPr>
                          </m:accPr>
                          <m:e>
                            <m:r>
                              <a:rPr lang="en-US" i="1">
                                <a:solidFill>
                                  <a:schemeClr val="tx1">
                                    <a:lumMod val="75000"/>
                                    <a:lumOff val="25000"/>
                                  </a:schemeClr>
                                </a:solidFill>
                                <a:latin typeface="Cambria Math" charset="0"/>
                              </a:rPr>
                              <m:t>𝑦</m:t>
                            </m:r>
                          </m:e>
                        </m:acc>
                      </m:e>
                      <m:sub>
                        <m:r>
                          <a:rPr lang="en-US" i="1">
                            <a:solidFill>
                              <a:schemeClr val="tx1">
                                <a:lumMod val="75000"/>
                                <a:lumOff val="25000"/>
                              </a:schemeClr>
                            </a:solidFill>
                            <a:latin typeface="Cambria Math" charset="0"/>
                          </a:rPr>
                          <m:t>𝑖</m:t>
                        </m:r>
                      </m:sub>
                    </m:sSub>
                  </m:oMath>
                </a14:m>
                <a:r>
                  <a:rPr lang="en-US" dirty="0" smtClean="0">
                    <a:solidFill>
                      <a:schemeClr val="tx1">
                        <a:lumMod val="75000"/>
                        <a:lumOff val="25000"/>
                      </a:schemeClr>
                    </a:solidFill>
                  </a:rPr>
                  <a:t>. </a:t>
                </a:r>
                <a:r>
                  <a:rPr lang="en-US" dirty="0">
                    <a:solidFill>
                      <a:schemeClr val="tx1">
                        <a:lumMod val="75000"/>
                        <a:lumOff val="25000"/>
                      </a:schemeClr>
                    </a:solidFill>
                  </a:rPr>
                  <a:t>This allows us to compare the distribution of the noise at different values of</a:t>
                </a:r>
                <a:r>
                  <a:rPr lang="en-US" dirty="0" smtClean="0">
                    <a:solidFill>
                      <a:schemeClr val="tx1">
                        <a:lumMod val="75000"/>
                        <a:lumOff val="25000"/>
                      </a:schemeClr>
                    </a:solidFill>
                  </a:rPr>
                  <a:t> </a:t>
                </a:r>
                <a14:m>
                  <m:oMath xmlns:m="http://schemas.openxmlformats.org/officeDocument/2006/math">
                    <m:sSub>
                      <m:sSubPr>
                        <m:ctrlPr>
                          <a:rPr lang="en-US" i="1">
                            <a:solidFill>
                              <a:schemeClr val="tx1">
                                <a:lumMod val="75000"/>
                                <a:lumOff val="25000"/>
                              </a:schemeClr>
                            </a:solidFill>
                            <a:latin typeface="Cambria Math" charset="0"/>
                          </a:rPr>
                        </m:ctrlPr>
                      </m:sSubPr>
                      <m:e>
                        <m:r>
                          <a:rPr lang="en-US" i="1">
                            <a:solidFill>
                              <a:schemeClr val="tx1">
                                <a:lumMod val="75000"/>
                                <a:lumOff val="25000"/>
                              </a:schemeClr>
                            </a:solidFill>
                            <a:latin typeface="Cambria Math" charset="0"/>
                          </a:rPr>
                          <m:t>𝑥</m:t>
                        </m:r>
                      </m:e>
                      <m:sub>
                        <m:r>
                          <a:rPr lang="en-US" i="1">
                            <a:solidFill>
                              <a:schemeClr val="tx1">
                                <a:lumMod val="75000"/>
                                <a:lumOff val="25000"/>
                              </a:schemeClr>
                            </a:solidFill>
                            <a:latin typeface="Cambria Math" charset="0"/>
                          </a:rPr>
                          <m:t>𝑖</m:t>
                        </m:r>
                      </m:sub>
                    </m:sSub>
                  </m:oMath>
                </a14:m>
                <a:r>
                  <a:rPr lang="en-US" dirty="0">
                    <a:solidFill>
                      <a:schemeClr val="tx1">
                        <a:lumMod val="75000"/>
                        <a:lumOff val="25000"/>
                      </a:schemeClr>
                    </a:solidFill>
                  </a:rPr>
                  <a:t>. </a:t>
                </a:r>
                <a:endParaRPr lang="en-US" dirty="0" smtClean="0">
                  <a:solidFill>
                    <a:schemeClr val="tx1">
                      <a:lumMod val="75000"/>
                      <a:lumOff val="25000"/>
                    </a:schemeClr>
                  </a:solidFill>
                </a:endParaRPr>
              </a:p>
              <a:p>
                <a:pPr marL="514350" indent="-514350">
                  <a:buAutoNum type="arabicPeriod"/>
                </a:pPr>
                <a:r>
                  <a:rPr lang="en-US" dirty="0" smtClean="0">
                    <a:solidFill>
                      <a:schemeClr val="tx1">
                        <a:lumMod val="75000"/>
                        <a:lumOff val="25000"/>
                      </a:schemeClr>
                    </a:solidFill>
                  </a:rPr>
                  <a:t>a </a:t>
                </a:r>
                <a:r>
                  <a:rPr lang="en-US" dirty="0">
                    <a:solidFill>
                      <a:schemeClr val="tx1">
                        <a:lumMod val="75000"/>
                        <a:lumOff val="25000"/>
                      </a:schemeClr>
                    </a:solidFill>
                  </a:rPr>
                  <a:t>histogram of </a:t>
                </a:r>
                <a14:m>
                  <m:oMath xmlns:m="http://schemas.openxmlformats.org/officeDocument/2006/math">
                    <m:sSub>
                      <m:sSubPr>
                        <m:ctrlPr>
                          <a:rPr lang="en-US" i="1">
                            <a:solidFill>
                              <a:schemeClr val="tx1">
                                <a:lumMod val="75000"/>
                                <a:lumOff val="25000"/>
                              </a:schemeClr>
                            </a:solidFill>
                            <a:latin typeface="Cambria Math" charset="0"/>
                          </a:rPr>
                        </m:ctrlPr>
                      </m:sSubPr>
                      <m:e>
                        <m:r>
                          <a:rPr lang="en-US" i="1">
                            <a:solidFill>
                              <a:schemeClr val="tx1">
                                <a:lumMod val="75000"/>
                                <a:lumOff val="25000"/>
                              </a:schemeClr>
                            </a:solidFill>
                            <a:latin typeface="Cambria Math" charset="0"/>
                          </a:rPr>
                          <m:t> </m:t>
                        </m:r>
                        <m:r>
                          <a:rPr lang="en-US" i="1">
                            <a:solidFill>
                              <a:schemeClr val="tx1">
                                <a:lumMod val="75000"/>
                                <a:lumOff val="25000"/>
                              </a:schemeClr>
                            </a:solidFill>
                            <a:latin typeface="Cambria Math" charset="0"/>
                          </a:rPr>
                          <m:t>𝑟</m:t>
                        </m:r>
                      </m:e>
                      <m:sub>
                        <m:r>
                          <a:rPr lang="en-US" i="1">
                            <a:solidFill>
                              <a:schemeClr val="tx1">
                                <a:lumMod val="75000"/>
                                <a:lumOff val="25000"/>
                              </a:schemeClr>
                            </a:solidFill>
                            <a:latin typeface="Cambria Math" charset="0"/>
                          </a:rPr>
                          <m:t>𝑖</m:t>
                        </m:r>
                      </m:sub>
                    </m:sSub>
                  </m:oMath>
                </a14:m>
                <a:r>
                  <a:rPr lang="en-US" dirty="0">
                    <a:solidFill>
                      <a:schemeClr val="tx1">
                        <a:lumMod val="75000"/>
                        <a:lumOff val="25000"/>
                      </a:schemeClr>
                    </a:solidFill>
                  </a:rPr>
                  <a:t>. This allows us to explore the distribution of the noise independent </a:t>
                </a:r>
                <a:r>
                  <a:rPr lang="en-US" dirty="0" smtClean="0">
                    <a:solidFill>
                      <a:schemeClr val="tx1">
                        <a:lumMod val="75000"/>
                        <a:lumOff val="25000"/>
                      </a:schemeClr>
                    </a:solidFill>
                  </a:rPr>
                  <a:t>of </a:t>
                </a:r>
                <a14:m>
                  <m:oMath xmlns:m="http://schemas.openxmlformats.org/officeDocument/2006/math">
                    <m:sSub>
                      <m:sSubPr>
                        <m:ctrlPr>
                          <a:rPr lang="en-US" i="1">
                            <a:solidFill>
                              <a:schemeClr val="tx1">
                                <a:lumMod val="75000"/>
                                <a:lumOff val="25000"/>
                              </a:schemeClr>
                            </a:solidFill>
                            <a:latin typeface="Cambria Math" charset="0"/>
                          </a:rPr>
                        </m:ctrlPr>
                      </m:sSubPr>
                      <m:e>
                        <m:r>
                          <a:rPr lang="en-US" i="1">
                            <a:solidFill>
                              <a:schemeClr val="tx1">
                                <a:lumMod val="75000"/>
                                <a:lumOff val="25000"/>
                              </a:schemeClr>
                            </a:solidFill>
                            <a:latin typeface="Cambria Math" charset="0"/>
                          </a:rPr>
                          <m:t>𝑥</m:t>
                        </m:r>
                      </m:e>
                      <m:sub>
                        <m:r>
                          <a:rPr lang="en-US" i="1">
                            <a:solidFill>
                              <a:schemeClr val="tx1">
                                <a:lumMod val="75000"/>
                                <a:lumOff val="25000"/>
                              </a:schemeClr>
                            </a:solidFill>
                            <a:latin typeface="Cambria Math" charset="0"/>
                          </a:rPr>
                          <m:t>𝑖</m:t>
                        </m:r>
                      </m:sub>
                    </m:sSub>
                  </m:oMath>
                </a14:m>
                <a:r>
                  <a:rPr lang="en-US" dirty="0">
                    <a:solidFill>
                      <a:schemeClr val="tx1">
                        <a:lumMod val="75000"/>
                        <a:lumOff val="25000"/>
                      </a:schemeClr>
                    </a:solidFill>
                  </a:rPr>
                  <a:t> or </a:t>
                </a:r>
                <a14:m>
                  <m:oMath xmlns:m="http://schemas.openxmlformats.org/officeDocument/2006/math">
                    <m:sSub>
                      <m:sSubPr>
                        <m:ctrlPr>
                          <a:rPr lang="en-US" i="1">
                            <a:solidFill>
                              <a:schemeClr val="tx1">
                                <a:lumMod val="75000"/>
                                <a:lumOff val="25000"/>
                              </a:schemeClr>
                            </a:solidFill>
                            <a:latin typeface="Cambria Math" charset="0"/>
                          </a:rPr>
                        </m:ctrlPr>
                      </m:sSubPr>
                      <m:e>
                        <m:acc>
                          <m:accPr>
                            <m:chr m:val="̂"/>
                            <m:ctrlPr>
                              <a:rPr lang="en-US" i="1">
                                <a:solidFill>
                                  <a:schemeClr val="tx1">
                                    <a:lumMod val="75000"/>
                                    <a:lumOff val="25000"/>
                                  </a:schemeClr>
                                </a:solidFill>
                                <a:latin typeface="Cambria Math" charset="0"/>
                              </a:rPr>
                            </m:ctrlPr>
                          </m:accPr>
                          <m:e>
                            <m:r>
                              <a:rPr lang="en-US" i="1">
                                <a:solidFill>
                                  <a:schemeClr val="tx1">
                                    <a:lumMod val="75000"/>
                                    <a:lumOff val="25000"/>
                                  </a:schemeClr>
                                </a:solidFill>
                                <a:latin typeface="Cambria Math" charset="0"/>
                              </a:rPr>
                              <m:t>𝑦</m:t>
                            </m:r>
                          </m:e>
                        </m:acc>
                      </m:e>
                      <m:sub>
                        <m:r>
                          <a:rPr lang="en-US" i="1">
                            <a:solidFill>
                              <a:schemeClr val="tx1">
                                <a:lumMod val="75000"/>
                                <a:lumOff val="25000"/>
                              </a:schemeClr>
                            </a:solidFill>
                            <a:latin typeface="Cambria Math" charset="0"/>
                          </a:rPr>
                          <m:t>𝑖</m:t>
                        </m:r>
                      </m:sub>
                    </m:sSub>
                  </m:oMath>
                </a14:m>
                <a:r>
                  <a:rPr lang="en-US" dirty="0" smtClean="0">
                    <a:solidFill>
                      <a:schemeClr val="tx1">
                        <a:lumMod val="75000"/>
                        <a:lumOff val="25000"/>
                      </a:schemeClr>
                    </a:solidFill>
                  </a:rPr>
                  <a:t>.</a:t>
                </a:r>
                <a:endParaRPr lang="en-US" dirty="0">
                  <a:solidFill>
                    <a:schemeClr val="tx1">
                      <a:lumMod val="75000"/>
                      <a:lumOff val="25000"/>
                    </a:schemeClr>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5787818"/>
              </a:xfrm>
              <a:blipFill rotWithShape="0">
                <a:blip r:embed="rId2"/>
                <a:stretch>
                  <a:fillRect l="-1240" t="-1053" r="-135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45</a:t>
            </a:fld>
            <a:endParaRPr lang="en-US"/>
          </a:p>
        </p:txBody>
      </p:sp>
    </p:spTree>
    <p:extLst>
      <p:ext uri="{BB962C8B-B14F-4D97-AF65-F5344CB8AC3E}">
        <p14:creationId xmlns:p14="http://schemas.microsoft.com/office/powerpoint/2010/main" val="2130991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a:t>
            </a:r>
            <a:r>
              <a:rPr lang="en-US" dirty="0"/>
              <a:t>Analysis</a:t>
            </a:r>
            <a:r>
              <a:rPr lang="en-US" dirty="0"/>
              <a:t> </a:t>
            </a:r>
            <a:endParaRPr lang="en-US" dirty="0"/>
          </a:p>
        </p:txBody>
      </p:sp>
      <p:sp>
        <p:nvSpPr>
          <p:cNvPr id="4" name="Slide Number Placeholder 3"/>
          <p:cNvSpPr>
            <a:spLocks noGrp="1"/>
          </p:cNvSpPr>
          <p:nvPr>
            <p:ph type="sldNum" sz="quarter" idx="12"/>
          </p:nvPr>
        </p:nvSpPr>
        <p:spPr/>
        <p:txBody>
          <a:bodyPr/>
          <a:lstStyle/>
          <a:p>
            <a:fld id="{A13833A1-46C9-FB45-812F-A8AC7B5136EB}" type="slidenum">
              <a:rPr lang="en-US" smtClean="0"/>
              <a:t>46</a:t>
            </a:fld>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92" y="1391770"/>
            <a:ext cx="5384863" cy="4038647"/>
          </a:xfrm>
          <a:prstGeom prst="rect">
            <a:avLst/>
          </a:prstGeom>
        </p:spPr>
      </p:pic>
      <p:sp>
        <p:nvSpPr>
          <p:cNvPr id="10" name="Right Arrow 9"/>
          <p:cNvSpPr/>
          <p:nvPr/>
        </p:nvSpPr>
        <p:spPr>
          <a:xfrm>
            <a:off x="5878286" y="3411093"/>
            <a:ext cx="392361" cy="2838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206" y="1439267"/>
            <a:ext cx="5437588" cy="4078191"/>
          </a:xfrm>
          <a:prstGeom prst="rect">
            <a:avLst/>
          </a:prstGeom>
        </p:spPr>
      </p:pic>
    </p:spTree>
    <p:extLst>
      <p:ext uri="{BB962C8B-B14F-4D97-AF65-F5344CB8AC3E}">
        <p14:creationId xmlns:p14="http://schemas.microsoft.com/office/powerpoint/2010/main" val="14999888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 </a:t>
            </a:r>
            <a:br>
              <a:rPr lang="en-US" dirty="0"/>
            </a:b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47</a:t>
            </a:fld>
            <a:endParaRPr lang="en-US"/>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 xmlns:a16="http://schemas.microsoft.com/office/drawing/2014/main" id="{91E54E5B-C88E-ED43-B951-CBA664C28785}"/>
                  </a:ext>
                </a:extLst>
              </p:cNvPr>
              <p:cNvSpPr txBox="1">
                <a:spLocks/>
              </p:cNvSpPr>
              <p:nvPr/>
            </p:nvSpPr>
            <p:spPr>
              <a:xfrm>
                <a:off x="1041240" y="1134895"/>
                <a:ext cx="10045860" cy="4674402"/>
              </a:xfrm>
              <a:prstGeom prst="rect">
                <a:avLst/>
              </a:prstGeom>
              <a:ln w="12700">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72"/>
                  </a:spcBef>
                  <a:spcAft>
                    <a:spcPts val="1200"/>
                  </a:spcAft>
                </a:pPr>
                <a:r>
                  <a:rPr lang="en-US" sz="2400" b="1" dirty="0" smtClean="0">
                    <a:solidFill>
                      <a:schemeClr val="bg1">
                        <a:lumMod val="85000"/>
                      </a:schemeClr>
                    </a:solidFill>
                  </a:rPr>
                  <a:t>How well do </a:t>
                </a:r>
                <a:r>
                  <a:rPr lang="en-US" sz="2400" b="1" dirty="0">
                    <a:solidFill>
                      <a:schemeClr val="bg1">
                        <a:lumMod val="85000"/>
                      </a:schemeClr>
                    </a:solidFill>
                  </a:rPr>
                  <a:t>we know </a:t>
                </a:r>
                <a14:m>
                  <m:oMath xmlns:m="http://schemas.openxmlformats.org/officeDocument/2006/math">
                    <m:acc>
                      <m:accPr>
                        <m:chr m:val="̂"/>
                        <m:ctrlPr>
                          <a:rPr lang="en-US" sz="2400" b="1" i="1">
                            <a:solidFill>
                              <a:schemeClr val="bg1">
                                <a:lumMod val="85000"/>
                              </a:schemeClr>
                            </a:solidFill>
                            <a:latin typeface="Cambria Math" charset="0"/>
                          </a:rPr>
                        </m:ctrlPr>
                      </m:accPr>
                      <m:e>
                        <m:r>
                          <a:rPr lang="en-US" sz="2400" b="1" i="1">
                            <a:solidFill>
                              <a:schemeClr val="bg1">
                                <a:lumMod val="85000"/>
                              </a:schemeClr>
                            </a:solidFill>
                            <a:latin typeface="Cambria Math" charset="0"/>
                          </a:rPr>
                          <m:t>𝒇</m:t>
                        </m:r>
                      </m:e>
                    </m:acc>
                  </m:oMath>
                </a14:m>
                <a:r>
                  <a:rPr lang="en-US" sz="2400" b="1" dirty="0">
                    <a:solidFill>
                      <a:schemeClr val="bg1">
                        <a:lumMod val="85000"/>
                      </a:schemeClr>
                    </a:solidFill>
                  </a:rPr>
                  <a:t> </a:t>
                </a:r>
              </a:p>
              <a:p>
                <a:pPr>
                  <a:spcBef>
                    <a:spcPts val="0"/>
                  </a:spcBef>
                  <a:spcAft>
                    <a:spcPts val="1200"/>
                  </a:spcAft>
                </a:pPr>
                <a:r>
                  <a:rPr lang="en-US" sz="2400" dirty="0">
                    <a:solidFill>
                      <a:schemeClr val="bg1">
                        <a:lumMod val="85000"/>
                      </a:schemeClr>
                    </a:solidFill>
                  </a:rPr>
                  <a:t>	The confidence intervals of our </a:t>
                </a:r>
                <a14:m>
                  <m:oMath xmlns:m="http://schemas.openxmlformats.org/officeDocument/2006/math">
                    <m:acc>
                      <m:accPr>
                        <m:chr m:val="̂"/>
                        <m:ctrlPr>
                          <a:rPr lang="en-US" sz="2400" i="1">
                            <a:solidFill>
                              <a:schemeClr val="bg1">
                                <a:lumMod val="85000"/>
                              </a:schemeClr>
                            </a:solidFill>
                            <a:latin typeface="Cambria Math" charset="0"/>
                          </a:rPr>
                        </m:ctrlPr>
                      </m:accPr>
                      <m:e>
                        <m:r>
                          <a:rPr lang="en-US" sz="2400" i="1">
                            <a:solidFill>
                              <a:schemeClr val="bg1">
                                <a:lumMod val="85000"/>
                              </a:schemeClr>
                            </a:solidFill>
                            <a:latin typeface="Cambria Math" charset="0"/>
                          </a:rPr>
                          <m:t>𝑓</m:t>
                        </m:r>
                      </m:e>
                    </m:acc>
                    <m:r>
                      <a:rPr lang="en-US" sz="2400" i="1">
                        <a:solidFill>
                          <a:schemeClr val="bg1">
                            <a:lumMod val="85000"/>
                          </a:schemeClr>
                        </a:solidFill>
                        <a:latin typeface="Cambria Math" charset="0"/>
                      </a:rPr>
                      <m:t> </m:t>
                    </m:r>
                  </m:oMath>
                </a14:m>
                <a:endParaRPr lang="en-US" sz="2400" dirty="0">
                  <a:solidFill>
                    <a:schemeClr val="bg1">
                      <a:lumMod val="85000"/>
                    </a:schemeClr>
                  </a:solidFill>
                </a:endParaRPr>
              </a:p>
              <a:p>
                <a:pPr marL="342900" indent="-342900">
                  <a:spcBef>
                    <a:spcPts val="600"/>
                  </a:spcBef>
                  <a:spcAft>
                    <a:spcPts val="600"/>
                  </a:spcAft>
                  <a:buFont typeface="Arial" charset="0"/>
                  <a:buChar char="•"/>
                </a:pPr>
                <a:r>
                  <a:rPr lang="en-US" sz="2400" b="1" dirty="0" smtClean="0">
                    <a:solidFill>
                      <a:schemeClr val="bg1">
                        <a:lumMod val="85000"/>
                      </a:schemeClr>
                    </a:solidFill>
                    <a:latin typeface="Karla" charset="0"/>
                    <a:ea typeface="Karla" charset="0"/>
                    <a:cs typeface="Karla" charset="0"/>
                  </a:rPr>
                  <a:t>Multi-linear Regression</a:t>
                </a:r>
                <a:endParaRPr lang="en-US" sz="2400" b="1" dirty="0" smtClean="0">
                  <a:solidFill>
                    <a:schemeClr val="bg1">
                      <a:lumMod val="85000"/>
                    </a:schemeClr>
                  </a:solidFill>
                  <a:latin typeface="Karla" charset="0"/>
                  <a:ea typeface="Karla" charset="0"/>
                  <a:cs typeface="Karla" charset="0"/>
                </a:endParaRPr>
              </a:p>
              <a:p>
                <a:pPr marL="1085820" lvl="1" indent="-342900">
                  <a:spcBef>
                    <a:spcPts val="600"/>
                  </a:spcBef>
                  <a:spcAft>
                    <a:spcPts val="600"/>
                  </a:spcAft>
                  <a:buFont typeface="Arial" charset="0"/>
                  <a:buChar char="•"/>
                </a:pPr>
                <a:r>
                  <a:rPr lang="en-US" sz="2000" dirty="0" smtClean="0">
                    <a:solidFill>
                      <a:schemeClr val="bg1">
                        <a:lumMod val="85000"/>
                      </a:schemeClr>
                    </a:solidFill>
                    <a:latin typeface="Karla" charset="0"/>
                    <a:ea typeface="Karla" charset="0"/>
                    <a:cs typeface="Karla" charset="0"/>
                  </a:rPr>
                  <a:t>Brute Force</a:t>
                </a:r>
              </a:p>
              <a:p>
                <a:pPr marL="1085820" lvl="1" indent="-342900">
                  <a:spcBef>
                    <a:spcPts val="600"/>
                  </a:spcBef>
                  <a:spcAft>
                    <a:spcPts val="600"/>
                  </a:spcAft>
                  <a:buFont typeface="Arial" charset="0"/>
                  <a:buChar char="•"/>
                </a:pPr>
                <a:r>
                  <a:rPr lang="en-US" sz="2000" dirty="0" smtClean="0">
                    <a:solidFill>
                      <a:schemeClr val="bg1">
                        <a:lumMod val="85000"/>
                      </a:schemeClr>
                    </a:solidFill>
                    <a:latin typeface="Karla" charset="0"/>
                    <a:ea typeface="Karla" charset="0"/>
                    <a:cs typeface="Karla" charset="0"/>
                  </a:rPr>
                  <a:t>Exact method</a:t>
                </a:r>
              </a:p>
              <a:p>
                <a:pPr marL="1085820" lvl="1" indent="-342900">
                  <a:spcBef>
                    <a:spcPts val="600"/>
                  </a:spcBef>
                  <a:spcAft>
                    <a:spcPts val="600"/>
                  </a:spcAft>
                  <a:buFont typeface="Arial" charset="0"/>
                  <a:buChar char="•"/>
                </a:pPr>
                <a:r>
                  <a:rPr lang="en-US" sz="2000" dirty="0" smtClean="0">
                    <a:solidFill>
                      <a:schemeClr val="bg1">
                        <a:lumMod val="85000"/>
                      </a:schemeClr>
                    </a:solidFill>
                    <a:latin typeface="Karla" charset="0"/>
                    <a:ea typeface="Karla" charset="0"/>
                    <a:cs typeface="Karla" charset="0"/>
                  </a:rPr>
                  <a:t>Gradient Descent </a:t>
                </a:r>
              </a:p>
              <a:p>
                <a:pPr marL="342900" indent="-342900">
                  <a:spcBef>
                    <a:spcPts val="600"/>
                  </a:spcBef>
                  <a:spcAft>
                    <a:spcPts val="600"/>
                  </a:spcAft>
                  <a:buFont typeface="Arial" charset="0"/>
                  <a:buChar char="•"/>
                </a:pPr>
                <a:r>
                  <a:rPr lang="en-US" sz="2400" dirty="0" smtClean="0">
                    <a:solidFill>
                      <a:schemeClr val="tx1"/>
                    </a:solidFill>
                    <a:latin typeface="Karla" charset="0"/>
                    <a:ea typeface="Karla" charset="0"/>
                    <a:cs typeface="Karla" charset="0"/>
                  </a:rPr>
                  <a:t>Polynomial Regression </a:t>
                </a:r>
                <a:endParaRPr lang="en-US" sz="2400" dirty="0" smtClean="0">
                  <a:solidFill>
                    <a:schemeClr val="tx1"/>
                  </a:solidFill>
                  <a:latin typeface="Karla" charset="0"/>
                  <a:ea typeface="Karla" charset="0"/>
                  <a:cs typeface="Karla" charset="0"/>
                </a:endParaRPr>
              </a:p>
            </p:txBody>
          </p:sp>
        </mc:Choice>
        <mc:Fallback>
          <p:sp>
            <p:nvSpPr>
              <p:cNvPr id="5" name="Content Placeholder 2">
                <a:extLst>
                  <a:ext uri="{FF2B5EF4-FFF2-40B4-BE49-F238E27FC236}">
                    <a16:creationId xmlns="" xmlns:a16="http://schemas.microsoft.com/office/drawing/2014/main" xmlns:a14="http://schemas.microsoft.com/office/drawing/2010/main" id="{91E54E5B-C88E-ED43-B951-CBA664C28785}"/>
                  </a:ext>
                </a:extLst>
              </p:cNvPr>
              <p:cNvSpPr txBox="1">
                <a:spLocks noRot="1" noChangeAspect="1" noMove="1" noResize="1" noEditPoints="1" noAdjustHandles="1" noChangeArrowheads="1" noChangeShapeType="1" noTextEdit="1"/>
              </p:cNvSpPr>
              <p:nvPr/>
            </p:nvSpPr>
            <p:spPr>
              <a:xfrm>
                <a:off x="1041240" y="1134895"/>
                <a:ext cx="10045860" cy="4674402"/>
              </a:xfrm>
              <a:prstGeom prst="rect">
                <a:avLst/>
              </a:prstGeom>
              <a:blipFill rotWithShape="0">
                <a:blip r:embed="rId2"/>
                <a:stretch>
                  <a:fillRect l="-971" t="-522"/>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1031541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a:t>
            </a:r>
          </a:p>
        </p:txBody>
      </p:sp>
      <p:sp>
        <p:nvSpPr>
          <p:cNvPr id="3" name="Slide Number Placeholder 2"/>
          <p:cNvSpPr>
            <a:spLocks noGrp="1"/>
          </p:cNvSpPr>
          <p:nvPr>
            <p:ph type="sldNum" sz="quarter" idx="12"/>
          </p:nvPr>
        </p:nvSpPr>
        <p:spPr/>
        <p:txBody>
          <a:bodyPr/>
          <a:lstStyle/>
          <a:p>
            <a:fld id="{81B7CCDB-6D39-0547-B7B3-C80E39D6513A}" type="slidenum">
              <a:rPr lang="en-US" smtClean="0"/>
              <a:t>48</a:t>
            </a:fld>
            <a:endParaRPr lang="en-US"/>
          </a:p>
        </p:txBody>
      </p:sp>
    </p:spTree>
    <p:extLst>
      <p:ext uri="{BB962C8B-B14F-4D97-AF65-F5344CB8AC3E}">
        <p14:creationId xmlns:p14="http://schemas.microsoft.com/office/powerpoint/2010/main" val="1459868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The simplest non-linear model we can consider, for a response </a:t>
                </a:r>
                <a:r>
                  <a:rPr lang="en-US" sz="2400" i="1" dirty="0"/>
                  <a:t>Y</a:t>
                </a:r>
                <a:r>
                  <a:rPr lang="en-US" sz="2400" dirty="0"/>
                  <a:t> and a predictor </a:t>
                </a:r>
                <a:r>
                  <a:rPr lang="en-US" sz="2400" i="1" dirty="0"/>
                  <a:t>X</a:t>
                </a:r>
                <a:r>
                  <a:rPr lang="en-US" sz="2400" dirty="0"/>
                  <a:t>, is a polynomial model of degree </a:t>
                </a:r>
                <a:r>
                  <a:rPr lang="en-US" sz="2400" i="1" dirty="0"/>
                  <a:t>M</a:t>
                </a:r>
                <a:r>
                  <a:rPr lang="en-US" sz="2400" dirty="0"/>
                  <a:t>,</a:t>
                </a:r>
              </a:p>
              <a:p>
                <a:endParaRPr lang="en-US" sz="2400" dirty="0"/>
              </a:p>
              <a:p>
                <a:endParaRPr lang="en-US" sz="2400" dirty="0"/>
              </a:p>
              <a:p>
                <a:r>
                  <a:rPr lang="en-US" sz="2400" dirty="0"/>
                  <a:t>Just as in the case of linear regression with cross terms, polynomial regression is a special case of linear regression - we treat each </a:t>
                </a:r>
                <a14:m>
                  <m:oMath xmlns:m="http://schemas.openxmlformats.org/officeDocument/2006/math">
                    <m:sSup>
                      <m:sSupPr>
                        <m:ctrlPr>
                          <a:rPr lang="en-US" sz="2400" b="0" i="1" smtClean="0">
                            <a:latin typeface="Cambria Math" charset="0"/>
                          </a:rPr>
                        </m:ctrlPr>
                      </m:sSupPr>
                      <m:e>
                        <m:r>
                          <a:rPr lang="en-US" sz="2400" b="0" i="1" smtClean="0">
                            <a:latin typeface="Cambria Math" charset="0"/>
                          </a:rPr>
                          <m:t>𝑥</m:t>
                        </m:r>
                      </m:e>
                      <m:sup>
                        <m:r>
                          <a:rPr lang="en-US" sz="2400" b="0" i="1" smtClean="0">
                            <a:latin typeface="Cambria Math" charset="0"/>
                          </a:rPr>
                          <m:t>𝑚</m:t>
                        </m:r>
                      </m:sup>
                    </m:sSup>
                  </m:oMath>
                </a14:m>
                <a:r>
                  <a:rPr lang="en-US" sz="2400" dirty="0"/>
                  <a:t> as a separate predictor. Thus, we can write</a:t>
                </a:r>
              </a:p>
              <a:p>
                <a:endParaRPr lang="en-US" sz="2400" dirty="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b="-42363"/>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81B7CCDB-6D39-0547-B7B3-C80E39D6513A}" type="slidenum">
              <a:rPr lang="en-US" smtClean="0"/>
              <a:t>49</a:t>
            </a:fld>
            <a:endParaRPr lang="en-US"/>
          </a:p>
        </p:txBody>
      </p:sp>
      <p:pic>
        <p:nvPicPr>
          <p:cNvPr id="4" name="Picture 3"/>
          <p:cNvPicPr>
            <a:picLocks noChangeAspect="1"/>
          </p:cNvPicPr>
          <p:nvPr/>
        </p:nvPicPr>
        <p:blipFill>
          <a:blip r:embed="rId3"/>
          <a:stretch>
            <a:fillRect/>
          </a:stretch>
        </p:blipFill>
        <p:spPr>
          <a:xfrm>
            <a:off x="2159000" y="2233329"/>
            <a:ext cx="6299200" cy="416560"/>
          </a:xfrm>
          <a:prstGeom prst="rect">
            <a:avLst/>
          </a:prstGeom>
        </p:spPr>
      </p:pic>
      <p:pic>
        <p:nvPicPr>
          <p:cNvPr id="5" name="Picture 4"/>
          <p:cNvPicPr>
            <a:picLocks noChangeAspect="1"/>
          </p:cNvPicPr>
          <p:nvPr/>
        </p:nvPicPr>
        <p:blipFill>
          <a:blip r:embed="rId4"/>
          <a:stretch>
            <a:fillRect/>
          </a:stretch>
        </p:blipFill>
        <p:spPr>
          <a:xfrm>
            <a:off x="971550" y="4215956"/>
            <a:ext cx="10248900" cy="1866900"/>
          </a:xfrm>
          <a:prstGeom prst="rect">
            <a:avLst/>
          </a:prstGeom>
        </p:spPr>
      </p:pic>
    </p:spTree>
    <p:extLst>
      <p:ext uri="{BB962C8B-B14F-4D97-AF65-F5344CB8AC3E}">
        <p14:creationId xmlns:p14="http://schemas.microsoft.com/office/powerpoint/2010/main" val="1008859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from last lecture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b="0" dirty="0" smtClean="0">
                    <a:latin typeface="Cambria Math" charset="0"/>
                  </a:rPr>
                  <a:t>We acknowledge that because there are errors in measurements and a limited sample, there is an inherent uncertainty in the estimation of </a:t>
                </a:r>
                <a14:m>
                  <m:oMath xmlns:m="http://schemas.openxmlformats.org/officeDocument/2006/math">
                    <m:sSub>
                      <m:sSubPr>
                        <m:ctrlPr>
                          <a:rPr lang="en-US" i="1">
                            <a:latin typeface="Cambria Math" charset="0"/>
                          </a:rPr>
                        </m:ctrlPr>
                      </m:sSubPr>
                      <m:e>
                        <m:acc>
                          <m:accPr>
                            <m:chr m:val="̂"/>
                            <m:ctrlPr>
                              <a:rPr lang="en-US" i="1">
                                <a:latin typeface="Cambria Math" charset="0"/>
                              </a:rPr>
                            </m:ctrlPr>
                          </m:accPr>
                          <m:e>
                            <m:r>
                              <a:rPr lang="en-US" i="1">
                                <a:latin typeface="Cambria Math" charset="0"/>
                              </a:rPr>
                              <m:t>𝛽</m:t>
                            </m:r>
                          </m:e>
                        </m:acc>
                      </m:e>
                      <m:sub>
                        <m:r>
                          <a:rPr lang="en-US" i="1">
                            <a:latin typeface="Cambria Math" charset="0"/>
                          </a:rPr>
                          <m:t>0</m:t>
                        </m:r>
                      </m:sub>
                    </m:sSub>
                    <m:r>
                      <a:rPr lang="en-US" i="1">
                        <a:latin typeface="Cambria Math" charset="0"/>
                      </a:rPr>
                      <m:t>,</m:t>
                    </m:r>
                    <m:sSub>
                      <m:sSubPr>
                        <m:ctrlPr>
                          <a:rPr lang="en-US" i="1" smtClean="0">
                            <a:latin typeface="Cambria Math" charset="0"/>
                          </a:rPr>
                        </m:ctrlPr>
                      </m:sSubPr>
                      <m:e>
                        <m:acc>
                          <m:accPr>
                            <m:chr m:val="̂"/>
                            <m:ctrlPr>
                              <a:rPr lang="en-US" i="1">
                                <a:latin typeface="Cambria Math" charset="0"/>
                              </a:rPr>
                            </m:ctrlPr>
                          </m:accPr>
                          <m:e>
                            <m:r>
                              <a:rPr lang="en-US" i="1">
                                <a:latin typeface="Cambria Math" charset="0"/>
                              </a:rPr>
                              <m:t>𝛽</m:t>
                            </m:r>
                          </m:e>
                        </m:acc>
                      </m:e>
                      <m:sub>
                        <m:r>
                          <a:rPr lang="en-US" i="1">
                            <a:latin typeface="Cambria Math" charset="0"/>
                          </a:rPr>
                          <m:t>1</m:t>
                        </m:r>
                      </m:sub>
                    </m:sSub>
                    <m:r>
                      <a:rPr lang="en-US" b="0" i="1" smtClean="0">
                        <a:latin typeface="Cambria Math" charset="0"/>
                      </a:rPr>
                      <m:t>.</m:t>
                    </m:r>
                  </m:oMath>
                </a14:m>
                <a:endParaRPr lang="en-US" b="0" i="1" dirty="0" smtClean="0">
                  <a:latin typeface="Cambria Math" charset="0"/>
                </a:endParaRPr>
              </a:p>
              <a:p>
                <a:r>
                  <a:rPr lang="en-US" dirty="0" smtClean="0">
                    <a:latin typeface="Cambria Math" charset="0"/>
                  </a:rPr>
                  <a:t>We used </a:t>
                </a:r>
                <a:r>
                  <a:rPr lang="en-US" b="1" dirty="0" smtClean="0">
                    <a:latin typeface="Cambria Math" charset="0"/>
                  </a:rPr>
                  <a:t>bootstrap</a:t>
                </a:r>
                <a:r>
                  <a:rPr lang="en-US" dirty="0" smtClean="0">
                    <a:latin typeface="Cambria Math" charset="0"/>
                  </a:rPr>
                  <a:t> to estimate the distributions of </a:t>
                </a:r>
                <a14:m>
                  <m:oMath xmlns:m="http://schemas.openxmlformats.org/officeDocument/2006/math">
                    <m:sSub>
                      <m:sSubPr>
                        <m:ctrlPr>
                          <a:rPr lang="en-US" i="1">
                            <a:latin typeface="Cambria Math" charset="0"/>
                          </a:rPr>
                        </m:ctrlPr>
                      </m:sSubPr>
                      <m:e>
                        <m:acc>
                          <m:accPr>
                            <m:chr m:val="̂"/>
                            <m:ctrlPr>
                              <a:rPr lang="en-US" i="1">
                                <a:latin typeface="Cambria Math" charset="0"/>
                              </a:rPr>
                            </m:ctrlPr>
                          </m:accPr>
                          <m:e>
                            <m:r>
                              <a:rPr lang="en-US" i="1">
                                <a:latin typeface="Cambria Math" charset="0"/>
                              </a:rPr>
                              <m:t>𝛽</m:t>
                            </m:r>
                          </m:e>
                        </m:acc>
                      </m:e>
                      <m:sub>
                        <m:r>
                          <a:rPr lang="en-US" i="1">
                            <a:latin typeface="Cambria Math" charset="0"/>
                          </a:rPr>
                          <m:t>0</m:t>
                        </m:r>
                      </m:sub>
                    </m:sSub>
                    <m:r>
                      <a:rPr lang="en-US" i="1">
                        <a:latin typeface="Cambria Math" charset="0"/>
                      </a:rPr>
                      <m:t>,</m:t>
                    </m:r>
                    <m:sSub>
                      <m:sSubPr>
                        <m:ctrlPr>
                          <a:rPr lang="en-US" i="1">
                            <a:latin typeface="Cambria Math" charset="0"/>
                          </a:rPr>
                        </m:ctrlPr>
                      </m:sSubPr>
                      <m:e>
                        <m:acc>
                          <m:accPr>
                            <m:chr m:val="̂"/>
                            <m:ctrlPr>
                              <a:rPr lang="en-US" i="1">
                                <a:latin typeface="Cambria Math" charset="0"/>
                              </a:rPr>
                            </m:ctrlPr>
                          </m:accPr>
                          <m:e>
                            <m:r>
                              <a:rPr lang="en-US" i="1">
                                <a:latin typeface="Cambria Math" charset="0"/>
                              </a:rPr>
                              <m:t>𝛽</m:t>
                            </m:r>
                          </m:e>
                        </m:acc>
                      </m:e>
                      <m:sub>
                        <m:r>
                          <a:rPr lang="en-US" i="1">
                            <a:latin typeface="Cambria Math" charset="0"/>
                          </a:rPr>
                          <m:t>1</m:t>
                        </m:r>
                      </m:sub>
                    </m:sSub>
                  </m:oMath>
                </a14:m>
                <a:endParaRPr lang="en-US" b="0" i="1" dirty="0" smtClean="0">
                  <a:latin typeface="Cambria Math" charset="0"/>
                </a:endParaRPr>
              </a:p>
              <a:p>
                <a:endParaRPr lang="en-US" b="0" dirty="0" smtClean="0">
                  <a:latin typeface="Cambria Math" charset="0"/>
                </a:endParaRPr>
              </a:p>
              <a:p>
                <a:endParaRPr lang="en-US" dirty="0"/>
              </a:p>
              <a:p>
                <a:endParaRPr lang="en-US" dirty="0" smtClean="0"/>
              </a:p>
              <a:p>
                <a:endParaRPr lang="en-US" dirty="0" smtClean="0"/>
              </a:p>
              <a:p>
                <a:r>
                  <a:rPr lang="en-US" dirty="0"/>
                  <a:t>	</a:t>
                </a:r>
                <a:r>
                  <a:rPr lang="en-US" dirty="0" smtClean="0"/>
                  <a:t>		</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28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569" y="3156283"/>
            <a:ext cx="4866776" cy="3244517"/>
          </a:xfrm>
          <a:prstGeom prst="rect">
            <a:avLst/>
          </a:prstGeom>
        </p:spPr>
      </p:pic>
      <p:sp>
        <p:nvSpPr>
          <p:cNvPr id="8" name="TextBox 7"/>
          <p:cNvSpPr txBox="1"/>
          <p:nvPr/>
        </p:nvSpPr>
        <p:spPr>
          <a:xfrm>
            <a:off x="7187740" y="3935347"/>
            <a:ext cx="301686" cy="369332"/>
          </a:xfrm>
          <a:prstGeom prst="rect">
            <a:avLst/>
          </a:prstGeom>
          <a:noFill/>
        </p:spPr>
        <p:txBody>
          <a:bodyPr wrap="none" rtlCol="0">
            <a:spAutoFit/>
          </a:bodyPr>
          <a:lstStyle/>
          <a:p>
            <a:r>
              <a:rPr lang="en-US" smtClean="0"/>
              <a:t>2</a:t>
            </a:r>
            <a:endParaRPr lang="en-US"/>
          </a:p>
        </p:txBody>
      </p:sp>
    </p:spTree>
    <p:extLst>
      <p:ext uri="{BB962C8B-B14F-4D97-AF65-F5344CB8AC3E}">
        <p14:creationId xmlns:p14="http://schemas.microsoft.com/office/powerpoint/2010/main" val="1867517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a:t>
            </a:r>
          </a:p>
        </p:txBody>
      </p:sp>
      <p:sp>
        <p:nvSpPr>
          <p:cNvPr id="3" name="Content Placeholder 2"/>
          <p:cNvSpPr>
            <a:spLocks noGrp="1"/>
          </p:cNvSpPr>
          <p:nvPr>
            <p:ph idx="1"/>
          </p:nvPr>
        </p:nvSpPr>
        <p:spPr>
          <a:xfrm>
            <a:off x="821985" y="1177757"/>
            <a:ext cx="10327008" cy="2111143"/>
          </a:xfrm>
        </p:spPr>
        <p:txBody>
          <a:bodyPr/>
          <a:lstStyle/>
          <a:p>
            <a:r>
              <a:rPr lang="en-US" dirty="0"/>
              <a:t>Again, minimizing the MSE using vector calculus yields,</a:t>
            </a:r>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50</a:t>
            </a:fld>
            <a:endParaRPr lang="en-US"/>
          </a:p>
        </p:txBody>
      </p:sp>
      <p:pic>
        <p:nvPicPr>
          <p:cNvPr id="7" name="Picture 6"/>
          <p:cNvPicPr>
            <a:picLocks noChangeAspect="1"/>
          </p:cNvPicPr>
          <p:nvPr/>
        </p:nvPicPr>
        <p:blipFill>
          <a:blip r:embed="rId2"/>
          <a:stretch>
            <a:fillRect/>
          </a:stretch>
        </p:blipFill>
        <p:spPr>
          <a:xfrm>
            <a:off x="2810489" y="2226376"/>
            <a:ext cx="6350000" cy="782320"/>
          </a:xfrm>
          <a:prstGeom prst="rect">
            <a:avLst/>
          </a:prstGeom>
        </p:spPr>
      </p:pic>
    </p:spTree>
    <p:extLst>
      <p:ext uri="{BB962C8B-B14F-4D97-AF65-F5344CB8AC3E}">
        <p14:creationId xmlns:p14="http://schemas.microsoft.com/office/powerpoint/2010/main" val="15195343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a:t>
            </a:r>
            <a:r>
              <a:rPr lang="en-US" dirty="0" smtClean="0"/>
              <a:t>Regression (</a:t>
            </a:r>
            <a:r>
              <a:rPr lang="en-US" dirty="0" err="1" smtClean="0"/>
              <a:t>cont</a:t>
            </a:r>
            <a:r>
              <a:rPr lang="en-US" dirty="0" smtClean="0"/>
              <a:t>)</a:t>
            </a:r>
            <a:endParaRPr lang="en-US" dirty="0"/>
          </a:p>
        </p:txBody>
      </p:sp>
      <p:sp>
        <p:nvSpPr>
          <p:cNvPr id="3" name="Slide Number Placeholder 2"/>
          <p:cNvSpPr>
            <a:spLocks noGrp="1"/>
          </p:cNvSpPr>
          <p:nvPr>
            <p:ph type="sldNum" sz="quarter" idx="12"/>
          </p:nvPr>
        </p:nvSpPr>
        <p:spPr/>
        <p:txBody>
          <a:bodyPr/>
          <a:lstStyle/>
          <a:p>
            <a:fld id="{8C616E8F-BF65-1643-9F00-FF84D0665BC6}" type="slidenum">
              <a:rPr lang="en-US" smtClean="0"/>
              <a:t>51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310281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7A14DD1-29B8-EB4C-B302-1714276A13BE}"/>
              </a:ext>
            </a:extLst>
          </p:cNvPr>
          <p:cNvPicPr>
            <a:picLocks noChangeAspect="1"/>
          </p:cNvPicPr>
          <p:nvPr/>
        </p:nvPicPr>
        <p:blipFill>
          <a:blip r:embed="rId2"/>
          <a:stretch>
            <a:fillRect/>
          </a:stretch>
        </p:blipFill>
        <p:spPr>
          <a:xfrm>
            <a:off x="2667000" y="1143000"/>
            <a:ext cx="6858000" cy="4572000"/>
          </a:xfrm>
          <a:prstGeom prst="rect">
            <a:avLst/>
          </a:prstGeom>
        </p:spPr>
      </p:pic>
      <p:sp>
        <p:nvSpPr>
          <p:cNvPr id="2" name="Title 1"/>
          <p:cNvSpPr>
            <a:spLocks noGrp="1"/>
          </p:cNvSpPr>
          <p:nvPr>
            <p:ph type="title"/>
          </p:nvPr>
        </p:nvSpPr>
        <p:spPr/>
        <p:txBody>
          <a:bodyPr/>
          <a:lstStyle/>
          <a:p>
            <a:r>
              <a:rPr lang="en-US" dirty="0"/>
              <a:t>Polynomial Regression (</a:t>
            </a:r>
            <a:r>
              <a:rPr lang="en-US" dirty="0" err="1"/>
              <a:t>cont</a:t>
            </a:r>
            <a:r>
              <a:rPr lang="en-US" dirty="0"/>
              <a:t>)</a:t>
            </a:r>
            <a:endParaRPr lang="en-US" dirty="0"/>
          </a:p>
        </p:txBody>
      </p:sp>
      <p:sp>
        <p:nvSpPr>
          <p:cNvPr id="3" name="Slide Number Placeholder 2"/>
          <p:cNvSpPr>
            <a:spLocks noGrp="1"/>
          </p:cNvSpPr>
          <p:nvPr>
            <p:ph type="sldNum" sz="quarter" idx="12"/>
          </p:nvPr>
        </p:nvSpPr>
        <p:spPr/>
        <p:txBody>
          <a:bodyPr/>
          <a:lstStyle/>
          <a:p>
            <a:fld id="{8C616E8F-BF65-1643-9F00-FF84D0665BC6}" type="slidenum">
              <a:rPr lang="en-US" smtClean="0"/>
              <a:t>52</a:t>
            </a:fld>
            <a:endParaRPr lang="en-US"/>
          </a:p>
        </p:txBody>
      </p:sp>
    </p:spTree>
    <p:extLst>
      <p:ext uri="{BB962C8B-B14F-4D97-AF65-F5344CB8AC3E}">
        <p14:creationId xmlns:p14="http://schemas.microsoft.com/office/powerpoint/2010/main" val="1785742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 (</a:t>
            </a:r>
            <a:r>
              <a:rPr lang="en-US" dirty="0" err="1"/>
              <a:t>cont</a:t>
            </a:r>
            <a:r>
              <a:rPr lang="en-US" dirty="0"/>
              <a:t>)</a:t>
            </a:r>
            <a:endParaRPr lang="en-US" dirty="0"/>
          </a:p>
        </p:txBody>
      </p:sp>
      <p:sp>
        <p:nvSpPr>
          <p:cNvPr id="4" name="Slide Number Placeholder 3"/>
          <p:cNvSpPr>
            <a:spLocks noGrp="1"/>
          </p:cNvSpPr>
          <p:nvPr>
            <p:ph type="sldNum" sz="quarter" idx="12"/>
          </p:nvPr>
        </p:nvSpPr>
        <p:spPr/>
        <p:txBody>
          <a:bodyPr/>
          <a:lstStyle/>
          <a:p>
            <a:fld id="{8C616E8F-BF65-1643-9F00-FF84D0665BC6}" type="slidenum">
              <a:rPr lang="en-US" smtClean="0"/>
              <a:t>53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1768312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 (</a:t>
            </a:r>
            <a:r>
              <a:rPr lang="en-US" dirty="0" err="1"/>
              <a:t>cont</a:t>
            </a:r>
            <a:r>
              <a:rPr lang="en-US" dirty="0"/>
              <a:t>)</a:t>
            </a:r>
            <a:endParaRPr lang="en-US" dirty="0"/>
          </a:p>
        </p:txBody>
      </p:sp>
      <p:sp>
        <p:nvSpPr>
          <p:cNvPr id="3" name="Slide Number Placeholder 2"/>
          <p:cNvSpPr>
            <a:spLocks noGrp="1"/>
          </p:cNvSpPr>
          <p:nvPr>
            <p:ph type="sldNum" sz="quarter" idx="12"/>
          </p:nvPr>
        </p:nvSpPr>
        <p:spPr/>
        <p:txBody>
          <a:bodyPr/>
          <a:lstStyle/>
          <a:p>
            <a:fld id="{8C616E8F-BF65-1643-9F00-FF84D0665BC6}" type="slidenum">
              <a:rPr lang="en-US" smtClean="0"/>
              <a:t>54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848227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 (</a:t>
            </a:r>
            <a:r>
              <a:rPr lang="en-US" dirty="0" err="1"/>
              <a:t>cont</a:t>
            </a:r>
            <a:r>
              <a:rPr lang="en-US" dirty="0"/>
              <a:t>)</a:t>
            </a:r>
            <a:endParaRPr lang="en-US" dirty="0"/>
          </a:p>
        </p:txBody>
      </p:sp>
      <p:sp>
        <p:nvSpPr>
          <p:cNvPr id="4" name="Slide Number Placeholder 3"/>
          <p:cNvSpPr>
            <a:spLocks noGrp="1"/>
          </p:cNvSpPr>
          <p:nvPr>
            <p:ph type="sldNum" sz="quarter" idx="12"/>
          </p:nvPr>
        </p:nvSpPr>
        <p:spPr/>
        <p:txBody>
          <a:bodyPr/>
          <a:lstStyle/>
          <a:p>
            <a:fld id="{8C616E8F-BF65-1643-9F00-FF84D0665BC6}" type="slidenum">
              <a:rPr lang="en-US" smtClean="0"/>
              <a:t>55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17228967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 (</a:t>
            </a:r>
            <a:r>
              <a:rPr lang="en-US" dirty="0" err="1"/>
              <a:t>cont</a:t>
            </a:r>
            <a:r>
              <a:rPr lang="en-US" dirty="0"/>
              <a:t>)</a:t>
            </a:r>
            <a:endParaRPr lang="en-US" dirty="0"/>
          </a:p>
        </p:txBody>
      </p:sp>
      <p:sp>
        <p:nvSpPr>
          <p:cNvPr id="3" name="Slide Number Placeholder 2"/>
          <p:cNvSpPr>
            <a:spLocks noGrp="1"/>
          </p:cNvSpPr>
          <p:nvPr>
            <p:ph type="sldNum" sz="quarter" idx="12"/>
          </p:nvPr>
        </p:nvSpPr>
        <p:spPr/>
        <p:txBody>
          <a:bodyPr/>
          <a:lstStyle/>
          <a:p>
            <a:fld id="{8C616E8F-BF65-1643-9F00-FF84D0665BC6}" type="slidenum">
              <a:rPr lang="en-US" smtClean="0"/>
              <a:t>56</a:t>
            </a:fld>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14943327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Overfitting</a:t>
            </a:r>
            <a:endParaRPr lang="en-US" dirty="0"/>
          </a:p>
        </p:txBody>
      </p:sp>
      <p:sp>
        <p:nvSpPr>
          <p:cNvPr id="3" name="Content Placeholder 2"/>
          <p:cNvSpPr>
            <a:spLocks noGrp="1"/>
          </p:cNvSpPr>
          <p:nvPr>
            <p:ph idx="1"/>
          </p:nvPr>
        </p:nvSpPr>
        <p:spPr>
          <a:xfrm>
            <a:off x="671744" y="983807"/>
            <a:ext cx="10848512" cy="2111143"/>
          </a:xfrm>
        </p:spPr>
        <p:txBody>
          <a:bodyPr/>
          <a:lstStyle/>
          <a:p>
            <a:r>
              <a:rPr lang="en-US" dirty="0">
                <a:solidFill>
                  <a:schemeClr val="tx1">
                    <a:lumMod val="75000"/>
                    <a:lumOff val="25000"/>
                  </a:schemeClr>
                </a:solidFill>
                <a:latin typeface="Karla" charset="0"/>
                <a:ea typeface="Karla" charset="0"/>
                <a:cs typeface="Karla" charset="0"/>
              </a:rPr>
              <a:t>In statistics, </a:t>
            </a:r>
            <a:r>
              <a:rPr lang="en-US" b="1" dirty="0">
                <a:solidFill>
                  <a:schemeClr val="tx1">
                    <a:lumMod val="75000"/>
                    <a:lumOff val="25000"/>
                  </a:schemeClr>
                </a:solidFill>
                <a:latin typeface="Karla" charset="0"/>
                <a:ea typeface="Karla" charset="0"/>
                <a:cs typeface="Karla" charset="0"/>
              </a:rPr>
              <a:t>overfitting</a:t>
            </a:r>
            <a:r>
              <a:rPr lang="en-US" dirty="0">
                <a:solidFill>
                  <a:schemeClr val="tx1">
                    <a:lumMod val="75000"/>
                    <a:lumOff val="25000"/>
                  </a:schemeClr>
                </a:solidFill>
                <a:latin typeface="Karla" charset="0"/>
                <a:ea typeface="Karla" charset="0"/>
                <a:cs typeface="Karla" charset="0"/>
              </a:rPr>
              <a:t> is "the production of an analysis that corresponds too closely or exactly to a particular set of data, and may therefore fail to fit additional data or predict future observations </a:t>
            </a:r>
            <a:r>
              <a:rPr lang="en-US" dirty="0" smtClean="0">
                <a:solidFill>
                  <a:schemeClr val="tx1">
                    <a:lumMod val="75000"/>
                    <a:lumOff val="25000"/>
                  </a:schemeClr>
                </a:solidFill>
                <a:latin typeface="Karla" charset="0"/>
                <a:ea typeface="Karla" charset="0"/>
                <a:cs typeface="Karla" charset="0"/>
              </a:rPr>
              <a:t>reliably”</a:t>
            </a:r>
          </a:p>
          <a:p>
            <a:endParaRPr lang="en-US" dirty="0">
              <a:solidFill>
                <a:schemeClr val="tx1">
                  <a:lumMod val="75000"/>
                  <a:lumOff val="25000"/>
                </a:schemeClr>
              </a:solidFill>
              <a:latin typeface="Karla" charset="0"/>
              <a:ea typeface="Karla" charset="0"/>
              <a:cs typeface="Karla" charset="0"/>
            </a:endParaRPr>
          </a:p>
          <a:p>
            <a:r>
              <a:rPr lang="en-US" dirty="0" smtClean="0">
                <a:solidFill>
                  <a:schemeClr val="tx1">
                    <a:lumMod val="75000"/>
                    <a:lumOff val="25000"/>
                  </a:schemeClr>
                </a:solidFill>
                <a:latin typeface="Karla" charset="0"/>
                <a:ea typeface="Karla" charset="0"/>
                <a:cs typeface="Karla" charset="0"/>
              </a:rPr>
              <a:t>More on this on Wednesday </a:t>
            </a:r>
            <a:endParaRPr lang="en-US" dirty="0">
              <a:solidFill>
                <a:schemeClr val="tx1">
                  <a:lumMod val="75000"/>
                  <a:lumOff val="25000"/>
                </a:schemeClr>
              </a:solidFill>
              <a:latin typeface="Karla" charset="0"/>
              <a:ea typeface="Karla" charset="0"/>
              <a:cs typeface="Karla" charset="0"/>
            </a:endParaRPr>
          </a:p>
          <a:p>
            <a:endParaRPr lang="en-US" dirty="0">
              <a:solidFill>
                <a:schemeClr val="tx1">
                  <a:lumMod val="75000"/>
                  <a:lumOff val="25000"/>
                </a:schemeClr>
              </a:solidFill>
              <a:latin typeface="Karla" charset="0"/>
              <a:ea typeface="Karla" charset="0"/>
              <a:cs typeface="Karla" charset="0"/>
            </a:endParaRPr>
          </a:p>
        </p:txBody>
      </p:sp>
      <p:sp>
        <p:nvSpPr>
          <p:cNvPr id="4" name="Slide Number Placeholder 3"/>
          <p:cNvSpPr>
            <a:spLocks noGrp="1"/>
          </p:cNvSpPr>
          <p:nvPr>
            <p:ph type="sldNum" sz="quarter" idx="12"/>
          </p:nvPr>
        </p:nvSpPr>
        <p:spPr/>
        <p:txBody>
          <a:bodyPr/>
          <a:lstStyle/>
          <a:p>
            <a:fld id="{A13833A1-46C9-FB45-812F-A8AC7B5136EB}" type="slidenum">
              <a:rPr lang="en-US" smtClean="0"/>
              <a:t>57</a:t>
            </a:fld>
            <a:endParaRPr lang="en-US"/>
          </a:p>
        </p:txBody>
      </p:sp>
      <p:pic>
        <p:nvPicPr>
          <p:cNvPr id="1026" name="Picture 2" descr="areer Guidance - The Cliffhanger Method Will Help You Get the T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235" y="4138414"/>
            <a:ext cx="5369573" cy="262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47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Bef>
                    <a:spcPts val="672"/>
                  </a:spcBef>
                  <a:spcAft>
                    <a:spcPts val="1200"/>
                  </a:spcAft>
                </a:pPr>
                <a:r>
                  <a:rPr lang="en-US" dirty="0"/>
                  <a:t>How well do we know </a:t>
                </a:r>
                <a14:m>
                  <m:oMath xmlns:m="http://schemas.openxmlformats.org/officeDocument/2006/math">
                    <m:acc>
                      <m:accPr>
                        <m:chr m:val="̂"/>
                        <m:ctrlPr>
                          <a:rPr lang="en-US" i="1">
                            <a:latin typeface="Cambria Math" charset="0"/>
                          </a:rPr>
                        </m:ctrlPr>
                      </m:accPr>
                      <m:e>
                        <m:r>
                          <a:rPr lang="en-US" b="0" i="1">
                            <a:latin typeface="Cambria Math" charset="0"/>
                          </a:rPr>
                          <m:t>𝑓</m:t>
                        </m:r>
                      </m:e>
                    </m:acc>
                  </m:oMath>
                </a14:m>
                <a:r>
                  <a:rPr lang="en-US" dirty="0"/>
                  <a:t> </a:t>
                </a:r>
              </a:p>
              <a:p>
                <a:pPr>
                  <a:spcBef>
                    <a:spcPts val="0"/>
                  </a:spcBef>
                  <a:spcAft>
                    <a:spcPts val="1200"/>
                  </a:spcAft>
                </a:pPr>
                <a:r>
                  <a:rPr lang="en-US" dirty="0"/>
                  <a:t>	The confidence intervals of our </a:t>
                </a:r>
                <a14:m>
                  <m:oMath xmlns:m="http://schemas.openxmlformats.org/officeDocument/2006/math">
                    <m:acc>
                      <m:accPr>
                        <m:chr m:val="̂"/>
                        <m:ctrlPr>
                          <a:rPr lang="en-US" i="1">
                            <a:latin typeface="Cambria Math" charset="0"/>
                          </a:rPr>
                        </m:ctrlPr>
                      </m:accPr>
                      <m:e>
                        <m:r>
                          <a:rPr lang="en-US" i="1">
                            <a:latin typeface="Cambria Math" charset="0"/>
                          </a:rPr>
                          <m:t>𝑓</m:t>
                        </m:r>
                      </m:e>
                    </m:acc>
                    <m:r>
                      <a:rPr lang="en-US" i="1">
                        <a:latin typeface="Cambria Math" charset="0"/>
                      </a:rPr>
                      <m:t> </m:t>
                    </m:r>
                  </m:oMath>
                </a14:m>
                <a:endParaRPr lang="en-US" dirty="0"/>
              </a:p>
              <a:p>
                <a:pPr marL="342900" indent="-342900">
                  <a:spcBef>
                    <a:spcPts val="600"/>
                  </a:spcBef>
                  <a:spcAft>
                    <a:spcPts val="600"/>
                  </a:spcAft>
                  <a:buFont typeface="Arial" charset="0"/>
                  <a:buChar char="•"/>
                </a:pPr>
                <a:r>
                  <a:rPr lang="en-US" dirty="0">
                    <a:latin typeface="Karla" charset="0"/>
                    <a:ea typeface="Karla" charset="0"/>
                    <a:cs typeface="Karla" charset="0"/>
                  </a:rPr>
                  <a:t>Multi-linear </a:t>
                </a:r>
                <a:r>
                  <a:rPr lang="en-US" dirty="0" smtClean="0">
                    <a:latin typeface="Karla" charset="0"/>
                    <a:ea typeface="Karla" charset="0"/>
                    <a:cs typeface="Karla" charset="0"/>
                  </a:rPr>
                  <a:t>Regression</a:t>
                </a:r>
              </a:p>
              <a:p>
                <a:pPr marL="1085820" lvl="1" indent="-342900">
                  <a:spcBef>
                    <a:spcPts val="600"/>
                  </a:spcBef>
                  <a:spcAft>
                    <a:spcPts val="600"/>
                  </a:spcAft>
                  <a:buFont typeface="Arial" charset="0"/>
                  <a:buChar char="•"/>
                </a:pPr>
                <a:r>
                  <a:rPr lang="en-US" dirty="0" smtClean="0">
                    <a:latin typeface="Karla" charset="0"/>
                    <a:ea typeface="Karla" charset="0"/>
                    <a:cs typeface="Karla" charset="0"/>
                  </a:rPr>
                  <a:t>Formulate it in Linear Algebra</a:t>
                </a:r>
              </a:p>
              <a:p>
                <a:pPr marL="1085820" lvl="1" indent="-342900">
                  <a:spcBef>
                    <a:spcPts val="600"/>
                  </a:spcBef>
                  <a:spcAft>
                    <a:spcPts val="600"/>
                  </a:spcAft>
                  <a:buFont typeface="Arial" charset="0"/>
                  <a:buChar char="•"/>
                </a:pPr>
                <a:r>
                  <a:rPr lang="en-US" dirty="0" smtClean="0">
                    <a:latin typeface="Karla" charset="0"/>
                    <a:ea typeface="Karla" charset="0"/>
                    <a:cs typeface="Karla" charset="0"/>
                  </a:rPr>
                  <a:t>Categorical Variables</a:t>
                </a:r>
              </a:p>
              <a:p>
                <a:pPr marL="342900" indent="-342900">
                  <a:spcBef>
                    <a:spcPts val="600"/>
                  </a:spcBef>
                  <a:spcAft>
                    <a:spcPts val="600"/>
                  </a:spcAft>
                  <a:buFont typeface="Arial" charset="0"/>
                  <a:buChar char="•"/>
                </a:pPr>
                <a:r>
                  <a:rPr lang="en-US" dirty="0">
                    <a:solidFill>
                      <a:schemeClr val="tx1">
                        <a:lumMod val="75000"/>
                        <a:lumOff val="25000"/>
                      </a:schemeClr>
                    </a:solidFill>
                    <a:latin typeface="Karla" charset="0"/>
                    <a:ea typeface="Karla" charset="0"/>
                    <a:cs typeface="Karla" charset="0"/>
                  </a:rPr>
                  <a:t>Interaction terms </a:t>
                </a:r>
                <a:endParaRPr lang="en-US" dirty="0">
                  <a:latin typeface="Karla" charset="0"/>
                  <a:ea typeface="Karla" charset="0"/>
                  <a:cs typeface="Karla" charset="0"/>
                </a:endParaRPr>
              </a:p>
              <a:p>
                <a:pPr marL="342900" indent="-342900">
                  <a:spcBef>
                    <a:spcPts val="600"/>
                  </a:spcBef>
                  <a:spcAft>
                    <a:spcPts val="600"/>
                  </a:spcAft>
                  <a:buFont typeface="Arial" charset="0"/>
                  <a:buChar char="•"/>
                </a:pPr>
                <a:r>
                  <a:rPr lang="en-US" dirty="0">
                    <a:solidFill>
                      <a:schemeClr val="tx1">
                        <a:lumMod val="75000"/>
                        <a:lumOff val="25000"/>
                      </a:schemeClr>
                    </a:solidFill>
                    <a:latin typeface="Karla" charset="0"/>
                    <a:ea typeface="Karla" charset="0"/>
                    <a:cs typeface="Karla" charset="0"/>
                  </a:rPr>
                  <a:t>Polynomial Regression </a:t>
                </a:r>
                <a:endParaRPr lang="en-US" dirty="0" smtClean="0">
                  <a:solidFill>
                    <a:schemeClr val="tx1">
                      <a:lumMod val="75000"/>
                      <a:lumOff val="25000"/>
                    </a:schemeClr>
                  </a:solidFill>
                  <a:latin typeface="Karla" charset="0"/>
                  <a:ea typeface="Karla" charset="0"/>
                  <a:cs typeface="Karla" charset="0"/>
                </a:endParaRPr>
              </a:p>
              <a:p>
                <a:pPr marL="1085820" lvl="1" indent="-342900">
                  <a:spcBef>
                    <a:spcPts val="600"/>
                  </a:spcBef>
                  <a:spcAft>
                    <a:spcPts val="600"/>
                  </a:spcAft>
                  <a:buFont typeface="Arial" charset="0"/>
                  <a:buChar char="•"/>
                </a:pPr>
                <a:r>
                  <a:rPr lang="en-US" dirty="0" smtClean="0">
                    <a:solidFill>
                      <a:schemeClr val="tx1">
                        <a:lumMod val="75000"/>
                        <a:lumOff val="25000"/>
                      </a:schemeClr>
                    </a:solidFill>
                    <a:latin typeface="Karla" charset="0"/>
                    <a:ea typeface="Karla" charset="0"/>
                    <a:cs typeface="Karla" charset="0"/>
                  </a:rPr>
                  <a:t>Linear Algebra Formulation</a:t>
                </a:r>
                <a:endParaRPr lang="en-US" dirty="0">
                  <a:solidFill>
                    <a:schemeClr val="tx1">
                      <a:lumMod val="75000"/>
                      <a:lumOff val="25000"/>
                    </a:schemeClr>
                  </a:solidFill>
                  <a:latin typeface="Karla" charset="0"/>
                  <a:ea typeface="Karla" charset="0"/>
                  <a:cs typeface="Karla" charset="0"/>
                </a:endParaRP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1729" b="-11988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58</a:t>
            </a:fld>
            <a:endParaRPr lang="en-US"/>
          </a:p>
        </p:txBody>
      </p:sp>
    </p:spTree>
    <p:extLst>
      <p:ext uri="{BB962C8B-B14F-4D97-AF65-F5344CB8AC3E}">
        <p14:creationId xmlns:p14="http://schemas.microsoft.com/office/powerpoint/2010/main" val="20420317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Afternoon Exercises</a:t>
            </a:r>
            <a:endParaRPr lang="en-US" dirty="0"/>
          </a:p>
        </p:txBody>
      </p:sp>
      <p:sp>
        <p:nvSpPr>
          <p:cNvPr id="3" name="Content Placeholder 2"/>
          <p:cNvSpPr>
            <a:spLocks noGrp="1"/>
          </p:cNvSpPr>
          <p:nvPr>
            <p:ph idx="1"/>
          </p:nvPr>
        </p:nvSpPr>
        <p:spPr>
          <a:xfrm>
            <a:off x="932496" y="2005893"/>
            <a:ext cx="10327008" cy="2111143"/>
          </a:xfrm>
        </p:spPr>
        <p:txBody>
          <a:bodyPr/>
          <a:lstStyle/>
          <a:p>
            <a:r>
              <a:rPr lang="en-US" b="1" dirty="0" smtClean="0">
                <a:solidFill>
                  <a:schemeClr val="accent1">
                    <a:lumMod val="75000"/>
                  </a:schemeClr>
                </a:solidFill>
              </a:rPr>
              <a:t>Quiz</a:t>
            </a:r>
            <a:r>
              <a:rPr lang="en-US" dirty="0" smtClean="0"/>
              <a:t> - to be completed in the next 10 min:</a:t>
            </a:r>
          </a:p>
          <a:p>
            <a:r>
              <a:rPr lang="en-US" dirty="0"/>
              <a:t>	</a:t>
            </a:r>
            <a:r>
              <a:rPr lang="en-US" dirty="0" smtClean="0">
                <a:solidFill>
                  <a:schemeClr val="tx1">
                    <a:lumMod val="95000"/>
                    <a:lumOff val="5000"/>
                  </a:schemeClr>
                </a:solidFill>
              </a:rPr>
              <a:t>Sway</a:t>
            </a:r>
            <a:r>
              <a:rPr lang="en-US" dirty="0" smtClean="0"/>
              <a:t>: Lecture </a:t>
            </a:r>
            <a:r>
              <a:rPr lang="en-US" dirty="0"/>
              <a:t>6</a:t>
            </a:r>
            <a:r>
              <a:rPr lang="en-US" dirty="0" smtClean="0"/>
              <a:t>: Multi and poly Regression</a:t>
            </a:r>
            <a:endParaRPr lang="en-US" dirty="0" smtClean="0"/>
          </a:p>
          <a:p>
            <a:endParaRPr lang="en-US" dirty="0"/>
          </a:p>
          <a:p>
            <a:r>
              <a:rPr lang="en-US" b="1" dirty="0" smtClean="0">
                <a:solidFill>
                  <a:schemeClr val="accent1">
                    <a:lumMod val="75000"/>
                  </a:schemeClr>
                </a:solidFill>
              </a:rPr>
              <a:t>Programmatic </a:t>
            </a:r>
            <a:r>
              <a:rPr lang="mr-IN" dirty="0" smtClean="0"/>
              <a:t>–</a:t>
            </a:r>
            <a:r>
              <a:rPr lang="en-US" dirty="0" smtClean="0"/>
              <a:t> to be completed by lab time tomorrow: </a:t>
            </a:r>
          </a:p>
          <a:p>
            <a:r>
              <a:rPr lang="en-US" dirty="0"/>
              <a:t>	</a:t>
            </a:r>
            <a:r>
              <a:rPr lang="en-US" dirty="0" smtClean="0">
                <a:solidFill>
                  <a:schemeClr val="tx1">
                    <a:lumMod val="95000"/>
                    <a:lumOff val="5000"/>
                  </a:schemeClr>
                </a:solidFill>
              </a:rPr>
              <a:t>Lessons</a:t>
            </a:r>
            <a:r>
              <a:rPr lang="en-US" dirty="0" smtClean="0"/>
              <a:t>: Lecture </a:t>
            </a:r>
            <a:r>
              <a:rPr lang="en-US" dirty="0" smtClean="0"/>
              <a:t>6:</a:t>
            </a:r>
            <a:r>
              <a:rPr lang="en-US" dirty="0"/>
              <a:t>	</a:t>
            </a:r>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59</a:t>
            </a:fld>
            <a:endParaRPr lang="en-US"/>
          </a:p>
        </p:txBody>
      </p:sp>
    </p:spTree>
    <p:extLst>
      <p:ext uri="{BB962C8B-B14F-4D97-AF65-F5344CB8AC3E}">
        <p14:creationId xmlns:p14="http://schemas.microsoft.com/office/powerpoint/2010/main" val="888325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from last lecture</a:t>
            </a:r>
          </a:p>
        </p:txBody>
      </p:sp>
      <p:sp>
        <p:nvSpPr>
          <p:cNvPr id="4" name="Slide Number Placeholder 3"/>
          <p:cNvSpPr>
            <a:spLocks noGrp="1"/>
          </p:cNvSpPr>
          <p:nvPr>
            <p:ph type="sldNum" sz="quarter" idx="12"/>
          </p:nvPr>
        </p:nvSpPr>
        <p:spPr/>
        <p:txBody>
          <a:bodyPr/>
          <a:lstStyle/>
          <a:p>
            <a:fld id="{A13833A1-46C9-FB45-812F-A8AC7B5136EB}" type="slidenum">
              <a:rPr lang="en-US" smtClean="0"/>
              <a:t>6</a:t>
            </a:fld>
            <a:endParaRPr lang="en-US"/>
          </a:p>
        </p:txBody>
      </p:sp>
      <mc:AlternateContent xmlns:mc="http://schemas.openxmlformats.org/markup-compatibility/2006">
        <mc:Choice xmlns:a14="http://schemas.microsoft.com/office/drawing/2010/main" Requires="a14">
          <p:sp>
            <p:nvSpPr>
              <p:cNvPr id="8" name="Content Placeholder 2"/>
              <p:cNvSpPr txBox="1">
                <a:spLocks/>
              </p:cNvSpPr>
              <p:nvPr/>
            </p:nvSpPr>
            <p:spPr>
              <a:xfrm>
                <a:off x="1152070" y="1166677"/>
                <a:ext cx="10327008" cy="879642"/>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smtClean="0"/>
                  <a:t>We calculate </a:t>
                </a:r>
                <a:r>
                  <a:rPr lang="en-US" sz="2400" dirty="0"/>
                  <a:t>the confidence intervals, which are the ranges of values such that the </a:t>
                </a:r>
                <a:r>
                  <a:rPr lang="en-US" sz="2400" b="1" dirty="0"/>
                  <a:t>true</a:t>
                </a:r>
                <a:r>
                  <a:rPr lang="en-US" sz="2400" dirty="0"/>
                  <a:t> value of </a:t>
                </a:r>
                <a14:m>
                  <m:oMath xmlns:m="http://schemas.openxmlformats.org/officeDocument/2006/math">
                    <m:sSub>
                      <m:sSubPr>
                        <m:ctrlPr>
                          <a:rPr lang="en-US" sz="2400" i="1" smtClean="0">
                            <a:latin typeface="Cambria Math" charset="0"/>
                          </a:rPr>
                        </m:ctrlPr>
                      </m:sSubPr>
                      <m:e>
                        <m:r>
                          <a:rPr lang="en-US" sz="2400" i="1" smtClean="0">
                            <a:latin typeface="Cambria Math" charset="0"/>
                            <a:ea typeface="Cambria Math" charset="0"/>
                            <a:cs typeface="Cambria Math" charset="0"/>
                          </a:rPr>
                          <m:t>𝛽</m:t>
                        </m:r>
                      </m:e>
                      <m:sub>
                        <m:r>
                          <a:rPr lang="en-US" sz="2400" b="0" i="1" smtClean="0">
                            <a:latin typeface="Cambria Math" charset="0"/>
                          </a:rPr>
                          <m:t>1</m:t>
                        </m:r>
                      </m:sub>
                    </m:sSub>
                  </m:oMath>
                </a14:m>
                <a:r>
                  <a:rPr lang="en-US" sz="2400" dirty="0"/>
                  <a:t>is contained in this interval with </a:t>
                </a:r>
                <a:r>
                  <a:rPr lang="en-US" sz="2400" i="1" dirty="0"/>
                  <a:t>n</a:t>
                </a:r>
                <a:r>
                  <a:rPr lang="en-US" sz="2400" dirty="0"/>
                  <a:t> percent probability.</a:t>
                </a:r>
              </a:p>
            </p:txBody>
          </p:sp>
        </mc:Choice>
        <mc:Fallback>
          <p:sp>
            <p:nvSpPr>
              <p:cNvPr id="8" name="Content Placeholder 2"/>
              <p:cNvSpPr txBox="1">
                <a:spLocks noRot="1" noChangeAspect="1" noMove="1" noResize="1" noEditPoints="1" noAdjustHandles="1" noChangeArrowheads="1" noChangeShapeType="1" noTextEdit="1"/>
              </p:cNvSpPr>
              <p:nvPr/>
            </p:nvSpPr>
            <p:spPr>
              <a:xfrm>
                <a:off x="1152070" y="1166677"/>
                <a:ext cx="10327008" cy="879642"/>
              </a:xfrm>
              <a:prstGeom prst="rect">
                <a:avLst/>
              </a:prstGeom>
              <a:blipFill rotWithShape="0">
                <a:blip r:embed="rId2"/>
                <a:stretch>
                  <a:fillRect l="-945" t="-5517" r="-118" b="-50345"/>
                </a:stretch>
              </a:blipFill>
              <a:ln>
                <a:noFill/>
              </a:ln>
            </p:spPr>
            <p:txBody>
              <a:bodyPr/>
              <a:lstStyle/>
              <a:p>
                <a:r>
                  <a:rPr lang="en-US">
                    <a:noFill/>
                  </a:rPr>
                  <a:t> </a:t>
                </a:r>
              </a:p>
            </p:txBody>
          </p:sp>
        </mc:Fallback>
      </mc:AlternateContent>
      <p:grpSp>
        <p:nvGrpSpPr>
          <p:cNvPr id="5" name="Group 4"/>
          <p:cNvGrpSpPr/>
          <p:nvPr/>
        </p:nvGrpSpPr>
        <p:grpSpPr>
          <a:xfrm>
            <a:off x="2752403" y="1963057"/>
            <a:ext cx="6515100" cy="4343400"/>
            <a:chOff x="2752403" y="1963057"/>
            <a:chExt cx="6515100" cy="43434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403" y="1963057"/>
              <a:ext cx="6515100" cy="4343400"/>
            </a:xfrm>
            <a:prstGeom prst="rect">
              <a:avLst/>
            </a:prstGeom>
          </p:spPr>
        </p:pic>
        <p:cxnSp>
          <p:nvCxnSpPr>
            <p:cNvPr id="9" name="Straight Arrow Connector 8"/>
            <p:cNvCxnSpPr/>
            <p:nvPr/>
          </p:nvCxnSpPr>
          <p:spPr>
            <a:xfrm>
              <a:off x="5413827" y="2989943"/>
              <a:ext cx="153851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855027" y="2714171"/>
              <a:ext cx="2692400" cy="725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69625" y="2805277"/>
              <a:ext cx="583814" cy="369332"/>
            </a:xfrm>
            <a:prstGeom prst="rect">
              <a:avLst/>
            </a:prstGeom>
            <a:noFill/>
          </p:spPr>
          <p:txBody>
            <a:bodyPr wrap="none" rtlCol="0">
              <a:spAutoFit/>
            </a:bodyPr>
            <a:lstStyle/>
            <a:p>
              <a:r>
                <a:rPr lang="en-US" dirty="0"/>
                <a:t>68%</a:t>
              </a:r>
            </a:p>
          </p:txBody>
        </p:sp>
        <p:sp>
          <p:nvSpPr>
            <p:cNvPr id="12" name="TextBox 11"/>
            <p:cNvSpPr txBox="1"/>
            <p:nvPr/>
          </p:nvSpPr>
          <p:spPr>
            <a:xfrm>
              <a:off x="7554787" y="2554383"/>
              <a:ext cx="583814" cy="369332"/>
            </a:xfrm>
            <a:prstGeom prst="rect">
              <a:avLst/>
            </a:prstGeom>
            <a:noFill/>
          </p:spPr>
          <p:txBody>
            <a:bodyPr wrap="none" rtlCol="0">
              <a:spAutoFit/>
            </a:bodyPr>
            <a:lstStyle/>
            <a:p>
              <a:r>
                <a:rPr lang="en-US" dirty="0"/>
                <a:t>95%</a:t>
              </a:r>
            </a:p>
          </p:txBody>
        </p:sp>
      </p:grpSp>
    </p:spTree>
    <p:extLst>
      <p:ext uri="{BB962C8B-B14F-4D97-AF65-F5344CB8AC3E}">
        <p14:creationId xmlns:p14="http://schemas.microsoft.com/office/powerpoint/2010/main" val="1394771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from last lecture</a:t>
            </a:r>
          </a:p>
        </p:txBody>
      </p:sp>
      <p:sp>
        <p:nvSpPr>
          <p:cNvPr id="4" name="Slide Number Placeholder 3"/>
          <p:cNvSpPr>
            <a:spLocks noGrp="1"/>
          </p:cNvSpPr>
          <p:nvPr>
            <p:ph type="sldNum" sz="quarter" idx="12"/>
          </p:nvPr>
        </p:nvSpPr>
        <p:spPr/>
        <p:txBody>
          <a:bodyPr/>
          <a:lstStyle/>
          <a:p>
            <a:fld id="{A13833A1-46C9-FB45-812F-A8AC7B5136EB}" type="slidenum">
              <a:rPr lang="en-US" smtClean="0"/>
              <a:t>7</a:t>
            </a:fld>
            <a:endParaRPr lang="en-US"/>
          </a:p>
        </p:txBody>
      </p:sp>
      <p:sp>
        <p:nvSpPr>
          <p:cNvPr id="8" name="Content Placeholder 2"/>
          <p:cNvSpPr txBox="1">
            <a:spLocks/>
          </p:cNvSpPr>
          <p:nvPr/>
        </p:nvSpPr>
        <p:spPr>
          <a:xfrm>
            <a:off x="1152070" y="1166677"/>
            <a:ext cx="10327008" cy="879642"/>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We </a:t>
            </a:r>
            <a:r>
              <a:rPr lang="en-US" sz="2400" dirty="0" smtClean="0"/>
              <a:t>evaluate the importance </a:t>
            </a:r>
            <a:r>
              <a:rPr lang="en-US" sz="2400" dirty="0"/>
              <a:t>of </a:t>
            </a:r>
            <a:r>
              <a:rPr lang="en-US" sz="2400" dirty="0" smtClean="0"/>
              <a:t>predictors using hypothesis testing, using the t-statistics and p-values.</a:t>
            </a:r>
            <a:endParaRPr lang="en-US" sz="2400" dirty="0"/>
          </a:p>
        </p:txBody>
      </p:sp>
      <p:grpSp>
        <p:nvGrpSpPr>
          <p:cNvPr id="13" name="Group 12"/>
          <p:cNvGrpSpPr/>
          <p:nvPr/>
        </p:nvGrpSpPr>
        <p:grpSpPr>
          <a:xfrm>
            <a:off x="3998822" y="2229189"/>
            <a:ext cx="4633504" cy="3089003"/>
            <a:chOff x="7355296" y="603300"/>
            <a:chExt cx="4633504" cy="3089003"/>
          </a:xfrm>
        </p:grpSpPr>
        <p:grpSp>
          <p:nvGrpSpPr>
            <p:cNvPr id="14" name="Group 13"/>
            <p:cNvGrpSpPr/>
            <p:nvPr/>
          </p:nvGrpSpPr>
          <p:grpSpPr>
            <a:xfrm>
              <a:off x="7355296" y="603300"/>
              <a:ext cx="4633504" cy="3089003"/>
              <a:chOff x="2838450" y="2055901"/>
              <a:chExt cx="6515100" cy="43434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450" y="2055901"/>
                <a:ext cx="6515100" cy="4343400"/>
              </a:xfrm>
              <a:prstGeom prst="rect">
                <a:avLst/>
              </a:prstGeom>
            </p:spPr>
          </p:pic>
          <p:cxnSp>
            <p:nvCxnSpPr>
              <p:cNvPr id="17" name="Straight Arrow Connector 16"/>
              <p:cNvCxnSpPr/>
              <p:nvPr/>
            </p:nvCxnSpPr>
            <p:spPr>
              <a:xfrm flipH="1">
                <a:off x="4152275" y="3097013"/>
                <a:ext cx="2104589"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152275" y="3343179"/>
                <a:ext cx="72549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4229367" y="3343551"/>
                    <a:ext cx="571310" cy="4151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ea typeface="Karla" charset="0"/>
                                  <a:cs typeface="Karla" charset="0"/>
                                </a:rPr>
                              </m:ctrlPr>
                            </m:sSubPr>
                            <m:e>
                              <m:r>
                                <a:rPr lang="en-US" i="1">
                                  <a:latin typeface="Cambria Math" charset="0"/>
                                  <a:ea typeface="Cambria Math" charset="0"/>
                                  <a:cs typeface="Cambria Math" charset="0"/>
                                </a:rPr>
                                <m:t>𝜎</m:t>
                              </m:r>
                            </m:e>
                            <m:sub>
                              <m:sSub>
                                <m:sSubPr>
                                  <m:ctrlPr>
                                    <a:rPr lang="en-US" i="1">
                                      <a:latin typeface="Cambria Math" charset="0"/>
                                      <a:ea typeface="Karla" charset="0"/>
                                      <a:cs typeface="Karla" charset="0"/>
                                    </a:rPr>
                                  </m:ctrlPr>
                                </m:sSubPr>
                                <m:e>
                                  <m:acc>
                                    <m:accPr>
                                      <m:chr m:val="̂"/>
                                      <m:ctrlPr>
                                        <a:rPr lang="en-US" i="1">
                                          <a:latin typeface="Cambria Math" charset="0"/>
                                          <a:ea typeface="Karla" charset="0"/>
                                          <a:cs typeface="Karla" charset="0"/>
                                        </a:rPr>
                                      </m:ctrlPr>
                                    </m:accPr>
                                    <m:e>
                                      <m:r>
                                        <a:rPr lang="en-US" i="1">
                                          <a:latin typeface="Cambria Math" charset="0"/>
                                          <a:ea typeface="Cambria Math" charset="0"/>
                                          <a:cs typeface="Cambria Math" charset="0"/>
                                        </a:rPr>
                                        <m:t>𝛽</m:t>
                                      </m:r>
                                    </m:e>
                                  </m:acc>
                                </m:e>
                                <m:sub>
                                  <m:r>
                                    <a:rPr lang="en-US" i="1">
                                      <a:latin typeface="Cambria Math" charset="0"/>
                                      <a:ea typeface="Karla" charset="0"/>
                                      <a:cs typeface="Karla" charset="0"/>
                                    </a:rPr>
                                    <m:t>1</m:t>
                                  </m:r>
                                </m:sub>
                              </m:sSub>
                            </m:sub>
                          </m:sSub>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229367" y="3343551"/>
                    <a:ext cx="571310" cy="415114"/>
                  </a:xfrm>
                  <a:prstGeom prst="rect">
                    <a:avLst/>
                  </a:prstGeom>
                  <a:blipFill rotWithShape="0">
                    <a:blip r:embed="rId6"/>
                    <a:stretch>
                      <a:fillRect r="-21277"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306459" y="2618925"/>
                    <a:ext cx="973985" cy="4151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ea typeface="Karla" charset="0"/>
                                  <a:cs typeface="Karla" charset="0"/>
                                </a:rPr>
                              </m:ctrlPr>
                            </m:sSubPr>
                            <m:e>
                              <m:r>
                                <a:rPr lang="en-US" i="1" smtClean="0">
                                  <a:latin typeface="Cambria Math" charset="0"/>
                                  <a:ea typeface="Cambria Math" charset="0"/>
                                  <a:cs typeface="Cambria Math" charset="0"/>
                                </a:rPr>
                                <m:t>𝜇</m:t>
                              </m:r>
                            </m:e>
                            <m:sub>
                              <m:sSub>
                                <m:sSubPr>
                                  <m:ctrlPr>
                                    <a:rPr lang="en-US" i="1">
                                      <a:latin typeface="Cambria Math" charset="0"/>
                                      <a:ea typeface="Karla" charset="0"/>
                                      <a:cs typeface="Karla" charset="0"/>
                                    </a:rPr>
                                  </m:ctrlPr>
                                </m:sSubPr>
                                <m:e>
                                  <m:acc>
                                    <m:accPr>
                                      <m:chr m:val="̂"/>
                                      <m:ctrlPr>
                                        <a:rPr lang="en-US" i="1">
                                          <a:latin typeface="Cambria Math" charset="0"/>
                                          <a:ea typeface="Karla" charset="0"/>
                                          <a:cs typeface="Karla" charset="0"/>
                                        </a:rPr>
                                      </m:ctrlPr>
                                    </m:accPr>
                                    <m:e>
                                      <m:r>
                                        <a:rPr lang="en-US" i="1">
                                          <a:latin typeface="Cambria Math" charset="0"/>
                                          <a:ea typeface="Cambria Math" charset="0"/>
                                          <a:cs typeface="Cambria Math" charset="0"/>
                                        </a:rPr>
                                        <m:t>𝛽</m:t>
                                      </m:r>
                                    </m:e>
                                  </m:acc>
                                </m:e>
                                <m:sub>
                                  <m:r>
                                    <a:rPr lang="en-US" i="1">
                                      <a:latin typeface="Cambria Math" charset="0"/>
                                      <a:ea typeface="Karla" charset="0"/>
                                      <a:cs typeface="Karla" charset="0"/>
                                    </a:rPr>
                                    <m:t>1</m:t>
                                  </m:r>
                                </m:sub>
                              </m:sSub>
                            </m:sub>
                          </m:sSub>
                          <m:r>
                            <a:rPr lang="en-US" b="0" i="1" smtClean="0">
                              <a:latin typeface="Cambria Math" charset="0"/>
                              <a:ea typeface="Karla" charset="0"/>
                              <a:cs typeface="Karla" charset="0"/>
                            </a:rPr>
                            <m:t>−0</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4306459" y="2618925"/>
                    <a:ext cx="973985" cy="415114"/>
                  </a:xfrm>
                  <a:prstGeom prst="rect">
                    <a:avLst/>
                  </a:prstGeom>
                  <a:blipFill rotWithShape="0">
                    <a:blip r:embed="rId7"/>
                    <a:stretch>
                      <a:fillRect b="-8824"/>
                    </a:stretch>
                  </a:blipFill>
                </p:spPr>
                <p:txBody>
                  <a:bodyPr/>
                  <a:lstStyle/>
                  <a:p>
                    <a:r>
                      <a:rPr lang="en-US">
                        <a:noFill/>
                      </a:rPr>
                      <a:t> </a:t>
                    </a:r>
                  </a:p>
                </p:txBody>
              </p:sp>
            </mc:Fallback>
          </mc:AlternateContent>
        </p:grpSp>
        <p:sp>
          <p:nvSpPr>
            <p:cNvPr id="15" name="TextBox 14"/>
            <p:cNvSpPr txBox="1"/>
            <p:nvPr/>
          </p:nvSpPr>
          <p:spPr>
            <a:xfrm>
              <a:off x="10445672" y="1346681"/>
              <a:ext cx="276038" cy="307777"/>
            </a:xfrm>
            <a:prstGeom prst="rect">
              <a:avLst/>
            </a:prstGeom>
            <a:noFill/>
          </p:spPr>
          <p:txBody>
            <a:bodyPr wrap="none" rtlCol="0">
              <a:spAutoFit/>
            </a:bodyPr>
            <a:lstStyle/>
            <a:p>
              <a:r>
                <a:rPr lang="en-US" sz="1400" dirty="0" smtClean="0"/>
                <a:t>2</a:t>
              </a:r>
              <a:endParaRPr lang="en-US" dirty="0"/>
            </a:p>
          </p:txBody>
        </p:sp>
      </p:grpSp>
    </p:spTree>
    <p:extLst>
      <p:ext uri="{BB962C8B-B14F-4D97-AF65-F5344CB8AC3E}">
        <p14:creationId xmlns:p14="http://schemas.microsoft.com/office/powerpoint/2010/main" val="1501922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from last lecture</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32496" y="1196445"/>
                <a:ext cx="10327008" cy="5317171"/>
              </a:xfrm>
            </p:spPr>
            <p:txBody>
              <a:bodyPr/>
              <a:lstStyle/>
              <a:p>
                <a:pPr>
                  <a:spcBef>
                    <a:spcPts val="1872"/>
                  </a:spcBef>
                  <a:spcAft>
                    <a:spcPts val="1200"/>
                  </a:spcAft>
                </a:pPr>
                <a:r>
                  <a:rPr lang="en-US" sz="2400" b="1" dirty="0">
                    <a:solidFill>
                      <a:schemeClr val="bg1">
                        <a:lumMod val="85000"/>
                      </a:schemeClr>
                    </a:solidFill>
                  </a:rPr>
                  <a:t>Model Fitness </a:t>
                </a:r>
              </a:p>
              <a:p>
                <a:pPr>
                  <a:spcBef>
                    <a:spcPts val="0"/>
                  </a:spcBef>
                  <a:spcAft>
                    <a:spcPts val="1200"/>
                  </a:spcAft>
                </a:pPr>
                <a:r>
                  <a:rPr lang="en-US" sz="2400" dirty="0">
                    <a:solidFill>
                      <a:schemeClr val="bg1">
                        <a:lumMod val="85000"/>
                      </a:schemeClr>
                    </a:solidFill>
                  </a:rPr>
                  <a:t>	How does the model perform predicting? </a:t>
                </a:r>
                <a:endParaRPr lang="en-US" sz="2400" b="1" dirty="0">
                  <a:solidFill>
                    <a:schemeClr val="bg1">
                      <a:lumMod val="85000"/>
                    </a:schemeClr>
                  </a:solidFill>
                </a:endParaRPr>
              </a:p>
              <a:p>
                <a:pPr>
                  <a:spcBef>
                    <a:spcPts val="1872"/>
                  </a:spcBef>
                  <a:spcAft>
                    <a:spcPts val="1200"/>
                  </a:spcAft>
                </a:pPr>
                <a:r>
                  <a:rPr lang="en-US" sz="2400" b="1" dirty="0">
                    <a:solidFill>
                      <a:schemeClr val="bg1">
                        <a:lumMod val="85000"/>
                      </a:schemeClr>
                    </a:solidFill>
                  </a:rPr>
                  <a:t>Comparison of Two Models   </a:t>
                </a:r>
              </a:p>
              <a:p>
                <a:pPr>
                  <a:spcBef>
                    <a:spcPts val="0"/>
                  </a:spcBef>
                  <a:spcAft>
                    <a:spcPts val="1200"/>
                  </a:spcAft>
                </a:pPr>
                <a:r>
                  <a:rPr lang="en-US" sz="2400" dirty="0">
                    <a:solidFill>
                      <a:schemeClr val="bg1">
                        <a:lumMod val="85000"/>
                      </a:schemeClr>
                    </a:solidFill>
                  </a:rPr>
                  <a:t>	How do we choose from two different models?</a:t>
                </a:r>
              </a:p>
              <a:p>
                <a:pPr>
                  <a:spcBef>
                    <a:spcPts val="1872"/>
                  </a:spcBef>
                  <a:spcAft>
                    <a:spcPts val="1200"/>
                  </a:spcAft>
                </a:pPr>
                <a:r>
                  <a:rPr lang="en-US" sz="2400" b="1" dirty="0">
                    <a:solidFill>
                      <a:schemeClr val="bg1">
                        <a:lumMod val="85000"/>
                      </a:schemeClr>
                    </a:solidFill>
                  </a:rPr>
                  <a:t>Evaluating Significance of Predictors </a:t>
                </a:r>
              </a:p>
              <a:p>
                <a:pPr>
                  <a:spcBef>
                    <a:spcPts val="0"/>
                  </a:spcBef>
                  <a:spcAft>
                    <a:spcPts val="1200"/>
                  </a:spcAft>
                </a:pPr>
                <a:r>
                  <a:rPr lang="en-US" sz="2400" dirty="0">
                    <a:solidFill>
                      <a:schemeClr val="bg1">
                        <a:lumMod val="85000"/>
                      </a:schemeClr>
                    </a:solidFill>
                  </a:rPr>
                  <a:t>	Does the outcome depend on the predictors</a:t>
                </a:r>
                <a:r>
                  <a:rPr lang="en-US" sz="2400" dirty="0">
                    <a:solidFill>
                      <a:schemeClr val="bg1">
                        <a:lumMod val="75000"/>
                      </a:schemeClr>
                    </a:solidFill>
                  </a:rPr>
                  <a:t>?</a:t>
                </a:r>
                <a:endParaRPr lang="en-US" sz="2400" b="1" dirty="0">
                  <a:solidFill>
                    <a:schemeClr val="bg1">
                      <a:lumMod val="75000"/>
                    </a:schemeClr>
                  </a:solidFill>
                </a:endParaRPr>
              </a:p>
              <a:p>
                <a:pPr>
                  <a:spcBef>
                    <a:spcPts val="672"/>
                  </a:spcBef>
                  <a:spcAft>
                    <a:spcPts val="1200"/>
                  </a:spcAft>
                </a:pPr>
                <a:r>
                  <a:rPr lang="en-US" sz="2400" b="1" dirty="0"/>
                  <a:t>How </a:t>
                </a:r>
                <a:r>
                  <a:rPr lang="en-US" sz="2400" b="1" dirty="0" smtClean="0"/>
                  <a:t>well do </a:t>
                </a:r>
                <a:r>
                  <a:rPr lang="en-US" sz="2400" b="1" dirty="0"/>
                  <a:t>we know </a:t>
                </a:r>
                <a14:m>
                  <m:oMath xmlns:m="http://schemas.openxmlformats.org/officeDocument/2006/math">
                    <m:acc>
                      <m:accPr>
                        <m:chr m:val="̂"/>
                        <m:ctrlPr>
                          <a:rPr lang="en-US" sz="2400" b="1" i="1" smtClean="0">
                            <a:latin typeface="Cambria Math" charset="0"/>
                          </a:rPr>
                        </m:ctrlPr>
                      </m:accPr>
                      <m:e>
                        <m:r>
                          <a:rPr lang="en-US" sz="2400" b="1" i="1" smtClean="0">
                            <a:latin typeface="Cambria Math" charset="0"/>
                          </a:rPr>
                          <m:t>𝒇</m:t>
                        </m:r>
                      </m:e>
                    </m:acc>
                  </m:oMath>
                </a14:m>
                <a:r>
                  <a:rPr lang="en-US" sz="2400" b="1" dirty="0"/>
                  <a:t> </a:t>
                </a:r>
              </a:p>
              <a:p>
                <a:pPr>
                  <a:spcBef>
                    <a:spcPts val="0"/>
                  </a:spcBef>
                  <a:spcAft>
                    <a:spcPts val="1200"/>
                  </a:spcAft>
                </a:pPr>
                <a:r>
                  <a:rPr lang="en-US" sz="2400" dirty="0"/>
                  <a:t>	The confidence intervals of our </a:t>
                </a:r>
                <a14:m>
                  <m:oMath xmlns:m="http://schemas.openxmlformats.org/officeDocument/2006/math">
                    <m:acc>
                      <m:accPr>
                        <m:chr m:val="̂"/>
                        <m:ctrlPr>
                          <a:rPr lang="en-US" sz="2400" i="1">
                            <a:latin typeface="Cambria Math" charset="0"/>
                          </a:rPr>
                        </m:ctrlPr>
                      </m:accPr>
                      <m:e>
                        <m:r>
                          <a:rPr lang="en-US" sz="2400" i="1">
                            <a:latin typeface="Cambria Math" charset="0"/>
                          </a:rPr>
                          <m:t>𝑓</m:t>
                        </m:r>
                      </m:e>
                    </m:acc>
                    <m:r>
                      <a:rPr lang="en-US" sz="2400" i="1">
                        <a:latin typeface="Cambria Math" charset="0"/>
                      </a:rPr>
                      <m:t> </m:t>
                    </m:r>
                  </m:oMath>
                </a14:m>
                <a:endParaRPr lang="en-US" sz="2400" dirty="0"/>
              </a:p>
              <a:p>
                <a:pPr>
                  <a:spcBef>
                    <a:spcPts val="1872"/>
                  </a:spcBef>
                  <a:spcAft>
                    <a:spcPts val="1200"/>
                  </a:spcAft>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32496" y="1196445"/>
                <a:ext cx="10327008" cy="5317171"/>
              </a:xfrm>
              <a:blipFill rotWithShape="0">
                <a:blip r:embed="rId3"/>
                <a:stretch>
                  <a:fillRect l="-945" t="-91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t>8</a:t>
            </a:fld>
            <a:endParaRPr lang="en-US"/>
          </a:p>
        </p:txBody>
      </p:sp>
      <p:sp>
        <p:nvSpPr>
          <p:cNvPr id="6" name="Content Placeholder 2"/>
          <p:cNvSpPr txBox="1">
            <a:spLocks/>
          </p:cNvSpPr>
          <p:nvPr/>
        </p:nvSpPr>
        <p:spPr>
          <a:xfrm>
            <a:off x="9144000" y="3812875"/>
            <a:ext cx="2380891" cy="2001329"/>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872"/>
              </a:spcBef>
              <a:spcAft>
                <a:spcPts val="1200"/>
              </a:spcAft>
            </a:pPr>
            <a:endParaRPr lang="en-US" sz="2400" dirty="0"/>
          </a:p>
        </p:txBody>
      </p:sp>
      <p:grpSp>
        <p:nvGrpSpPr>
          <p:cNvPr id="8" name="Group 7"/>
          <p:cNvGrpSpPr/>
          <p:nvPr/>
        </p:nvGrpSpPr>
        <p:grpSpPr>
          <a:xfrm>
            <a:off x="8195095" y="5136704"/>
            <a:ext cx="2645670" cy="677500"/>
            <a:chOff x="8195095" y="5136704"/>
            <a:chExt cx="2645670" cy="677500"/>
          </a:xfrm>
        </p:grpSpPr>
        <p:sp>
          <p:nvSpPr>
            <p:cNvPr id="5" name="Right Brace 4"/>
            <p:cNvSpPr/>
            <p:nvPr/>
          </p:nvSpPr>
          <p:spPr>
            <a:xfrm>
              <a:off x="8195095" y="5136704"/>
              <a:ext cx="219610" cy="677500"/>
            </a:xfrm>
            <a:prstGeom prst="rightBrace">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8735702" y="5136704"/>
              <a:ext cx="2105063" cy="523220"/>
            </a:xfrm>
            <a:prstGeom prst="rect">
              <a:avLst/>
            </a:prstGeom>
            <a:noFill/>
          </p:spPr>
          <p:txBody>
            <a:bodyPr wrap="none" rtlCol="0">
              <a:spAutoFit/>
            </a:bodyPr>
            <a:lstStyle/>
            <a:p>
              <a:r>
                <a:rPr lang="en-US" sz="2800" dirty="0" smtClean="0">
                  <a:solidFill>
                    <a:schemeClr val="tx1">
                      <a:lumMod val="75000"/>
                      <a:lumOff val="25000"/>
                    </a:schemeClr>
                  </a:solidFill>
                  <a:latin typeface="Karla" charset="0"/>
                  <a:ea typeface="Karla" charset="0"/>
                  <a:cs typeface="Karla" charset="0"/>
                </a:rPr>
                <a:t>This lecture</a:t>
              </a:r>
              <a:endParaRPr lang="en-US" sz="2800" dirty="0">
                <a:solidFill>
                  <a:schemeClr val="tx1">
                    <a:lumMod val="75000"/>
                    <a:lumOff val="25000"/>
                  </a:schemeClr>
                </a:solidFill>
                <a:latin typeface="Karla" charset="0"/>
                <a:ea typeface="Karla" charset="0"/>
                <a:cs typeface="Karla" charset="0"/>
              </a:endParaRPr>
            </a:p>
          </p:txBody>
        </p:sp>
      </p:grpSp>
    </p:spTree>
    <p:extLst>
      <p:ext uri="{BB962C8B-B14F-4D97-AF65-F5344CB8AC3E}">
        <p14:creationId xmlns:p14="http://schemas.microsoft.com/office/powerpoint/2010/main" val="8472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Bef>
                    <a:spcPts val="672"/>
                  </a:spcBef>
                  <a:spcAft>
                    <a:spcPts val="1200"/>
                  </a:spcAft>
                </a:pPr>
                <a:r>
                  <a:rPr lang="en-US" dirty="0"/>
                  <a:t>How well do we know </a:t>
                </a:r>
                <a14:m>
                  <m:oMath xmlns:m="http://schemas.openxmlformats.org/officeDocument/2006/math">
                    <m:acc>
                      <m:accPr>
                        <m:chr m:val="̂"/>
                        <m:ctrlPr>
                          <a:rPr lang="en-US" i="1">
                            <a:latin typeface="Cambria Math" charset="0"/>
                          </a:rPr>
                        </m:ctrlPr>
                      </m:accPr>
                      <m:e>
                        <m:r>
                          <a:rPr lang="en-US" b="0" i="1">
                            <a:latin typeface="Cambria Math" charset="0"/>
                          </a:rPr>
                          <m:t>𝑓</m:t>
                        </m:r>
                      </m:e>
                    </m:acc>
                  </m:oMath>
                </a14:m>
                <a:r>
                  <a:rPr lang="en-US" dirty="0"/>
                  <a:t> </a:t>
                </a:r>
              </a:p>
              <a:p>
                <a:pPr>
                  <a:spcBef>
                    <a:spcPts val="0"/>
                  </a:spcBef>
                  <a:spcAft>
                    <a:spcPts val="1200"/>
                  </a:spcAft>
                </a:pPr>
                <a:r>
                  <a:rPr lang="en-US" dirty="0"/>
                  <a:t>	</a:t>
                </a:r>
                <a:r>
                  <a:rPr lang="en-US" sz="2400" dirty="0">
                    <a:latin typeface="Karla" charset="0"/>
                    <a:ea typeface="Karla" charset="0"/>
                    <a:cs typeface="Karla" charset="0"/>
                  </a:rPr>
                  <a:t>The confidence intervals of our </a:t>
                </a:r>
                <a14:m>
                  <m:oMath xmlns:m="http://schemas.openxmlformats.org/officeDocument/2006/math">
                    <m:acc>
                      <m:accPr>
                        <m:chr m:val="̂"/>
                        <m:ctrlPr>
                          <a:rPr lang="en-US" sz="2400">
                            <a:latin typeface="Karla" charset="0"/>
                            <a:ea typeface="Karla" charset="0"/>
                            <a:cs typeface="Karla" charset="0"/>
                          </a:rPr>
                        </m:ctrlPr>
                      </m:accPr>
                      <m:e>
                        <m:r>
                          <a:rPr lang="en-US" sz="2400">
                            <a:latin typeface="Karla" charset="0"/>
                            <a:ea typeface="Karla" charset="0"/>
                            <a:cs typeface="Karla" charset="0"/>
                          </a:rPr>
                          <m:t>𝑓</m:t>
                        </m:r>
                      </m:e>
                    </m:acc>
                    <m:r>
                      <a:rPr lang="en-US" sz="2400">
                        <a:latin typeface="Karla" charset="0"/>
                        <a:ea typeface="Karla" charset="0"/>
                        <a:cs typeface="Karla" charset="0"/>
                      </a:rPr>
                      <m:t> </m:t>
                    </m:r>
                  </m:oMath>
                </a14:m>
                <a:endParaRPr lang="en-US" sz="2400" dirty="0">
                  <a:latin typeface="Karla" charset="0"/>
                  <a:ea typeface="Karla" charset="0"/>
                  <a:cs typeface="Karla" charset="0"/>
                </a:endParaRPr>
              </a:p>
              <a:p>
                <a:pPr marL="342900" indent="-342900">
                  <a:spcBef>
                    <a:spcPts val="600"/>
                  </a:spcBef>
                  <a:spcAft>
                    <a:spcPts val="600"/>
                  </a:spcAft>
                  <a:buFont typeface="Arial" charset="0"/>
                  <a:buChar char="•"/>
                </a:pPr>
                <a:r>
                  <a:rPr lang="en-US" dirty="0">
                    <a:latin typeface="Karla" charset="0"/>
                    <a:ea typeface="Karla" charset="0"/>
                    <a:cs typeface="Karla" charset="0"/>
                  </a:rPr>
                  <a:t>Multi-linear </a:t>
                </a:r>
                <a:r>
                  <a:rPr lang="en-US" dirty="0" smtClean="0">
                    <a:latin typeface="Karla" charset="0"/>
                    <a:ea typeface="Karla" charset="0"/>
                    <a:cs typeface="Karla" charset="0"/>
                  </a:rPr>
                  <a:t>Regression</a:t>
                </a:r>
              </a:p>
              <a:p>
                <a:pPr marL="1085820" lvl="1" indent="-342900">
                  <a:spcBef>
                    <a:spcPts val="600"/>
                  </a:spcBef>
                  <a:spcAft>
                    <a:spcPts val="600"/>
                  </a:spcAft>
                  <a:buFont typeface="Arial" charset="0"/>
                  <a:buChar char="•"/>
                </a:pPr>
                <a:r>
                  <a:rPr lang="en-US" dirty="0" smtClean="0">
                    <a:latin typeface="Karla" charset="0"/>
                    <a:ea typeface="Karla" charset="0"/>
                    <a:cs typeface="Karla" charset="0"/>
                  </a:rPr>
                  <a:t>Formulate it in Linear Algebra</a:t>
                </a:r>
              </a:p>
              <a:p>
                <a:pPr marL="1085820" lvl="1" indent="-342900">
                  <a:spcBef>
                    <a:spcPts val="600"/>
                  </a:spcBef>
                  <a:spcAft>
                    <a:spcPts val="600"/>
                  </a:spcAft>
                  <a:buFont typeface="Arial" charset="0"/>
                  <a:buChar char="•"/>
                </a:pPr>
                <a:r>
                  <a:rPr lang="en-US" dirty="0" smtClean="0">
                    <a:latin typeface="Karla" charset="0"/>
                    <a:ea typeface="Karla" charset="0"/>
                    <a:cs typeface="Karla" charset="0"/>
                  </a:rPr>
                  <a:t>Categorical Variables</a:t>
                </a:r>
              </a:p>
              <a:p>
                <a:pPr marL="342900" indent="-342900">
                  <a:spcBef>
                    <a:spcPts val="600"/>
                  </a:spcBef>
                  <a:spcAft>
                    <a:spcPts val="600"/>
                  </a:spcAft>
                  <a:buFont typeface="Arial" charset="0"/>
                  <a:buChar char="•"/>
                </a:pPr>
                <a:r>
                  <a:rPr lang="en-US" dirty="0">
                    <a:solidFill>
                      <a:schemeClr val="tx1">
                        <a:lumMod val="75000"/>
                        <a:lumOff val="25000"/>
                      </a:schemeClr>
                    </a:solidFill>
                    <a:latin typeface="Karla" charset="0"/>
                    <a:ea typeface="Karla" charset="0"/>
                    <a:cs typeface="Karla" charset="0"/>
                  </a:rPr>
                  <a:t>Interaction terms </a:t>
                </a:r>
                <a:endParaRPr lang="en-US" dirty="0">
                  <a:latin typeface="Karla" charset="0"/>
                  <a:ea typeface="Karla" charset="0"/>
                  <a:cs typeface="Karla" charset="0"/>
                </a:endParaRPr>
              </a:p>
              <a:p>
                <a:pPr marL="342900" indent="-342900">
                  <a:spcBef>
                    <a:spcPts val="600"/>
                  </a:spcBef>
                  <a:spcAft>
                    <a:spcPts val="600"/>
                  </a:spcAft>
                  <a:buFont typeface="Arial" charset="0"/>
                  <a:buChar char="•"/>
                </a:pPr>
                <a:r>
                  <a:rPr lang="en-US" dirty="0">
                    <a:solidFill>
                      <a:schemeClr val="tx1">
                        <a:lumMod val="75000"/>
                        <a:lumOff val="25000"/>
                      </a:schemeClr>
                    </a:solidFill>
                    <a:latin typeface="Karla" charset="0"/>
                    <a:ea typeface="Karla" charset="0"/>
                    <a:cs typeface="Karla" charset="0"/>
                  </a:rPr>
                  <a:t>Polynomial Regression </a:t>
                </a:r>
                <a:endParaRPr lang="en-US" dirty="0" smtClean="0">
                  <a:solidFill>
                    <a:schemeClr val="tx1">
                      <a:lumMod val="75000"/>
                      <a:lumOff val="25000"/>
                    </a:schemeClr>
                  </a:solidFill>
                  <a:latin typeface="Karla" charset="0"/>
                  <a:ea typeface="Karla" charset="0"/>
                  <a:cs typeface="Karla" charset="0"/>
                </a:endParaRPr>
              </a:p>
              <a:p>
                <a:pPr marL="1085820" lvl="1" indent="-342900">
                  <a:spcBef>
                    <a:spcPts val="600"/>
                  </a:spcBef>
                  <a:spcAft>
                    <a:spcPts val="600"/>
                  </a:spcAft>
                  <a:buFont typeface="Arial" charset="0"/>
                  <a:buChar char="•"/>
                </a:pPr>
                <a:r>
                  <a:rPr lang="en-US" dirty="0" smtClean="0">
                    <a:solidFill>
                      <a:schemeClr val="tx1">
                        <a:lumMod val="75000"/>
                        <a:lumOff val="25000"/>
                      </a:schemeClr>
                    </a:solidFill>
                    <a:latin typeface="Karla" charset="0"/>
                    <a:ea typeface="Karla" charset="0"/>
                    <a:cs typeface="Karla" charset="0"/>
                  </a:rPr>
                  <a:t>Linear Algebra Formulation</a:t>
                </a:r>
                <a:endParaRPr lang="en-US" dirty="0">
                  <a:solidFill>
                    <a:schemeClr val="tx1">
                      <a:lumMod val="75000"/>
                      <a:lumOff val="25000"/>
                    </a:schemeClr>
                  </a:solidFill>
                  <a:latin typeface="Karla" charset="0"/>
                  <a:ea typeface="Karla" charset="0"/>
                  <a:cs typeface="Karla" charset="0"/>
                </a:endParaRP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40" t="-1729" b="-1190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13833A1-46C9-FB45-812F-A8AC7B5136EB}" type="slidenum">
              <a:rPr lang="en-US" smtClean="0"/>
              <a:t>9</a:t>
            </a:fld>
            <a:endParaRPr lang="en-US"/>
          </a:p>
        </p:txBody>
      </p:sp>
    </p:spTree>
    <p:extLst>
      <p:ext uri="{BB962C8B-B14F-4D97-AF65-F5344CB8AC3E}">
        <p14:creationId xmlns:p14="http://schemas.microsoft.com/office/powerpoint/2010/main" val="16003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5008</TotalTime>
  <Words>2338</Words>
  <Application>Microsoft Macintosh PowerPoint</Application>
  <PresentationFormat>Widescreen</PresentationFormat>
  <Paragraphs>592</Paragraphs>
  <Slides>59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Calibri</vt:lpstr>
      <vt:lpstr>Cambria Math</vt:lpstr>
      <vt:lpstr>Karla</vt:lpstr>
      <vt:lpstr>Mangal</vt:lpstr>
      <vt:lpstr>Arial</vt:lpstr>
      <vt:lpstr>GEC_template</vt:lpstr>
      <vt:lpstr>Lecture 6: Multiple and Poly Linear Regression </vt:lpstr>
      <vt:lpstr>PowerPoint Presentation</vt:lpstr>
      <vt:lpstr>Summary from last lecture</vt:lpstr>
      <vt:lpstr>Summary from last lecture</vt:lpstr>
      <vt:lpstr>Summary from last lecture</vt:lpstr>
      <vt:lpstr>Summary from last lecture</vt:lpstr>
      <vt:lpstr>Summary from last lecture</vt:lpstr>
      <vt:lpstr>Summary from last lecture</vt:lpstr>
      <vt:lpstr>Summary</vt:lpstr>
      <vt:lpstr>Summary</vt:lpstr>
      <vt:lpstr>How well do we know f ̂? </vt:lpstr>
      <vt:lpstr>How well do we know f ̂? </vt:lpstr>
      <vt:lpstr>How well do we know f ̂? </vt:lpstr>
      <vt:lpstr>How well do we know f ̂? </vt:lpstr>
      <vt:lpstr>How well do we know f ̂? </vt:lpstr>
      <vt:lpstr>How well do we know f ̂? </vt:lpstr>
      <vt:lpstr>How well do we know f ̂? </vt:lpstr>
      <vt:lpstr>Confidence in predicting y ̂</vt:lpstr>
      <vt:lpstr>Confidence in predicting y ̂</vt:lpstr>
      <vt:lpstr>Confidence in predicting y ̂</vt:lpstr>
      <vt:lpstr>Lecture Outline  </vt:lpstr>
      <vt:lpstr>Multiple Linear Regression </vt:lpstr>
      <vt:lpstr>Response vs. Predictor Variables</vt:lpstr>
      <vt:lpstr>Multilinear Models</vt:lpstr>
      <vt:lpstr>Multiple Linear Regression</vt:lpstr>
      <vt:lpstr>Multilinear Model, example </vt:lpstr>
      <vt:lpstr>Multiple Linear Regression</vt:lpstr>
      <vt:lpstr>Standard Errors for Multiple Linear Regression</vt:lpstr>
      <vt:lpstr>Collinearity</vt:lpstr>
      <vt:lpstr>Collinearity</vt:lpstr>
      <vt:lpstr>Finding Significant Predictors: Hypothesis Testing</vt:lpstr>
      <vt:lpstr>Finding Significant Predictors: Hypothesis Testing</vt:lpstr>
      <vt:lpstr>Qualitative Predictors</vt:lpstr>
      <vt:lpstr>Qualitative Predictors</vt:lpstr>
      <vt:lpstr>Qualitative Predictors</vt:lpstr>
      <vt:lpstr>Qualitative Predictors</vt:lpstr>
      <vt:lpstr>More than two levels: One hot encoding</vt:lpstr>
      <vt:lpstr>More than two levels: One hot encoding</vt:lpstr>
      <vt:lpstr>Beyond linearity</vt:lpstr>
      <vt:lpstr>Beyond linearity</vt:lpstr>
      <vt:lpstr>PowerPoint Presentation</vt:lpstr>
      <vt:lpstr>Predictors predictors predictors</vt:lpstr>
      <vt:lpstr>PowerPoint Presentation</vt:lpstr>
      <vt:lpstr>Residuals</vt:lpstr>
      <vt:lpstr>Residuals</vt:lpstr>
      <vt:lpstr>Residual Analysis </vt:lpstr>
      <vt:lpstr>Lecture Outline  </vt:lpstr>
      <vt:lpstr>Polynomial Regression</vt:lpstr>
      <vt:lpstr>Polynomial Regression</vt:lpstr>
      <vt:lpstr>Polynomial Regression</vt:lpstr>
      <vt:lpstr>Polynomial Regression (cont)</vt:lpstr>
      <vt:lpstr>Polynomial Regression (cont)</vt:lpstr>
      <vt:lpstr>Polynomial Regression (cont)</vt:lpstr>
      <vt:lpstr>Polynomial Regression (cont)</vt:lpstr>
      <vt:lpstr>Polynomial Regression (cont)</vt:lpstr>
      <vt:lpstr>Polynomial Regression (cont)</vt:lpstr>
      <vt:lpstr>Overfitting</vt:lpstr>
      <vt:lpstr>Summary</vt:lpstr>
      <vt:lpstr>Afternoon Exercises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Multiple Linear Regression</dc:title>
  <dc:creator>Microsoft Office User</dc:creator>
  <cp:lastModifiedBy>Microsoft Office User</cp:lastModifiedBy>
  <cp:revision>41</cp:revision>
  <cp:lastPrinted>2019-09-23T17:10:53Z</cp:lastPrinted>
  <dcterms:created xsi:type="dcterms:W3CDTF">2019-05-24T03:55:12Z</dcterms:created>
  <dcterms:modified xsi:type="dcterms:W3CDTF">2019-09-24T21:59:57Z</dcterms:modified>
</cp:coreProperties>
</file>