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notesMasterIdLst>
    <p:notesMasterId r:id="rId56"/>
  </p:notesMasterIdLst>
  <p:sldIdLst>
    <p:sldId id="336" r:id="rId2"/>
    <p:sldId id="257" r:id="rId3"/>
    <p:sldId id="343" r:id="rId4"/>
    <p:sldId id="371" r:id="rId5"/>
    <p:sldId id="367" r:id="rId6"/>
    <p:sldId id="366" r:id="rId7"/>
    <p:sldId id="338" r:id="rId8"/>
    <p:sldId id="341" r:id="rId9"/>
    <p:sldId id="346" r:id="rId10"/>
    <p:sldId id="342" r:id="rId11"/>
    <p:sldId id="358" r:id="rId12"/>
    <p:sldId id="359" r:id="rId13"/>
    <p:sldId id="360" r:id="rId14"/>
    <p:sldId id="340" r:id="rId15"/>
    <p:sldId id="344" r:id="rId16"/>
    <p:sldId id="345" r:id="rId17"/>
    <p:sldId id="347" r:id="rId18"/>
    <p:sldId id="348" r:id="rId19"/>
    <p:sldId id="349" r:id="rId20"/>
    <p:sldId id="350" r:id="rId21"/>
    <p:sldId id="351" r:id="rId22"/>
    <p:sldId id="352" r:id="rId23"/>
    <p:sldId id="353" r:id="rId24"/>
    <p:sldId id="354" r:id="rId25"/>
    <p:sldId id="355" r:id="rId26"/>
    <p:sldId id="356" r:id="rId27"/>
    <p:sldId id="357" r:id="rId28"/>
    <p:sldId id="380" r:id="rId29"/>
    <p:sldId id="362" r:id="rId30"/>
    <p:sldId id="364" r:id="rId31"/>
    <p:sldId id="368" r:id="rId32"/>
    <p:sldId id="369" r:id="rId33"/>
    <p:sldId id="370" r:id="rId34"/>
    <p:sldId id="372" r:id="rId35"/>
    <p:sldId id="373" r:id="rId36"/>
    <p:sldId id="374" r:id="rId37"/>
    <p:sldId id="375" r:id="rId38"/>
    <p:sldId id="376" r:id="rId39"/>
    <p:sldId id="377" r:id="rId40"/>
    <p:sldId id="393" r:id="rId41"/>
    <p:sldId id="394" r:id="rId42"/>
    <p:sldId id="378" r:id="rId43"/>
    <p:sldId id="379" r:id="rId44"/>
    <p:sldId id="381" r:id="rId45"/>
    <p:sldId id="382" r:id="rId46"/>
    <p:sldId id="383" r:id="rId47"/>
    <p:sldId id="384" r:id="rId48"/>
    <p:sldId id="387" r:id="rId49"/>
    <p:sldId id="388" r:id="rId50"/>
    <p:sldId id="389" r:id="rId51"/>
    <p:sldId id="390" r:id="rId52"/>
    <p:sldId id="391" r:id="rId53"/>
    <p:sldId id="386" r:id="rId54"/>
    <p:sldId id="392" r:id="rId55"/>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FCF"/>
    <a:srgbClr val="F9FB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68"/>
    <p:restoredTop sz="83622"/>
  </p:normalViewPr>
  <p:slideViewPr>
    <p:cSldViewPr snapToGrid="0" snapToObjects="1" showGuides="1">
      <p:cViewPr>
        <p:scale>
          <a:sx n="100" d="100"/>
          <a:sy n="100" d="100"/>
        </p:scale>
        <p:origin x="448" y="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74AD6E-127A-2144-9B3C-5E3BF803E20D}" type="datetimeFigureOut">
              <a:rPr lang="en-US" smtClean="0"/>
              <a:t>9/11/19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B7716-36DB-2D49-AA17-2865D7B13815}" type="slidenum">
              <a:rPr lang="en-US" smtClean="0"/>
              <a:t>‹#›</a:t>
            </a:fld>
            <a:endParaRPr lang="en-US"/>
          </a:p>
        </p:txBody>
      </p:sp>
    </p:spTree>
    <p:extLst>
      <p:ext uri="{BB962C8B-B14F-4D97-AF65-F5344CB8AC3E}">
        <p14:creationId xmlns:p14="http://schemas.microsoft.com/office/powerpoint/2010/main" val="1229122061"/>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2</a:t>
            </a:fld>
            <a:endParaRPr lang="en-US"/>
          </a:p>
        </p:txBody>
      </p:sp>
    </p:spTree>
    <p:extLst>
      <p:ext uri="{BB962C8B-B14F-4D97-AF65-F5344CB8AC3E}">
        <p14:creationId xmlns:p14="http://schemas.microsoft.com/office/powerpoint/2010/main" val="1829777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17</a:t>
            </a:fld>
            <a:endParaRPr lang="en-US"/>
          </a:p>
        </p:txBody>
      </p:sp>
    </p:spTree>
    <p:extLst>
      <p:ext uri="{BB962C8B-B14F-4D97-AF65-F5344CB8AC3E}">
        <p14:creationId xmlns:p14="http://schemas.microsoft.com/office/powerpoint/2010/main" val="4277530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18</a:t>
            </a:fld>
            <a:endParaRPr lang="en-US"/>
          </a:p>
        </p:txBody>
      </p:sp>
    </p:spTree>
    <p:extLst>
      <p:ext uri="{BB962C8B-B14F-4D97-AF65-F5344CB8AC3E}">
        <p14:creationId xmlns:p14="http://schemas.microsoft.com/office/powerpoint/2010/main" val="2856050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19</a:t>
            </a:fld>
            <a:endParaRPr lang="en-US"/>
          </a:p>
        </p:txBody>
      </p:sp>
    </p:spTree>
    <p:extLst>
      <p:ext uri="{BB962C8B-B14F-4D97-AF65-F5344CB8AC3E}">
        <p14:creationId xmlns:p14="http://schemas.microsoft.com/office/powerpoint/2010/main" val="4044258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20</a:t>
            </a:fld>
            <a:endParaRPr lang="en-US"/>
          </a:p>
        </p:txBody>
      </p:sp>
    </p:spTree>
    <p:extLst>
      <p:ext uri="{BB962C8B-B14F-4D97-AF65-F5344CB8AC3E}">
        <p14:creationId xmlns:p14="http://schemas.microsoft.com/office/powerpoint/2010/main" val="1332419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21</a:t>
            </a:fld>
            <a:endParaRPr lang="en-US"/>
          </a:p>
        </p:txBody>
      </p:sp>
    </p:spTree>
    <p:extLst>
      <p:ext uri="{BB962C8B-B14F-4D97-AF65-F5344CB8AC3E}">
        <p14:creationId xmlns:p14="http://schemas.microsoft.com/office/powerpoint/2010/main" val="161982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22</a:t>
            </a:fld>
            <a:endParaRPr lang="en-US"/>
          </a:p>
        </p:txBody>
      </p:sp>
    </p:spTree>
    <p:extLst>
      <p:ext uri="{BB962C8B-B14F-4D97-AF65-F5344CB8AC3E}">
        <p14:creationId xmlns:p14="http://schemas.microsoft.com/office/powerpoint/2010/main" val="3350250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23</a:t>
            </a:fld>
            <a:endParaRPr lang="en-US"/>
          </a:p>
        </p:txBody>
      </p:sp>
    </p:spTree>
    <p:extLst>
      <p:ext uri="{BB962C8B-B14F-4D97-AF65-F5344CB8AC3E}">
        <p14:creationId xmlns:p14="http://schemas.microsoft.com/office/powerpoint/2010/main" val="152197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24</a:t>
            </a:fld>
            <a:endParaRPr lang="en-US"/>
          </a:p>
        </p:txBody>
      </p:sp>
    </p:spTree>
    <p:extLst>
      <p:ext uri="{BB962C8B-B14F-4D97-AF65-F5344CB8AC3E}">
        <p14:creationId xmlns:p14="http://schemas.microsoft.com/office/powerpoint/2010/main" val="1036473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25</a:t>
            </a:fld>
            <a:endParaRPr lang="en-US"/>
          </a:p>
        </p:txBody>
      </p:sp>
    </p:spTree>
    <p:extLst>
      <p:ext uri="{BB962C8B-B14F-4D97-AF65-F5344CB8AC3E}">
        <p14:creationId xmlns:p14="http://schemas.microsoft.com/office/powerpoint/2010/main" val="1171291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26</a:t>
            </a:fld>
            <a:endParaRPr lang="en-US"/>
          </a:p>
        </p:txBody>
      </p:sp>
    </p:spTree>
    <p:extLst>
      <p:ext uri="{BB962C8B-B14F-4D97-AF65-F5344CB8AC3E}">
        <p14:creationId xmlns:p14="http://schemas.microsoft.com/office/powerpoint/2010/main" val="58579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3</a:t>
            </a:fld>
            <a:endParaRPr lang="en-US"/>
          </a:p>
        </p:txBody>
      </p:sp>
    </p:spTree>
    <p:extLst>
      <p:ext uri="{BB962C8B-B14F-4D97-AF65-F5344CB8AC3E}">
        <p14:creationId xmlns:p14="http://schemas.microsoft.com/office/powerpoint/2010/main" val="1337485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27</a:t>
            </a:fld>
            <a:endParaRPr lang="en-US"/>
          </a:p>
        </p:txBody>
      </p:sp>
    </p:spTree>
    <p:extLst>
      <p:ext uri="{BB962C8B-B14F-4D97-AF65-F5344CB8AC3E}">
        <p14:creationId xmlns:p14="http://schemas.microsoft.com/office/powerpoint/2010/main" val="3166193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28</a:t>
            </a:fld>
            <a:endParaRPr lang="en-US"/>
          </a:p>
        </p:txBody>
      </p:sp>
    </p:spTree>
    <p:extLst>
      <p:ext uri="{BB962C8B-B14F-4D97-AF65-F5344CB8AC3E}">
        <p14:creationId xmlns:p14="http://schemas.microsoft.com/office/powerpoint/2010/main" val="205230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29</a:t>
            </a:fld>
            <a:endParaRPr lang="en-US"/>
          </a:p>
        </p:txBody>
      </p:sp>
    </p:spTree>
    <p:extLst>
      <p:ext uri="{BB962C8B-B14F-4D97-AF65-F5344CB8AC3E}">
        <p14:creationId xmlns:p14="http://schemas.microsoft.com/office/powerpoint/2010/main" val="3522090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30</a:t>
            </a:fld>
            <a:endParaRPr lang="en-US"/>
          </a:p>
        </p:txBody>
      </p:sp>
    </p:spTree>
    <p:extLst>
      <p:ext uri="{BB962C8B-B14F-4D97-AF65-F5344CB8AC3E}">
        <p14:creationId xmlns:p14="http://schemas.microsoft.com/office/powerpoint/2010/main" val="4089966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31</a:t>
            </a:fld>
            <a:endParaRPr lang="en-US"/>
          </a:p>
        </p:txBody>
      </p:sp>
    </p:spTree>
    <p:extLst>
      <p:ext uri="{BB962C8B-B14F-4D97-AF65-F5344CB8AC3E}">
        <p14:creationId xmlns:p14="http://schemas.microsoft.com/office/powerpoint/2010/main" val="2650846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32</a:t>
            </a:fld>
            <a:endParaRPr lang="en-US"/>
          </a:p>
        </p:txBody>
      </p:sp>
    </p:spTree>
    <p:extLst>
      <p:ext uri="{BB962C8B-B14F-4D97-AF65-F5344CB8AC3E}">
        <p14:creationId xmlns:p14="http://schemas.microsoft.com/office/powerpoint/2010/main" val="1594012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33</a:t>
            </a:fld>
            <a:endParaRPr lang="en-US"/>
          </a:p>
        </p:txBody>
      </p:sp>
    </p:spTree>
    <p:extLst>
      <p:ext uri="{BB962C8B-B14F-4D97-AF65-F5344CB8AC3E}">
        <p14:creationId xmlns:p14="http://schemas.microsoft.com/office/powerpoint/2010/main" val="32870851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34</a:t>
            </a:fld>
            <a:endParaRPr lang="en-US"/>
          </a:p>
        </p:txBody>
      </p:sp>
    </p:spTree>
    <p:extLst>
      <p:ext uri="{BB962C8B-B14F-4D97-AF65-F5344CB8AC3E}">
        <p14:creationId xmlns:p14="http://schemas.microsoft.com/office/powerpoint/2010/main" val="2390540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35</a:t>
            </a:fld>
            <a:endParaRPr lang="en-US"/>
          </a:p>
        </p:txBody>
      </p:sp>
    </p:spTree>
    <p:extLst>
      <p:ext uri="{BB962C8B-B14F-4D97-AF65-F5344CB8AC3E}">
        <p14:creationId xmlns:p14="http://schemas.microsoft.com/office/powerpoint/2010/main" val="9968181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36</a:t>
            </a:fld>
            <a:endParaRPr lang="en-US"/>
          </a:p>
        </p:txBody>
      </p:sp>
    </p:spTree>
    <p:extLst>
      <p:ext uri="{BB962C8B-B14F-4D97-AF65-F5344CB8AC3E}">
        <p14:creationId xmlns:p14="http://schemas.microsoft.com/office/powerpoint/2010/main" val="2932668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Intro on EDA, with a primary focus on how to use Pandas</a:t>
            </a:r>
          </a:p>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10</a:t>
            </a:fld>
            <a:endParaRPr lang="en-US"/>
          </a:p>
        </p:txBody>
      </p:sp>
    </p:spTree>
    <p:extLst>
      <p:ext uri="{BB962C8B-B14F-4D97-AF65-F5344CB8AC3E}">
        <p14:creationId xmlns:p14="http://schemas.microsoft.com/office/powerpoint/2010/main" val="33856083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37</a:t>
            </a:fld>
            <a:endParaRPr lang="en-US"/>
          </a:p>
        </p:txBody>
      </p:sp>
    </p:spTree>
    <p:extLst>
      <p:ext uri="{BB962C8B-B14F-4D97-AF65-F5344CB8AC3E}">
        <p14:creationId xmlns:p14="http://schemas.microsoft.com/office/powerpoint/2010/main" val="5519758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38</a:t>
            </a:fld>
            <a:endParaRPr lang="en-US"/>
          </a:p>
        </p:txBody>
      </p:sp>
    </p:spTree>
    <p:extLst>
      <p:ext uri="{BB962C8B-B14F-4D97-AF65-F5344CB8AC3E}">
        <p14:creationId xmlns:p14="http://schemas.microsoft.com/office/powerpoint/2010/main" val="8299680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39</a:t>
            </a:fld>
            <a:endParaRPr lang="en-US"/>
          </a:p>
        </p:txBody>
      </p:sp>
    </p:spTree>
    <p:extLst>
      <p:ext uri="{BB962C8B-B14F-4D97-AF65-F5344CB8AC3E}">
        <p14:creationId xmlns:p14="http://schemas.microsoft.com/office/powerpoint/2010/main" val="11111997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40</a:t>
            </a:fld>
            <a:endParaRPr lang="en-US"/>
          </a:p>
        </p:txBody>
      </p:sp>
    </p:spTree>
    <p:extLst>
      <p:ext uri="{BB962C8B-B14F-4D97-AF65-F5344CB8AC3E}">
        <p14:creationId xmlns:p14="http://schemas.microsoft.com/office/powerpoint/2010/main" val="4168146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41</a:t>
            </a:fld>
            <a:endParaRPr lang="en-US"/>
          </a:p>
        </p:txBody>
      </p:sp>
    </p:spTree>
    <p:extLst>
      <p:ext uri="{BB962C8B-B14F-4D97-AF65-F5344CB8AC3E}">
        <p14:creationId xmlns:p14="http://schemas.microsoft.com/office/powerpoint/2010/main" val="14444350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42</a:t>
            </a:fld>
            <a:endParaRPr lang="en-US"/>
          </a:p>
        </p:txBody>
      </p:sp>
    </p:spTree>
    <p:extLst>
      <p:ext uri="{BB962C8B-B14F-4D97-AF65-F5344CB8AC3E}">
        <p14:creationId xmlns:p14="http://schemas.microsoft.com/office/powerpoint/2010/main" val="41597814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43</a:t>
            </a:fld>
            <a:endParaRPr lang="en-US"/>
          </a:p>
        </p:txBody>
      </p:sp>
    </p:spTree>
    <p:extLst>
      <p:ext uri="{BB962C8B-B14F-4D97-AF65-F5344CB8AC3E}">
        <p14:creationId xmlns:p14="http://schemas.microsoft.com/office/powerpoint/2010/main" val="17094221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44</a:t>
            </a:fld>
            <a:endParaRPr lang="en-US"/>
          </a:p>
        </p:txBody>
      </p:sp>
    </p:spTree>
    <p:extLst>
      <p:ext uri="{BB962C8B-B14F-4D97-AF65-F5344CB8AC3E}">
        <p14:creationId xmlns:p14="http://schemas.microsoft.com/office/powerpoint/2010/main" val="21664423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45</a:t>
            </a:fld>
            <a:endParaRPr lang="en-US"/>
          </a:p>
        </p:txBody>
      </p:sp>
    </p:spTree>
    <p:extLst>
      <p:ext uri="{BB962C8B-B14F-4D97-AF65-F5344CB8AC3E}">
        <p14:creationId xmlns:p14="http://schemas.microsoft.com/office/powerpoint/2010/main" val="17450592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46</a:t>
            </a:fld>
            <a:endParaRPr lang="en-US"/>
          </a:p>
        </p:txBody>
      </p:sp>
    </p:spTree>
    <p:extLst>
      <p:ext uri="{BB962C8B-B14F-4D97-AF65-F5344CB8AC3E}">
        <p14:creationId xmlns:p14="http://schemas.microsoft.com/office/powerpoint/2010/main" val="2156653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11</a:t>
            </a:fld>
            <a:endParaRPr lang="en-US"/>
          </a:p>
        </p:txBody>
      </p:sp>
    </p:spTree>
    <p:extLst>
      <p:ext uri="{BB962C8B-B14F-4D97-AF65-F5344CB8AC3E}">
        <p14:creationId xmlns:p14="http://schemas.microsoft.com/office/powerpoint/2010/main" val="16478455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47</a:t>
            </a:fld>
            <a:endParaRPr lang="en-US"/>
          </a:p>
        </p:txBody>
      </p:sp>
    </p:spTree>
    <p:extLst>
      <p:ext uri="{BB962C8B-B14F-4D97-AF65-F5344CB8AC3E}">
        <p14:creationId xmlns:p14="http://schemas.microsoft.com/office/powerpoint/2010/main" val="36815624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48</a:t>
            </a:fld>
            <a:endParaRPr lang="en-US"/>
          </a:p>
        </p:txBody>
      </p:sp>
    </p:spTree>
    <p:extLst>
      <p:ext uri="{BB962C8B-B14F-4D97-AF65-F5344CB8AC3E}">
        <p14:creationId xmlns:p14="http://schemas.microsoft.com/office/powerpoint/2010/main" val="18898916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49</a:t>
            </a:fld>
            <a:endParaRPr lang="en-US"/>
          </a:p>
        </p:txBody>
      </p:sp>
    </p:spTree>
    <p:extLst>
      <p:ext uri="{BB962C8B-B14F-4D97-AF65-F5344CB8AC3E}">
        <p14:creationId xmlns:p14="http://schemas.microsoft.com/office/powerpoint/2010/main" val="12592154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50</a:t>
            </a:fld>
            <a:endParaRPr lang="en-US"/>
          </a:p>
        </p:txBody>
      </p:sp>
    </p:spTree>
    <p:extLst>
      <p:ext uri="{BB962C8B-B14F-4D97-AF65-F5344CB8AC3E}">
        <p14:creationId xmlns:p14="http://schemas.microsoft.com/office/powerpoint/2010/main" val="7369774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51</a:t>
            </a:fld>
            <a:endParaRPr lang="en-US"/>
          </a:p>
        </p:txBody>
      </p:sp>
    </p:spTree>
    <p:extLst>
      <p:ext uri="{BB962C8B-B14F-4D97-AF65-F5344CB8AC3E}">
        <p14:creationId xmlns:p14="http://schemas.microsoft.com/office/powerpoint/2010/main" val="25016202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52</a:t>
            </a:fld>
            <a:endParaRPr lang="en-US"/>
          </a:p>
        </p:txBody>
      </p:sp>
    </p:spTree>
    <p:extLst>
      <p:ext uri="{BB962C8B-B14F-4D97-AF65-F5344CB8AC3E}">
        <p14:creationId xmlns:p14="http://schemas.microsoft.com/office/powerpoint/2010/main" val="11670925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53</a:t>
            </a:fld>
            <a:endParaRPr lang="en-US"/>
          </a:p>
        </p:txBody>
      </p:sp>
    </p:spTree>
    <p:extLst>
      <p:ext uri="{BB962C8B-B14F-4D97-AF65-F5344CB8AC3E}">
        <p14:creationId xmlns:p14="http://schemas.microsoft.com/office/powerpoint/2010/main" val="8417478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54</a:t>
            </a:fld>
            <a:endParaRPr lang="en-US"/>
          </a:p>
        </p:txBody>
      </p:sp>
    </p:spTree>
    <p:extLst>
      <p:ext uri="{BB962C8B-B14F-4D97-AF65-F5344CB8AC3E}">
        <p14:creationId xmlns:p14="http://schemas.microsoft.com/office/powerpoint/2010/main" val="1813565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12</a:t>
            </a:fld>
            <a:endParaRPr lang="en-US"/>
          </a:p>
        </p:txBody>
      </p:sp>
    </p:spTree>
    <p:extLst>
      <p:ext uri="{BB962C8B-B14F-4D97-AF65-F5344CB8AC3E}">
        <p14:creationId xmlns:p14="http://schemas.microsoft.com/office/powerpoint/2010/main" val="2873271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13</a:t>
            </a:fld>
            <a:endParaRPr lang="en-US"/>
          </a:p>
        </p:txBody>
      </p:sp>
    </p:spTree>
    <p:extLst>
      <p:ext uri="{BB962C8B-B14F-4D97-AF65-F5344CB8AC3E}">
        <p14:creationId xmlns:p14="http://schemas.microsoft.com/office/powerpoint/2010/main" val="1855101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14</a:t>
            </a:fld>
            <a:endParaRPr lang="en-US"/>
          </a:p>
        </p:txBody>
      </p:sp>
    </p:spTree>
    <p:extLst>
      <p:ext uri="{BB962C8B-B14F-4D97-AF65-F5344CB8AC3E}">
        <p14:creationId xmlns:p14="http://schemas.microsoft.com/office/powerpoint/2010/main" val="4129999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15</a:t>
            </a:fld>
            <a:endParaRPr lang="en-US"/>
          </a:p>
        </p:txBody>
      </p:sp>
    </p:spTree>
    <p:extLst>
      <p:ext uri="{BB962C8B-B14F-4D97-AF65-F5344CB8AC3E}">
        <p14:creationId xmlns:p14="http://schemas.microsoft.com/office/powerpoint/2010/main" val="3361004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16</a:t>
            </a:fld>
            <a:endParaRPr lang="en-US"/>
          </a:p>
        </p:txBody>
      </p:sp>
    </p:spTree>
    <p:extLst>
      <p:ext uri="{BB962C8B-B14F-4D97-AF65-F5344CB8AC3E}">
        <p14:creationId xmlns:p14="http://schemas.microsoft.com/office/powerpoint/2010/main" val="28439130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694905"/>
            <a:ext cx="10363200" cy="1470025"/>
          </a:xfrm>
          <a:prstGeom prst="rect">
            <a:avLst/>
          </a:prstGeom>
        </p:spPr>
        <p:txBody>
          <a:bodyPr/>
          <a:lstStyle>
            <a:lvl1pPr>
              <a:defRPr sz="3400" b="0" i="0" baseline="0">
                <a:solidFill>
                  <a:srgbClr val="464646"/>
                </a:solidFill>
                <a:latin typeface="Karla" charset="0"/>
                <a:ea typeface="Karla" charset="0"/>
                <a:cs typeface="Karla" charset="0"/>
              </a:defRPr>
            </a:lvl1pPr>
          </a:lstStyle>
          <a:p>
            <a:r>
              <a:rPr lang="en-US"/>
              <a:t>Lecture #: </a:t>
            </a:r>
            <a:endParaRPr lang="en-US" dirty="0"/>
          </a:p>
        </p:txBody>
      </p:sp>
      <p:sp>
        <p:nvSpPr>
          <p:cNvPr id="4" name="Date Placeholder 3"/>
          <p:cNvSpPr>
            <a:spLocks noGrp="1"/>
          </p:cNvSpPr>
          <p:nvPr>
            <p:ph type="dt" sz="half" idx="10"/>
          </p:nvPr>
        </p:nvSpPr>
        <p:spPr/>
        <p:txBody>
          <a:bodyPr/>
          <a:lstStyle/>
          <a:p>
            <a:fld id="{63AEB507-FC84-BF4D-B358-11DDCDC7FC2B}" type="datetime1">
              <a:rPr lang="en-US" smtClean="0"/>
              <a:t>9/11/19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44000" y="6400800"/>
            <a:ext cx="2844800" cy="365125"/>
          </a:xfrm>
        </p:spPr>
        <p:txBody>
          <a:bodyPr/>
          <a:lstStyle/>
          <a:p>
            <a:fld id="{AD29F1E6-0A42-6342-8A19-FA364A33AB30}" type="slidenum">
              <a:rPr lang="en-US" smtClean="0"/>
              <a:t>‹#›</a:t>
            </a:fld>
            <a:endParaRPr lang="en-US"/>
          </a:p>
        </p:txBody>
      </p:sp>
      <p:sp>
        <p:nvSpPr>
          <p:cNvPr id="7" name="TextBox 6"/>
          <p:cNvSpPr txBox="1"/>
          <p:nvPr/>
        </p:nvSpPr>
        <p:spPr>
          <a:xfrm>
            <a:off x="2082800" y="2958528"/>
            <a:ext cx="8026400" cy="954107"/>
          </a:xfrm>
          <a:prstGeom prst="rect">
            <a:avLst/>
          </a:prstGeom>
          <a:noFill/>
        </p:spPr>
        <p:txBody>
          <a:bodyPr wrap="square" rtlCol="0">
            <a:spAutoFit/>
          </a:bodyPr>
          <a:lstStyle/>
          <a:p>
            <a:pPr marL="0" marR="0" indent="0" algn="ctr" defTabSz="457189" rtl="0" eaLnBrk="1" fontAlgn="auto" latinLnBrk="0" hangingPunct="1">
              <a:lnSpc>
                <a:spcPct val="100000"/>
              </a:lnSpc>
              <a:spcBef>
                <a:spcPts val="0"/>
              </a:spcBef>
              <a:spcAft>
                <a:spcPts val="0"/>
              </a:spcAft>
              <a:buClrTx/>
              <a:buSzTx/>
              <a:buFontTx/>
              <a:buNone/>
              <a:tabLst/>
              <a:defRPr/>
            </a:pPr>
            <a:r>
              <a:rPr lang="en-US" sz="3200" kern="1200" dirty="0">
                <a:solidFill>
                  <a:schemeClr val="tx1">
                    <a:lumMod val="75000"/>
                    <a:lumOff val="25000"/>
                  </a:schemeClr>
                </a:solidFill>
                <a:effectLst/>
                <a:latin typeface="Karla" charset="0"/>
                <a:ea typeface="Karla" charset="0"/>
                <a:cs typeface="Karla" charset="0"/>
              </a:rPr>
              <a:t>CS109A Introduction to Data Science</a:t>
            </a:r>
            <a:endParaRPr lang="en-US" sz="2400" b="0" i="0" dirty="0">
              <a:solidFill>
                <a:schemeClr val="tx1">
                  <a:lumMod val="75000"/>
                  <a:lumOff val="25000"/>
                </a:schemeClr>
              </a:solidFill>
              <a:latin typeface="Karla" charset="0"/>
              <a:ea typeface="Karla" charset="0"/>
              <a:cs typeface="Karla" charset="0"/>
            </a:endParaRPr>
          </a:p>
          <a:p>
            <a:pPr algn="ctr"/>
            <a:r>
              <a:rPr lang="en-US" sz="2400" b="0" i="0" dirty="0">
                <a:solidFill>
                  <a:schemeClr val="tx1">
                    <a:lumMod val="75000"/>
                    <a:lumOff val="25000"/>
                  </a:schemeClr>
                </a:solidFill>
                <a:latin typeface="Karla" charset="0"/>
                <a:ea typeface="Karla" charset="0"/>
                <a:cs typeface="Karla" charset="0"/>
              </a:rPr>
              <a:t>Pavlos Protopapas,</a:t>
            </a:r>
            <a:r>
              <a:rPr lang="en-US" sz="2400" b="0" i="0" baseline="0" dirty="0">
                <a:solidFill>
                  <a:schemeClr val="tx1">
                    <a:lumMod val="75000"/>
                    <a:lumOff val="25000"/>
                  </a:schemeClr>
                </a:solidFill>
                <a:latin typeface="Karla" charset="0"/>
                <a:ea typeface="Karla" charset="0"/>
                <a:cs typeface="Karla" charset="0"/>
              </a:rPr>
              <a:t> </a:t>
            </a:r>
            <a:r>
              <a:rPr lang="en-US" sz="2400" b="0" i="0" dirty="0">
                <a:solidFill>
                  <a:schemeClr val="tx1">
                    <a:lumMod val="75000"/>
                    <a:lumOff val="25000"/>
                  </a:schemeClr>
                </a:solidFill>
                <a:latin typeface="Karla" charset="0"/>
                <a:ea typeface="Karla" charset="0"/>
                <a:cs typeface="Karla" charset="0"/>
              </a:rPr>
              <a:t>Kevin Rader, and Chris Tanner</a:t>
            </a:r>
          </a:p>
        </p:txBody>
      </p:sp>
      <p:grpSp>
        <p:nvGrpSpPr>
          <p:cNvPr id="12" name="Group 11"/>
          <p:cNvGrpSpPr>
            <a:grpSpLocks noChangeAspect="1"/>
          </p:cNvGrpSpPr>
          <p:nvPr/>
        </p:nvGrpSpPr>
        <p:grpSpPr>
          <a:xfrm>
            <a:off x="4475135" y="4428549"/>
            <a:ext cx="3154320" cy="1764795"/>
            <a:chOff x="3383860" y="4092499"/>
            <a:chExt cx="1774304" cy="1102997"/>
          </a:xfrm>
        </p:grpSpPr>
        <p:pic>
          <p:nvPicPr>
            <p:cNvPr id="13" name="Picture 12" descr="iacs.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383860" y="4092501"/>
              <a:ext cx="874886" cy="1102995"/>
            </a:xfrm>
            <a:prstGeom prst="rect">
              <a:avLst/>
            </a:prstGeom>
          </p:spPr>
        </p:pic>
        <p:pic>
          <p:nvPicPr>
            <p:cNvPr id="14" name="Picture 13" descr="harvard.png"/>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4283769" y="4092499"/>
              <a:ext cx="874395" cy="1102995"/>
            </a:xfrm>
            <a:prstGeom prst="rect">
              <a:avLst/>
            </a:prstGeom>
          </p:spPr>
        </p:pic>
      </p:gr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71" indent="0">
              <a:buNone/>
              <a:defRPr sz="2800"/>
            </a:lvl2pPr>
            <a:lvl3pPr marL="914341" indent="0">
              <a:buNone/>
              <a:defRPr sz="2400"/>
            </a:lvl3pPr>
            <a:lvl4pPr marL="1371511" indent="0">
              <a:buNone/>
              <a:defRPr sz="2000"/>
            </a:lvl4pPr>
            <a:lvl5pPr marL="1828681" indent="0">
              <a:buNone/>
              <a:defRPr sz="2000"/>
            </a:lvl5pPr>
            <a:lvl6pPr marL="2285852" indent="0">
              <a:buNone/>
              <a:defRPr sz="2000"/>
            </a:lvl6pPr>
            <a:lvl7pPr marL="2743022" indent="0">
              <a:buNone/>
              <a:defRPr sz="2000"/>
            </a:lvl7pPr>
            <a:lvl8pPr marL="3200192" indent="0">
              <a:buNone/>
              <a:defRPr sz="2000"/>
            </a:lvl8pPr>
            <a:lvl9pPr marL="3657363"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9"/>
            <a:ext cx="7315200" cy="804863"/>
          </a:xfrm>
          <a:prstGeom prst="rect">
            <a:avLst/>
          </a:prstGeom>
        </p:spPr>
        <p:txBody>
          <a:bodyPr/>
          <a:lstStyle>
            <a:lvl1pPr marL="0" indent="0">
              <a:buNone/>
              <a:defRPr sz="1400"/>
            </a:lvl1pPr>
            <a:lvl2pPr marL="457171" indent="0">
              <a:buNone/>
              <a:defRPr sz="1200"/>
            </a:lvl2pPr>
            <a:lvl3pPr marL="914341" indent="0">
              <a:buNone/>
              <a:defRPr sz="1000"/>
            </a:lvl3pPr>
            <a:lvl4pPr marL="1371511" indent="0">
              <a:buNone/>
              <a:defRPr sz="900"/>
            </a:lvl4pPr>
            <a:lvl5pPr marL="1828681" indent="0">
              <a:buNone/>
              <a:defRPr sz="900"/>
            </a:lvl5pPr>
            <a:lvl6pPr marL="2285852" indent="0">
              <a:buNone/>
              <a:defRPr sz="900"/>
            </a:lvl6pPr>
            <a:lvl7pPr marL="2743022" indent="0">
              <a:buNone/>
              <a:defRPr sz="900"/>
            </a:lvl7pPr>
            <a:lvl8pPr marL="3200192" indent="0">
              <a:buNone/>
              <a:defRPr sz="900"/>
            </a:lvl8pPr>
            <a:lvl9pPr marL="365736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FFD8DE-4F31-844F-B3CF-99A3B8043477}" type="datetime1">
              <a:rPr lang="en-US" smtClean="0"/>
              <a:t>9/11/19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9F1E6-0A42-6342-8A19-FA364A33AB30}" type="slidenum">
              <a:rPr lang="en-US" smtClean="0"/>
              <a:t>‹#›</a:t>
            </a:fld>
            <a:endParaRPr lang="en-US"/>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3"/>
            <a:ext cx="10972800" cy="767276"/>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2596485"/>
            <a:ext cx="10972800" cy="211114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0295E9-3ED6-674B-ACCD-ACF6C1C11880}" type="datetime1">
              <a:rPr lang="en-US" smtClean="0"/>
              <a:t>9/11/19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9F1E6-0A42-6342-8A19-FA364A33AB30}" type="slidenum">
              <a:rPr lang="en-US" smtClean="0"/>
              <a:t>‹#›</a:t>
            </a:fld>
            <a:endParaRPr lang="en-US"/>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5C4199-40CE-5A42-87E1-00304B60A924}" type="datetime1">
              <a:rPr lang="en-US" smtClean="0"/>
              <a:t>9/11/19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9F1E6-0A42-6342-8A19-FA364A33AB30}" type="slidenum">
              <a:rPr lang="en-US" smtClean="0"/>
              <a:t>‹#›</a:t>
            </a:fld>
            <a:endParaRPr lang="en-US"/>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349292" y="216531"/>
            <a:ext cx="11493416" cy="767276"/>
          </a:xfrm>
          <a:prstGeom prst="rect">
            <a:avLst/>
          </a:prstGeom>
          <a:ln>
            <a:noFill/>
          </a:ln>
        </p:spPr>
        <p:txBody>
          <a:bodyPr/>
          <a:lstStyle>
            <a:lvl1pPr algn="l">
              <a:defRPr>
                <a:solidFill>
                  <a:srgbClr val="464646"/>
                </a:solidFill>
              </a:defRPr>
            </a:lvl1pPr>
          </a:lstStyle>
          <a:p>
            <a:r>
              <a:rPr lang="en-US"/>
              <a:t>Click to edit Master title style</a:t>
            </a:r>
            <a:endParaRPr lang="en-US" dirty="0"/>
          </a:p>
        </p:txBody>
      </p:sp>
      <p:sp>
        <p:nvSpPr>
          <p:cNvPr id="3" name="Content Placeholder 2"/>
          <p:cNvSpPr>
            <a:spLocks noGrp="1"/>
          </p:cNvSpPr>
          <p:nvPr>
            <p:ph idx="1"/>
          </p:nvPr>
        </p:nvSpPr>
        <p:spPr>
          <a:xfrm>
            <a:off x="833415" y="1177761"/>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AD29F1E6-0A42-6342-8A19-FA364A33AB30}" type="slidenum">
              <a:rPr lang="en-US" smtClean="0"/>
              <a:t>‹#›</a:t>
            </a:fld>
            <a:endParaRPr lang="en-US"/>
          </a:p>
        </p:txBody>
      </p:sp>
      <p:grpSp>
        <p:nvGrpSpPr>
          <p:cNvPr id="9" name="Group 8"/>
          <p:cNvGrpSpPr>
            <a:grpSpLocks noChangeAspect="1"/>
          </p:cNvGrpSpPr>
          <p:nvPr/>
        </p:nvGrpSpPr>
        <p:grpSpPr>
          <a:xfrm>
            <a:off x="457200" y="6400800"/>
            <a:ext cx="487419" cy="274320"/>
            <a:chOff x="8442646" y="6356350"/>
            <a:chExt cx="482609" cy="274320"/>
          </a:xfrm>
        </p:grpSpPr>
        <p:pic>
          <p:nvPicPr>
            <p:cNvPr id="7" name="Picture 6"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8" name="Picture 7"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cxnSp>
        <p:nvCxnSpPr>
          <p:cNvPr id="10" name="Straight Connector 9"/>
          <p:cNvCxnSpPr/>
          <p:nvPr/>
        </p:nvCxnSpPr>
        <p:spPr>
          <a:xfrm>
            <a:off x="0" y="789856"/>
            <a:ext cx="12192000"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068647" y="6400803"/>
            <a:ext cx="2182008"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nly 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951" y="357490"/>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AD29F1E6-0A42-6342-8A19-FA364A33AB30}" type="slidenum">
              <a:rPr lang="en-US" smtClean="0"/>
              <a:t>‹#›</a:t>
            </a:fld>
            <a:endParaRPr lang="en-US"/>
          </a:p>
        </p:txBody>
      </p:sp>
      <p:sp>
        <p:nvSpPr>
          <p:cNvPr id="12" name="TextBox 11"/>
          <p:cNvSpPr txBox="1"/>
          <p:nvPr/>
        </p:nvSpPr>
        <p:spPr>
          <a:xfrm>
            <a:off x="5068647" y="6400803"/>
            <a:ext cx="2182008"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grpSp>
        <p:nvGrpSpPr>
          <p:cNvPr id="10" name="Group 9"/>
          <p:cNvGrpSpPr>
            <a:grpSpLocks noChangeAspect="1"/>
          </p:cNvGrpSpPr>
          <p:nvPr/>
        </p:nvGrpSpPr>
        <p:grpSpPr>
          <a:xfrm>
            <a:off x="457200" y="6400800"/>
            <a:ext cx="487419" cy="274320"/>
            <a:chOff x="8442646" y="6356350"/>
            <a:chExt cx="482609" cy="274320"/>
          </a:xfrm>
        </p:grpSpPr>
        <p:pic>
          <p:nvPicPr>
            <p:cNvPr id="11" name="Picture 10"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71" indent="0">
              <a:buNone/>
              <a:defRPr sz="1800">
                <a:solidFill>
                  <a:schemeClr val="tx1">
                    <a:tint val="75000"/>
                  </a:schemeClr>
                </a:solidFill>
              </a:defRPr>
            </a:lvl2pPr>
            <a:lvl3pPr marL="914341" indent="0">
              <a:buNone/>
              <a:defRPr sz="1600">
                <a:solidFill>
                  <a:schemeClr val="tx1">
                    <a:tint val="75000"/>
                  </a:schemeClr>
                </a:solidFill>
              </a:defRPr>
            </a:lvl3pPr>
            <a:lvl4pPr marL="1371511" indent="0">
              <a:buNone/>
              <a:defRPr sz="1400">
                <a:solidFill>
                  <a:schemeClr val="tx1">
                    <a:tint val="75000"/>
                  </a:schemeClr>
                </a:solidFill>
              </a:defRPr>
            </a:lvl4pPr>
            <a:lvl5pPr marL="1828681" indent="0">
              <a:buNone/>
              <a:defRPr sz="1400">
                <a:solidFill>
                  <a:schemeClr val="tx1">
                    <a:tint val="75000"/>
                  </a:schemeClr>
                </a:solidFill>
              </a:defRPr>
            </a:lvl5pPr>
            <a:lvl6pPr marL="2285852" indent="0">
              <a:buNone/>
              <a:defRPr sz="1400">
                <a:solidFill>
                  <a:schemeClr val="tx1">
                    <a:tint val="75000"/>
                  </a:schemeClr>
                </a:solidFill>
              </a:defRPr>
            </a:lvl6pPr>
            <a:lvl7pPr marL="2743022" indent="0">
              <a:buNone/>
              <a:defRPr sz="1400">
                <a:solidFill>
                  <a:schemeClr val="tx1">
                    <a:tint val="75000"/>
                  </a:schemeClr>
                </a:solidFill>
              </a:defRPr>
            </a:lvl7pPr>
            <a:lvl8pPr marL="3200192" indent="0">
              <a:buNone/>
              <a:defRPr sz="1400">
                <a:solidFill>
                  <a:schemeClr val="tx1">
                    <a:tint val="75000"/>
                  </a:schemeClr>
                </a:solidFill>
              </a:defRPr>
            </a:lvl8pPr>
            <a:lvl9pPr marL="365736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9AA6F5-6059-4A40-9B2E-8FB0AE5E16B1}" type="datetime1">
              <a:rPr lang="en-US" smtClean="0"/>
              <a:t>9/11/19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9F1E6-0A42-6342-8A19-FA364A33AB30}" type="slidenum">
              <a:rPr lang="en-US" smtClean="0"/>
              <a:t>‹#›</a:t>
            </a:fld>
            <a:endParaRPr lang="en-US"/>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3"/>
            <a:ext cx="10972800" cy="767276"/>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144000" y="6400800"/>
            <a:ext cx="2844800" cy="365125"/>
          </a:xfrm>
        </p:spPr>
        <p:txBody>
          <a:bodyPr/>
          <a:lstStyle/>
          <a:p>
            <a:fld id="{AD29F1E6-0A42-6342-8A19-FA364A33AB30}" type="slidenum">
              <a:rPr lang="en-US" smtClean="0"/>
              <a:t>‹#›</a:t>
            </a:fld>
            <a:endParaRPr lang="en-US"/>
          </a:p>
        </p:txBody>
      </p:sp>
      <p:sp>
        <p:nvSpPr>
          <p:cNvPr id="11" name="TextBox 10"/>
          <p:cNvSpPr txBox="1"/>
          <p:nvPr/>
        </p:nvSpPr>
        <p:spPr>
          <a:xfrm>
            <a:off x="10109060" y="6109787"/>
            <a:ext cx="1229824"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Pavlos Protopapas</a:t>
            </a:r>
          </a:p>
        </p:txBody>
      </p:sp>
      <p:grpSp>
        <p:nvGrpSpPr>
          <p:cNvPr id="13" name="Group 12"/>
          <p:cNvGrpSpPr>
            <a:grpSpLocks noChangeAspect="1"/>
          </p:cNvGrpSpPr>
          <p:nvPr/>
        </p:nvGrpSpPr>
        <p:grpSpPr>
          <a:xfrm>
            <a:off x="457200" y="6400800"/>
            <a:ext cx="487419" cy="274320"/>
            <a:chOff x="8442646" y="6356350"/>
            <a:chExt cx="482609" cy="274320"/>
          </a:xfrm>
        </p:grpSpPr>
        <p:pic>
          <p:nvPicPr>
            <p:cNvPr id="14" name="Picture 13"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5" name="Picture 14"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3"/>
            <a:ext cx="10972800" cy="767276"/>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2400" b="1"/>
            </a:lvl1pPr>
            <a:lvl2pPr marL="457171" indent="0">
              <a:buNone/>
              <a:defRPr sz="2000" b="1"/>
            </a:lvl2pPr>
            <a:lvl3pPr marL="914341" indent="0">
              <a:buNone/>
              <a:defRPr sz="1800" b="1"/>
            </a:lvl3pPr>
            <a:lvl4pPr marL="1371511" indent="0">
              <a:buNone/>
              <a:defRPr sz="1600" b="1"/>
            </a:lvl4pPr>
            <a:lvl5pPr marL="1828681" indent="0">
              <a:buNone/>
              <a:defRPr sz="1600" b="1"/>
            </a:lvl5pPr>
            <a:lvl6pPr marL="2285852" indent="0">
              <a:buNone/>
              <a:defRPr sz="1600" b="1"/>
            </a:lvl6pPr>
            <a:lvl7pPr marL="2743022" indent="0">
              <a:buNone/>
              <a:defRPr sz="1600" b="1"/>
            </a:lvl7pPr>
            <a:lvl8pPr marL="3200192" indent="0">
              <a:buNone/>
              <a:defRPr sz="1600" b="1"/>
            </a:lvl8pPr>
            <a:lvl9pPr marL="365736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3"/>
          </a:xfrm>
          <a:prstGeom prst="rect">
            <a:avLst/>
          </a:prstGeom>
        </p:spPr>
        <p:txBody>
          <a:bodyPr anchor="b"/>
          <a:lstStyle>
            <a:lvl1pPr marL="0" indent="0">
              <a:buNone/>
              <a:defRPr sz="2400" b="1"/>
            </a:lvl1pPr>
            <a:lvl2pPr marL="457171" indent="0">
              <a:buNone/>
              <a:defRPr sz="2000" b="1"/>
            </a:lvl2pPr>
            <a:lvl3pPr marL="914341" indent="0">
              <a:buNone/>
              <a:defRPr sz="1800" b="1"/>
            </a:lvl3pPr>
            <a:lvl4pPr marL="1371511" indent="0">
              <a:buNone/>
              <a:defRPr sz="1600" b="1"/>
            </a:lvl4pPr>
            <a:lvl5pPr marL="1828681" indent="0">
              <a:buNone/>
              <a:defRPr sz="1600" b="1"/>
            </a:lvl5pPr>
            <a:lvl6pPr marL="2285852" indent="0">
              <a:buNone/>
              <a:defRPr sz="1600" b="1"/>
            </a:lvl6pPr>
            <a:lvl7pPr marL="2743022" indent="0">
              <a:buNone/>
              <a:defRPr sz="1600" b="1"/>
            </a:lvl7pPr>
            <a:lvl8pPr marL="3200192" indent="0">
              <a:buNone/>
              <a:defRPr sz="1600" b="1"/>
            </a:lvl8pPr>
            <a:lvl9pPr marL="365736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9144000" y="6400800"/>
            <a:ext cx="2844800" cy="365125"/>
          </a:xfrm>
        </p:spPr>
        <p:txBody>
          <a:bodyPr/>
          <a:lstStyle/>
          <a:p>
            <a:fld id="{AD29F1E6-0A42-6342-8A19-FA364A33AB30}" type="slidenum">
              <a:rPr lang="en-US" smtClean="0"/>
              <a:t>‹#›</a:t>
            </a:fld>
            <a:endParaRPr lang="en-US"/>
          </a:p>
        </p:txBody>
      </p:sp>
      <p:grpSp>
        <p:nvGrpSpPr>
          <p:cNvPr id="15" name="Group 14"/>
          <p:cNvGrpSpPr>
            <a:grpSpLocks noChangeAspect="1"/>
          </p:cNvGrpSpPr>
          <p:nvPr/>
        </p:nvGrpSpPr>
        <p:grpSpPr>
          <a:xfrm>
            <a:off x="457200" y="6400800"/>
            <a:ext cx="487419" cy="274320"/>
            <a:chOff x="8442646" y="6356350"/>
            <a:chExt cx="482609" cy="274320"/>
          </a:xfrm>
        </p:grpSpPr>
        <p:pic>
          <p:nvPicPr>
            <p:cNvPr id="16" name="Picture 15"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7" name="Picture 16"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39959"/>
            <a:ext cx="10972800" cy="767276"/>
          </a:xfrm>
          <a:prstGeom prst="rect">
            <a:avLst/>
          </a:prstGeom>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9144000" y="6400800"/>
            <a:ext cx="2844800" cy="365125"/>
          </a:xfrm>
        </p:spPr>
        <p:txBody>
          <a:bodyPr/>
          <a:lstStyle/>
          <a:p>
            <a:fld id="{AD29F1E6-0A42-6342-8A19-FA364A33AB30}" type="slidenum">
              <a:rPr lang="en-US" smtClean="0"/>
              <a:t>‹#›</a:t>
            </a:fld>
            <a:endParaRPr lang="en-US"/>
          </a:p>
        </p:txBody>
      </p:sp>
      <p:sp>
        <p:nvSpPr>
          <p:cNvPr id="10" name="TextBox 9"/>
          <p:cNvSpPr txBox="1"/>
          <p:nvPr/>
        </p:nvSpPr>
        <p:spPr>
          <a:xfrm>
            <a:off x="5068647" y="6400803"/>
            <a:ext cx="2182008"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grpSp>
        <p:nvGrpSpPr>
          <p:cNvPr id="11" name="Group 10"/>
          <p:cNvGrpSpPr>
            <a:grpSpLocks noChangeAspect="1"/>
          </p:cNvGrpSpPr>
          <p:nvPr/>
        </p:nvGrpSpPr>
        <p:grpSpPr>
          <a:xfrm>
            <a:off x="457200" y="6400800"/>
            <a:ext cx="487419" cy="274320"/>
            <a:chOff x="8442646" y="6356350"/>
            <a:chExt cx="482609" cy="274320"/>
          </a:xfrm>
        </p:grpSpPr>
        <p:pic>
          <p:nvPicPr>
            <p:cNvPr id="12" name="Picture 11"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44000" y="6400800"/>
            <a:ext cx="2844800" cy="365125"/>
          </a:xfrm>
        </p:spPr>
        <p:txBody>
          <a:bodyPr/>
          <a:lstStyle/>
          <a:p>
            <a:fld id="{AD29F1E6-0A42-6342-8A19-FA364A33AB30}" type="slidenum">
              <a:rPr lang="en-US" smtClean="0"/>
              <a:t>‹#›</a:t>
            </a:fld>
            <a:endParaRPr lang="en-US"/>
          </a:p>
        </p:txBody>
      </p:sp>
      <p:sp>
        <p:nvSpPr>
          <p:cNvPr id="8" name="TextBox 7"/>
          <p:cNvSpPr txBox="1"/>
          <p:nvPr/>
        </p:nvSpPr>
        <p:spPr>
          <a:xfrm>
            <a:off x="5068647" y="6400803"/>
            <a:ext cx="2182008"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grpSp>
        <p:nvGrpSpPr>
          <p:cNvPr id="9" name="Group 8"/>
          <p:cNvGrpSpPr>
            <a:grpSpLocks noChangeAspect="1"/>
          </p:cNvGrpSpPr>
          <p:nvPr/>
        </p:nvGrpSpPr>
        <p:grpSpPr>
          <a:xfrm>
            <a:off x="457200" y="6400800"/>
            <a:ext cx="487419" cy="274320"/>
            <a:chOff x="8442646" y="6356350"/>
            <a:chExt cx="482609" cy="274320"/>
          </a:xfrm>
        </p:grpSpPr>
        <p:pic>
          <p:nvPicPr>
            <p:cNvPr id="10" name="Picture 9"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1" name="Picture 10"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2"/>
            <a:ext cx="4011084" cy="1162051"/>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4"/>
            <a:ext cx="4011084" cy="4691063"/>
          </a:xfrm>
          <a:prstGeom prst="rect">
            <a:avLst/>
          </a:prstGeom>
        </p:spPr>
        <p:txBody>
          <a:bodyPr/>
          <a:lstStyle>
            <a:lvl1pPr marL="0" indent="0">
              <a:buNone/>
              <a:defRPr sz="1400"/>
            </a:lvl1pPr>
            <a:lvl2pPr marL="457171" indent="0">
              <a:buNone/>
              <a:defRPr sz="1200"/>
            </a:lvl2pPr>
            <a:lvl3pPr marL="914341" indent="0">
              <a:buNone/>
              <a:defRPr sz="1000"/>
            </a:lvl3pPr>
            <a:lvl4pPr marL="1371511" indent="0">
              <a:buNone/>
              <a:defRPr sz="900"/>
            </a:lvl4pPr>
            <a:lvl5pPr marL="1828681" indent="0">
              <a:buNone/>
              <a:defRPr sz="900"/>
            </a:lvl5pPr>
            <a:lvl6pPr marL="2285852" indent="0">
              <a:buNone/>
              <a:defRPr sz="900"/>
            </a:lvl6pPr>
            <a:lvl7pPr marL="2743022" indent="0">
              <a:buNone/>
              <a:defRPr sz="900"/>
            </a:lvl7pPr>
            <a:lvl8pPr marL="3200192" indent="0">
              <a:buNone/>
              <a:defRPr sz="900"/>
            </a:lvl8pPr>
            <a:lvl9pPr marL="365736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71E55E-E805-534B-9A7F-BEE5E4E65F69}" type="datetime1">
              <a:rPr lang="en-US" smtClean="0"/>
              <a:t>9/11/19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9F1E6-0A42-6342-8A19-FA364A33AB30}" type="slidenum">
              <a:rPr lang="en-US" smtClean="0"/>
              <a:t>‹#›</a:t>
            </a:fld>
            <a:endParaRPr lang="en-US"/>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D59533-EF78-7347-89B8-58E6CADD0DBD}" type="datetime1">
              <a:rPr lang="en-US" smtClean="0"/>
              <a:t>9/11/19</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29F1E6-0A42-6342-8A19-FA364A33AB30}" type="slidenum">
              <a:rPr lang="en-US" smtClean="0"/>
              <a:t>‹#›</a:t>
            </a:fld>
            <a:endParaRPr lang="en-US"/>
          </a:p>
        </p:txBody>
      </p:sp>
    </p:spTree>
    <p:extLst>
      <p:ext uri="{BB962C8B-B14F-4D97-AF65-F5344CB8AC3E}">
        <p14:creationId xmlns:p14="http://schemas.microsoft.com/office/powerpoint/2010/main" val="97270078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hf hdr="0" ftr="0" dt="0"/>
  <p:txStyles>
    <p:titleStyle>
      <a:lvl1pPr algn="ctr" defTabSz="457171" rtl="0" eaLnBrk="1" latinLnBrk="0" hangingPunct="1">
        <a:spcBef>
          <a:spcPct val="0"/>
        </a:spcBef>
        <a:buNone/>
        <a:defRPr sz="3200" kern="1200" baseline="0">
          <a:solidFill>
            <a:schemeClr val="tx1"/>
          </a:solidFill>
          <a:latin typeface="Karla"/>
          <a:ea typeface="+mj-ea"/>
          <a:cs typeface="Karla"/>
        </a:defRPr>
      </a:lvl1pPr>
    </p:titleStyle>
    <p:bodyStyle>
      <a:lvl1pPr marL="342878" indent="-342878" algn="l" defTabSz="457171" rtl="0" eaLnBrk="1" latinLnBrk="0" hangingPunct="1">
        <a:spcBef>
          <a:spcPct val="20000"/>
        </a:spcBef>
        <a:buFont typeface="Arial"/>
        <a:buChar char="•"/>
        <a:defRPr sz="3200" kern="1200">
          <a:solidFill>
            <a:schemeClr val="tx1"/>
          </a:solidFill>
          <a:latin typeface="+mn-lt"/>
          <a:ea typeface="+mn-ea"/>
          <a:cs typeface="+mn-cs"/>
        </a:defRPr>
      </a:lvl1pPr>
      <a:lvl2pPr marL="742901" indent="-285732" algn="l" defTabSz="457171" rtl="0" eaLnBrk="1" latinLnBrk="0" hangingPunct="1">
        <a:spcBef>
          <a:spcPct val="20000"/>
        </a:spcBef>
        <a:buFont typeface="Arial"/>
        <a:buChar char="–"/>
        <a:defRPr sz="2800" kern="1200">
          <a:solidFill>
            <a:schemeClr val="tx1"/>
          </a:solidFill>
          <a:latin typeface="+mn-lt"/>
          <a:ea typeface="+mn-ea"/>
          <a:cs typeface="+mn-cs"/>
        </a:defRPr>
      </a:lvl2pPr>
      <a:lvl3pPr marL="1142926" indent="-228585" algn="l" defTabSz="457171" rtl="0" eaLnBrk="1" latinLnBrk="0" hangingPunct="1">
        <a:spcBef>
          <a:spcPct val="20000"/>
        </a:spcBef>
        <a:buFont typeface="Arial"/>
        <a:buChar char="•"/>
        <a:defRPr sz="2400" kern="1200">
          <a:solidFill>
            <a:schemeClr val="tx1"/>
          </a:solidFill>
          <a:latin typeface="+mn-lt"/>
          <a:ea typeface="+mn-ea"/>
          <a:cs typeface="+mn-cs"/>
        </a:defRPr>
      </a:lvl3pPr>
      <a:lvl4pPr marL="1600096" indent="-228585" algn="l" defTabSz="457171" rtl="0" eaLnBrk="1" latinLnBrk="0" hangingPunct="1">
        <a:spcBef>
          <a:spcPct val="20000"/>
        </a:spcBef>
        <a:buFont typeface="Arial"/>
        <a:buChar char="–"/>
        <a:defRPr sz="2000" kern="1200">
          <a:solidFill>
            <a:schemeClr val="tx1"/>
          </a:solidFill>
          <a:latin typeface="+mn-lt"/>
          <a:ea typeface="+mn-ea"/>
          <a:cs typeface="+mn-cs"/>
        </a:defRPr>
      </a:lvl4pPr>
      <a:lvl5pPr marL="2057266" indent="-228585" algn="l" defTabSz="457171" rtl="0" eaLnBrk="1" latinLnBrk="0" hangingPunct="1">
        <a:spcBef>
          <a:spcPct val="20000"/>
        </a:spcBef>
        <a:buFont typeface="Arial"/>
        <a:buChar char="»"/>
        <a:defRPr sz="2000" kern="1200">
          <a:solidFill>
            <a:schemeClr val="tx1"/>
          </a:solidFill>
          <a:latin typeface="+mn-lt"/>
          <a:ea typeface="+mn-ea"/>
          <a:cs typeface="+mn-cs"/>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1" rtl="0" eaLnBrk="1" latinLnBrk="0" hangingPunct="1">
        <a:defRPr sz="1800" kern="1200">
          <a:solidFill>
            <a:schemeClr val="tx1"/>
          </a:solidFill>
          <a:latin typeface="+mn-lt"/>
          <a:ea typeface="+mn-ea"/>
          <a:cs typeface="+mn-cs"/>
        </a:defRPr>
      </a:lvl1pPr>
      <a:lvl2pPr marL="457171" algn="l" defTabSz="457171" rtl="0" eaLnBrk="1" latinLnBrk="0" hangingPunct="1">
        <a:defRPr sz="1800" kern="1200">
          <a:solidFill>
            <a:schemeClr val="tx1"/>
          </a:solidFill>
          <a:latin typeface="+mn-lt"/>
          <a:ea typeface="+mn-ea"/>
          <a:cs typeface="+mn-cs"/>
        </a:defRPr>
      </a:lvl2pPr>
      <a:lvl3pPr marL="914341" algn="l" defTabSz="457171" rtl="0" eaLnBrk="1" latinLnBrk="0" hangingPunct="1">
        <a:defRPr sz="1800" kern="1200">
          <a:solidFill>
            <a:schemeClr val="tx1"/>
          </a:solidFill>
          <a:latin typeface="+mn-lt"/>
          <a:ea typeface="+mn-ea"/>
          <a:cs typeface="+mn-cs"/>
        </a:defRPr>
      </a:lvl3pPr>
      <a:lvl4pPr marL="1371511" algn="l" defTabSz="457171" rtl="0" eaLnBrk="1" latinLnBrk="0" hangingPunct="1">
        <a:defRPr sz="1800" kern="1200">
          <a:solidFill>
            <a:schemeClr val="tx1"/>
          </a:solidFill>
          <a:latin typeface="+mn-lt"/>
          <a:ea typeface="+mn-ea"/>
          <a:cs typeface="+mn-cs"/>
        </a:defRPr>
      </a:lvl4pPr>
      <a:lvl5pPr marL="1828681" algn="l" defTabSz="457171" rtl="0" eaLnBrk="1" latinLnBrk="0" hangingPunct="1">
        <a:defRPr sz="1800" kern="1200">
          <a:solidFill>
            <a:schemeClr val="tx1"/>
          </a:solidFill>
          <a:latin typeface="+mn-lt"/>
          <a:ea typeface="+mn-ea"/>
          <a:cs typeface="+mn-cs"/>
        </a:defRPr>
      </a:lvl5pPr>
      <a:lvl6pPr marL="2285852" algn="l" defTabSz="457171" rtl="0" eaLnBrk="1" latinLnBrk="0" hangingPunct="1">
        <a:defRPr sz="1800" kern="1200">
          <a:solidFill>
            <a:schemeClr val="tx1"/>
          </a:solidFill>
          <a:latin typeface="+mn-lt"/>
          <a:ea typeface="+mn-ea"/>
          <a:cs typeface="+mn-cs"/>
        </a:defRPr>
      </a:lvl6pPr>
      <a:lvl7pPr marL="2743022" algn="l" defTabSz="457171" rtl="0" eaLnBrk="1" latinLnBrk="0" hangingPunct="1">
        <a:defRPr sz="1800" kern="1200">
          <a:solidFill>
            <a:schemeClr val="tx1"/>
          </a:solidFill>
          <a:latin typeface="+mn-lt"/>
          <a:ea typeface="+mn-ea"/>
          <a:cs typeface="+mn-cs"/>
        </a:defRPr>
      </a:lvl7pPr>
      <a:lvl8pPr marL="3200192" algn="l" defTabSz="457171" rtl="0" eaLnBrk="1" latinLnBrk="0" hangingPunct="1">
        <a:defRPr sz="1800" kern="1200">
          <a:solidFill>
            <a:schemeClr val="tx1"/>
          </a:solidFill>
          <a:latin typeface="+mn-lt"/>
          <a:ea typeface="+mn-ea"/>
          <a:cs typeface="+mn-cs"/>
        </a:defRPr>
      </a:lvl8pPr>
      <a:lvl9pPr marL="3657363" algn="l" defTabSz="45717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crummy.com/software/BeautifulSoup"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nda_video.mp4">
            <a:hlinkClick r:id="" action="ppaction://media"/>
            <a:extLst>
              <a:ext uri="{FF2B5EF4-FFF2-40B4-BE49-F238E27FC236}">
                <a16:creationId xmlns:a16="http://schemas.microsoft.com/office/drawing/2014/main" id="{FEC5868D-B99E-8B40-AAC1-4CB72E16BEF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63813" y="234011"/>
            <a:ext cx="7717009" cy="5404789"/>
          </a:xfrm>
          <a:ln w="63500">
            <a:solidFill>
              <a:schemeClr val="tx1"/>
            </a:solidFill>
          </a:ln>
          <a:effectLst>
            <a:glow>
              <a:schemeClr val="tx1"/>
            </a:glow>
            <a:softEdge rad="0"/>
          </a:effectLst>
        </p:spPr>
      </p:pic>
      <p:sp>
        <p:nvSpPr>
          <p:cNvPr id="4" name="Slide Number Placeholder 3">
            <a:extLst>
              <a:ext uri="{FF2B5EF4-FFF2-40B4-BE49-F238E27FC236}">
                <a16:creationId xmlns:a16="http://schemas.microsoft.com/office/drawing/2014/main" id="{47F31C8C-87CE-B24F-827F-93CE4F9671F1}"/>
              </a:ext>
            </a:extLst>
          </p:cNvPr>
          <p:cNvSpPr>
            <a:spLocks noGrp="1"/>
          </p:cNvSpPr>
          <p:nvPr>
            <p:ph type="sldNum" sz="quarter" idx="12"/>
          </p:nvPr>
        </p:nvSpPr>
        <p:spPr/>
        <p:txBody>
          <a:bodyPr/>
          <a:lstStyle/>
          <a:p>
            <a:fld id="{AD29F1E6-0A42-6342-8A19-FA364A33AB30}" type="slidenum">
              <a:rPr lang="en-US" smtClean="0"/>
              <a:t>1</a:t>
            </a:fld>
            <a:endParaRPr lang="en-US"/>
          </a:p>
        </p:txBody>
      </p:sp>
      <p:sp>
        <p:nvSpPr>
          <p:cNvPr id="7" name="TextBox 6">
            <a:extLst>
              <a:ext uri="{FF2B5EF4-FFF2-40B4-BE49-F238E27FC236}">
                <a16:creationId xmlns:a16="http://schemas.microsoft.com/office/drawing/2014/main" id="{04CEFFF1-20E2-AF49-877F-F26F0374BC60}"/>
              </a:ext>
            </a:extLst>
          </p:cNvPr>
          <p:cNvSpPr txBox="1"/>
          <p:nvPr/>
        </p:nvSpPr>
        <p:spPr>
          <a:xfrm>
            <a:off x="9057938" y="5870062"/>
            <a:ext cx="1635164" cy="307777"/>
          </a:xfrm>
          <a:prstGeom prst="rect">
            <a:avLst/>
          </a:prstGeom>
          <a:noFill/>
        </p:spPr>
        <p:txBody>
          <a:bodyPr wrap="square" rtlCol="0">
            <a:spAutoFit/>
          </a:bodyPr>
          <a:lstStyle/>
          <a:p>
            <a:r>
              <a:rPr lang="en-US" sz="1400" dirty="0"/>
              <a:t>Credit: Toronto Zoo</a:t>
            </a:r>
          </a:p>
        </p:txBody>
      </p:sp>
    </p:spTree>
    <p:extLst>
      <p:ext uri="{BB962C8B-B14F-4D97-AF65-F5344CB8AC3E}">
        <p14:creationId xmlns:p14="http://schemas.microsoft.com/office/powerpoint/2010/main" val="1431719262"/>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B88E16-B256-5949-B399-C46EA4A0D082}"/>
              </a:ext>
            </a:extLst>
          </p:cNvPr>
          <p:cNvSpPr/>
          <p:nvPr/>
        </p:nvSpPr>
        <p:spPr>
          <a:xfrm>
            <a:off x="2057400" y="1839988"/>
            <a:ext cx="6299200" cy="482600"/>
          </a:xfrm>
          <a:prstGeom prst="rect">
            <a:avLst/>
          </a:prstGeom>
          <a:solidFill>
            <a:schemeClr val="tx2">
              <a:lumMod val="20000"/>
              <a:lumOff val="80000"/>
            </a:schemeClr>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Lecture Outline</a:t>
            </a:r>
          </a:p>
        </p:txBody>
      </p:sp>
      <p:sp>
        <p:nvSpPr>
          <p:cNvPr id="3" name="Content Placeholder 2"/>
          <p:cNvSpPr>
            <a:spLocks noGrp="1"/>
          </p:cNvSpPr>
          <p:nvPr>
            <p:ph idx="1"/>
          </p:nvPr>
        </p:nvSpPr>
        <p:spPr>
          <a:xfrm>
            <a:off x="801143" y="1289987"/>
            <a:ext cx="10327008" cy="4605203"/>
          </a:xfrm>
        </p:spPr>
        <p:txBody>
          <a:bodyPr/>
          <a:lstStyle/>
          <a:p>
            <a:pPr marL="457189" indent="-457189">
              <a:spcAft>
                <a:spcPts val="500"/>
              </a:spcAft>
              <a:buFont typeface="Arial" charset="0"/>
              <a:buChar char="•"/>
            </a:pPr>
            <a:r>
              <a:rPr lang="en-US" dirty="0"/>
              <a:t>Exploratory Data Analysis (EDA):</a:t>
            </a:r>
          </a:p>
          <a:p>
            <a:pPr marL="1200090" lvl="1" indent="-457189">
              <a:spcBef>
                <a:spcPts val="600"/>
              </a:spcBef>
              <a:spcAft>
                <a:spcPts val="500"/>
              </a:spcAft>
              <a:buFont typeface="Arial" charset="0"/>
              <a:buChar char="•"/>
            </a:pPr>
            <a:r>
              <a:rPr lang="en-US" sz="2800" dirty="0"/>
              <a:t>Without Pandas (part 1) – </a:t>
            </a:r>
            <a:r>
              <a:rPr lang="en-US" sz="2800" dirty="0">
                <a:solidFill>
                  <a:schemeClr val="tx2">
                    <a:lumMod val="75000"/>
                  </a:schemeClr>
                </a:solidFill>
              </a:rPr>
              <a:t>These slides</a:t>
            </a:r>
          </a:p>
          <a:p>
            <a:pPr marL="1200090" lvl="1" indent="-457189">
              <a:spcBef>
                <a:spcPts val="600"/>
              </a:spcBef>
              <a:spcAft>
                <a:spcPts val="500"/>
              </a:spcAft>
              <a:buFont typeface="Arial" charset="0"/>
              <a:buChar char="•"/>
            </a:pPr>
            <a:r>
              <a:rPr lang="en-US" sz="2800" dirty="0"/>
              <a:t>With Pandas (part 2) – </a:t>
            </a:r>
            <a:r>
              <a:rPr lang="en-US" sz="2800" dirty="0">
                <a:solidFill>
                  <a:schemeClr val="tx2">
                    <a:lumMod val="75000"/>
                  </a:schemeClr>
                </a:solidFill>
              </a:rPr>
              <a:t>Mostly </a:t>
            </a:r>
            <a:r>
              <a:rPr lang="en-US" sz="2800" dirty="0" err="1">
                <a:solidFill>
                  <a:schemeClr val="tx2">
                    <a:lumMod val="75000"/>
                  </a:schemeClr>
                </a:solidFill>
              </a:rPr>
              <a:t>Jupyter</a:t>
            </a:r>
            <a:r>
              <a:rPr lang="en-US" sz="2800" dirty="0">
                <a:solidFill>
                  <a:schemeClr val="tx2">
                    <a:lumMod val="75000"/>
                  </a:schemeClr>
                </a:solidFill>
              </a:rPr>
              <a:t> Notebook</a:t>
            </a:r>
          </a:p>
          <a:p>
            <a:pPr marL="457189" indent="-457189">
              <a:spcBef>
                <a:spcPts val="600"/>
              </a:spcBef>
              <a:spcAft>
                <a:spcPts val="500"/>
              </a:spcAft>
              <a:buFont typeface="Arial" charset="0"/>
              <a:buChar char="•"/>
            </a:pPr>
            <a:r>
              <a:rPr lang="en-US" dirty="0"/>
              <a:t>Data concerns (part 3) – </a:t>
            </a:r>
            <a:r>
              <a:rPr lang="en-US" dirty="0">
                <a:solidFill>
                  <a:schemeClr val="tx2">
                    <a:lumMod val="75000"/>
                  </a:schemeClr>
                </a:solidFill>
              </a:rPr>
              <a:t>These slides</a:t>
            </a:r>
          </a:p>
          <a:p>
            <a:pPr marL="457189" indent="-457189">
              <a:spcAft>
                <a:spcPts val="2100"/>
              </a:spcAft>
              <a:buFont typeface="Arial" charset="0"/>
              <a:buChar char="•"/>
            </a:pPr>
            <a:r>
              <a:rPr lang="en-US" dirty="0"/>
              <a:t>Web Scraping with Beautiful Soup (part 4) – </a:t>
            </a:r>
            <a:r>
              <a:rPr lang="en-US" dirty="0">
                <a:solidFill>
                  <a:schemeClr val="tx2">
                    <a:lumMod val="75000"/>
                  </a:schemeClr>
                </a:solidFill>
              </a:rPr>
              <a:t>Mix</a:t>
            </a:r>
          </a:p>
        </p:txBody>
      </p:sp>
      <p:sp>
        <p:nvSpPr>
          <p:cNvPr id="4" name="Slide Number Placeholder 3"/>
          <p:cNvSpPr>
            <a:spLocks noGrp="1"/>
          </p:cNvSpPr>
          <p:nvPr>
            <p:ph type="sldNum" sz="quarter" idx="12"/>
          </p:nvPr>
        </p:nvSpPr>
        <p:spPr/>
        <p:txBody>
          <a:bodyPr/>
          <a:lstStyle/>
          <a:p>
            <a:fld id="{AD29F1E6-0A42-6342-8A19-FA364A33AB30}" type="slidenum">
              <a:rPr lang="en-US" smtClean="0"/>
              <a:t>10</a:t>
            </a:fld>
            <a:endParaRPr lang="en-US"/>
          </a:p>
        </p:txBody>
      </p:sp>
    </p:spTree>
    <p:extLst>
      <p:ext uri="{BB962C8B-B14F-4D97-AF65-F5344CB8AC3E}">
        <p14:creationId xmlns:p14="http://schemas.microsoft.com/office/powerpoint/2010/main" val="1910516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Aft>
                <a:spcPts val="500"/>
              </a:spcAft>
            </a:pPr>
            <a:r>
              <a:rPr lang="en-US" dirty="0"/>
              <a:t>Exploratory Data Analysis (EDA)</a:t>
            </a:r>
          </a:p>
        </p:txBody>
      </p:sp>
      <p:sp>
        <p:nvSpPr>
          <p:cNvPr id="3" name="Content Placeholder 2"/>
          <p:cNvSpPr>
            <a:spLocks noGrp="1"/>
          </p:cNvSpPr>
          <p:nvPr>
            <p:ph idx="1"/>
          </p:nvPr>
        </p:nvSpPr>
        <p:spPr>
          <a:xfrm>
            <a:off x="851943" y="1739900"/>
            <a:ext cx="10654258" cy="3873500"/>
          </a:xfrm>
        </p:spPr>
        <p:txBody>
          <a:bodyPr/>
          <a:lstStyle/>
          <a:p>
            <a:pPr marL="457189" indent="-457189">
              <a:spcBef>
                <a:spcPts val="1200"/>
              </a:spcBef>
              <a:spcAft>
                <a:spcPts val="500"/>
              </a:spcAft>
              <a:buFont typeface="Arial" charset="0"/>
              <a:buChar char="•"/>
            </a:pPr>
            <a:r>
              <a:rPr lang="en-US" dirty="0"/>
              <a:t>EDA encompasses the “</a:t>
            </a:r>
            <a:r>
              <a:rPr lang="en-US" i="1" dirty="0"/>
              <a:t>explore</a:t>
            </a:r>
            <a:r>
              <a:rPr lang="en-US" dirty="0"/>
              <a:t> data” part of the data science process</a:t>
            </a:r>
          </a:p>
          <a:p>
            <a:pPr marL="457189" indent="-457189">
              <a:spcBef>
                <a:spcPts val="1200"/>
              </a:spcBef>
              <a:spcAft>
                <a:spcPts val="500"/>
              </a:spcAft>
              <a:buFont typeface="Arial" charset="0"/>
              <a:buChar char="•"/>
            </a:pPr>
            <a:r>
              <a:rPr lang="en-US" dirty="0"/>
              <a:t>EDA is crucial but often overlooked:</a:t>
            </a:r>
          </a:p>
          <a:p>
            <a:pPr marL="1200090" lvl="1" indent="-457189">
              <a:spcBef>
                <a:spcPts val="1200"/>
              </a:spcBef>
              <a:spcAft>
                <a:spcPts val="500"/>
              </a:spcAft>
              <a:buFont typeface="Arial" charset="0"/>
              <a:buChar char="•"/>
            </a:pPr>
            <a:r>
              <a:rPr lang="en-US" dirty="0"/>
              <a:t>If your data is bad, your results will be bad</a:t>
            </a:r>
          </a:p>
          <a:p>
            <a:pPr marL="1200090" lvl="1" indent="-457189">
              <a:spcBef>
                <a:spcPts val="1200"/>
              </a:spcBef>
              <a:spcAft>
                <a:spcPts val="500"/>
              </a:spcAft>
              <a:buFont typeface="Arial" charset="0"/>
              <a:buChar char="•"/>
            </a:pPr>
            <a:r>
              <a:rPr lang="en-US" dirty="0"/>
              <a:t>Conversely, understanding your data well can help you create smart, appropriate models</a:t>
            </a:r>
          </a:p>
        </p:txBody>
      </p:sp>
      <p:sp>
        <p:nvSpPr>
          <p:cNvPr id="4" name="Slide Number Placeholder 3"/>
          <p:cNvSpPr>
            <a:spLocks noGrp="1"/>
          </p:cNvSpPr>
          <p:nvPr>
            <p:ph type="sldNum" sz="quarter" idx="12"/>
          </p:nvPr>
        </p:nvSpPr>
        <p:spPr/>
        <p:txBody>
          <a:bodyPr/>
          <a:lstStyle/>
          <a:p>
            <a:fld id="{AD29F1E6-0A42-6342-8A19-FA364A33AB30}" type="slidenum">
              <a:rPr lang="en-US" smtClean="0"/>
              <a:t>11</a:t>
            </a:fld>
            <a:endParaRPr lang="en-US"/>
          </a:p>
        </p:txBody>
      </p:sp>
      <p:sp>
        <p:nvSpPr>
          <p:cNvPr id="5" name="Content Placeholder 2">
            <a:extLst>
              <a:ext uri="{FF2B5EF4-FFF2-40B4-BE49-F238E27FC236}">
                <a16:creationId xmlns:a16="http://schemas.microsoft.com/office/drawing/2014/main" id="{3961FDF7-3591-1245-BA85-EEC1248936F6}"/>
              </a:ext>
            </a:extLst>
          </p:cNvPr>
          <p:cNvSpPr txBox="1">
            <a:spLocks/>
          </p:cNvSpPr>
          <p:nvPr/>
        </p:nvSpPr>
        <p:spPr>
          <a:xfrm>
            <a:off x="851943" y="983807"/>
            <a:ext cx="4425756" cy="626328"/>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solidFill>
                  <a:srgbClr val="C00000"/>
                </a:solidFill>
              </a:rPr>
              <a:t>Why?</a:t>
            </a:r>
          </a:p>
        </p:txBody>
      </p:sp>
    </p:spTree>
    <p:extLst>
      <p:ext uri="{BB962C8B-B14F-4D97-AF65-F5344CB8AC3E}">
        <p14:creationId xmlns:p14="http://schemas.microsoft.com/office/powerpoint/2010/main" val="3496217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Aft>
                <a:spcPts val="500"/>
              </a:spcAft>
            </a:pPr>
            <a:r>
              <a:rPr lang="en-US" dirty="0"/>
              <a:t>Exploratory Data Analysis (EDA)</a:t>
            </a:r>
          </a:p>
        </p:txBody>
      </p:sp>
      <p:sp>
        <p:nvSpPr>
          <p:cNvPr id="3" name="Content Placeholder 2"/>
          <p:cNvSpPr>
            <a:spLocks noGrp="1"/>
          </p:cNvSpPr>
          <p:nvPr>
            <p:ph idx="1"/>
          </p:nvPr>
        </p:nvSpPr>
        <p:spPr>
          <a:xfrm>
            <a:off x="724942" y="1668257"/>
            <a:ext cx="11117766" cy="4561690"/>
          </a:xfrm>
        </p:spPr>
        <p:txBody>
          <a:bodyPr/>
          <a:lstStyle/>
          <a:p>
            <a:pPr marL="457200" indent="-457200">
              <a:spcBef>
                <a:spcPts val="800"/>
              </a:spcBef>
              <a:spcAft>
                <a:spcPts val="500"/>
              </a:spcAft>
              <a:buFont typeface="+mj-lt"/>
              <a:buAutoNum type="arabicPeriod"/>
            </a:pPr>
            <a:r>
              <a:rPr lang="en-US" sz="2400" dirty="0">
                <a:solidFill>
                  <a:schemeClr val="tx1">
                    <a:lumMod val="85000"/>
                    <a:lumOff val="15000"/>
                  </a:schemeClr>
                </a:solidFill>
              </a:rPr>
              <a:t>Store data in data structure(s) that will be convenient for exploring/processing</a:t>
            </a:r>
            <a:br>
              <a:rPr lang="en-US" sz="2400" dirty="0">
                <a:solidFill>
                  <a:schemeClr val="tx1">
                    <a:lumMod val="85000"/>
                    <a:lumOff val="15000"/>
                  </a:schemeClr>
                </a:solidFill>
              </a:rPr>
            </a:br>
            <a:r>
              <a:rPr lang="en-US" sz="2400" dirty="0">
                <a:solidFill>
                  <a:schemeClr val="tx1">
                    <a:lumMod val="85000"/>
                    <a:lumOff val="15000"/>
                  </a:schemeClr>
                </a:solidFill>
              </a:rPr>
              <a:t>(Memory is fast. Storage is slow)</a:t>
            </a:r>
          </a:p>
          <a:p>
            <a:pPr marL="457200" indent="-457200">
              <a:spcBef>
                <a:spcPts val="800"/>
              </a:spcBef>
              <a:spcAft>
                <a:spcPts val="500"/>
              </a:spcAft>
              <a:buFont typeface="+mj-lt"/>
              <a:buAutoNum type="arabicPeriod"/>
            </a:pPr>
            <a:r>
              <a:rPr lang="en-US" sz="2400" dirty="0">
                <a:solidFill>
                  <a:schemeClr val="tx1">
                    <a:lumMod val="85000"/>
                    <a:lumOff val="15000"/>
                  </a:schemeClr>
                </a:solidFill>
              </a:rPr>
              <a:t>Clean/format the data so that:</a:t>
            </a:r>
          </a:p>
          <a:p>
            <a:pPr marL="1200101" lvl="1" indent="-457200">
              <a:spcBef>
                <a:spcPts val="800"/>
              </a:spcBef>
              <a:spcAft>
                <a:spcPts val="500"/>
              </a:spcAft>
            </a:pPr>
            <a:r>
              <a:rPr lang="en-US" dirty="0">
                <a:solidFill>
                  <a:schemeClr val="tx1">
                    <a:lumMod val="85000"/>
                    <a:lumOff val="15000"/>
                  </a:schemeClr>
                </a:solidFill>
              </a:rPr>
              <a:t>Each row represents a single object/observation/entry</a:t>
            </a:r>
          </a:p>
          <a:p>
            <a:pPr marL="1200101" lvl="1" indent="-457200">
              <a:spcBef>
                <a:spcPts val="800"/>
              </a:spcBef>
              <a:spcAft>
                <a:spcPts val="500"/>
              </a:spcAft>
            </a:pPr>
            <a:r>
              <a:rPr lang="en-US" dirty="0">
                <a:solidFill>
                  <a:schemeClr val="tx1">
                    <a:lumMod val="85000"/>
                    <a:lumOff val="15000"/>
                  </a:schemeClr>
                </a:solidFill>
              </a:rPr>
              <a:t>Each column represents an attribute/property/feature of that entry</a:t>
            </a:r>
          </a:p>
          <a:p>
            <a:pPr marL="1200101" lvl="1" indent="-457200">
              <a:spcBef>
                <a:spcPts val="800"/>
              </a:spcBef>
              <a:spcAft>
                <a:spcPts val="500"/>
              </a:spcAft>
            </a:pPr>
            <a:r>
              <a:rPr lang="en-US" dirty="0">
                <a:solidFill>
                  <a:schemeClr val="tx1">
                    <a:lumMod val="85000"/>
                    <a:lumOff val="15000"/>
                  </a:schemeClr>
                </a:solidFill>
              </a:rPr>
              <a:t>Values are numeric whenever possible</a:t>
            </a:r>
          </a:p>
          <a:p>
            <a:pPr marL="1200101" lvl="1" indent="-457200">
              <a:spcBef>
                <a:spcPts val="800"/>
              </a:spcBef>
              <a:spcAft>
                <a:spcPts val="500"/>
              </a:spcAft>
            </a:pPr>
            <a:r>
              <a:rPr lang="en-US" dirty="0">
                <a:solidFill>
                  <a:schemeClr val="tx1">
                    <a:lumMod val="85000"/>
                    <a:lumOff val="15000"/>
                  </a:schemeClr>
                </a:solidFill>
              </a:rPr>
              <a:t>Columns contain atomic properties that cannot be further decomposed</a:t>
            </a:r>
            <a:r>
              <a:rPr lang="en-US" dirty="0">
                <a:solidFill>
                  <a:srgbClr val="C00000"/>
                </a:solidFill>
              </a:rPr>
              <a:t>*</a:t>
            </a:r>
          </a:p>
          <a:p>
            <a:pPr marL="1200090" lvl="1" indent="-457189">
              <a:spcBef>
                <a:spcPts val="800"/>
              </a:spcBef>
              <a:spcAft>
                <a:spcPts val="500"/>
              </a:spcAft>
              <a:buFont typeface="Arial" charset="0"/>
              <a:buChar char="•"/>
            </a:pPr>
            <a:endParaRPr lang="en-US" dirty="0">
              <a:solidFill>
                <a:schemeClr val="tx1"/>
              </a:solidFill>
            </a:endParaRPr>
          </a:p>
          <a:p>
            <a:pPr marL="1200090" lvl="1" indent="-457189">
              <a:spcBef>
                <a:spcPts val="800"/>
              </a:spcBef>
              <a:spcAft>
                <a:spcPts val="500"/>
              </a:spcAft>
              <a:buFont typeface="Arial" charset="0"/>
              <a:buChar char="•"/>
            </a:pPr>
            <a:endParaRPr lang="en-US" dirty="0">
              <a:solidFill>
                <a:schemeClr val="tx1"/>
              </a:solidFill>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12</a:t>
            </a:fld>
            <a:endParaRPr lang="en-US"/>
          </a:p>
        </p:txBody>
      </p:sp>
      <p:sp>
        <p:nvSpPr>
          <p:cNvPr id="5" name="Content Placeholder 2">
            <a:extLst>
              <a:ext uri="{FF2B5EF4-FFF2-40B4-BE49-F238E27FC236}">
                <a16:creationId xmlns:a16="http://schemas.microsoft.com/office/drawing/2014/main" id="{041285DF-6782-B249-B36C-020D7E0A5BBF}"/>
              </a:ext>
            </a:extLst>
          </p:cNvPr>
          <p:cNvSpPr txBox="1">
            <a:spLocks/>
          </p:cNvSpPr>
          <p:nvPr/>
        </p:nvSpPr>
        <p:spPr>
          <a:xfrm>
            <a:off x="8226106" y="5801544"/>
            <a:ext cx="3407093" cy="42840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solidFill>
                  <a:srgbClr val="C00000"/>
                </a:solidFill>
              </a:rPr>
              <a:t>* Unlike food waste, which can be composted.</a:t>
            </a:r>
            <a:br>
              <a:rPr lang="en-US" sz="1200" dirty="0">
                <a:solidFill>
                  <a:srgbClr val="C00000"/>
                </a:solidFill>
              </a:rPr>
            </a:br>
            <a:r>
              <a:rPr lang="en-US" sz="1200" dirty="0">
                <a:solidFill>
                  <a:srgbClr val="C00000"/>
                </a:solidFill>
              </a:rPr>
              <a:t>   Please consider composting food scraps.</a:t>
            </a:r>
            <a:endParaRPr lang="en-US" sz="1200" dirty="0"/>
          </a:p>
        </p:txBody>
      </p:sp>
      <p:sp>
        <p:nvSpPr>
          <p:cNvPr id="6" name="Content Placeholder 2">
            <a:extLst>
              <a:ext uri="{FF2B5EF4-FFF2-40B4-BE49-F238E27FC236}">
                <a16:creationId xmlns:a16="http://schemas.microsoft.com/office/drawing/2014/main" id="{B70348D9-19E8-1A40-911C-0F3B9E705A1A}"/>
              </a:ext>
            </a:extLst>
          </p:cNvPr>
          <p:cNvSpPr txBox="1">
            <a:spLocks/>
          </p:cNvSpPr>
          <p:nvPr/>
        </p:nvSpPr>
        <p:spPr>
          <a:xfrm>
            <a:off x="851943" y="983807"/>
            <a:ext cx="4425756" cy="626328"/>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solidFill>
                  <a:srgbClr val="C00000"/>
                </a:solidFill>
              </a:rPr>
              <a:t>What?</a:t>
            </a:r>
          </a:p>
        </p:txBody>
      </p:sp>
    </p:spTree>
    <p:extLst>
      <p:ext uri="{BB962C8B-B14F-4D97-AF65-F5344CB8AC3E}">
        <p14:creationId xmlns:p14="http://schemas.microsoft.com/office/powerpoint/2010/main" val="4212164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Aft>
                <a:spcPts val="500"/>
              </a:spcAft>
            </a:pPr>
            <a:r>
              <a:rPr lang="en-US" dirty="0"/>
              <a:t>Exploratory Data Analysis (EDA)</a:t>
            </a:r>
          </a:p>
        </p:txBody>
      </p:sp>
      <p:sp>
        <p:nvSpPr>
          <p:cNvPr id="3" name="Content Placeholder 2"/>
          <p:cNvSpPr>
            <a:spLocks noGrp="1"/>
          </p:cNvSpPr>
          <p:nvPr>
            <p:ph idx="1"/>
          </p:nvPr>
        </p:nvSpPr>
        <p:spPr>
          <a:xfrm>
            <a:off x="724942" y="1785545"/>
            <a:ext cx="10603457" cy="4561690"/>
          </a:xfrm>
        </p:spPr>
        <p:txBody>
          <a:bodyPr/>
          <a:lstStyle/>
          <a:p>
            <a:pPr marL="457200" indent="-457200">
              <a:spcBef>
                <a:spcPts val="800"/>
              </a:spcBef>
              <a:spcAft>
                <a:spcPts val="500"/>
              </a:spcAft>
              <a:buFont typeface="+mj-lt"/>
              <a:buAutoNum type="arabicPeriod" startAt="3"/>
            </a:pPr>
            <a:r>
              <a:rPr lang="en-US" sz="2400" dirty="0">
                <a:solidFill>
                  <a:schemeClr val="tx1"/>
                </a:solidFill>
              </a:rPr>
              <a:t>Explore </a:t>
            </a:r>
            <a:r>
              <a:rPr lang="en-US" sz="2400" b="1" dirty="0">
                <a:solidFill>
                  <a:schemeClr val="accent1">
                    <a:lumMod val="75000"/>
                  </a:schemeClr>
                </a:solidFill>
              </a:rPr>
              <a:t>global</a:t>
            </a:r>
            <a:r>
              <a:rPr lang="en-US" sz="2400" dirty="0">
                <a:solidFill>
                  <a:schemeClr val="tx1"/>
                </a:solidFill>
              </a:rPr>
              <a:t> properties: use histograms, scatter plots, and aggregation functions to summarize the data</a:t>
            </a:r>
          </a:p>
          <a:p>
            <a:pPr marL="457200" indent="-457200">
              <a:spcBef>
                <a:spcPts val="800"/>
              </a:spcBef>
              <a:spcAft>
                <a:spcPts val="500"/>
              </a:spcAft>
              <a:buFont typeface="+mj-lt"/>
              <a:buAutoNum type="arabicPeriod" startAt="3"/>
            </a:pPr>
            <a:r>
              <a:rPr lang="en-US" sz="2400" dirty="0">
                <a:solidFill>
                  <a:schemeClr val="tx1"/>
                </a:solidFill>
              </a:rPr>
              <a:t>Explore </a:t>
            </a:r>
            <a:r>
              <a:rPr lang="en-US" sz="2400" b="1" dirty="0">
                <a:solidFill>
                  <a:schemeClr val="accent1">
                    <a:lumMod val="75000"/>
                  </a:schemeClr>
                </a:solidFill>
              </a:rPr>
              <a:t>group</a:t>
            </a:r>
            <a:r>
              <a:rPr lang="en-US" sz="2400" dirty="0">
                <a:solidFill>
                  <a:schemeClr val="tx1"/>
                </a:solidFill>
              </a:rPr>
              <a:t> properties: group like-items together to compare subsets of the data </a:t>
            </a:r>
            <a:r>
              <a:rPr lang="en-US" sz="2400" dirty="0">
                <a:solidFill>
                  <a:schemeClr val="accent1">
                    <a:lumMod val="75000"/>
                  </a:schemeClr>
                </a:solidFill>
              </a:rPr>
              <a:t>(are the comparison results reasonable/expected?)</a:t>
            </a:r>
            <a:endParaRPr lang="en-US" dirty="0">
              <a:solidFill>
                <a:schemeClr val="accent1">
                  <a:lumMod val="75000"/>
                </a:schemeClr>
              </a:solidFill>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13</a:t>
            </a:fld>
            <a:endParaRPr lang="en-US"/>
          </a:p>
        </p:txBody>
      </p:sp>
      <p:sp>
        <p:nvSpPr>
          <p:cNvPr id="6" name="Content Placeholder 2">
            <a:extLst>
              <a:ext uri="{FF2B5EF4-FFF2-40B4-BE49-F238E27FC236}">
                <a16:creationId xmlns:a16="http://schemas.microsoft.com/office/drawing/2014/main" id="{B70348D9-19E8-1A40-911C-0F3B9E705A1A}"/>
              </a:ext>
            </a:extLst>
          </p:cNvPr>
          <p:cNvSpPr txBox="1">
            <a:spLocks/>
          </p:cNvSpPr>
          <p:nvPr/>
        </p:nvSpPr>
        <p:spPr>
          <a:xfrm>
            <a:off x="851943" y="983807"/>
            <a:ext cx="4425756" cy="626328"/>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solidFill>
                  <a:srgbClr val="C00000"/>
                </a:solidFill>
              </a:rPr>
              <a:t>What? (continued)</a:t>
            </a:r>
          </a:p>
        </p:txBody>
      </p:sp>
      <p:sp>
        <p:nvSpPr>
          <p:cNvPr id="7" name="Content Placeholder 2">
            <a:extLst>
              <a:ext uri="{FF2B5EF4-FFF2-40B4-BE49-F238E27FC236}">
                <a16:creationId xmlns:a16="http://schemas.microsoft.com/office/drawing/2014/main" id="{2861E84E-E14E-3949-91A1-54B18FEAF828}"/>
              </a:ext>
            </a:extLst>
          </p:cNvPr>
          <p:cNvSpPr txBox="1">
            <a:spLocks/>
          </p:cNvSpPr>
          <p:nvPr/>
        </p:nvSpPr>
        <p:spPr>
          <a:xfrm>
            <a:off x="1541005" y="4211996"/>
            <a:ext cx="9109990" cy="121090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This process transforms your data into a format which is easier to work with, gives you a basic overview of the data's properties, and likely generates several questions for you to follow-up in subsequent analysis.</a:t>
            </a:r>
          </a:p>
        </p:txBody>
      </p:sp>
    </p:spTree>
    <p:extLst>
      <p:ext uri="{BB962C8B-B14F-4D97-AF65-F5344CB8AC3E}">
        <p14:creationId xmlns:p14="http://schemas.microsoft.com/office/powerpoint/2010/main" val="95715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EDA: without Pandas</a:t>
            </a:r>
          </a:p>
        </p:txBody>
      </p:sp>
      <p:sp>
        <p:nvSpPr>
          <p:cNvPr id="4" name="Slide Number Placeholder 3"/>
          <p:cNvSpPr>
            <a:spLocks noGrp="1"/>
          </p:cNvSpPr>
          <p:nvPr>
            <p:ph type="sldNum" sz="quarter" idx="12"/>
          </p:nvPr>
        </p:nvSpPr>
        <p:spPr/>
        <p:txBody>
          <a:bodyPr/>
          <a:lstStyle/>
          <a:p>
            <a:fld id="{AD29F1E6-0A42-6342-8A19-FA364A33AB30}" type="slidenum">
              <a:rPr lang="en-US" smtClean="0"/>
              <a:t>14</a:t>
            </a:fld>
            <a:endParaRPr lang="en-US"/>
          </a:p>
        </p:txBody>
      </p:sp>
      <p:sp>
        <p:nvSpPr>
          <p:cNvPr id="22" name="Content Placeholder 2">
            <a:extLst>
              <a:ext uri="{FF2B5EF4-FFF2-40B4-BE49-F238E27FC236}">
                <a16:creationId xmlns:a16="http://schemas.microsoft.com/office/drawing/2014/main" id="{9B774B73-64E6-BB41-B99E-C71877018B29}"/>
              </a:ext>
            </a:extLst>
          </p:cNvPr>
          <p:cNvSpPr>
            <a:spLocks noGrp="1"/>
          </p:cNvSpPr>
          <p:nvPr>
            <p:ph idx="1"/>
          </p:nvPr>
        </p:nvSpPr>
        <p:spPr>
          <a:xfrm>
            <a:off x="1610168" y="1273575"/>
            <a:ext cx="8971663" cy="1057323"/>
          </a:xfrm>
        </p:spPr>
        <p:txBody>
          <a:bodyPr/>
          <a:lstStyle/>
          <a:p>
            <a:r>
              <a:rPr lang="en-US" dirty="0"/>
              <a:t>Say we have a small dataset of the top 50 most-streamed Spotify songs, globally, for 2019.</a:t>
            </a:r>
          </a:p>
        </p:txBody>
      </p:sp>
    </p:spTree>
    <p:extLst>
      <p:ext uri="{BB962C8B-B14F-4D97-AF65-F5344CB8AC3E}">
        <p14:creationId xmlns:p14="http://schemas.microsoft.com/office/powerpoint/2010/main" val="328416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127FC551-FB95-8349-B321-DADF7244239B}"/>
              </a:ext>
            </a:extLst>
          </p:cNvPr>
          <p:cNvSpPr>
            <a:spLocks noGrp="1"/>
          </p:cNvSpPr>
          <p:nvPr>
            <p:ph idx="1"/>
          </p:nvPr>
        </p:nvSpPr>
        <p:spPr>
          <a:xfrm>
            <a:off x="1610168" y="1273575"/>
            <a:ext cx="8971663" cy="1057323"/>
          </a:xfrm>
        </p:spPr>
        <p:txBody>
          <a:bodyPr/>
          <a:lstStyle/>
          <a:p>
            <a:r>
              <a:rPr lang="en-US" dirty="0"/>
              <a:t>Say we have a small dataset of the top 50 most-streamed Spotify songs, globally, for 2019.</a:t>
            </a:r>
          </a:p>
        </p:txBody>
      </p:sp>
      <p:sp>
        <p:nvSpPr>
          <p:cNvPr id="4" name="Slide Number Placeholder 3"/>
          <p:cNvSpPr>
            <a:spLocks noGrp="1"/>
          </p:cNvSpPr>
          <p:nvPr>
            <p:ph type="sldNum" sz="quarter" idx="12"/>
          </p:nvPr>
        </p:nvSpPr>
        <p:spPr/>
        <p:txBody>
          <a:bodyPr/>
          <a:lstStyle/>
          <a:p>
            <a:fld id="{AD29F1E6-0A42-6342-8A19-FA364A33AB30}" type="slidenum">
              <a:rPr lang="en-US" smtClean="0"/>
              <a:t>15</a:t>
            </a:fld>
            <a:endParaRPr lang="en-US"/>
          </a:p>
        </p:txBody>
      </p:sp>
      <p:sp>
        <p:nvSpPr>
          <p:cNvPr id="3" name="Rectangle 2">
            <a:extLst>
              <a:ext uri="{FF2B5EF4-FFF2-40B4-BE49-F238E27FC236}">
                <a16:creationId xmlns:a16="http://schemas.microsoft.com/office/drawing/2014/main" id="{A793F329-095E-DB4C-A4C8-695079ACE9B9}"/>
              </a:ext>
            </a:extLst>
          </p:cNvPr>
          <p:cNvSpPr/>
          <p:nvPr/>
        </p:nvSpPr>
        <p:spPr>
          <a:xfrm>
            <a:off x="1522977" y="2956415"/>
            <a:ext cx="8964827" cy="2097294"/>
          </a:xfrm>
          <a:prstGeom prst="rect">
            <a:avLst/>
          </a:prstGeom>
          <a:solidFill>
            <a:srgbClr val="FEFFCF"/>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917ACEAE-F737-FD43-B9C1-C30DB9100856}"/>
              </a:ext>
            </a:extLst>
          </p:cNvPr>
          <p:cNvSpPr txBox="1">
            <a:spLocks/>
          </p:cNvSpPr>
          <p:nvPr/>
        </p:nvSpPr>
        <p:spPr>
          <a:xfrm>
            <a:off x="1990481" y="3057415"/>
            <a:ext cx="8029818" cy="2122694"/>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lgn="just">
              <a:spcBef>
                <a:spcPts val="0"/>
              </a:spcBef>
              <a:spcAft>
                <a:spcPts val="1500"/>
              </a:spcAft>
            </a:pPr>
            <a:r>
              <a:rPr lang="en-US" sz="2000" b="1" dirty="0">
                <a:solidFill>
                  <a:schemeClr val="tx1">
                    <a:lumMod val="85000"/>
                    <a:lumOff val="15000"/>
                  </a:schemeClr>
                </a:solidFill>
              </a:rPr>
              <a:t>NOTE: </a:t>
            </a:r>
            <a:r>
              <a:rPr lang="en-US" sz="2000" dirty="0">
                <a:solidFill>
                  <a:schemeClr val="tx1">
                    <a:lumMod val="85000"/>
                    <a:lumOff val="15000"/>
                  </a:schemeClr>
                </a:solidFill>
              </a:rPr>
              <a:t>The following music data are used purely for illustrative, educational purposes. The data, including song titles, may include explicit language. Harvard, including myself and the rest of the CS109 staff, does not endorse any of the entailed contents or the songs themselves, and we apologize if it is offensive to anyone in anyway.</a:t>
            </a:r>
          </a:p>
        </p:txBody>
      </p:sp>
      <p:sp>
        <p:nvSpPr>
          <p:cNvPr id="12" name="Title 1">
            <a:extLst>
              <a:ext uri="{FF2B5EF4-FFF2-40B4-BE49-F238E27FC236}">
                <a16:creationId xmlns:a16="http://schemas.microsoft.com/office/drawing/2014/main" id="{818F36B9-7147-F04E-8A41-C657C4C8BC9E}"/>
              </a:ext>
            </a:extLst>
          </p:cNvPr>
          <p:cNvSpPr>
            <a:spLocks noGrp="1"/>
          </p:cNvSpPr>
          <p:nvPr>
            <p:ph type="title"/>
          </p:nvPr>
        </p:nvSpPr>
        <p:spPr>
          <a:xfrm>
            <a:off x="349292" y="216531"/>
            <a:ext cx="11493416" cy="767276"/>
          </a:xfrm>
        </p:spPr>
        <p:txBody>
          <a:bodyPr/>
          <a:lstStyle/>
          <a:p>
            <a:r>
              <a:rPr lang="en-US" dirty="0"/>
              <a:t>EDA: without Pandas</a:t>
            </a:r>
          </a:p>
        </p:txBody>
      </p:sp>
    </p:spTree>
    <p:extLst>
      <p:ext uri="{BB962C8B-B14F-4D97-AF65-F5344CB8AC3E}">
        <p14:creationId xmlns:p14="http://schemas.microsoft.com/office/powerpoint/2010/main" val="1803163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D29F1E6-0A42-6342-8A19-FA364A33AB30}" type="slidenum">
              <a:rPr lang="en-US" smtClean="0"/>
              <a:t>16</a:t>
            </a:fld>
            <a:endParaRPr lang="en-US"/>
          </a:p>
        </p:txBody>
      </p:sp>
      <p:sp>
        <p:nvSpPr>
          <p:cNvPr id="10" name="Content Placeholder 2">
            <a:extLst>
              <a:ext uri="{FF2B5EF4-FFF2-40B4-BE49-F238E27FC236}">
                <a16:creationId xmlns:a16="http://schemas.microsoft.com/office/drawing/2014/main" id="{9E0C54DF-1A19-5D44-BA8B-DA72997DF747}"/>
              </a:ext>
            </a:extLst>
          </p:cNvPr>
          <p:cNvSpPr>
            <a:spLocks noGrp="1"/>
          </p:cNvSpPr>
          <p:nvPr>
            <p:ph idx="1"/>
          </p:nvPr>
        </p:nvSpPr>
        <p:spPr>
          <a:xfrm>
            <a:off x="1278180" y="1324826"/>
            <a:ext cx="10139120" cy="4878681"/>
          </a:xfrm>
        </p:spPr>
        <p:txBody>
          <a:bodyPr/>
          <a:lstStyle/>
          <a:p>
            <a:r>
              <a:rPr lang="en-US" sz="2400" dirty="0"/>
              <a:t>Each row represents a distinct song. The columns are:</a:t>
            </a:r>
          </a:p>
          <a:p>
            <a:pPr marL="457200" indent="-457200">
              <a:buFont typeface="Arial" panose="020B0604020202020204" pitchFamily="34" charset="0"/>
              <a:buChar char="•"/>
            </a:pPr>
            <a:r>
              <a:rPr lang="en-US" sz="1800" b="1" dirty="0">
                <a:solidFill>
                  <a:schemeClr val="accent1">
                    <a:lumMod val="75000"/>
                  </a:schemeClr>
                </a:solidFill>
              </a:rPr>
              <a:t>ID: </a:t>
            </a:r>
            <a:r>
              <a:rPr lang="en-US" sz="1800" dirty="0"/>
              <a:t>a unique ID (i.e., 1-50)</a:t>
            </a:r>
          </a:p>
          <a:p>
            <a:pPr marL="457200" indent="-457200">
              <a:buFont typeface="Arial" panose="020B0604020202020204" pitchFamily="34" charset="0"/>
              <a:buChar char="•"/>
            </a:pPr>
            <a:r>
              <a:rPr lang="en-US" sz="1800" b="1" dirty="0" err="1">
                <a:solidFill>
                  <a:schemeClr val="accent1">
                    <a:lumMod val="75000"/>
                  </a:schemeClr>
                </a:solidFill>
              </a:rPr>
              <a:t>TrackName</a:t>
            </a:r>
            <a:r>
              <a:rPr lang="en-US" sz="1800" b="1" dirty="0">
                <a:solidFill>
                  <a:schemeClr val="accent1">
                    <a:lumMod val="75000"/>
                  </a:schemeClr>
                </a:solidFill>
              </a:rPr>
              <a:t>: </a:t>
            </a:r>
            <a:r>
              <a:rPr lang="en-US" sz="1800" dirty="0"/>
              <a:t>Name of the Track</a:t>
            </a:r>
          </a:p>
          <a:p>
            <a:pPr marL="457200" indent="-457200">
              <a:buFont typeface="Arial" panose="020B0604020202020204" pitchFamily="34" charset="0"/>
              <a:buChar char="•"/>
            </a:pPr>
            <a:r>
              <a:rPr lang="en-US" sz="1800" b="1" dirty="0" err="1">
                <a:solidFill>
                  <a:schemeClr val="accent1">
                    <a:lumMod val="75000"/>
                  </a:schemeClr>
                </a:solidFill>
              </a:rPr>
              <a:t>ArtistName</a:t>
            </a:r>
            <a:r>
              <a:rPr lang="en-US" sz="1800" b="1" dirty="0">
                <a:solidFill>
                  <a:schemeClr val="accent1">
                    <a:lumMod val="75000"/>
                  </a:schemeClr>
                </a:solidFill>
              </a:rPr>
              <a:t>: </a:t>
            </a:r>
            <a:r>
              <a:rPr lang="en-US" sz="1800" dirty="0"/>
              <a:t>Name of the Artist</a:t>
            </a:r>
          </a:p>
          <a:p>
            <a:pPr marL="457200" indent="-457200">
              <a:buFont typeface="Arial" panose="020B0604020202020204" pitchFamily="34" charset="0"/>
              <a:buChar char="•"/>
            </a:pPr>
            <a:r>
              <a:rPr lang="en-US" sz="1800" b="1" dirty="0">
                <a:solidFill>
                  <a:schemeClr val="accent1">
                    <a:lumMod val="75000"/>
                  </a:schemeClr>
                </a:solidFill>
              </a:rPr>
              <a:t>Genre: </a:t>
            </a:r>
            <a:r>
              <a:rPr lang="en-US" sz="1800" dirty="0"/>
              <a:t>the genre of the track</a:t>
            </a:r>
          </a:p>
          <a:p>
            <a:pPr marL="457200" indent="-457200">
              <a:buFont typeface="Arial" panose="020B0604020202020204" pitchFamily="34" charset="0"/>
              <a:buChar char="•"/>
            </a:pPr>
            <a:r>
              <a:rPr lang="en-US" sz="1800" b="1" dirty="0" err="1">
                <a:solidFill>
                  <a:schemeClr val="accent1">
                    <a:lumMod val="75000"/>
                  </a:schemeClr>
                </a:solidFill>
              </a:rPr>
              <a:t>BeatsPerMinute</a:t>
            </a:r>
            <a:r>
              <a:rPr lang="en-US" sz="1800" b="1" dirty="0">
                <a:solidFill>
                  <a:schemeClr val="accent1">
                    <a:lumMod val="75000"/>
                  </a:schemeClr>
                </a:solidFill>
              </a:rPr>
              <a:t>: </a:t>
            </a:r>
            <a:r>
              <a:rPr lang="en-US" sz="1800" dirty="0"/>
              <a:t>The tempo of the song.</a:t>
            </a:r>
          </a:p>
          <a:p>
            <a:pPr marL="457200" indent="-457200">
              <a:buFont typeface="Arial" panose="020B0604020202020204" pitchFamily="34" charset="0"/>
              <a:buChar char="•"/>
            </a:pPr>
            <a:r>
              <a:rPr lang="en-US" sz="1800" b="1" dirty="0">
                <a:solidFill>
                  <a:schemeClr val="accent1">
                    <a:lumMod val="75000"/>
                  </a:schemeClr>
                </a:solidFill>
              </a:rPr>
              <a:t>Energy: </a:t>
            </a:r>
            <a:r>
              <a:rPr lang="en-US" sz="1800" dirty="0"/>
              <a:t>The energy of a song - the higher the value, the more energetic.</a:t>
            </a:r>
          </a:p>
          <a:p>
            <a:pPr marL="457200" indent="-457200">
              <a:buFont typeface="Arial" panose="020B0604020202020204" pitchFamily="34" charset="0"/>
              <a:buChar char="•"/>
            </a:pPr>
            <a:r>
              <a:rPr lang="en-US" sz="1800" b="1" dirty="0">
                <a:solidFill>
                  <a:schemeClr val="accent1">
                    <a:lumMod val="75000"/>
                  </a:schemeClr>
                </a:solidFill>
              </a:rPr>
              <a:t>Danceability</a:t>
            </a:r>
            <a:r>
              <a:rPr lang="en-US" sz="1800" dirty="0"/>
              <a:t>: The higher the value, the easier it is to dance to this song.</a:t>
            </a:r>
          </a:p>
          <a:p>
            <a:pPr marL="457200" indent="-457200">
              <a:buFont typeface="Arial" panose="020B0604020202020204" pitchFamily="34" charset="0"/>
              <a:buChar char="•"/>
            </a:pPr>
            <a:r>
              <a:rPr lang="en-US" sz="1800" b="1" dirty="0">
                <a:solidFill>
                  <a:schemeClr val="accent1">
                    <a:lumMod val="75000"/>
                  </a:schemeClr>
                </a:solidFill>
              </a:rPr>
              <a:t>Loudness</a:t>
            </a:r>
            <a:r>
              <a:rPr lang="en-US" sz="1800" dirty="0"/>
              <a:t>: The higher the value, the louder the song.</a:t>
            </a:r>
          </a:p>
          <a:p>
            <a:pPr marL="457200" indent="-457200">
              <a:buFont typeface="Arial" panose="020B0604020202020204" pitchFamily="34" charset="0"/>
              <a:buChar char="•"/>
            </a:pPr>
            <a:r>
              <a:rPr lang="en-US" sz="1800" b="1" dirty="0">
                <a:solidFill>
                  <a:schemeClr val="accent1">
                    <a:lumMod val="75000"/>
                  </a:schemeClr>
                </a:solidFill>
              </a:rPr>
              <a:t>Liveness</a:t>
            </a:r>
            <a:r>
              <a:rPr lang="en-US" sz="1800" dirty="0"/>
              <a:t>: The higher the value, the more likely the song is a live recording.</a:t>
            </a:r>
          </a:p>
          <a:p>
            <a:pPr marL="457200" indent="-457200">
              <a:buFont typeface="Arial" panose="020B0604020202020204" pitchFamily="34" charset="0"/>
              <a:buChar char="•"/>
            </a:pPr>
            <a:r>
              <a:rPr lang="en-US" sz="1800" b="1" dirty="0">
                <a:solidFill>
                  <a:schemeClr val="accent1">
                    <a:lumMod val="75000"/>
                  </a:schemeClr>
                </a:solidFill>
              </a:rPr>
              <a:t>Valence</a:t>
            </a:r>
            <a:r>
              <a:rPr lang="en-US" sz="1800" dirty="0"/>
              <a:t>: The higher the value, the more positive mood for the song.</a:t>
            </a:r>
          </a:p>
          <a:p>
            <a:pPr marL="457200" indent="-457200">
              <a:buFont typeface="Arial" panose="020B0604020202020204" pitchFamily="34" charset="0"/>
              <a:buChar char="•"/>
            </a:pPr>
            <a:r>
              <a:rPr lang="en-US" sz="1800" b="1" dirty="0">
                <a:solidFill>
                  <a:schemeClr val="accent1">
                    <a:lumMod val="75000"/>
                  </a:schemeClr>
                </a:solidFill>
              </a:rPr>
              <a:t>Length</a:t>
            </a:r>
            <a:r>
              <a:rPr lang="en-US" sz="1800" dirty="0"/>
              <a:t>: The duration of the song (in seconds).</a:t>
            </a:r>
          </a:p>
          <a:p>
            <a:pPr marL="457200" indent="-457200">
              <a:buFont typeface="Arial" panose="020B0604020202020204" pitchFamily="34" charset="0"/>
              <a:buChar char="•"/>
            </a:pPr>
            <a:r>
              <a:rPr lang="en-US" sz="1800" b="1" dirty="0" err="1">
                <a:solidFill>
                  <a:schemeClr val="accent1">
                    <a:lumMod val="75000"/>
                  </a:schemeClr>
                </a:solidFill>
              </a:rPr>
              <a:t>Acousticness</a:t>
            </a:r>
            <a:r>
              <a:rPr lang="en-US" sz="1800" dirty="0"/>
              <a:t>: The higher the value, the more acoustic the song is.</a:t>
            </a:r>
          </a:p>
          <a:p>
            <a:pPr marL="457200" indent="-457200">
              <a:buFont typeface="Arial" panose="020B0604020202020204" pitchFamily="34" charset="0"/>
              <a:buChar char="•"/>
            </a:pPr>
            <a:r>
              <a:rPr lang="en-US" sz="1800" b="1" dirty="0" err="1">
                <a:solidFill>
                  <a:schemeClr val="accent1">
                    <a:lumMod val="75000"/>
                  </a:schemeClr>
                </a:solidFill>
              </a:rPr>
              <a:t>Speechiness</a:t>
            </a:r>
            <a:r>
              <a:rPr lang="en-US" sz="1800" dirty="0"/>
              <a:t>: The higher the value, the more spoken words the song contains.</a:t>
            </a:r>
          </a:p>
          <a:p>
            <a:pPr marL="457200" indent="-457200">
              <a:buFont typeface="Arial" panose="020B0604020202020204" pitchFamily="34" charset="0"/>
              <a:buChar char="•"/>
            </a:pPr>
            <a:r>
              <a:rPr lang="en-US" sz="1800" b="1" dirty="0">
                <a:solidFill>
                  <a:schemeClr val="accent1">
                    <a:lumMod val="75000"/>
                  </a:schemeClr>
                </a:solidFill>
              </a:rPr>
              <a:t>Popularity</a:t>
            </a:r>
            <a:r>
              <a:rPr lang="en-US" sz="1800" dirty="0"/>
              <a:t>: The higher the value, the more popular the song is.</a:t>
            </a:r>
          </a:p>
        </p:txBody>
      </p:sp>
      <p:sp>
        <p:nvSpPr>
          <p:cNvPr id="12" name="Content Placeholder 2">
            <a:extLst>
              <a:ext uri="{FF2B5EF4-FFF2-40B4-BE49-F238E27FC236}">
                <a16:creationId xmlns:a16="http://schemas.microsoft.com/office/drawing/2014/main" id="{F2501B17-CA28-424F-B698-61B3775DBEBD}"/>
              </a:ext>
            </a:extLst>
          </p:cNvPr>
          <p:cNvSpPr txBox="1">
            <a:spLocks/>
          </p:cNvSpPr>
          <p:nvPr/>
        </p:nvSpPr>
        <p:spPr>
          <a:xfrm>
            <a:off x="1252779" y="935416"/>
            <a:ext cx="1320487" cy="419147"/>
          </a:xfrm>
          <a:prstGeom prst="rect">
            <a:avLst/>
          </a:prstGeom>
          <a:solidFill>
            <a:schemeClr val="accent1">
              <a:lumMod val="75000"/>
            </a:schemeClr>
          </a:solidFill>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chemeClr val="bg1">
                    <a:lumMod val="95000"/>
                  </a:schemeClr>
                </a:solidFill>
              </a:rPr>
              <a:t>top50.csv</a:t>
            </a:r>
          </a:p>
        </p:txBody>
      </p:sp>
      <p:sp>
        <p:nvSpPr>
          <p:cNvPr id="11" name="Rectangle 10">
            <a:extLst>
              <a:ext uri="{FF2B5EF4-FFF2-40B4-BE49-F238E27FC236}">
                <a16:creationId xmlns:a16="http://schemas.microsoft.com/office/drawing/2014/main" id="{56D099EB-8DC2-8649-A846-D0A70D707D27}"/>
              </a:ext>
            </a:extLst>
          </p:cNvPr>
          <p:cNvSpPr/>
          <p:nvPr/>
        </p:nvSpPr>
        <p:spPr>
          <a:xfrm>
            <a:off x="1278180" y="1354563"/>
            <a:ext cx="8856420" cy="5046237"/>
          </a:xfrm>
          <a:prstGeom prst="rect">
            <a:avLst/>
          </a:prstGeom>
          <a:noFill/>
          <a:ln w="50800">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771CA8B5-FCAE-8047-BFBB-29D2969C82FD}"/>
              </a:ext>
            </a:extLst>
          </p:cNvPr>
          <p:cNvSpPr>
            <a:spLocks noGrp="1"/>
          </p:cNvSpPr>
          <p:nvPr>
            <p:ph type="title"/>
          </p:nvPr>
        </p:nvSpPr>
        <p:spPr>
          <a:xfrm>
            <a:off x="349292" y="216531"/>
            <a:ext cx="11493416" cy="767276"/>
          </a:xfrm>
        </p:spPr>
        <p:txBody>
          <a:bodyPr/>
          <a:lstStyle/>
          <a:p>
            <a:r>
              <a:rPr lang="en-US" dirty="0"/>
              <a:t>EDA: without Pandas</a:t>
            </a:r>
          </a:p>
        </p:txBody>
      </p:sp>
    </p:spTree>
    <p:extLst>
      <p:ext uri="{BB962C8B-B14F-4D97-AF65-F5344CB8AC3E}">
        <p14:creationId xmlns:p14="http://schemas.microsoft.com/office/powerpoint/2010/main" val="2054246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D29F1E6-0A42-6342-8A19-FA364A33AB30}" type="slidenum">
              <a:rPr lang="en-US" smtClean="0"/>
              <a:t>17</a:t>
            </a:fld>
            <a:endParaRPr lang="en-US"/>
          </a:p>
        </p:txBody>
      </p:sp>
      <p:sp>
        <p:nvSpPr>
          <p:cNvPr id="16" name="Content Placeholder 2">
            <a:extLst>
              <a:ext uri="{FF2B5EF4-FFF2-40B4-BE49-F238E27FC236}">
                <a16:creationId xmlns:a16="http://schemas.microsoft.com/office/drawing/2014/main" id="{5E3D7B42-0FC8-DA4D-B4EB-8F81C1F474EA}"/>
              </a:ext>
            </a:extLst>
          </p:cNvPr>
          <p:cNvSpPr>
            <a:spLocks noGrp="1"/>
          </p:cNvSpPr>
          <p:nvPr>
            <p:ph idx="1"/>
          </p:nvPr>
        </p:nvSpPr>
        <p:spPr>
          <a:xfrm>
            <a:off x="1217834" y="4159243"/>
            <a:ext cx="9756332" cy="1057323"/>
          </a:xfrm>
        </p:spPr>
        <p:txBody>
          <a:bodyPr/>
          <a:lstStyle/>
          <a:p>
            <a:r>
              <a:rPr lang="en-US" b="1" dirty="0">
                <a:solidFill>
                  <a:schemeClr val="accent1">
                    <a:lumMod val="75000"/>
                  </a:schemeClr>
                </a:solidFill>
              </a:rPr>
              <a:t>Q1: </a:t>
            </a:r>
            <a:r>
              <a:rPr lang="en-US" dirty="0"/>
              <a:t>What are some ways we can store this file into data structure(s) using regular Python (not the Pandas library).</a:t>
            </a:r>
          </a:p>
        </p:txBody>
      </p:sp>
      <p:sp>
        <p:nvSpPr>
          <p:cNvPr id="17" name="Rectangle 16">
            <a:extLst>
              <a:ext uri="{FF2B5EF4-FFF2-40B4-BE49-F238E27FC236}">
                <a16:creationId xmlns:a16="http://schemas.microsoft.com/office/drawing/2014/main" id="{3880F96D-5A84-7D40-BA61-DEB15BC8AE32}"/>
              </a:ext>
            </a:extLst>
          </p:cNvPr>
          <p:cNvSpPr/>
          <p:nvPr/>
        </p:nvSpPr>
        <p:spPr>
          <a:xfrm>
            <a:off x="349292" y="2746243"/>
            <a:ext cx="402663" cy="830997"/>
          </a:xfrm>
          <a:prstGeom prst="rect">
            <a:avLst/>
          </a:prstGeom>
        </p:spPr>
        <p:txBody>
          <a:bodyPr wrap="square">
            <a:spAutoFit/>
          </a:bodyPr>
          <a:lstStyle/>
          <a:p>
            <a:r>
              <a:rPr lang="en-US" sz="4800" dirty="0"/>
              <a:t>.</a:t>
            </a:r>
          </a:p>
        </p:txBody>
      </p:sp>
      <p:sp>
        <p:nvSpPr>
          <p:cNvPr id="18" name="Rectangle 17">
            <a:extLst>
              <a:ext uri="{FF2B5EF4-FFF2-40B4-BE49-F238E27FC236}">
                <a16:creationId xmlns:a16="http://schemas.microsoft.com/office/drawing/2014/main" id="{C6A4F977-62A3-1E42-834C-BC0254187276}"/>
              </a:ext>
            </a:extLst>
          </p:cNvPr>
          <p:cNvSpPr/>
          <p:nvPr/>
        </p:nvSpPr>
        <p:spPr>
          <a:xfrm>
            <a:off x="349292" y="2958923"/>
            <a:ext cx="402663" cy="830997"/>
          </a:xfrm>
          <a:prstGeom prst="rect">
            <a:avLst/>
          </a:prstGeom>
        </p:spPr>
        <p:txBody>
          <a:bodyPr wrap="square">
            <a:spAutoFit/>
          </a:bodyPr>
          <a:lstStyle/>
          <a:p>
            <a:r>
              <a:rPr lang="en-US" sz="4800" dirty="0"/>
              <a:t>.</a:t>
            </a:r>
          </a:p>
        </p:txBody>
      </p:sp>
      <p:sp>
        <p:nvSpPr>
          <p:cNvPr id="19" name="Rectangle 18">
            <a:extLst>
              <a:ext uri="{FF2B5EF4-FFF2-40B4-BE49-F238E27FC236}">
                <a16:creationId xmlns:a16="http://schemas.microsoft.com/office/drawing/2014/main" id="{D62CC68A-91E1-8541-9018-DD38BFAB483D}"/>
              </a:ext>
            </a:extLst>
          </p:cNvPr>
          <p:cNvSpPr/>
          <p:nvPr/>
        </p:nvSpPr>
        <p:spPr>
          <a:xfrm>
            <a:off x="349292" y="3151881"/>
            <a:ext cx="402663" cy="830997"/>
          </a:xfrm>
          <a:prstGeom prst="rect">
            <a:avLst/>
          </a:prstGeom>
        </p:spPr>
        <p:txBody>
          <a:bodyPr wrap="square">
            <a:spAutoFit/>
          </a:bodyPr>
          <a:lstStyle/>
          <a:p>
            <a:r>
              <a:rPr lang="en-US" sz="4800" dirty="0"/>
              <a:t>.</a:t>
            </a:r>
          </a:p>
        </p:txBody>
      </p:sp>
      <p:sp>
        <p:nvSpPr>
          <p:cNvPr id="23" name="Title 1">
            <a:extLst>
              <a:ext uri="{FF2B5EF4-FFF2-40B4-BE49-F238E27FC236}">
                <a16:creationId xmlns:a16="http://schemas.microsoft.com/office/drawing/2014/main" id="{78C1AC84-C8FA-2042-852D-901FD7E7A25F}"/>
              </a:ext>
            </a:extLst>
          </p:cNvPr>
          <p:cNvSpPr>
            <a:spLocks noGrp="1"/>
          </p:cNvSpPr>
          <p:nvPr>
            <p:ph type="title"/>
          </p:nvPr>
        </p:nvSpPr>
        <p:spPr>
          <a:xfrm>
            <a:off x="349292" y="216531"/>
            <a:ext cx="11493416" cy="767276"/>
          </a:xfrm>
        </p:spPr>
        <p:txBody>
          <a:bodyPr/>
          <a:lstStyle/>
          <a:p>
            <a:r>
              <a:rPr lang="en-US" dirty="0"/>
              <a:t>EDA: without Pandas</a:t>
            </a:r>
          </a:p>
        </p:txBody>
      </p:sp>
      <p:pic>
        <p:nvPicPr>
          <p:cNvPr id="25" name="Picture 24">
            <a:extLst>
              <a:ext uri="{FF2B5EF4-FFF2-40B4-BE49-F238E27FC236}">
                <a16:creationId xmlns:a16="http://schemas.microsoft.com/office/drawing/2014/main" id="{8180823D-D343-5E4A-BC89-4BC462330B91}"/>
              </a:ext>
            </a:extLst>
          </p:cNvPr>
          <p:cNvPicPr>
            <a:picLocks noChangeAspect="1"/>
          </p:cNvPicPr>
          <p:nvPr/>
        </p:nvPicPr>
        <p:blipFill>
          <a:blip r:embed="rId3"/>
          <a:stretch>
            <a:fillRect/>
          </a:stretch>
        </p:blipFill>
        <p:spPr>
          <a:xfrm>
            <a:off x="0" y="1504571"/>
            <a:ext cx="12192000" cy="1720793"/>
          </a:xfrm>
          <a:prstGeom prst="rect">
            <a:avLst/>
          </a:prstGeom>
        </p:spPr>
      </p:pic>
      <p:sp>
        <p:nvSpPr>
          <p:cNvPr id="10" name="Content Placeholder 2">
            <a:extLst>
              <a:ext uri="{FF2B5EF4-FFF2-40B4-BE49-F238E27FC236}">
                <a16:creationId xmlns:a16="http://schemas.microsoft.com/office/drawing/2014/main" id="{4B04CFF1-2926-CA49-9EBF-4E9DCA6E4AE3}"/>
              </a:ext>
            </a:extLst>
          </p:cNvPr>
          <p:cNvSpPr txBox="1">
            <a:spLocks/>
          </p:cNvSpPr>
          <p:nvPr/>
        </p:nvSpPr>
        <p:spPr>
          <a:xfrm>
            <a:off x="5490490" y="1066408"/>
            <a:ext cx="1367510" cy="423888"/>
          </a:xfrm>
          <a:prstGeom prst="rect">
            <a:avLst/>
          </a:prstGeom>
          <a:solidFill>
            <a:schemeClr val="accent1">
              <a:lumMod val="75000"/>
            </a:schemeClr>
          </a:solidFill>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chemeClr val="bg1">
                    <a:lumMod val="95000"/>
                  </a:schemeClr>
                </a:solidFill>
              </a:rPr>
              <a:t>top50.csv</a:t>
            </a:r>
          </a:p>
        </p:txBody>
      </p:sp>
      <p:sp>
        <p:nvSpPr>
          <p:cNvPr id="2" name="Rectangle 1">
            <a:extLst>
              <a:ext uri="{FF2B5EF4-FFF2-40B4-BE49-F238E27FC236}">
                <a16:creationId xmlns:a16="http://schemas.microsoft.com/office/drawing/2014/main" id="{EEABDCF5-70F1-CB4B-89C8-6AD6D22C44F3}"/>
              </a:ext>
            </a:extLst>
          </p:cNvPr>
          <p:cNvSpPr/>
          <p:nvPr/>
        </p:nvSpPr>
        <p:spPr>
          <a:xfrm>
            <a:off x="4457700" y="435069"/>
            <a:ext cx="152400" cy="16510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1801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55D3927-C1D8-F444-A0E0-A0DF09829117}"/>
              </a:ext>
            </a:extLst>
          </p:cNvPr>
          <p:cNvPicPr>
            <a:picLocks noChangeAspect="1"/>
          </p:cNvPicPr>
          <p:nvPr/>
        </p:nvPicPr>
        <p:blipFill>
          <a:blip r:embed="rId3"/>
          <a:stretch>
            <a:fillRect/>
          </a:stretch>
        </p:blipFill>
        <p:spPr>
          <a:xfrm>
            <a:off x="0" y="1504571"/>
            <a:ext cx="12192000" cy="1720793"/>
          </a:xfrm>
          <a:prstGeom prst="rect">
            <a:avLst/>
          </a:prstGeom>
        </p:spPr>
      </p:pic>
      <p:sp>
        <p:nvSpPr>
          <p:cNvPr id="4" name="Slide Number Placeholder 3"/>
          <p:cNvSpPr>
            <a:spLocks noGrp="1"/>
          </p:cNvSpPr>
          <p:nvPr>
            <p:ph type="sldNum" sz="quarter" idx="12"/>
          </p:nvPr>
        </p:nvSpPr>
        <p:spPr/>
        <p:txBody>
          <a:bodyPr/>
          <a:lstStyle/>
          <a:p>
            <a:fld id="{AD29F1E6-0A42-6342-8A19-FA364A33AB30}" type="slidenum">
              <a:rPr lang="en-US" smtClean="0"/>
              <a:t>18</a:t>
            </a:fld>
            <a:endParaRPr lang="en-US"/>
          </a:p>
        </p:txBody>
      </p:sp>
      <p:sp>
        <p:nvSpPr>
          <p:cNvPr id="12" name="Content Placeholder 2">
            <a:extLst>
              <a:ext uri="{FF2B5EF4-FFF2-40B4-BE49-F238E27FC236}">
                <a16:creationId xmlns:a16="http://schemas.microsoft.com/office/drawing/2014/main" id="{F2501B17-CA28-424F-B698-61B3775DBEBD}"/>
              </a:ext>
            </a:extLst>
          </p:cNvPr>
          <p:cNvSpPr txBox="1">
            <a:spLocks/>
          </p:cNvSpPr>
          <p:nvPr/>
        </p:nvSpPr>
        <p:spPr>
          <a:xfrm>
            <a:off x="5490490" y="1066408"/>
            <a:ext cx="1367510" cy="423888"/>
          </a:xfrm>
          <a:prstGeom prst="rect">
            <a:avLst/>
          </a:prstGeom>
          <a:solidFill>
            <a:schemeClr val="accent1">
              <a:lumMod val="75000"/>
            </a:schemeClr>
          </a:solidFill>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chemeClr val="bg1">
                    <a:lumMod val="95000"/>
                  </a:schemeClr>
                </a:solidFill>
              </a:rPr>
              <a:t>top50.csv</a:t>
            </a:r>
          </a:p>
        </p:txBody>
      </p:sp>
      <p:sp>
        <p:nvSpPr>
          <p:cNvPr id="17" name="Rectangle 16">
            <a:extLst>
              <a:ext uri="{FF2B5EF4-FFF2-40B4-BE49-F238E27FC236}">
                <a16:creationId xmlns:a16="http://schemas.microsoft.com/office/drawing/2014/main" id="{3880F96D-5A84-7D40-BA61-DEB15BC8AE32}"/>
              </a:ext>
            </a:extLst>
          </p:cNvPr>
          <p:cNvSpPr/>
          <p:nvPr/>
        </p:nvSpPr>
        <p:spPr>
          <a:xfrm>
            <a:off x="349292" y="2746243"/>
            <a:ext cx="402663" cy="830997"/>
          </a:xfrm>
          <a:prstGeom prst="rect">
            <a:avLst/>
          </a:prstGeom>
        </p:spPr>
        <p:txBody>
          <a:bodyPr wrap="square">
            <a:spAutoFit/>
          </a:bodyPr>
          <a:lstStyle/>
          <a:p>
            <a:r>
              <a:rPr lang="en-US" sz="4800" dirty="0"/>
              <a:t>.</a:t>
            </a:r>
          </a:p>
        </p:txBody>
      </p:sp>
      <p:sp>
        <p:nvSpPr>
          <p:cNvPr id="18" name="Rectangle 17">
            <a:extLst>
              <a:ext uri="{FF2B5EF4-FFF2-40B4-BE49-F238E27FC236}">
                <a16:creationId xmlns:a16="http://schemas.microsoft.com/office/drawing/2014/main" id="{C6A4F977-62A3-1E42-834C-BC0254187276}"/>
              </a:ext>
            </a:extLst>
          </p:cNvPr>
          <p:cNvSpPr/>
          <p:nvPr/>
        </p:nvSpPr>
        <p:spPr>
          <a:xfrm>
            <a:off x="349292" y="2958923"/>
            <a:ext cx="402663" cy="830997"/>
          </a:xfrm>
          <a:prstGeom prst="rect">
            <a:avLst/>
          </a:prstGeom>
        </p:spPr>
        <p:txBody>
          <a:bodyPr wrap="square">
            <a:spAutoFit/>
          </a:bodyPr>
          <a:lstStyle/>
          <a:p>
            <a:r>
              <a:rPr lang="en-US" sz="4800" dirty="0"/>
              <a:t>.</a:t>
            </a:r>
          </a:p>
        </p:txBody>
      </p:sp>
      <p:sp>
        <p:nvSpPr>
          <p:cNvPr id="19" name="Rectangle 18">
            <a:extLst>
              <a:ext uri="{FF2B5EF4-FFF2-40B4-BE49-F238E27FC236}">
                <a16:creationId xmlns:a16="http://schemas.microsoft.com/office/drawing/2014/main" id="{D62CC68A-91E1-8541-9018-DD38BFAB483D}"/>
              </a:ext>
            </a:extLst>
          </p:cNvPr>
          <p:cNvSpPr/>
          <p:nvPr/>
        </p:nvSpPr>
        <p:spPr>
          <a:xfrm>
            <a:off x="349292" y="3151881"/>
            <a:ext cx="402663" cy="830997"/>
          </a:xfrm>
          <a:prstGeom prst="rect">
            <a:avLst/>
          </a:prstGeom>
        </p:spPr>
        <p:txBody>
          <a:bodyPr wrap="square">
            <a:spAutoFit/>
          </a:bodyPr>
          <a:lstStyle/>
          <a:p>
            <a:r>
              <a:rPr lang="en-US" sz="4800" dirty="0"/>
              <a:t>.</a:t>
            </a:r>
          </a:p>
        </p:txBody>
      </p:sp>
      <p:sp>
        <p:nvSpPr>
          <p:cNvPr id="13" name="Content Placeholder 2">
            <a:extLst>
              <a:ext uri="{FF2B5EF4-FFF2-40B4-BE49-F238E27FC236}">
                <a16:creationId xmlns:a16="http://schemas.microsoft.com/office/drawing/2014/main" id="{178C4D4A-E432-B54E-B065-AF1D4EB523F1}"/>
              </a:ext>
            </a:extLst>
          </p:cNvPr>
          <p:cNvSpPr txBox="1">
            <a:spLocks/>
          </p:cNvSpPr>
          <p:nvPr/>
        </p:nvSpPr>
        <p:spPr>
          <a:xfrm>
            <a:off x="1281292" y="3489078"/>
            <a:ext cx="8529416" cy="259424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accent1">
                    <a:lumMod val="75000"/>
                  </a:schemeClr>
                </a:solidFill>
              </a:rPr>
              <a:t>Possible Solution #1: </a:t>
            </a:r>
            <a:r>
              <a:rPr lang="en-US" dirty="0"/>
              <a:t>A 2D array (i.e., matrix)</a:t>
            </a:r>
          </a:p>
          <a:p>
            <a:r>
              <a:rPr lang="en-US" b="1" dirty="0">
                <a:solidFill>
                  <a:schemeClr val="accent1">
                    <a:lumMod val="75000"/>
                  </a:schemeClr>
                </a:solidFill>
              </a:rPr>
              <a:t>Weaknesses:</a:t>
            </a:r>
          </a:p>
          <a:p>
            <a:pPr marL="457200" indent="-457200">
              <a:buFont typeface="Arial" panose="020B0604020202020204" pitchFamily="34" charset="0"/>
              <a:buChar char="•"/>
            </a:pPr>
            <a:r>
              <a:rPr lang="en-US" sz="2400" dirty="0"/>
              <a:t>What are the row and column names? Need separate lists for them – clumsy.</a:t>
            </a:r>
          </a:p>
          <a:p>
            <a:pPr marL="457200" indent="-457200">
              <a:buFont typeface="Arial" panose="020B0604020202020204" pitchFamily="34" charset="0"/>
              <a:buChar char="•"/>
            </a:pPr>
            <a:r>
              <a:rPr lang="en-US" sz="2400" dirty="0"/>
              <a:t>Lists are O(N). We’d need 2 dictionaries just for column names </a:t>
            </a:r>
          </a:p>
          <a:p>
            <a:pPr marL="457200" indent="-45720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869B6F72-BB2A-BE4D-90CD-1AED1A20FBB8}"/>
              </a:ext>
            </a:extLst>
          </p:cNvPr>
          <p:cNvSpPr txBox="1"/>
          <p:nvPr/>
        </p:nvSpPr>
        <p:spPr>
          <a:xfrm>
            <a:off x="9956800" y="4623644"/>
            <a:ext cx="2032000" cy="923330"/>
          </a:xfrm>
          <a:prstGeom prst="rect">
            <a:avLst/>
          </a:prstGeom>
          <a:noFill/>
          <a:ln w="38100">
            <a:solidFill>
              <a:schemeClr val="accent1">
                <a:lumMod val="75000"/>
              </a:schemeClr>
            </a:solidFill>
          </a:ln>
        </p:spPr>
        <p:txBody>
          <a:bodyPr wrap="square" rtlCol="0">
            <a:spAutoFit/>
          </a:bodyPr>
          <a:lstStyle/>
          <a:p>
            <a:r>
              <a:rPr lang="en-US" dirty="0"/>
              <a:t>data = [][]</a:t>
            </a:r>
          </a:p>
          <a:p>
            <a:r>
              <a:rPr lang="en-US" dirty="0" err="1"/>
              <a:t>col_name</a:t>
            </a:r>
            <a:r>
              <a:rPr lang="en-US" dirty="0"/>
              <a:t> -&gt; index</a:t>
            </a:r>
          </a:p>
          <a:p>
            <a:r>
              <a:rPr lang="en-US" dirty="0"/>
              <a:t>index -&gt; </a:t>
            </a:r>
            <a:r>
              <a:rPr lang="en-US" dirty="0" err="1"/>
              <a:t>col_name</a:t>
            </a:r>
            <a:endParaRPr lang="en-US" dirty="0"/>
          </a:p>
        </p:txBody>
      </p:sp>
      <p:sp>
        <p:nvSpPr>
          <p:cNvPr id="7" name="Rectangle 6">
            <a:extLst>
              <a:ext uri="{FF2B5EF4-FFF2-40B4-BE49-F238E27FC236}">
                <a16:creationId xmlns:a16="http://schemas.microsoft.com/office/drawing/2014/main" id="{647A06D9-ACDF-E343-9CC1-D7E2320A4B31}"/>
              </a:ext>
            </a:extLst>
          </p:cNvPr>
          <p:cNvSpPr/>
          <p:nvPr/>
        </p:nvSpPr>
        <p:spPr>
          <a:xfrm>
            <a:off x="0" y="2082800"/>
            <a:ext cx="12192000" cy="1156839"/>
          </a:xfrm>
          <a:prstGeom prst="rect">
            <a:avLst/>
          </a:prstGeom>
          <a:solidFill>
            <a:srgbClr val="F9F9F9">
              <a:alpha val="19000"/>
            </a:srgbClr>
          </a:solidFill>
          <a:ln w="635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4528051F-6119-9949-BC31-505DB66795F4}"/>
              </a:ext>
            </a:extLst>
          </p:cNvPr>
          <p:cNvSpPr>
            <a:spLocks noGrp="1"/>
          </p:cNvSpPr>
          <p:nvPr>
            <p:ph type="title"/>
          </p:nvPr>
        </p:nvSpPr>
        <p:spPr>
          <a:xfrm>
            <a:off x="349292" y="216531"/>
            <a:ext cx="11493416" cy="767276"/>
          </a:xfrm>
        </p:spPr>
        <p:txBody>
          <a:bodyPr/>
          <a:lstStyle/>
          <a:p>
            <a:r>
              <a:rPr lang="en-US" dirty="0"/>
              <a:t>EDA: without Pandas</a:t>
            </a:r>
          </a:p>
        </p:txBody>
      </p:sp>
    </p:spTree>
    <p:extLst>
      <p:ext uri="{BB962C8B-B14F-4D97-AF65-F5344CB8AC3E}">
        <p14:creationId xmlns:p14="http://schemas.microsoft.com/office/powerpoint/2010/main" val="909037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EBD78E57-4A37-DC4E-B67D-73A644EB6566}"/>
              </a:ext>
            </a:extLst>
          </p:cNvPr>
          <p:cNvSpPr/>
          <p:nvPr/>
        </p:nvSpPr>
        <p:spPr>
          <a:xfrm>
            <a:off x="762926" y="4238764"/>
            <a:ext cx="10717874" cy="1615935"/>
          </a:xfrm>
          <a:prstGeom prst="rect">
            <a:avLst/>
          </a:prstGeom>
          <a:solidFill>
            <a:schemeClr val="bg1">
              <a:lumMod val="95000"/>
            </a:schemeClr>
          </a:solidFill>
          <a:ln w="50800">
            <a:solidFill>
              <a:schemeClr val="tx1"/>
            </a:solidFill>
          </a:ln>
          <a:effectLst>
            <a:outerShdw blurRad="50800" dist="50800" dir="5400000" algn="ctr" rotWithShape="0">
              <a:schemeClr val="bg1">
                <a:alpha val="11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lumMod val="95000"/>
                  <a:lumOff val="5000"/>
                </a:schemeClr>
              </a:solidFill>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19</a:t>
            </a:fld>
            <a:endParaRPr lang="en-US"/>
          </a:p>
        </p:txBody>
      </p:sp>
      <p:sp>
        <p:nvSpPr>
          <p:cNvPr id="17" name="Rectangle 16">
            <a:extLst>
              <a:ext uri="{FF2B5EF4-FFF2-40B4-BE49-F238E27FC236}">
                <a16:creationId xmlns:a16="http://schemas.microsoft.com/office/drawing/2014/main" id="{3880F96D-5A84-7D40-BA61-DEB15BC8AE32}"/>
              </a:ext>
            </a:extLst>
          </p:cNvPr>
          <p:cNvSpPr/>
          <p:nvPr/>
        </p:nvSpPr>
        <p:spPr>
          <a:xfrm>
            <a:off x="349292" y="2746243"/>
            <a:ext cx="402663" cy="830997"/>
          </a:xfrm>
          <a:prstGeom prst="rect">
            <a:avLst/>
          </a:prstGeom>
        </p:spPr>
        <p:txBody>
          <a:bodyPr wrap="square">
            <a:spAutoFit/>
          </a:bodyPr>
          <a:lstStyle/>
          <a:p>
            <a:r>
              <a:rPr lang="en-US" sz="4800" dirty="0"/>
              <a:t>.</a:t>
            </a:r>
          </a:p>
        </p:txBody>
      </p:sp>
      <p:sp>
        <p:nvSpPr>
          <p:cNvPr id="18" name="Rectangle 17">
            <a:extLst>
              <a:ext uri="{FF2B5EF4-FFF2-40B4-BE49-F238E27FC236}">
                <a16:creationId xmlns:a16="http://schemas.microsoft.com/office/drawing/2014/main" id="{C6A4F977-62A3-1E42-834C-BC0254187276}"/>
              </a:ext>
            </a:extLst>
          </p:cNvPr>
          <p:cNvSpPr/>
          <p:nvPr/>
        </p:nvSpPr>
        <p:spPr>
          <a:xfrm>
            <a:off x="349292" y="2958923"/>
            <a:ext cx="402663" cy="830997"/>
          </a:xfrm>
          <a:prstGeom prst="rect">
            <a:avLst/>
          </a:prstGeom>
        </p:spPr>
        <p:txBody>
          <a:bodyPr wrap="square">
            <a:spAutoFit/>
          </a:bodyPr>
          <a:lstStyle/>
          <a:p>
            <a:r>
              <a:rPr lang="en-US" sz="4800" dirty="0"/>
              <a:t>.</a:t>
            </a:r>
          </a:p>
        </p:txBody>
      </p:sp>
      <p:sp>
        <p:nvSpPr>
          <p:cNvPr id="19" name="Rectangle 18">
            <a:extLst>
              <a:ext uri="{FF2B5EF4-FFF2-40B4-BE49-F238E27FC236}">
                <a16:creationId xmlns:a16="http://schemas.microsoft.com/office/drawing/2014/main" id="{D62CC68A-91E1-8541-9018-DD38BFAB483D}"/>
              </a:ext>
            </a:extLst>
          </p:cNvPr>
          <p:cNvSpPr/>
          <p:nvPr/>
        </p:nvSpPr>
        <p:spPr>
          <a:xfrm>
            <a:off x="349292" y="3151881"/>
            <a:ext cx="402663" cy="830997"/>
          </a:xfrm>
          <a:prstGeom prst="rect">
            <a:avLst/>
          </a:prstGeom>
        </p:spPr>
        <p:txBody>
          <a:bodyPr wrap="square">
            <a:spAutoFit/>
          </a:bodyPr>
          <a:lstStyle/>
          <a:p>
            <a:r>
              <a:rPr lang="en-US" sz="4800" dirty="0"/>
              <a:t>.</a:t>
            </a:r>
          </a:p>
        </p:txBody>
      </p:sp>
      <p:sp>
        <p:nvSpPr>
          <p:cNvPr id="13" name="Content Placeholder 2">
            <a:extLst>
              <a:ext uri="{FF2B5EF4-FFF2-40B4-BE49-F238E27FC236}">
                <a16:creationId xmlns:a16="http://schemas.microsoft.com/office/drawing/2014/main" id="{178C4D4A-E432-B54E-B065-AF1D4EB523F1}"/>
              </a:ext>
            </a:extLst>
          </p:cNvPr>
          <p:cNvSpPr txBox="1">
            <a:spLocks/>
          </p:cNvSpPr>
          <p:nvPr/>
        </p:nvSpPr>
        <p:spPr>
          <a:xfrm>
            <a:off x="2818134" y="3567379"/>
            <a:ext cx="7773666" cy="259424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accent1">
                    <a:lumMod val="75000"/>
                  </a:schemeClr>
                </a:solidFill>
              </a:rPr>
              <a:t>Possible Solution #2: </a:t>
            </a:r>
            <a:r>
              <a:rPr lang="en-US" dirty="0"/>
              <a:t>A list of dictionaries</a:t>
            </a:r>
          </a:p>
        </p:txBody>
      </p:sp>
      <p:sp>
        <p:nvSpPr>
          <p:cNvPr id="6" name="TextBox 5">
            <a:extLst>
              <a:ext uri="{FF2B5EF4-FFF2-40B4-BE49-F238E27FC236}">
                <a16:creationId xmlns:a16="http://schemas.microsoft.com/office/drawing/2014/main" id="{869B6F72-BB2A-BE4D-90CD-1AED1A20FBB8}"/>
              </a:ext>
            </a:extLst>
          </p:cNvPr>
          <p:cNvSpPr txBox="1"/>
          <p:nvPr/>
        </p:nvSpPr>
        <p:spPr>
          <a:xfrm>
            <a:off x="2590800" y="4349234"/>
            <a:ext cx="8682900" cy="369332"/>
          </a:xfrm>
          <a:prstGeom prst="rect">
            <a:avLst/>
          </a:prstGeom>
          <a:noFill/>
          <a:ln w="38100">
            <a:solidFill>
              <a:schemeClr val="accent1">
                <a:lumMod val="75000"/>
              </a:schemeClr>
            </a:solidFill>
          </a:ln>
        </p:spPr>
        <p:txBody>
          <a:bodyPr wrap="square" rtlCol="0">
            <a:spAutoFit/>
          </a:bodyPr>
          <a:lstStyle/>
          <a:p>
            <a:r>
              <a:rPr lang="en-US" dirty="0"/>
              <a:t>{“</a:t>
            </a:r>
            <a:r>
              <a:rPr lang="en-US" dirty="0" err="1"/>
              <a:t>Track.Name</a:t>
            </a:r>
            <a:r>
              <a:rPr lang="en-US" dirty="0"/>
              <a:t>”: “Senorita”, “</a:t>
            </a:r>
            <a:r>
              <a:rPr lang="en-US" dirty="0" err="1"/>
              <a:t>Artist.Name</a:t>
            </a:r>
            <a:r>
              <a:rPr lang="en-US" dirty="0"/>
              <a:t>”: “Shawn Mendes”, “Genre”: “Canadian pop”, …}</a:t>
            </a:r>
          </a:p>
        </p:txBody>
      </p:sp>
      <p:sp>
        <p:nvSpPr>
          <p:cNvPr id="11" name="TextBox 10">
            <a:extLst>
              <a:ext uri="{FF2B5EF4-FFF2-40B4-BE49-F238E27FC236}">
                <a16:creationId xmlns:a16="http://schemas.microsoft.com/office/drawing/2014/main" id="{A868FC50-ECA3-CF40-B411-E17D6DC8C2D1}"/>
              </a:ext>
            </a:extLst>
          </p:cNvPr>
          <p:cNvSpPr txBox="1"/>
          <p:nvPr/>
        </p:nvSpPr>
        <p:spPr>
          <a:xfrm>
            <a:off x="2590800" y="4853837"/>
            <a:ext cx="8682900" cy="369332"/>
          </a:xfrm>
          <a:prstGeom prst="rect">
            <a:avLst/>
          </a:prstGeom>
          <a:noFill/>
          <a:ln w="38100">
            <a:solidFill>
              <a:schemeClr val="accent1">
                <a:lumMod val="75000"/>
              </a:schemeClr>
            </a:solidFill>
          </a:ln>
        </p:spPr>
        <p:txBody>
          <a:bodyPr wrap="square" rtlCol="0">
            <a:spAutoFit/>
          </a:bodyPr>
          <a:lstStyle/>
          <a:p>
            <a:r>
              <a:rPr lang="en-US" dirty="0"/>
              <a:t>{“</a:t>
            </a:r>
            <a:r>
              <a:rPr lang="en-US" dirty="0" err="1"/>
              <a:t>Track.Name</a:t>
            </a:r>
            <a:r>
              <a:rPr lang="en-US" dirty="0"/>
              <a:t>”: “China”, “</a:t>
            </a:r>
            <a:r>
              <a:rPr lang="en-US" dirty="0" err="1"/>
              <a:t>Artist.Name</a:t>
            </a:r>
            <a:r>
              <a:rPr lang="en-US" dirty="0"/>
              <a:t>”: “</a:t>
            </a:r>
            <a:r>
              <a:rPr lang="en-US" dirty="0" err="1"/>
              <a:t>Anuel</a:t>
            </a:r>
            <a:r>
              <a:rPr lang="en-US" dirty="0"/>
              <a:t> AA”, “Genre”: “reggaetón flow”, … }</a:t>
            </a:r>
          </a:p>
        </p:txBody>
      </p:sp>
      <p:sp>
        <p:nvSpPr>
          <p:cNvPr id="14" name="TextBox 13">
            <a:extLst>
              <a:ext uri="{FF2B5EF4-FFF2-40B4-BE49-F238E27FC236}">
                <a16:creationId xmlns:a16="http://schemas.microsoft.com/office/drawing/2014/main" id="{2A8E2F12-7262-EA41-B8A8-6348D8244FED}"/>
              </a:ext>
            </a:extLst>
          </p:cNvPr>
          <p:cNvSpPr txBox="1"/>
          <p:nvPr/>
        </p:nvSpPr>
        <p:spPr>
          <a:xfrm>
            <a:off x="2590800" y="5375017"/>
            <a:ext cx="8682900" cy="369332"/>
          </a:xfrm>
          <a:prstGeom prst="rect">
            <a:avLst/>
          </a:prstGeom>
          <a:noFill/>
          <a:ln w="38100">
            <a:solidFill>
              <a:schemeClr val="accent1">
                <a:lumMod val="75000"/>
              </a:schemeClr>
            </a:solidFill>
          </a:ln>
        </p:spPr>
        <p:txBody>
          <a:bodyPr wrap="square" rtlCol="0">
            <a:spAutoFit/>
          </a:bodyPr>
          <a:lstStyle/>
          <a:p>
            <a:r>
              <a:rPr lang="en-US" dirty="0"/>
              <a:t>{“</a:t>
            </a:r>
            <a:r>
              <a:rPr lang="en-US" dirty="0" err="1"/>
              <a:t>Track.Name</a:t>
            </a:r>
            <a:r>
              <a:rPr lang="en-US" dirty="0"/>
              <a:t>”: “Ariana Grande”, “</a:t>
            </a:r>
            <a:r>
              <a:rPr lang="en-US" dirty="0" err="1"/>
              <a:t>Artist.Name</a:t>
            </a:r>
            <a:r>
              <a:rPr lang="en-US" dirty="0"/>
              <a:t>”: “boyfriend”, “Genre”: “dance pop”, … }</a:t>
            </a:r>
          </a:p>
        </p:txBody>
      </p:sp>
      <p:sp>
        <p:nvSpPr>
          <p:cNvPr id="3" name="Rectangle 2">
            <a:extLst>
              <a:ext uri="{FF2B5EF4-FFF2-40B4-BE49-F238E27FC236}">
                <a16:creationId xmlns:a16="http://schemas.microsoft.com/office/drawing/2014/main" id="{96C31B75-E84E-8149-8544-34C5AFC1DE8C}"/>
              </a:ext>
            </a:extLst>
          </p:cNvPr>
          <p:cNvSpPr/>
          <p:nvPr/>
        </p:nvSpPr>
        <p:spPr>
          <a:xfrm>
            <a:off x="853483" y="4853837"/>
            <a:ext cx="1289161" cy="311140"/>
          </a:xfrm>
          <a:prstGeom prst="rect">
            <a:avLst/>
          </a:prstGeom>
          <a:solidFill>
            <a:schemeClr val="bg1">
              <a:lumMod val="85000"/>
            </a:schemeClr>
          </a:solidFill>
          <a:ln>
            <a:solidFill>
              <a:schemeClr val="tx1"/>
            </a:solidFill>
          </a:ln>
          <a:effectLst>
            <a:outerShdw blurRad="50800" dist="50800" dir="5400000" algn="ctr" rotWithShape="0">
              <a:schemeClr val="bg1">
                <a:alpha val="11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lumMod val="95000"/>
                  <a:lumOff val="5000"/>
                </a:schemeClr>
              </a:solidFill>
            </a:endParaRPr>
          </a:p>
        </p:txBody>
      </p:sp>
      <p:sp>
        <p:nvSpPr>
          <p:cNvPr id="22" name="Content Placeholder 2">
            <a:extLst>
              <a:ext uri="{FF2B5EF4-FFF2-40B4-BE49-F238E27FC236}">
                <a16:creationId xmlns:a16="http://schemas.microsoft.com/office/drawing/2014/main" id="{CDE24521-30ED-CE4A-8FE5-567638F67107}"/>
              </a:ext>
            </a:extLst>
          </p:cNvPr>
          <p:cNvSpPr txBox="1">
            <a:spLocks/>
          </p:cNvSpPr>
          <p:nvPr/>
        </p:nvSpPr>
        <p:spPr>
          <a:xfrm>
            <a:off x="1000368" y="4786940"/>
            <a:ext cx="1169866" cy="34680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Item 2</a:t>
            </a:r>
          </a:p>
        </p:txBody>
      </p:sp>
      <p:sp>
        <p:nvSpPr>
          <p:cNvPr id="24" name="Rectangle 23">
            <a:extLst>
              <a:ext uri="{FF2B5EF4-FFF2-40B4-BE49-F238E27FC236}">
                <a16:creationId xmlns:a16="http://schemas.microsoft.com/office/drawing/2014/main" id="{21315709-EA31-634D-AC0A-211828D91DF2}"/>
              </a:ext>
            </a:extLst>
          </p:cNvPr>
          <p:cNvSpPr/>
          <p:nvPr/>
        </p:nvSpPr>
        <p:spPr>
          <a:xfrm>
            <a:off x="853483" y="4351464"/>
            <a:ext cx="1289161" cy="311140"/>
          </a:xfrm>
          <a:prstGeom prst="rect">
            <a:avLst/>
          </a:prstGeom>
          <a:solidFill>
            <a:schemeClr val="bg1">
              <a:lumMod val="85000"/>
            </a:schemeClr>
          </a:solidFill>
          <a:ln>
            <a:solidFill>
              <a:schemeClr val="tx1"/>
            </a:solidFill>
          </a:ln>
          <a:effectLst>
            <a:outerShdw blurRad="50800" dist="50800" dir="5400000" algn="ctr" rotWithShape="0">
              <a:schemeClr val="bg1">
                <a:alpha val="11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lumMod val="95000"/>
                  <a:lumOff val="5000"/>
                </a:schemeClr>
              </a:solidFill>
            </a:endParaRPr>
          </a:p>
        </p:txBody>
      </p:sp>
      <p:sp>
        <p:nvSpPr>
          <p:cNvPr id="25" name="Content Placeholder 2">
            <a:extLst>
              <a:ext uri="{FF2B5EF4-FFF2-40B4-BE49-F238E27FC236}">
                <a16:creationId xmlns:a16="http://schemas.microsoft.com/office/drawing/2014/main" id="{C3040F04-DA55-7F4B-9BED-C01B36B2A043}"/>
              </a:ext>
            </a:extLst>
          </p:cNvPr>
          <p:cNvSpPr txBox="1">
            <a:spLocks/>
          </p:cNvSpPr>
          <p:nvPr/>
        </p:nvSpPr>
        <p:spPr>
          <a:xfrm>
            <a:off x="1000368" y="4284567"/>
            <a:ext cx="1169866" cy="34680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Item 1</a:t>
            </a:r>
          </a:p>
        </p:txBody>
      </p:sp>
      <p:sp>
        <p:nvSpPr>
          <p:cNvPr id="26" name="Rectangle 25">
            <a:extLst>
              <a:ext uri="{FF2B5EF4-FFF2-40B4-BE49-F238E27FC236}">
                <a16:creationId xmlns:a16="http://schemas.microsoft.com/office/drawing/2014/main" id="{D76CB703-0EB3-5940-8F3E-89252D003B71}"/>
              </a:ext>
            </a:extLst>
          </p:cNvPr>
          <p:cNvSpPr/>
          <p:nvPr/>
        </p:nvSpPr>
        <p:spPr>
          <a:xfrm>
            <a:off x="853483" y="5391873"/>
            <a:ext cx="1289161" cy="311140"/>
          </a:xfrm>
          <a:prstGeom prst="rect">
            <a:avLst/>
          </a:prstGeom>
          <a:solidFill>
            <a:schemeClr val="bg1">
              <a:lumMod val="85000"/>
            </a:schemeClr>
          </a:solidFill>
          <a:ln>
            <a:solidFill>
              <a:schemeClr val="tx1"/>
            </a:solidFill>
          </a:ln>
          <a:effectLst>
            <a:outerShdw blurRad="50800" dist="50800" dir="5400000" algn="ctr" rotWithShape="0">
              <a:schemeClr val="bg1">
                <a:alpha val="11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lumMod val="95000"/>
                  <a:lumOff val="5000"/>
                </a:schemeClr>
              </a:solidFill>
            </a:endParaRPr>
          </a:p>
        </p:txBody>
      </p:sp>
      <p:sp>
        <p:nvSpPr>
          <p:cNvPr id="27" name="Content Placeholder 2">
            <a:extLst>
              <a:ext uri="{FF2B5EF4-FFF2-40B4-BE49-F238E27FC236}">
                <a16:creationId xmlns:a16="http://schemas.microsoft.com/office/drawing/2014/main" id="{29828DF4-EA4B-C144-8EF9-9D519099B2B3}"/>
              </a:ext>
            </a:extLst>
          </p:cNvPr>
          <p:cNvSpPr txBox="1">
            <a:spLocks/>
          </p:cNvSpPr>
          <p:nvPr/>
        </p:nvSpPr>
        <p:spPr>
          <a:xfrm>
            <a:off x="1000368" y="5324976"/>
            <a:ext cx="1169866" cy="34680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Item 3</a:t>
            </a:r>
          </a:p>
        </p:txBody>
      </p:sp>
      <p:sp>
        <p:nvSpPr>
          <p:cNvPr id="30" name="Content Placeholder 2">
            <a:extLst>
              <a:ext uri="{FF2B5EF4-FFF2-40B4-BE49-F238E27FC236}">
                <a16:creationId xmlns:a16="http://schemas.microsoft.com/office/drawing/2014/main" id="{00949E9F-203D-234C-BFA5-3945EF826941}"/>
              </a:ext>
            </a:extLst>
          </p:cNvPr>
          <p:cNvSpPr txBox="1">
            <a:spLocks/>
          </p:cNvSpPr>
          <p:nvPr/>
        </p:nvSpPr>
        <p:spPr>
          <a:xfrm>
            <a:off x="2233201" y="4284566"/>
            <a:ext cx="330009" cy="378038"/>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a:t>=</a:t>
            </a:r>
          </a:p>
        </p:txBody>
      </p:sp>
      <p:sp>
        <p:nvSpPr>
          <p:cNvPr id="31" name="Content Placeholder 2">
            <a:extLst>
              <a:ext uri="{FF2B5EF4-FFF2-40B4-BE49-F238E27FC236}">
                <a16:creationId xmlns:a16="http://schemas.microsoft.com/office/drawing/2014/main" id="{5478543D-2619-F643-B6E9-7F8FB34A208F}"/>
              </a:ext>
            </a:extLst>
          </p:cNvPr>
          <p:cNvSpPr txBox="1">
            <a:spLocks/>
          </p:cNvSpPr>
          <p:nvPr/>
        </p:nvSpPr>
        <p:spPr>
          <a:xfrm>
            <a:off x="2215512" y="4786940"/>
            <a:ext cx="330009" cy="378038"/>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a:t>=</a:t>
            </a:r>
          </a:p>
        </p:txBody>
      </p:sp>
      <p:sp>
        <p:nvSpPr>
          <p:cNvPr id="32" name="Content Placeholder 2">
            <a:extLst>
              <a:ext uri="{FF2B5EF4-FFF2-40B4-BE49-F238E27FC236}">
                <a16:creationId xmlns:a16="http://schemas.microsoft.com/office/drawing/2014/main" id="{E78799B6-77F5-2F4C-BC4C-EC239F549455}"/>
              </a:ext>
            </a:extLst>
          </p:cNvPr>
          <p:cNvSpPr txBox="1">
            <a:spLocks/>
          </p:cNvSpPr>
          <p:nvPr/>
        </p:nvSpPr>
        <p:spPr>
          <a:xfrm>
            <a:off x="2215512" y="5324976"/>
            <a:ext cx="330009" cy="378038"/>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a:t>=</a:t>
            </a:r>
          </a:p>
        </p:txBody>
      </p:sp>
      <p:sp>
        <p:nvSpPr>
          <p:cNvPr id="35" name="Rectangle 34">
            <a:extLst>
              <a:ext uri="{FF2B5EF4-FFF2-40B4-BE49-F238E27FC236}">
                <a16:creationId xmlns:a16="http://schemas.microsoft.com/office/drawing/2014/main" id="{D709063E-4478-7646-8431-935F31C32E49}"/>
              </a:ext>
            </a:extLst>
          </p:cNvPr>
          <p:cNvSpPr/>
          <p:nvPr/>
        </p:nvSpPr>
        <p:spPr>
          <a:xfrm>
            <a:off x="735387" y="3904732"/>
            <a:ext cx="1055314" cy="311140"/>
          </a:xfrm>
          <a:prstGeom prst="rect">
            <a:avLst/>
          </a:prstGeom>
          <a:solidFill>
            <a:schemeClr val="tx1">
              <a:lumMod val="95000"/>
              <a:lumOff val="5000"/>
            </a:schemeClr>
          </a:solidFill>
          <a:ln>
            <a:solidFill>
              <a:schemeClr val="tx1"/>
            </a:solidFill>
          </a:ln>
          <a:effectLst>
            <a:outerShdw blurRad="50800" dist="50800" dir="5400000" algn="ctr" rotWithShape="0">
              <a:schemeClr val="bg1">
                <a:alpha val="11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lumMod val="95000"/>
                  <a:lumOff val="5000"/>
                </a:schemeClr>
              </a:solidFill>
            </a:endParaRPr>
          </a:p>
        </p:txBody>
      </p:sp>
      <p:sp>
        <p:nvSpPr>
          <p:cNvPr id="37" name="Content Placeholder 2">
            <a:extLst>
              <a:ext uri="{FF2B5EF4-FFF2-40B4-BE49-F238E27FC236}">
                <a16:creationId xmlns:a16="http://schemas.microsoft.com/office/drawing/2014/main" id="{E42D22DB-3113-F549-8876-4740DECC89B0}"/>
              </a:ext>
            </a:extLst>
          </p:cNvPr>
          <p:cNvSpPr txBox="1">
            <a:spLocks/>
          </p:cNvSpPr>
          <p:nvPr/>
        </p:nvSpPr>
        <p:spPr>
          <a:xfrm>
            <a:off x="1000368" y="3869059"/>
            <a:ext cx="778531" cy="34680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chemeClr val="bg1"/>
                </a:solidFill>
              </a:rPr>
              <a:t>list</a:t>
            </a:r>
          </a:p>
        </p:txBody>
      </p:sp>
      <p:sp>
        <p:nvSpPr>
          <p:cNvPr id="39" name="Title 1">
            <a:extLst>
              <a:ext uri="{FF2B5EF4-FFF2-40B4-BE49-F238E27FC236}">
                <a16:creationId xmlns:a16="http://schemas.microsoft.com/office/drawing/2014/main" id="{E31840D4-AC15-AE41-9613-2234904B40A9}"/>
              </a:ext>
            </a:extLst>
          </p:cNvPr>
          <p:cNvSpPr>
            <a:spLocks noGrp="1"/>
          </p:cNvSpPr>
          <p:nvPr>
            <p:ph type="title"/>
          </p:nvPr>
        </p:nvSpPr>
        <p:spPr>
          <a:xfrm>
            <a:off x="349292" y="216531"/>
            <a:ext cx="11493416" cy="767276"/>
          </a:xfrm>
        </p:spPr>
        <p:txBody>
          <a:bodyPr/>
          <a:lstStyle/>
          <a:p>
            <a:r>
              <a:rPr lang="en-US" dirty="0"/>
              <a:t>EDA: without Pandas</a:t>
            </a:r>
          </a:p>
        </p:txBody>
      </p:sp>
      <p:pic>
        <p:nvPicPr>
          <p:cNvPr id="40" name="Picture 39">
            <a:extLst>
              <a:ext uri="{FF2B5EF4-FFF2-40B4-BE49-F238E27FC236}">
                <a16:creationId xmlns:a16="http://schemas.microsoft.com/office/drawing/2014/main" id="{7A1D8BD8-D8E1-6549-AA84-B5970524B414}"/>
              </a:ext>
            </a:extLst>
          </p:cNvPr>
          <p:cNvPicPr>
            <a:picLocks noChangeAspect="1"/>
          </p:cNvPicPr>
          <p:nvPr/>
        </p:nvPicPr>
        <p:blipFill>
          <a:blip r:embed="rId3"/>
          <a:stretch>
            <a:fillRect/>
          </a:stretch>
        </p:blipFill>
        <p:spPr>
          <a:xfrm>
            <a:off x="0" y="1504571"/>
            <a:ext cx="12192000" cy="1720793"/>
          </a:xfrm>
          <a:prstGeom prst="rect">
            <a:avLst/>
          </a:prstGeom>
        </p:spPr>
      </p:pic>
      <p:sp>
        <p:nvSpPr>
          <p:cNvPr id="28" name="Content Placeholder 2">
            <a:extLst>
              <a:ext uri="{FF2B5EF4-FFF2-40B4-BE49-F238E27FC236}">
                <a16:creationId xmlns:a16="http://schemas.microsoft.com/office/drawing/2014/main" id="{14B3756E-8FF9-EE49-AF59-2B95BFC41A95}"/>
              </a:ext>
            </a:extLst>
          </p:cNvPr>
          <p:cNvSpPr txBox="1">
            <a:spLocks/>
          </p:cNvSpPr>
          <p:nvPr/>
        </p:nvSpPr>
        <p:spPr>
          <a:xfrm>
            <a:off x="5490490" y="1066408"/>
            <a:ext cx="1367510" cy="423888"/>
          </a:xfrm>
          <a:prstGeom prst="rect">
            <a:avLst/>
          </a:prstGeom>
          <a:solidFill>
            <a:schemeClr val="accent1">
              <a:lumMod val="75000"/>
            </a:schemeClr>
          </a:solidFill>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chemeClr val="bg1">
                    <a:lumMod val="95000"/>
                  </a:schemeClr>
                </a:solidFill>
              </a:rPr>
              <a:t>top50.csv</a:t>
            </a:r>
          </a:p>
        </p:txBody>
      </p:sp>
    </p:spTree>
    <p:extLst>
      <p:ext uri="{BB962C8B-B14F-4D97-AF65-F5344CB8AC3E}">
        <p14:creationId xmlns:p14="http://schemas.microsoft.com/office/powerpoint/2010/main" val="3607928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Lecture #3: Getting our hands dirty: pandas and web scraping</a:t>
            </a:r>
          </a:p>
        </p:txBody>
      </p:sp>
      <p:sp>
        <p:nvSpPr>
          <p:cNvPr id="4" name="Slide Number Placeholder 3"/>
          <p:cNvSpPr>
            <a:spLocks noGrp="1"/>
          </p:cNvSpPr>
          <p:nvPr>
            <p:ph type="sldNum" sz="quarter" idx="12"/>
          </p:nvPr>
        </p:nvSpPr>
        <p:spPr/>
        <p:txBody>
          <a:bodyPr/>
          <a:lstStyle/>
          <a:p>
            <a:fld id="{AD29F1E6-0A42-6342-8A19-FA364A33AB30}" type="slidenum">
              <a:rPr lang="en-US" smtClean="0"/>
              <a:t>2</a:t>
            </a:fld>
            <a:endParaRPr lang="en-US"/>
          </a:p>
        </p:txBody>
      </p:sp>
    </p:spTree>
    <p:extLst>
      <p:ext uri="{BB962C8B-B14F-4D97-AF65-F5344CB8AC3E}">
        <p14:creationId xmlns:p14="http://schemas.microsoft.com/office/powerpoint/2010/main" val="1830915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D29F1E6-0A42-6342-8A19-FA364A33AB30}" type="slidenum">
              <a:rPr lang="en-US" smtClean="0"/>
              <a:t>20</a:t>
            </a:fld>
            <a:endParaRPr lang="en-US"/>
          </a:p>
        </p:txBody>
      </p:sp>
      <p:sp>
        <p:nvSpPr>
          <p:cNvPr id="13" name="Content Placeholder 2">
            <a:extLst>
              <a:ext uri="{FF2B5EF4-FFF2-40B4-BE49-F238E27FC236}">
                <a16:creationId xmlns:a16="http://schemas.microsoft.com/office/drawing/2014/main" id="{178C4D4A-E432-B54E-B065-AF1D4EB523F1}"/>
              </a:ext>
            </a:extLst>
          </p:cNvPr>
          <p:cNvSpPr txBox="1">
            <a:spLocks/>
          </p:cNvSpPr>
          <p:nvPr/>
        </p:nvSpPr>
        <p:spPr>
          <a:xfrm>
            <a:off x="2240917" y="1002414"/>
            <a:ext cx="7710166" cy="65449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accent1">
                    <a:lumMod val="75000"/>
                  </a:schemeClr>
                </a:solidFill>
              </a:rPr>
              <a:t>Possible Solution #2: </a:t>
            </a:r>
            <a:r>
              <a:rPr lang="en-US" dirty="0"/>
              <a:t>A list of dictionaries</a:t>
            </a:r>
          </a:p>
        </p:txBody>
      </p:sp>
      <p:pic>
        <p:nvPicPr>
          <p:cNvPr id="7" name="Picture 6">
            <a:extLst>
              <a:ext uri="{FF2B5EF4-FFF2-40B4-BE49-F238E27FC236}">
                <a16:creationId xmlns:a16="http://schemas.microsoft.com/office/drawing/2014/main" id="{D96393D3-D4FB-944C-A6B2-E1EA32A42508}"/>
              </a:ext>
            </a:extLst>
          </p:cNvPr>
          <p:cNvPicPr>
            <a:picLocks noChangeAspect="1"/>
          </p:cNvPicPr>
          <p:nvPr/>
        </p:nvPicPr>
        <p:blipFill>
          <a:blip r:embed="rId3"/>
          <a:stretch>
            <a:fillRect/>
          </a:stretch>
        </p:blipFill>
        <p:spPr>
          <a:xfrm>
            <a:off x="882018" y="1638300"/>
            <a:ext cx="10096500" cy="3784600"/>
          </a:xfrm>
          <a:prstGeom prst="rect">
            <a:avLst/>
          </a:prstGeom>
          <a:ln w="63500">
            <a:solidFill>
              <a:schemeClr val="tx1"/>
            </a:solidFill>
          </a:ln>
        </p:spPr>
      </p:pic>
      <p:sp>
        <p:nvSpPr>
          <p:cNvPr id="28" name="Content Placeholder 2">
            <a:extLst>
              <a:ext uri="{FF2B5EF4-FFF2-40B4-BE49-F238E27FC236}">
                <a16:creationId xmlns:a16="http://schemas.microsoft.com/office/drawing/2014/main" id="{0E44A9B6-CC0E-FB4D-8998-C9627C56C9DE}"/>
              </a:ext>
            </a:extLst>
          </p:cNvPr>
          <p:cNvSpPr txBox="1">
            <a:spLocks/>
          </p:cNvSpPr>
          <p:nvPr/>
        </p:nvSpPr>
        <p:spPr>
          <a:xfrm>
            <a:off x="8280400" y="5565046"/>
            <a:ext cx="3022600" cy="34680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rgbClr val="C00000"/>
                </a:solidFill>
              </a:rPr>
              <a:t>From lecture3.ipynb</a:t>
            </a:r>
          </a:p>
        </p:txBody>
      </p:sp>
      <p:sp>
        <p:nvSpPr>
          <p:cNvPr id="36" name="Title 1">
            <a:extLst>
              <a:ext uri="{FF2B5EF4-FFF2-40B4-BE49-F238E27FC236}">
                <a16:creationId xmlns:a16="http://schemas.microsoft.com/office/drawing/2014/main" id="{A14C030F-9624-E240-90AF-E0EC496B7AFB}"/>
              </a:ext>
            </a:extLst>
          </p:cNvPr>
          <p:cNvSpPr>
            <a:spLocks noGrp="1"/>
          </p:cNvSpPr>
          <p:nvPr>
            <p:ph type="title"/>
          </p:nvPr>
        </p:nvSpPr>
        <p:spPr>
          <a:xfrm>
            <a:off x="349292" y="216531"/>
            <a:ext cx="11493416" cy="767276"/>
          </a:xfrm>
        </p:spPr>
        <p:txBody>
          <a:bodyPr/>
          <a:lstStyle/>
          <a:p>
            <a:r>
              <a:rPr lang="en-US" dirty="0"/>
              <a:t>EDA: list of dictionaries</a:t>
            </a:r>
          </a:p>
        </p:txBody>
      </p:sp>
    </p:spTree>
    <p:extLst>
      <p:ext uri="{BB962C8B-B14F-4D97-AF65-F5344CB8AC3E}">
        <p14:creationId xmlns:p14="http://schemas.microsoft.com/office/powerpoint/2010/main" val="1287598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D29F1E6-0A42-6342-8A19-FA364A33AB30}" type="slidenum">
              <a:rPr lang="en-US" smtClean="0"/>
              <a:t>21</a:t>
            </a:fld>
            <a:endParaRPr lang="en-US"/>
          </a:p>
        </p:txBody>
      </p:sp>
      <p:sp>
        <p:nvSpPr>
          <p:cNvPr id="28" name="Content Placeholder 2">
            <a:extLst>
              <a:ext uri="{FF2B5EF4-FFF2-40B4-BE49-F238E27FC236}">
                <a16:creationId xmlns:a16="http://schemas.microsoft.com/office/drawing/2014/main" id="{0E44A9B6-CC0E-FB4D-8998-C9627C56C9DE}"/>
              </a:ext>
            </a:extLst>
          </p:cNvPr>
          <p:cNvSpPr txBox="1">
            <a:spLocks/>
          </p:cNvSpPr>
          <p:nvPr/>
        </p:nvSpPr>
        <p:spPr>
          <a:xfrm>
            <a:off x="4140200" y="5793646"/>
            <a:ext cx="3022600" cy="34680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rgbClr val="C00000"/>
                </a:solidFill>
              </a:rPr>
              <a:t>From lecture3.ipynb</a:t>
            </a:r>
          </a:p>
        </p:txBody>
      </p:sp>
      <p:sp>
        <p:nvSpPr>
          <p:cNvPr id="36" name="Title 1">
            <a:extLst>
              <a:ext uri="{FF2B5EF4-FFF2-40B4-BE49-F238E27FC236}">
                <a16:creationId xmlns:a16="http://schemas.microsoft.com/office/drawing/2014/main" id="{A14C030F-9624-E240-90AF-E0EC496B7AFB}"/>
              </a:ext>
            </a:extLst>
          </p:cNvPr>
          <p:cNvSpPr>
            <a:spLocks noGrp="1"/>
          </p:cNvSpPr>
          <p:nvPr>
            <p:ph type="title"/>
          </p:nvPr>
        </p:nvSpPr>
        <p:spPr>
          <a:xfrm>
            <a:off x="349292" y="216531"/>
            <a:ext cx="11493416" cy="767276"/>
          </a:xfrm>
        </p:spPr>
        <p:txBody>
          <a:bodyPr/>
          <a:lstStyle/>
          <a:p>
            <a:r>
              <a:rPr lang="en-US" dirty="0"/>
              <a:t>EDA: list of dictionaries</a:t>
            </a:r>
          </a:p>
        </p:txBody>
      </p:sp>
      <p:sp>
        <p:nvSpPr>
          <p:cNvPr id="8" name="Content Placeholder 2">
            <a:extLst>
              <a:ext uri="{FF2B5EF4-FFF2-40B4-BE49-F238E27FC236}">
                <a16:creationId xmlns:a16="http://schemas.microsoft.com/office/drawing/2014/main" id="{118038CA-60B3-6A40-9A40-F7E0A0ACB40F}"/>
              </a:ext>
            </a:extLst>
          </p:cNvPr>
          <p:cNvSpPr>
            <a:spLocks noGrp="1"/>
          </p:cNvSpPr>
          <p:nvPr>
            <p:ph idx="1"/>
          </p:nvPr>
        </p:nvSpPr>
        <p:spPr>
          <a:xfrm>
            <a:off x="1444436" y="1824626"/>
            <a:ext cx="8971663" cy="1057323"/>
          </a:xfrm>
        </p:spPr>
        <p:txBody>
          <a:bodyPr/>
          <a:lstStyle/>
          <a:p>
            <a:r>
              <a:rPr lang="en-US" b="1" dirty="0">
                <a:solidFill>
                  <a:schemeClr val="accent1">
                    <a:lumMod val="75000"/>
                  </a:schemeClr>
                </a:solidFill>
              </a:rPr>
              <a:t>Q2: </a:t>
            </a:r>
            <a:r>
              <a:rPr lang="en-US" dirty="0"/>
              <a:t>Write code to print all songs (Artist and Track name) that are longer than 4 minutes (240 seconds):</a:t>
            </a:r>
          </a:p>
        </p:txBody>
      </p:sp>
      <p:pic>
        <p:nvPicPr>
          <p:cNvPr id="3" name="Picture 2">
            <a:extLst>
              <a:ext uri="{FF2B5EF4-FFF2-40B4-BE49-F238E27FC236}">
                <a16:creationId xmlns:a16="http://schemas.microsoft.com/office/drawing/2014/main" id="{72496F80-3029-E24B-A894-653E198F80D8}"/>
              </a:ext>
            </a:extLst>
          </p:cNvPr>
          <p:cNvPicPr>
            <a:picLocks noChangeAspect="1"/>
          </p:cNvPicPr>
          <p:nvPr/>
        </p:nvPicPr>
        <p:blipFill>
          <a:blip r:embed="rId3"/>
          <a:stretch>
            <a:fillRect/>
          </a:stretch>
        </p:blipFill>
        <p:spPr>
          <a:xfrm>
            <a:off x="0" y="3314970"/>
            <a:ext cx="12192000" cy="1010127"/>
          </a:xfrm>
          <a:prstGeom prst="rect">
            <a:avLst/>
          </a:prstGeom>
        </p:spPr>
      </p:pic>
      <p:sp>
        <p:nvSpPr>
          <p:cNvPr id="9" name="Content Placeholder 2">
            <a:extLst>
              <a:ext uri="{FF2B5EF4-FFF2-40B4-BE49-F238E27FC236}">
                <a16:creationId xmlns:a16="http://schemas.microsoft.com/office/drawing/2014/main" id="{8061C7DB-923B-5A4C-BDCE-0676080F4768}"/>
              </a:ext>
            </a:extLst>
          </p:cNvPr>
          <p:cNvSpPr txBox="1">
            <a:spLocks/>
          </p:cNvSpPr>
          <p:nvPr/>
        </p:nvSpPr>
        <p:spPr>
          <a:xfrm>
            <a:off x="2240917" y="1002414"/>
            <a:ext cx="7710166" cy="65449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accent1">
                    <a:lumMod val="75000"/>
                  </a:schemeClr>
                </a:solidFill>
              </a:rPr>
              <a:t>Possible Solution #2: </a:t>
            </a:r>
            <a:r>
              <a:rPr lang="en-US" dirty="0"/>
              <a:t>A list of dictionaries</a:t>
            </a:r>
          </a:p>
        </p:txBody>
      </p:sp>
    </p:spTree>
    <p:extLst>
      <p:ext uri="{BB962C8B-B14F-4D97-AF65-F5344CB8AC3E}">
        <p14:creationId xmlns:p14="http://schemas.microsoft.com/office/powerpoint/2010/main" val="415216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D29F1E6-0A42-6342-8A19-FA364A33AB30}" type="slidenum">
              <a:rPr lang="en-US" smtClean="0"/>
              <a:t>22</a:t>
            </a:fld>
            <a:endParaRPr lang="en-US"/>
          </a:p>
        </p:txBody>
      </p:sp>
      <p:sp>
        <p:nvSpPr>
          <p:cNvPr id="28" name="Content Placeholder 2">
            <a:extLst>
              <a:ext uri="{FF2B5EF4-FFF2-40B4-BE49-F238E27FC236}">
                <a16:creationId xmlns:a16="http://schemas.microsoft.com/office/drawing/2014/main" id="{0E44A9B6-CC0E-FB4D-8998-C9627C56C9DE}"/>
              </a:ext>
            </a:extLst>
          </p:cNvPr>
          <p:cNvSpPr txBox="1">
            <a:spLocks/>
          </p:cNvSpPr>
          <p:nvPr/>
        </p:nvSpPr>
        <p:spPr>
          <a:xfrm>
            <a:off x="4140200" y="5793646"/>
            <a:ext cx="3022600" cy="34680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rgbClr val="C00000"/>
                </a:solidFill>
              </a:rPr>
              <a:t>From lecture3.ipynb</a:t>
            </a:r>
          </a:p>
        </p:txBody>
      </p:sp>
      <p:sp>
        <p:nvSpPr>
          <p:cNvPr id="36" name="Title 1">
            <a:extLst>
              <a:ext uri="{FF2B5EF4-FFF2-40B4-BE49-F238E27FC236}">
                <a16:creationId xmlns:a16="http://schemas.microsoft.com/office/drawing/2014/main" id="{A14C030F-9624-E240-90AF-E0EC496B7AFB}"/>
              </a:ext>
            </a:extLst>
          </p:cNvPr>
          <p:cNvSpPr>
            <a:spLocks noGrp="1"/>
          </p:cNvSpPr>
          <p:nvPr>
            <p:ph type="title"/>
          </p:nvPr>
        </p:nvSpPr>
        <p:spPr>
          <a:xfrm>
            <a:off x="349292" y="216531"/>
            <a:ext cx="11493416" cy="767276"/>
          </a:xfrm>
        </p:spPr>
        <p:txBody>
          <a:bodyPr/>
          <a:lstStyle/>
          <a:p>
            <a:r>
              <a:rPr lang="en-US" dirty="0"/>
              <a:t>EDA: list of dictionaries</a:t>
            </a:r>
          </a:p>
        </p:txBody>
      </p:sp>
      <p:sp>
        <p:nvSpPr>
          <p:cNvPr id="8" name="Content Placeholder 2">
            <a:extLst>
              <a:ext uri="{FF2B5EF4-FFF2-40B4-BE49-F238E27FC236}">
                <a16:creationId xmlns:a16="http://schemas.microsoft.com/office/drawing/2014/main" id="{118038CA-60B3-6A40-9A40-F7E0A0ACB40F}"/>
              </a:ext>
            </a:extLst>
          </p:cNvPr>
          <p:cNvSpPr>
            <a:spLocks noGrp="1"/>
          </p:cNvSpPr>
          <p:nvPr>
            <p:ph idx="1"/>
          </p:nvPr>
        </p:nvSpPr>
        <p:spPr>
          <a:xfrm>
            <a:off x="1444436" y="1819148"/>
            <a:ext cx="9604564" cy="1057323"/>
          </a:xfrm>
        </p:spPr>
        <p:txBody>
          <a:bodyPr/>
          <a:lstStyle/>
          <a:p>
            <a:r>
              <a:rPr lang="en-US" b="1" dirty="0">
                <a:solidFill>
                  <a:schemeClr val="accent1">
                    <a:lumMod val="75000"/>
                  </a:schemeClr>
                </a:solidFill>
              </a:rPr>
              <a:t>Q3: </a:t>
            </a:r>
            <a:r>
              <a:rPr lang="en-US" dirty="0"/>
              <a:t>Write code to print the most popular song (artist and track) – if ties, show all ties.</a:t>
            </a:r>
          </a:p>
        </p:txBody>
      </p:sp>
      <p:pic>
        <p:nvPicPr>
          <p:cNvPr id="5" name="Picture 4">
            <a:extLst>
              <a:ext uri="{FF2B5EF4-FFF2-40B4-BE49-F238E27FC236}">
                <a16:creationId xmlns:a16="http://schemas.microsoft.com/office/drawing/2014/main" id="{7506AA1C-BD39-9B4A-94A1-D2F36598DF32}"/>
              </a:ext>
            </a:extLst>
          </p:cNvPr>
          <p:cNvPicPr>
            <a:picLocks noChangeAspect="1"/>
          </p:cNvPicPr>
          <p:nvPr/>
        </p:nvPicPr>
        <p:blipFill>
          <a:blip r:embed="rId3"/>
          <a:stretch>
            <a:fillRect/>
          </a:stretch>
        </p:blipFill>
        <p:spPr>
          <a:xfrm>
            <a:off x="539750" y="2947163"/>
            <a:ext cx="11112500" cy="2705100"/>
          </a:xfrm>
          <a:prstGeom prst="rect">
            <a:avLst/>
          </a:prstGeom>
        </p:spPr>
      </p:pic>
      <p:sp>
        <p:nvSpPr>
          <p:cNvPr id="9" name="Content Placeholder 2">
            <a:extLst>
              <a:ext uri="{FF2B5EF4-FFF2-40B4-BE49-F238E27FC236}">
                <a16:creationId xmlns:a16="http://schemas.microsoft.com/office/drawing/2014/main" id="{04130F87-3906-8842-84A4-61FB0078416D}"/>
              </a:ext>
            </a:extLst>
          </p:cNvPr>
          <p:cNvSpPr txBox="1">
            <a:spLocks/>
          </p:cNvSpPr>
          <p:nvPr/>
        </p:nvSpPr>
        <p:spPr>
          <a:xfrm>
            <a:off x="2240917" y="1002414"/>
            <a:ext cx="7710166" cy="65449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accent1">
                    <a:lumMod val="75000"/>
                  </a:schemeClr>
                </a:solidFill>
              </a:rPr>
              <a:t>Possible Solution #2: </a:t>
            </a:r>
            <a:r>
              <a:rPr lang="en-US" dirty="0"/>
              <a:t>A list of dictionaries</a:t>
            </a:r>
          </a:p>
        </p:txBody>
      </p:sp>
      <p:sp>
        <p:nvSpPr>
          <p:cNvPr id="11" name="Rectangle 10">
            <a:extLst>
              <a:ext uri="{FF2B5EF4-FFF2-40B4-BE49-F238E27FC236}">
                <a16:creationId xmlns:a16="http://schemas.microsoft.com/office/drawing/2014/main" id="{841F6258-AE2C-5646-8720-2F4CB74BC29A}"/>
              </a:ext>
            </a:extLst>
          </p:cNvPr>
          <p:cNvSpPr/>
          <p:nvPr/>
        </p:nvSpPr>
        <p:spPr>
          <a:xfrm>
            <a:off x="4953000" y="482601"/>
            <a:ext cx="101600" cy="13969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9647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D29F1E6-0A42-6342-8A19-FA364A33AB30}" type="slidenum">
              <a:rPr lang="en-US" smtClean="0"/>
              <a:t>23</a:t>
            </a:fld>
            <a:endParaRPr lang="en-US"/>
          </a:p>
        </p:txBody>
      </p:sp>
      <p:sp>
        <p:nvSpPr>
          <p:cNvPr id="36" name="Title 1">
            <a:extLst>
              <a:ext uri="{FF2B5EF4-FFF2-40B4-BE49-F238E27FC236}">
                <a16:creationId xmlns:a16="http://schemas.microsoft.com/office/drawing/2014/main" id="{A14C030F-9624-E240-90AF-E0EC496B7AFB}"/>
              </a:ext>
            </a:extLst>
          </p:cNvPr>
          <p:cNvSpPr>
            <a:spLocks noGrp="1"/>
          </p:cNvSpPr>
          <p:nvPr>
            <p:ph type="title"/>
          </p:nvPr>
        </p:nvSpPr>
        <p:spPr>
          <a:xfrm>
            <a:off x="349292" y="216531"/>
            <a:ext cx="11493416" cy="767276"/>
          </a:xfrm>
        </p:spPr>
        <p:txBody>
          <a:bodyPr/>
          <a:lstStyle/>
          <a:p>
            <a:r>
              <a:rPr lang="en-US" dirty="0"/>
              <a:t>EDA: list of dictionaries</a:t>
            </a:r>
          </a:p>
        </p:txBody>
      </p:sp>
      <p:sp>
        <p:nvSpPr>
          <p:cNvPr id="8" name="Content Placeholder 2">
            <a:extLst>
              <a:ext uri="{FF2B5EF4-FFF2-40B4-BE49-F238E27FC236}">
                <a16:creationId xmlns:a16="http://schemas.microsoft.com/office/drawing/2014/main" id="{118038CA-60B3-6A40-9A40-F7E0A0ACB40F}"/>
              </a:ext>
            </a:extLst>
          </p:cNvPr>
          <p:cNvSpPr>
            <a:spLocks noGrp="1"/>
          </p:cNvSpPr>
          <p:nvPr>
            <p:ph idx="1"/>
          </p:nvPr>
        </p:nvSpPr>
        <p:spPr>
          <a:xfrm>
            <a:off x="1444436" y="1819148"/>
            <a:ext cx="8971663" cy="1057323"/>
          </a:xfrm>
        </p:spPr>
        <p:txBody>
          <a:bodyPr/>
          <a:lstStyle/>
          <a:p>
            <a:r>
              <a:rPr lang="en-US" b="1" dirty="0">
                <a:solidFill>
                  <a:schemeClr val="accent1">
                    <a:lumMod val="75000"/>
                  </a:schemeClr>
                </a:solidFill>
              </a:rPr>
              <a:t>Q4: </a:t>
            </a:r>
            <a:r>
              <a:rPr lang="en-US" dirty="0"/>
              <a:t>Write code to print the songs (and their attributes), if we </a:t>
            </a:r>
            <a:r>
              <a:rPr lang="en-US" u="sng" dirty="0"/>
              <a:t>sorted</a:t>
            </a:r>
            <a:r>
              <a:rPr lang="en-US" dirty="0"/>
              <a:t> by their popularity (highest scoring ones first).</a:t>
            </a:r>
          </a:p>
        </p:txBody>
      </p:sp>
      <p:sp>
        <p:nvSpPr>
          <p:cNvPr id="6" name="Content Placeholder 2">
            <a:extLst>
              <a:ext uri="{FF2B5EF4-FFF2-40B4-BE49-F238E27FC236}">
                <a16:creationId xmlns:a16="http://schemas.microsoft.com/office/drawing/2014/main" id="{24BC9FC3-0E75-B947-B8E8-E9ECDE061299}"/>
              </a:ext>
            </a:extLst>
          </p:cNvPr>
          <p:cNvSpPr txBox="1">
            <a:spLocks/>
          </p:cNvSpPr>
          <p:nvPr/>
        </p:nvSpPr>
        <p:spPr>
          <a:xfrm>
            <a:off x="2240917" y="1002414"/>
            <a:ext cx="7710166" cy="65449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accent1">
                    <a:lumMod val="75000"/>
                  </a:schemeClr>
                </a:solidFill>
              </a:rPr>
              <a:t>Possible Solution #2: </a:t>
            </a:r>
            <a:r>
              <a:rPr lang="en-US" dirty="0"/>
              <a:t>A list of dictionaries</a:t>
            </a:r>
          </a:p>
        </p:txBody>
      </p:sp>
    </p:spTree>
    <p:extLst>
      <p:ext uri="{BB962C8B-B14F-4D97-AF65-F5344CB8AC3E}">
        <p14:creationId xmlns:p14="http://schemas.microsoft.com/office/powerpoint/2010/main" val="2592368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D29F1E6-0A42-6342-8A19-FA364A33AB30}" type="slidenum">
              <a:rPr lang="en-US" smtClean="0"/>
              <a:t>24</a:t>
            </a:fld>
            <a:endParaRPr lang="en-US"/>
          </a:p>
        </p:txBody>
      </p:sp>
      <p:sp>
        <p:nvSpPr>
          <p:cNvPr id="36" name="Title 1">
            <a:extLst>
              <a:ext uri="{FF2B5EF4-FFF2-40B4-BE49-F238E27FC236}">
                <a16:creationId xmlns:a16="http://schemas.microsoft.com/office/drawing/2014/main" id="{A14C030F-9624-E240-90AF-E0EC496B7AFB}"/>
              </a:ext>
            </a:extLst>
          </p:cNvPr>
          <p:cNvSpPr>
            <a:spLocks noGrp="1"/>
          </p:cNvSpPr>
          <p:nvPr>
            <p:ph type="title"/>
          </p:nvPr>
        </p:nvSpPr>
        <p:spPr>
          <a:xfrm>
            <a:off x="349292" y="216531"/>
            <a:ext cx="11493416" cy="767276"/>
          </a:xfrm>
        </p:spPr>
        <p:txBody>
          <a:bodyPr/>
          <a:lstStyle/>
          <a:p>
            <a:r>
              <a:rPr lang="en-US" dirty="0"/>
              <a:t>EDA: list of dictionaries</a:t>
            </a:r>
          </a:p>
        </p:txBody>
      </p:sp>
      <p:sp>
        <p:nvSpPr>
          <p:cNvPr id="8" name="Content Placeholder 2">
            <a:extLst>
              <a:ext uri="{FF2B5EF4-FFF2-40B4-BE49-F238E27FC236}">
                <a16:creationId xmlns:a16="http://schemas.microsoft.com/office/drawing/2014/main" id="{118038CA-60B3-6A40-9A40-F7E0A0ACB40F}"/>
              </a:ext>
            </a:extLst>
          </p:cNvPr>
          <p:cNvSpPr>
            <a:spLocks noGrp="1"/>
          </p:cNvSpPr>
          <p:nvPr>
            <p:ph idx="1"/>
          </p:nvPr>
        </p:nvSpPr>
        <p:spPr>
          <a:xfrm>
            <a:off x="1444436" y="1819148"/>
            <a:ext cx="8971663" cy="1057323"/>
          </a:xfrm>
        </p:spPr>
        <p:txBody>
          <a:bodyPr/>
          <a:lstStyle/>
          <a:p>
            <a:r>
              <a:rPr lang="en-US" b="1" dirty="0">
                <a:solidFill>
                  <a:schemeClr val="accent1">
                    <a:lumMod val="75000"/>
                  </a:schemeClr>
                </a:solidFill>
              </a:rPr>
              <a:t>Q4: </a:t>
            </a:r>
            <a:r>
              <a:rPr lang="en-US" dirty="0"/>
              <a:t>Write code to print the songs (and their attributes), if we </a:t>
            </a:r>
            <a:r>
              <a:rPr lang="en-US" u="sng" dirty="0"/>
              <a:t>sorted</a:t>
            </a:r>
            <a:r>
              <a:rPr lang="en-US" dirty="0"/>
              <a:t> by their popularity (highest scoring ones first).</a:t>
            </a:r>
          </a:p>
        </p:txBody>
      </p:sp>
      <p:sp>
        <p:nvSpPr>
          <p:cNvPr id="14" name="Rectangle 13">
            <a:extLst>
              <a:ext uri="{FF2B5EF4-FFF2-40B4-BE49-F238E27FC236}">
                <a16:creationId xmlns:a16="http://schemas.microsoft.com/office/drawing/2014/main" id="{2397F93A-643A-F24B-A350-37B78A46AF00}"/>
              </a:ext>
            </a:extLst>
          </p:cNvPr>
          <p:cNvSpPr/>
          <p:nvPr/>
        </p:nvSpPr>
        <p:spPr>
          <a:xfrm>
            <a:off x="571330" y="3645815"/>
            <a:ext cx="10717874" cy="1615935"/>
          </a:xfrm>
          <a:prstGeom prst="rect">
            <a:avLst/>
          </a:prstGeom>
          <a:solidFill>
            <a:schemeClr val="bg1">
              <a:lumMod val="95000"/>
            </a:schemeClr>
          </a:solidFill>
          <a:ln w="50800">
            <a:solidFill>
              <a:schemeClr val="tx1"/>
            </a:solidFill>
          </a:ln>
          <a:effectLst>
            <a:outerShdw blurRad="50800" dist="50800" dir="5400000" algn="ctr" rotWithShape="0">
              <a:schemeClr val="bg1">
                <a:alpha val="11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lumMod val="95000"/>
                  <a:lumOff val="5000"/>
                </a:schemeClr>
              </a:solidFill>
            </a:endParaRPr>
          </a:p>
        </p:txBody>
      </p:sp>
      <p:sp>
        <p:nvSpPr>
          <p:cNvPr id="15" name="TextBox 14">
            <a:extLst>
              <a:ext uri="{FF2B5EF4-FFF2-40B4-BE49-F238E27FC236}">
                <a16:creationId xmlns:a16="http://schemas.microsoft.com/office/drawing/2014/main" id="{E434CE0A-A9A9-1440-BA43-AEA28A39F4E0}"/>
              </a:ext>
            </a:extLst>
          </p:cNvPr>
          <p:cNvSpPr txBox="1"/>
          <p:nvPr/>
        </p:nvSpPr>
        <p:spPr>
          <a:xfrm>
            <a:off x="2399204" y="3756285"/>
            <a:ext cx="8682900" cy="369332"/>
          </a:xfrm>
          <a:prstGeom prst="rect">
            <a:avLst/>
          </a:prstGeom>
          <a:noFill/>
          <a:ln w="38100">
            <a:solidFill>
              <a:schemeClr val="accent1">
                <a:lumMod val="75000"/>
              </a:schemeClr>
            </a:solidFill>
          </a:ln>
        </p:spPr>
        <p:txBody>
          <a:bodyPr wrap="square" rtlCol="0">
            <a:spAutoFit/>
          </a:bodyPr>
          <a:lstStyle/>
          <a:p>
            <a:r>
              <a:rPr lang="en-US" dirty="0"/>
              <a:t>{“</a:t>
            </a:r>
            <a:r>
              <a:rPr lang="en-US" dirty="0" err="1"/>
              <a:t>Track.Name</a:t>
            </a:r>
            <a:r>
              <a:rPr lang="en-US" dirty="0"/>
              <a:t>”: “Senorita”, “</a:t>
            </a:r>
            <a:r>
              <a:rPr lang="en-US" dirty="0" err="1"/>
              <a:t>Artist.Name</a:t>
            </a:r>
            <a:r>
              <a:rPr lang="en-US" dirty="0"/>
              <a:t>”: “Shawn Mendes”, “Genre”: “Canadian pop”, …}</a:t>
            </a:r>
          </a:p>
        </p:txBody>
      </p:sp>
      <p:sp>
        <p:nvSpPr>
          <p:cNvPr id="16" name="TextBox 15">
            <a:extLst>
              <a:ext uri="{FF2B5EF4-FFF2-40B4-BE49-F238E27FC236}">
                <a16:creationId xmlns:a16="http://schemas.microsoft.com/office/drawing/2014/main" id="{CD3DE4B8-7B53-274F-9064-AD3C591E0B5B}"/>
              </a:ext>
            </a:extLst>
          </p:cNvPr>
          <p:cNvSpPr txBox="1"/>
          <p:nvPr/>
        </p:nvSpPr>
        <p:spPr>
          <a:xfrm>
            <a:off x="2399204" y="4260888"/>
            <a:ext cx="8682900" cy="369332"/>
          </a:xfrm>
          <a:prstGeom prst="rect">
            <a:avLst/>
          </a:prstGeom>
          <a:noFill/>
          <a:ln w="38100">
            <a:solidFill>
              <a:schemeClr val="accent1">
                <a:lumMod val="75000"/>
              </a:schemeClr>
            </a:solidFill>
          </a:ln>
        </p:spPr>
        <p:txBody>
          <a:bodyPr wrap="square" rtlCol="0">
            <a:spAutoFit/>
          </a:bodyPr>
          <a:lstStyle/>
          <a:p>
            <a:r>
              <a:rPr lang="en-US" dirty="0"/>
              <a:t>{“</a:t>
            </a:r>
            <a:r>
              <a:rPr lang="en-US" dirty="0" err="1"/>
              <a:t>Track.Name</a:t>
            </a:r>
            <a:r>
              <a:rPr lang="en-US" dirty="0"/>
              <a:t>”: “China”, “</a:t>
            </a:r>
            <a:r>
              <a:rPr lang="en-US" dirty="0" err="1"/>
              <a:t>Artist.Name</a:t>
            </a:r>
            <a:r>
              <a:rPr lang="en-US" dirty="0"/>
              <a:t>”: “</a:t>
            </a:r>
            <a:r>
              <a:rPr lang="en-US" dirty="0" err="1"/>
              <a:t>Anuel</a:t>
            </a:r>
            <a:r>
              <a:rPr lang="en-US" dirty="0"/>
              <a:t> AA”, “Genre”: “reggaetón flow”, … }</a:t>
            </a:r>
          </a:p>
        </p:txBody>
      </p:sp>
      <p:sp>
        <p:nvSpPr>
          <p:cNvPr id="17" name="TextBox 16">
            <a:extLst>
              <a:ext uri="{FF2B5EF4-FFF2-40B4-BE49-F238E27FC236}">
                <a16:creationId xmlns:a16="http://schemas.microsoft.com/office/drawing/2014/main" id="{275DB67E-4F70-F244-A5F6-95571D97D6B0}"/>
              </a:ext>
            </a:extLst>
          </p:cNvPr>
          <p:cNvSpPr txBox="1"/>
          <p:nvPr/>
        </p:nvSpPr>
        <p:spPr>
          <a:xfrm>
            <a:off x="2399204" y="4782068"/>
            <a:ext cx="8682900" cy="369332"/>
          </a:xfrm>
          <a:prstGeom prst="rect">
            <a:avLst/>
          </a:prstGeom>
          <a:noFill/>
          <a:ln w="38100">
            <a:solidFill>
              <a:schemeClr val="accent1">
                <a:lumMod val="75000"/>
              </a:schemeClr>
            </a:solidFill>
          </a:ln>
        </p:spPr>
        <p:txBody>
          <a:bodyPr wrap="square" rtlCol="0">
            <a:spAutoFit/>
          </a:bodyPr>
          <a:lstStyle/>
          <a:p>
            <a:r>
              <a:rPr lang="en-US" dirty="0"/>
              <a:t>{“</a:t>
            </a:r>
            <a:r>
              <a:rPr lang="en-US" dirty="0" err="1"/>
              <a:t>Track.Name</a:t>
            </a:r>
            <a:r>
              <a:rPr lang="en-US" dirty="0"/>
              <a:t>”: “Ariana Grande”, “</a:t>
            </a:r>
            <a:r>
              <a:rPr lang="en-US" dirty="0" err="1"/>
              <a:t>Artist.Name</a:t>
            </a:r>
            <a:r>
              <a:rPr lang="en-US" dirty="0"/>
              <a:t>”: “boyfriend”, “Genre”: “dance pop”, … }</a:t>
            </a:r>
          </a:p>
        </p:txBody>
      </p:sp>
      <p:sp>
        <p:nvSpPr>
          <p:cNvPr id="18" name="Rectangle 17">
            <a:extLst>
              <a:ext uri="{FF2B5EF4-FFF2-40B4-BE49-F238E27FC236}">
                <a16:creationId xmlns:a16="http://schemas.microsoft.com/office/drawing/2014/main" id="{935CC8A9-1DBD-AA43-81F2-8D55D876F24F}"/>
              </a:ext>
            </a:extLst>
          </p:cNvPr>
          <p:cNvSpPr/>
          <p:nvPr/>
        </p:nvSpPr>
        <p:spPr>
          <a:xfrm>
            <a:off x="661887" y="4260888"/>
            <a:ext cx="1289161" cy="311140"/>
          </a:xfrm>
          <a:prstGeom prst="rect">
            <a:avLst/>
          </a:prstGeom>
          <a:solidFill>
            <a:schemeClr val="bg1">
              <a:lumMod val="85000"/>
            </a:schemeClr>
          </a:solidFill>
          <a:ln>
            <a:solidFill>
              <a:schemeClr val="tx1"/>
            </a:solidFill>
          </a:ln>
          <a:effectLst>
            <a:outerShdw blurRad="50800" dist="50800" dir="5400000" algn="ctr" rotWithShape="0">
              <a:schemeClr val="bg1">
                <a:alpha val="11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lumMod val="95000"/>
                  <a:lumOff val="5000"/>
                </a:schemeClr>
              </a:solidFill>
            </a:endParaRPr>
          </a:p>
        </p:txBody>
      </p:sp>
      <p:sp>
        <p:nvSpPr>
          <p:cNvPr id="19" name="Content Placeholder 2">
            <a:extLst>
              <a:ext uri="{FF2B5EF4-FFF2-40B4-BE49-F238E27FC236}">
                <a16:creationId xmlns:a16="http://schemas.microsoft.com/office/drawing/2014/main" id="{B259FBA2-3944-1E41-8C6E-27CB60F029A9}"/>
              </a:ext>
            </a:extLst>
          </p:cNvPr>
          <p:cNvSpPr txBox="1">
            <a:spLocks/>
          </p:cNvSpPr>
          <p:nvPr/>
        </p:nvSpPr>
        <p:spPr>
          <a:xfrm>
            <a:off x="808772" y="4193991"/>
            <a:ext cx="1169866" cy="34680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Item 2</a:t>
            </a:r>
          </a:p>
        </p:txBody>
      </p:sp>
      <p:sp>
        <p:nvSpPr>
          <p:cNvPr id="20" name="Rectangle 19">
            <a:extLst>
              <a:ext uri="{FF2B5EF4-FFF2-40B4-BE49-F238E27FC236}">
                <a16:creationId xmlns:a16="http://schemas.microsoft.com/office/drawing/2014/main" id="{2A59F672-228B-8447-B681-1DCCD1CA41F9}"/>
              </a:ext>
            </a:extLst>
          </p:cNvPr>
          <p:cNvSpPr/>
          <p:nvPr/>
        </p:nvSpPr>
        <p:spPr>
          <a:xfrm>
            <a:off x="661887" y="3758515"/>
            <a:ext cx="1289161" cy="311140"/>
          </a:xfrm>
          <a:prstGeom prst="rect">
            <a:avLst/>
          </a:prstGeom>
          <a:solidFill>
            <a:schemeClr val="bg1">
              <a:lumMod val="85000"/>
            </a:schemeClr>
          </a:solidFill>
          <a:ln>
            <a:solidFill>
              <a:schemeClr val="tx1"/>
            </a:solidFill>
          </a:ln>
          <a:effectLst>
            <a:outerShdw blurRad="50800" dist="50800" dir="5400000" algn="ctr" rotWithShape="0">
              <a:schemeClr val="bg1">
                <a:alpha val="11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lumMod val="95000"/>
                  <a:lumOff val="5000"/>
                </a:schemeClr>
              </a:solidFill>
            </a:endParaRPr>
          </a:p>
        </p:txBody>
      </p:sp>
      <p:sp>
        <p:nvSpPr>
          <p:cNvPr id="21" name="Content Placeholder 2">
            <a:extLst>
              <a:ext uri="{FF2B5EF4-FFF2-40B4-BE49-F238E27FC236}">
                <a16:creationId xmlns:a16="http://schemas.microsoft.com/office/drawing/2014/main" id="{929D2D6A-F4E9-6C4F-8A22-C73052C7FE6B}"/>
              </a:ext>
            </a:extLst>
          </p:cNvPr>
          <p:cNvSpPr txBox="1">
            <a:spLocks/>
          </p:cNvSpPr>
          <p:nvPr/>
        </p:nvSpPr>
        <p:spPr>
          <a:xfrm>
            <a:off x="808772" y="3691618"/>
            <a:ext cx="1169866" cy="34680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Item 1</a:t>
            </a:r>
          </a:p>
        </p:txBody>
      </p:sp>
      <p:sp>
        <p:nvSpPr>
          <p:cNvPr id="22" name="Rectangle 21">
            <a:extLst>
              <a:ext uri="{FF2B5EF4-FFF2-40B4-BE49-F238E27FC236}">
                <a16:creationId xmlns:a16="http://schemas.microsoft.com/office/drawing/2014/main" id="{BECFEA24-171C-8949-AF7F-FAD1C983FDE4}"/>
              </a:ext>
            </a:extLst>
          </p:cNvPr>
          <p:cNvSpPr/>
          <p:nvPr/>
        </p:nvSpPr>
        <p:spPr>
          <a:xfrm>
            <a:off x="661887" y="4798924"/>
            <a:ext cx="1289161" cy="311140"/>
          </a:xfrm>
          <a:prstGeom prst="rect">
            <a:avLst/>
          </a:prstGeom>
          <a:solidFill>
            <a:schemeClr val="bg1">
              <a:lumMod val="85000"/>
            </a:schemeClr>
          </a:solidFill>
          <a:ln>
            <a:solidFill>
              <a:schemeClr val="tx1"/>
            </a:solidFill>
          </a:ln>
          <a:effectLst>
            <a:outerShdw blurRad="50800" dist="50800" dir="5400000" algn="ctr" rotWithShape="0">
              <a:schemeClr val="bg1">
                <a:alpha val="11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lumMod val="95000"/>
                  <a:lumOff val="5000"/>
                </a:schemeClr>
              </a:solidFill>
            </a:endParaRPr>
          </a:p>
        </p:txBody>
      </p:sp>
      <p:sp>
        <p:nvSpPr>
          <p:cNvPr id="23" name="Content Placeholder 2">
            <a:extLst>
              <a:ext uri="{FF2B5EF4-FFF2-40B4-BE49-F238E27FC236}">
                <a16:creationId xmlns:a16="http://schemas.microsoft.com/office/drawing/2014/main" id="{7B9D793B-018C-CD47-AF79-41ABB4D8F0FC}"/>
              </a:ext>
            </a:extLst>
          </p:cNvPr>
          <p:cNvSpPr txBox="1">
            <a:spLocks/>
          </p:cNvSpPr>
          <p:nvPr/>
        </p:nvSpPr>
        <p:spPr>
          <a:xfrm>
            <a:off x="808772" y="4732027"/>
            <a:ext cx="1169866" cy="34680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Item 3</a:t>
            </a:r>
          </a:p>
        </p:txBody>
      </p:sp>
      <p:sp>
        <p:nvSpPr>
          <p:cNvPr id="24" name="Content Placeholder 2">
            <a:extLst>
              <a:ext uri="{FF2B5EF4-FFF2-40B4-BE49-F238E27FC236}">
                <a16:creationId xmlns:a16="http://schemas.microsoft.com/office/drawing/2014/main" id="{D6DB8FA7-960D-6544-993D-BC5E12C4D905}"/>
              </a:ext>
            </a:extLst>
          </p:cNvPr>
          <p:cNvSpPr txBox="1">
            <a:spLocks/>
          </p:cNvSpPr>
          <p:nvPr/>
        </p:nvSpPr>
        <p:spPr>
          <a:xfrm>
            <a:off x="2041605" y="3691617"/>
            <a:ext cx="330009" cy="378038"/>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a:t>=</a:t>
            </a:r>
          </a:p>
        </p:txBody>
      </p:sp>
      <p:sp>
        <p:nvSpPr>
          <p:cNvPr id="25" name="Content Placeholder 2">
            <a:extLst>
              <a:ext uri="{FF2B5EF4-FFF2-40B4-BE49-F238E27FC236}">
                <a16:creationId xmlns:a16="http://schemas.microsoft.com/office/drawing/2014/main" id="{68ADEDD0-48D4-0248-A072-8B00E8BBF880}"/>
              </a:ext>
            </a:extLst>
          </p:cNvPr>
          <p:cNvSpPr txBox="1">
            <a:spLocks/>
          </p:cNvSpPr>
          <p:nvPr/>
        </p:nvSpPr>
        <p:spPr>
          <a:xfrm>
            <a:off x="2023916" y="4193991"/>
            <a:ext cx="330009" cy="378038"/>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a:t>=</a:t>
            </a:r>
          </a:p>
        </p:txBody>
      </p:sp>
      <p:sp>
        <p:nvSpPr>
          <p:cNvPr id="26" name="Content Placeholder 2">
            <a:extLst>
              <a:ext uri="{FF2B5EF4-FFF2-40B4-BE49-F238E27FC236}">
                <a16:creationId xmlns:a16="http://schemas.microsoft.com/office/drawing/2014/main" id="{B63CDBC7-EE04-2C48-B45E-2A04C28126C0}"/>
              </a:ext>
            </a:extLst>
          </p:cNvPr>
          <p:cNvSpPr txBox="1">
            <a:spLocks/>
          </p:cNvSpPr>
          <p:nvPr/>
        </p:nvSpPr>
        <p:spPr>
          <a:xfrm>
            <a:off x="2023916" y="4732027"/>
            <a:ext cx="330009" cy="378038"/>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a:t>=</a:t>
            </a:r>
          </a:p>
        </p:txBody>
      </p:sp>
      <p:sp>
        <p:nvSpPr>
          <p:cNvPr id="27" name="Rectangle 26">
            <a:extLst>
              <a:ext uri="{FF2B5EF4-FFF2-40B4-BE49-F238E27FC236}">
                <a16:creationId xmlns:a16="http://schemas.microsoft.com/office/drawing/2014/main" id="{5B0C55C5-17B0-DA43-9F74-010555BC176B}"/>
              </a:ext>
            </a:extLst>
          </p:cNvPr>
          <p:cNvSpPr/>
          <p:nvPr/>
        </p:nvSpPr>
        <p:spPr>
          <a:xfrm>
            <a:off x="543791" y="3311783"/>
            <a:ext cx="1017214" cy="311140"/>
          </a:xfrm>
          <a:prstGeom prst="rect">
            <a:avLst/>
          </a:prstGeom>
          <a:solidFill>
            <a:schemeClr val="tx1">
              <a:lumMod val="95000"/>
              <a:lumOff val="5000"/>
            </a:schemeClr>
          </a:solidFill>
          <a:ln>
            <a:solidFill>
              <a:schemeClr val="tx1"/>
            </a:solidFill>
          </a:ln>
          <a:effectLst>
            <a:outerShdw blurRad="50800" dist="50800" dir="5400000" algn="ctr" rotWithShape="0">
              <a:schemeClr val="bg1">
                <a:alpha val="11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lumMod val="95000"/>
                  <a:lumOff val="5000"/>
                </a:schemeClr>
              </a:solidFill>
            </a:endParaRPr>
          </a:p>
        </p:txBody>
      </p:sp>
      <p:sp>
        <p:nvSpPr>
          <p:cNvPr id="29" name="Content Placeholder 2">
            <a:extLst>
              <a:ext uri="{FF2B5EF4-FFF2-40B4-BE49-F238E27FC236}">
                <a16:creationId xmlns:a16="http://schemas.microsoft.com/office/drawing/2014/main" id="{C19DA1FD-2081-804F-B4BC-DB34C20EC41F}"/>
              </a:ext>
            </a:extLst>
          </p:cNvPr>
          <p:cNvSpPr txBox="1">
            <a:spLocks/>
          </p:cNvSpPr>
          <p:nvPr/>
        </p:nvSpPr>
        <p:spPr>
          <a:xfrm>
            <a:off x="579273" y="3276110"/>
            <a:ext cx="865163" cy="34680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chemeClr val="bg1"/>
                </a:solidFill>
              </a:rPr>
              <a:t>list</a:t>
            </a:r>
          </a:p>
        </p:txBody>
      </p:sp>
      <p:sp>
        <p:nvSpPr>
          <p:cNvPr id="30" name="Content Placeholder 2">
            <a:extLst>
              <a:ext uri="{FF2B5EF4-FFF2-40B4-BE49-F238E27FC236}">
                <a16:creationId xmlns:a16="http://schemas.microsoft.com/office/drawing/2014/main" id="{163D72CF-89C0-1C49-9155-4669AAAFE442}"/>
              </a:ext>
            </a:extLst>
          </p:cNvPr>
          <p:cNvSpPr txBox="1">
            <a:spLocks/>
          </p:cNvSpPr>
          <p:nvPr/>
        </p:nvSpPr>
        <p:spPr>
          <a:xfrm>
            <a:off x="2253729" y="5303248"/>
            <a:ext cx="8162370" cy="65449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Cumbersome to move dictionaries around in a list. Problematic even if we don’t move the dictionaries.</a:t>
            </a:r>
          </a:p>
        </p:txBody>
      </p:sp>
      <p:sp>
        <p:nvSpPr>
          <p:cNvPr id="28" name="Content Placeholder 2">
            <a:extLst>
              <a:ext uri="{FF2B5EF4-FFF2-40B4-BE49-F238E27FC236}">
                <a16:creationId xmlns:a16="http://schemas.microsoft.com/office/drawing/2014/main" id="{0D71BF1E-AE42-3345-9E5F-C9BF7E1D5AA4}"/>
              </a:ext>
            </a:extLst>
          </p:cNvPr>
          <p:cNvSpPr txBox="1">
            <a:spLocks/>
          </p:cNvSpPr>
          <p:nvPr/>
        </p:nvSpPr>
        <p:spPr>
          <a:xfrm>
            <a:off x="2240917" y="1002414"/>
            <a:ext cx="7710166" cy="65449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accent1">
                    <a:lumMod val="75000"/>
                  </a:schemeClr>
                </a:solidFill>
              </a:rPr>
              <a:t>Possible Solution #2: </a:t>
            </a:r>
            <a:r>
              <a:rPr lang="en-US" dirty="0"/>
              <a:t>A list of dictionaries</a:t>
            </a:r>
          </a:p>
        </p:txBody>
      </p:sp>
    </p:spTree>
    <p:extLst>
      <p:ext uri="{BB962C8B-B14F-4D97-AF65-F5344CB8AC3E}">
        <p14:creationId xmlns:p14="http://schemas.microsoft.com/office/powerpoint/2010/main" val="1714832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D29F1E6-0A42-6342-8A19-FA364A33AB30}" type="slidenum">
              <a:rPr lang="en-US" smtClean="0"/>
              <a:t>25</a:t>
            </a:fld>
            <a:endParaRPr lang="en-US"/>
          </a:p>
        </p:txBody>
      </p:sp>
      <p:sp>
        <p:nvSpPr>
          <p:cNvPr id="36" name="Title 1">
            <a:extLst>
              <a:ext uri="{FF2B5EF4-FFF2-40B4-BE49-F238E27FC236}">
                <a16:creationId xmlns:a16="http://schemas.microsoft.com/office/drawing/2014/main" id="{A14C030F-9624-E240-90AF-E0EC496B7AFB}"/>
              </a:ext>
            </a:extLst>
          </p:cNvPr>
          <p:cNvSpPr>
            <a:spLocks noGrp="1"/>
          </p:cNvSpPr>
          <p:nvPr>
            <p:ph type="title"/>
          </p:nvPr>
        </p:nvSpPr>
        <p:spPr>
          <a:xfrm>
            <a:off x="349292" y="216531"/>
            <a:ext cx="11493416" cy="767276"/>
          </a:xfrm>
        </p:spPr>
        <p:txBody>
          <a:bodyPr/>
          <a:lstStyle/>
          <a:p>
            <a:r>
              <a:rPr lang="en-US" dirty="0"/>
              <a:t>EDA: list of dictionaries</a:t>
            </a:r>
          </a:p>
        </p:txBody>
      </p:sp>
      <p:sp>
        <p:nvSpPr>
          <p:cNvPr id="8" name="Content Placeholder 2">
            <a:extLst>
              <a:ext uri="{FF2B5EF4-FFF2-40B4-BE49-F238E27FC236}">
                <a16:creationId xmlns:a16="http://schemas.microsoft.com/office/drawing/2014/main" id="{118038CA-60B3-6A40-9A40-F7E0A0ACB40F}"/>
              </a:ext>
            </a:extLst>
          </p:cNvPr>
          <p:cNvSpPr>
            <a:spLocks noGrp="1"/>
          </p:cNvSpPr>
          <p:nvPr>
            <p:ph idx="1"/>
          </p:nvPr>
        </p:nvSpPr>
        <p:spPr>
          <a:xfrm>
            <a:off x="1444436" y="1819148"/>
            <a:ext cx="8971663" cy="1057323"/>
          </a:xfrm>
        </p:spPr>
        <p:txBody>
          <a:bodyPr/>
          <a:lstStyle/>
          <a:p>
            <a:r>
              <a:rPr lang="en-US" b="1" dirty="0">
                <a:solidFill>
                  <a:schemeClr val="accent1">
                    <a:lumMod val="75000"/>
                  </a:schemeClr>
                </a:solidFill>
              </a:rPr>
              <a:t>Q5: </a:t>
            </a:r>
            <a:r>
              <a:rPr lang="en-US" dirty="0"/>
              <a:t>How could you check for null/empty entries? This is only 50 entries. Imagine if we had 500,000.</a:t>
            </a:r>
          </a:p>
        </p:txBody>
      </p:sp>
      <p:sp>
        <p:nvSpPr>
          <p:cNvPr id="14" name="Rectangle 13">
            <a:extLst>
              <a:ext uri="{FF2B5EF4-FFF2-40B4-BE49-F238E27FC236}">
                <a16:creationId xmlns:a16="http://schemas.microsoft.com/office/drawing/2014/main" id="{2397F93A-643A-F24B-A350-37B78A46AF00}"/>
              </a:ext>
            </a:extLst>
          </p:cNvPr>
          <p:cNvSpPr/>
          <p:nvPr/>
        </p:nvSpPr>
        <p:spPr>
          <a:xfrm>
            <a:off x="571330" y="3645815"/>
            <a:ext cx="10717874" cy="1615935"/>
          </a:xfrm>
          <a:prstGeom prst="rect">
            <a:avLst/>
          </a:prstGeom>
          <a:solidFill>
            <a:schemeClr val="bg1">
              <a:lumMod val="95000"/>
            </a:schemeClr>
          </a:solidFill>
          <a:ln w="50800">
            <a:solidFill>
              <a:schemeClr val="tx1"/>
            </a:solidFill>
          </a:ln>
          <a:effectLst>
            <a:outerShdw blurRad="50800" dist="50800" dir="5400000" algn="ctr" rotWithShape="0">
              <a:schemeClr val="bg1">
                <a:alpha val="11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lumMod val="95000"/>
                  <a:lumOff val="5000"/>
                </a:schemeClr>
              </a:solidFill>
            </a:endParaRPr>
          </a:p>
        </p:txBody>
      </p:sp>
      <p:sp>
        <p:nvSpPr>
          <p:cNvPr id="15" name="TextBox 14">
            <a:extLst>
              <a:ext uri="{FF2B5EF4-FFF2-40B4-BE49-F238E27FC236}">
                <a16:creationId xmlns:a16="http://schemas.microsoft.com/office/drawing/2014/main" id="{E434CE0A-A9A9-1440-BA43-AEA28A39F4E0}"/>
              </a:ext>
            </a:extLst>
          </p:cNvPr>
          <p:cNvSpPr txBox="1"/>
          <p:nvPr/>
        </p:nvSpPr>
        <p:spPr>
          <a:xfrm>
            <a:off x="2399204" y="3756285"/>
            <a:ext cx="8682900" cy="369332"/>
          </a:xfrm>
          <a:prstGeom prst="rect">
            <a:avLst/>
          </a:prstGeom>
          <a:noFill/>
          <a:ln w="38100">
            <a:solidFill>
              <a:schemeClr val="accent1">
                <a:lumMod val="75000"/>
              </a:schemeClr>
            </a:solidFill>
          </a:ln>
        </p:spPr>
        <p:txBody>
          <a:bodyPr wrap="square" rtlCol="0">
            <a:spAutoFit/>
          </a:bodyPr>
          <a:lstStyle/>
          <a:p>
            <a:r>
              <a:rPr lang="en-US" dirty="0"/>
              <a:t>{“</a:t>
            </a:r>
            <a:r>
              <a:rPr lang="en-US" dirty="0" err="1"/>
              <a:t>Track.Name</a:t>
            </a:r>
            <a:r>
              <a:rPr lang="en-US" dirty="0"/>
              <a:t>”: “Senorita”, “</a:t>
            </a:r>
            <a:r>
              <a:rPr lang="en-US" dirty="0" err="1"/>
              <a:t>Artist.Name</a:t>
            </a:r>
            <a:r>
              <a:rPr lang="en-US" dirty="0"/>
              <a:t>”: “Shawn Mendes”, “Genre”: “Canadian pop”, …}</a:t>
            </a:r>
          </a:p>
        </p:txBody>
      </p:sp>
      <p:sp>
        <p:nvSpPr>
          <p:cNvPr id="16" name="TextBox 15">
            <a:extLst>
              <a:ext uri="{FF2B5EF4-FFF2-40B4-BE49-F238E27FC236}">
                <a16:creationId xmlns:a16="http://schemas.microsoft.com/office/drawing/2014/main" id="{CD3DE4B8-7B53-274F-9064-AD3C591E0B5B}"/>
              </a:ext>
            </a:extLst>
          </p:cNvPr>
          <p:cNvSpPr txBox="1"/>
          <p:nvPr/>
        </p:nvSpPr>
        <p:spPr>
          <a:xfrm>
            <a:off x="2399204" y="4260888"/>
            <a:ext cx="8682900" cy="369332"/>
          </a:xfrm>
          <a:prstGeom prst="rect">
            <a:avLst/>
          </a:prstGeom>
          <a:noFill/>
          <a:ln w="38100">
            <a:solidFill>
              <a:schemeClr val="accent1">
                <a:lumMod val="75000"/>
              </a:schemeClr>
            </a:solidFill>
          </a:ln>
        </p:spPr>
        <p:txBody>
          <a:bodyPr wrap="square" rtlCol="0">
            <a:spAutoFit/>
          </a:bodyPr>
          <a:lstStyle/>
          <a:p>
            <a:r>
              <a:rPr lang="en-US" dirty="0"/>
              <a:t>{“</a:t>
            </a:r>
            <a:r>
              <a:rPr lang="en-US" dirty="0" err="1"/>
              <a:t>Track.Name</a:t>
            </a:r>
            <a:r>
              <a:rPr lang="en-US" dirty="0"/>
              <a:t>”: “China”, “</a:t>
            </a:r>
            <a:r>
              <a:rPr lang="en-US" dirty="0" err="1"/>
              <a:t>Artist.Name</a:t>
            </a:r>
            <a:r>
              <a:rPr lang="en-US" dirty="0"/>
              <a:t>”: “</a:t>
            </a:r>
            <a:r>
              <a:rPr lang="en-US" dirty="0" err="1"/>
              <a:t>Anuel</a:t>
            </a:r>
            <a:r>
              <a:rPr lang="en-US" dirty="0"/>
              <a:t> AA”, “Genre”: “reggaetón flow”, … }</a:t>
            </a:r>
          </a:p>
        </p:txBody>
      </p:sp>
      <p:sp>
        <p:nvSpPr>
          <p:cNvPr id="17" name="TextBox 16">
            <a:extLst>
              <a:ext uri="{FF2B5EF4-FFF2-40B4-BE49-F238E27FC236}">
                <a16:creationId xmlns:a16="http://schemas.microsoft.com/office/drawing/2014/main" id="{275DB67E-4F70-F244-A5F6-95571D97D6B0}"/>
              </a:ext>
            </a:extLst>
          </p:cNvPr>
          <p:cNvSpPr txBox="1"/>
          <p:nvPr/>
        </p:nvSpPr>
        <p:spPr>
          <a:xfrm>
            <a:off x="2399204" y="4782068"/>
            <a:ext cx="8682900" cy="369332"/>
          </a:xfrm>
          <a:prstGeom prst="rect">
            <a:avLst/>
          </a:prstGeom>
          <a:noFill/>
          <a:ln w="38100">
            <a:solidFill>
              <a:schemeClr val="accent1">
                <a:lumMod val="75000"/>
              </a:schemeClr>
            </a:solidFill>
          </a:ln>
        </p:spPr>
        <p:txBody>
          <a:bodyPr wrap="square" rtlCol="0">
            <a:spAutoFit/>
          </a:bodyPr>
          <a:lstStyle/>
          <a:p>
            <a:r>
              <a:rPr lang="en-US" dirty="0"/>
              <a:t>{“</a:t>
            </a:r>
            <a:r>
              <a:rPr lang="en-US" dirty="0" err="1"/>
              <a:t>Track.Name</a:t>
            </a:r>
            <a:r>
              <a:rPr lang="en-US" dirty="0"/>
              <a:t>”: “Ariana Grande”, “</a:t>
            </a:r>
            <a:r>
              <a:rPr lang="en-US" dirty="0" err="1"/>
              <a:t>Artist.Name</a:t>
            </a:r>
            <a:r>
              <a:rPr lang="en-US" dirty="0"/>
              <a:t>”: “boyfriend”, “Genre”: “dance pop”, … }</a:t>
            </a:r>
          </a:p>
        </p:txBody>
      </p:sp>
      <p:sp>
        <p:nvSpPr>
          <p:cNvPr id="18" name="Rectangle 17">
            <a:extLst>
              <a:ext uri="{FF2B5EF4-FFF2-40B4-BE49-F238E27FC236}">
                <a16:creationId xmlns:a16="http://schemas.microsoft.com/office/drawing/2014/main" id="{935CC8A9-1DBD-AA43-81F2-8D55D876F24F}"/>
              </a:ext>
            </a:extLst>
          </p:cNvPr>
          <p:cNvSpPr/>
          <p:nvPr/>
        </p:nvSpPr>
        <p:spPr>
          <a:xfrm>
            <a:off x="661887" y="4260888"/>
            <a:ext cx="1289161" cy="311140"/>
          </a:xfrm>
          <a:prstGeom prst="rect">
            <a:avLst/>
          </a:prstGeom>
          <a:solidFill>
            <a:schemeClr val="bg1">
              <a:lumMod val="85000"/>
            </a:schemeClr>
          </a:solidFill>
          <a:ln>
            <a:solidFill>
              <a:schemeClr val="tx1"/>
            </a:solidFill>
          </a:ln>
          <a:effectLst>
            <a:outerShdw blurRad="50800" dist="50800" dir="5400000" algn="ctr" rotWithShape="0">
              <a:schemeClr val="bg1">
                <a:alpha val="11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lumMod val="95000"/>
                  <a:lumOff val="5000"/>
                </a:schemeClr>
              </a:solidFill>
            </a:endParaRPr>
          </a:p>
        </p:txBody>
      </p:sp>
      <p:sp>
        <p:nvSpPr>
          <p:cNvPr id="19" name="Content Placeholder 2">
            <a:extLst>
              <a:ext uri="{FF2B5EF4-FFF2-40B4-BE49-F238E27FC236}">
                <a16:creationId xmlns:a16="http://schemas.microsoft.com/office/drawing/2014/main" id="{B259FBA2-3944-1E41-8C6E-27CB60F029A9}"/>
              </a:ext>
            </a:extLst>
          </p:cNvPr>
          <p:cNvSpPr txBox="1">
            <a:spLocks/>
          </p:cNvSpPr>
          <p:nvPr/>
        </p:nvSpPr>
        <p:spPr>
          <a:xfrm>
            <a:off x="808772" y="4193991"/>
            <a:ext cx="1169866" cy="34680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Item 2</a:t>
            </a:r>
          </a:p>
        </p:txBody>
      </p:sp>
      <p:sp>
        <p:nvSpPr>
          <p:cNvPr id="20" name="Rectangle 19">
            <a:extLst>
              <a:ext uri="{FF2B5EF4-FFF2-40B4-BE49-F238E27FC236}">
                <a16:creationId xmlns:a16="http://schemas.microsoft.com/office/drawing/2014/main" id="{2A59F672-228B-8447-B681-1DCCD1CA41F9}"/>
              </a:ext>
            </a:extLst>
          </p:cNvPr>
          <p:cNvSpPr/>
          <p:nvPr/>
        </p:nvSpPr>
        <p:spPr>
          <a:xfrm>
            <a:off x="661887" y="3758515"/>
            <a:ext cx="1289161" cy="311140"/>
          </a:xfrm>
          <a:prstGeom prst="rect">
            <a:avLst/>
          </a:prstGeom>
          <a:solidFill>
            <a:schemeClr val="bg1">
              <a:lumMod val="85000"/>
            </a:schemeClr>
          </a:solidFill>
          <a:ln>
            <a:solidFill>
              <a:schemeClr val="tx1"/>
            </a:solidFill>
          </a:ln>
          <a:effectLst>
            <a:outerShdw blurRad="50800" dist="50800" dir="5400000" algn="ctr" rotWithShape="0">
              <a:schemeClr val="bg1">
                <a:alpha val="11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lumMod val="95000"/>
                  <a:lumOff val="5000"/>
                </a:schemeClr>
              </a:solidFill>
            </a:endParaRPr>
          </a:p>
        </p:txBody>
      </p:sp>
      <p:sp>
        <p:nvSpPr>
          <p:cNvPr id="21" name="Content Placeholder 2">
            <a:extLst>
              <a:ext uri="{FF2B5EF4-FFF2-40B4-BE49-F238E27FC236}">
                <a16:creationId xmlns:a16="http://schemas.microsoft.com/office/drawing/2014/main" id="{929D2D6A-F4E9-6C4F-8A22-C73052C7FE6B}"/>
              </a:ext>
            </a:extLst>
          </p:cNvPr>
          <p:cNvSpPr txBox="1">
            <a:spLocks/>
          </p:cNvSpPr>
          <p:nvPr/>
        </p:nvSpPr>
        <p:spPr>
          <a:xfrm>
            <a:off x="808772" y="3691618"/>
            <a:ext cx="1169866" cy="34680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Item 1</a:t>
            </a:r>
          </a:p>
        </p:txBody>
      </p:sp>
      <p:sp>
        <p:nvSpPr>
          <p:cNvPr id="22" name="Rectangle 21">
            <a:extLst>
              <a:ext uri="{FF2B5EF4-FFF2-40B4-BE49-F238E27FC236}">
                <a16:creationId xmlns:a16="http://schemas.microsoft.com/office/drawing/2014/main" id="{BECFEA24-171C-8949-AF7F-FAD1C983FDE4}"/>
              </a:ext>
            </a:extLst>
          </p:cNvPr>
          <p:cNvSpPr/>
          <p:nvPr/>
        </p:nvSpPr>
        <p:spPr>
          <a:xfrm>
            <a:off x="661887" y="4798924"/>
            <a:ext cx="1289161" cy="311140"/>
          </a:xfrm>
          <a:prstGeom prst="rect">
            <a:avLst/>
          </a:prstGeom>
          <a:solidFill>
            <a:schemeClr val="bg1">
              <a:lumMod val="85000"/>
            </a:schemeClr>
          </a:solidFill>
          <a:ln>
            <a:solidFill>
              <a:schemeClr val="tx1"/>
            </a:solidFill>
          </a:ln>
          <a:effectLst>
            <a:outerShdw blurRad="50800" dist="50800" dir="5400000" algn="ctr" rotWithShape="0">
              <a:schemeClr val="bg1">
                <a:alpha val="11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lumMod val="95000"/>
                  <a:lumOff val="5000"/>
                </a:schemeClr>
              </a:solidFill>
            </a:endParaRPr>
          </a:p>
        </p:txBody>
      </p:sp>
      <p:sp>
        <p:nvSpPr>
          <p:cNvPr id="23" name="Content Placeholder 2">
            <a:extLst>
              <a:ext uri="{FF2B5EF4-FFF2-40B4-BE49-F238E27FC236}">
                <a16:creationId xmlns:a16="http://schemas.microsoft.com/office/drawing/2014/main" id="{7B9D793B-018C-CD47-AF79-41ABB4D8F0FC}"/>
              </a:ext>
            </a:extLst>
          </p:cNvPr>
          <p:cNvSpPr txBox="1">
            <a:spLocks/>
          </p:cNvSpPr>
          <p:nvPr/>
        </p:nvSpPr>
        <p:spPr>
          <a:xfrm>
            <a:off x="808772" y="4732027"/>
            <a:ext cx="1169866" cy="34680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Item 3</a:t>
            </a:r>
          </a:p>
        </p:txBody>
      </p:sp>
      <p:sp>
        <p:nvSpPr>
          <p:cNvPr id="24" name="Content Placeholder 2">
            <a:extLst>
              <a:ext uri="{FF2B5EF4-FFF2-40B4-BE49-F238E27FC236}">
                <a16:creationId xmlns:a16="http://schemas.microsoft.com/office/drawing/2014/main" id="{D6DB8FA7-960D-6544-993D-BC5E12C4D905}"/>
              </a:ext>
            </a:extLst>
          </p:cNvPr>
          <p:cNvSpPr txBox="1">
            <a:spLocks/>
          </p:cNvSpPr>
          <p:nvPr/>
        </p:nvSpPr>
        <p:spPr>
          <a:xfrm>
            <a:off x="2041605" y="3691617"/>
            <a:ext cx="330009" cy="378038"/>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a:t>=</a:t>
            </a:r>
          </a:p>
        </p:txBody>
      </p:sp>
      <p:sp>
        <p:nvSpPr>
          <p:cNvPr id="25" name="Content Placeholder 2">
            <a:extLst>
              <a:ext uri="{FF2B5EF4-FFF2-40B4-BE49-F238E27FC236}">
                <a16:creationId xmlns:a16="http://schemas.microsoft.com/office/drawing/2014/main" id="{68ADEDD0-48D4-0248-A072-8B00E8BBF880}"/>
              </a:ext>
            </a:extLst>
          </p:cNvPr>
          <p:cNvSpPr txBox="1">
            <a:spLocks/>
          </p:cNvSpPr>
          <p:nvPr/>
        </p:nvSpPr>
        <p:spPr>
          <a:xfrm>
            <a:off x="2023916" y="4193991"/>
            <a:ext cx="330009" cy="378038"/>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a:t>=</a:t>
            </a:r>
          </a:p>
        </p:txBody>
      </p:sp>
      <p:sp>
        <p:nvSpPr>
          <p:cNvPr id="26" name="Content Placeholder 2">
            <a:extLst>
              <a:ext uri="{FF2B5EF4-FFF2-40B4-BE49-F238E27FC236}">
                <a16:creationId xmlns:a16="http://schemas.microsoft.com/office/drawing/2014/main" id="{B63CDBC7-EE04-2C48-B45E-2A04C28126C0}"/>
              </a:ext>
            </a:extLst>
          </p:cNvPr>
          <p:cNvSpPr txBox="1">
            <a:spLocks/>
          </p:cNvSpPr>
          <p:nvPr/>
        </p:nvSpPr>
        <p:spPr>
          <a:xfrm>
            <a:off x="2023916" y="4732027"/>
            <a:ext cx="330009" cy="378038"/>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a:t>=</a:t>
            </a:r>
          </a:p>
        </p:txBody>
      </p:sp>
      <p:sp>
        <p:nvSpPr>
          <p:cNvPr id="27" name="Rectangle 26">
            <a:extLst>
              <a:ext uri="{FF2B5EF4-FFF2-40B4-BE49-F238E27FC236}">
                <a16:creationId xmlns:a16="http://schemas.microsoft.com/office/drawing/2014/main" id="{5B0C55C5-17B0-DA43-9F74-010555BC176B}"/>
              </a:ext>
            </a:extLst>
          </p:cNvPr>
          <p:cNvSpPr/>
          <p:nvPr/>
        </p:nvSpPr>
        <p:spPr>
          <a:xfrm>
            <a:off x="543791" y="3311783"/>
            <a:ext cx="1017214" cy="311140"/>
          </a:xfrm>
          <a:prstGeom prst="rect">
            <a:avLst/>
          </a:prstGeom>
          <a:solidFill>
            <a:schemeClr val="tx1">
              <a:lumMod val="95000"/>
              <a:lumOff val="5000"/>
            </a:schemeClr>
          </a:solidFill>
          <a:ln>
            <a:solidFill>
              <a:schemeClr val="tx1"/>
            </a:solidFill>
          </a:ln>
          <a:effectLst>
            <a:outerShdw blurRad="50800" dist="50800" dir="5400000" algn="ctr" rotWithShape="0">
              <a:schemeClr val="bg1">
                <a:alpha val="11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lumMod val="95000"/>
                  <a:lumOff val="5000"/>
                </a:schemeClr>
              </a:solidFill>
            </a:endParaRPr>
          </a:p>
        </p:txBody>
      </p:sp>
      <p:sp>
        <p:nvSpPr>
          <p:cNvPr id="29" name="Content Placeholder 2">
            <a:extLst>
              <a:ext uri="{FF2B5EF4-FFF2-40B4-BE49-F238E27FC236}">
                <a16:creationId xmlns:a16="http://schemas.microsoft.com/office/drawing/2014/main" id="{C19DA1FD-2081-804F-B4BC-DB34C20EC41F}"/>
              </a:ext>
            </a:extLst>
          </p:cNvPr>
          <p:cNvSpPr txBox="1">
            <a:spLocks/>
          </p:cNvSpPr>
          <p:nvPr/>
        </p:nvSpPr>
        <p:spPr>
          <a:xfrm>
            <a:off x="579273" y="3276110"/>
            <a:ext cx="865163" cy="34680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chemeClr val="bg1"/>
                </a:solidFill>
              </a:rPr>
              <a:t>list</a:t>
            </a:r>
          </a:p>
        </p:txBody>
      </p:sp>
      <p:sp>
        <p:nvSpPr>
          <p:cNvPr id="28" name="Content Placeholder 2">
            <a:extLst>
              <a:ext uri="{FF2B5EF4-FFF2-40B4-BE49-F238E27FC236}">
                <a16:creationId xmlns:a16="http://schemas.microsoft.com/office/drawing/2014/main" id="{83EA3A0D-631B-EC42-B686-F1D9E9FF1E30}"/>
              </a:ext>
            </a:extLst>
          </p:cNvPr>
          <p:cNvSpPr txBox="1">
            <a:spLocks/>
          </p:cNvSpPr>
          <p:nvPr/>
        </p:nvSpPr>
        <p:spPr>
          <a:xfrm>
            <a:off x="2240917" y="1002414"/>
            <a:ext cx="7710166" cy="65449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accent1">
                    <a:lumMod val="75000"/>
                  </a:schemeClr>
                </a:solidFill>
              </a:rPr>
              <a:t>Possible Solution #2: </a:t>
            </a:r>
            <a:r>
              <a:rPr lang="en-US" dirty="0"/>
              <a:t>A list of dictionaries</a:t>
            </a:r>
          </a:p>
        </p:txBody>
      </p:sp>
    </p:spTree>
    <p:extLst>
      <p:ext uri="{BB962C8B-B14F-4D97-AF65-F5344CB8AC3E}">
        <p14:creationId xmlns:p14="http://schemas.microsoft.com/office/powerpoint/2010/main" val="1546969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D29F1E6-0A42-6342-8A19-FA364A33AB30}" type="slidenum">
              <a:rPr lang="en-US" smtClean="0"/>
              <a:t>26</a:t>
            </a:fld>
            <a:endParaRPr lang="en-US"/>
          </a:p>
        </p:txBody>
      </p:sp>
      <p:sp>
        <p:nvSpPr>
          <p:cNvPr id="36" name="Title 1">
            <a:extLst>
              <a:ext uri="{FF2B5EF4-FFF2-40B4-BE49-F238E27FC236}">
                <a16:creationId xmlns:a16="http://schemas.microsoft.com/office/drawing/2014/main" id="{A14C030F-9624-E240-90AF-E0EC496B7AFB}"/>
              </a:ext>
            </a:extLst>
          </p:cNvPr>
          <p:cNvSpPr>
            <a:spLocks noGrp="1"/>
          </p:cNvSpPr>
          <p:nvPr>
            <p:ph type="title"/>
          </p:nvPr>
        </p:nvSpPr>
        <p:spPr>
          <a:xfrm>
            <a:off x="349292" y="216531"/>
            <a:ext cx="11493416" cy="767276"/>
          </a:xfrm>
        </p:spPr>
        <p:txBody>
          <a:bodyPr/>
          <a:lstStyle/>
          <a:p>
            <a:r>
              <a:rPr lang="en-US" dirty="0"/>
              <a:t>EDA: list of dictionaries</a:t>
            </a:r>
          </a:p>
        </p:txBody>
      </p:sp>
      <p:sp>
        <p:nvSpPr>
          <p:cNvPr id="8" name="Content Placeholder 2">
            <a:extLst>
              <a:ext uri="{FF2B5EF4-FFF2-40B4-BE49-F238E27FC236}">
                <a16:creationId xmlns:a16="http://schemas.microsoft.com/office/drawing/2014/main" id="{118038CA-60B3-6A40-9A40-F7E0A0ACB40F}"/>
              </a:ext>
            </a:extLst>
          </p:cNvPr>
          <p:cNvSpPr>
            <a:spLocks noGrp="1"/>
          </p:cNvSpPr>
          <p:nvPr>
            <p:ph idx="1"/>
          </p:nvPr>
        </p:nvSpPr>
        <p:spPr>
          <a:xfrm>
            <a:off x="1380935" y="1702686"/>
            <a:ext cx="9185465" cy="1057323"/>
          </a:xfrm>
        </p:spPr>
        <p:txBody>
          <a:bodyPr/>
          <a:lstStyle/>
          <a:p>
            <a:r>
              <a:rPr lang="en-US" b="1" dirty="0">
                <a:solidFill>
                  <a:schemeClr val="accent1">
                    <a:lumMod val="75000"/>
                  </a:schemeClr>
                </a:solidFill>
              </a:rPr>
              <a:t>Q6: </a:t>
            </a:r>
            <a:r>
              <a:rPr lang="en-US" dirty="0"/>
              <a:t> Imagine we had another table</a:t>
            </a:r>
            <a:r>
              <a:rPr lang="en-US" dirty="0">
                <a:solidFill>
                  <a:srgbClr val="C00000"/>
                </a:solidFill>
              </a:rPr>
              <a:t>*</a:t>
            </a:r>
            <a:r>
              <a:rPr lang="en-US" dirty="0"/>
              <a:t> below (i.e., .csv file). How could we combine its data with our already-existing </a:t>
            </a:r>
            <a:r>
              <a:rPr lang="en-US" i="1" dirty="0"/>
              <a:t>dataset</a:t>
            </a:r>
            <a:r>
              <a:rPr lang="en-US" dirty="0"/>
              <a:t>?</a:t>
            </a:r>
          </a:p>
        </p:txBody>
      </p:sp>
      <p:sp>
        <p:nvSpPr>
          <p:cNvPr id="28" name="Content Placeholder 2">
            <a:extLst>
              <a:ext uri="{FF2B5EF4-FFF2-40B4-BE49-F238E27FC236}">
                <a16:creationId xmlns:a16="http://schemas.microsoft.com/office/drawing/2014/main" id="{4F7D45A1-9131-194B-B263-4C3DBD4A3ECD}"/>
              </a:ext>
            </a:extLst>
          </p:cNvPr>
          <p:cNvSpPr txBox="1">
            <a:spLocks/>
          </p:cNvSpPr>
          <p:nvPr/>
        </p:nvSpPr>
        <p:spPr>
          <a:xfrm>
            <a:off x="2159000" y="5562600"/>
            <a:ext cx="8915400" cy="533400"/>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rgbClr val="C00000"/>
                </a:solidFill>
              </a:rPr>
              <a:t>* 3</a:t>
            </a:r>
            <a:r>
              <a:rPr lang="en-US" sz="1800" baseline="30000" dirty="0">
                <a:solidFill>
                  <a:srgbClr val="C00000"/>
                </a:solidFill>
              </a:rPr>
              <a:t>rd</a:t>
            </a:r>
            <a:r>
              <a:rPr lang="en-US" sz="1800" dirty="0">
                <a:solidFill>
                  <a:srgbClr val="C00000"/>
                </a:solidFill>
              </a:rPr>
              <a:t> column is made-up by me. Random values. Pretend they’re accurate.</a:t>
            </a:r>
          </a:p>
        </p:txBody>
      </p:sp>
      <p:sp>
        <p:nvSpPr>
          <p:cNvPr id="32" name="Content Placeholder 2">
            <a:extLst>
              <a:ext uri="{FF2B5EF4-FFF2-40B4-BE49-F238E27FC236}">
                <a16:creationId xmlns:a16="http://schemas.microsoft.com/office/drawing/2014/main" id="{1F363539-6184-2940-B802-AFDB1EB0D8F2}"/>
              </a:ext>
            </a:extLst>
          </p:cNvPr>
          <p:cNvSpPr txBox="1">
            <a:spLocks/>
          </p:cNvSpPr>
          <p:nvPr/>
        </p:nvSpPr>
        <p:spPr>
          <a:xfrm>
            <a:off x="3568700" y="3305044"/>
            <a:ext cx="2247900" cy="423888"/>
          </a:xfrm>
          <a:prstGeom prst="rect">
            <a:avLst/>
          </a:prstGeom>
          <a:solidFill>
            <a:schemeClr val="accent1">
              <a:lumMod val="75000"/>
            </a:schemeClr>
          </a:solidFill>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err="1">
                <a:solidFill>
                  <a:schemeClr val="bg1">
                    <a:lumMod val="95000"/>
                  </a:schemeClr>
                </a:solidFill>
              </a:rPr>
              <a:t>spotify_aux.csv</a:t>
            </a:r>
            <a:endParaRPr lang="en-US" sz="2000" dirty="0">
              <a:solidFill>
                <a:schemeClr val="bg1">
                  <a:lumMod val="95000"/>
                </a:schemeClr>
              </a:solidFill>
            </a:endParaRPr>
          </a:p>
        </p:txBody>
      </p:sp>
      <p:pic>
        <p:nvPicPr>
          <p:cNvPr id="9" name="Picture 8">
            <a:extLst>
              <a:ext uri="{FF2B5EF4-FFF2-40B4-BE49-F238E27FC236}">
                <a16:creationId xmlns:a16="http://schemas.microsoft.com/office/drawing/2014/main" id="{D160EA76-FCC9-1E4C-B188-251225B4306F}"/>
              </a:ext>
            </a:extLst>
          </p:cNvPr>
          <p:cNvPicPr>
            <a:picLocks noChangeAspect="1"/>
          </p:cNvPicPr>
          <p:nvPr/>
        </p:nvPicPr>
        <p:blipFill>
          <a:blip r:embed="rId3"/>
          <a:stretch>
            <a:fillRect/>
          </a:stretch>
        </p:blipFill>
        <p:spPr>
          <a:xfrm>
            <a:off x="3632200" y="3760086"/>
            <a:ext cx="4216400" cy="1498600"/>
          </a:xfrm>
          <a:prstGeom prst="rect">
            <a:avLst/>
          </a:prstGeom>
          <a:ln w="63500">
            <a:solidFill>
              <a:schemeClr val="accent1">
                <a:lumMod val="75000"/>
              </a:schemeClr>
            </a:solidFill>
          </a:ln>
        </p:spPr>
      </p:pic>
      <p:sp>
        <p:nvSpPr>
          <p:cNvPr id="10" name="Content Placeholder 2">
            <a:extLst>
              <a:ext uri="{FF2B5EF4-FFF2-40B4-BE49-F238E27FC236}">
                <a16:creationId xmlns:a16="http://schemas.microsoft.com/office/drawing/2014/main" id="{C4453C9C-C263-024A-A2C4-5120D7E74642}"/>
              </a:ext>
            </a:extLst>
          </p:cNvPr>
          <p:cNvSpPr txBox="1">
            <a:spLocks/>
          </p:cNvSpPr>
          <p:nvPr/>
        </p:nvSpPr>
        <p:spPr>
          <a:xfrm>
            <a:off x="2240917" y="1002414"/>
            <a:ext cx="7710166" cy="65449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accent1">
                    <a:lumMod val="75000"/>
                  </a:schemeClr>
                </a:solidFill>
              </a:rPr>
              <a:t>Possible Solution #2: </a:t>
            </a:r>
            <a:r>
              <a:rPr lang="en-US" dirty="0"/>
              <a:t>A list of dictionaries</a:t>
            </a:r>
          </a:p>
        </p:txBody>
      </p:sp>
    </p:spTree>
    <p:extLst>
      <p:ext uri="{BB962C8B-B14F-4D97-AF65-F5344CB8AC3E}">
        <p14:creationId xmlns:p14="http://schemas.microsoft.com/office/powerpoint/2010/main" val="678634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D29F1E6-0A42-6342-8A19-FA364A33AB30}" type="slidenum">
              <a:rPr lang="en-US" smtClean="0"/>
              <a:t>27</a:t>
            </a:fld>
            <a:endParaRPr lang="en-US"/>
          </a:p>
        </p:txBody>
      </p:sp>
      <p:sp>
        <p:nvSpPr>
          <p:cNvPr id="36" name="Title 1">
            <a:extLst>
              <a:ext uri="{FF2B5EF4-FFF2-40B4-BE49-F238E27FC236}">
                <a16:creationId xmlns:a16="http://schemas.microsoft.com/office/drawing/2014/main" id="{A14C030F-9624-E240-90AF-E0EC496B7AFB}"/>
              </a:ext>
            </a:extLst>
          </p:cNvPr>
          <p:cNvSpPr>
            <a:spLocks noGrp="1"/>
          </p:cNvSpPr>
          <p:nvPr>
            <p:ph type="title"/>
          </p:nvPr>
        </p:nvSpPr>
        <p:spPr>
          <a:xfrm>
            <a:off x="349292" y="216531"/>
            <a:ext cx="11493416" cy="767276"/>
          </a:xfrm>
        </p:spPr>
        <p:txBody>
          <a:bodyPr/>
          <a:lstStyle/>
          <a:p>
            <a:r>
              <a:rPr lang="en-US" dirty="0"/>
              <a:t>EDA: with Pandas!</a:t>
            </a:r>
          </a:p>
        </p:txBody>
      </p:sp>
      <p:pic>
        <p:nvPicPr>
          <p:cNvPr id="7" name="Picture 6">
            <a:extLst>
              <a:ext uri="{FF2B5EF4-FFF2-40B4-BE49-F238E27FC236}">
                <a16:creationId xmlns:a16="http://schemas.microsoft.com/office/drawing/2014/main" id="{B82973B2-FA0C-9C46-9FA9-6CB46F64E90B}"/>
              </a:ext>
            </a:extLst>
          </p:cNvPr>
          <p:cNvPicPr>
            <a:picLocks noChangeAspect="1"/>
          </p:cNvPicPr>
          <p:nvPr/>
        </p:nvPicPr>
        <p:blipFill>
          <a:blip r:embed="rId3"/>
          <a:stretch>
            <a:fillRect/>
          </a:stretch>
        </p:blipFill>
        <p:spPr>
          <a:xfrm>
            <a:off x="3950780" y="1292003"/>
            <a:ext cx="4290440" cy="4572000"/>
          </a:xfrm>
          <a:prstGeom prst="rect">
            <a:avLst/>
          </a:prstGeom>
        </p:spPr>
      </p:pic>
      <p:sp>
        <p:nvSpPr>
          <p:cNvPr id="14" name="Content Placeholder 2">
            <a:extLst>
              <a:ext uri="{FF2B5EF4-FFF2-40B4-BE49-F238E27FC236}">
                <a16:creationId xmlns:a16="http://schemas.microsoft.com/office/drawing/2014/main" id="{6ED683DD-1BE2-4647-BE6E-B450222A4761}"/>
              </a:ext>
            </a:extLst>
          </p:cNvPr>
          <p:cNvSpPr txBox="1">
            <a:spLocks/>
          </p:cNvSpPr>
          <p:nvPr/>
        </p:nvSpPr>
        <p:spPr>
          <a:xfrm>
            <a:off x="3950780" y="5978303"/>
            <a:ext cx="5823583" cy="42840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solidFill>
                  <a:srgbClr val="C00000"/>
                </a:solidFill>
              </a:rPr>
              <a:t>Kung Fu Panda is property of DreamWorks and Paramount Pictures</a:t>
            </a:r>
            <a:endParaRPr lang="en-US" sz="1200" dirty="0"/>
          </a:p>
        </p:txBody>
      </p:sp>
    </p:spTree>
    <p:extLst>
      <p:ext uri="{BB962C8B-B14F-4D97-AF65-F5344CB8AC3E}">
        <p14:creationId xmlns:p14="http://schemas.microsoft.com/office/powerpoint/2010/main" val="2742011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822645-D7AF-7649-BE7D-7EFB5250363D}"/>
              </a:ext>
            </a:extLst>
          </p:cNvPr>
          <p:cNvSpPr/>
          <p:nvPr/>
        </p:nvSpPr>
        <p:spPr>
          <a:xfrm>
            <a:off x="1951447" y="2424188"/>
            <a:ext cx="8018053" cy="482600"/>
          </a:xfrm>
          <a:prstGeom prst="rect">
            <a:avLst/>
          </a:prstGeom>
          <a:solidFill>
            <a:schemeClr val="tx2">
              <a:lumMod val="20000"/>
              <a:lumOff val="80000"/>
            </a:schemeClr>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01143" y="1289987"/>
            <a:ext cx="10327008" cy="4605203"/>
          </a:xfrm>
        </p:spPr>
        <p:txBody>
          <a:bodyPr/>
          <a:lstStyle/>
          <a:p>
            <a:pPr marL="457189" indent="-457189">
              <a:spcAft>
                <a:spcPts val="500"/>
              </a:spcAft>
              <a:buFont typeface="Arial" charset="0"/>
              <a:buChar char="•"/>
            </a:pPr>
            <a:r>
              <a:rPr lang="en-US" dirty="0"/>
              <a:t>Exploratory Data Analysis (EDA):</a:t>
            </a:r>
          </a:p>
          <a:p>
            <a:pPr marL="1200090" lvl="1" indent="-457189">
              <a:spcBef>
                <a:spcPts val="600"/>
              </a:spcBef>
              <a:spcAft>
                <a:spcPts val="500"/>
              </a:spcAft>
              <a:buFont typeface="Arial" charset="0"/>
              <a:buChar char="•"/>
            </a:pPr>
            <a:r>
              <a:rPr lang="en-US" sz="2800" dirty="0"/>
              <a:t>Without Pandas (part 1) – </a:t>
            </a:r>
            <a:r>
              <a:rPr lang="en-US" sz="2800" dirty="0">
                <a:solidFill>
                  <a:schemeClr val="tx2">
                    <a:lumMod val="75000"/>
                  </a:schemeClr>
                </a:solidFill>
              </a:rPr>
              <a:t>These slides</a:t>
            </a:r>
          </a:p>
          <a:p>
            <a:pPr marL="1200090" lvl="1" indent="-457189">
              <a:spcBef>
                <a:spcPts val="600"/>
              </a:spcBef>
              <a:spcAft>
                <a:spcPts val="500"/>
              </a:spcAft>
              <a:buFont typeface="Arial" charset="0"/>
              <a:buChar char="•"/>
            </a:pPr>
            <a:r>
              <a:rPr lang="en-US" sz="2800" dirty="0"/>
              <a:t>With Pandas (part 2) – </a:t>
            </a:r>
            <a:r>
              <a:rPr lang="en-US" sz="2800" dirty="0">
                <a:solidFill>
                  <a:schemeClr val="tx2">
                    <a:lumMod val="75000"/>
                  </a:schemeClr>
                </a:solidFill>
              </a:rPr>
              <a:t>Mostly </a:t>
            </a:r>
            <a:r>
              <a:rPr lang="en-US" sz="2800" dirty="0" err="1">
                <a:solidFill>
                  <a:schemeClr val="tx2">
                    <a:lumMod val="75000"/>
                  </a:schemeClr>
                </a:solidFill>
              </a:rPr>
              <a:t>Jupyter</a:t>
            </a:r>
            <a:r>
              <a:rPr lang="en-US" sz="2800" dirty="0">
                <a:solidFill>
                  <a:schemeClr val="tx2">
                    <a:lumMod val="75000"/>
                  </a:schemeClr>
                </a:solidFill>
              </a:rPr>
              <a:t> Notebook</a:t>
            </a:r>
          </a:p>
          <a:p>
            <a:pPr marL="457189" indent="-457189">
              <a:spcBef>
                <a:spcPts val="600"/>
              </a:spcBef>
              <a:spcAft>
                <a:spcPts val="500"/>
              </a:spcAft>
              <a:buFont typeface="Arial" charset="0"/>
              <a:buChar char="•"/>
            </a:pPr>
            <a:r>
              <a:rPr lang="en-US" dirty="0"/>
              <a:t>Data concerns (part 3) – </a:t>
            </a:r>
            <a:r>
              <a:rPr lang="en-US" dirty="0">
                <a:solidFill>
                  <a:schemeClr val="tx2">
                    <a:lumMod val="75000"/>
                  </a:schemeClr>
                </a:solidFill>
              </a:rPr>
              <a:t>These slides</a:t>
            </a:r>
          </a:p>
          <a:p>
            <a:pPr marL="457189" indent="-457189">
              <a:spcAft>
                <a:spcPts val="2100"/>
              </a:spcAft>
              <a:buFont typeface="Arial" charset="0"/>
              <a:buChar char="•"/>
            </a:pPr>
            <a:r>
              <a:rPr lang="en-US" dirty="0"/>
              <a:t>Web Scraping with Beautiful Soup (part 4) – </a:t>
            </a:r>
            <a:r>
              <a:rPr lang="en-US" dirty="0">
                <a:solidFill>
                  <a:schemeClr val="tx2">
                    <a:lumMod val="75000"/>
                  </a:schemeClr>
                </a:solidFill>
              </a:rPr>
              <a:t>Mix</a:t>
            </a:r>
          </a:p>
        </p:txBody>
      </p:sp>
      <p:sp>
        <p:nvSpPr>
          <p:cNvPr id="2" name="Title 1"/>
          <p:cNvSpPr>
            <a:spLocks noGrp="1"/>
          </p:cNvSpPr>
          <p:nvPr>
            <p:ph type="title"/>
          </p:nvPr>
        </p:nvSpPr>
        <p:spPr/>
        <p:txBody>
          <a:bodyPr/>
          <a:lstStyle/>
          <a:p>
            <a:r>
              <a:rPr lang="en-US" dirty="0"/>
              <a:t>Lecture Outline</a:t>
            </a:r>
          </a:p>
        </p:txBody>
      </p:sp>
      <p:sp>
        <p:nvSpPr>
          <p:cNvPr id="4" name="Slide Number Placeholder 3"/>
          <p:cNvSpPr>
            <a:spLocks noGrp="1"/>
          </p:cNvSpPr>
          <p:nvPr>
            <p:ph type="sldNum" sz="quarter" idx="12"/>
          </p:nvPr>
        </p:nvSpPr>
        <p:spPr/>
        <p:txBody>
          <a:bodyPr/>
          <a:lstStyle/>
          <a:p>
            <a:fld id="{AD29F1E6-0A42-6342-8A19-FA364A33AB30}" type="slidenum">
              <a:rPr lang="en-US" smtClean="0"/>
              <a:t>28</a:t>
            </a:fld>
            <a:endParaRPr lang="en-US"/>
          </a:p>
        </p:txBody>
      </p:sp>
    </p:spTree>
    <p:extLst>
      <p:ext uri="{BB962C8B-B14F-4D97-AF65-F5344CB8AC3E}">
        <p14:creationId xmlns:p14="http://schemas.microsoft.com/office/powerpoint/2010/main" val="3445867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D29F1E6-0A42-6342-8A19-FA364A33AB30}" type="slidenum">
              <a:rPr lang="en-US" smtClean="0"/>
              <a:t>29</a:t>
            </a:fld>
            <a:endParaRPr lang="en-US"/>
          </a:p>
        </p:txBody>
      </p:sp>
      <p:sp>
        <p:nvSpPr>
          <p:cNvPr id="36" name="Title 1">
            <a:extLst>
              <a:ext uri="{FF2B5EF4-FFF2-40B4-BE49-F238E27FC236}">
                <a16:creationId xmlns:a16="http://schemas.microsoft.com/office/drawing/2014/main" id="{A14C030F-9624-E240-90AF-E0EC496B7AFB}"/>
              </a:ext>
            </a:extLst>
          </p:cNvPr>
          <p:cNvSpPr>
            <a:spLocks noGrp="1"/>
          </p:cNvSpPr>
          <p:nvPr>
            <p:ph type="title"/>
          </p:nvPr>
        </p:nvSpPr>
        <p:spPr>
          <a:xfrm>
            <a:off x="349292" y="216531"/>
            <a:ext cx="11493416" cy="767276"/>
          </a:xfrm>
        </p:spPr>
        <p:txBody>
          <a:bodyPr/>
          <a:lstStyle/>
          <a:p>
            <a:r>
              <a:rPr lang="en-US" dirty="0"/>
              <a:t>EDA: with Pandas</a:t>
            </a:r>
          </a:p>
        </p:txBody>
      </p:sp>
      <p:sp>
        <p:nvSpPr>
          <p:cNvPr id="6" name="Content Placeholder 2">
            <a:extLst>
              <a:ext uri="{FF2B5EF4-FFF2-40B4-BE49-F238E27FC236}">
                <a16:creationId xmlns:a16="http://schemas.microsoft.com/office/drawing/2014/main" id="{2CA18266-B607-6D46-8370-83C4FA7BB5AA}"/>
              </a:ext>
            </a:extLst>
          </p:cNvPr>
          <p:cNvSpPr>
            <a:spLocks noGrp="1"/>
          </p:cNvSpPr>
          <p:nvPr>
            <p:ph idx="1"/>
          </p:nvPr>
        </p:nvSpPr>
        <p:spPr>
          <a:xfrm>
            <a:off x="890043" y="1755553"/>
            <a:ext cx="10527257" cy="3873500"/>
          </a:xfrm>
        </p:spPr>
        <p:txBody>
          <a:bodyPr/>
          <a:lstStyle/>
          <a:p>
            <a:pPr marL="457189" indent="-457189">
              <a:spcBef>
                <a:spcPts val="1200"/>
              </a:spcBef>
              <a:spcAft>
                <a:spcPts val="500"/>
              </a:spcAft>
              <a:buFont typeface="Arial" charset="0"/>
              <a:buChar char="•"/>
            </a:pPr>
            <a:r>
              <a:rPr lang="en-US" dirty="0"/>
              <a:t>Pandas is an </a:t>
            </a:r>
            <a:r>
              <a:rPr lang="en-US" i="1" dirty="0"/>
              <a:t>open-source</a:t>
            </a:r>
            <a:r>
              <a:rPr lang="en-US" dirty="0"/>
              <a:t> </a:t>
            </a:r>
            <a:r>
              <a:rPr lang="en-US" u="sng" dirty="0"/>
              <a:t>Python library</a:t>
            </a:r>
            <a:r>
              <a:rPr lang="en-US" dirty="0"/>
              <a:t> (anyone can contribute)</a:t>
            </a:r>
          </a:p>
          <a:p>
            <a:pPr marL="457189" indent="-457189">
              <a:spcBef>
                <a:spcPts val="1200"/>
              </a:spcBef>
              <a:spcAft>
                <a:spcPts val="500"/>
              </a:spcAft>
              <a:buFont typeface="Arial" charset="0"/>
              <a:buChar char="•"/>
            </a:pPr>
            <a:r>
              <a:rPr lang="en-US" dirty="0"/>
              <a:t>Allows for high-performance, easy-to-use data structures and data analysis</a:t>
            </a:r>
          </a:p>
          <a:p>
            <a:pPr marL="457189" indent="-457189">
              <a:spcBef>
                <a:spcPts val="1200"/>
              </a:spcBef>
              <a:spcAft>
                <a:spcPts val="500"/>
              </a:spcAft>
              <a:buFont typeface="Arial" charset="0"/>
              <a:buChar char="•"/>
            </a:pPr>
            <a:r>
              <a:rPr lang="en-US" dirty="0"/>
              <a:t>Unlike NumPy library which provides multi-dimensional arrays, Pandas provides 2D table object called </a:t>
            </a:r>
            <a:r>
              <a:rPr lang="en-US" b="1" dirty="0" err="1">
                <a:solidFill>
                  <a:schemeClr val="accent1">
                    <a:lumMod val="75000"/>
                  </a:schemeClr>
                </a:solidFill>
              </a:rPr>
              <a:t>DataFrame</a:t>
            </a:r>
            <a:br>
              <a:rPr lang="en-US" dirty="0"/>
            </a:br>
            <a:r>
              <a:rPr lang="en-US" dirty="0"/>
              <a:t>(akin to a spreadsheet with column names and row labels).</a:t>
            </a:r>
          </a:p>
          <a:p>
            <a:pPr marL="457189" indent="-457189">
              <a:spcBef>
                <a:spcPts val="1200"/>
              </a:spcBef>
              <a:spcAft>
                <a:spcPts val="500"/>
              </a:spcAft>
              <a:buFont typeface="Arial" charset="0"/>
              <a:buChar char="•"/>
            </a:pPr>
            <a:r>
              <a:rPr lang="en-US" dirty="0"/>
              <a:t>Used by </a:t>
            </a:r>
            <a:r>
              <a:rPr lang="en-US" i="1" dirty="0"/>
              <a:t>a lot </a:t>
            </a:r>
            <a:r>
              <a:rPr lang="en-US" dirty="0"/>
              <a:t>of people</a:t>
            </a:r>
          </a:p>
        </p:txBody>
      </p:sp>
      <p:sp>
        <p:nvSpPr>
          <p:cNvPr id="8" name="Content Placeholder 2">
            <a:extLst>
              <a:ext uri="{FF2B5EF4-FFF2-40B4-BE49-F238E27FC236}">
                <a16:creationId xmlns:a16="http://schemas.microsoft.com/office/drawing/2014/main" id="{07B456AF-FC63-CC48-97C7-08A453901B4F}"/>
              </a:ext>
            </a:extLst>
          </p:cNvPr>
          <p:cNvSpPr txBox="1">
            <a:spLocks/>
          </p:cNvSpPr>
          <p:nvPr/>
        </p:nvSpPr>
        <p:spPr>
          <a:xfrm>
            <a:off x="851943" y="983807"/>
            <a:ext cx="4425756" cy="626328"/>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solidFill>
                  <a:srgbClr val="C00000"/>
                </a:solidFill>
              </a:rPr>
              <a:t>What / Why?</a:t>
            </a:r>
          </a:p>
        </p:txBody>
      </p:sp>
    </p:spTree>
    <p:extLst>
      <p:ext uri="{BB962C8B-B14F-4D97-AF65-F5344CB8AC3E}">
        <p14:creationId xmlns:p14="http://schemas.microsoft.com/office/powerpoint/2010/main" val="2721966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302D7-1ACA-224D-B29D-4D28082ED901}"/>
              </a:ext>
            </a:extLst>
          </p:cNvPr>
          <p:cNvSpPr>
            <a:spLocks noGrp="1"/>
          </p:cNvSpPr>
          <p:nvPr>
            <p:ph type="sldNum" sz="quarter" idx="12"/>
          </p:nvPr>
        </p:nvSpPr>
        <p:spPr/>
        <p:txBody>
          <a:bodyPr/>
          <a:lstStyle/>
          <a:p>
            <a:fld id="{AD29F1E6-0A42-6342-8A19-FA364A33AB30}" type="slidenum">
              <a:rPr lang="en-US" smtClean="0"/>
              <a:t>3</a:t>
            </a:fld>
            <a:endParaRPr lang="en-US"/>
          </a:p>
        </p:txBody>
      </p:sp>
      <p:sp>
        <p:nvSpPr>
          <p:cNvPr id="5" name="Content Placeholder 2">
            <a:extLst>
              <a:ext uri="{FF2B5EF4-FFF2-40B4-BE49-F238E27FC236}">
                <a16:creationId xmlns:a16="http://schemas.microsoft.com/office/drawing/2014/main" id="{4B42DE3A-C3D5-DB4E-8609-AB055504742F}"/>
              </a:ext>
            </a:extLst>
          </p:cNvPr>
          <p:cNvSpPr txBox="1">
            <a:spLocks/>
          </p:cNvSpPr>
          <p:nvPr/>
        </p:nvSpPr>
        <p:spPr>
          <a:xfrm>
            <a:off x="1014092" y="1219200"/>
            <a:ext cx="9552308" cy="4104490"/>
          </a:xfrm>
          <a:prstGeom prst="rect">
            <a:avLst/>
          </a:prstGeom>
        </p:spPr>
        <p:txBody>
          <a:bodyPr/>
          <a:lstStyle>
            <a:lvl1pPr marL="342878" indent="-342878" algn="l" defTabSz="457171" rtl="0" eaLnBrk="1" latinLnBrk="0" hangingPunct="1">
              <a:spcBef>
                <a:spcPct val="20000"/>
              </a:spcBef>
              <a:buFont typeface="Arial"/>
              <a:buChar char="•"/>
              <a:defRPr sz="3200" kern="1200">
                <a:solidFill>
                  <a:schemeClr val="tx1"/>
                </a:solidFill>
                <a:latin typeface="+mn-lt"/>
                <a:ea typeface="+mn-ea"/>
                <a:cs typeface="+mn-cs"/>
              </a:defRPr>
            </a:lvl1pPr>
            <a:lvl2pPr marL="742901" indent="-285732" algn="l" defTabSz="457171" rtl="0" eaLnBrk="1" latinLnBrk="0" hangingPunct="1">
              <a:spcBef>
                <a:spcPct val="20000"/>
              </a:spcBef>
              <a:buFont typeface="Arial"/>
              <a:buChar char="–"/>
              <a:defRPr sz="2800" kern="1200">
                <a:solidFill>
                  <a:schemeClr val="tx1"/>
                </a:solidFill>
                <a:latin typeface="+mn-lt"/>
                <a:ea typeface="+mn-ea"/>
                <a:cs typeface="+mn-cs"/>
              </a:defRPr>
            </a:lvl2pPr>
            <a:lvl3pPr marL="1142926" indent="-228585" algn="l" defTabSz="457171" rtl="0" eaLnBrk="1" latinLnBrk="0" hangingPunct="1">
              <a:spcBef>
                <a:spcPct val="20000"/>
              </a:spcBef>
              <a:buFont typeface="Arial"/>
              <a:buChar char="•"/>
              <a:defRPr sz="2400" kern="1200">
                <a:solidFill>
                  <a:schemeClr val="tx1"/>
                </a:solidFill>
                <a:latin typeface="+mn-lt"/>
                <a:ea typeface="+mn-ea"/>
                <a:cs typeface="+mn-cs"/>
              </a:defRPr>
            </a:lvl3pPr>
            <a:lvl4pPr marL="1600096" indent="-228585" algn="l" defTabSz="457171" rtl="0" eaLnBrk="1" latinLnBrk="0" hangingPunct="1">
              <a:spcBef>
                <a:spcPct val="20000"/>
              </a:spcBef>
              <a:buFont typeface="Arial"/>
              <a:buChar char="–"/>
              <a:defRPr sz="2000" kern="1200">
                <a:solidFill>
                  <a:schemeClr val="tx1"/>
                </a:solidFill>
                <a:latin typeface="+mn-lt"/>
                <a:ea typeface="+mn-ea"/>
                <a:cs typeface="+mn-cs"/>
              </a:defRPr>
            </a:lvl4pPr>
            <a:lvl5pPr marL="2057266" indent="-228585" algn="l" defTabSz="457171" rtl="0" eaLnBrk="1" latinLnBrk="0" hangingPunct="1">
              <a:spcBef>
                <a:spcPct val="20000"/>
              </a:spcBef>
              <a:buFont typeface="Arial"/>
              <a:buChar char="»"/>
              <a:defRPr sz="2000" kern="1200">
                <a:solidFill>
                  <a:schemeClr val="tx1"/>
                </a:solidFill>
                <a:latin typeface="+mn-lt"/>
                <a:ea typeface="+mn-ea"/>
                <a:cs typeface="+mn-cs"/>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a:spcAft>
                <a:spcPts val="500"/>
              </a:spcAft>
              <a:buFont typeface="Arial" charset="0"/>
              <a:buChar char="•"/>
            </a:pPr>
            <a:r>
              <a:rPr lang="en-US" sz="2800" b="1" dirty="0">
                <a:solidFill>
                  <a:schemeClr val="accent1">
                    <a:lumMod val="75000"/>
                  </a:schemeClr>
                </a:solidFill>
              </a:rPr>
              <a:t>Standard Sections</a:t>
            </a:r>
            <a:r>
              <a:rPr lang="en-US" sz="2800" dirty="0">
                <a:solidFill>
                  <a:schemeClr val="accent1">
                    <a:lumMod val="75000"/>
                  </a:schemeClr>
                </a:solidFill>
              </a:rPr>
              <a:t>:</a:t>
            </a:r>
          </a:p>
          <a:p>
            <a:pPr marL="857212" lvl="1" indent="-457189">
              <a:spcAft>
                <a:spcPts val="500"/>
              </a:spcAft>
              <a:buFont typeface="Arial" charset="0"/>
              <a:buChar char="•"/>
            </a:pPr>
            <a:r>
              <a:rPr lang="en-US" dirty="0">
                <a:solidFill>
                  <a:schemeClr val="tx1">
                    <a:lumMod val="75000"/>
                    <a:lumOff val="25000"/>
                  </a:schemeClr>
                </a:solidFill>
              </a:rPr>
              <a:t>Fridays (start </a:t>
            </a:r>
            <a:r>
              <a:rPr lang="en-US" dirty="0">
                <a:solidFill>
                  <a:srgbClr val="C00000"/>
                </a:solidFill>
              </a:rPr>
              <a:t>9/13</a:t>
            </a:r>
            <a:r>
              <a:rPr lang="en-US" dirty="0">
                <a:solidFill>
                  <a:schemeClr val="tx1">
                    <a:lumMod val="75000"/>
                    <a:lumOff val="25000"/>
                  </a:schemeClr>
                </a:solidFill>
              </a:rPr>
              <a:t>) @ 10:30am (</a:t>
            </a:r>
            <a:r>
              <a:rPr lang="en-US" dirty="0">
                <a:solidFill>
                  <a:srgbClr val="C00000"/>
                </a:solidFill>
              </a:rPr>
              <a:t>1 Story St Room 306</a:t>
            </a:r>
            <a:r>
              <a:rPr lang="en-US" dirty="0">
                <a:solidFill>
                  <a:schemeClr val="tx1">
                    <a:lumMod val="75000"/>
                    <a:lumOff val="25000"/>
                  </a:schemeClr>
                </a:solidFill>
              </a:rPr>
              <a:t>)</a:t>
            </a:r>
          </a:p>
          <a:p>
            <a:pPr marL="857212" lvl="1" indent="-457189">
              <a:spcAft>
                <a:spcPts val="500"/>
              </a:spcAft>
              <a:buFont typeface="Arial" charset="0"/>
              <a:buChar char="•"/>
            </a:pPr>
            <a:r>
              <a:rPr lang="en-US" dirty="0">
                <a:solidFill>
                  <a:schemeClr val="tx1">
                    <a:lumMod val="75000"/>
                    <a:lumOff val="25000"/>
                  </a:schemeClr>
                </a:solidFill>
              </a:rPr>
              <a:t>Mondays (start </a:t>
            </a:r>
            <a:r>
              <a:rPr lang="en-US" dirty="0">
                <a:solidFill>
                  <a:srgbClr val="C00000"/>
                </a:solidFill>
              </a:rPr>
              <a:t>9/16</a:t>
            </a:r>
            <a:r>
              <a:rPr lang="en-US" dirty="0">
                <a:solidFill>
                  <a:schemeClr val="tx1">
                    <a:lumMod val="75000"/>
                    <a:lumOff val="25000"/>
                  </a:schemeClr>
                </a:solidFill>
              </a:rPr>
              <a:t>) @ 4:30pm (</a:t>
            </a:r>
            <a:r>
              <a:rPr lang="en-US" u="sng" dirty="0">
                <a:solidFill>
                  <a:srgbClr val="C00000"/>
                </a:solidFill>
              </a:rPr>
              <a:t>Science Center 110</a:t>
            </a:r>
            <a:r>
              <a:rPr lang="en-US" dirty="0">
                <a:solidFill>
                  <a:schemeClr val="tx1">
                    <a:lumMod val="75000"/>
                    <a:lumOff val="25000"/>
                  </a:schemeClr>
                </a:solidFill>
              </a:rPr>
              <a:t>)</a:t>
            </a:r>
          </a:p>
          <a:p>
            <a:pPr marL="457189" indent="-457189">
              <a:spcAft>
                <a:spcPts val="500"/>
              </a:spcAft>
              <a:buFont typeface="Arial" charset="0"/>
              <a:buChar char="•"/>
            </a:pPr>
            <a:r>
              <a:rPr lang="en-US" sz="2800" b="1" dirty="0">
                <a:solidFill>
                  <a:schemeClr val="accent1">
                    <a:lumMod val="75000"/>
                  </a:schemeClr>
                </a:solidFill>
              </a:rPr>
              <a:t>Advanced Sections </a:t>
            </a:r>
            <a:r>
              <a:rPr lang="en-US" sz="2800" dirty="0">
                <a:solidFill>
                  <a:schemeClr val="tx1">
                    <a:lumMod val="75000"/>
                    <a:lumOff val="25000"/>
                  </a:schemeClr>
                </a:solidFill>
              </a:rPr>
              <a:t>(A-Sections):</a:t>
            </a:r>
          </a:p>
          <a:p>
            <a:pPr marL="857212" lvl="1" indent="-457189">
              <a:spcAft>
                <a:spcPts val="500"/>
              </a:spcAft>
              <a:buFont typeface="Arial" charset="0"/>
              <a:buChar char="•"/>
            </a:pPr>
            <a:r>
              <a:rPr lang="en-US" dirty="0">
                <a:solidFill>
                  <a:schemeClr val="tx1">
                    <a:lumMod val="75000"/>
                    <a:lumOff val="25000"/>
                  </a:schemeClr>
                </a:solidFill>
              </a:rPr>
              <a:t>Wednesday (start </a:t>
            </a:r>
            <a:r>
              <a:rPr lang="en-US" dirty="0">
                <a:solidFill>
                  <a:srgbClr val="C00000"/>
                </a:solidFill>
              </a:rPr>
              <a:t>9/18</a:t>
            </a:r>
            <a:r>
              <a:rPr lang="en-US" dirty="0">
                <a:solidFill>
                  <a:schemeClr val="tx1">
                    <a:lumMod val="75000"/>
                    <a:lumOff val="25000"/>
                  </a:schemeClr>
                </a:solidFill>
              </a:rPr>
              <a:t>) @ 4:30pm (</a:t>
            </a:r>
            <a:r>
              <a:rPr lang="en-US" dirty="0">
                <a:solidFill>
                  <a:srgbClr val="C00000"/>
                </a:solidFill>
              </a:rPr>
              <a:t>TBD</a:t>
            </a:r>
            <a:r>
              <a:rPr lang="en-US" dirty="0">
                <a:solidFill>
                  <a:schemeClr val="tx1">
                    <a:lumMod val="75000"/>
                    <a:lumOff val="25000"/>
                  </a:schemeClr>
                </a:solidFill>
              </a:rPr>
              <a:t>)</a:t>
            </a:r>
          </a:p>
          <a:p>
            <a:pPr marL="457189" indent="-457189">
              <a:spcAft>
                <a:spcPts val="500"/>
              </a:spcAft>
              <a:buFont typeface="Arial" charset="0"/>
              <a:buChar char="•"/>
            </a:pPr>
            <a:r>
              <a:rPr lang="en-US" sz="2800" b="1" dirty="0">
                <a:solidFill>
                  <a:schemeClr val="accent1">
                    <a:lumMod val="75000"/>
                  </a:schemeClr>
                </a:solidFill>
              </a:rPr>
              <a:t>Homework 0 </a:t>
            </a:r>
            <a:r>
              <a:rPr lang="en-US" sz="2800" dirty="0">
                <a:solidFill>
                  <a:schemeClr val="tx1">
                    <a:lumMod val="75000"/>
                    <a:lumOff val="25000"/>
                  </a:schemeClr>
                </a:solidFill>
              </a:rPr>
              <a:t>isn’t graded for accuracy; however,</a:t>
            </a:r>
          </a:p>
          <a:p>
            <a:pPr marL="457189" indent="-457189">
              <a:spcAft>
                <a:spcPts val="500"/>
              </a:spcAft>
              <a:buFont typeface="Arial" charset="0"/>
              <a:buChar char="•"/>
            </a:pPr>
            <a:r>
              <a:rPr lang="en-US" sz="2800" b="1" dirty="0">
                <a:solidFill>
                  <a:schemeClr val="accent1">
                    <a:lumMod val="75000"/>
                  </a:schemeClr>
                </a:solidFill>
              </a:rPr>
              <a:t>Homework 1 </a:t>
            </a:r>
            <a:r>
              <a:rPr lang="en-US" sz="2800" dirty="0">
                <a:solidFill>
                  <a:schemeClr val="tx1">
                    <a:lumMod val="75000"/>
                    <a:lumOff val="25000"/>
                  </a:schemeClr>
                </a:solidFill>
              </a:rPr>
              <a:t>is, and it’ll be released </a:t>
            </a:r>
            <a:r>
              <a:rPr lang="en-US" sz="2800" dirty="0">
                <a:solidFill>
                  <a:srgbClr val="C00000"/>
                </a:solidFill>
              </a:rPr>
              <a:t>today @ 3pm.</a:t>
            </a:r>
          </a:p>
          <a:p>
            <a:pPr marL="457189" indent="-457189">
              <a:spcAft>
                <a:spcPts val="500"/>
              </a:spcAft>
              <a:buFont typeface="Arial" charset="0"/>
              <a:buChar char="•"/>
            </a:pPr>
            <a:r>
              <a:rPr lang="en-US" sz="2800" b="1" dirty="0">
                <a:solidFill>
                  <a:schemeClr val="accent1">
                    <a:lumMod val="75000"/>
                  </a:schemeClr>
                </a:solidFill>
              </a:rPr>
              <a:t>Inclusion &amp; Diversity Statements </a:t>
            </a:r>
            <a:r>
              <a:rPr lang="en-US" sz="2800" dirty="0">
                <a:solidFill>
                  <a:schemeClr val="tx1">
                    <a:lumMod val="75000"/>
                    <a:lumOff val="25000"/>
                  </a:schemeClr>
                </a:solidFill>
              </a:rPr>
              <a:t>and </a:t>
            </a:r>
            <a:r>
              <a:rPr lang="en-US" sz="2800" b="1" dirty="0">
                <a:solidFill>
                  <a:schemeClr val="accent1">
                    <a:lumMod val="75000"/>
                  </a:schemeClr>
                </a:solidFill>
              </a:rPr>
              <a:t>Academic Honesty documents</a:t>
            </a:r>
            <a:r>
              <a:rPr lang="en-US" sz="2800" dirty="0">
                <a:solidFill>
                  <a:schemeClr val="tx1">
                    <a:lumMod val="75000"/>
                    <a:lumOff val="25000"/>
                  </a:schemeClr>
                </a:solidFill>
              </a:rPr>
              <a:t> are now on syllabus. </a:t>
            </a:r>
            <a:r>
              <a:rPr lang="en-US" sz="2800" dirty="0">
                <a:solidFill>
                  <a:srgbClr val="C00000"/>
                </a:solidFill>
              </a:rPr>
              <a:t>Read them!</a:t>
            </a:r>
          </a:p>
        </p:txBody>
      </p:sp>
      <p:sp>
        <p:nvSpPr>
          <p:cNvPr id="8" name="Title 1">
            <a:extLst>
              <a:ext uri="{FF2B5EF4-FFF2-40B4-BE49-F238E27FC236}">
                <a16:creationId xmlns:a16="http://schemas.microsoft.com/office/drawing/2014/main" id="{33BD8E3E-02C2-A04A-ABCD-1382F18753BD}"/>
              </a:ext>
            </a:extLst>
          </p:cNvPr>
          <p:cNvSpPr txBox="1">
            <a:spLocks/>
          </p:cNvSpPr>
          <p:nvPr/>
        </p:nvSpPr>
        <p:spPr>
          <a:xfrm>
            <a:off x="1864992" y="247699"/>
            <a:ext cx="6698717" cy="704801"/>
          </a:xfrm>
          <a:prstGeom prst="rect">
            <a:avLst/>
          </a:prstGeom>
          <a:solidFill>
            <a:schemeClr val="accent1">
              <a:lumMod val="75000"/>
            </a:schemeClr>
          </a:solidFill>
        </p:spPr>
        <p:txBody>
          <a:bodyPr/>
          <a:lstStyle>
            <a:lvl1pPr algn="ctr" defTabSz="457171" rtl="0" eaLnBrk="1" latinLnBrk="0" hangingPunct="1">
              <a:spcBef>
                <a:spcPct val="0"/>
              </a:spcBef>
              <a:buNone/>
              <a:defRPr sz="3200" kern="1200" baseline="0">
                <a:solidFill>
                  <a:schemeClr val="tx1"/>
                </a:solidFill>
                <a:latin typeface="Karla"/>
                <a:ea typeface="+mj-ea"/>
                <a:cs typeface="Karla"/>
              </a:defRPr>
            </a:lvl1pPr>
          </a:lstStyle>
          <a:p>
            <a:pPr fontAlgn="ctr"/>
            <a:r>
              <a:rPr lang="en-US" sz="4000" dirty="0">
                <a:solidFill>
                  <a:schemeClr val="bg2"/>
                </a:solidFill>
              </a:rPr>
              <a:t>ANNOUNCEMENTS</a:t>
            </a:r>
          </a:p>
        </p:txBody>
      </p:sp>
    </p:spTree>
    <p:extLst>
      <p:ext uri="{BB962C8B-B14F-4D97-AF65-F5344CB8AC3E}">
        <p14:creationId xmlns:p14="http://schemas.microsoft.com/office/powerpoint/2010/main" val="257670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D29F1E6-0A42-6342-8A19-FA364A33AB30}" type="slidenum">
              <a:rPr lang="en-US" smtClean="0"/>
              <a:t>30</a:t>
            </a:fld>
            <a:endParaRPr lang="en-US"/>
          </a:p>
        </p:txBody>
      </p:sp>
      <p:sp>
        <p:nvSpPr>
          <p:cNvPr id="36" name="Title 1">
            <a:extLst>
              <a:ext uri="{FF2B5EF4-FFF2-40B4-BE49-F238E27FC236}">
                <a16:creationId xmlns:a16="http://schemas.microsoft.com/office/drawing/2014/main" id="{A14C030F-9624-E240-90AF-E0EC496B7AFB}"/>
              </a:ext>
            </a:extLst>
          </p:cNvPr>
          <p:cNvSpPr>
            <a:spLocks noGrp="1"/>
          </p:cNvSpPr>
          <p:nvPr>
            <p:ph type="title"/>
          </p:nvPr>
        </p:nvSpPr>
        <p:spPr>
          <a:xfrm>
            <a:off x="349292" y="216531"/>
            <a:ext cx="11493416" cy="767276"/>
          </a:xfrm>
        </p:spPr>
        <p:txBody>
          <a:bodyPr/>
          <a:lstStyle/>
          <a:p>
            <a:r>
              <a:rPr lang="en-US" dirty="0"/>
              <a:t>EDA: with Pandas</a:t>
            </a:r>
          </a:p>
        </p:txBody>
      </p:sp>
      <p:sp>
        <p:nvSpPr>
          <p:cNvPr id="13" name="Content Placeholder 2">
            <a:extLst>
              <a:ext uri="{FF2B5EF4-FFF2-40B4-BE49-F238E27FC236}">
                <a16:creationId xmlns:a16="http://schemas.microsoft.com/office/drawing/2014/main" id="{BB62190C-3723-D14F-83F6-33554834485A}"/>
              </a:ext>
            </a:extLst>
          </p:cNvPr>
          <p:cNvSpPr>
            <a:spLocks noGrp="1"/>
          </p:cNvSpPr>
          <p:nvPr>
            <p:ph idx="1"/>
          </p:nvPr>
        </p:nvSpPr>
        <p:spPr>
          <a:xfrm>
            <a:off x="890043" y="1755553"/>
            <a:ext cx="10527257" cy="3873500"/>
          </a:xfrm>
        </p:spPr>
        <p:txBody>
          <a:bodyPr/>
          <a:lstStyle/>
          <a:p>
            <a:pPr marL="457200" indent="-457200">
              <a:spcBef>
                <a:spcPts val="1200"/>
              </a:spcBef>
              <a:spcAft>
                <a:spcPts val="500"/>
              </a:spcAft>
              <a:buFont typeface="Arial" panose="020B0604020202020204" pitchFamily="34" charset="0"/>
              <a:buChar char="•"/>
            </a:pPr>
            <a:r>
              <a:rPr lang="en-US" dirty="0"/>
              <a:t>import </a:t>
            </a:r>
            <a:r>
              <a:rPr lang="en-US" b="1" dirty="0">
                <a:solidFill>
                  <a:schemeClr val="accent1">
                    <a:lumMod val="75000"/>
                  </a:schemeClr>
                </a:solidFill>
              </a:rPr>
              <a:t>pandas</a:t>
            </a:r>
            <a:r>
              <a:rPr lang="en-US" dirty="0"/>
              <a:t> library (convenient to rename it)</a:t>
            </a:r>
          </a:p>
          <a:p>
            <a:pPr marL="457200" indent="-457200">
              <a:spcBef>
                <a:spcPts val="1200"/>
              </a:spcBef>
              <a:spcAft>
                <a:spcPts val="500"/>
              </a:spcAft>
              <a:buFont typeface="Arial" panose="020B0604020202020204" pitchFamily="34" charset="0"/>
              <a:buChar char="•"/>
            </a:pPr>
            <a:r>
              <a:rPr lang="en-US" dirty="0"/>
              <a:t>Use </a:t>
            </a:r>
            <a:r>
              <a:rPr lang="en-US" b="1" dirty="0" err="1">
                <a:solidFill>
                  <a:schemeClr val="accent1">
                    <a:lumMod val="75000"/>
                  </a:schemeClr>
                </a:solidFill>
              </a:rPr>
              <a:t>read_csv</a:t>
            </a:r>
            <a:r>
              <a:rPr lang="en-US" b="1" dirty="0">
                <a:solidFill>
                  <a:schemeClr val="accent1">
                    <a:lumMod val="75000"/>
                  </a:schemeClr>
                </a:solidFill>
              </a:rPr>
              <a:t>() </a:t>
            </a:r>
            <a:r>
              <a:rPr lang="en-US" dirty="0"/>
              <a:t>function</a:t>
            </a:r>
          </a:p>
          <a:p>
            <a:pPr>
              <a:spcBef>
                <a:spcPts val="1200"/>
              </a:spcBef>
              <a:spcAft>
                <a:spcPts val="500"/>
              </a:spcAft>
            </a:pPr>
            <a:endParaRPr lang="en-US" dirty="0"/>
          </a:p>
        </p:txBody>
      </p:sp>
      <p:sp>
        <p:nvSpPr>
          <p:cNvPr id="14" name="Content Placeholder 2">
            <a:extLst>
              <a:ext uri="{FF2B5EF4-FFF2-40B4-BE49-F238E27FC236}">
                <a16:creationId xmlns:a16="http://schemas.microsoft.com/office/drawing/2014/main" id="{D6F9B204-D7B8-D74D-81D5-A5D82146A8CA}"/>
              </a:ext>
            </a:extLst>
          </p:cNvPr>
          <p:cNvSpPr txBox="1">
            <a:spLocks/>
          </p:cNvSpPr>
          <p:nvPr/>
        </p:nvSpPr>
        <p:spPr>
          <a:xfrm>
            <a:off x="851943" y="983807"/>
            <a:ext cx="4425756" cy="626328"/>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solidFill>
                  <a:srgbClr val="C00000"/>
                </a:solidFill>
              </a:rPr>
              <a:t>How</a:t>
            </a:r>
          </a:p>
        </p:txBody>
      </p:sp>
      <p:pic>
        <p:nvPicPr>
          <p:cNvPr id="16" name="Picture 15">
            <a:extLst>
              <a:ext uri="{FF2B5EF4-FFF2-40B4-BE49-F238E27FC236}">
                <a16:creationId xmlns:a16="http://schemas.microsoft.com/office/drawing/2014/main" id="{4A7C25E5-C031-BB49-B069-51BE84A30711}"/>
              </a:ext>
            </a:extLst>
          </p:cNvPr>
          <p:cNvPicPr>
            <a:picLocks noChangeAspect="1"/>
          </p:cNvPicPr>
          <p:nvPr/>
        </p:nvPicPr>
        <p:blipFill>
          <a:blip r:embed="rId3"/>
          <a:stretch>
            <a:fillRect/>
          </a:stretch>
        </p:blipFill>
        <p:spPr>
          <a:xfrm>
            <a:off x="2413521" y="3505200"/>
            <a:ext cx="7480300" cy="889000"/>
          </a:xfrm>
          <a:prstGeom prst="rect">
            <a:avLst/>
          </a:prstGeom>
        </p:spPr>
      </p:pic>
    </p:spTree>
    <p:extLst>
      <p:ext uri="{BB962C8B-B14F-4D97-AF65-F5344CB8AC3E}">
        <p14:creationId xmlns:p14="http://schemas.microsoft.com/office/powerpoint/2010/main" val="2970044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D29F1E6-0A42-6342-8A19-FA364A33AB30}" type="slidenum">
              <a:rPr lang="en-US" smtClean="0"/>
              <a:t>31</a:t>
            </a:fld>
            <a:endParaRPr lang="en-US"/>
          </a:p>
        </p:txBody>
      </p:sp>
      <p:sp>
        <p:nvSpPr>
          <p:cNvPr id="36" name="Title 1">
            <a:extLst>
              <a:ext uri="{FF2B5EF4-FFF2-40B4-BE49-F238E27FC236}">
                <a16:creationId xmlns:a16="http://schemas.microsoft.com/office/drawing/2014/main" id="{A14C030F-9624-E240-90AF-E0EC496B7AFB}"/>
              </a:ext>
            </a:extLst>
          </p:cNvPr>
          <p:cNvSpPr>
            <a:spLocks noGrp="1"/>
          </p:cNvSpPr>
          <p:nvPr>
            <p:ph type="title"/>
          </p:nvPr>
        </p:nvSpPr>
        <p:spPr>
          <a:xfrm>
            <a:off x="349292" y="216531"/>
            <a:ext cx="11493416" cy="767276"/>
          </a:xfrm>
        </p:spPr>
        <p:txBody>
          <a:bodyPr/>
          <a:lstStyle/>
          <a:p>
            <a:r>
              <a:rPr lang="en-US" dirty="0"/>
              <a:t>EDA: with Pandas</a:t>
            </a:r>
          </a:p>
        </p:txBody>
      </p:sp>
      <p:sp>
        <p:nvSpPr>
          <p:cNvPr id="13" name="Content Placeholder 2">
            <a:extLst>
              <a:ext uri="{FF2B5EF4-FFF2-40B4-BE49-F238E27FC236}">
                <a16:creationId xmlns:a16="http://schemas.microsoft.com/office/drawing/2014/main" id="{BB62190C-3723-D14F-83F6-33554834485A}"/>
              </a:ext>
            </a:extLst>
          </p:cNvPr>
          <p:cNvSpPr>
            <a:spLocks noGrp="1"/>
          </p:cNvSpPr>
          <p:nvPr>
            <p:ph idx="1"/>
          </p:nvPr>
        </p:nvSpPr>
        <p:spPr>
          <a:xfrm>
            <a:off x="890043" y="1755553"/>
            <a:ext cx="10527257" cy="3873500"/>
          </a:xfrm>
        </p:spPr>
        <p:txBody>
          <a:bodyPr/>
          <a:lstStyle/>
          <a:p>
            <a:pPr>
              <a:spcBef>
                <a:spcPts val="1200"/>
              </a:spcBef>
              <a:spcAft>
                <a:spcPts val="500"/>
              </a:spcAft>
            </a:pPr>
            <a:r>
              <a:rPr lang="en-US" b="1" dirty="0"/>
              <a:t>High-level viewing:</a:t>
            </a:r>
          </a:p>
          <a:p>
            <a:pPr marL="457200" indent="-457200">
              <a:spcBef>
                <a:spcPts val="1200"/>
              </a:spcBef>
              <a:spcAft>
                <a:spcPts val="500"/>
              </a:spcAft>
              <a:buFont typeface="Arial" panose="020B0604020202020204" pitchFamily="34" charset="0"/>
              <a:buChar char="•"/>
            </a:pPr>
            <a:r>
              <a:rPr lang="en-US" sz="2400" dirty="0">
                <a:solidFill>
                  <a:schemeClr val="accent1">
                    <a:lumMod val="75000"/>
                  </a:schemeClr>
                </a:solidFill>
              </a:rPr>
              <a:t>head() </a:t>
            </a:r>
            <a:r>
              <a:rPr lang="en-US" sz="2400" dirty="0"/>
              <a:t>– first N observations</a:t>
            </a:r>
          </a:p>
          <a:p>
            <a:pPr marL="457200" indent="-457200">
              <a:spcBef>
                <a:spcPts val="1200"/>
              </a:spcBef>
              <a:spcAft>
                <a:spcPts val="500"/>
              </a:spcAft>
              <a:buFont typeface="Arial" panose="020B0604020202020204" pitchFamily="34" charset="0"/>
              <a:buChar char="•"/>
            </a:pPr>
            <a:r>
              <a:rPr lang="en-US" sz="2400" dirty="0">
                <a:solidFill>
                  <a:schemeClr val="accent1">
                    <a:lumMod val="75000"/>
                  </a:schemeClr>
                </a:solidFill>
              </a:rPr>
              <a:t>tail() </a:t>
            </a:r>
            <a:r>
              <a:rPr lang="en-US" sz="2400" dirty="0"/>
              <a:t>– last N observations</a:t>
            </a:r>
          </a:p>
          <a:p>
            <a:pPr marL="457200" indent="-457200">
              <a:spcBef>
                <a:spcPts val="1200"/>
              </a:spcBef>
              <a:spcAft>
                <a:spcPts val="500"/>
              </a:spcAft>
              <a:buFont typeface="Arial" panose="020B0604020202020204" pitchFamily="34" charset="0"/>
              <a:buChar char="•"/>
            </a:pPr>
            <a:r>
              <a:rPr lang="en-US" sz="2400" dirty="0">
                <a:solidFill>
                  <a:schemeClr val="accent1">
                    <a:lumMod val="75000"/>
                  </a:schemeClr>
                </a:solidFill>
              </a:rPr>
              <a:t>columns() </a:t>
            </a:r>
            <a:r>
              <a:rPr lang="en-US" sz="2400" dirty="0"/>
              <a:t>– names of the columns</a:t>
            </a:r>
          </a:p>
          <a:p>
            <a:pPr marL="457200" indent="-457200">
              <a:spcBef>
                <a:spcPts val="1200"/>
              </a:spcBef>
              <a:spcAft>
                <a:spcPts val="500"/>
              </a:spcAft>
              <a:buFont typeface="Arial" panose="020B0604020202020204" pitchFamily="34" charset="0"/>
              <a:buChar char="•"/>
            </a:pPr>
            <a:r>
              <a:rPr lang="en-US" sz="2400" dirty="0">
                <a:solidFill>
                  <a:schemeClr val="accent1">
                    <a:lumMod val="75000"/>
                  </a:schemeClr>
                </a:solidFill>
              </a:rPr>
              <a:t>describe() </a:t>
            </a:r>
            <a:r>
              <a:rPr lang="en-US" sz="2400" dirty="0"/>
              <a:t>– statistics of the quantitative data</a:t>
            </a:r>
          </a:p>
          <a:p>
            <a:pPr marL="457200" indent="-457200">
              <a:spcBef>
                <a:spcPts val="1200"/>
              </a:spcBef>
              <a:spcAft>
                <a:spcPts val="500"/>
              </a:spcAft>
              <a:buFont typeface="Arial" panose="020B0604020202020204" pitchFamily="34" charset="0"/>
              <a:buChar char="•"/>
            </a:pPr>
            <a:r>
              <a:rPr lang="en-US" sz="2400" dirty="0" err="1">
                <a:solidFill>
                  <a:schemeClr val="accent1">
                    <a:lumMod val="75000"/>
                  </a:schemeClr>
                </a:solidFill>
              </a:rPr>
              <a:t>dtypes</a:t>
            </a:r>
            <a:r>
              <a:rPr lang="en-US" sz="2400" dirty="0">
                <a:solidFill>
                  <a:schemeClr val="accent1">
                    <a:lumMod val="75000"/>
                  </a:schemeClr>
                </a:solidFill>
              </a:rPr>
              <a:t>() </a:t>
            </a:r>
            <a:r>
              <a:rPr lang="en-US" sz="2400" dirty="0"/>
              <a:t>– the data types of the columns</a:t>
            </a:r>
          </a:p>
        </p:txBody>
      </p:sp>
      <p:sp>
        <p:nvSpPr>
          <p:cNvPr id="14" name="Content Placeholder 2">
            <a:extLst>
              <a:ext uri="{FF2B5EF4-FFF2-40B4-BE49-F238E27FC236}">
                <a16:creationId xmlns:a16="http://schemas.microsoft.com/office/drawing/2014/main" id="{D6F9B204-D7B8-D74D-81D5-A5D82146A8CA}"/>
              </a:ext>
            </a:extLst>
          </p:cNvPr>
          <p:cNvSpPr txBox="1">
            <a:spLocks/>
          </p:cNvSpPr>
          <p:nvPr/>
        </p:nvSpPr>
        <p:spPr>
          <a:xfrm>
            <a:off x="851942" y="983807"/>
            <a:ext cx="5586957" cy="626328"/>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solidFill>
                  <a:srgbClr val="C00000"/>
                </a:solidFill>
              </a:rPr>
              <a:t>Common Panda functions</a:t>
            </a:r>
          </a:p>
        </p:txBody>
      </p:sp>
    </p:spTree>
    <p:extLst>
      <p:ext uri="{BB962C8B-B14F-4D97-AF65-F5344CB8AC3E}">
        <p14:creationId xmlns:p14="http://schemas.microsoft.com/office/powerpoint/2010/main" val="4036812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D29F1E6-0A42-6342-8A19-FA364A33AB30}" type="slidenum">
              <a:rPr lang="en-US" smtClean="0"/>
              <a:t>32</a:t>
            </a:fld>
            <a:endParaRPr lang="en-US"/>
          </a:p>
        </p:txBody>
      </p:sp>
      <p:sp>
        <p:nvSpPr>
          <p:cNvPr id="36" name="Title 1">
            <a:extLst>
              <a:ext uri="{FF2B5EF4-FFF2-40B4-BE49-F238E27FC236}">
                <a16:creationId xmlns:a16="http://schemas.microsoft.com/office/drawing/2014/main" id="{A14C030F-9624-E240-90AF-E0EC496B7AFB}"/>
              </a:ext>
            </a:extLst>
          </p:cNvPr>
          <p:cNvSpPr>
            <a:spLocks noGrp="1"/>
          </p:cNvSpPr>
          <p:nvPr>
            <p:ph type="title"/>
          </p:nvPr>
        </p:nvSpPr>
        <p:spPr>
          <a:xfrm>
            <a:off x="349292" y="216531"/>
            <a:ext cx="11493416" cy="767276"/>
          </a:xfrm>
        </p:spPr>
        <p:txBody>
          <a:bodyPr/>
          <a:lstStyle/>
          <a:p>
            <a:r>
              <a:rPr lang="en-US" dirty="0"/>
              <a:t>EDA: with Pandas</a:t>
            </a:r>
          </a:p>
        </p:txBody>
      </p:sp>
      <p:sp>
        <p:nvSpPr>
          <p:cNvPr id="13" name="Content Placeholder 2">
            <a:extLst>
              <a:ext uri="{FF2B5EF4-FFF2-40B4-BE49-F238E27FC236}">
                <a16:creationId xmlns:a16="http://schemas.microsoft.com/office/drawing/2014/main" id="{BB62190C-3723-D14F-83F6-33554834485A}"/>
              </a:ext>
            </a:extLst>
          </p:cNvPr>
          <p:cNvSpPr>
            <a:spLocks noGrp="1"/>
          </p:cNvSpPr>
          <p:nvPr>
            <p:ph idx="1"/>
          </p:nvPr>
        </p:nvSpPr>
        <p:spPr>
          <a:xfrm>
            <a:off x="940843" y="1610134"/>
            <a:ext cx="10527257" cy="4701765"/>
          </a:xfrm>
        </p:spPr>
        <p:txBody>
          <a:bodyPr/>
          <a:lstStyle/>
          <a:p>
            <a:pPr>
              <a:spcBef>
                <a:spcPts val="1200"/>
              </a:spcBef>
              <a:spcAft>
                <a:spcPts val="500"/>
              </a:spcAft>
            </a:pPr>
            <a:r>
              <a:rPr lang="en-US" b="1" dirty="0"/>
              <a:t>Accessing/processing:</a:t>
            </a:r>
          </a:p>
          <a:p>
            <a:pPr marL="457200" indent="-457200">
              <a:spcBef>
                <a:spcPts val="600"/>
              </a:spcBef>
              <a:spcAft>
                <a:spcPts val="500"/>
              </a:spcAft>
              <a:buFont typeface="Arial" panose="020B0604020202020204" pitchFamily="34" charset="0"/>
              <a:buChar char="•"/>
            </a:pPr>
            <a:r>
              <a:rPr lang="en-US" sz="2000" dirty="0" err="1">
                <a:solidFill>
                  <a:schemeClr val="accent1">
                    <a:lumMod val="75000"/>
                  </a:schemeClr>
                </a:solidFill>
              </a:rPr>
              <a:t>df</a:t>
            </a:r>
            <a:r>
              <a:rPr lang="en-US" sz="2000" dirty="0">
                <a:solidFill>
                  <a:schemeClr val="accent1">
                    <a:lumMod val="75000"/>
                  </a:schemeClr>
                </a:solidFill>
              </a:rPr>
              <a:t>[“</a:t>
            </a:r>
            <a:r>
              <a:rPr lang="en-US" sz="2000" dirty="0" err="1">
                <a:solidFill>
                  <a:schemeClr val="accent1">
                    <a:lumMod val="75000"/>
                  </a:schemeClr>
                </a:solidFill>
              </a:rPr>
              <a:t>column_name</a:t>
            </a:r>
            <a:r>
              <a:rPr lang="en-US" sz="2000" dirty="0">
                <a:solidFill>
                  <a:schemeClr val="accent1">
                    <a:lumMod val="75000"/>
                  </a:schemeClr>
                </a:solidFill>
              </a:rPr>
              <a:t>”]</a:t>
            </a:r>
          </a:p>
          <a:p>
            <a:pPr marL="457200" indent="-457200">
              <a:spcBef>
                <a:spcPts val="600"/>
              </a:spcBef>
              <a:spcAft>
                <a:spcPts val="500"/>
              </a:spcAft>
              <a:buFont typeface="Arial" panose="020B0604020202020204" pitchFamily="34" charset="0"/>
              <a:buChar char="•"/>
            </a:pPr>
            <a:r>
              <a:rPr lang="en-US" sz="2000" dirty="0" err="1">
                <a:solidFill>
                  <a:schemeClr val="accent1">
                    <a:lumMod val="75000"/>
                  </a:schemeClr>
                </a:solidFill>
              </a:rPr>
              <a:t>Df.column_name</a:t>
            </a:r>
            <a:endParaRPr lang="en-US" sz="2000" dirty="0">
              <a:solidFill>
                <a:schemeClr val="accent1">
                  <a:lumMod val="75000"/>
                </a:schemeClr>
              </a:solidFill>
            </a:endParaRPr>
          </a:p>
          <a:p>
            <a:pPr marL="457200" indent="-457200">
              <a:spcBef>
                <a:spcPts val="600"/>
              </a:spcBef>
              <a:spcAft>
                <a:spcPts val="500"/>
              </a:spcAft>
              <a:buFont typeface="Arial" panose="020B0604020202020204" pitchFamily="34" charset="0"/>
              <a:buChar char="•"/>
            </a:pPr>
            <a:r>
              <a:rPr lang="en-US" sz="2000" dirty="0"/>
              <a:t>.</a:t>
            </a:r>
            <a:r>
              <a:rPr lang="en-US" sz="2000" dirty="0">
                <a:solidFill>
                  <a:schemeClr val="accent1">
                    <a:lumMod val="75000"/>
                  </a:schemeClr>
                </a:solidFill>
              </a:rPr>
              <a:t>max(), .min(), .</a:t>
            </a:r>
            <a:r>
              <a:rPr lang="en-US" sz="2000" dirty="0" err="1">
                <a:solidFill>
                  <a:schemeClr val="accent1">
                    <a:lumMod val="75000"/>
                  </a:schemeClr>
                </a:solidFill>
              </a:rPr>
              <a:t>idxmax</a:t>
            </a:r>
            <a:r>
              <a:rPr lang="en-US" sz="2000" dirty="0">
                <a:solidFill>
                  <a:schemeClr val="accent1">
                    <a:lumMod val="75000"/>
                  </a:schemeClr>
                </a:solidFill>
              </a:rPr>
              <a:t>(), .</a:t>
            </a:r>
            <a:r>
              <a:rPr lang="en-US" sz="2000" dirty="0" err="1">
                <a:solidFill>
                  <a:schemeClr val="accent1">
                    <a:lumMod val="75000"/>
                  </a:schemeClr>
                </a:solidFill>
              </a:rPr>
              <a:t>idxmin</a:t>
            </a:r>
            <a:r>
              <a:rPr lang="en-US" sz="2000" dirty="0">
                <a:solidFill>
                  <a:schemeClr val="accent1">
                    <a:lumMod val="75000"/>
                  </a:schemeClr>
                </a:solidFill>
              </a:rPr>
              <a:t>()</a:t>
            </a:r>
          </a:p>
          <a:p>
            <a:pPr marL="457200" indent="-457200">
              <a:spcBef>
                <a:spcPts val="600"/>
              </a:spcBef>
              <a:spcAft>
                <a:spcPts val="500"/>
              </a:spcAft>
              <a:buFont typeface="Arial" panose="020B0604020202020204" pitchFamily="34" charset="0"/>
              <a:buChar char="•"/>
            </a:pPr>
            <a:r>
              <a:rPr lang="en-US" sz="2000" dirty="0"/>
              <a:t>&lt;</a:t>
            </a:r>
            <a:r>
              <a:rPr lang="en-US" sz="2000" dirty="0" err="1"/>
              <a:t>dataframe</a:t>
            </a:r>
            <a:r>
              <a:rPr lang="en-US" sz="2000" dirty="0"/>
              <a:t>&gt; &lt;conditional statement&gt;</a:t>
            </a:r>
          </a:p>
          <a:p>
            <a:pPr marL="457200" indent="-457200">
              <a:spcBef>
                <a:spcPts val="600"/>
              </a:spcBef>
              <a:spcAft>
                <a:spcPts val="500"/>
              </a:spcAft>
              <a:buFont typeface="Arial" panose="020B0604020202020204" pitchFamily="34" charset="0"/>
              <a:buChar char="•"/>
            </a:pPr>
            <a:r>
              <a:rPr lang="en-US" sz="2000" dirty="0">
                <a:solidFill>
                  <a:schemeClr val="accent1">
                    <a:lumMod val="75000"/>
                  </a:schemeClr>
                </a:solidFill>
              </a:rPr>
              <a:t>.</a:t>
            </a:r>
            <a:r>
              <a:rPr lang="en-US" sz="2000" dirty="0" err="1">
                <a:solidFill>
                  <a:schemeClr val="accent1">
                    <a:lumMod val="75000"/>
                  </a:schemeClr>
                </a:solidFill>
              </a:rPr>
              <a:t>loc</a:t>
            </a:r>
            <a:r>
              <a:rPr lang="en-US" sz="2000" dirty="0">
                <a:solidFill>
                  <a:schemeClr val="accent1">
                    <a:lumMod val="75000"/>
                  </a:schemeClr>
                </a:solidFill>
              </a:rPr>
              <a:t>[] </a:t>
            </a:r>
            <a:r>
              <a:rPr lang="en-US" sz="2000" dirty="0"/>
              <a:t>– label-based accessing</a:t>
            </a:r>
          </a:p>
          <a:p>
            <a:pPr marL="457200" indent="-457200">
              <a:spcBef>
                <a:spcPts val="600"/>
              </a:spcBef>
              <a:spcAft>
                <a:spcPts val="500"/>
              </a:spcAft>
              <a:buFont typeface="Arial" panose="020B0604020202020204" pitchFamily="34" charset="0"/>
              <a:buChar char="•"/>
            </a:pPr>
            <a:r>
              <a:rPr lang="en-US" sz="2000" dirty="0">
                <a:solidFill>
                  <a:schemeClr val="accent1">
                    <a:lumMod val="75000"/>
                  </a:schemeClr>
                </a:solidFill>
              </a:rPr>
              <a:t>.</a:t>
            </a:r>
            <a:r>
              <a:rPr lang="en-US" sz="2000" dirty="0" err="1">
                <a:solidFill>
                  <a:schemeClr val="accent1">
                    <a:lumMod val="75000"/>
                  </a:schemeClr>
                </a:solidFill>
              </a:rPr>
              <a:t>iloc</a:t>
            </a:r>
            <a:r>
              <a:rPr lang="en-US" sz="2000" dirty="0">
                <a:solidFill>
                  <a:schemeClr val="accent1">
                    <a:lumMod val="75000"/>
                  </a:schemeClr>
                </a:solidFill>
              </a:rPr>
              <a:t>[] </a:t>
            </a:r>
            <a:r>
              <a:rPr lang="en-US" sz="2000" dirty="0"/>
              <a:t>– index-based accessing</a:t>
            </a:r>
          </a:p>
          <a:p>
            <a:pPr marL="457200" indent="-457200">
              <a:spcBef>
                <a:spcPts val="600"/>
              </a:spcBef>
              <a:spcAft>
                <a:spcPts val="500"/>
              </a:spcAft>
              <a:buFont typeface="Arial" panose="020B0604020202020204" pitchFamily="34" charset="0"/>
              <a:buChar char="•"/>
            </a:pPr>
            <a:r>
              <a:rPr lang="en-US" sz="2000" dirty="0">
                <a:solidFill>
                  <a:schemeClr val="accent1">
                    <a:lumMod val="75000"/>
                  </a:schemeClr>
                </a:solidFill>
              </a:rPr>
              <a:t>.</a:t>
            </a:r>
            <a:r>
              <a:rPr lang="en-US" sz="2000" dirty="0" err="1">
                <a:solidFill>
                  <a:schemeClr val="accent1">
                    <a:lumMod val="75000"/>
                  </a:schemeClr>
                </a:solidFill>
              </a:rPr>
              <a:t>sort_values</a:t>
            </a:r>
            <a:r>
              <a:rPr lang="en-US" sz="2000" dirty="0">
                <a:solidFill>
                  <a:schemeClr val="accent1">
                    <a:lumMod val="75000"/>
                  </a:schemeClr>
                </a:solidFill>
              </a:rPr>
              <a:t>()</a:t>
            </a:r>
          </a:p>
          <a:p>
            <a:pPr marL="457200" indent="-457200">
              <a:spcBef>
                <a:spcPts val="600"/>
              </a:spcBef>
              <a:spcAft>
                <a:spcPts val="500"/>
              </a:spcAft>
              <a:buFont typeface="Arial" panose="020B0604020202020204" pitchFamily="34" charset="0"/>
              <a:buChar char="•"/>
            </a:pPr>
            <a:r>
              <a:rPr lang="en-US" sz="2000" dirty="0">
                <a:solidFill>
                  <a:schemeClr val="accent1">
                    <a:lumMod val="75000"/>
                  </a:schemeClr>
                </a:solidFill>
              </a:rPr>
              <a:t>.</a:t>
            </a:r>
            <a:r>
              <a:rPr lang="en-US" sz="2000" dirty="0" err="1">
                <a:solidFill>
                  <a:schemeClr val="accent1">
                    <a:lumMod val="75000"/>
                  </a:schemeClr>
                </a:solidFill>
              </a:rPr>
              <a:t>isnull</a:t>
            </a:r>
            <a:r>
              <a:rPr lang="en-US" sz="2000" dirty="0">
                <a:solidFill>
                  <a:schemeClr val="accent1">
                    <a:lumMod val="75000"/>
                  </a:schemeClr>
                </a:solidFill>
              </a:rPr>
              <a:t>(), .</a:t>
            </a:r>
            <a:r>
              <a:rPr lang="en-US" sz="2000" dirty="0" err="1">
                <a:solidFill>
                  <a:schemeClr val="accent1">
                    <a:lumMod val="75000"/>
                  </a:schemeClr>
                </a:solidFill>
              </a:rPr>
              <a:t>notnull</a:t>
            </a:r>
            <a:r>
              <a:rPr lang="en-US" sz="2000" dirty="0">
                <a:solidFill>
                  <a:schemeClr val="accent1">
                    <a:lumMod val="75000"/>
                  </a:schemeClr>
                </a:solidFill>
              </a:rPr>
              <a:t>()</a:t>
            </a:r>
          </a:p>
        </p:txBody>
      </p:sp>
      <p:sp>
        <p:nvSpPr>
          <p:cNvPr id="14" name="Content Placeholder 2">
            <a:extLst>
              <a:ext uri="{FF2B5EF4-FFF2-40B4-BE49-F238E27FC236}">
                <a16:creationId xmlns:a16="http://schemas.microsoft.com/office/drawing/2014/main" id="{D6F9B204-D7B8-D74D-81D5-A5D82146A8CA}"/>
              </a:ext>
            </a:extLst>
          </p:cNvPr>
          <p:cNvSpPr txBox="1">
            <a:spLocks/>
          </p:cNvSpPr>
          <p:nvPr/>
        </p:nvSpPr>
        <p:spPr>
          <a:xfrm>
            <a:off x="851942" y="983807"/>
            <a:ext cx="5586957" cy="626328"/>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solidFill>
                  <a:srgbClr val="C00000"/>
                </a:solidFill>
              </a:rPr>
              <a:t>Common Panda functions</a:t>
            </a:r>
          </a:p>
        </p:txBody>
      </p:sp>
    </p:spTree>
    <p:extLst>
      <p:ext uri="{BB962C8B-B14F-4D97-AF65-F5344CB8AC3E}">
        <p14:creationId xmlns:p14="http://schemas.microsoft.com/office/powerpoint/2010/main" val="3452807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D29F1E6-0A42-6342-8A19-FA364A33AB30}" type="slidenum">
              <a:rPr lang="en-US" smtClean="0"/>
              <a:t>33</a:t>
            </a:fld>
            <a:endParaRPr lang="en-US"/>
          </a:p>
        </p:txBody>
      </p:sp>
      <p:sp>
        <p:nvSpPr>
          <p:cNvPr id="36" name="Title 1">
            <a:extLst>
              <a:ext uri="{FF2B5EF4-FFF2-40B4-BE49-F238E27FC236}">
                <a16:creationId xmlns:a16="http://schemas.microsoft.com/office/drawing/2014/main" id="{A14C030F-9624-E240-90AF-E0EC496B7AFB}"/>
              </a:ext>
            </a:extLst>
          </p:cNvPr>
          <p:cNvSpPr>
            <a:spLocks noGrp="1"/>
          </p:cNvSpPr>
          <p:nvPr>
            <p:ph type="title"/>
          </p:nvPr>
        </p:nvSpPr>
        <p:spPr>
          <a:xfrm>
            <a:off x="349292" y="216531"/>
            <a:ext cx="11493416" cy="767276"/>
          </a:xfrm>
        </p:spPr>
        <p:txBody>
          <a:bodyPr/>
          <a:lstStyle/>
          <a:p>
            <a:r>
              <a:rPr lang="en-US" dirty="0"/>
              <a:t>EDA: with Pandas</a:t>
            </a:r>
          </a:p>
        </p:txBody>
      </p:sp>
      <p:sp>
        <p:nvSpPr>
          <p:cNvPr id="13" name="Content Placeholder 2">
            <a:extLst>
              <a:ext uri="{FF2B5EF4-FFF2-40B4-BE49-F238E27FC236}">
                <a16:creationId xmlns:a16="http://schemas.microsoft.com/office/drawing/2014/main" id="{BB62190C-3723-D14F-83F6-33554834485A}"/>
              </a:ext>
            </a:extLst>
          </p:cNvPr>
          <p:cNvSpPr>
            <a:spLocks noGrp="1"/>
          </p:cNvSpPr>
          <p:nvPr>
            <p:ph idx="1"/>
          </p:nvPr>
        </p:nvSpPr>
        <p:spPr>
          <a:xfrm>
            <a:off x="940843" y="1610134"/>
            <a:ext cx="10527257" cy="4701765"/>
          </a:xfrm>
        </p:spPr>
        <p:txBody>
          <a:bodyPr/>
          <a:lstStyle/>
          <a:p>
            <a:pPr>
              <a:spcBef>
                <a:spcPts val="1200"/>
              </a:spcBef>
              <a:spcAft>
                <a:spcPts val="500"/>
              </a:spcAft>
            </a:pPr>
            <a:r>
              <a:rPr lang="en-US" b="1" dirty="0"/>
              <a:t>Grouping/Splitting/Aggregating:</a:t>
            </a:r>
          </a:p>
          <a:p>
            <a:pPr marL="457200" indent="-457200">
              <a:spcBef>
                <a:spcPts val="600"/>
              </a:spcBef>
              <a:spcAft>
                <a:spcPts val="500"/>
              </a:spcAft>
              <a:buFont typeface="Arial" panose="020B0604020202020204" pitchFamily="34" charset="0"/>
              <a:buChar char="•"/>
            </a:pPr>
            <a:r>
              <a:rPr lang="en-US" sz="2000" dirty="0" err="1">
                <a:solidFill>
                  <a:schemeClr val="accent1">
                    <a:lumMod val="75000"/>
                  </a:schemeClr>
                </a:solidFill>
              </a:rPr>
              <a:t>groupby</a:t>
            </a:r>
            <a:r>
              <a:rPr lang="en-US" sz="2000" dirty="0">
                <a:solidFill>
                  <a:schemeClr val="accent1">
                    <a:lumMod val="75000"/>
                  </a:schemeClr>
                </a:solidFill>
              </a:rPr>
              <a:t>(), .</a:t>
            </a:r>
            <a:r>
              <a:rPr lang="en-US" sz="2000" dirty="0" err="1">
                <a:solidFill>
                  <a:schemeClr val="accent1">
                    <a:lumMod val="75000"/>
                  </a:schemeClr>
                </a:solidFill>
              </a:rPr>
              <a:t>get_groups</a:t>
            </a:r>
            <a:r>
              <a:rPr lang="en-US" sz="2000" dirty="0">
                <a:solidFill>
                  <a:schemeClr val="accent1">
                    <a:lumMod val="75000"/>
                  </a:schemeClr>
                </a:solidFill>
              </a:rPr>
              <a:t>()</a:t>
            </a:r>
          </a:p>
          <a:p>
            <a:pPr marL="457200" indent="-457200">
              <a:spcBef>
                <a:spcPts val="600"/>
              </a:spcBef>
              <a:spcAft>
                <a:spcPts val="500"/>
              </a:spcAft>
              <a:buFont typeface="Arial" panose="020B0604020202020204" pitchFamily="34" charset="0"/>
              <a:buChar char="•"/>
            </a:pPr>
            <a:r>
              <a:rPr lang="en-US" sz="2000" dirty="0">
                <a:solidFill>
                  <a:schemeClr val="accent1">
                    <a:lumMod val="75000"/>
                  </a:schemeClr>
                </a:solidFill>
              </a:rPr>
              <a:t>.merge()</a:t>
            </a:r>
          </a:p>
          <a:p>
            <a:pPr marL="457200" indent="-457200">
              <a:spcBef>
                <a:spcPts val="600"/>
              </a:spcBef>
              <a:spcAft>
                <a:spcPts val="500"/>
              </a:spcAft>
              <a:buFont typeface="Arial" panose="020B0604020202020204" pitchFamily="34" charset="0"/>
              <a:buChar char="•"/>
            </a:pPr>
            <a:r>
              <a:rPr lang="en-US" sz="2000" dirty="0">
                <a:solidFill>
                  <a:schemeClr val="accent1">
                    <a:lumMod val="75000"/>
                  </a:schemeClr>
                </a:solidFill>
              </a:rPr>
              <a:t>.</a:t>
            </a:r>
            <a:r>
              <a:rPr lang="en-US" sz="2000" dirty="0" err="1">
                <a:solidFill>
                  <a:schemeClr val="accent1">
                    <a:lumMod val="75000"/>
                  </a:schemeClr>
                </a:solidFill>
              </a:rPr>
              <a:t>concat</a:t>
            </a:r>
            <a:r>
              <a:rPr lang="en-US" sz="2000" dirty="0">
                <a:solidFill>
                  <a:schemeClr val="accent1">
                    <a:lumMod val="75000"/>
                  </a:schemeClr>
                </a:solidFill>
              </a:rPr>
              <a:t>()</a:t>
            </a:r>
          </a:p>
          <a:p>
            <a:pPr marL="457200" indent="-457200">
              <a:spcBef>
                <a:spcPts val="600"/>
              </a:spcBef>
              <a:spcAft>
                <a:spcPts val="500"/>
              </a:spcAft>
              <a:buFont typeface="Arial" panose="020B0604020202020204" pitchFamily="34" charset="0"/>
              <a:buChar char="•"/>
            </a:pPr>
            <a:r>
              <a:rPr lang="en-US" sz="2000" dirty="0">
                <a:solidFill>
                  <a:schemeClr val="accent1">
                    <a:lumMod val="75000"/>
                  </a:schemeClr>
                </a:solidFill>
              </a:rPr>
              <a:t>.</a:t>
            </a:r>
            <a:r>
              <a:rPr lang="en-US" sz="2000" dirty="0" err="1">
                <a:solidFill>
                  <a:schemeClr val="accent1">
                    <a:lumMod val="75000"/>
                  </a:schemeClr>
                </a:solidFill>
              </a:rPr>
              <a:t>aggegate</a:t>
            </a:r>
            <a:r>
              <a:rPr lang="en-US" sz="2000" dirty="0">
                <a:solidFill>
                  <a:schemeClr val="accent1">
                    <a:lumMod val="75000"/>
                  </a:schemeClr>
                </a:solidFill>
              </a:rPr>
              <a:t>()</a:t>
            </a:r>
          </a:p>
          <a:p>
            <a:pPr marL="457200" indent="-457200">
              <a:spcBef>
                <a:spcPts val="600"/>
              </a:spcBef>
              <a:spcAft>
                <a:spcPts val="500"/>
              </a:spcAft>
              <a:buFont typeface="Arial" panose="020B0604020202020204" pitchFamily="34" charset="0"/>
              <a:buChar char="•"/>
            </a:pPr>
            <a:r>
              <a:rPr lang="en-US" sz="2000" dirty="0">
                <a:solidFill>
                  <a:schemeClr val="accent1">
                    <a:lumMod val="75000"/>
                  </a:schemeClr>
                </a:solidFill>
              </a:rPr>
              <a:t>.append()</a:t>
            </a:r>
            <a:endParaRPr lang="en-US" sz="1200" dirty="0">
              <a:solidFill>
                <a:schemeClr val="accent1">
                  <a:lumMod val="75000"/>
                </a:schemeClr>
              </a:solidFill>
            </a:endParaRPr>
          </a:p>
          <a:p>
            <a:pPr marL="457200" indent="-457200">
              <a:spcBef>
                <a:spcPts val="600"/>
              </a:spcBef>
              <a:spcAft>
                <a:spcPts val="500"/>
              </a:spcAft>
              <a:buFont typeface="Arial" panose="020B0604020202020204" pitchFamily="34" charset="0"/>
              <a:buChar char="•"/>
            </a:pPr>
            <a:endParaRPr lang="en-US" sz="2000" dirty="0">
              <a:solidFill>
                <a:schemeClr val="accent1">
                  <a:lumMod val="75000"/>
                </a:schemeClr>
              </a:solidFill>
            </a:endParaRPr>
          </a:p>
        </p:txBody>
      </p:sp>
      <p:sp>
        <p:nvSpPr>
          <p:cNvPr id="14" name="Content Placeholder 2">
            <a:extLst>
              <a:ext uri="{FF2B5EF4-FFF2-40B4-BE49-F238E27FC236}">
                <a16:creationId xmlns:a16="http://schemas.microsoft.com/office/drawing/2014/main" id="{D6F9B204-D7B8-D74D-81D5-A5D82146A8CA}"/>
              </a:ext>
            </a:extLst>
          </p:cNvPr>
          <p:cNvSpPr txBox="1">
            <a:spLocks/>
          </p:cNvSpPr>
          <p:nvPr/>
        </p:nvSpPr>
        <p:spPr>
          <a:xfrm>
            <a:off x="851942" y="983807"/>
            <a:ext cx="5586957" cy="626328"/>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solidFill>
                  <a:srgbClr val="C00000"/>
                </a:solidFill>
              </a:rPr>
              <a:t>Common Panda functions</a:t>
            </a:r>
          </a:p>
        </p:txBody>
      </p:sp>
    </p:spTree>
    <p:extLst>
      <p:ext uri="{BB962C8B-B14F-4D97-AF65-F5344CB8AC3E}">
        <p14:creationId xmlns:p14="http://schemas.microsoft.com/office/powerpoint/2010/main" val="1581761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DB9407-6E1F-7743-8324-3FB91957714B}"/>
              </a:ext>
            </a:extLst>
          </p:cNvPr>
          <p:cNvSpPr/>
          <p:nvPr/>
        </p:nvSpPr>
        <p:spPr>
          <a:xfrm>
            <a:off x="3086100" y="2717800"/>
            <a:ext cx="2756421" cy="482600"/>
          </a:xfrm>
          <a:prstGeom prst="rect">
            <a:avLst/>
          </a:prstGeom>
          <a:solidFill>
            <a:schemeClr val="bg1">
              <a:lumMod val="8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D29F1E6-0A42-6342-8A19-FA364A33AB30}" type="slidenum">
              <a:rPr lang="en-US" smtClean="0"/>
              <a:t>34</a:t>
            </a:fld>
            <a:endParaRPr lang="en-US"/>
          </a:p>
        </p:txBody>
      </p:sp>
      <p:sp>
        <p:nvSpPr>
          <p:cNvPr id="36" name="Title 1">
            <a:extLst>
              <a:ext uri="{FF2B5EF4-FFF2-40B4-BE49-F238E27FC236}">
                <a16:creationId xmlns:a16="http://schemas.microsoft.com/office/drawing/2014/main" id="{A14C030F-9624-E240-90AF-E0EC496B7AFB}"/>
              </a:ext>
            </a:extLst>
          </p:cNvPr>
          <p:cNvSpPr>
            <a:spLocks noGrp="1"/>
          </p:cNvSpPr>
          <p:nvPr>
            <p:ph type="title"/>
          </p:nvPr>
        </p:nvSpPr>
        <p:spPr>
          <a:xfrm>
            <a:off x="349292" y="216531"/>
            <a:ext cx="11493416" cy="767276"/>
          </a:xfrm>
        </p:spPr>
        <p:txBody>
          <a:bodyPr/>
          <a:lstStyle/>
          <a:p>
            <a:r>
              <a:rPr lang="en-US" dirty="0"/>
              <a:t>EDA: with Pandas</a:t>
            </a:r>
          </a:p>
        </p:txBody>
      </p:sp>
      <p:sp>
        <p:nvSpPr>
          <p:cNvPr id="14" name="Content Placeholder 2">
            <a:extLst>
              <a:ext uri="{FF2B5EF4-FFF2-40B4-BE49-F238E27FC236}">
                <a16:creationId xmlns:a16="http://schemas.microsoft.com/office/drawing/2014/main" id="{D6F9B204-D7B8-D74D-81D5-A5D82146A8CA}"/>
              </a:ext>
            </a:extLst>
          </p:cNvPr>
          <p:cNvSpPr txBox="1">
            <a:spLocks/>
          </p:cNvSpPr>
          <p:nvPr/>
        </p:nvSpPr>
        <p:spPr>
          <a:xfrm>
            <a:off x="3035821" y="2152206"/>
            <a:ext cx="5663158" cy="188639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solidFill>
                  <a:schemeClr val="tx1">
                    <a:lumMod val="85000"/>
                    <a:lumOff val="15000"/>
                  </a:schemeClr>
                </a:solidFill>
              </a:rPr>
              <a:t>Now, let’s open the </a:t>
            </a:r>
            <a:r>
              <a:rPr lang="en-US" sz="3200" dirty="0">
                <a:solidFill>
                  <a:srgbClr val="C00000"/>
                </a:solidFill>
              </a:rPr>
              <a:t>lecture3.ipynb </a:t>
            </a:r>
            <a:r>
              <a:rPr lang="en-US" sz="3200" dirty="0">
                <a:solidFill>
                  <a:schemeClr val="tx1">
                    <a:lumMod val="85000"/>
                    <a:lumOff val="15000"/>
                  </a:schemeClr>
                </a:solidFill>
              </a:rPr>
              <a:t>notebook for some real-time practice. </a:t>
            </a:r>
          </a:p>
        </p:txBody>
      </p:sp>
    </p:spTree>
    <p:extLst>
      <p:ext uri="{BB962C8B-B14F-4D97-AF65-F5344CB8AC3E}">
        <p14:creationId xmlns:p14="http://schemas.microsoft.com/office/powerpoint/2010/main" val="2992151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123CA5-D3B9-7F43-AC87-BF32C2F0F526}"/>
              </a:ext>
            </a:extLst>
          </p:cNvPr>
          <p:cNvSpPr/>
          <p:nvPr/>
        </p:nvSpPr>
        <p:spPr>
          <a:xfrm>
            <a:off x="1333500" y="3022600"/>
            <a:ext cx="6210300" cy="482600"/>
          </a:xfrm>
          <a:prstGeom prst="rect">
            <a:avLst/>
          </a:prstGeom>
          <a:solidFill>
            <a:schemeClr val="tx2">
              <a:lumMod val="20000"/>
              <a:lumOff val="80000"/>
            </a:schemeClr>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Lecture Outline</a:t>
            </a:r>
          </a:p>
        </p:txBody>
      </p:sp>
      <p:sp>
        <p:nvSpPr>
          <p:cNvPr id="3" name="Content Placeholder 2"/>
          <p:cNvSpPr>
            <a:spLocks noGrp="1"/>
          </p:cNvSpPr>
          <p:nvPr>
            <p:ph idx="1"/>
          </p:nvPr>
        </p:nvSpPr>
        <p:spPr>
          <a:xfrm>
            <a:off x="801143" y="1289987"/>
            <a:ext cx="10327008" cy="4605203"/>
          </a:xfrm>
        </p:spPr>
        <p:txBody>
          <a:bodyPr/>
          <a:lstStyle/>
          <a:p>
            <a:pPr marL="457189" indent="-457189">
              <a:spcAft>
                <a:spcPts val="500"/>
              </a:spcAft>
              <a:buFont typeface="Arial" charset="0"/>
              <a:buChar char="•"/>
            </a:pPr>
            <a:r>
              <a:rPr lang="en-US" dirty="0"/>
              <a:t>Exploratory Data Analysis (EDA):</a:t>
            </a:r>
          </a:p>
          <a:p>
            <a:pPr marL="1200090" lvl="1" indent="-457189">
              <a:spcBef>
                <a:spcPts val="600"/>
              </a:spcBef>
              <a:spcAft>
                <a:spcPts val="500"/>
              </a:spcAft>
              <a:buFont typeface="Arial" charset="0"/>
              <a:buChar char="•"/>
            </a:pPr>
            <a:r>
              <a:rPr lang="en-US" sz="2800" dirty="0"/>
              <a:t>Without Pandas (part 1) – </a:t>
            </a:r>
            <a:r>
              <a:rPr lang="en-US" sz="2800" dirty="0">
                <a:solidFill>
                  <a:schemeClr val="tx2">
                    <a:lumMod val="75000"/>
                  </a:schemeClr>
                </a:solidFill>
              </a:rPr>
              <a:t>These slides</a:t>
            </a:r>
          </a:p>
          <a:p>
            <a:pPr marL="1200090" lvl="1" indent="-457189">
              <a:spcBef>
                <a:spcPts val="600"/>
              </a:spcBef>
              <a:spcAft>
                <a:spcPts val="500"/>
              </a:spcAft>
              <a:buFont typeface="Arial" charset="0"/>
              <a:buChar char="•"/>
            </a:pPr>
            <a:r>
              <a:rPr lang="en-US" sz="2800" dirty="0"/>
              <a:t>With Pandas (part 2) – </a:t>
            </a:r>
            <a:r>
              <a:rPr lang="en-US" sz="2800" dirty="0">
                <a:solidFill>
                  <a:schemeClr val="tx2">
                    <a:lumMod val="75000"/>
                  </a:schemeClr>
                </a:solidFill>
              </a:rPr>
              <a:t>Mostly </a:t>
            </a:r>
            <a:r>
              <a:rPr lang="en-US" sz="2800" dirty="0" err="1">
                <a:solidFill>
                  <a:schemeClr val="tx2">
                    <a:lumMod val="75000"/>
                  </a:schemeClr>
                </a:solidFill>
              </a:rPr>
              <a:t>Jupyter</a:t>
            </a:r>
            <a:r>
              <a:rPr lang="en-US" sz="2800" dirty="0">
                <a:solidFill>
                  <a:schemeClr val="tx2">
                    <a:lumMod val="75000"/>
                  </a:schemeClr>
                </a:solidFill>
              </a:rPr>
              <a:t> Notebook</a:t>
            </a:r>
          </a:p>
          <a:p>
            <a:pPr marL="457189" indent="-457189">
              <a:spcBef>
                <a:spcPts val="600"/>
              </a:spcBef>
              <a:spcAft>
                <a:spcPts val="500"/>
              </a:spcAft>
              <a:buFont typeface="Arial" charset="0"/>
              <a:buChar char="•"/>
            </a:pPr>
            <a:r>
              <a:rPr lang="en-US" dirty="0"/>
              <a:t>Data concerns (part 3) – </a:t>
            </a:r>
            <a:r>
              <a:rPr lang="en-US" dirty="0">
                <a:solidFill>
                  <a:schemeClr val="tx2">
                    <a:lumMod val="75000"/>
                  </a:schemeClr>
                </a:solidFill>
              </a:rPr>
              <a:t>These slides</a:t>
            </a:r>
          </a:p>
          <a:p>
            <a:pPr marL="457189" indent="-457189">
              <a:spcAft>
                <a:spcPts val="2100"/>
              </a:spcAft>
              <a:buFont typeface="Arial" charset="0"/>
              <a:buChar char="•"/>
            </a:pPr>
            <a:r>
              <a:rPr lang="en-US" dirty="0"/>
              <a:t>Web Scraping with Beautiful Soup (part 4) – </a:t>
            </a:r>
            <a:r>
              <a:rPr lang="en-US" dirty="0">
                <a:solidFill>
                  <a:schemeClr val="tx2">
                    <a:lumMod val="75000"/>
                  </a:schemeClr>
                </a:solidFill>
              </a:rPr>
              <a:t>Mix</a:t>
            </a:r>
          </a:p>
        </p:txBody>
      </p:sp>
      <p:sp>
        <p:nvSpPr>
          <p:cNvPr id="4" name="Slide Number Placeholder 3"/>
          <p:cNvSpPr>
            <a:spLocks noGrp="1"/>
          </p:cNvSpPr>
          <p:nvPr>
            <p:ph type="sldNum" sz="quarter" idx="12"/>
          </p:nvPr>
        </p:nvSpPr>
        <p:spPr/>
        <p:txBody>
          <a:bodyPr/>
          <a:lstStyle/>
          <a:p>
            <a:fld id="{AD29F1E6-0A42-6342-8A19-FA364A33AB30}" type="slidenum">
              <a:rPr lang="en-US" smtClean="0"/>
              <a:t>35</a:t>
            </a:fld>
            <a:endParaRPr lang="en-US"/>
          </a:p>
        </p:txBody>
      </p:sp>
    </p:spTree>
    <p:extLst>
      <p:ext uri="{BB962C8B-B14F-4D97-AF65-F5344CB8AC3E}">
        <p14:creationId xmlns:p14="http://schemas.microsoft.com/office/powerpoint/2010/main" val="4232004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Concerns</a:t>
            </a:r>
          </a:p>
        </p:txBody>
      </p:sp>
      <p:sp>
        <p:nvSpPr>
          <p:cNvPr id="3" name="Content Placeholder 2"/>
          <p:cNvSpPr>
            <a:spLocks noGrp="1"/>
          </p:cNvSpPr>
          <p:nvPr>
            <p:ph idx="1"/>
          </p:nvPr>
        </p:nvSpPr>
        <p:spPr>
          <a:xfrm>
            <a:off x="801143" y="1289987"/>
            <a:ext cx="10327008" cy="4605203"/>
          </a:xfrm>
        </p:spPr>
        <p:txBody>
          <a:bodyPr/>
          <a:lstStyle/>
          <a:p>
            <a:pPr>
              <a:spcBef>
                <a:spcPts val="1200"/>
              </a:spcBef>
              <a:spcAft>
                <a:spcPts val="500"/>
              </a:spcAft>
            </a:pPr>
            <a:r>
              <a:rPr lang="en-US" dirty="0">
                <a:solidFill>
                  <a:schemeClr val="tx1">
                    <a:lumMod val="85000"/>
                    <a:lumOff val="15000"/>
                  </a:schemeClr>
                </a:solidFill>
              </a:rPr>
              <a:t>When determining if a dataset is sound to use, it can be useful to think about these four questions:</a:t>
            </a:r>
          </a:p>
          <a:p>
            <a:pPr marL="457200" indent="-457200">
              <a:spcBef>
                <a:spcPts val="1200"/>
              </a:spcBef>
              <a:buFont typeface="Arial" panose="020B0604020202020204" pitchFamily="34" charset="0"/>
              <a:buChar char="•"/>
            </a:pPr>
            <a:r>
              <a:rPr lang="en-US" dirty="0">
                <a:solidFill>
                  <a:schemeClr val="tx1">
                    <a:lumMod val="85000"/>
                    <a:lumOff val="15000"/>
                  </a:schemeClr>
                </a:solidFill>
              </a:rPr>
              <a:t>Did it come from a trustworthy, authoritative source?</a:t>
            </a:r>
          </a:p>
          <a:p>
            <a:pPr marL="457200" indent="-457200">
              <a:spcBef>
                <a:spcPts val="1200"/>
              </a:spcBef>
              <a:buFont typeface="Arial" panose="020B0604020202020204" pitchFamily="34" charset="0"/>
              <a:buChar char="•"/>
            </a:pPr>
            <a:r>
              <a:rPr lang="en-US" dirty="0">
                <a:solidFill>
                  <a:schemeClr val="tx1">
                    <a:lumMod val="85000"/>
                    <a:lumOff val="15000"/>
                  </a:schemeClr>
                </a:solidFill>
              </a:rPr>
              <a:t>Is the data a complete sample?</a:t>
            </a:r>
          </a:p>
          <a:p>
            <a:pPr marL="457200" indent="-457200">
              <a:spcBef>
                <a:spcPts val="1200"/>
              </a:spcBef>
              <a:buFont typeface="Arial" panose="020B0604020202020204" pitchFamily="34" charset="0"/>
              <a:buChar char="•"/>
            </a:pPr>
            <a:r>
              <a:rPr lang="en-US" dirty="0">
                <a:solidFill>
                  <a:schemeClr val="tx1">
                    <a:lumMod val="85000"/>
                    <a:lumOff val="15000"/>
                  </a:schemeClr>
                </a:solidFill>
              </a:rPr>
              <a:t>Does the data seem correct?</a:t>
            </a:r>
          </a:p>
          <a:p>
            <a:pPr marL="457200" indent="-457200">
              <a:spcBef>
                <a:spcPts val="1200"/>
              </a:spcBef>
              <a:buFont typeface="Arial" panose="020B0604020202020204" pitchFamily="34" charset="0"/>
              <a:buChar char="•"/>
            </a:pPr>
            <a:r>
              <a:rPr lang="en-US" b="1" dirty="0">
                <a:solidFill>
                  <a:schemeClr val="tx1">
                    <a:lumMod val="85000"/>
                    <a:lumOff val="15000"/>
                  </a:schemeClr>
                </a:solidFill>
              </a:rPr>
              <a:t>(optional)</a:t>
            </a:r>
            <a:r>
              <a:rPr lang="en-US" dirty="0">
                <a:solidFill>
                  <a:schemeClr val="tx1">
                    <a:lumMod val="85000"/>
                    <a:lumOff val="15000"/>
                  </a:schemeClr>
                </a:solidFill>
              </a:rPr>
              <a:t> Is the data stored efficiently or does it have redundancies?</a:t>
            </a:r>
          </a:p>
          <a:p>
            <a:pPr>
              <a:spcAft>
                <a:spcPts val="500"/>
              </a:spcAft>
            </a:pPr>
            <a:endParaRPr lang="en-US" dirty="0">
              <a:solidFill>
                <a:schemeClr val="tx2">
                  <a:lumMod val="75000"/>
                </a:schemeClr>
              </a:solidFill>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36</a:t>
            </a:fld>
            <a:endParaRPr lang="en-US"/>
          </a:p>
        </p:txBody>
      </p:sp>
    </p:spTree>
    <p:extLst>
      <p:ext uri="{BB962C8B-B14F-4D97-AF65-F5344CB8AC3E}">
        <p14:creationId xmlns:p14="http://schemas.microsoft.com/office/powerpoint/2010/main" val="2172536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Concerns: the format</a:t>
            </a:r>
          </a:p>
        </p:txBody>
      </p:sp>
      <p:sp>
        <p:nvSpPr>
          <p:cNvPr id="3" name="Content Placeholder 2"/>
          <p:cNvSpPr>
            <a:spLocks noGrp="1"/>
          </p:cNvSpPr>
          <p:nvPr>
            <p:ph idx="1"/>
          </p:nvPr>
        </p:nvSpPr>
        <p:spPr>
          <a:xfrm>
            <a:off x="801143" y="1289987"/>
            <a:ext cx="10327008" cy="4605203"/>
          </a:xfrm>
        </p:spPr>
        <p:txBody>
          <a:bodyPr/>
          <a:lstStyle/>
          <a:p>
            <a:pPr marL="457200" indent="-457200">
              <a:spcBef>
                <a:spcPts val="1200"/>
              </a:spcBef>
              <a:spcAft>
                <a:spcPts val="500"/>
              </a:spcAft>
              <a:buFont typeface="Arial" panose="020B0604020202020204" pitchFamily="34" charset="0"/>
              <a:buChar char="•"/>
            </a:pPr>
            <a:r>
              <a:rPr lang="en-US" dirty="0">
                <a:solidFill>
                  <a:schemeClr val="tx1">
                    <a:lumMod val="85000"/>
                    <a:lumOff val="15000"/>
                  </a:schemeClr>
                </a:solidFill>
              </a:rPr>
              <a:t>Often times, there may not exist a single dataset that contains all of the information we are interested in.</a:t>
            </a:r>
          </a:p>
          <a:p>
            <a:pPr marL="457200" indent="-457200">
              <a:spcBef>
                <a:spcPts val="1200"/>
              </a:spcBef>
              <a:spcAft>
                <a:spcPts val="500"/>
              </a:spcAft>
              <a:buFont typeface="Arial" panose="020B0604020202020204" pitchFamily="34" charset="0"/>
              <a:buChar char="•"/>
            </a:pPr>
            <a:r>
              <a:rPr lang="en-US" dirty="0">
                <a:solidFill>
                  <a:schemeClr val="tx1">
                    <a:lumMod val="85000"/>
                    <a:lumOff val="15000"/>
                  </a:schemeClr>
                </a:solidFill>
              </a:rPr>
              <a:t>May need to merge existing datasets</a:t>
            </a:r>
          </a:p>
          <a:p>
            <a:pPr marL="457200" indent="-457200">
              <a:spcBef>
                <a:spcPts val="1200"/>
              </a:spcBef>
              <a:spcAft>
                <a:spcPts val="500"/>
              </a:spcAft>
              <a:buFont typeface="Arial" panose="020B0604020202020204" pitchFamily="34" charset="0"/>
              <a:buChar char="•"/>
            </a:pPr>
            <a:r>
              <a:rPr lang="en-US" dirty="0">
                <a:solidFill>
                  <a:schemeClr val="tx1">
                    <a:lumMod val="85000"/>
                    <a:lumOff val="15000"/>
                  </a:schemeClr>
                </a:solidFill>
              </a:rPr>
              <a:t>Important to do so in a </a:t>
            </a:r>
            <a:r>
              <a:rPr lang="en-US" u="sng" dirty="0">
                <a:solidFill>
                  <a:schemeClr val="tx1">
                    <a:lumMod val="85000"/>
                    <a:lumOff val="15000"/>
                  </a:schemeClr>
                </a:solidFill>
              </a:rPr>
              <a:t>sound</a:t>
            </a:r>
            <a:r>
              <a:rPr lang="en-US" dirty="0">
                <a:solidFill>
                  <a:schemeClr val="tx1">
                    <a:lumMod val="85000"/>
                    <a:lumOff val="15000"/>
                  </a:schemeClr>
                </a:solidFill>
              </a:rPr>
              <a:t> and </a:t>
            </a:r>
            <a:r>
              <a:rPr lang="en-US" u="sng" dirty="0">
                <a:solidFill>
                  <a:schemeClr val="tx1">
                    <a:lumMod val="85000"/>
                    <a:lumOff val="15000"/>
                  </a:schemeClr>
                </a:solidFill>
              </a:rPr>
              <a:t>efficient</a:t>
            </a:r>
            <a:r>
              <a:rPr lang="en-US" dirty="0">
                <a:solidFill>
                  <a:schemeClr val="tx1">
                    <a:lumMod val="85000"/>
                    <a:lumOff val="15000"/>
                  </a:schemeClr>
                </a:solidFill>
              </a:rPr>
              <a:t> format</a:t>
            </a:r>
          </a:p>
        </p:txBody>
      </p:sp>
      <p:sp>
        <p:nvSpPr>
          <p:cNvPr id="4" name="Slide Number Placeholder 3"/>
          <p:cNvSpPr>
            <a:spLocks noGrp="1"/>
          </p:cNvSpPr>
          <p:nvPr>
            <p:ph type="sldNum" sz="quarter" idx="12"/>
          </p:nvPr>
        </p:nvSpPr>
        <p:spPr/>
        <p:txBody>
          <a:bodyPr/>
          <a:lstStyle/>
          <a:p>
            <a:fld id="{AD29F1E6-0A42-6342-8A19-FA364A33AB30}" type="slidenum">
              <a:rPr lang="en-US" smtClean="0"/>
              <a:t>37</a:t>
            </a:fld>
            <a:endParaRPr lang="en-US"/>
          </a:p>
        </p:txBody>
      </p:sp>
    </p:spTree>
    <p:extLst>
      <p:ext uri="{BB962C8B-B14F-4D97-AF65-F5344CB8AC3E}">
        <p14:creationId xmlns:p14="http://schemas.microsoft.com/office/powerpoint/2010/main" val="36140139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Concerns: the format</a:t>
            </a:r>
          </a:p>
        </p:txBody>
      </p:sp>
      <p:sp>
        <p:nvSpPr>
          <p:cNvPr id="3" name="Content Placeholder 2"/>
          <p:cNvSpPr>
            <a:spLocks noGrp="1"/>
          </p:cNvSpPr>
          <p:nvPr>
            <p:ph idx="1"/>
          </p:nvPr>
        </p:nvSpPr>
        <p:spPr>
          <a:xfrm>
            <a:off x="844456" y="895063"/>
            <a:ext cx="10031957" cy="500713"/>
          </a:xfrm>
        </p:spPr>
        <p:txBody>
          <a:bodyPr/>
          <a:lstStyle/>
          <a:p>
            <a:pPr>
              <a:spcBef>
                <a:spcPts val="1200"/>
              </a:spcBef>
              <a:spcAft>
                <a:spcPts val="500"/>
              </a:spcAft>
            </a:pPr>
            <a:r>
              <a:rPr lang="en-US" dirty="0">
                <a:solidFill>
                  <a:schemeClr val="tx1">
                    <a:lumMod val="85000"/>
                    <a:lumOff val="15000"/>
                  </a:schemeClr>
                </a:solidFill>
              </a:rPr>
              <a:t>For example, say we have two datasets:</a:t>
            </a:r>
          </a:p>
        </p:txBody>
      </p:sp>
      <p:sp>
        <p:nvSpPr>
          <p:cNvPr id="4" name="Slide Number Placeholder 3"/>
          <p:cNvSpPr>
            <a:spLocks noGrp="1"/>
          </p:cNvSpPr>
          <p:nvPr>
            <p:ph type="sldNum" sz="quarter" idx="12"/>
          </p:nvPr>
        </p:nvSpPr>
        <p:spPr/>
        <p:txBody>
          <a:bodyPr/>
          <a:lstStyle/>
          <a:p>
            <a:fld id="{AD29F1E6-0A42-6342-8A19-FA364A33AB30}" type="slidenum">
              <a:rPr lang="en-US" smtClean="0"/>
              <a:t>38</a:t>
            </a:fld>
            <a:endParaRPr lang="en-US"/>
          </a:p>
        </p:txBody>
      </p:sp>
      <p:sp>
        <p:nvSpPr>
          <p:cNvPr id="5" name="Content Placeholder 2">
            <a:extLst>
              <a:ext uri="{FF2B5EF4-FFF2-40B4-BE49-F238E27FC236}">
                <a16:creationId xmlns:a16="http://schemas.microsoft.com/office/drawing/2014/main" id="{49C47239-8587-1840-9299-627A8888FA9F}"/>
              </a:ext>
            </a:extLst>
          </p:cNvPr>
          <p:cNvSpPr txBox="1">
            <a:spLocks/>
          </p:cNvSpPr>
          <p:nvPr/>
        </p:nvSpPr>
        <p:spPr>
          <a:xfrm>
            <a:off x="1787476" y="1651350"/>
            <a:ext cx="1840458" cy="50071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dirty="0">
                <a:solidFill>
                  <a:srgbClr val="C00000"/>
                </a:solidFill>
              </a:rPr>
              <a:t>Dataset 1</a:t>
            </a:r>
          </a:p>
        </p:txBody>
      </p:sp>
      <p:sp>
        <p:nvSpPr>
          <p:cNvPr id="6" name="Content Placeholder 2">
            <a:extLst>
              <a:ext uri="{FF2B5EF4-FFF2-40B4-BE49-F238E27FC236}">
                <a16:creationId xmlns:a16="http://schemas.microsoft.com/office/drawing/2014/main" id="{C8CA516F-E43C-3C48-AC15-A8481EB340F1}"/>
              </a:ext>
            </a:extLst>
          </p:cNvPr>
          <p:cNvSpPr txBox="1">
            <a:spLocks/>
          </p:cNvSpPr>
          <p:nvPr/>
        </p:nvSpPr>
        <p:spPr>
          <a:xfrm>
            <a:off x="8891043" y="1784302"/>
            <a:ext cx="1840458" cy="50071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dirty="0">
                <a:solidFill>
                  <a:srgbClr val="C00000"/>
                </a:solidFill>
              </a:rPr>
              <a:t>Dataset 2</a:t>
            </a:r>
          </a:p>
        </p:txBody>
      </p:sp>
      <p:sp>
        <p:nvSpPr>
          <p:cNvPr id="7" name="Content Placeholder 2">
            <a:extLst>
              <a:ext uri="{FF2B5EF4-FFF2-40B4-BE49-F238E27FC236}">
                <a16:creationId xmlns:a16="http://schemas.microsoft.com/office/drawing/2014/main" id="{BCB03D4A-B164-F040-9A38-A68769A238E2}"/>
              </a:ext>
            </a:extLst>
          </p:cNvPr>
          <p:cNvSpPr txBox="1">
            <a:spLocks/>
          </p:cNvSpPr>
          <p:nvPr/>
        </p:nvSpPr>
        <p:spPr>
          <a:xfrm>
            <a:off x="866205" y="2799420"/>
            <a:ext cx="5929858"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b="1" dirty="0" err="1">
                <a:solidFill>
                  <a:schemeClr val="tx2">
                    <a:lumMod val="75000"/>
                  </a:schemeClr>
                </a:solidFill>
              </a:rPr>
              <a:t>SpotifySongID</a:t>
            </a:r>
            <a:r>
              <a:rPr lang="en-US" sz="1800" b="1" dirty="0">
                <a:solidFill>
                  <a:schemeClr val="tx2">
                    <a:lumMod val="75000"/>
                  </a:schemeClr>
                </a:solidFill>
              </a:rPr>
              <a:t>,   # of Streams,   Date</a:t>
            </a:r>
          </a:p>
        </p:txBody>
      </p:sp>
      <p:sp>
        <p:nvSpPr>
          <p:cNvPr id="8" name="Content Placeholder 2">
            <a:extLst>
              <a:ext uri="{FF2B5EF4-FFF2-40B4-BE49-F238E27FC236}">
                <a16:creationId xmlns:a16="http://schemas.microsoft.com/office/drawing/2014/main" id="{72ECABEF-3144-7149-871C-A1BE5E6BEBE8}"/>
              </a:ext>
            </a:extLst>
          </p:cNvPr>
          <p:cNvSpPr txBox="1">
            <a:spLocks/>
          </p:cNvSpPr>
          <p:nvPr/>
        </p:nvSpPr>
        <p:spPr>
          <a:xfrm>
            <a:off x="1169962" y="3312691"/>
            <a:ext cx="3783557"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dirty="0">
                <a:solidFill>
                  <a:schemeClr val="tx1">
                    <a:lumMod val="95000"/>
                    <a:lumOff val="5000"/>
                  </a:schemeClr>
                </a:solidFill>
              </a:rPr>
              <a:t>2789179,              42003,         06-01</a:t>
            </a:r>
          </a:p>
        </p:txBody>
      </p:sp>
      <p:sp>
        <p:nvSpPr>
          <p:cNvPr id="9" name="Content Placeholder 2">
            <a:extLst>
              <a:ext uri="{FF2B5EF4-FFF2-40B4-BE49-F238E27FC236}">
                <a16:creationId xmlns:a16="http://schemas.microsoft.com/office/drawing/2014/main" id="{67ECF009-4E34-C142-B25C-68F7D8F57BB7}"/>
              </a:ext>
            </a:extLst>
          </p:cNvPr>
          <p:cNvSpPr txBox="1">
            <a:spLocks/>
          </p:cNvSpPr>
          <p:nvPr/>
        </p:nvSpPr>
        <p:spPr>
          <a:xfrm>
            <a:off x="1169961" y="4071053"/>
            <a:ext cx="3783557"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dirty="0">
                <a:solidFill>
                  <a:schemeClr val="tx1">
                    <a:lumMod val="95000"/>
                    <a:lumOff val="5000"/>
                  </a:schemeClr>
                </a:solidFill>
              </a:rPr>
              <a:t>3819390,              89103,         06-01</a:t>
            </a:r>
          </a:p>
        </p:txBody>
      </p:sp>
      <p:sp>
        <p:nvSpPr>
          <p:cNvPr id="10" name="Content Placeholder 2">
            <a:extLst>
              <a:ext uri="{FF2B5EF4-FFF2-40B4-BE49-F238E27FC236}">
                <a16:creationId xmlns:a16="http://schemas.microsoft.com/office/drawing/2014/main" id="{22374F5A-DD2E-694F-9D70-E15BEE62EB44}"/>
              </a:ext>
            </a:extLst>
          </p:cNvPr>
          <p:cNvSpPr txBox="1">
            <a:spLocks/>
          </p:cNvSpPr>
          <p:nvPr/>
        </p:nvSpPr>
        <p:spPr>
          <a:xfrm>
            <a:off x="403220" y="2098162"/>
            <a:ext cx="5975308" cy="802560"/>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dirty="0">
                <a:solidFill>
                  <a:srgbClr val="C00000"/>
                </a:solidFill>
              </a:rPr>
              <a:t>Top 200 most-frequent streams per day (for June 2019)</a:t>
            </a:r>
          </a:p>
        </p:txBody>
      </p:sp>
      <p:sp>
        <p:nvSpPr>
          <p:cNvPr id="12" name="Left Brace 11">
            <a:extLst>
              <a:ext uri="{FF2B5EF4-FFF2-40B4-BE49-F238E27FC236}">
                <a16:creationId xmlns:a16="http://schemas.microsoft.com/office/drawing/2014/main" id="{812067E2-0221-7445-AC95-4E6649784898}"/>
              </a:ext>
            </a:extLst>
          </p:cNvPr>
          <p:cNvSpPr/>
          <p:nvPr/>
        </p:nvSpPr>
        <p:spPr>
          <a:xfrm>
            <a:off x="725462" y="3270499"/>
            <a:ext cx="585243" cy="1269803"/>
          </a:xfrm>
          <a:prstGeom prst="leftBrace">
            <a:avLst>
              <a:gd name="adj1" fmla="val 8333"/>
              <a:gd name="adj2" fmla="val 4934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225E2F0F-79EF-C44A-AB5B-9614C1810258}"/>
              </a:ext>
            </a:extLst>
          </p:cNvPr>
          <p:cNvSpPr txBox="1">
            <a:spLocks/>
          </p:cNvSpPr>
          <p:nvPr/>
        </p:nvSpPr>
        <p:spPr>
          <a:xfrm>
            <a:off x="111076" y="3676571"/>
            <a:ext cx="734514"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b="1" dirty="0">
                <a:solidFill>
                  <a:schemeClr val="tx2">
                    <a:lumMod val="75000"/>
                  </a:schemeClr>
                </a:solidFill>
              </a:rPr>
              <a:t>200</a:t>
            </a:r>
          </a:p>
        </p:txBody>
      </p:sp>
      <p:sp>
        <p:nvSpPr>
          <p:cNvPr id="14" name="Rectangle 13">
            <a:extLst>
              <a:ext uri="{FF2B5EF4-FFF2-40B4-BE49-F238E27FC236}">
                <a16:creationId xmlns:a16="http://schemas.microsoft.com/office/drawing/2014/main" id="{CC54209C-5985-7A44-BA1F-A4BE4A6A6B6A}"/>
              </a:ext>
            </a:extLst>
          </p:cNvPr>
          <p:cNvSpPr/>
          <p:nvPr/>
        </p:nvSpPr>
        <p:spPr>
          <a:xfrm>
            <a:off x="1493807" y="3371812"/>
            <a:ext cx="293670" cy="584775"/>
          </a:xfrm>
          <a:prstGeom prst="rect">
            <a:avLst/>
          </a:prstGeom>
        </p:spPr>
        <p:txBody>
          <a:bodyPr wrap="none">
            <a:spAutoFit/>
          </a:bodyPr>
          <a:lstStyle/>
          <a:p>
            <a:r>
              <a:rPr lang="en-US" sz="3200" b="1" dirty="0">
                <a:solidFill>
                  <a:schemeClr val="tx1">
                    <a:lumMod val="95000"/>
                    <a:lumOff val="5000"/>
                  </a:schemeClr>
                </a:solidFill>
              </a:rPr>
              <a:t>.</a:t>
            </a:r>
          </a:p>
        </p:txBody>
      </p:sp>
      <p:sp>
        <p:nvSpPr>
          <p:cNvPr id="15" name="Rectangle 14">
            <a:extLst>
              <a:ext uri="{FF2B5EF4-FFF2-40B4-BE49-F238E27FC236}">
                <a16:creationId xmlns:a16="http://schemas.microsoft.com/office/drawing/2014/main" id="{D6E4DF89-A41F-3046-A1CC-AD815B7ED3E6}"/>
              </a:ext>
            </a:extLst>
          </p:cNvPr>
          <p:cNvSpPr/>
          <p:nvPr/>
        </p:nvSpPr>
        <p:spPr>
          <a:xfrm>
            <a:off x="1493807" y="3625907"/>
            <a:ext cx="293670" cy="584775"/>
          </a:xfrm>
          <a:prstGeom prst="rect">
            <a:avLst/>
          </a:prstGeom>
        </p:spPr>
        <p:txBody>
          <a:bodyPr wrap="none">
            <a:spAutoFit/>
          </a:bodyPr>
          <a:lstStyle/>
          <a:p>
            <a:r>
              <a:rPr lang="en-US" sz="3200" b="1" dirty="0">
                <a:solidFill>
                  <a:schemeClr val="tx1">
                    <a:lumMod val="95000"/>
                    <a:lumOff val="5000"/>
                  </a:schemeClr>
                </a:solidFill>
              </a:rPr>
              <a:t>.</a:t>
            </a:r>
          </a:p>
        </p:txBody>
      </p:sp>
      <p:sp>
        <p:nvSpPr>
          <p:cNvPr id="16" name="Content Placeholder 2">
            <a:extLst>
              <a:ext uri="{FF2B5EF4-FFF2-40B4-BE49-F238E27FC236}">
                <a16:creationId xmlns:a16="http://schemas.microsoft.com/office/drawing/2014/main" id="{60343D48-FB91-9B49-AD28-DCF134C08AD6}"/>
              </a:ext>
            </a:extLst>
          </p:cNvPr>
          <p:cNvSpPr txBox="1">
            <a:spLocks/>
          </p:cNvSpPr>
          <p:nvPr/>
        </p:nvSpPr>
        <p:spPr>
          <a:xfrm>
            <a:off x="1169961" y="4735237"/>
            <a:ext cx="3783557"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dirty="0">
                <a:solidFill>
                  <a:schemeClr val="tx1">
                    <a:lumMod val="95000"/>
                    <a:lumOff val="5000"/>
                  </a:schemeClr>
                </a:solidFill>
              </a:rPr>
              <a:t>4492014,              52923,         06-02</a:t>
            </a:r>
          </a:p>
        </p:txBody>
      </p:sp>
      <p:sp>
        <p:nvSpPr>
          <p:cNvPr id="17" name="Content Placeholder 2">
            <a:extLst>
              <a:ext uri="{FF2B5EF4-FFF2-40B4-BE49-F238E27FC236}">
                <a16:creationId xmlns:a16="http://schemas.microsoft.com/office/drawing/2014/main" id="{7F8E1B91-D1EC-0F44-B477-B396E8D98650}"/>
              </a:ext>
            </a:extLst>
          </p:cNvPr>
          <p:cNvSpPr txBox="1">
            <a:spLocks/>
          </p:cNvSpPr>
          <p:nvPr/>
        </p:nvSpPr>
        <p:spPr>
          <a:xfrm>
            <a:off x="1169960" y="5493599"/>
            <a:ext cx="3783557"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dirty="0">
                <a:solidFill>
                  <a:schemeClr val="tx1">
                    <a:lumMod val="95000"/>
                    <a:lumOff val="5000"/>
                  </a:schemeClr>
                </a:solidFill>
              </a:rPr>
              <a:t>8593013,              189145,         06-02</a:t>
            </a:r>
          </a:p>
        </p:txBody>
      </p:sp>
      <p:sp>
        <p:nvSpPr>
          <p:cNvPr id="18" name="Left Brace 17">
            <a:extLst>
              <a:ext uri="{FF2B5EF4-FFF2-40B4-BE49-F238E27FC236}">
                <a16:creationId xmlns:a16="http://schemas.microsoft.com/office/drawing/2014/main" id="{5A45A29D-BA18-5F41-A1C8-1336D2643730}"/>
              </a:ext>
            </a:extLst>
          </p:cNvPr>
          <p:cNvSpPr/>
          <p:nvPr/>
        </p:nvSpPr>
        <p:spPr>
          <a:xfrm>
            <a:off x="725461" y="4693045"/>
            <a:ext cx="585243" cy="1269803"/>
          </a:xfrm>
          <a:prstGeom prst="leftBrace">
            <a:avLst>
              <a:gd name="adj1" fmla="val 8333"/>
              <a:gd name="adj2" fmla="val 4934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78D90A2E-99F9-314C-B6F4-87A29B8DD538}"/>
              </a:ext>
            </a:extLst>
          </p:cNvPr>
          <p:cNvSpPr txBox="1">
            <a:spLocks/>
          </p:cNvSpPr>
          <p:nvPr/>
        </p:nvSpPr>
        <p:spPr>
          <a:xfrm>
            <a:off x="175102" y="5155927"/>
            <a:ext cx="734514"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b="1" dirty="0">
                <a:solidFill>
                  <a:schemeClr val="tx2">
                    <a:lumMod val="75000"/>
                  </a:schemeClr>
                </a:solidFill>
              </a:rPr>
              <a:t>200</a:t>
            </a:r>
          </a:p>
        </p:txBody>
      </p:sp>
      <p:sp>
        <p:nvSpPr>
          <p:cNvPr id="20" name="Rectangle 19">
            <a:extLst>
              <a:ext uri="{FF2B5EF4-FFF2-40B4-BE49-F238E27FC236}">
                <a16:creationId xmlns:a16="http://schemas.microsoft.com/office/drawing/2014/main" id="{85CD16AF-CA4A-5645-91A3-0F73B1A05E6A}"/>
              </a:ext>
            </a:extLst>
          </p:cNvPr>
          <p:cNvSpPr/>
          <p:nvPr/>
        </p:nvSpPr>
        <p:spPr>
          <a:xfrm>
            <a:off x="1493806" y="4794358"/>
            <a:ext cx="293670" cy="584775"/>
          </a:xfrm>
          <a:prstGeom prst="rect">
            <a:avLst/>
          </a:prstGeom>
        </p:spPr>
        <p:txBody>
          <a:bodyPr wrap="none">
            <a:spAutoFit/>
          </a:bodyPr>
          <a:lstStyle/>
          <a:p>
            <a:r>
              <a:rPr lang="en-US" sz="3200" b="1" dirty="0">
                <a:solidFill>
                  <a:schemeClr val="tx1">
                    <a:lumMod val="95000"/>
                    <a:lumOff val="5000"/>
                  </a:schemeClr>
                </a:solidFill>
              </a:rPr>
              <a:t>.</a:t>
            </a:r>
          </a:p>
        </p:txBody>
      </p:sp>
      <p:sp>
        <p:nvSpPr>
          <p:cNvPr id="21" name="Rectangle 20">
            <a:extLst>
              <a:ext uri="{FF2B5EF4-FFF2-40B4-BE49-F238E27FC236}">
                <a16:creationId xmlns:a16="http://schemas.microsoft.com/office/drawing/2014/main" id="{7A6E7D3D-5347-DF4B-B4A6-0F8097E8F8A7}"/>
              </a:ext>
            </a:extLst>
          </p:cNvPr>
          <p:cNvSpPr/>
          <p:nvPr/>
        </p:nvSpPr>
        <p:spPr>
          <a:xfrm>
            <a:off x="1493806" y="5048453"/>
            <a:ext cx="293670" cy="584775"/>
          </a:xfrm>
          <a:prstGeom prst="rect">
            <a:avLst/>
          </a:prstGeom>
        </p:spPr>
        <p:txBody>
          <a:bodyPr wrap="none">
            <a:spAutoFit/>
          </a:bodyPr>
          <a:lstStyle/>
          <a:p>
            <a:r>
              <a:rPr lang="en-US" sz="3200" b="1" dirty="0">
                <a:solidFill>
                  <a:schemeClr val="tx1">
                    <a:lumMod val="95000"/>
                    <a:lumOff val="5000"/>
                  </a:schemeClr>
                </a:solidFill>
              </a:rPr>
              <a:t>.</a:t>
            </a:r>
          </a:p>
        </p:txBody>
      </p:sp>
      <p:sp>
        <p:nvSpPr>
          <p:cNvPr id="22" name="Content Placeholder 2">
            <a:extLst>
              <a:ext uri="{FF2B5EF4-FFF2-40B4-BE49-F238E27FC236}">
                <a16:creationId xmlns:a16="http://schemas.microsoft.com/office/drawing/2014/main" id="{8778D579-5E8B-444F-A1DC-87A4D9E23263}"/>
              </a:ext>
            </a:extLst>
          </p:cNvPr>
          <p:cNvSpPr txBox="1">
            <a:spLocks/>
          </p:cNvSpPr>
          <p:nvPr/>
        </p:nvSpPr>
        <p:spPr>
          <a:xfrm>
            <a:off x="6440987" y="2900722"/>
            <a:ext cx="5929858"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b="1" dirty="0" err="1">
                <a:solidFill>
                  <a:schemeClr val="tx2">
                    <a:lumMod val="75000"/>
                  </a:schemeClr>
                </a:solidFill>
              </a:rPr>
              <a:t>SpotifySongID</a:t>
            </a:r>
            <a:r>
              <a:rPr lang="en-US" sz="1800" b="1" dirty="0">
                <a:solidFill>
                  <a:schemeClr val="tx2">
                    <a:lumMod val="75000"/>
                  </a:schemeClr>
                </a:solidFill>
              </a:rPr>
              <a:t>,  Artist, Track, [10 acoustic features] </a:t>
            </a:r>
          </a:p>
        </p:txBody>
      </p:sp>
      <p:sp>
        <p:nvSpPr>
          <p:cNvPr id="23" name="Content Placeholder 2">
            <a:extLst>
              <a:ext uri="{FF2B5EF4-FFF2-40B4-BE49-F238E27FC236}">
                <a16:creationId xmlns:a16="http://schemas.microsoft.com/office/drawing/2014/main" id="{6BA0BDA9-5C97-054A-8B08-6D669292E75C}"/>
              </a:ext>
            </a:extLst>
          </p:cNvPr>
          <p:cNvSpPr txBox="1">
            <a:spLocks/>
          </p:cNvSpPr>
          <p:nvPr/>
        </p:nvSpPr>
        <p:spPr>
          <a:xfrm>
            <a:off x="6706644" y="3336161"/>
            <a:ext cx="5002756"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dirty="0">
                <a:solidFill>
                  <a:schemeClr val="tx1">
                    <a:lumMod val="95000"/>
                    <a:lumOff val="5000"/>
                  </a:schemeClr>
                </a:solidFill>
              </a:rPr>
              <a:t>2789179,        Billie </a:t>
            </a:r>
            <a:r>
              <a:rPr lang="en-US" sz="1800" dirty="0" err="1">
                <a:solidFill>
                  <a:schemeClr val="tx1">
                    <a:lumMod val="95000"/>
                    <a:lumOff val="5000"/>
                  </a:schemeClr>
                </a:solidFill>
              </a:rPr>
              <a:t>Eilish</a:t>
            </a:r>
            <a:r>
              <a:rPr lang="en-US" sz="1800" dirty="0">
                <a:solidFill>
                  <a:schemeClr val="tx1">
                    <a:lumMod val="95000"/>
                    <a:lumOff val="5000"/>
                  </a:schemeClr>
                </a:solidFill>
              </a:rPr>
              <a:t>, bad guy, 3.2, 5.9, …</a:t>
            </a:r>
          </a:p>
        </p:txBody>
      </p:sp>
      <p:sp>
        <p:nvSpPr>
          <p:cNvPr id="24" name="Content Placeholder 2">
            <a:extLst>
              <a:ext uri="{FF2B5EF4-FFF2-40B4-BE49-F238E27FC236}">
                <a16:creationId xmlns:a16="http://schemas.microsoft.com/office/drawing/2014/main" id="{612CD15B-803C-0F49-853F-3E1DAA62404E}"/>
              </a:ext>
            </a:extLst>
          </p:cNvPr>
          <p:cNvSpPr txBox="1">
            <a:spLocks/>
          </p:cNvSpPr>
          <p:nvPr/>
        </p:nvSpPr>
        <p:spPr>
          <a:xfrm>
            <a:off x="6642622" y="4172787"/>
            <a:ext cx="5002756"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dirty="0">
                <a:solidFill>
                  <a:schemeClr val="tx1">
                    <a:lumMod val="95000"/>
                    <a:lumOff val="5000"/>
                  </a:schemeClr>
                </a:solidFill>
              </a:rPr>
              <a:t>3901829,        </a:t>
            </a:r>
            <a:r>
              <a:rPr lang="en-US" sz="1800" dirty="0" err="1">
                <a:solidFill>
                  <a:schemeClr val="tx1">
                    <a:lumMod val="95000"/>
                    <a:lumOff val="5000"/>
                  </a:schemeClr>
                </a:solidFill>
              </a:rPr>
              <a:t>Outkast</a:t>
            </a:r>
            <a:r>
              <a:rPr lang="en-US" sz="1800" dirty="0">
                <a:solidFill>
                  <a:schemeClr val="tx1">
                    <a:lumMod val="95000"/>
                    <a:lumOff val="5000"/>
                  </a:schemeClr>
                </a:solidFill>
              </a:rPr>
              <a:t>,     Elevators, 9.3, 5,1, …</a:t>
            </a:r>
          </a:p>
        </p:txBody>
      </p:sp>
      <p:sp>
        <p:nvSpPr>
          <p:cNvPr id="25" name="Content Placeholder 2">
            <a:extLst>
              <a:ext uri="{FF2B5EF4-FFF2-40B4-BE49-F238E27FC236}">
                <a16:creationId xmlns:a16="http://schemas.microsoft.com/office/drawing/2014/main" id="{2216370D-52EE-1347-AA0D-8A1F0B626EFF}"/>
              </a:ext>
            </a:extLst>
          </p:cNvPr>
          <p:cNvSpPr txBox="1">
            <a:spLocks/>
          </p:cNvSpPr>
          <p:nvPr/>
        </p:nvSpPr>
        <p:spPr>
          <a:xfrm>
            <a:off x="7661146" y="2213687"/>
            <a:ext cx="4114799" cy="802560"/>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dirty="0">
                <a:solidFill>
                  <a:srgbClr val="C00000"/>
                </a:solidFill>
              </a:rPr>
              <a:t>Top 50 most streamed in 2019, so far</a:t>
            </a:r>
          </a:p>
        </p:txBody>
      </p:sp>
      <p:sp>
        <p:nvSpPr>
          <p:cNvPr id="26" name="Rectangle 25">
            <a:extLst>
              <a:ext uri="{FF2B5EF4-FFF2-40B4-BE49-F238E27FC236}">
                <a16:creationId xmlns:a16="http://schemas.microsoft.com/office/drawing/2014/main" id="{5C86CD05-075A-6042-90B7-0C2FDC35D41A}"/>
              </a:ext>
            </a:extLst>
          </p:cNvPr>
          <p:cNvSpPr/>
          <p:nvPr/>
        </p:nvSpPr>
        <p:spPr>
          <a:xfrm>
            <a:off x="7319109" y="3398336"/>
            <a:ext cx="293670" cy="584775"/>
          </a:xfrm>
          <a:prstGeom prst="rect">
            <a:avLst/>
          </a:prstGeom>
        </p:spPr>
        <p:txBody>
          <a:bodyPr wrap="none">
            <a:spAutoFit/>
          </a:bodyPr>
          <a:lstStyle/>
          <a:p>
            <a:r>
              <a:rPr lang="en-US" sz="3200" b="1" dirty="0">
                <a:solidFill>
                  <a:schemeClr val="tx1">
                    <a:lumMod val="95000"/>
                    <a:lumOff val="5000"/>
                  </a:schemeClr>
                </a:solidFill>
              </a:rPr>
              <a:t>.</a:t>
            </a:r>
          </a:p>
        </p:txBody>
      </p:sp>
      <p:sp>
        <p:nvSpPr>
          <p:cNvPr id="27" name="Rectangle 26">
            <a:extLst>
              <a:ext uri="{FF2B5EF4-FFF2-40B4-BE49-F238E27FC236}">
                <a16:creationId xmlns:a16="http://schemas.microsoft.com/office/drawing/2014/main" id="{1FF8F789-683C-2941-B35A-B88EF2C505ED}"/>
              </a:ext>
            </a:extLst>
          </p:cNvPr>
          <p:cNvSpPr/>
          <p:nvPr/>
        </p:nvSpPr>
        <p:spPr>
          <a:xfrm>
            <a:off x="7319108" y="3632873"/>
            <a:ext cx="293670" cy="584775"/>
          </a:xfrm>
          <a:prstGeom prst="rect">
            <a:avLst/>
          </a:prstGeom>
        </p:spPr>
        <p:txBody>
          <a:bodyPr wrap="none">
            <a:spAutoFit/>
          </a:bodyPr>
          <a:lstStyle/>
          <a:p>
            <a:r>
              <a:rPr lang="en-US" sz="3200" b="1" dirty="0">
                <a:solidFill>
                  <a:schemeClr val="tx1">
                    <a:lumMod val="95000"/>
                    <a:lumOff val="5000"/>
                  </a:schemeClr>
                </a:solidFill>
              </a:rPr>
              <a:t>.</a:t>
            </a:r>
          </a:p>
        </p:txBody>
      </p:sp>
      <p:sp>
        <p:nvSpPr>
          <p:cNvPr id="28" name="Left Brace 27">
            <a:extLst>
              <a:ext uri="{FF2B5EF4-FFF2-40B4-BE49-F238E27FC236}">
                <a16:creationId xmlns:a16="http://schemas.microsoft.com/office/drawing/2014/main" id="{754D585B-E882-3441-8310-5822AF8377F9}"/>
              </a:ext>
            </a:extLst>
          </p:cNvPr>
          <p:cNvSpPr/>
          <p:nvPr/>
        </p:nvSpPr>
        <p:spPr>
          <a:xfrm>
            <a:off x="6148364" y="3394446"/>
            <a:ext cx="585243" cy="1269803"/>
          </a:xfrm>
          <a:prstGeom prst="leftBrace">
            <a:avLst>
              <a:gd name="adj1" fmla="val 8333"/>
              <a:gd name="adj2" fmla="val 4934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Content Placeholder 2">
            <a:extLst>
              <a:ext uri="{FF2B5EF4-FFF2-40B4-BE49-F238E27FC236}">
                <a16:creationId xmlns:a16="http://schemas.microsoft.com/office/drawing/2014/main" id="{AB2D5BC1-1EF8-9145-94A0-FC45F166383E}"/>
              </a:ext>
            </a:extLst>
          </p:cNvPr>
          <p:cNvSpPr txBox="1">
            <a:spLocks/>
          </p:cNvSpPr>
          <p:nvPr/>
        </p:nvSpPr>
        <p:spPr>
          <a:xfrm>
            <a:off x="5677942" y="3844806"/>
            <a:ext cx="734514"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b="1" dirty="0">
                <a:solidFill>
                  <a:schemeClr val="tx2">
                    <a:lumMod val="75000"/>
                  </a:schemeClr>
                </a:solidFill>
              </a:rPr>
              <a:t>50</a:t>
            </a:r>
          </a:p>
        </p:txBody>
      </p:sp>
      <p:cxnSp>
        <p:nvCxnSpPr>
          <p:cNvPr id="31" name="Straight Connector 30">
            <a:extLst>
              <a:ext uri="{FF2B5EF4-FFF2-40B4-BE49-F238E27FC236}">
                <a16:creationId xmlns:a16="http://schemas.microsoft.com/office/drawing/2014/main" id="{898BCB9B-8652-E943-B323-6E68ABBCF622}"/>
              </a:ext>
            </a:extLst>
          </p:cNvPr>
          <p:cNvCxnSpPr/>
          <p:nvPr/>
        </p:nvCxnSpPr>
        <p:spPr>
          <a:xfrm>
            <a:off x="725461" y="6034676"/>
            <a:ext cx="4393158" cy="0"/>
          </a:xfrm>
          <a:prstGeom prst="line">
            <a:avLst/>
          </a:prstGeom>
        </p:spPr>
        <p:style>
          <a:lnRef idx="2">
            <a:schemeClr val="accent1"/>
          </a:lnRef>
          <a:fillRef idx="0">
            <a:schemeClr val="accent1"/>
          </a:fillRef>
          <a:effectRef idx="1">
            <a:schemeClr val="accent1"/>
          </a:effectRef>
          <a:fontRef idx="minor">
            <a:schemeClr val="tx1"/>
          </a:fontRef>
        </p:style>
      </p:cxnSp>
      <p:sp>
        <p:nvSpPr>
          <p:cNvPr id="32" name="Content Placeholder 2">
            <a:extLst>
              <a:ext uri="{FF2B5EF4-FFF2-40B4-BE49-F238E27FC236}">
                <a16:creationId xmlns:a16="http://schemas.microsoft.com/office/drawing/2014/main" id="{97273086-7C36-9146-9B46-EAEE83ED77DA}"/>
              </a:ext>
            </a:extLst>
          </p:cNvPr>
          <p:cNvSpPr txBox="1">
            <a:spLocks/>
          </p:cNvSpPr>
          <p:nvPr/>
        </p:nvSpPr>
        <p:spPr>
          <a:xfrm>
            <a:off x="2415605" y="6075789"/>
            <a:ext cx="1725114"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b="1" dirty="0">
                <a:solidFill>
                  <a:schemeClr val="tx2">
                    <a:lumMod val="75000"/>
                  </a:schemeClr>
                </a:solidFill>
              </a:rPr>
              <a:t>6,000 x 3</a:t>
            </a:r>
          </a:p>
        </p:txBody>
      </p:sp>
      <p:cxnSp>
        <p:nvCxnSpPr>
          <p:cNvPr id="33" name="Straight Connector 32">
            <a:extLst>
              <a:ext uri="{FF2B5EF4-FFF2-40B4-BE49-F238E27FC236}">
                <a16:creationId xmlns:a16="http://schemas.microsoft.com/office/drawing/2014/main" id="{004152C0-E1D1-824C-804F-A4E1ECA62A20}"/>
              </a:ext>
            </a:extLst>
          </p:cNvPr>
          <p:cNvCxnSpPr/>
          <p:nvPr/>
        </p:nvCxnSpPr>
        <p:spPr>
          <a:xfrm>
            <a:off x="7063807" y="4794358"/>
            <a:ext cx="4393158" cy="0"/>
          </a:xfrm>
          <a:prstGeom prst="line">
            <a:avLst/>
          </a:prstGeom>
        </p:spPr>
        <p:style>
          <a:lnRef idx="2">
            <a:schemeClr val="accent1"/>
          </a:lnRef>
          <a:fillRef idx="0">
            <a:schemeClr val="accent1"/>
          </a:fillRef>
          <a:effectRef idx="1">
            <a:schemeClr val="accent1"/>
          </a:effectRef>
          <a:fontRef idx="minor">
            <a:schemeClr val="tx1"/>
          </a:fontRef>
        </p:style>
      </p:cxnSp>
      <p:sp>
        <p:nvSpPr>
          <p:cNvPr id="34" name="Content Placeholder 2">
            <a:extLst>
              <a:ext uri="{FF2B5EF4-FFF2-40B4-BE49-F238E27FC236}">
                <a16:creationId xmlns:a16="http://schemas.microsoft.com/office/drawing/2014/main" id="{BE962A56-9549-DA4F-A688-6FF506F10BE9}"/>
              </a:ext>
            </a:extLst>
          </p:cNvPr>
          <p:cNvSpPr txBox="1">
            <a:spLocks/>
          </p:cNvSpPr>
          <p:nvPr/>
        </p:nvSpPr>
        <p:spPr>
          <a:xfrm>
            <a:off x="8423751" y="4885389"/>
            <a:ext cx="1725114"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b="1" dirty="0">
                <a:solidFill>
                  <a:schemeClr val="tx2">
                    <a:lumMod val="75000"/>
                  </a:schemeClr>
                </a:solidFill>
              </a:rPr>
              <a:t>50 x 13</a:t>
            </a:r>
          </a:p>
        </p:txBody>
      </p:sp>
    </p:spTree>
    <p:extLst>
      <p:ext uri="{BB962C8B-B14F-4D97-AF65-F5344CB8AC3E}">
        <p14:creationId xmlns:p14="http://schemas.microsoft.com/office/powerpoint/2010/main" val="3858019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Concerns: the format</a:t>
            </a:r>
          </a:p>
        </p:txBody>
      </p:sp>
      <p:sp>
        <p:nvSpPr>
          <p:cNvPr id="3" name="Content Placeholder 2"/>
          <p:cNvSpPr>
            <a:spLocks noGrp="1"/>
          </p:cNvSpPr>
          <p:nvPr>
            <p:ph idx="1"/>
          </p:nvPr>
        </p:nvSpPr>
        <p:spPr>
          <a:xfrm>
            <a:off x="844456" y="895063"/>
            <a:ext cx="10031957" cy="500713"/>
          </a:xfrm>
        </p:spPr>
        <p:txBody>
          <a:bodyPr/>
          <a:lstStyle/>
          <a:p>
            <a:pPr>
              <a:spcBef>
                <a:spcPts val="1200"/>
              </a:spcBef>
              <a:spcAft>
                <a:spcPts val="500"/>
              </a:spcAft>
            </a:pPr>
            <a:r>
              <a:rPr lang="en-US" dirty="0">
                <a:solidFill>
                  <a:schemeClr val="tx1">
                    <a:lumMod val="85000"/>
                    <a:lumOff val="15000"/>
                  </a:schemeClr>
                </a:solidFill>
              </a:rPr>
              <a:t>For example, say we have two datasets:</a:t>
            </a:r>
          </a:p>
        </p:txBody>
      </p:sp>
      <p:sp>
        <p:nvSpPr>
          <p:cNvPr id="4" name="Slide Number Placeholder 3"/>
          <p:cNvSpPr>
            <a:spLocks noGrp="1"/>
          </p:cNvSpPr>
          <p:nvPr>
            <p:ph type="sldNum" sz="quarter" idx="12"/>
          </p:nvPr>
        </p:nvSpPr>
        <p:spPr/>
        <p:txBody>
          <a:bodyPr/>
          <a:lstStyle/>
          <a:p>
            <a:fld id="{AD29F1E6-0A42-6342-8A19-FA364A33AB30}" type="slidenum">
              <a:rPr lang="en-US" smtClean="0"/>
              <a:t>39</a:t>
            </a:fld>
            <a:endParaRPr lang="en-US"/>
          </a:p>
        </p:txBody>
      </p:sp>
      <p:sp>
        <p:nvSpPr>
          <p:cNvPr id="5" name="Content Placeholder 2">
            <a:extLst>
              <a:ext uri="{FF2B5EF4-FFF2-40B4-BE49-F238E27FC236}">
                <a16:creationId xmlns:a16="http://schemas.microsoft.com/office/drawing/2014/main" id="{49C47239-8587-1840-9299-627A8888FA9F}"/>
              </a:ext>
            </a:extLst>
          </p:cNvPr>
          <p:cNvSpPr txBox="1">
            <a:spLocks/>
          </p:cNvSpPr>
          <p:nvPr/>
        </p:nvSpPr>
        <p:spPr>
          <a:xfrm>
            <a:off x="1787476" y="1651350"/>
            <a:ext cx="1840458" cy="50071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dirty="0">
                <a:solidFill>
                  <a:srgbClr val="C00000"/>
                </a:solidFill>
              </a:rPr>
              <a:t>Dataset 1</a:t>
            </a:r>
          </a:p>
        </p:txBody>
      </p:sp>
      <p:sp>
        <p:nvSpPr>
          <p:cNvPr id="6" name="Content Placeholder 2">
            <a:extLst>
              <a:ext uri="{FF2B5EF4-FFF2-40B4-BE49-F238E27FC236}">
                <a16:creationId xmlns:a16="http://schemas.microsoft.com/office/drawing/2014/main" id="{C8CA516F-E43C-3C48-AC15-A8481EB340F1}"/>
              </a:ext>
            </a:extLst>
          </p:cNvPr>
          <p:cNvSpPr txBox="1">
            <a:spLocks/>
          </p:cNvSpPr>
          <p:nvPr/>
        </p:nvSpPr>
        <p:spPr>
          <a:xfrm>
            <a:off x="8891043" y="1784302"/>
            <a:ext cx="1840458" cy="50071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dirty="0">
                <a:solidFill>
                  <a:srgbClr val="C00000"/>
                </a:solidFill>
              </a:rPr>
              <a:t>Dataset 2</a:t>
            </a:r>
          </a:p>
        </p:txBody>
      </p:sp>
      <p:sp>
        <p:nvSpPr>
          <p:cNvPr id="7" name="Content Placeholder 2">
            <a:extLst>
              <a:ext uri="{FF2B5EF4-FFF2-40B4-BE49-F238E27FC236}">
                <a16:creationId xmlns:a16="http://schemas.microsoft.com/office/drawing/2014/main" id="{BCB03D4A-B164-F040-9A38-A68769A238E2}"/>
              </a:ext>
            </a:extLst>
          </p:cNvPr>
          <p:cNvSpPr txBox="1">
            <a:spLocks/>
          </p:cNvSpPr>
          <p:nvPr/>
        </p:nvSpPr>
        <p:spPr>
          <a:xfrm>
            <a:off x="866205" y="2799420"/>
            <a:ext cx="5929858"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b="1" dirty="0" err="1">
                <a:solidFill>
                  <a:schemeClr val="tx2">
                    <a:lumMod val="75000"/>
                  </a:schemeClr>
                </a:solidFill>
              </a:rPr>
              <a:t>SpotifySongID</a:t>
            </a:r>
            <a:r>
              <a:rPr lang="en-US" sz="1800" b="1" dirty="0">
                <a:solidFill>
                  <a:schemeClr val="tx2">
                    <a:lumMod val="75000"/>
                  </a:schemeClr>
                </a:solidFill>
              </a:rPr>
              <a:t>,   # of Streams,   Date</a:t>
            </a:r>
          </a:p>
        </p:txBody>
      </p:sp>
      <p:sp>
        <p:nvSpPr>
          <p:cNvPr id="8" name="Content Placeholder 2">
            <a:extLst>
              <a:ext uri="{FF2B5EF4-FFF2-40B4-BE49-F238E27FC236}">
                <a16:creationId xmlns:a16="http://schemas.microsoft.com/office/drawing/2014/main" id="{72ECABEF-3144-7149-871C-A1BE5E6BEBE8}"/>
              </a:ext>
            </a:extLst>
          </p:cNvPr>
          <p:cNvSpPr txBox="1">
            <a:spLocks/>
          </p:cNvSpPr>
          <p:nvPr/>
        </p:nvSpPr>
        <p:spPr>
          <a:xfrm>
            <a:off x="1169962" y="3312691"/>
            <a:ext cx="3783557"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dirty="0">
                <a:solidFill>
                  <a:schemeClr val="tx1">
                    <a:lumMod val="95000"/>
                    <a:lumOff val="5000"/>
                  </a:schemeClr>
                </a:solidFill>
              </a:rPr>
              <a:t>2789179,              42003,         06-01</a:t>
            </a:r>
          </a:p>
        </p:txBody>
      </p:sp>
      <p:sp>
        <p:nvSpPr>
          <p:cNvPr id="9" name="Content Placeholder 2">
            <a:extLst>
              <a:ext uri="{FF2B5EF4-FFF2-40B4-BE49-F238E27FC236}">
                <a16:creationId xmlns:a16="http://schemas.microsoft.com/office/drawing/2014/main" id="{67ECF009-4E34-C142-B25C-68F7D8F57BB7}"/>
              </a:ext>
            </a:extLst>
          </p:cNvPr>
          <p:cNvSpPr txBox="1">
            <a:spLocks/>
          </p:cNvSpPr>
          <p:nvPr/>
        </p:nvSpPr>
        <p:spPr>
          <a:xfrm>
            <a:off x="1169961" y="4071053"/>
            <a:ext cx="3783557"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dirty="0">
                <a:solidFill>
                  <a:schemeClr val="tx1">
                    <a:lumMod val="95000"/>
                    <a:lumOff val="5000"/>
                  </a:schemeClr>
                </a:solidFill>
              </a:rPr>
              <a:t>3819390,              89103,         06-01</a:t>
            </a:r>
          </a:p>
        </p:txBody>
      </p:sp>
      <p:sp>
        <p:nvSpPr>
          <p:cNvPr id="10" name="Content Placeholder 2">
            <a:extLst>
              <a:ext uri="{FF2B5EF4-FFF2-40B4-BE49-F238E27FC236}">
                <a16:creationId xmlns:a16="http://schemas.microsoft.com/office/drawing/2014/main" id="{22374F5A-DD2E-694F-9D70-E15BEE62EB44}"/>
              </a:ext>
            </a:extLst>
          </p:cNvPr>
          <p:cNvSpPr txBox="1">
            <a:spLocks/>
          </p:cNvSpPr>
          <p:nvPr/>
        </p:nvSpPr>
        <p:spPr>
          <a:xfrm>
            <a:off x="403220" y="2098162"/>
            <a:ext cx="5975308" cy="802560"/>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dirty="0">
                <a:solidFill>
                  <a:srgbClr val="C00000"/>
                </a:solidFill>
              </a:rPr>
              <a:t>Top 200 most-frequent streams per day (for June 2019)</a:t>
            </a:r>
          </a:p>
        </p:txBody>
      </p:sp>
      <p:sp>
        <p:nvSpPr>
          <p:cNvPr id="12" name="Left Brace 11">
            <a:extLst>
              <a:ext uri="{FF2B5EF4-FFF2-40B4-BE49-F238E27FC236}">
                <a16:creationId xmlns:a16="http://schemas.microsoft.com/office/drawing/2014/main" id="{812067E2-0221-7445-AC95-4E6649784898}"/>
              </a:ext>
            </a:extLst>
          </p:cNvPr>
          <p:cNvSpPr/>
          <p:nvPr/>
        </p:nvSpPr>
        <p:spPr>
          <a:xfrm>
            <a:off x="725462" y="3270499"/>
            <a:ext cx="585243" cy="1269803"/>
          </a:xfrm>
          <a:prstGeom prst="leftBrace">
            <a:avLst>
              <a:gd name="adj1" fmla="val 8333"/>
              <a:gd name="adj2" fmla="val 4934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225E2F0F-79EF-C44A-AB5B-9614C1810258}"/>
              </a:ext>
            </a:extLst>
          </p:cNvPr>
          <p:cNvSpPr txBox="1">
            <a:spLocks/>
          </p:cNvSpPr>
          <p:nvPr/>
        </p:nvSpPr>
        <p:spPr>
          <a:xfrm>
            <a:off x="111076" y="3676571"/>
            <a:ext cx="734514"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b="1" dirty="0">
                <a:solidFill>
                  <a:schemeClr val="tx2">
                    <a:lumMod val="75000"/>
                  </a:schemeClr>
                </a:solidFill>
              </a:rPr>
              <a:t>200</a:t>
            </a:r>
          </a:p>
        </p:txBody>
      </p:sp>
      <p:sp>
        <p:nvSpPr>
          <p:cNvPr id="14" name="Rectangle 13">
            <a:extLst>
              <a:ext uri="{FF2B5EF4-FFF2-40B4-BE49-F238E27FC236}">
                <a16:creationId xmlns:a16="http://schemas.microsoft.com/office/drawing/2014/main" id="{CC54209C-5985-7A44-BA1F-A4BE4A6A6B6A}"/>
              </a:ext>
            </a:extLst>
          </p:cNvPr>
          <p:cNvSpPr/>
          <p:nvPr/>
        </p:nvSpPr>
        <p:spPr>
          <a:xfrm>
            <a:off x="1493807" y="3371812"/>
            <a:ext cx="293670" cy="584775"/>
          </a:xfrm>
          <a:prstGeom prst="rect">
            <a:avLst/>
          </a:prstGeom>
        </p:spPr>
        <p:txBody>
          <a:bodyPr wrap="none">
            <a:spAutoFit/>
          </a:bodyPr>
          <a:lstStyle/>
          <a:p>
            <a:r>
              <a:rPr lang="en-US" sz="3200" b="1" dirty="0">
                <a:solidFill>
                  <a:schemeClr val="tx1">
                    <a:lumMod val="95000"/>
                    <a:lumOff val="5000"/>
                  </a:schemeClr>
                </a:solidFill>
              </a:rPr>
              <a:t>.</a:t>
            </a:r>
          </a:p>
        </p:txBody>
      </p:sp>
      <p:sp>
        <p:nvSpPr>
          <p:cNvPr id="15" name="Rectangle 14">
            <a:extLst>
              <a:ext uri="{FF2B5EF4-FFF2-40B4-BE49-F238E27FC236}">
                <a16:creationId xmlns:a16="http://schemas.microsoft.com/office/drawing/2014/main" id="{D6E4DF89-A41F-3046-A1CC-AD815B7ED3E6}"/>
              </a:ext>
            </a:extLst>
          </p:cNvPr>
          <p:cNvSpPr/>
          <p:nvPr/>
        </p:nvSpPr>
        <p:spPr>
          <a:xfrm>
            <a:off x="1493807" y="3625907"/>
            <a:ext cx="293670" cy="584775"/>
          </a:xfrm>
          <a:prstGeom prst="rect">
            <a:avLst/>
          </a:prstGeom>
        </p:spPr>
        <p:txBody>
          <a:bodyPr wrap="none">
            <a:spAutoFit/>
          </a:bodyPr>
          <a:lstStyle/>
          <a:p>
            <a:r>
              <a:rPr lang="en-US" sz="3200" b="1" dirty="0">
                <a:solidFill>
                  <a:schemeClr val="tx1">
                    <a:lumMod val="95000"/>
                    <a:lumOff val="5000"/>
                  </a:schemeClr>
                </a:solidFill>
              </a:rPr>
              <a:t>.</a:t>
            </a:r>
          </a:p>
        </p:txBody>
      </p:sp>
      <p:sp>
        <p:nvSpPr>
          <p:cNvPr id="16" name="Content Placeholder 2">
            <a:extLst>
              <a:ext uri="{FF2B5EF4-FFF2-40B4-BE49-F238E27FC236}">
                <a16:creationId xmlns:a16="http://schemas.microsoft.com/office/drawing/2014/main" id="{60343D48-FB91-9B49-AD28-DCF134C08AD6}"/>
              </a:ext>
            </a:extLst>
          </p:cNvPr>
          <p:cNvSpPr txBox="1">
            <a:spLocks/>
          </p:cNvSpPr>
          <p:nvPr/>
        </p:nvSpPr>
        <p:spPr>
          <a:xfrm>
            <a:off x="1169961" y="4735237"/>
            <a:ext cx="3783557"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dirty="0">
                <a:solidFill>
                  <a:schemeClr val="tx1">
                    <a:lumMod val="95000"/>
                    <a:lumOff val="5000"/>
                  </a:schemeClr>
                </a:solidFill>
              </a:rPr>
              <a:t>4492014,              52923,         06-02</a:t>
            </a:r>
          </a:p>
        </p:txBody>
      </p:sp>
      <p:sp>
        <p:nvSpPr>
          <p:cNvPr id="17" name="Content Placeholder 2">
            <a:extLst>
              <a:ext uri="{FF2B5EF4-FFF2-40B4-BE49-F238E27FC236}">
                <a16:creationId xmlns:a16="http://schemas.microsoft.com/office/drawing/2014/main" id="{7F8E1B91-D1EC-0F44-B477-B396E8D98650}"/>
              </a:ext>
            </a:extLst>
          </p:cNvPr>
          <p:cNvSpPr txBox="1">
            <a:spLocks/>
          </p:cNvSpPr>
          <p:nvPr/>
        </p:nvSpPr>
        <p:spPr>
          <a:xfrm>
            <a:off x="1169960" y="5493599"/>
            <a:ext cx="3783557"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dirty="0">
                <a:solidFill>
                  <a:schemeClr val="tx1">
                    <a:lumMod val="95000"/>
                    <a:lumOff val="5000"/>
                  </a:schemeClr>
                </a:solidFill>
              </a:rPr>
              <a:t>8593013,              189145,         06-02</a:t>
            </a:r>
          </a:p>
        </p:txBody>
      </p:sp>
      <p:sp>
        <p:nvSpPr>
          <p:cNvPr id="18" name="Left Brace 17">
            <a:extLst>
              <a:ext uri="{FF2B5EF4-FFF2-40B4-BE49-F238E27FC236}">
                <a16:creationId xmlns:a16="http://schemas.microsoft.com/office/drawing/2014/main" id="{5A45A29D-BA18-5F41-A1C8-1336D2643730}"/>
              </a:ext>
            </a:extLst>
          </p:cNvPr>
          <p:cNvSpPr/>
          <p:nvPr/>
        </p:nvSpPr>
        <p:spPr>
          <a:xfrm>
            <a:off x="725461" y="4693045"/>
            <a:ext cx="585243" cy="1269803"/>
          </a:xfrm>
          <a:prstGeom prst="leftBrace">
            <a:avLst>
              <a:gd name="adj1" fmla="val 8333"/>
              <a:gd name="adj2" fmla="val 4934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78D90A2E-99F9-314C-B6F4-87A29B8DD538}"/>
              </a:ext>
            </a:extLst>
          </p:cNvPr>
          <p:cNvSpPr txBox="1">
            <a:spLocks/>
          </p:cNvSpPr>
          <p:nvPr/>
        </p:nvSpPr>
        <p:spPr>
          <a:xfrm>
            <a:off x="175102" y="5155927"/>
            <a:ext cx="734514"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b="1" dirty="0">
                <a:solidFill>
                  <a:schemeClr val="tx2">
                    <a:lumMod val="75000"/>
                  </a:schemeClr>
                </a:solidFill>
              </a:rPr>
              <a:t>200</a:t>
            </a:r>
          </a:p>
        </p:txBody>
      </p:sp>
      <p:sp>
        <p:nvSpPr>
          <p:cNvPr id="20" name="Rectangle 19">
            <a:extLst>
              <a:ext uri="{FF2B5EF4-FFF2-40B4-BE49-F238E27FC236}">
                <a16:creationId xmlns:a16="http://schemas.microsoft.com/office/drawing/2014/main" id="{85CD16AF-CA4A-5645-91A3-0F73B1A05E6A}"/>
              </a:ext>
            </a:extLst>
          </p:cNvPr>
          <p:cNvSpPr/>
          <p:nvPr/>
        </p:nvSpPr>
        <p:spPr>
          <a:xfrm>
            <a:off x="1493806" y="4794358"/>
            <a:ext cx="293670" cy="584775"/>
          </a:xfrm>
          <a:prstGeom prst="rect">
            <a:avLst/>
          </a:prstGeom>
        </p:spPr>
        <p:txBody>
          <a:bodyPr wrap="none">
            <a:spAutoFit/>
          </a:bodyPr>
          <a:lstStyle/>
          <a:p>
            <a:r>
              <a:rPr lang="en-US" sz="3200" b="1" dirty="0">
                <a:solidFill>
                  <a:schemeClr val="tx1">
                    <a:lumMod val="95000"/>
                    <a:lumOff val="5000"/>
                  </a:schemeClr>
                </a:solidFill>
              </a:rPr>
              <a:t>.</a:t>
            </a:r>
          </a:p>
        </p:txBody>
      </p:sp>
      <p:sp>
        <p:nvSpPr>
          <p:cNvPr id="21" name="Rectangle 20">
            <a:extLst>
              <a:ext uri="{FF2B5EF4-FFF2-40B4-BE49-F238E27FC236}">
                <a16:creationId xmlns:a16="http://schemas.microsoft.com/office/drawing/2014/main" id="{7A6E7D3D-5347-DF4B-B4A6-0F8097E8F8A7}"/>
              </a:ext>
            </a:extLst>
          </p:cNvPr>
          <p:cNvSpPr/>
          <p:nvPr/>
        </p:nvSpPr>
        <p:spPr>
          <a:xfrm>
            <a:off x="1493806" y="5048453"/>
            <a:ext cx="293670" cy="584775"/>
          </a:xfrm>
          <a:prstGeom prst="rect">
            <a:avLst/>
          </a:prstGeom>
        </p:spPr>
        <p:txBody>
          <a:bodyPr wrap="none">
            <a:spAutoFit/>
          </a:bodyPr>
          <a:lstStyle/>
          <a:p>
            <a:r>
              <a:rPr lang="en-US" sz="3200" b="1" dirty="0">
                <a:solidFill>
                  <a:schemeClr val="tx1">
                    <a:lumMod val="95000"/>
                    <a:lumOff val="5000"/>
                  </a:schemeClr>
                </a:solidFill>
              </a:rPr>
              <a:t>.</a:t>
            </a:r>
          </a:p>
        </p:txBody>
      </p:sp>
      <p:sp>
        <p:nvSpPr>
          <p:cNvPr id="22" name="Content Placeholder 2">
            <a:extLst>
              <a:ext uri="{FF2B5EF4-FFF2-40B4-BE49-F238E27FC236}">
                <a16:creationId xmlns:a16="http://schemas.microsoft.com/office/drawing/2014/main" id="{8778D579-5E8B-444F-A1DC-87A4D9E23263}"/>
              </a:ext>
            </a:extLst>
          </p:cNvPr>
          <p:cNvSpPr txBox="1">
            <a:spLocks/>
          </p:cNvSpPr>
          <p:nvPr/>
        </p:nvSpPr>
        <p:spPr>
          <a:xfrm>
            <a:off x="6440987" y="2900722"/>
            <a:ext cx="5929858"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b="1" dirty="0" err="1">
                <a:solidFill>
                  <a:schemeClr val="tx2">
                    <a:lumMod val="75000"/>
                  </a:schemeClr>
                </a:solidFill>
              </a:rPr>
              <a:t>SpotifySongID</a:t>
            </a:r>
            <a:r>
              <a:rPr lang="en-US" sz="1800" b="1" dirty="0">
                <a:solidFill>
                  <a:schemeClr val="tx2">
                    <a:lumMod val="75000"/>
                  </a:schemeClr>
                </a:solidFill>
              </a:rPr>
              <a:t>,  Artist, Track, [10 acoustic features] </a:t>
            </a:r>
          </a:p>
        </p:txBody>
      </p:sp>
      <p:sp>
        <p:nvSpPr>
          <p:cNvPr id="23" name="Content Placeholder 2">
            <a:extLst>
              <a:ext uri="{FF2B5EF4-FFF2-40B4-BE49-F238E27FC236}">
                <a16:creationId xmlns:a16="http://schemas.microsoft.com/office/drawing/2014/main" id="{6BA0BDA9-5C97-054A-8B08-6D669292E75C}"/>
              </a:ext>
            </a:extLst>
          </p:cNvPr>
          <p:cNvSpPr txBox="1">
            <a:spLocks/>
          </p:cNvSpPr>
          <p:nvPr/>
        </p:nvSpPr>
        <p:spPr>
          <a:xfrm>
            <a:off x="6706644" y="3336161"/>
            <a:ext cx="5002756"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dirty="0">
                <a:solidFill>
                  <a:schemeClr val="tx1">
                    <a:lumMod val="95000"/>
                    <a:lumOff val="5000"/>
                  </a:schemeClr>
                </a:solidFill>
              </a:rPr>
              <a:t>2789179,        Billie </a:t>
            </a:r>
            <a:r>
              <a:rPr lang="en-US" sz="1800" dirty="0" err="1">
                <a:solidFill>
                  <a:schemeClr val="tx1">
                    <a:lumMod val="95000"/>
                    <a:lumOff val="5000"/>
                  </a:schemeClr>
                </a:solidFill>
              </a:rPr>
              <a:t>Eilish</a:t>
            </a:r>
            <a:r>
              <a:rPr lang="en-US" sz="1800" dirty="0">
                <a:solidFill>
                  <a:schemeClr val="tx1">
                    <a:lumMod val="95000"/>
                    <a:lumOff val="5000"/>
                  </a:schemeClr>
                </a:solidFill>
              </a:rPr>
              <a:t>, bad guy, 3.2, 5.9, …</a:t>
            </a:r>
          </a:p>
        </p:txBody>
      </p:sp>
      <p:sp>
        <p:nvSpPr>
          <p:cNvPr id="24" name="Content Placeholder 2">
            <a:extLst>
              <a:ext uri="{FF2B5EF4-FFF2-40B4-BE49-F238E27FC236}">
                <a16:creationId xmlns:a16="http://schemas.microsoft.com/office/drawing/2014/main" id="{612CD15B-803C-0F49-853F-3E1DAA62404E}"/>
              </a:ext>
            </a:extLst>
          </p:cNvPr>
          <p:cNvSpPr txBox="1">
            <a:spLocks/>
          </p:cNvSpPr>
          <p:nvPr/>
        </p:nvSpPr>
        <p:spPr>
          <a:xfrm>
            <a:off x="6642622" y="4172787"/>
            <a:ext cx="5002756"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dirty="0">
                <a:solidFill>
                  <a:schemeClr val="tx1">
                    <a:lumMod val="95000"/>
                    <a:lumOff val="5000"/>
                  </a:schemeClr>
                </a:solidFill>
              </a:rPr>
              <a:t>3901829,        </a:t>
            </a:r>
            <a:r>
              <a:rPr lang="en-US" sz="1800" dirty="0" err="1">
                <a:solidFill>
                  <a:schemeClr val="tx1">
                    <a:lumMod val="95000"/>
                    <a:lumOff val="5000"/>
                  </a:schemeClr>
                </a:solidFill>
              </a:rPr>
              <a:t>Outkast</a:t>
            </a:r>
            <a:r>
              <a:rPr lang="en-US" sz="1800" dirty="0">
                <a:solidFill>
                  <a:schemeClr val="tx1">
                    <a:lumMod val="95000"/>
                    <a:lumOff val="5000"/>
                  </a:schemeClr>
                </a:solidFill>
              </a:rPr>
              <a:t>,     Elevators, 9.3, 5,1, …</a:t>
            </a:r>
          </a:p>
        </p:txBody>
      </p:sp>
      <p:sp>
        <p:nvSpPr>
          <p:cNvPr id="25" name="Content Placeholder 2">
            <a:extLst>
              <a:ext uri="{FF2B5EF4-FFF2-40B4-BE49-F238E27FC236}">
                <a16:creationId xmlns:a16="http://schemas.microsoft.com/office/drawing/2014/main" id="{2216370D-52EE-1347-AA0D-8A1F0B626EFF}"/>
              </a:ext>
            </a:extLst>
          </p:cNvPr>
          <p:cNvSpPr txBox="1">
            <a:spLocks/>
          </p:cNvSpPr>
          <p:nvPr/>
        </p:nvSpPr>
        <p:spPr>
          <a:xfrm>
            <a:off x="7661146" y="2213687"/>
            <a:ext cx="4114799" cy="802560"/>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dirty="0">
                <a:solidFill>
                  <a:srgbClr val="C00000"/>
                </a:solidFill>
              </a:rPr>
              <a:t>Top 50 most streamed in 2019, so far</a:t>
            </a:r>
          </a:p>
        </p:txBody>
      </p:sp>
      <p:sp>
        <p:nvSpPr>
          <p:cNvPr id="26" name="Rectangle 25">
            <a:extLst>
              <a:ext uri="{FF2B5EF4-FFF2-40B4-BE49-F238E27FC236}">
                <a16:creationId xmlns:a16="http://schemas.microsoft.com/office/drawing/2014/main" id="{5C86CD05-075A-6042-90B7-0C2FDC35D41A}"/>
              </a:ext>
            </a:extLst>
          </p:cNvPr>
          <p:cNvSpPr/>
          <p:nvPr/>
        </p:nvSpPr>
        <p:spPr>
          <a:xfrm>
            <a:off x="7319109" y="3398336"/>
            <a:ext cx="293670" cy="584775"/>
          </a:xfrm>
          <a:prstGeom prst="rect">
            <a:avLst/>
          </a:prstGeom>
        </p:spPr>
        <p:txBody>
          <a:bodyPr wrap="none">
            <a:spAutoFit/>
          </a:bodyPr>
          <a:lstStyle/>
          <a:p>
            <a:r>
              <a:rPr lang="en-US" sz="3200" b="1" dirty="0">
                <a:solidFill>
                  <a:schemeClr val="tx1">
                    <a:lumMod val="95000"/>
                    <a:lumOff val="5000"/>
                  </a:schemeClr>
                </a:solidFill>
              </a:rPr>
              <a:t>.</a:t>
            </a:r>
          </a:p>
        </p:txBody>
      </p:sp>
      <p:sp>
        <p:nvSpPr>
          <p:cNvPr id="27" name="Rectangle 26">
            <a:extLst>
              <a:ext uri="{FF2B5EF4-FFF2-40B4-BE49-F238E27FC236}">
                <a16:creationId xmlns:a16="http://schemas.microsoft.com/office/drawing/2014/main" id="{1FF8F789-683C-2941-B35A-B88EF2C505ED}"/>
              </a:ext>
            </a:extLst>
          </p:cNvPr>
          <p:cNvSpPr/>
          <p:nvPr/>
        </p:nvSpPr>
        <p:spPr>
          <a:xfrm>
            <a:off x="7319108" y="3632873"/>
            <a:ext cx="293670" cy="584775"/>
          </a:xfrm>
          <a:prstGeom prst="rect">
            <a:avLst/>
          </a:prstGeom>
        </p:spPr>
        <p:txBody>
          <a:bodyPr wrap="none">
            <a:spAutoFit/>
          </a:bodyPr>
          <a:lstStyle/>
          <a:p>
            <a:r>
              <a:rPr lang="en-US" sz="3200" b="1" dirty="0">
                <a:solidFill>
                  <a:schemeClr val="tx1">
                    <a:lumMod val="95000"/>
                    <a:lumOff val="5000"/>
                  </a:schemeClr>
                </a:solidFill>
              </a:rPr>
              <a:t>.</a:t>
            </a:r>
          </a:p>
        </p:txBody>
      </p:sp>
      <p:sp>
        <p:nvSpPr>
          <p:cNvPr id="28" name="Left Brace 27">
            <a:extLst>
              <a:ext uri="{FF2B5EF4-FFF2-40B4-BE49-F238E27FC236}">
                <a16:creationId xmlns:a16="http://schemas.microsoft.com/office/drawing/2014/main" id="{754D585B-E882-3441-8310-5822AF8377F9}"/>
              </a:ext>
            </a:extLst>
          </p:cNvPr>
          <p:cNvSpPr/>
          <p:nvPr/>
        </p:nvSpPr>
        <p:spPr>
          <a:xfrm>
            <a:off x="6148364" y="3394446"/>
            <a:ext cx="585243" cy="1269803"/>
          </a:xfrm>
          <a:prstGeom prst="leftBrace">
            <a:avLst>
              <a:gd name="adj1" fmla="val 8333"/>
              <a:gd name="adj2" fmla="val 4934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Content Placeholder 2">
            <a:extLst>
              <a:ext uri="{FF2B5EF4-FFF2-40B4-BE49-F238E27FC236}">
                <a16:creationId xmlns:a16="http://schemas.microsoft.com/office/drawing/2014/main" id="{AB2D5BC1-1EF8-9145-94A0-FC45F166383E}"/>
              </a:ext>
            </a:extLst>
          </p:cNvPr>
          <p:cNvSpPr txBox="1">
            <a:spLocks/>
          </p:cNvSpPr>
          <p:nvPr/>
        </p:nvSpPr>
        <p:spPr>
          <a:xfrm>
            <a:off x="5677942" y="3844806"/>
            <a:ext cx="734514"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b="1" dirty="0">
                <a:solidFill>
                  <a:schemeClr val="tx2">
                    <a:lumMod val="75000"/>
                  </a:schemeClr>
                </a:solidFill>
              </a:rPr>
              <a:t>50</a:t>
            </a:r>
          </a:p>
        </p:txBody>
      </p:sp>
      <p:cxnSp>
        <p:nvCxnSpPr>
          <p:cNvPr id="31" name="Straight Connector 30">
            <a:extLst>
              <a:ext uri="{FF2B5EF4-FFF2-40B4-BE49-F238E27FC236}">
                <a16:creationId xmlns:a16="http://schemas.microsoft.com/office/drawing/2014/main" id="{898BCB9B-8652-E943-B323-6E68ABBCF622}"/>
              </a:ext>
            </a:extLst>
          </p:cNvPr>
          <p:cNvCxnSpPr/>
          <p:nvPr/>
        </p:nvCxnSpPr>
        <p:spPr>
          <a:xfrm>
            <a:off x="725461" y="6034676"/>
            <a:ext cx="4393158" cy="0"/>
          </a:xfrm>
          <a:prstGeom prst="line">
            <a:avLst/>
          </a:prstGeom>
        </p:spPr>
        <p:style>
          <a:lnRef idx="2">
            <a:schemeClr val="accent1"/>
          </a:lnRef>
          <a:fillRef idx="0">
            <a:schemeClr val="accent1"/>
          </a:fillRef>
          <a:effectRef idx="1">
            <a:schemeClr val="accent1"/>
          </a:effectRef>
          <a:fontRef idx="minor">
            <a:schemeClr val="tx1"/>
          </a:fontRef>
        </p:style>
      </p:cxnSp>
      <p:sp>
        <p:nvSpPr>
          <p:cNvPr id="32" name="Content Placeholder 2">
            <a:extLst>
              <a:ext uri="{FF2B5EF4-FFF2-40B4-BE49-F238E27FC236}">
                <a16:creationId xmlns:a16="http://schemas.microsoft.com/office/drawing/2014/main" id="{97273086-7C36-9146-9B46-EAEE83ED77DA}"/>
              </a:ext>
            </a:extLst>
          </p:cNvPr>
          <p:cNvSpPr txBox="1">
            <a:spLocks/>
          </p:cNvSpPr>
          <p:nvPr/>
        </p:nvSpPr>
        <p:spPr>
          <a:xfrm>
            <a:off x="2415605" y="6075789"/>
            <a:ext cx="1725114"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b="1" dirty="0">
                <a:solidFill>
                  <a:schemeClr val="tx2">
                    <a:lumMod val="75000"/>
                  </a:schemeClr>
                </a:solidFill>
              </a:rPr>
              <a:t>6,000 x 3</a:t>
            </a:r>
          </a:p>
        </p:txBody>
      </p:sp>
      <p:cxnSp>
        <p:nvCxnSpPr>
          <p:cNvPr id="33" name="Straight Connector 32">
            <a:extLst>
              <a:ext uri="{FF2B5EF4-FFF2-40B4-BE49-F238E27FC236}">
                <a16:creationId xmlns:a16="http://schemas.microsoft.com/office/drawing/2014/main" id="{004152C0-E1D1-824C-804F-A4E1ECA62A20}"/>
              </a:ext>
            </a:extLst>
          </p:cNvPr>
          <p:cNvCxnSpPr/>
          <p:nvPr/>
        </p:nvCxnSpPr>
        <p:spPr>
          <a:xfrm>
            <a:off x="7063807" y="4794358"/>
            <a:ext cx="4393158" cy="0"/>
          </a:xfrm>
          <a:prstGeom prst="line">
            <a:avLst/>
          </a:prstGeom>
        </p:spPr>
        <p:style>
          <a:lnRef idx="2">
            <a:schemeClr val="accent1"/>
          </a:lnRef>
          <a:fillRef idx="0">
            <a:schemeClr val="accent1"/>
          </a:fillRef>
          <a:effectRef idx="1">
            <a:schemeClr val="accent1"/>
          </a:effectRef>
          <a:fontRef idx="minor">
            <a:schemeClr val="tx1"/>
          </a:fontRef>
        </p:style>
      </p:cxnSp>
      <p:sp>
        <p:nvSpPr>
          <p:cNvPr id="34" name="Content Placeholder 2">
            <a:extLst>
              <a:ext uri="{FF2B5EF4-FFF2-40B4-BE49-F238E27FC236}">
                <a16:creationId xmlns:a16="http://schemas.microsoft.com/office/drawing/2014/main" id="{BE962A56-9549-DA4F-A688-6FF506F10BE9}"/>
              </a:ext>
            </a:extLst>
          </p:cNvPr>
          <p:cNvSpPr txBox="1">
            <a:spLocks/>
          </p:cNvSpPr>
          <p:nvPr/>
        </p:nvSpPr>
        <p:spPr>
          <a:xfrm>
            <a:off x="8423751" y="4885389"/>
            <a:ext cx="1725114"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b="1" dirty="0">
                <a:solidFill>
                  <a:schemeClr val="tx2">
                    <a:lumMod val="75000"/>
                  </a:schemeClr>
                </a:solidFill>
              </a:rPr>
              <a:t>50 x 13</a:t>
            </a:r>
          </a:p>
        </p:txBody>
      </p:sp>
      <p:sp>
        <p:nvSpPr>
          <p:cNvPr id="11" name="Rectangle 10">
            <a:extLst>
              <a:ext uri="{FF2B5EF4-FFF2-40B4-BE49-F238E27FC236}">
                <a16:creationId xmlns:a16="http://schemas.microsoft.com/office/drawing/2014/main" id="{AF277BE7-4105-C949-A6E7-863C07D83AA6}"/>
              </a:ext>
            </a:extLst>
          </p:cNvPr>
          <p:cNvSpPr/>
          <p:nvPr/>
        </p:nvSpPr>
        <p:spPr>
          <a:xfrm>
            <a:off x="1529733" y="2768845"/>
            <a:ext cx="9707594" cy="2387082"/>
          </a:xfrm>
          <a:prstGeom prst="rect">
            <a:avLst/>
          </a:prstGeom>
          <a:solidFill>
            <a:schemeClr val="accent1">
              <a:lumMod val="20000"/>
              <a:lumOff val="80000"/>
            </a:schemeClr>
          </a:solidFill>
          <a:ln w="444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0" name="TextBox 29">
            <a:extLst>
              <a:ext uri="{FF2B5EF4-FFF2-40B4-BE49-F238E27FC236}">
                <a16:creationId xmlns:a16="http://schemas.microsoft.com/office/drawing/2014/main" id="{62288665-9B3E-A840-B170-F664C4D1FAE1}"/>
              </a:ext>
            </a:extLst>
          </p:cNvPr>
          <p:cNvSpPr txBox="1"/>
          <p:nvPr/>
        </p:nvSpPr>
        <p:spPr>
          <a:xfrm>
            <a:off x="2415605" y="3102926"/>
            <a:ext cx="8430883" cy="2246769"/>
          </a:xfrm>
          <a:prstGeom prst="rect">
            <a:avLst/>
          </a:prstGeom>
          <a:noFill/>
        </p:spPr>
        <p:txBody>
          <a:bodyPr wrap="square" rtlCol="0">
            <a:spAutoFit/>
          </a:bodyPr>
          <a:lstStyle/>
          <a:p>
            <a:r>
              <a:rPr lang="en-US" sz="2800" dirty="0">
                <a:solidFill>
                  <a:schemeClr val="tx1">
                    <a:lumMod val="85000"/>
                    <a:lumOff val="15000"/>
                  </a:schemeClr>
                </a:solidFill>
              </a:rPr>
              <a:t>We are interested in determining if songs with high danceability are more popular during the weekends of June than weekdays in June. </a:t>
            </a:r>
            <a:r>
              <a:rPr lang="en-US" sz="2800" dirty="0">
                <a:solidFill>
                  <a:srgbClr val="C00000"/>
                </a:solidFill>
              </a:rPr>
              <a:t>What should our merged table look like? Concerns?</a:t>
            </a:r>
          </a:p>
          <a:p>
            <a:endParaRPr lang="en-US" sz="2800" dirty="0"/>
          </a:p>
        </p:txBody>
      </p:sp>
    </p:spTree>
    <p:extLst>
      <p:ext uri="{BB962C8B-B14F-4D97-AF65-F5344CB8AC3E}">
        <p14:creationId xmlns:p14="http://schemas.microsoft.com/office/powerpoint/2010/main" val="3225310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302D7-1ACA-224D-B29D-4D28082ED901}"/>
              </a:ext>
            </a:extLst>
          </p:cNvPr>
          <p:cNvSpPr>
            <a:spLocks noGrp="1"/>
          </p:cNvSpPr>
          <p:nvPr>
            <p:ph type="sldNum" sz="quarter" idx="12"/>
          </p:nvPr>
        </p:nvSpPr>
        <p:spPr/>
        <p:txBody>
          <a:bodyPr/>
          <a:lstStyle/>
          <a:p>
            <a:fld id="{AD29F1E6-0A42-6342-8A19-FA364A33AB30}" type="slidenum">
              <a:rPr lang="en-US" smtClean="0"/>
              <a:t>4</a:t>
            </a:fld>
            <a:endParaRPr lang="en-US"/>
          </a:p>
        </p:txBody>
      </p:sp>
      <p:sp>
        <p:nvSpPr>
          <p:cNvPr id="5" name="Content Placeholder 2">
            <a:extLst>
              <a:ext uri="{FF2B5EF4-FFF2-40B4-BE49-F238E27FC236}">
                <a16:creationId xmlns:a16="http://schemas.microsoft.com/office/drawing/2014/main" id="{4B42DE3A-C3D5-DB4E-8609-AB055504742F}"/>
              </a:ext>
            </a:extLst>
          </p:cNvPr>
          <p:cNvSpPr txBox="1">
            <a:spLocks/>
          </p:cNvSpPr>
          <p:nvPr/>
        </p:nvSpPr>
        <p:spPr>
          <a:xfrm>
            <a:off x="1014092" y="1333500"/>
            <a:ext cx="9552308" cy="4104490"/>
          </a:xfrm>
          <a:prstGeom prst="rect">
            <a:avLst/>
          </a:prstGeom>
        </p:spPr>
        <p:txBody>
          <a:bodyPr/>
          <a:lstStyle>
            <a:lvl1pPr marL="342878" indent="-342878" algn="l" defTabSz="457171" rtl="0" eaLnBrk="1" latinLnBrk="0" hangingPunct="1">
              <a:spcBef>
                <a:spcPct val="20000"/>
              </a:spcBef>
              <a:buFont typeface="Arial"/>
              <a:buChar char="•"/>
              <a:defRPr sz="3200" kern="1200">
                <a:solidFill>
                  <a:schemeClr val="tx1"/>
                </a:solidFill>
                <a:latin typeface="+mn-lt"/>
                <a:ea typeface="+mn-ea"/>
                <a:cs typeface="+mn-cs"/>
              </a:defRPr>
            </a:lvl1pPr>
            <a:lvl2pPr marL="742901" indent="-285732" algn="l" defTabSz="457171" rtl="0" eaLnBrk="1" latinLnBrk="0" hangingPunct="1">
              <a:spcBef>
                <a:spcPct val="20000"/>
              </a:spcBef>
              <a:buFont typeface="Arial"/>
              <a:buChar char="–"/>
              <a:defRPr sz="2800" kern="1200">
                <a:solidFill>
                  <a:schemeClr val="tx1"/>
                </a:solidFill>
                <a:latin typeface="+mn-lt"/>
                <a:ea typeface="+mn-ea"/>
                <a:cs typeface="+mn-cs"/>
              </a:defRPr>
            </a:lvl2pPr>
            <a:lvl3pPr marL="1142926" indent="-228585" algn="l" defTabSz="457171" rtl="0" eaLnBrk="1" latinLnBrk="0" hangingPunct="1">
              <a:spcBef>
                <a:spcPct val="20000"/>
              </a:spcBef>
              <a:buFont typeface="Arial"/>
              <a:buChar char="•"/>
              <a:defRPr sz="2400" kern="1200">
                <a:solidFill>
                  <a:schemeClr val="tx1"/>
                </a:solidFill>
                <a:latin typeface="+mn-lt"/>
                <a:ea typeface="+mn-ea"/>
                <a:cs typeface="+mn-cs"/>
              </a:defRPr>
            </a:lvl3pPr>
            <a:lvl4pPr marL="1600096" indent="-228585" algn="l" defTabSz="457171" rtl="0" eaLnBrk="1" latinLnBrk="0" hangingPunct="1">
              <a:spcBef>
                <a:spcPct val="20000"/>
              </a:spcBef>
              <a:buFont typeface="Arial"/>
              <a:buChar char="–"/>
              <a:defRPr sz="2000" kern="1200">
                <a:solidFill>
                  <a:schemeClr val="tx1"/>
                </a:solidFill>
                <a:latin typeface="+mn-lt"/>
                <a:ea typeface="+mn-ea"/>
                <a:cs typeface="+mn-cs"/>
              </a:defRPr>
            </a:lvl4pPr>
            <a:lvl5pPr marL="2057266" indent="-228585" algn="l" defTabSz="457171" rtl="0" eaLnBrk="1" latinLnBrk="0" hangingPunct="1">
              <a:spcBef>
                <a:spcPct val="20000"/>
              </a:spcBef>
              <a:buFont typeface="Arial"/>
              <a:buChar char="»"/>
              <a:defRPr sz="2000" kern="1200">
                <a:solidFill>
                  <a:schemeClr val="tx1"/>
                </a:solidFill>
                <a:latin typeface="+mn-lt"/>
                <a:ea typeface="+mn-ea"/>
                <a:cs typeface="+mn-cs"/>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a:spcAft>
                <a:spcPts val="500"/>
              </a:spcAft>
              <a:buFont typeface="Arial" charset="0"/>
              <a:buChar char="•"/>
            </a:pPr>
            <a:r>
              <a:rPr lang="en-US" b="1" dirty="0">
                <a:solidFill>
                  <a:schemeClr val="accent1">
                    <a:lumMod val="75000"/>
                  </a:schemeClr>
                </a:solidFill>
              </a:rPr>
              <a:t>Ed </a:t>
            </a:r>
            <a:r>
              <a:rPr lang="en-US" b="1" dirty="0">
                <a:solidFill>
                  <a:schemeClr val="tx1">
                    <a:lumMod val="75000"/>
                    <a:lumOff val="25000"/>
                  </a:schemeClr>
                </a:solidFill>
              </a:rPr>
              <a:t>is where the discussions and quizzes reside</a:t>
            </a:r>
          </a:p>
          <a:p>
            <a:pPr marL="857212" lvl="1" indent="-457189">
              <a:spcAft>
                <a:spcPts val="500"/>
              </a:spcAft>
              <a:buFont typeface="Arial" charset="0"/>
              <a:buChar char="•"/>
            </a:pPr>
            <a:r>
              <a:rPr lang="en-US" dirty="0">
                <a:solidFill>
                  <a:schemeClr val="tx1">
                    <a:lumMod val="75000"/>
                    <a:lumOff val="25000"/>
                  </a:schemeClr>
                </a:solidFill>
              </a:rPr>
              <a:t>Quizzes are under the ‘Sway’ tab</a:t>
            </a:r>
          </a:p>
          <a:p>
            <a:pPr marL="857212" lvl="1" indent="-457189">
              <a:spcAft>
                <a:spcPts val="500"/>
              </a:spcAft>
              <a:buFont typeface="Arial" charset="0"/>
              <a:buChar char="•"/>
            </a:pPr>
            <a:r>
              <a:rPr lang="en-US" dirty="0">
                <a:solidFill>
                  <a:schemeClr val="tx1">
                    <a:lumMod val="75000"/>
                    <a:lumOff val="25000"/>
                  </a:schemeClr>
                </a:solidFill>
              </a:rPr>
              <a:t>If you can’t connect to Ed, try logging out of Canvas, then back into Canvas</a:t>
            </a:r>
          </a:p>
          <a:p>
            <a:pPr marL="457189" indent="-457189">
              <a:spcAft>
                <a:spcPts val="500"/>
              </a:spcAft>
              <a:buFont typeface="Arial" charset="0"/>
              <a:buChar char="•"/>
            </a:pPr>
            <a:r>
              <a:rPr lang="en-US" dirty="0">
                <a:solidFill>
                  <a:schemeClr val="tx1">
                    <a:lumMod val="75000"/>
                    <a:lumOff val="25000"/>
                  </a:schemeClr>
                </a:solidFill>
              </a:rPr>
              <a:t>We are looking to change our lecture room, due to current space limitations.</a:t>
            </a:r>
          </a:p>
        </p:txBody>
      </p:sp>
      <p:sp>
        <p:nvSpPr>
          <p:cNvPr id="8" name="Title 1">
            <a:extLst>
              <a:ext uri="{FF2B5EF4-FFF2-40B4-BE49-F238E27FC236}">
                <a16:creationId xmlns:a16="http://schemas.microsoft.com/office/drawing/2014/main" id="{33BD8E3E-02C2-A04A-ABCD-1382F18753BD}"/>
              </a:ext>
            </a:extLst>
          </p:cNvPr>
          <p:cNvSpPr txBox="1">
            <a:spLocks/>
          </p:cNvSpPr>
          <p:nvPr/>
        </p:nvSpPr>
        <p:spPr>
          <a:xfrm>
            <a:off x="1864992" y="247699"/>
            <a:ext cx="6698717" cy="704801"/>
          </a:xfrm>
          <a:prstGeom prst="rect">
            <a:avLst/>
          </a:prstGeom>
          <a:solidFill>
            <a:schemeClr val="accent1">
              <a:lumMod val="75000"/>
            </a:schemeClr>
          </a:solidFill>
        </p:spPr>
        <p:txBody>
          <a:bodyPr/>
          <a:lstStyle>
            <a:lvl1pPr algn="ctr" defTabSz="457171" rtl="0" eaLnBrk="1" latinLnBrk="0" hangingPunct="1">
              <a:spcBef>
                <a:spcPct val="0"/>
              </a:spcBef>
              <a:buNone/>
              <a:defRPr sz="3200" kern="1200" baseline="0">
                <a:solidFill>
                  <a:schemeClr val="tx1"/>
                </a:solidFill>
                <a:latin typeface="Karla"/>
                <a:ea typeface="+mj-ea"/>
                <a:cs typeface="Karla"/>
              </a:defRPr>
            </a:lvl1pPr>
          </a:lstStyle>
          <a:p>
            <a:pPr fontAlgn="ctr"/>
            <a:r>
              <a:rPr lang="en-US" sz="4000" dirty="0">
                <a:solidFill>
                  <a:schemeClr val="bg2"/>
                </a:solidFill>
              </a:rPr>
              <a:t>ANNOUNCEMENTS</a:t>
            </a:r>
          </a:p>
        </p:txBody>
      </p:sp>
    </p:spTree>
    <p:extLst>
      <p:ext uri="{BB962C8B-B14F-4D97-AF65-F5344CB8AC3E}">
        <p14:creationId xmlns:p14="http://schemas.microsoft.com/office/powerpoint/2010/main" val="1415034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Concerns: the format</a:t>
            </a:r>
          </a:p>
        </p:txBody>
      </p:sp>
      <p:sp>
        <p:nvSpPr>
          <p:cNvPr id="3" name="Content Placeholder 2"/>
          <p:cNvSpPr>
            <a:spLocks noGrp="1"/>
          </p:cNvSpPr>
          <p:nvPr>
            <p:ph idx="1"/>
          </p:nvPr>
        </p:nvSpPr>
        <p:spPr>
          <a:xfrm>
            <a:off x="845590" y="1086767"/>
            <a:ext cx="10031957" cy="500713"/>
          </a:xfrm>
        </p:spPr>
        <p:txBody>
          <a:bodyPr/>
          <a:lstStyle/>
          <a:p>
            <a:pPr>
              <a:spcBef>
                <a:spcPts val="1200"/>
              </a:spcBef>
              <a:spcAft>
                <a:spcPts val="500"/>
              </a:spcAft>
            </a:pPr>
            <a:r>
              <a:rPr lang="en-US" dirty="0">
                <a:solidFill>
                  <a:schemeClr val="tx1">
                    <a:lumMod val="85000"/>
                    <a:lumOff val="15000"/>
                  </a:schemeClr>
                </a:solidFill>
              </a:rPr>
              <a:t>This is wasteful, as it has 10 acoustic features, artist, and track repeated many times for each unique song.</a:t>
            </a:r>
          </a:p>
        </p:txBody>
      </p:sp>
      <p:sp>
        <p:nvSpPr>
          <p:cNvPr id="4" name="Slide Number Placeholder 3"/>
          <p:cNvSpPr>
            <a:spLocks noGrp="1"/>
          </p:cNvSpPr>
          <p:nvPr>
            <p:ph type="sldNum" sz="quarter" idx="12"/>
          </p:nvPr>
        </p:nvSpPr>
        <p:spPr/>
        <p:txBody>
          <a:bodyPr/>
          <a:lstStyle/>
          <a:p>
            <a:fld id="{AD29F1E6-0A42-6342-8A19-FA364A33AB30}" type="slidenum">
              <a:rPr lang="en-US" smtClean="0"/>
              <a:t>40</a:t>
            </a:fld>
            <a:endParaRPr lang="en-US"/>
          </a:p>
        </p:txBody>
      </p:sp>
      <p:sp>
        <p:nvSpPr>
          <p:cNvPr id="5" name="Content Placeholder 2">
            <a:extLst>
              <a:ext uri="{FF2B5EF4-FFF2-40B4-BE49-F238E27FC236}">
                <a16:creationId xmlns:a16="http://schemas.microsoft.com/office/drawing/2014/main" id="{49C47239-8587-1840-9299-627A8888FA9F}"/>
              </a:ext>
            </a:extLst>
          </p:cNvPr>
          <p:cNvSpPr txBox="1">
            <a:spLocks/>
          </p:cNvSpPr>
          <p:nvPr/>
        </p:nvSpPr>
        <p:spPr>
          <a:xfrm>
            <a:off x="3278162" y="2277610"/>
            <a:ext cx="4360888" cy="50071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dirty="0">
                <a:solidFill>
                  <a:srgbClr val="C00000"/>
                </a:solidFill>
              </a:rPr>
              <a:t>Datasets Merged (poorly)</a:t>
            </a:r>
          </a:p>
        </p:txBody>
      </p:sp>
      <p:sp>
        <p:nvSpPr>
          <p:cNvPr id="7" name="Content Placeholder 2">
            <a:extLst>
              <a:ext uri="{FF2B5EF4-FFF2-40B4-BE49-F238E27FC236}">
                <a16:creationId xmlns:a16="http://schemas.microsoft.com/office/drawing/2014/main" id="{BCB03D4A-B164-F040-9A38-A68769A238E2}"/>
              </a:ext>
            </a:extLst>
          </p:cNvPr>
          <p:cNvSpPr txBox="1">
            <a:spLocks/>
          </p:cNvSpPr>
          <p:nvPr/>
        </p:nvSpPr>
        <p:spPr>
          <a:xfrm>
            <a:off x="866205" y="2799420"/>
            <a:ext cx="5929858"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b="1" dirty="0" err="1">
                <a:solidFill>
                  <a:schemeClr val="tx2">
                    <a:lumMod val="75000"/>
                  </a:schemeClr>
                </a:solidFill>
              </a:rPr>
              <a:t>SpotifySongID</a:t>
            </a:r>
            <a:r>
              <a:rPr lang="en-US" sz="1800" b="1" dirty="0">
                <a:solidFill>
                  <a:schemeClr val="tx2">
                    <a:lumMod val="75000"/>
                  </a:schemeClr>
                </a:solidFill>
              </a:rPr>
              <a:t>,   # of Streams,   Date,</a:t>
            </a:r>
          </a:p>
        </p:txBody>
      </p:sp>
      <p:sp>
        <p:nvSpPr>
          <p:cNvPr id="8" name="Content Placeholder 2">
            <a:extLst>
              <a:ext uri="{FF2B5EF4-FFF2-40B4-BE49-F238E27FC236}">
                <a16:creationId xmlns:a16="http://schemas.microsoft.com/office/drawing/2014/main" id="{72ECABEF-3144-7149-871C-A1BE5E6BEBE8}"/>
              </a:ext>
            </a:extLst>
          </p:cNvPr>
          <p:cNvSpPr txBox="1">
            <a:spLocks/>
          </p:cNvSpPr>
          <p:nvPr/>
        </p:nvSpPr>
        <p:spPr>
          <a:xfrm>
            <a:off x="1169962" y="3312691"/>
            <a:ext cx="3783557"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dirty="0">
                <a:solidFill>
                  <a:schemeClr val="tx1">
                    <a:lumMod val="95000"/>
                    <a:lumOff val="5000"/>
                  </a:schemeClr>
                </a:solidFill>
              </a:rPr>
              <a:t>2789179,              42003,         06-01</a:t>
            </a:r>
          </a:p>
        </p:txBody>
      </p:sp>
      <p:sp>
        <p:nvSpPr>
          <p:cNvPr id="9" name="Content Placeholder 2">
            <a:extLst>
              <a:ext uri="{FF2B5EF4-FFF2-40B4-BE49-F238E27FC236}">
                <a16:creationId xmlns:a16="http://schemas.microsoft.com/office/drawing/2014/main" id="{67ECF009-4E34-C142-B25C-68F7D8F57BB7}"/>
              </a:ext>
            </a:extLst>
          </p:cNvPr>
          <p:cNvSpPr txBox="1">
            <a:spLocks/>
          </p:cNvSpPr>
          <p:nvPr/>
        </p:nvSpPr>
        <p:spPr>
          <a:xfrm>
            <a:off x="1169961" y="4071053"/>
            <a:ext cx="3783557"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dirty="0">
                <a:solidFill>
                  <a:schemeClr val="tx1">
                    <a:lumMod val="95000"/>
                    <a:lumOff val="5000"/>
                  </a:schemeClr>
                </a:solidFill>
              </a:rPr>
              <a:t>3819390,              89103,         06-01</a:t>
            </a:r>
          </a:p>
        </p:txBody>
      </p:sp>
      <p:sp>
        <p:nvSpPr>
          <p:cNvPr id="12" name="Left Brace 11">
            <a:extLst>
              <a:ext uri="{FF2B5EF4-FFF2-40B4-BE49-F238E27FC236}">
                <a16:creationId xmlns:a16="http://schemas.microsoft.com/office/drawing/2014/main" id="{812067E2-0221-7445-AC95-4E6649784898}"/>
              </a:ext>
            </a:extLst>
          </p:cNvPr>
          <p:cNvSpPr/>
          <p:nvPr/>
        </p:nvSpPr>
        <p:spPr>
          <a:xfrm>
            <a:off x="725462" y="3270499"/>
            <a:ext cx="585243" cy="1269803"/>
          </a:xfrm>
          <a:prstGeom prst="leftBrace">
            <a:avLst>
              <a:gd name="adj1" fmla="val 8333"/>
              <a:gd name="adj2" fmla="val 4934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225E2F0F-79EF-C44A-AB5B-9614C1810258}"/>
              </a:ext>
            </a:extLst>
          </p:cNvPr>
          <p:cNvSpPr txBox="1">
            <a:spLocks/>
          </p:cNvSpPr>
          <p:nvPr/>
        </p:nvSpPr>
        <p:spPr>
          <a:xfrm>
            <a:off x="111076" y="3676571"/>
            <a:ext cx="734514"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b="1" dirty="0">
                <a:solidFill>
                  <a:schemeClr val="tx2">
                    <a:lumMod val="75000"/>
                  </a:schemeClr>
                </a:solidFill>
              </a:rPr>
              <a:t>200</a:t>
            </a:r>
          </a:p>
        </p:txBody>
      </p:sp>
      <p:sp>
        <p:nvSpPr>
          <p:cNvPr id="14" name="Rectangle 13">
            <a:extLst>
              <a:ext uri="{FF2B5EF4-FFF2-40B4-BE49-F238E27FC236}">
                <a16:creationId xmlns:a16="http://schemas.microsoft.com/office/drawing/2014/main" id="{CC54209C-5985-7A44-BA1F-A4BE4A6A6B6A}"/>
              </a:ext>
            </a:extLst>
          </p:cNvPr>
          <p:cNvSpPr/>
          <p:nvPr/>
        </p:nvSpPr>
        <p:spPr>
          <a:xfrm>
            <a:off x="1493807" y="3371812"/>
            <a:ext cx="293670" cy="584775"/>
          </a:xfrm>
          <a:prstGeom prst="rect">
            <a:avLst/>
          </a:prstGeom>
        </p:spPr>
        <p:txBody>
          <a:bodyPr wrap="none">
            <a:spAutoFit/>
          </a:bodyPr>
          <a:lstStyle/>
          <a:p>
            <a:r>
              <a:rPr lang="en-US" sz="3200" b="1" dirty="0">
                <a:solidFill>
                  <a:schemeClr val="tx1">
                    <a:lumMod val="95000"/>
                    <a:lumOff val="5000"/>
                  </a:schemeClr>
                </a:solidFill>
              </a:rPr>
              <a:t>.</a:t>
            </a:r>
          </a:p>
        </p:txBody>
      </p:sp>
      <p:sp>
        <p:nvSpPr>
          <p:cNvPr id="15" name="Rectangle 14">
            <a:extLst>
              <a:ext uri="{FF2B5EF4-FFF2-40B4-BE49-F238E27FC236}">
                <a16:creationId xmlns:a16="http://schemas.microsoft.com/office/drawing/2014/main" id="{D6E4DF89-A41F-3046-A1CC-AD815B7ED3E6}"/>
              </a:ext>
            </a:extLst>
          </p:cNvPr>
          <p:cNvSpPr/>
          <p:nvPr/>
        </p:nvSpPr>
        <p:spPr>
          <a:xfrm>
            <a:off x="1493807" y="3625907"/>
            <a:ext cx="293670" cy="584775"/>
          </a:xfrm>
          <a:prstGeom prst="rect">
            <a:avLst/>
          </a:prstGeom>
        </p:spPr>
        <p:txBody>
          <a:bodyPr wrap="none">
            <a:spAutoFit/>
          </a:bodyPr>
          <a:lstStyle/>
          <a:p>
            <a:r>
              <a:rPr lang="en-US" sz="3200" b="1" dirty="0">
                <a:solidFill>
                  <a:schemeClr val="tx1">
                    <a:lumMod val="95000"/>
                    <a:lumOff val="5000"/>
                  </a:schemeClr>
                </a:solidFill>
              </a:rPr>
              <a:t>.</a:t>
            </a:r>
          </a:p>
        </p:txBody>
      </p:sp>
      <p:sp>
        <p:nvSpPr>
          <p:cNvPr id="16" name="Content Placeholder 2">
            <a:extLst>
              <a:ext uri="{FF2B5EF4-FFF2-40B4-BE49-F238E27FC236}">
                <a16:creationId xmlns:a16="http://schemas.microsoft.com/office/drawing/2014/main" id="{60343D48-FB91-9B49-AD28-DCF134C08AD6}"/>
              </a:ext>
            </a:extLst>
          </p:cNvPr>
          <p:cNvSpPr txBox="1">
            <a:spLocks/>
          </p:cNvSpPr>
          <p:nvPr/>
        </p:nvSpPr>
        <p:spPr>
          <a:xfrm>
            <a:off x="1169961" y="4735237"/>
            <a:ext cx="3783557"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dirty="0">
                <a:solidFill>
                  <a:schemeClr val="tx1">
                    <a:lumMod val="95000"/>
                    <a:lumOff val="5000"/>
                  </a:schemeClr>
                </a:solidFill>
              </a:rPr>
              <a:t>4492014,              52923,         06-02</a:t>
            </a:r>
          </a:p>
        </p:txBody>
      </p:sp>
      <p:sp>
        <p:nvSpPr>
          <p:cNvPr id="17" name="Content Placeholder 2">
            <a:extLst>
              <a:ext uri="{FF2B5EF4-FFF2-40B4-BE49-F238E27FC236}">
                <a16:creationId xmlns:a16="http://schemas.microsoft.com/office/drawing/2014/main" id="{7F8E1B91-D1EC-0F44-B477-B396E8D98650}"/>
              </a:ext>
            </a:extLst>
          </p:cNvPr>
          <p:cNvSpPr txBox="1">
            <a:spLocks/>
          </p:cNvSpPr>
          <p:nvPr/>
        </p:nvSpPr>
        <p:spPr>
          <a:xfrm>
            <a:off x="1169960" y="5493599"/>
            <a:ext cx="3783557"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dirty="0">
                <a:solidFill>
                  <a:schemeClr val="tx1">
                    <a:lumMod val="95000"/>
                    <a:lumOff val="5000"/>
                  </a:schemeClr>
                </a:solidFill>
              </a:rPr>
              <a:t>8593013,              189145,         06-02</a:t>
            </a:r>
          </a:p>
        </p:txBody>
      </p:sp>
      <p:sp>
        <p:nvSpPr>
          <p:cNvPr id="18" name="Left Brace 17">
            <a:extLst>
              <a:ext uri="{FF2B5EF4-FFF2-40B4-BE49-F238E27FC236}">
                <a16:creationId xmlns:a16="http://schemas.microsoft.com/office/drawing/2014/main" id="{5A45A29D-BA18-5F41-A1C8-1336D2643730}"/>
              </a:ext>
            </a:extLst>
          </p:cNvPr>
          <p:cNvSpPr/>
          <p:nvPr/>
        </p:nvSpPr>
        <p:spPr>
          <a:xfrm>
            <a:off x="725461" y="4693045"/>
            <a:ext cx="585243" cy="1269803"/>
          </a:xfrm>
          <a:prstGeom prst="leftBrace">
            <a:avLst>
              <a:gd name="adj1" fmla="val 8333"/>
              <a:gd name="adj2" fmla="val 4934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78D90A2E-99F9-314C-B6F4-87A29B8DD538}"/>
              </a:ext>
            </a:extLst>
          </p:cNvPr>
          <p:cNvSpPr txBox="1">
            <a:spLocks/>
          </p:cNvSpPr>
          <p:nvPr/>
        </p:nvSpPr>
        <p:spPr>
          <a:xfrm>
            <a:off x="175102" y="5155927"/>
            <a:ext cx="734514"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b="1" dirty="0">
                <a:solidFill>
                  <a:schemeClr val="tx2">
                    <a:lumMod val="75000"/>
                  </a:schemeClr>
                </a:solidFill>
              </a:rPr>
              <a:t>200</a:t>
            </a:r>
          </a:p>
        </p:txBody>
      </p:sp>
      <p:sp>
        <p:nvSpPr>
          <p:cNvPr id="20" name="Rectangle 19">
            <a:extLst>
              <a:ext uri="{FF2B5EF4-FFF2-40B4-BE49-F238E27FC236}">
                <a16:creationId xmlns:a16="http://schemas.microsoft.com/office/drawing/2014/main" id="{85CD16AF-CA4A-5645-91A3-0F73B1A05E6A}"/>
              </a:ext>
            </a:extLst>
          </p:cNvPr>
          <p:cNvSpPr/>
          <p:nvPr/>
        </p:nvSpPr>
        <p:spPr>
          <a:xfrm>
            <a:off x="1493806" y="4794358"/>
            <a:ext cx="293670" cy="584775"/>
          </a:xfrm>
          <a:prstGeom prst="rect">
            <a:avLst/>
          </a:prstGeom>
        </p:spPr>
        <p:txBody>
          <a:bodyPr wrap="none">
            <a:spAutoFit/>
          </a:bodyPr>
          <a:lstStyle/>
          <a:p>
            <a:r>
              <a:rPr lang="en-US" sz="3200" b="1" dirty="0">
                <a:solidFill>
                  <a:schemeClr val="tx1">
                    <a:lumMod val="95000"/>
                    <a:lumOff val="5000"/>
                  </a:schemeClr>
                </a:solidFill>
              </a:rPr>
              <a:t>.</a:t>
            </a:r>
          </a:p>
        </p:txBody>
      </p:sp>
      <p:sp>
        <p:nvSpPr>
          <p:cNvPr id="21" name="Rectangle 20">
            <a:extLst>
              <a:ext uri="{FF2B5EF4-FFF2-40B4-BE49-F238E27FC236}">
                <a16:creationId xmlns:a16="http://schemas.microsoft.com/office/drawing/2014/main" id="{7A6E7D3D-5347-DF4B-B4A6-0F8097E8F8A7}"/>
              </a:ext>
            </a:extLst>
          </p:cNvPr>
          <p:cNvSpPr/>
          <p:nvPr/>
        </p:nvSpPr>
        <p:spPr>
          <a:xfrm>
            <a:off x="1493806" y="5048453"/>
            <a:ext cx="293670" cy="584775"/>
          </a:xfrm>
          <a:prstGeom prst="rect">
            <a:avLst/>
          </a:prstGeom>
        </p:spPr>
        <p:txBody>
          <a:bodyPr wrap="none">
            <a:spAutoFit/>
          </a:bodyPr>
          <a:lstStyle/>
          <a:p>
            <a:r>
              <a:rPr lang="en-US" sz="3200" b="1" dirty="0">
                <a:solidFill>
                  <a:schemeClr val="tx1">
                    <a:lumMod val="95000"/>
                    <a:lumOff val="5000"/>
                  </a:schemeClr>
                </a:solidFill>
              </a:rPr>
              <a:t>.</a:t>
            </a:r>
          </a:p>
        </p:txBody>
      </p:sp>
      <p:sp>
        <p:nvSpPr>
          <p:cNvPr id="22" name="Content Placeholder 2">
            <a:extLst>
              <a:ext uri="{FF2B5EF4-FFF2-40B4-BE49-F238E27FC236}">
                <a16:creationId xmlns:a16="http://schemas.microsoft.com/office/drawing/2014/main" id="{8778D579-5E8B-444F-A1DC-87A4D9E23263}"/>
              </a:ext>
            </a:extLst>
          </p:cNvPr>
          <p:cNvSpPr txBox="1">
            <a:spLocks/>
          </p:cNvSpPr>
          <p:nvPr/>
        </p:nvSpPr>
        <p:spPr>
          <a:xfrm>
            <a:off x="5056683" y="2799419"/>
            <a:ext cx="5929858"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b="1" dirty="0">
                <a:solidFill>
                  <a:schemeClr val="tx2">
                    <a:lumMod val="75000"/>
                  </a:schemeClr>
                </a:solidFill>
              </a:rPr>
              <a:t>Artist, Track, [10 acoustic features] </a:t>
            </a:r>
          </a:p>
        </p:txBody>
      </p:sp>
      <p:sp>
        <p:nvSpPr>
          <p:cNvPr id="23" name="Content Placeholder 2">
            <a:extLst>
              <a:ext uri="{FF2B5EF4-FFF2-40B4-BE49-F238E27FC236}">
                <a16:creationId xmlns:a16="http://schemas.microsoft.com/office/drawing/2014/main" id="{6BA0BDA9-5C97-054A-8B08-6D669292E75C}"/>
              </a:ext>
            </a:extLst>
          </p:cNvPr>
          <p:cNvSpPr txBox="1">
            <a:spLocks/>
          </p:cNvSpPr>
          <p:nvPr/>
        </p:nvSpPr>
        <p:spPr>
          <a:xfrm>
            <a:off x="4953517" y="3245066"/>
            <a:ext cx="5002756"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dirty="0">
                <a:solidFill>
                  <a:schemeClr val="tx1">
                    <a:lumMod val="95000"/>
                    <a:lumOff val="5000"/>
                  </a:schemeClr>
                </a:solidFill>
              </a:rPr>
              <a:t>Billie </a:t>
            </a:r>
            <a:r>
              <a:rPr lang="en-US" sz="1800" dirty="0" err="1">
                <a:solidFill>
                  <a:schemeClr val="tx1">
                    <a:lumMod val="95000"/>
                    <a:lumOff val="5000"/>
                  </a:schemeClr>
                </a:solidFill>
              </a:rPr>
              <a:t>Eilish</a:t>
            </a:r>
            <a:r>
              <a:rPr lang="en-US" sz="1800" dirty="0">
                <a:solidFill>
                  <a:schemeClr val="tx1">
                    <a:lumMod val="95000"/>
                    <a:lumOff val="5000"/>
                  </a:schemeClr>
                </a:solidFill>
              </a:rPr>
              <a:t>, bad guy, 3.2, 5.9, …</a:t>
            </a:r>
          </a:p>
        </p:txBody>
      </p:sp>
      <p:sp>
        <p:nvSpPr>
          <p:cNvPr id="24" name="Content Placeholder 2">
            <a:extLst>
              <a:ext uri="{FF2B5EF4-FFF2-40B4-BE49-F238E27FC236}">
                <a16:creationId xmlns:a16="http://schemas.microsoft.com/office/drawing/2014/main" id="{612CD15B-803C-0F49-853F-3E1DAA62404E}"/>
              </a:ext>
            </a:extLst>
          </p:cNvPr>
          <p:cNvSpPr txBox="1">
            <a:spLocks/>
          </p:cNvSpPr>
          <p:nvPr/>
        </p:nvSpPr>
        <p:spPr>
          <a:xfrm>
            <a:off x="4936029" y="4045620"/>
            <a:ext cx="5002756"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dirty="0" err="1">
                <a:solidFill>
                  <a:schemeClr val="tx1">
                    <a:lumMod val="95000"/>
                    <a:lumOff val="5000"/>
                  </a:schemeClr>
                </a:solidFill>
              </a:rPr>
              <a:t>Outkast</a:t>
            </a:r>
            <a:r>
              <a:rPr lang="en-US" sz="1800" dirty="0">
                <a:solidFill>
                  <a:schemeClr val="tx1">
                    <a:lumMod val="95000"/>
                    <a:lumOff val="5000"/>
                  </a:schemeClr>
                </a:solidFill>
              </a:rPr>
              <a:t>,     Elevators, 9.3, 5,1, …</a:t>
            </a:r>
          </a:p>
        </p:txBody>
      </p:sp>
      <p:cxnSp>
        <p:nvCxnSpPr>
          <p:cNvPr id="31" name="Straight Connector 30">
            <a:extLst>
              <a:ext uri="{FF2B5EF4-FFF2-40B4-BE49-F238E27FC236}">
                <a16:creationId xmlns:a16="http://schemas.microsoft.com/office/drawing/2014/main" id="{898BCB9B-8652-E943-B323-6E68ABBCF622}"/>
              </a:ext>
            </a:extLst>
          </p:cNvPr>
          <p:cNvCxnSpPr>
            <a:cxnSpLocks/>
          </p:cNvCxnSpPr>
          <p:nvPr/>
        </p:nvCxnSpPr>
        <p:spPr>
          <a:xfrm flipV="1">
            <a:off x="725461" y="5962848"/>
            <a:ext cx="7669239" cy="71828"/>
          </a:xfrm>
          <a:prstGeom prst="line">
            <a:avLst/>
          </a:prstGeom>
        </p:spPr>
        <p:style>
          <a:lnRef idx="2">
            <a:schemeClr val="accent1"/>
          </a:lnRef>
          <a:fillRef idx="0">
            <a:schemeClr val="accent1"/>
          </a:fillRef>
          <a:effectRef idx="1">
            <a:schemeClr val="accent1"/>
          </a:effectRef>
          <a:fontRef idx="minor">
            <a:schemeClr val="tx1"/>
          </a:fontRef>
        </p:style>
      </p:cxnSp>
      <p:sp>
        <p:nvSpPr>
          <p:cNvPr id="32" name="Content Placeholder 2">
            <a:extLst>
              <a:ext uri="{FF2B5EF4-FFF2-40B4-BE49-F238E27FC236}">
                <a16:creationId xmlns:a16="http://schemas.microsoft.com/office/drawing/2014/main" id="{97273086-7C36-9146-9B46-EAEE83ED77DA}"/>
              </a:ext>
            </a:extLst>
          </p:cNvPr>
          <p:cNvSpPr txBox="1">
            <a:spLocks/>
          </p:cNvSpPr>
          <p:nvPr/>
        </p:nvSpPr>
        <p:spPr>
          <a:xfrm>
            <a:off x="4370886" y="6029981"/>
            <a:ext cx="3592014"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b="1" dirty="0">
                <a:solidFill>
                  <a:schemeClr val="tx2">
                    <a:lumMod val="75000"/>
                  </a:schemeClr>
                </a:solidFill>
              </a:rPr>
              <a:t>6,000 x 15 </a:t>
            </a:r>
            <a:r>
              <a:rPr lang="en-US" sz="1800" b="1" dirty="0">
                <a:solidFill>
                  <a:schemeClr val="tx2">
                    <a:lumMod val="75000"/>
                  </a:schemeClr>
                </a:solidFill>
                <a:sym typeface="Wingdings" pitchFamily="2" charset="2"/>
              </a:rPr>
              <a:t> 90,000 cells</a:t>
            </a:r>
            <a:endParaRPr lang="en-US" sz="1800" b="1" dirty="0">
              <a:solidFill>
                <a:schemeClr val="tx2">
                  <a:lumMod val="75000"/>
                </a:schemeClr>
              </a:solidFill>
            </a:endParaRPr>
          </a:p>
        </p:txBody>
      </p:sp>
    </p:spTree>
    <p:extLst>
      <p:ext uri="{BB962C8B-B14F-4D97-AF65-F5344CB8AC3E}">
        <p14:creationId xmlns:p14="http://schemas.microsoft.com/office/powerpoint/2010/main" val="1390186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Concerns: the format</a:t>
            </a:r>
          </a:p>
        </p:txBody>
      </p:sp>
      <p:sp>
        <p:nvSpPr>
          <p:cNvPr id="3" name="Content Placeholder 2"/>
          <p:cNvSpPr>
            <a:spLocks noGrp="1"/>
          </p:cNvSpPr>
          <p:nvPr>
            <p:ph idx="1"/>
          </p:nvPr>
        </p:nvSpPr>
        <p:spPr>
          <a:xfrm>
            <a:off x="828626" y="1226869"/>
            <a:ext cx="11144344" cy="424551"/>
          </a:xfrm>
        </p:spPr>
        <p:txBody>
          <a:bodyPr/>
          <a:lstStyle/>
          <a:p>
            <a:pPr>
              <a:spcBef>
                <a:spcPts val="1200"/>
              </a:spcBef>
              <a:spcAft>
                <a:spcPts val="500"/>
              </a:spcAft>
            </a:pPr>
            <a:r>
              <a:rPr lang="en-US" sz="2000" dirty="0">
                <a:solidFill>
                  <a:schemeClr val="tx1">
                    <a:lumMod val="85000"/>
                    <a:lumOff val="15000"/>
                  </a:schemeClr>
                </a:solidFill>
              </a:rPr>
              <a:t>Some rows may have null values for # of Streams (if the song wasn’t popular in June)</a:t>
            </a:r>
          </a:p>
        </p:txBody>
      </p:sp>
      <p:sp>
        <p:nvSpPr>
          <p:cNvPr id="4" name="Slide Number Placeholder 3"/>
          <p:cNvSpPr>
            <a:spLocks noGrp="1"/>
          </p:cNvSpPr>
          <p:nvPr>
            <p:ph type="sldNum" sz="quarter" idx="12"/>
          </p:nvPr>
        </p:nvSpPr>
        <p:spPr/>
        <p:txBody>
          <a:bodyPr/>
          <a:lstStyle/>
          <a:p>
            <a:fld id="{AD29F1E6-0A42-6342-8A19-FA364A33AB30}" type="slidenum">
              <a:rPr lang="en-US" smtClean="0"/>
              <a:t>41</a:t>
            </a:fld>
            <a:endParaRPr lang="en-US"/>
          </a:p>
        </p:txBody>
      </p:sp>
      <p:sp>
        <p:nvSpPr>
          <p:cNvPr id="5" name="Content Placeholder 2">
            <a:extLst>
              <a:ext uri="{FF2B5EF4-FFF2-40B4-BE49-F238E27FC236}">
                <a16:creationId xmlns:a16="http://schemas.microsoft.com/office/drawing/2014/main" id="{49C47239-8587-1840-9299-627A8888FA9F}"/>
              </a:ext>
            </a:extLst>
          </p:cNvPr>
          <p:cNvSpPr txBox="1">
            <a:spLocks/>
          </p:cNvSpPr>
          <p:nvPr/>
        </p:nvSpPr>
        <p:spPr>
          <a:xfrm>
            <a:off x="3222268" y="1651420"/>
            <a:ext cx="5276331" cy="50071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dirty="0">
                <a:solidFill>
                  <a:srgbClr val="C00000"/>
                </a:solidFill>
              </a:rPr>
              <a:t>Datasets Merged (better)</a:t>
            </a:r>
          </a:p>
        </p:txBody>
      </p:sp>
      <p:sp>
        <p:nvSpPr>
          <p:cNvPr id="22" name="Content Placeholder 2">
            <a:extLst>
              <a:ext uri="{FF2B5EF4-FFF2-40B4-BE49-F238E27FC236}">
                <a16:creationId xmlns:a16="http://schemas.microsoft.com/office/drawing/2014/main" id="{8778D579-5E8B-444F-A1DC-87A4D9E23263}"/>
              </a:ext>
            </a:extLst>
          </p:cNvPr>
          <p:cNvSpPr txBox="1">
            <a:spLocks/>
          </p:cNvSpPr>
          <p:nvPr/>
        </p:nvSpPr>
        <p:spPr>
          <a:xfrm>
            <a:off x="1389250" y="2593344"/>
            <a:ext cx="9177150" cy="408873"/>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b="1" dirty="0" err="1">
                <a:solidFill>
                  <a:schemeClr val="tx2">
                    <a:lumMod val="75000"/>
                  </a:schemeClr>
                </a:solidFill>
              </a:rPr>
              <a:t>SpotifySongID</a:t>
            </a:r>
            <a:r>
              <a:rPr lang="en-US" sz="1800" b="1" dirty="0">
                <a:solidFill>
                  <a:schemeClr val="tx2">
                    <a:lumMod val="75000"/>
                  </a:schemeClr>
                </a:solidFill>
              </a:rPr>
              <a:t>,  Artist, Track, [10 acoustic features], 06-01 Streams, 06-02 Streams</a:t>
            </a:r>
          </a:p>
        </p:txBody>
      </p:sp>
      <p:sp>
        <p:nvSpPr>
          <p:cNvPr id="23" name="Content Placeholder 2">
            <a:extLst>
              <a:ext uri="{FF2B5EF4-FFF2-40B4-BE49-F238E27FC236}">
                <a16:creationId xmlns:a16="http://schemas.microsoft.com/office/drawing/2014/main" id="{6BA0BDA9-5C97-054A-8B08-6D669292E75C}"/>
              </a:ext>
            </a:extLst>
          </p:cNvPr>
          <p:cNvSpPr txBox="1">
            <a:spLocks/>
          </p:cNvSpPr>
          <p:nvPr/>
        </p:nvSpPr>
        <p:spPr>
          <a:xfrm>
            <a:off x="1526866" y="3149646"/>
            <a:ext cx="8302933"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dirty="0">
                <a:solidFill>
                  <a:schemeClr val="tx1">
                    <a:lumMod val="95000"/>
                    <a:lumOff val="5000"/>
                  </a:schemeClr>
                </a:solidFill>
              </a:rPr>
              <a:t>2789179,        Billie </a:t>
            </a:r>
            <a:r>
              <a:rPr lang="en-US" sz="1800" dirty="0" err="1">
                <a:solidFill>
                  <a:schemeClr val="tx1">
                    <a:lumMod val="95000"/>
                    <a:lumOff val="5000"/>
                  </a:schemeClr>
                </a:solidFill>
              </a:rPr>
              <a:t>Eilish</a:t>
            </a:r>
            <a:r>
              <a:rPr lang="en-US" sz="1800" dirty="0">
                <a:solidFill>
                  <a:schemeClr val="tx1">
                    <a:lumMod val="95000"/>
                    <a:lumOff val="5000"/>
                  </a:schemeClr>
                </a:solidFill>
              </a:rPr>
              <a:t>, bad guy, 3.2, 5.9, …,                42003,  42831, 43919</a:t>
            </a:r>
          </a:p>
        </p:txBody>
      </p:sp>
      <p:sp>
        <p:nvSpPr>
          <p:cNvPr id="24" name="Content Placeholder 2">
            <a:extLst>
              <a:ext uri="{FF2B5EF4-FFF2-40B4-BE49-F238E27FC236}">
                <a16:creationId xmlns:a16="http://schemas.microsoft.com/office/drawing/2014/main" id="{612CD15B-803C-0F49-853F-3E1DAA62404E}"/>
              </a:ext>
            </a:extLst>
          </p:cNvPr>
          <p:cNvSpPr txBox="1">
            <a:spLocks/>
          </p:cNvSpPr>
          <p:nvPr/>
        </p:nvSpPr>
        <p:spPr>
          <a:xfrm>
            <a:off x="1563140" y="4253281"/>
            <a:ext cx="8101560"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dirty="0">
                <a:solidFill>
                  <a:schemeClr val="tx1">
                    <a:lumMod val="95000"/>
                    <a:lumOff val="5000"/>
                  </a:schemeClr>
                </a:solidFill>
              </a:rPr>
              <a:t>3901829,        </a:t>
            </a:r>
            <a:r>
              <a:rPr lang="en-US" sz="1800" dirty="0" err="1">
                <a:solidFill>
                  <a:schemeClr val="tx1">
                    <a:lumMod val="95000"/>
                    <a:lumOff val="5000"/>
                  </a:schemeClr>
                </a:solidFill>
              </a:rPr>
              <a:t>Outkast</a:t>
            </a:r>
            <a:r>
              <a:rPr lang="en-US" sz="1800" dirty="0">
                <a:solidFill>
                  <a:schemeClr val="tx1">
                    <a:lumMod val="95000"/>
                    <a:lumOff val="5000"/>
                  </a:schemeClr>
                </a:solidFill>
              </a:rPr>
              <a:t>,     Elevators, 9.3, 5,1, …                 29109, 27193, 25982</a:t>
            </a:r>
          </a:p>
        </p:txBody>
      </p:sp>
      <p:sp>
        <p:nvSpPr>
          <p:cNvPr id="26" name="Rectangle 25">
            <a:extLst>
              <a:ext uri="{FF2B5EF4-FFF2-40B4-BE49-F238E27FC236}">
                <a16:creationId xmlns:a16="http://schemas.microsoft.com/office/drawing/2014/main" id="{5C86CD05-075A-6042-90B7-0C2FDC35D41A}"/>
              </a:ext>
            </a:extLst>
          </p:cNvPr>
          <p:cNvSpPr/>
          <p:nvPr/>
        </p:nvSpPr>
        <p:spPr>
          <a:xfrm>
            <a:off x="7319109" y="3398336"/>
            <a:ext cx="293670" cy="584775"/>
          </a:xfrm>
          <a:prstGeom prst="rect">
            <a:avLst/>
          </a:prstGeom>
        </p:spPr>
        <p:txBody>
          <a:bodyPr wrap="none">
            <a:spAutoFit/>
          </a:bodyPr>
          <a:lstStyle/>
          <a:p>
            <a:r>
              <a:rPr lang="en-US" sz="3200" b="1" dirty="0">
                <a:solidFill>
                  <a:schemeClr val="tx1">
                    <a:lumMod val="95000"/>
                    <a:lumOff val="5000"/>
                  </a:schemeClr>
                </a:solidFill>
              </a:rPr>
              <a:t>.</a:t>
            </a:r>
          </a:p>
        </p:txBody>
      </p:sp>
      <p:sp>
        <p:nvSpPr>
          <p:cNvPr id="27" name="Rectangle 26">
            <a:extLst>
              <a:ext uri="{FF2B5EF4-FFF2-40B4-BE49-F238E27FC236}">
                <a16:creationId xmlns:a16="http://schemas.microsoft.com/office/drawing/2014/main" id="{1FF8F789-683C-2941-B35A-B88EF2C505ED}"/>
              </a:ext>
            </a:extLst>
          </p:cNvPr>
          <p:cNvSpPr/>
          <p:nvPr/>
        </p:nvSpPr>
        <p:spPr>
          <a:xfrm>
            <a:off x="7319108" y="3632873"/>
            <a:ext cx="293670" cy="584775"/>
          </a:xfrm>
          <a:prstGeom prst="rect">
            <a:avLst/>
          </a:prstGeom>
        </p:spPr>
        <p:txBody>
          <a:bodyPr wrap="none">
            <a:spAutoFit/>
          </a:bodyPr>
          <a:lstStyle/>
          <a:p>
            <a:r>
              <a:rPr lang="en-US" sz="3200" b="1" dirty="0">
                <a:solidFill>
                  <a:schemeClr val="tx1">
                    <a:lumMod val="95000"/>
                    <a:lumOff val="5000"/>
                  </a:schemeClr>
                </a:solidFill>
              </a:rPr>
              <a:t>.</a:t>
            </a:r>
          </a:p>
        </p:txBody>
      </p:sp>
      <p:sp>
        <p:nvSpPr>
          <p:cNvPr id="28" name="Left Brace 27">
            <a:extLst>
              <a:ext uri="{FF2B5EF4-FFF2-40B4-BE49-F238E27FC236}">
                <a16:creationId xmlns:a16="http://schemas.microsoft.com/office/drawing/2014/main" id="{754D585B-E882-3441-8310-5822AF8377F9}"/>
              </a:ext>
            </a:extLst>
          </p:cNvPr>
          <p:cNvSpPr/>
          <p:nvPr/>
        </p:nvSpPr>
        <p:spPr>
          <a:xfrm>
            <a:off x="828626" y="3377999"/>
            <a:ext cx="585243" cy="1269803"/>
          </a:xfrm>
          <a:prstGeom prst="leftBrace">
            <a:avLst>
              <a:gd name="adj1" fmla="val 8333"/>
              <a:gd name="adj2" fmla="val 4934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Content Placeholder 2">
            <a:extLst>
              <a:ext uri="{FF2B5EF4-FFF2-40B4-BE49-F238E27FC236}">
                <a16:creationId xmlns:a16="http://schemas.microsoft.com/office/drawing/2014/main" id="{AB2D5BC1-1EF8-9145-94A0-FC45F166383E}"/>
              </a:ext>
            </a:extLst>
          </p:cNvPr>
          <p:cNvSpPr txBox="1">
            <a:spLocks/>
          </p:cNvSpPr>
          <p:nvPr/>
        </p:nvSpPr>
        <p:spPr>
          <a:xfrm>
            <a:off x="358204" y="3828359"/>
            <a:ext cx="734514"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b="1" dirty="0">
                <a:solidFill>
                  <a:schemeClr val="tx2">
                    <a:lumMod val="75000"/>
                  </a:schemeClr>
                </a:solidFill>
              </a:rPr>
              <a:t>50</a:t>
            </a:r>
          </a:p>
        </p:txBody>
      </p:sp>
      <p:cxnSp>
        <p:nvCxnSpPr>
          <p:cNvPr id="33" name="Straight Connector 32">
            <a:extLst>
              <a:ext uri="{FF2B5EF4-FFF2-40B4-BE49-F238E27FC236}">
                <a16:creationId xmlns:a16="http://schemas.microsoft.com/office/drawing/2014/main" id="{004152C0-E1D1-824C-804F-A4E1ECA62A20}"/>
              </a:ext>
            </a:extLst>
          </p:cNvPr>
          <p:cNvCxnSpPr>
            <a:cxnSpLocks/>
          </p:cNvCxnSpPr>
          <p:nvPr/>
        </p:nvCxnSpPr>
        <p:spPr>
          <a:xfrm>
            <a:off x="1535775" y="4885389"/>
            <a:ext cx="7417725" cy="0"/>
          </a:xfrm>
          <a:prstGeom prst="line">
            <a:avLst/>
          </a:prstGeom>
        </p:spPr>
        <p:style>
          <a:lnRef idx="2">
            <a:schemeClr val="accent1"/>
          </a:lnRef>
          <a:fillRef idx="0">
            <a:schemeClr val="accent1"/>
          </a:fillRef>
          <a:effectRef idx="1">
            <a:schemeClr val="accent1"/>
          </a:effectRef>
          <a:fontRef idx="minor">
            <a:schemeClr val="tx1"/>
          </a:fontRef>
        </p:style>
      </p:cxnSp>
      <p:sp>
        <p:nvSpPr>
          <p:cNvPr id="34" name="Content Placeholder 2">
            <a:extLst>
              <a:ext uri="{FF2B5EF4-FFF2-40B4-BE49-F238E27FC236}">
                <a16:creationId xmlns:a16="http://schemas.microsoft.com/office/drawing/2014/main" id="{BE962A56-9549-DA4F-A688-6FF506F10BE9}"/>
              </a:ext>
            </a:extLst>
          </p:cNvPr>
          <p:cNvSpPr txBox="1">
            <a:spLocks/>
          </p:cNvSpPr>
          <p:nvPr/>
        </p:nvSpPr>
        <p:spPr>
          <a:xfrm>
            <a:off x="3848159" y="4984217"/>
            <a:ext cx="4024548" cy="54107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500"/>
              </a:spcAft>
            </a:pPr>
            <a:r>
              <a:rPr lang="en-US" sz="1800" b="1" dirty="0">
                <a:solidFill>
                  <a:schemeClr val="tx2">
                    <a:lumMod val="75000"/>
                  </a:schemeClr>
                </a:solidFill>
              </a:rPr>
              <a:t>50 x 70 </a:t>
            </a:r>
            <a:r>
              <a:rPr lang="en-US" sz="1800" b="1" dirty="0">
                <a:solidFill>
                  <a:schemeClr val="tx2">
                    <a:lumMod val="75000"/>
                  </a:schemeClr>
                </a:solidFill>
                <a:sym typeface="Wingdings" pitchFamily="2" charset="2"/>
              </a:rPr>
              <a:t> 3,500 cells</a:t>
            </a:r>
            <a:endParaRPr lang="en-US" sz="1800" b="1" dirty="0">
              <a:solidFill>
                <a:schemeClr val="tx2">
                  <a:lumMod val="75000"/>
                </a:schemeClr>
              </a:solidFill>
            </a:endParaRPr>
          </a:p>
        </p:txBody>
      </p:sp>
    </p:spTree>
    <p:extLst>
      <p:ext uri="{BB962C8B-B14F-4D97-AF65-F5344CB8AC3E}">
        <p14:creationId xmlns:p14="http://schemas.microsoft.com/office/powerpoint/2010/main" val="16244906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Concerns: the format</a:t>
            </a:r>
          </a:p>
        </p:txBody>
      </p:sp>
      <p:sp>
        <p:nvSpPr>
          <p:cNvPr id="3" name="Content Placeholder 2"/>
          <p:cNvSpPr>
            <a:spLocks noGrp="1"/>
          </p:cNvSpPr>
          <p:nvPr>
            <p:ph idx="1"/>
          </p:nvPr>
        </p:nvSpPr>
        <p:spPr>
          <a:xfrm>
            <a:off x="801143" y="1289987"/>
            <a:ext cx="10327008" cy="4605203"/>
          </a:xfrm>
        </p:spPr>
        <p:txBody>
          <a:bodyPr/>
          <a:lstStyle/>
          <a:p>
            <a:pPr marL="457200" indent="-457200">
              <a:spcBef>
                <a:spcPts val="1200"/>
              </a:spcBef>
              <a:spcAft>
                <a:spcPts val="500"/>
              </a:spcAft>
              <a:buFont typeface="Arial" panose="020B0604020202020204" pitchFamily="34" charset="0"/>
              <a:buChar char="•"/>
            </a:pPr>
            <a:r>
              <a:rPr lang="en-US" dirty="0">
                <a:solidFill>
                  <a:schemeClr val="tx1">
                    <a:lumMod val="85000"/>
                    <a:lumOff val="15000"/>
                  </a:schemeClr>
                </a:solidFill>
              </a:rPr>
              <a:t>Is the data correctly constructed (or are values wrong)?</a:t>
            </a:r>
          </a:p>
          <a:p>
            <a:pPr marL="457200" indent="-457200">
              <a:spcBef>
                <a:spcPts val="1200"/>
              </a:spcBef>
              <a:spcAft>
                <a:spcPts val="500"/>
              </a:spcAft>
              <a:buFont typeface="Arial" panose="020B0604020202020204" pitchFamily="34" charset="0"/>
              <a:buChar char="•"/>
            </a:pPr>
            <a:r>
              <a:rPr lang="en-US" dirty="0">
                <a:solidFill>
                  <a:schemeClr val="tx1">
                    <a:lumMod val="85000"/>
                    <a:lumOff val="15000"/>
                  </a:schemeClr>
                </a:solidFill>
              </a:rPr>
              <a:t>Is there redundant data in our merged table?</a:t>
            </a:r>
          </a:p>
          <a:p>
            <a:pPr marL="457200" indent="-457200">
              <a:spcBef>
                <a:spcPts val="1200"/>
              </a:spcBef>
              <a:spcAft>
                <a:spcPts val="500"/>
              </a:spcAft>
              <a:buFont typeface="Arial" panose="020B0604020202020204" pitchFamily="34" charset="0"/>
              <a:buChar char="•"/>
            </a:pPr>
            <a:r>
              <a:rPr lang="en-US" dirty="0">
                <a:solidFill>
                  <a:schemeClr val="tx1">
                    <a:lumMod val="85000"/>
                    <a:lumOff val="15000"/>
                  </a:schemeClr>
                </a:solidFill>
              </a:rPr>
              <a:t>Missing values?</a:t>
            </a:r>
          </a:p>
        </p:txBody>
      </p:sp>
      <p:sp>
        <p:nvSpPr>
          <p:cNvPr id="4" name="Slide Number Placeholder 3"/>
          <p:cNvSpPr>
            <a:spLocks noGrp="1"/>
          </p:cNvSpPr>
          <p:nvPr>
            <p:ph type="sldNum" sz="quarter" idx="12"/>
          </p:nvPr>
        </p:nvSpPr>
        <p:spPr/>
        <p:txBody>
          <a:bodyPr/>
          <a:lstStyle/>
          <a:p>
            <a:fld id="{AD29F1E6-0A42-6342-8A19-FA364A33AB30}" type="slidenum">
              <a:rPr lang="en-US" smtClean="0"/>
              <a:t>42</a:t>
            </a:fld>
            <a:endParaRPr lang="en-US"/>
          </a:p>
        </p:txBody>
      </p:sp>
    </p:spTree>
    <p:extLst>
      <p:ext uri="{BB962C8B-B14F-4D97-AF65-F5344CB8AC3E}">
        <p14:creationId xmlns:p14="http://schemas.microsoft.com/office/powerpoint/2010/main" val="41146160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822645-D7AF-7649-BE7D-7EFB5250363D}"/>
              </a:ext>
            </a:extLst>
          </p:cNvPr>
          <p:cNvSpPr/>
          <p:nvPr/>
        </p:nvSpPr>
        <p:spPr>
          <a:xfrm>
            <a:off x="1231900" y="3592588"/>
            <a:ext cx="8077200" cy="482600"/>
          </a:xfrm>
          <a:prstGeom prst="rect">
            <a:avLst/>
          </a:prstGeom>
          <a:solidFill>
            <a:schemeClr val="tx2">
              <a:lumMod val="20000"/>
              <a:lumOff val="80000"/>
            </a:schemeClr>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Lecture Outline</a:t>
            </a:r>
          </a:p>
        </p:txBody>
      </p:sp>
      <p:sp>
        <p:nvSpPr>
          <p:cNvPr id="3" name="Content Placeholder 2"/>
          <p:cNvSpPr>
            <a:spLocks noGrp="1"/>
          </p:cNvSpPr>
          <p:nvPr>
            <p:ph idx="1"/>
          </p:nvPr>
        </p:nvSpPr>
        <p:spPr>
          <a:xfrm>
            <a:off x="801143" y="1289987"/>
            <a:ext cx="10327008" cy="4605203"/>
          </a:xfrm>
        </p:spPr>
        <p:txBody>
          <a:bodyPr/>
          <a:lstStyle/>
          <a:p>
            <a:pPr marL="457189" indent="-457189">
              <a:spcAft>
                <a:spcPts val="500"/>
              </a:spcAft>
              <a:buFont typeface="Arial" charset="0"/>
              <a:buChar char="•"/>
            </a:pPr>
            <a:r>
              <a:rPr lang="en-US" dirty="0"/>
              <a:t>Exploratory Data Analysis (EDA):</a:t>
            </a:r>
          </a:p>
          <a:p>
            <a:pPr marL="1200090" lvl="1" indent="-457189">
              <a:spcBef>
                <a:spcPts val="600"/>
              </a:spcBef>
              <a:spcAft>
                <a:spcPts val="500"/>
              </a:spcAft>
              <a:buFont typeface="Arial" charset="0"/>
              <a:buChar char="•"/>
            </a:pPr>
            <a:r>
              <a:rPr lang="en-US" sz="2800" dirty="0"/>
              <a:t>Without Pandas (part 1) – </a:t>
            </a:r>
            <a:r>
              <a:rPr lang="en-US" sz="2800" dirty="0">
                <a:solidFill>
                  <a:schemeClr val="tx2">
                    <a:lumMod val="75000"/>
                  </a:schemeClr>
                </a:solidFill>
              </a:rPr>
              <a:t>These slides</a:t>
            </a:r>
          </a:p>
          <a:p>
            <a:pPr marL="1200090" lvl="1" indent="-457189">
              <a:spcBef>
                <a:spcPts val="600"/>
              </a:spcBef>
              <a:spcAft>
                <a:spcPts val="500"/>
              </a:spcAft>
              <a:buFont typeface="Arial" charset="0"/>
              <a:buChar char="•"/>
            </a:pPr>
            <a:r>
              <a:rPr lang="en-US" sz="2800" dirty="0"/>
              <a:t>With Pandas (part 2) – </a:t>
            </a:r>
            <a:r>
              <a:rPr lang="en-US" sz="2800" dirty="0">
                <a:solidFill>
                  <a:schemeClr val="tx2">
                    <a:lumMod val="75000"/>
                  </a:schemeClr>
                </a:solidFill>
              </a:rPr>
              <a:t>Mostly </a:t>
            </a:r>
            <a:r>
              <a:rPr lang="en-US" sz="2800" dirty="0" err="1">
                <a:solidFill>
                  <a:schemeClr val="tx2">
                    <a:lumMod val="75000"/>
                  </a:schemeClr>
                </a:solidFill>
              </a:rPr>
              <a:t>Jupyter</a:t>
            </a:r>
            <a:r>
              <a:rPr lang="en-US" sz="2800" dirty="0">
                <a:solidFill>
                  <a:schemeClr val="tx2">
                    <a:lumMod val="75000"/>
                  </a:schemeClr>
                </a:solidFill>
              </a:rPr>
              <a:t> Notebook</a:t>
            </a:r>
          </a:p>
          <a:p>
            <a:pPr marL="457189" indent="-457189">
              <a:spcBef>
                <a:spcPts val="600"/>
              </a:spcBef>
              <a:spcAft>
                <a:spcPts val="500"/>
              </a:spcAft>
              <a:buFont typeface="Arial" charset="0"/>
              <a:buChar char="•"/>
            </a:pPr>
            <a:r>
              <a:rPr lang="en-US" dirty="0"/>
              <a:t>Data concerns (part 3) – </a:t>
            </a:r>
            <a:r>
              <a:rPr lang="en-US" dirty="0">
                <a:solidFill>
                  <a:schemeClr val="tx2">
                    <a:lumMod val="75000"/>
                  </a:schemeClr>
                </a:solidFill>
              </a:rPr>
              <a:t>These slides</a:t>
            </a:r>
          </a:p>
          <a:p>
            <a:pPr marL="457189" indent="-457189">
              <a:spcAft>
                <a:spcPts val="2100"/>
              </a:spcAft>
              <a:buFont typeface="Arial" charset="0"/>
              <a:buChar char="•"/>
            </a:pPr>
            <a:r>
              <a:rPr lang="en-US" dirty="0"/>
              <a:t>Web Scraping with Beautiful Soup (part 4) – </a:t>
            </a:r>
            <a:r>
              <a:rPr lang="en-US" dirty="0">
                <a:solidFill>
                  <a:schemeClr val="tx2">
                    <a:lumMod val="75000"/>
                  </a:schemeClr>
                </a:solidFill>
              </a:rPr>
              <a:t>Mix</a:t>
            </a:r>
          </a:p>
        </p:txBody>
      </p:sp>
      <p:sp>
        <p:nvSpPr>
          <p:cNvPr id="4" name="Slide Number Placeholder 3"/>
          <p:cNvSpPr>
            <a:spLocks noGrp="1"/>
          </p:cNvSpPr>
          <p:nvPr>
            <p:ph type="sldNum" sz="quarter" idx="12"/>
          </p:nvPr>
        </p:nvSpPr>
        <p:spPr/>
        <p:txBody>
          <a:bodyPr/>
          <a:lstStyle/>
          <a:p>
            <a:fld id="{AD29F1E6-0A42-6342-8A19-FA364A33AB30}" type="slidenum">
              <a:rPr lang="en-US" smtClean="0"/>
              <a:t>43</a:t>
            </a:fld>
            <a:endParaRPr lang="en-US"/>
          </a:p>
        </p:txBody>
      </p:sp>
    </p:spTree>
    <p:extLst>
      <p:ext uri="{BB962C8B-B14F-4D97-AF65-F5344CB8AC3E}">
        <p14:creationId xmlns:p14="http://schemas.microsoft.com/office/powerpoint/2010/main" val="3370931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 of data</a:t>
            </a:r>
          </a:p>
        </p:txBody>
      </p:sp>
      <p:sp>
        <p:nvSpPr>
          <p:cNvPr id="3" name="Content Placeholder 2"/>
          <p:cNvSpPr>
            <a:spLocks noGrp="1"/>
          </p:cNvSpPr>
          <p:nvPr>
            <p:ph idx="1"/>
          </p:nvPr>
        </p:nvSpPr>
        <p:spPr>
          <a:xfrm>
            <a:off x="932496" y="1226487"/>
            <a:ext cx="10327008" cy="4605203"/>
          </a:xfrm>
        </p:spPr>
        <p:txBody>
          <a:bodyPr/>
          <a:lstStyle/>
          <a:p>
            <a:pPr marL="457189" indent="-457189">
              <a:spcAft>
                <a:spcPts val="500"/>
              </a:spcAft>
              <a:buFont typeface="Arial" charset="0"/>
              <a:buChar char="•"/>
            </a:pPr>
            <a:r>
              <a:rPr lang="en-US" dirty="0">
                <a:solidFill>
                  <a:schemeClr val="tx1">
                    <a:lumMod val="85000"/>
                    <a:lumOff val="15000"/>
                  </a:schemeClr>
                </a:solidFill>
              </a:rPr>
              <a:t>Data can come from:</a:t>
            </a:r>
          </a:p>
          <a:p>
            <a:pPr marL="1200090" lvl="1" indent="-457189">
              <a:spcAft>
                <a:spcPts val="500"/>
              </a:spcAft>
              <a:buFont typeface="Arial" charset="0"/>
              <a:buChar char="•"/>
            </a:pPr>
            <a:r>
              <a:rPr lang="en-US" dirty="0">
                <a:solidFill>
                  <a:schemeClr val="tx1">
                    <a:lumMod val="85000"/>
                    <a:lumOff val="15000"/>
                  </a:schemeClr>
                </a:solidFill>
              </a:rPr>
              <a:t>You curate it</a:t>
            </a:r>
          </a:p>
          <a:p>
            <a:pPr marL="1200090" lvl="1" indent="-457189">
              <a:spcAft>
                <a:spcPts val="500"/>
              </a:spcAft>
              <a:buFont typeface="Arial" charset="0"/>
              <a:buChar char="•"/>
            </a:pPr>
            <a:r>
              <a:rPr lang="en-US" dirty="0">
                <a:solidFill>
                  <a:schemeClr val="tx1">
                    <a:lumMod val="85000"/>
                    <a:lumOff val="15000"/>
                  </a:schemeClr>
                </a:solidFill>
              </a:rPr>
              <a:t>Someone else provides it, all pre-packaged for you</a:t>
            </a:r>
          </a:p>
          <a:p>
            <a:pPr marL="1200090" lvl="1" indent="-457189">
              <a:spcAft>
                <a:spcPts val="500"/>
              </a:spcAft>
              <a:buFont typeface="Arial" charset="0"/>
              <a:buChar char="•"/>
            </a:pPr>
            <a:r>
              <a:rPr lang="en-US" dirty="0">
                <a:solidFill>
                  <a:schemeClr val="tx1">
                    <a:lumMod val="85000"/>
                    <a:lumOff val="15000"/>
                  </a:schemeClr>
                </a:solidFill>
              </a:rPr>
              <a:t>Someone else provides an API</a:t>
            </a:r>
          </a:p>
          <a:p>
            <a:pPr marL="1200090" lvl="1" indent="-457189">
              <a:spcAft>
                <a:spcPts val="500"/>
              </a:spcAft>
              <a:buFont typeface="Arial" charset="0"/>
              <a:buChar char="•"/>
            </a:pPr>
            <a:r>
              <a:rPr lang="en-US" dirty="0">
                <a:solidFill>
                  <a:schemeClr val="tx1">
                    <a:lumMod val="85000"/>
                    <a:lumOff val="15000"/>
                  </a:schemeClr>
                </a:solidFill>
              </a:rPr>
              <a:t>Someone else has available content, and you try to take it (web scraping)</a:t>
            </a:r>
          </a:p>
        </p:txBody>
      </p:sp>
      <p:sp>
        <p:nvSpPr>
          <p:cNvPr id="4" name="Slide Number Placeholder 3"/>
          <p:cNvSpPr>
            <a:spLocks noGrp="1"/>
          </p:cNvSpPr>
          <p:nvPr>
            <p:ph type="sldNum" sz="quarter" idx="12"/>
          </p:nvPr>
        </p:nvSpPr>
        <p:spPr/>
        <p:txBody>
          <a:bodyPr/>
          <a:lstStyle/>
          <a:p>
            <a:fld id="{AD29F1E6-0A42-6342-8A19-FA364A33AB30}" type="slidenum">
              <a:rPr lang="en-US" smtClean="0"/>
              <a:t>44</a:t>
            </a:fld>
            <a:endParaRPr lang="en-US"/>
          </a:p>
        </p:txBody>
      </p:sp>
    </p:spTree>
    <p:extLst>
      <p:ext uri="{BB962C8B-B14F-4D97-AF65-F5344CB8AC3E}">
        <p14:creationId xmlns:p14="http://schemas.microsoft.com/office/powerpoint/2010/main" val="29967123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scraping</a:t>
            </a:r>
          </a:p>
        </p:txBody>
      </p:sp>
      <p:sp>
        <p:nvSpPr>
          <p:cNvPr id="3" name="Content Placeholder 2"/>
          <p:cNvSpPr>
            <a:spLocks noGrp="1"/>
          </p:cNvSpPr>
          <p:nvPr>
            <p:ph idx="1"/>
          </p:nvPr>
        </p:nvSpPr>
        <p:spPr>
          <a:xfrm>
            <a:off x="932496" y="1226487"/>
            <a:ext cx="10327008" cy="4605203"/>
          </a:xfrm>
        </p:spPr>
        <p:txBody>
          <a:bodyPr/>
          <a:lstStyle/>
          <a:p>
            <a:pPr marL="457189" indent="-457189">
              <a:spcAft>
                <a:spcPts val="500"/>
              </a:spcAft>
              <a:buFont typeface="Arial" charset="0"/>
              <a:buChar char="•"/>
            </a:pPr>
            <a:r>
              <a:rPr lang="en-US" dirty="0">
                <a:solidFill>
                  <a:schemeClr val="tx1">
                    <a:lumMod val="85000"/>
                    <a:lumOff val="15000"/>
                  </a:schemeClr>
                </a:solidFill>
              </a:rPr>
              <a:t>Web servers</a:t>
            </a:r>
          </a:p>
          <a:p>
            <a:pPr marL="1200090" lvl="1" indent="-457189">
              <a:spcAft>
                <a:spcPts val="500"/>
              </a:spcAft>
              <a:buFont typeface="Arial" charset="0"/>
              <a:buChar char="•"/>
            </a:pPr>
            <a:r>
              <a:rPr lang="en-US" dirty="0">
                <a:solidFill>
                  <a:schemeClr val="tx1">
                    <a:lumMod val="85000"/>
                    <a:lumOff val="15000"/>
                  </a:schemeClr>
                </a:solidFill>
              </a:rPr>
              <a:t>A server is a long-running process (also called a daemon) which listens on a pre-specified port(s)</a:t>
            </a:r>
          </a:p>
          <a:p>
            <a:pPr marL="1200090" lvl="1" indent="-457189">
              <a:spcAft>
                <a:spcPts val="500"/>
              </a:spcAft>
              <a:buFont typeface="Arial" charset="0"/>
              <a:buChar char="•"/>
            </a:pPr>
            <a:r>
              <a:rPr lang="en-US" dirty="0">
                <a:solidFill>
                  <a:schemeClr val="tx1">
                    <a:lumMod val="85000"/>
                    <a:lumOff val="15000"/>
                  </a:schemeClr>
                </a:solidFill>
              </a:rPr>
              <a:t>It responds to requests, which is sent using a protocol called HTTP (HTTPS is secure)</a:t>
            </a:r>
          </a:p>
          <a:p>
            <a:pPr marL="1200090" lvl="1" indent="-457189">
              <a:spcAft>
                <a:spcPts val="500"/>
              </a:spcAft>
              <a:buFont typeface="Arial" charset="0"/>
              <a:buChar char="•"/>
            </a:pPr>
            <a:r>
              <a:rPr lang="en-US" dirty="0">
                <a:solidFill>
                  <a:schemeClr val="tx1">
                    <a:lumMod val="85000"/>
                    <a:lumOff val="15000"/>
                  </a:schemeClr>
                </a:solidFill>
              </a:rPr>
              <a:t>Our browser sends these requests and downloads the content, then displays it</a:t>
            </a:r>
          </a:p>
          <a:p>
            <a:pPr marL="1200090" lvl="1" indent="-457189">
              <a:spcAft>
                <a:spcPts val="500"/>
              </a:spcAft>
              <a:buFont typeface="Arial" charset="0"/>
              <a:buChar char="•"/>
            </a:pPr>
            <a:r>
              <a:rPr lang="en-US" dirty="0">
                <a:solidFill>
                  <a:srgbClr val="FF0000"/>
                </a:solidFill>
              </a:rPr>
              <a:t>2– </a:t>
            </a:r>
            <a:r>
              <a:rPr lang="en-US" dirty="0">
                <a:solidFill>
                  <a:schemeClr val="tx1">
                    <a:lumMod val="85000"/>
                    <a:lumOff val="15000"/>
                  </a:schemeClr>
                </a:solidFill>
              </a:rPr>
              <a:t>request was successful, </a:t>
            </a:r>
            <a:r>
              <a:rPr lang="en-US" dirty="0">
                <a:solidFill>
                  <a:srgbClr val="FF0000"/>
                </a:solidFill>
              </a:rPr>
              <a:t>4–</a:t>
            </a:r>
            <a:r>
              <a:rPr lang="en-US" dirty="0">
                <a:solidFill>
                  <a:schemeClr val="tx1">
                    <a:lumMod val="85000"/>
                    <a:lumOff val="15000"/>
                  </a:schemeClr>
                </a:solidFill>
              </a:rPr>
              <a:t> client error, often `page not found`; </a:t>
            </a:r>
            <a:r>
              <a:rPr lang="en-US" dirty="0">
                <a:solidFill>
                  <a:srgbClr val="FF0000"/>
                </a:solidFill>
              </a:rPr>
              <a:t>5–</a:t>
            </a:r>
            <a:r>
              <a:rPr lang="en-US" dirty="0">
                <a:solidFill>
                  <a:schemeClr val="tx1">
                    <a:lumMod val="85000"/>
                    <a:lumOff val="15000"/>
                  </a:schemeClr>
                </a:solidFill>
              </a:rPr>
              <a:t> server error (often that your request was incorrectly formed)</a:t>
            </a:r>
          </a:p>
        </p:txBody>
      </p:sp>
      <p:sp>
        <p:nvSpPr>
          <p:cNvPr id="4" name="Slide Number Placeholder 3"/>
          <p:cNvSpPr>
            <a:spLocks noGrp="1"/>
          </p:cNvSpPr>
          <p:nvPr>
            <p:ph type="sldNum" sz="quarter" idx="12"/>
          </p:nvPr>
        </p:nvSpPr>
        <p:spPr/>
        <p:txBody>
          <a:bodyPr/>
          <a:lstStyle/>
          <a:p>
            <a:fld id="{AD29F1E6-0A42-6342-8A19-FA364A33AB30}" type="slidenum">
              <a:rPr lang="en-US" smtClean="0"/>
              <a:t>45</a:t>
            </a:fld>
            <a:endParaRPr lang="en-US"/>
          </a:p>
        </p:txBody>
      </p:sp>
    </p:spTree>
    <p:extLst>
      <p:ext uri="{BB962C8B-B14F-4D97-AF65-F5344CB8AC3E}">
        <p14:creationId xmlns:p14="http://schemas.microsoft.com/office/powerpoint/2010/main" val="16226912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scraping</a:t>
            </a:r>
          </a:p>
        </p:txBody>
      </p:sp>
      <p:sp>
        <p:nvSpPr>
          <p:cNvPr id="3" name="Content Placeholder 2"/>
          <p:cNvSpPr>
            <a:spLocks noGrp="1"/>
          </p:cNvSpPr>
          <p:nvPr>
            <p:ph idx="1"/>
          </p:nvPr>
        </p:nvSpPr>
        <p:spPr>
          <a:xfrm>
            <a:off x="932496" y="1226487"/>
            <a:ext cx="10327008" cy="4605203"/>
          </a:xfrm>
        </p:spPr>
        <p:txBody>
          <a:bodyPr/>
          <a:lstStyle/>
          <a:p>
            <a:pPr marL="457189" indent="-457189">
              <a:spcAft>
                <a:spcPts val="500"/>
              </a:spcAft>
              <a:buFont typeface="Arial" charset="0"/>
              <a:buChar char="•"/>
            </a:pPr>
            <a:r>
              <a:rPr lang="en-US" dirty="0">
                <a:solidFill>
                  <a:schemeClr val="tx1">
                    <a:lumMod val="85000"/>
                    <a:lumOff val="15000"/>
                  </a:schemeClr>
                </a:solidFill>
              </a:rPr>
              <a:t>Using programs to download or otherwise get data from online</a:t>
            </a:r>
          </a:p>
          <a:p>
            <a:pPr marL="457189" indent="-457189">
              <a:spcAft>
                <a:spcPts val="500"/>
              </a:spcAft>
              <a:buFont typeface="Arial" charset="0"/>
              <a:buChar char="•"/>
            </a:pPr>
            <a:r>
              <a:rPr lang="en-US" dirty="0">
                <a:solidFill>
                  <a:schemeClr val="tx1">
                    <a:lumMod val="85000"/>
                    <a:lumOff val="15000"/>
                  </a:schemeClr>
                </a:solidFill>
              </a:rPr>
              <a:t>Often much faster than manually copying data!</a:t>
            </a:r>
          </a:p>
          <a:p>
            <a:pPr marL="457189" indent="-457189">
              <a:spcAft>
                <a:spcPts val="500"/>
              </a:spcAft>
              <a:buFont typeface="Arial" charset="0"/>
              <a:buChar char="•"/>
            </a:pPr>
            <a:r>
              <a:rPr lang="en-US" dirty="0">
                <a:solidFill>
                  <a:schemeClr val="tx1">
                    <a:lumMod val="85000"/>
                    <a:lumOff val="15000"/>
                  </a:schemeClr>
                </a:solidFill>
              </a:rPr>
              <a:t>Transfer the data into a form that is compatible with your code</a:t>
            </a:r>
          </a:p>
          <a:p>
            <a:pPr marL="457189" indent="-457189">
              <a:spcAft>
                <a:spcPts val="500"/>
              </a:spcAft>
              <a:buFont typeface="Arial" charset="0"/>
              <a:buChar char="•"/>
            </a:pPr>
            <a:r>
              <a:rPr lang="en-US" dirty="0">
                <a:solidFill>
                  <a:schemeClr val="tx1">
                    <a:lumMod val="85000"/>
                    <a:lumOff val="15000"/>
                  </a:schemeClr>
                </a:solidFill>
              </a:rPr>
              <a:t>Legal and moral </a:t>
            </a:r>
            <a:r>
              <a:rPr lang="en-US" dirty="0">
                <a:solidFill>
                  <a:schemeClr val="accent1">
                    <a:lumMod val="75000"/>
                  </a:schemeClr>
                </a:solidFill>
              </a:rPr>
              <a:t>issues (per Lecture 2)</a:t>
            </a:r>
          </a:p>
        </p:txBody>
      </p:sp>
      <p:sp>
        <p:nvSpPr>
          <p:cNvPr id="4" name="Slide Number Placeholder 3"/>
          <p:cNvSpPr>
            <a:spLocks noGrp="1"/>
          </p:cNvSpPr>
          <p:nvPr>
            <p:ph type="sldNum" sz="quarter" idx="12"/>
          </p:nvPr>
        </p:nvSpPr>
        <p:spPr/>
        <p:txBody>
          <a:bodyPr/>
          <a:lstStyle/>
          <a:p>
            <a:fld id="{AD29F1E6-0A42-6342-8A19-FA364A33AB30}" type="slidenum">
              <a:rPr lang="en-US" smtClean="0"/>
              <a:t>46</a:t>
            </a:fld>
            <a:endParaRPr lang="en-US"/>
          </a:p>
        </p:txBody>
      </p:sp>
    </p:spTree>
    <p:extLst>
      <p:ext uri="{BB962C8B-B14F-4D97-AF65-F5344CB8AC3E}">
        <p14:creationId xmlns:p14="http://schemas.microsoft.com/office/powerpoint/2010/main" val="19442930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scraping</a:t>
            </a:r>
          </a:p>
        </p:txBody>
      </p:sp>
      <p:sp>
        <p:nvSpPr>
          <p:cNvPr id="3" name="Content Placeholder 2"/>
          <p:cNvSpPr>
            <a:spLocks noGrp="1"/>
          </p:cNvSpPr>
          <p:nvPr>
            <p:ph idx="1"/>
          </p:nvPr>
        </p:nvSpPr>
        <p:spPr>
          <a:xfrm>
            <a:off x="932496" y="1226487"/>
            <a:ext cx="10327008" cy="4605203"/>
          </a:xfrm>
        </p:spPr>
        <p:txBody>
          <a:bodyPr/>
          <a:lstStyle/>
          <a:p>
            <a:pPr marL="457189" indent="-457189">
              <a:spcAft>
                <a:spcPts val="500"/>
              </a:spcAft>
              <a:buFont typeface="Arial" charset="0"/>
              <a:buChar char="•"/>
            </a:pPr>
            <a:r>
              <a:rPr lang="en-US" dirty="0">
                <a:solidFill>
                  <a:schemeClr val="tx1">
                    <a:lumMod val="85000"/>
                    <a:lumOff val="15000"/>
                  </a:schemeClr>
                </a:solidFill>
              </a:rPr>
              <a:t>Requests (Python library): gets a webpage for you</a:t>
            </a:r>
          </a:p>
          <a:p>
            <a:pPr marL="457189" indent="-457189">
              <a:spcAft>
                <a:spcPts val="500"/>
              </a:spcAft>
              <a:buFont typeface="Arial" charset="0"/>
              <a:buChar char="•"/>
            </a:pPr>
            <a:r>
              <a:rPr lang="en-US" dirty="0" err="1">
                <a:solidFill>
                  <a:schemeClr val="tx1">
                    <a:lumMod val="85000"/>
                    <a:lumOff val="15000"/>
                  </a:schemeClr>
                </a:solidFill>
              </a:rPr>
              <a:t>Requests.get</a:t>
            </a:r>
            <a:r>
              <a:rPr lang="en-US" dirty="0">
                <a:solidFill>
                  <a:schemeClr val="tx1">
                    <a:lumMod val="85000"/>
                    <a:lumOff val="15000"/>
                  </a:schemeClr>
                </a:solidFill>
              </a:rPr>
              <a:t>(</a:t>
            </a:r>
            <a:r>
              <a:rPr lang="en-US" dirty="0" err="1">
                <a:solidFill>
                  <a:schemeClr val="tx1">
                    <a:lumMod val="85000"/>
                    <a:lumOff val="15000"/>
                  </a:schemeClr>
                </a:solidFill>
              </a:rPr>
              <a:t>url</a:t>
            </a:r>
            <a:r>
              <a:rPr lang="en-US" dirty="0">
                <a:solidFill>
                  <a:schemeClr val="tx1">
                    <a:lumMod val="85000"/>
                    <a:lumOff val="15000"/>
                  </a:schemeClr>
                </a:solidFill>
              </a:rPr>
              <a:t>)</a:t>
            </a:r>
          </a:p>
          <a:p>
            <a:pPr marL="457189" indent="-457189">
              <a:spcAft>
                <a:spcPts val="500"/>
              </a:spcAft>
              <a:buFont typeface="Arial" charset="0"/>
              <a:buChar char="•"/>
            </a:pPr>
            <a:r>
              <a:rPr lang="en-US" dirty="0" err="1">
                <a:solidFill>
                  <a:schemeClr val="tx1">
                    <a:lumMod val="85000"/>
                    <a:lumOff val="15000"/>
                  </a:schemeClr>
                </a:solidFill>
              </a:rPr>
              <a:t>BeautifulSoup</a:t>
            </a:r>
            <a:r>
              <a:rPr lang="en-US" dirty="0">
                <a:solidFill>
                  <a:schemeClr val="tx1">
                    <a:lumMod val="85000"/>
                    <a:lumOff val="15000"/>
                  </a:schemeClr>
                </a:solidFill>
              </a:rPr>
              <a:t> library parses webpages (.html content) for you!</a:t>
            </a:r>
          </a:p>
          <a:p>
            <a:pPr marL="457189" indent="-457189">
              <a:spcAft>
                <a:spcPts val="500"/>
              </a:spcAft>
              <a:buFont typeface="Arial" charset="0"/>
              <a:buChar char="•"/>
            </a:pPr>
            <a:r>
              <a:rPr lang="en-US" dirty="0">
                <a:solidFill>
                  <a:schemeClr val="tx1">
                    <a:lumMod val="85000"/>
                    <a:lumOff val="15000"/>
                  </a:schemeClr>
                </a:solidFill>
              </a:rPr>
              <a:t>Use </a:t>
            </a:r>
            <a:r>
              <a:rPr lang="en-US" dirty="0" err="1">
                <a:solidFill>
                  <a:schemeClr val="tx1">
                    <a:lumMod val="85000"/>
                    <a:lumOff val="15000"/>
                  </a:schemeClr>
                </a:solidFill>
              </a:rPr>
              <a:t>BeautifulSoup</a:t>
            </a:r>
            <a:r>
              <a:rPr lang="en-US" dirty="0">
                <a:solidFill>
                  <a:schemeClr val="tx1">
                    <a:lumMod val="85000"/>
                    <a:lumOff val="15000"/>
                  </a:schemeClr>
                </a:solidFill>
              </a:rPr>
              <a:t> to find all the text or all the links on a page</a:t>
            </a:r>
          </a:p>
          <a:p>
            <a:pPr marL="457189" indent="-457189">
              <a:spcAft>
                <a:spcPts val="500"/>
              </a:spcAft>
              <a:buFont typeface="Arial" charset="0"/>
              <a:buChar char="•"/>
            </a:pPr>
            <a:r>
              <a:rPr lang="en-US" dirty="0">
                <a:solidFill>
                  <a:schemeClr val="tx1">
                    <a:lumMod val="85000"/>
                    <a:lumOff val="15000"/>
                  </a:schemeClr>
                </a:solidFill>
              </a:rPr>
              <a:t>Documentation: </a:t>
            </a:r>
            <a:r>
              <a:rPr lang="en-US" dirty="0">
                <a:hlinkClick r:id="rId3"/>
              </a:rPr>
              <a:t>http://crummy.com/software/BeautifulSoup</a:t>
            </a:r>
            <a:endParaRPr lang="en-US" dirty="0">
              <a:solidFill>
                <a:schemeClr val="accent1">
                  <a:lumMod val="75000"/>
                </a:schemeClr>
              </a:solidFill>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47</a:t>
            </a:fld>
            <a:endParaRPr lang="en-US"/>
          </a:p>
        </p:txBody>
      </p:sp>
    </p:spTree>
    <p:extLst>
      <p:ext uri="{BB962C8B-B14F-4D97-AF65-F5344CB8AC3E}">
        <p14:creationId xmlns:p14="http://schemas.microsoft.com/office/powerpoint/2010/main" val="14353812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scraping</a:t>
            </a:r>
          </a:p>
        </p:txBody>
      </p:sp>
      <p:sp>
        <p:nvSpPr>
          <p:cNvPr id="4" name="Slide Number Placeholder 3"/>
          <p:cNvSpPr>
            <a:spLocks noGrp="1"/>
          </p:cNvSpPr>
          <p:nvPr>
            <p:ph type="sldNum" sz="quarter" idx="12"/>
          </p:nvPr>
        </p:nvSpPr>
        <p:spPr/>
        <p:txBody>
          <a:bodyPr/>
          <a:lstStyle/>
          <a:p>
            <a:fld id="{AD29F1E6-0A42-6342-8A19-FA364A33AB30}" type="slidenum">
              <a:rPr lang="en-US" smtClean="0"/>
              <a:t>48</a:t>
            </a:fld>
            <a:endParaRPr lang="en-US"/>
          </a:p>
        </p:txBody>
      </p:sp>
      <p:pic>
        <p:nvPicPr>
          <p:cNvPr id="7" name="Picture 6">
            <a:extLst>
              <a:ext uri="{FF2B5EF4-FFF2-40B4-BE49-F238E27FC236}">
                <a16:creationId xmlns:a16="http://schemas.microsoft.com/office/drawing/2014/main" id="{529CAB00-A04F-7F45-8BED-F5B8E19726EF}"/>
              </a:ext>
            </a:extLst>
          </p:cNvPr>
          <p:cNvPicPr>
            <a:picLocks noChangeAspect="1"/>
          </p:cNvPicPr>
          <p:nvPr/>
        </p:nvPicPr>
        <p:blipFill>
          <a:blip r:embed="rId3"/>
          <a:stretch>
            <a:fillRect/>
          </a:stretch>
        </p:blipFill>
        <p:spPr>
          <a:xfrm>
            <a:off x="1422400" y="1111250"/>
            <a:ext cx="7966564" cy="4845050"/>
          </a:xfrm>
          <a:prstGeom prst="rect">
            <a:avLst/>
          </a:prstGeom>
        </p:spPr>
      </p:pic>
    </p:spTree>
    <p:extLst>
      <p:ext uri="{BB962C8B-B14F-4D97-AF65-F5344CB8AC3E}">
        <p14:creationId xmlns:p14="http://schemas.microsoft.com/office/powerpoint/2010/main" val="21430256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scraping</a:t>
            </a:r>
          </a:p>
        </p:txBody>
      </p:sp>
      <p:sp>
        <p:nvSpPr>
          <p:cNvPr id="4" name="Slide Number Placeholder 3"/>
          <p:cNvSpPr>
            <a:spLocks noGrp="1"/>
          </p:cNvSpPr>
          <p:nvPr>
            <p:ph type="sldNum" sz="quarter" idx="12"/>
          </p:nvPr>
        </p:nvSpPr>
        <p:spPr/>
        <p:txBody>
          <a:bodyPr/>
          <a:lstStyle/>
          <a:p>
            <a:fld id="{AD29F1E6-0A42-6342-8A19-FA364A33AB30}" type="slidenum">
              <a:rPr lang="en-US" smtClean="0"/>
              <a:t>49</a:t>
            </a:fld>
            <a:endParaRPr lang="en-US"/>
          </a:p>
        </p:txBody>
      </p:sp>
      <p:pic>
        <p:nvPicPr>
          <p:cNvPr id="3" name="Picture 2">
            <a:extLst>
              <a:ext uri="{FF2B5EF4-FFF2-40B4-BE49-F238E27FC236}">
                <a16:creationId xmlns:a16="http://schemas.microsoft.com/office/drawing/2014/main" id="{C6D33631-FC87-BC41-915F-C97B92E77C36}"/>
              </a:ext>
            </a:extLst>
          </p:cNvPr>
          <p:cNvPicPr>
            <a:picLocks noChangeAspect="1"/>
          </p:cNvPicPr>
          <p:nvPr/>
        </p:nvPicPr>
        <p:blipFill>
          <a:blip r:embed="rId3"/>
          <a:stretch>
            <a:fillRect/>
          </a:stretch>
        </p:blipFill>
        <p:spPr>
          <a:xfrm>
            <a:off x="1701800" y="1409700"/>
            <a:ext cx="8511262" cy="3060700"/>
          </a:xfrm>
          <a:prstGeom prst="rect">
            <a:avLst/>
          </a:prstGeom>
        </p:spPr>
      </p:pic>
    </p:spTree>
    <p:extLst>
      <p:ext uri="{BB962C8B-B14F-4D97-AF65-F5344CB8AC3E}">
        <p14:creationId xmlns:p14="http://schemas.microsoft.com/office/powerpoint/2010/main" val="445157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302D7-1ACA-224D-B29D-4D28082ED901}"/>
              </a:ext>
            </a:extLst>
          </p:cNvPr>
          <p:cNvSpPr>
            <a:spLocks noGrp="1"/>
          </p:cNvSpPr>
          <p:nvPr>
            <p:ph type="sldNum" sz="quarter" idx="12"/>
          </p:nvPr>
        </p:nvSpPr>
        <p:spPr/>
        <p:txBody>
          <a:bodyPr/>
          <a:lstStyle/>
          <a:p>
            <a:fld id="{AD29F1E6-0A42-6342-8A19-FA364A33AB30}" type="slidenum">
              <a:rPr lang="en-US" smtClean="0"/>
              <a:t>5</a:t>
            </a:fld>
            <a:endParaRPr lang="en-US"/>
          </a:p>
        </p:txBody>
      </p:sp>
      <p:sp>
        <p:nvSpPr>
          <p:cNvPr id="4" name="Title 1">
            <a:extLst>
              <a:ext uri="{FF2B5EF4-FFF2-40B4-BE49-F238E27FC236}">
                <a16:creationId xmlns:a16="http://schemas.microsoft.com/office/drawing/2014/main" id="{E33E0816-5F60-D643-9251-4F3CAD7F160B}"/>
              </a:ext>
            </a:extLst>
          </p:cNvPr>
          <p:cNvSpPr txBox="1">
            <a:spLocks/>
          </p:cNvSpPr>
          <p:nvPr/>
        </p:nvSpPr>
        <p:spPr>
          <a:xfrm>
            <a:off x="1864992" y="247699"/>
            <a:ext cx="6698717" cy="704801"/>
          </a:xfrm>
          <a:prstGeom prst="rect">
            <a:avLst/>
          </a:prstGeom>
          <a:solidFill>
            <a:schemeClr val="accent1">
              <a:lumMod val="75000"/>
            </a:schemeClr>
          </a:solidFill>
        </p:spPr>
        <p:txBody>
          <a:bodyPr/>
          <a:lstStyle>
            <a:lvl1pPr algn="ctr" defTabSz="457171" rtl="0" eaLnBrk="1" latinLnBrk="0" hangingPunct="1">
              <a:spcBef>
                <a:spcPct val="0"/>
              </a:spcBef>
              <a:buNone/>
              <a:defRPr sz="3200" kern="1200" baseline="0">
                <a:solidFill>
                  <a:schemeClr val="tx1"/>
                </a:solidFill>
                <a:latin typeface="Karla"/>
                <a:ea typeface="+mj-ea"/>
                <a:cs typeface="Karla"/>
              </a:defRPr>
            </a:lvl1pPr>
          </a:lstStyle>
          <a:p>
            <a:pPr fontAlgn="ctr"/>
            <a:r>
              <a:rPr lang="en-US" sz="4000" dirty="0">
                <a:solidFill>
                  <a:schemeClr val="bg2"/>
                </a:solidFill>
              </a:rPr>
              <a:t>ANNOUNCEMENTS</a:t>
            </a:r>
          </a:p>
        </p:txBody>
      </p:sp>
      <p:sp>
        <p:nvSpPr>
          <p:cNvPr id="5" name="Content Placeholder 2">
            <a:extLst>
              <a:ext uri="{FF2B5EF4-FFF2-40B4-BE49-F238E27FC236}">
                <a16:creationId xmlns:a16="http://schemas.microsoft.com/office/drawing/2014/main" id="{4B42DE3A-C3D5-DB4E-8609-AB055504742F}"/>
              </a:ext>
            </a:extLst>
          </p:cNvPr>
          <p:cNvSpPr txBox="1">
            <a:spLocks/>
          </p:cNvSpPr>
          <p:nvPr/>
        </p:nvSpPr>
        <p:spPr>
          <a:xfrm>
            <a:off x="1014092" y="1079500"/>
            <a:ext cx="9552308" cy="4104490"/>
          </a:xfrm>
          <a:prstGeom prst="rect">
            <a:avLst/>
          </a:prstGeom>
        </p:spPr>
        <p:txBody>
          <a:bodyPr/>
          <a:lstStyle>
            <a:lvl1pPr marL="342878" indent="-342878" algn="l" defTabSz="457171" rtl="0" eaLnBrk="1" latinLnBrk="0" hangingPunct="1">
              <a:spcBef>
                <a:spcPct val="20000"/>
              </a:spcBef>
              <a:buFont typeface="Arial"/>
              <a:buChar char="•"/>
              <a:defRPr sz="3200" kern="1200">
                <a:solidFill>
                  <a:schemeClr val="tx1"/>
                </a:solidFill>
                <a:latin typeface="+mn-lt"/>
                <a:ea typeface="+mn-ea"/>
                <a:cs typeface="+mn-cs"/>
              </a:defRPr>
            </a:lvl1pPr>
            <a:lvl2pPr marL="742901" indent="-285732" algn="l" defTabSz="457171" rtl="0" eaLnBrk="1" latinLnBrk="0" hangingPunct="1">
              <a:spcBef>
                <a:spcPct val="20000"/>
              </a:spcBef>
              <a:buFont typeface="Arial"/>
              <a:buChar char="–"/>
              <a:defRPr sz="2800" kern="1200">
                <a:solidFill>
                  <a:schemeClr val="tx1"/>
                </a:solidFill>
                <a:latin typeface="+mn-lt"/>
                <a:ea typeface="+mn-ea"/>
                <a:cs typeface="+mn-cs"/>
              </a:defRPr>
            </a:lvl2pPr>
            <a:lvl3pPr marL="1142926" indent="-228585" algn="l" defTabSz="457171" rtl="0" eaLnBrk="1" latinLnBrk="0" hangingPunct="1">
              <a:spcBef>
                <a:spcPct val="20000"/>
              </a:spcBef>
              <a:buFont typeface="Arial"/>
              <a:buChar char="•"/>
              <a:defRPr sz="2400" kern="1200">
                <a:solidFill>
                  <a:schemeClr val="tx1"/>
                </a:solidFill>
                <a:latin typeface="+mn-lt"/>
                <a:ea typeface="+mn-ea"/>
                <a:cs typeface="+mn-cs"/>
              </a:defRPr>
            </a:lvl3pPr>
            <a:lvl4pPr marL="1600096" indent="-228585" algn="l" defTabSz="457171" rtl="0" eaLnBrk="1" latinLnBrk="0" hangingPunct="1">
              <a:spcBef>
                <a:spcPct val="20000"/>
              </a:spcBef>
              <a:buFont typeface="Arial"/>
              <a:buChar char="–"/>
              <a:defRPr sz="2000" kern="1200">
                <a:solidFill>
                  <a:schemeClr val="tx1"/>
                </a:solidFill>
                <a:latin typeface="+mn-lt"/>
                <a:ea typeface="+mn-ea"/>
                <a:cs typeface="+mn-cs"/>
              </a:defRPr>
            </a:lvl4pPr>
            <a:lvl5pPr marL="2057266" indent="-228585" algn="l" defTabSz="457171" rtl="0" eaLnBrk="1" latinLnBrk="0" hangingPunct="1">
              <a:spcBef>
                <a:spcPct val="20000"/>
              </a:spcBef>
              <a:buFont typeface="Arial"/>
              <a:buChar char="»"/>
              <a:defRPr sz="2000" kern="1200">
                <a:solidFill>
                  <a:schemeClr val="tx1"/>
                </a:solidFill>
                <a:latin typeface="+mn-lt"/>
                <a:ea typeface="+mn-ea"/>
                <a:cs typeface="+mn-cs"/>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a:spcAft>
                <a:spcPts val="500"/>
              </a:spcAft>
              <a:buFont typeface="Arial" charset="0"/>
              <a:buChar char="•"/>
            </a:pPr>
            <a:r>
              <a:rPr lang="en-US" sz="2400" b="1" dirty="0">
                <a:solidFill>
                  <a:schemeClr val="accent1">
                    <a:lumMod val="75000"/>
                  </a:schemeClr>
                </a:solidFill>
              </a:rPr>
              <a:t>Access GitHub </a:t>
            </a:r>
            <a:r>
              <a:rPr lang="en-US" sz="2400" dirty="0">
                <a:solidFill>
                  <a:schemeClr val="tx1">
                    <a:lumMod val="85000"/>
                    <a:lumOff val="15000"/>
                  </a:schemeClr>
                </a:solidFill>
              </a:rPr>
              <a:t>for all content (“</a:t>
            </a:r>
            <a:r>
              <a:rPr lang="en-US" sz="2400" dirty="0">
                <a:solidFill>
                  <a:schemeClr val="accent1">
                    <a:lumMod val="75000"/>
                  </a:schemeClr>
                </a:solidFill>
              </a:rPr>
              <a:t>git clone</a:t>
            </a:r>
            <a:r>
              <a:rPr lang="en-US" sz="2400" dirty="0">
                <a:solidFill>
                  <a:schemeClr val="tx1">
                    <a:lumMod val="85000"/>
                    <a:lumOff val="15000"/>
                  </a:schemeClr>
                </a:solidFill>
              </a:rPr>
              <a:t>” and “</a:t>
            </a:r>
            <a:r>
              <a:rPr lang="en-US" sz="2400" dirty="0">
                <a:solidFill>
                  <a:schemeClr val="accent1">
                    <a:lumMod val="75000"/>
                  </a:schemeClr>
                </a:solidFill>
              </a:rPr>
              <a:t>git pull</a:t>
            </a:r>
            <a:r>
              <a:rPr lang="en-US" sz="2400" dirty="0">
                <a:solidFill>
                  <a:schemeClr val="tx1">
                    <a:lumMod val="85000"/>
                    <a:lumOff val="15000"/>
                  </a:schemeClr>
                </a:solidFill>
              </a:rPr>
              <a:t>” are your friends)</a:t>
            </a:r>
          </a:p>
        </p:txBody>
      </p:sp>
      <p:pic>
        <p:nvPicPr>
          <p:cNvPr id="7" name="Picture 6">
            <a:extLst>
              <a:ext uri="{FF2B5EF4-FFF2-40B4-BE49-F238E27FC236}">
                <a16:creationId xmlns:a16="http://schemas.microsoft.com/office/drawing/2014/main" id="{CE77773C-961A-A544-BC8F-72699739E113}"/>
              </a:ext>
            </a:extLst>
          </p:cNvPr>
          <p:cNvPicPr>
            <a:picLocks noChangeAspect="1"/>
          </p:cNvPicPr>
          <p:nvPr/>
        </p:nvPicPr>
        <p:blipFill>
          <a:blip r:embed="rId2"/>
          <a:stretch>
            <a:fillRect/>
          </a:stretch>
        </p:blipFill>
        <p:spPr>
          <a:xfrm>
            <a:off x="825501" y="1738948"/>
            <a:ext cx="9642558" cy="4299902"/>
          </a:xfrm>
          <a:prstGeom prst="rect">
            <a:avLst/>
          </a:prstGeom>
          <a:ln w="63500">
            <a:solidFill>
              <a:schemeClr val="tx1"/>
            </a:solidFill>
          </a:ln>
        </p:spPr>
      </p:pic>
      <p:cxnSp>
        <p:nvCxnSpPr>
          <p:cNvPr id="10" name="Straight Arrow Connector 9">
            <a:extLst>
              <a:ext uri="{FF2B5EF4-FFF2-40B4-BE49-F238E27FC236}">
                <a16:creationId xmlns:a16="http://schemas.microsoft.com/office/drawing/2014/main" id="{B8730C69-149A-D04C-AE2A-67A6491BE073}"/>
              </a:ext>
            </a:extLst>
          </p:cNvPr>
          <p:cNvCxnSpPr/>
          <p:nvPr/>
        </p:nvCxnSpPr>
        <p:spPr>
          <a:xfrm flipH="1">
            <a:off x="4927600" y="4841090"/>
            <a:ext cx="1435100" cy="469900"/>
          </a:xfrm>
          <a:prstGeom prst="straightConnector1">
            <a:avLst/>
          </a:prstGeom>
          <a:ln w="1270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23943179-03FA-284F-A04D-838649D19DD7}"/>
              </a:ext>
            </a:extLst>
          </p:cNvPr>
          <p:cNvSpPr/>
          <p:nvPr/>
        </p:nvSpPr>
        <p:spPr>
          <a:xfrm>
            <a:off x="3162300" y="5076040"/>
            <a:ext cx="1638300" cy="486560"/>
          </a:xfrm>
          <a:prstGeom prst="ellipse">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04992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scraping</a:t>
            </a:r>
          </a:p>
        </p:txBody>
      </p:sp>
      <p:sp>
        <p:nvSpPr>
          <p:cNvPr id="4" name="Slide Number Placeholder 3"/>
          <p:cNvSpPr>
            <a:spLocks noGrp="1"/>
          </p:cNvSpPr>
          <p:nvPr>
            <p:ph type="sldNum" sz="quarter" idx="12"/>
          </p:nvPr>
        </p:nvSpPr>
        <p:spPr/>
        <p:txBody>
          <a:bodyPr/>
          <a:lstStyle/>
          <a:p>
            <a:fld id="{AD29F1E6-0A42-6342-8A19-FA364A33AB30}" type="slidenum">
              <a:rPr lang="en-US" smtClean="0"/>
              <a:t>50</a:t>
            </a:fld>
            <a:endParaRPr lang="en-US"/>
          </a:p>
        </p:txBody>
      </p:sp>
      <p:pic>
        <p:nvPicPr>
          <p:cNvPr id="5" name="Picture 4">
            <a:extLst>
              <a:ext uri="{FF2B5EF4-FFF2-40B4-BE49-F238E27FC236}">
                <a16:creationId xmlns:a16="http://schemas.microsoft.com/office/drawing/2014/main" id="{270301F3-44F7-7847-9B86-EFD83A3B14C7}"/>
              </a:ext>
            </a:extLst>
          </p:cNvPr>
          <p:cNvPicPr>
            <a:picLocks noChangeAspect="1"/>
          </p:cNvPicPr>
          <p:nvPr/>
        </p:nvPicPr>
        <p:blipFill>
          <a:blip r:embed="rId3"/>
          <a:stretch>
            <a:fillRect/>
          </a:stretch>
        </p:blipFill>
        <p:spPr>
          <a:xfrm>
            <a:off x="1231899" y="1181100"/>
            <a:ext cx="8004229" cy="4254500"/>
          </a:xfrm>
          <a:prstGeom prst="rect">
            <a:avLst/>
          </a:prstGeom>
        </p:spPr>
      </p:pic>
    </p:spTree>
    <p:extLst>
      <p:ext uri="{BB962C8B-B14F-4D97-AF65-F5344CB8AC3E}">
        <p14:creationId xmlns:p14="http://schemas.microsoft.com/office/powerpoint/2010/main" val="22309159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scraping</a:t>
            </a:r>
          </a:p>
        </p:txBody>
      </p:sp>
      <p:sp>
        <p:nvSpPr>
          <p:cNvPr id="4" name="Slide Number Placeholder 3"/>
          <p:cNvSpPr>
            <a:spLocks noGrp="1"/>
          </p:cNvSpPr>
          <p:nvPr>
            <p:ph type="sldNum" sz="quarter" idx="12"/>
          </p:nvPr>
        </p:nvSpPr>
        <p:spPr/>
        <p:txBody>
          <a:bodyPr/>
          <a:lstStyle/>
          <a:p>
            <a:fld id="{AD29F1E6-0A42-6342-8A19-FA364A33AB30}" type="slidenum">
              <a:rPr lang="en-US" smtClean="0"/>
              <a:t>51</a:t>
            </a:fld>
            <a:endParaRPr lang="en-US"/>
          </a:p>
        </p:txBody>
      </p:sp>
      <p:pic>
        <p:nvPicPr>
          <p:cNvPr id="3" name="Picture 2">
            <a:extLst>
              <a:ext uri="{FF2B5EF4-FFF2-40B4-BE49-F238E27FC236}">
                <a16:creationId xmlns:a16="http://schemas.microsoft.com/office/drawing/2014/main" id="{03F9319D-1FC1-334D-8858-D32C8B9811CD}"/>
              </a:ext>
            </a:extLst>
          </p:cNvPr>
          <p:cNvPicPr>
            <a:picLocks noChangeAspect="1"/>
          </p:cNvPicPr>
          <p:nvPr/>
        </p:nvPicPr>
        <p:blipFill>
          <a:blip r:embed="rId3"/>
          <a:stretch>
            <a:fillRect/>
          </a:stretch>
        </p:blipFill>
        <p:spPr>
          <a:xfrm>
            <a:off x="1416050" y="869950"/>
            <a:ext cx="4819650" cy="5371394"/>
          </a:xfrm>
          <a:prstGeom prst="rect">
            <a:avLst/>
          </a:prstGeom>
        </p:spPr>
      </p:pic>
    </p:spTree>
    <p:extLst>
      <p:ext uri="{BB962C8B-B14F-4D97-AF65-F5344CB8AC3E}">
        <p14:creationId xmlns:p14="http://schemas.microsoft.com/office/powerpoint/2010/main" val="6361082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scraping</a:t>
            </a:r>
          </a:p>
        </p:txBody>
      </p:sp>
      <p:sp>
        <p:nvSpPr>
          <p:cNvPr id="4" name="Slide Number Placeholder 3"/>
          <p:cNvSpPr>
            <a:spLocks noGrp="1"/>
          </p:cNvSpPr>
          <p:nvPr>
            <p:ph type="sldNum" sz="quarter" idx="12"/>
          </p:nvPr>
        </p:nvSpPr>
        <p:spPr/>
        <p:txBody>
          <a:bodyPr/>
          <a:lstStyle/>
          <a:p>
            <a:fld id="{AD29F1E6-0A42-6342-8A19-FA364A33AB30}" type="slidenum">
              <a:rPr lang="en-US" smtClean="0"/>
              <a:t>52</a:t>
            </a:fld>
            <a:endParaRPr lang="en-US"/>
          </a:p>
        </p:txBody>
      </p:sp>
      <p:pic>
        <p:nvPicPr>
          <p:cNvPr id="5" name="Picture 4">
            <a:extLst>
              <a:ext uri="{FF2B5EF4-FFF2-40B4-BE49-F238E27FC236}">
                <a16:creationId xmlns:a16="http://schemas.microsoft.com/office/drawing/2014/main" id="{EE2CAD1C-0E14-FA4D-9954-CB074E29C609}"/>
              </a:ext>
            </a:extLst>
          </p:cNvPr>
          <p:cNvPicPr>
            <a:picLocks noChangeAspect="1"/>
          </p:cNvPicPr>
          <p:nvPr/>
        </p:nvPicPr>
        <p:blipFill>
          <a:blip r:embed="rId3"/>
          <a:stretch>
            <a:fillRect/>
          </a:stretch>
        </p:blipFill>
        <p:spPr>
          <a:xfrm>
            <a:off x="1784350" y="983807"/>
            <a:ext cx="8007350" cy="5338233"/>
          </a:xfrm>
          <a:prstGeom prst="rect">
            <a:avLst/>
          </a:prstGeom>
        </p:spPr>
      </p:pic>
    </p:spTree>
    <p:extLst>
      <p:ext uri="{BB962C8B-B14F-4D97-AF65-F5344CB8AC3E}">
        <p14:creationId xmlns:p14="http://schemas.microsoft.com/office/powerpoint/2010/main" val="38947182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scraping</a:t>
            </a:r>
          </a:p>
        </p:txBody>
      </p:sp>
      <p:sp>
        <p:nvSpPr>
          <p:cNvPr id="4" name="Slide Number Placeholder 3"/>
          <p:cNvSpPr>
            <a:spLocks noGrp="1"/>
          </p:cNvSpPr>
          <p:nvPr>
            <p:ph type="sldNum" sz="quarter" idx="12"/>
          </p:nvPr>
        </p:nvSpPr>
        <p:spPr/>
        <p:txBody>
          <a:bodyPr/>
          <a:lstStyle/>
          <a:p>
            <a:fld id="{AD29F1E6-0A42-6342-8A19-FA364A33AB30}" type="slidenum">
              <a:rPr lang="en-US" smtClean="0"/>
              <a:t>53</a:t>
            </a:fld>
            <a:endParaRPr lang="en-US"/>
          </a:p>
        </p:txBody>
      </p:sp>
      <p:pic>
        <p:nvPicPr>
          <p:cNvPr id="7" name="Picture 6">
            <a:extLst>
              <a:ext uri="{FF2B5EF4-FFF2-40B4-BE49-F238E27FC236}">
                <a16:creationId xmlns:a16="http://schemas.microsoft.com/office/drawing/2014/main" id="{6A8A3FEF-2991-8A49-BAEF-0F1E234F20A1}"/>
              </a:ext>
            </a:extLst>
          </p:cNvPr>
          <p:cNvPicPr>
            <a:picLocks noChangeAspect="1"/>
          </p:cNvPicPr>
          <p:nvPr/>
        </p:nvPicPr>
        <p:blipFill>
          <a:blip r:embed="rId3"/>
          <a:stretch>
            <a:fillRect/>
          </a:stretch>
        </p:blipFill>
        <p:spPr>
          <a:xfrm>
            <a:off x="2070100" y="983807"/>
            <a:ext cx="5143500" cy="4990420"/>
          </a:xfrm>
          <a:prstGeom prst="rect">
            <a:avLst/>
          </a:prstGeom>
        </p:spPr>
      </p:pic>
    </p:spTree>
    <p:extLst>
      <p:ext uri="{BB962C8B-B14F-4D97-AF65-F5344CB8AC3E}">
        <p14:creationId xmlns:p14="http://schemas.microsoft.com/office/powerpoint/2010/main" val="29661504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scraping</a:t>
            </a:r>
          </a:p>
        </p:txBody>
      </p:sp>
      <p:sp>
        <p:nvSpPr>
          <p:cNvPr id="3" name="Content Placeholder 2"/>
          <p:cNvSpPr>
            <a:spLocks noGrp="1"/>
          </p:cNvSpPr>
          <p:nvPr>
            <p:ph idx="1"/>
          </p:nvPr>
        </p:nvSpPr>
        <p:spPr>
          <a:xfrm>
            <a:off x="932496" y="1226487"/>
            <a:ext cx="10327008" cy="4605203"/>
          </a:xfrm>
        </p:spPr>
        <p:txBody>
          <a:bodyPr/>
          <a:lstStyle/>
          <a:p>
            <a:pPr marL="457189" indent="-457189">
              <a:spcAft>
                <a:spcPts val="500"/>
              </a:spcAft>
              <a:buFont typeface="Arial" charset="0"/>
              <a:buChar char="•"/>
            </a:pPr>
            <a:r>
              <a:rPr lang="en-US" dirty="0">
                <a:solidFill>
                  <a:schemeClr val="tx1">
                    <a:lumMod val="85000"/>
                    <a:lumOff val="15000"/>
                  </a:schemeClr>
                </a:solidFill>
              </a:rPr>
              <a:t>Question: how can we get a list of all image URLs?</a:t>
            </a:r>
          </a:p>
          <a:p>
            <a:pPr marL="457189" indent="-457189">
              <a:spcAft>
                <a:spcPts val="500"/>
              </a:spcAft>
              <a:buFont typeface="Arial" charset="0"/>
              <a:buChar char="•"/>
            </a:pPr>
            <a:r>
              <a:rPr lang="en-US" dirty="0">
                <a:solidFill>
                  <a:schemeClr val="tx1">
                    <a:lumMod val="85000"/>
                    <a:lumOff val="15000"/>
                  </a:schemeClr>
                </a:solidFill>
              </a:rPr>
              <a:t>Question: how can we navigate through subsequent pages (i.e., crawler) recursively.</a:t>
            </a:r>
          </a:p>
          <a:p>
            <a:pPr marL="457189" indent="-457189">
              <a:spcAft>
                <a:spcPts val="500"/>
              </a:spcAft>
              <a:buFont typeface="Arial" charset="0"/>
              <a:buChar char="•"/>
            </a:pPr>
            <a:r>
              <a:rPr lang="en-US" dirty="0">
                <a:solidFill>
                  <a:schemeClr val="tx1">
                    <a:lumMod val="85000"/>
                    <a:lumOff val="15000"/>
                  </a:schemeClr>
                </a:solidFill>
              </a:rPr>
              <a:t>Question: could we crawl the entire web?</a:t>
            </a:r>
            <a:endParaRPr lang="en-US" dirty="0">
              <a:solidFill>
                <a:schemeClr val="accent1">
                  <a:lumMod val="75000"/>
                </a:schemeClr>
              </a:solidFill>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54</a:t>
            </a:fld>
            <a:endParaRPr lang="en-US"/>
          </a:p>
        </p:txBody>
      </p:sp>
    </p:spTree>
    <p:extLst>
      <p:ext uri="{BB962C8B-B14F-4D97-AF65-F5344CB8AC3E}">
        <p14:creationId xmlns:p14="http://schemas.microsoft.com/office/powerpoint/2010/main" val="3522509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302D7-1ACA-224D-B29D-4D28082ED901}"/>
              </a:ext>
            </a:extLst>
          </p:cNvPr>
          <p:cNvSpPr>
            <a:spLocks noGrp="1"/>
          </p:cNvSpPr>
          <p:nvPr>
            <p:ph type="sldNum" sz="quarter" idx="12"/>
          </p:nvPr>
        </p:nvSpPr>
        <p:spPr/>
        <p:txBody>
          <a:bodyPr/>
          <a:lstStyle/>
          <a:p>
            <a:fld id="{AD29F1E6-0A42-6342-8A19-FA364A33AB30}" type="slidenum">
              <a:rPr lang="en-US" smtClean="0"/>
              <a:t>6</a:t>
            </a:fld>
            <a:endParaRPr lang="en-US"/>
          </a:p>
        </p:txBody>
      </p:sp>
      <p:sp>
        <p:nvSpPr>
          <p:cNvPr id="4" name="Title 1">
            <a:extLst>
              <a:ext uri="{FF2B5EF4-FFF2-40B4-BE49-F238E27FC236}">
                <a16:creationId xmlns:a16="http://schemas.microsoft.com/office/drawing/2014/main" id="{E33E0816-5F60-D643-9251-4F3CAD7F160B}"/>
              </a:ext>
            </a:extLst>
          </p:cNvPr>
          <p:cNvSpPr txBox="1">
            <a:spLocks/>
          </p:cNvSpPr>
          <p:nvPr/>
        </p:nvSpPr>
        <p:spPr>
          <a:xfrm>
            <a:off x="3376372" y="2067153"/>
            <a:ext cx="5113045" cy="986591"/>
          </a:xfrm>
          <a:prstGeom prst="rect">
            <a:avLst/>
          </a:prstGeom>
          <a:solidFill>
            <a:schemeClr val="accent1">
              <a:lumMod val="75000"/>
            </a:schemeClr>
          </a:solidFill>
        </p:spPr>
        <p:txBody>
          <a:bodyPr/>
          <a:lstStyle>
            <a:lvl1pPr algn="ctr" defTabSz="457171" rtl="0" eaLnBrk="1" latinLnBrk="0" hangingPunct="1">
              <a:spcBef>
                <a:spcPct val="0"/>
              </a:spcBef>
              <a:buNone/>
              <a:defRPr sz="3200" kern="1200" baseline="0">
                <a:solidFill>
                  <a:schemeClr val="tx1"/>
                </a:solidFill>
                <a:latin typeface="Karla"/>
                <a:ea typeface="+mj-ea"/>
                <a:cs typeface="Karla"/>
              </a:defRPr>
            </a:lvl1pPr>
          </a:lstStyle>
          <a:p>
            <a:pPr fontAlgn="ctr"/>
            <a:r>
              <a:rPr lang="en-US" sz="5400" dirty="0">
                <a:solidFill>
                  <a:schemeClr val="bg2"/>
                </a:solidFill>
              </a:rPr>
              <a:t>BACKGROUND</a:t>
            </a:r>
          </a:p>
        </p:txBody>
      </p:sp>
    </p:spTree>
    <p:extLst>
      <p:ext uri="{BB962C8B-B14F-4D97-AF65-F5344CB8AC3E}">
        <p14:creationId xmlns:p14="http://schemas.microsoft.com/office/powerpoint/2010/main" val="939370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a:xfrm>
            <a:off x="801143" y="1289987"/>
            <a:ext cx="10860146" cy="721693"/>
          </a:xfrm>
        </p:spPr>
        <p:txBody>
          <a:bodyPr/>
          <a:lstStyle/>
          <a:p>
            <a:r>
              <a:rPr lang="en-US" dirty="0"/>
              <a:t>So far, we’ve learned:</a:t>
            </a:r>
          </a:p>
        </p:txBody>
      </p:sp>
      <p:sp>
        <p:nvSpPr>
          <p:cNvPr id="4" name="Slide Number Placeholder 3"/>
          <p:cNvSpPr>
            <a:spLocks noGrp="1"/>
          </p:cNvSpPr>
          <p:nvPr>
            <p:ph type="sldNum" sz="quarter" idx="12"/>
          </p:nvPr>
        </p:nvSpPr>
        <p:spPr/>
        <p:txBody>
          <a:bodyPr/>
          <a:lstStyle/>
          <a:p>
            <a:fld id="{AD29F1E6-0A42-6342-8A19-FA364A33AB30}" type="slidenum">
              <a:rPr lang="en-US" smtClean="0"/>
              <a:t>7</a:t>
            </a:fld>
            <a:endParaRPr lang="en-US"/>
          </a:p>
        </p:txBody>
      </p:sp>
      <p:sp>
        <p:nvSpPr>
          <p:cNvPr id="8" name="Content Placeholder 2">
            <a:extLst>
              <a:ext uri="{FF2B5EF4-FFF2-40B4-BE49-F238E27FC236}">
                <a16:creationId xmlns:a16="http://schemas.microsoft.com/office/drawing/2014/main" id="{2A0E32F4-37E1-914A-92B3-F973FAC8BB3F}"/>
              </a:ext>
            </a:extLst>
          </p:cNvPr>
          <p:cNvSpPr txBox="1">
            <a:spLocks/>
          </p:cNvSpPr>
          <p:nvPr/>
        </p:nvSpPr>
        <p:spPr>
          <a:xfrm>
            <a:off x="3328828" y="2256611"/>
            <a:ext cx="8538516" cy="3293082"/>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000"/>
              </a:spcBef>
            </a:pPr>
            <a:r>
              <a:rPr lang="en-US" dirty="0"/>
              <a:t>What is Data Science?</a:t>
            </a:r>
            <a:endParaRPr lang="en-US" b="1" dirty="0">
              <a:solidFill>
                <a:schemeClr val="accent1">
                  <a:lumMod val="75000"/>
                </a:schemeClr>
              </a:solidFill>
            </a:endParaRPr>
          </a:p>
          <a:p>
            <a:pPr>
              <a:spcBef>
                <a:spcPts val="1000"/>
              </a:spcBef>
            </a:pPr>
            <a:r>
              <a:rPr lang="en-US" dirty="0"/>
              <a:t>The Data Science Process</a:t>
            </a:r>
            <a:endParaRPr lang="en-US" b="1" dirty="0">
              <a:solidFill>
                <a:schemeClr val="accent1">
                  <a:lumMod val="75000"/>
                </a:schemeClr>
              </a:solidFill>
            </a:endParaRPr>
          </a:p>
          <a:p>
            <a:pPr>
              <a:spcBef>
                <a:spcPts val="1000"/>
              </a:spcBef>
            </a:pPr>
            <a:r>
              <a:rPr lang="en-US" dirty="0"/>
              <a:t>Data: types, formats, issues, etc.</a:t>
            </a:r>
          </a:p>
          <a:p>
            <a:pPr>
              <a:spcBef>
                <a:spcPts val="1000"/>
              </a:spcBef>
            </a:pPr>
            <a:r>
              <a:rPr lang="en-US" dirty="0"/>
              <a:t>Visualization (briefly)</a:t>
            </a:r>
            <a:endParaRPr lang="en-US" b="1" dirty="0">
              <a:solidFill>
                <a:schemeClr val="accent1">
                  <a:lumMod val="75000"/>
                </a:schemeClr>
              </a:solidFill>
            </a:endParaRPr>
          </a:p>
          <a:p>
            <a:pPr>
              <a:spcBef>
                <a:spcPts val="1000"/>
              </a:spcBef>
            </a:pPr>
            <a:r>
              <a:rPr lang="en-US" dirty="0"/>
              <a:t>How to quickly prepare data and scrape the web</a:t>
            </a:r>
          </a:p>
          <a:p>
            <a:pPr>
              <a:spcBef>
                <a:spcPts val="1000"/>
              </a:spcBef>
            </a:pPr>
            <a:r>
              <a:rPr lang="en-US" dirty="0"/>
              <a:t>How to model data</a:t>
            </a:r>
            <a:endParaRPr lang="en-US" b="1" dirty="0">
              <a:solidFill>
                <a:schemeClr val="accent1">
                  <a:lumMod val="75000"/>
                </a:schemeClr>
              </a:solidFill>
            </a:endParaRPr>
          </a:p>
        </p:txBody>
      </p:sp>
      <p:sp>
        <p:nvSpPr>
          <p:cNvPr id="9" name="Content Placeholder 2">
            <a:extLst>
              <a:ext uri="{FF2B5EF4-FFF2-40B4-BE49-F238E27FC236}">
                <a16:creationId xmlns:a16="http://schemas.microsoft.com/office/drawing/2014/main" id="{88F38BC1-D7EE-E24C-8928-951FA4CB9C98}"/>
              </a:ext>
            </a:extLst>
          </p:cNvPr>
          <p:cNvSpPr txBox="1">
            <a:spLocks/>
          </p:cNvSpPr>
          <p:nvPr/>
        </p:nvSpPr>
        <p:spPr>
          <a:xfrm>
            <a:off x="0" y="2256611"/>
            <a:ext cx="3113071" cy="389925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lgn="r">
              <a:spcBef>
                <a:spcPts val="1000"/>
              </a:spcBef>
            </a:pPr>
            <a:r>
              <a:rPr lang="en-US" dirty="0">
                <a:solidFill>
                  <a:schemeClr val="accent1">
                    <a:lumMod val="75000"/>
                  </a:schemeClr>
                </a:solidFill>
              </a:rPr>
              <a:t>Lecture 1</a:t>
            </a:r>
          </a:p>
          <a:p>
            <a:pPr algn="r">
              <a:spcBef>
                <a:spcPts val="1000"/>
              </a:spcBef>
            </a:pPr>
            <a:r>
              <a:rPr lang="en-US" dirty="0">
                <a:solidFill>
                  <a:schemeClr val="accent1">
                    <a:lumMod val="75000"/>
                  </a:schemeClr>
                </a:solidFill>
              </a:rPr>
              <a:t>Lectures 1 &amp; 2</a:t>
            </a:r>
          </a:p>
          <a:p>
            <a:pPr algn="r">
              <a:spcBef>
                <a:spcPts val="1000"/>
              </a:spcBef>
            </a:pPr>
            <a:r>
              <a:rPr lang="en-US" dirty="0">
                <a:solidFill>
                  <a:schemeClr val="accent1">
                    <a:lumMod val="75000"/>
                  </a:schemeClr>
                </a:solidFill>
              </a:rPr>
              <a:t>Lecture 2</a:t>
            </a:r>
          </a:p>
          <a:p>
            <a:pPr algn="r">
              <a:spcBef>
                <a:spcPts val="1000"/>
              </a:spcBef>
            </a:pPr>
            <a:r>
              <a:rPr lang="en-US" dirty="0">
                <a:solidFill>
                  <a:schemeClr val="accent1">
                    <a:lumMod val="75000"/>
                  </a:schemeClr>
                </a:solidFill>
              </a:rPr>
              <a:t>Lecture 2</a:t>
            </a:r>
          </a:p>
          <a:p>
            <a:pPr algn="r">
              <a:spcBef>
                <a:spcPts val="1000"/>
              </a:spcBef>
            </a:pPr>
            <a:r>
              <a:rPr lang="en-US" dirty="0">
                <a:solidFill>
                  <a:schemeClr val="accent1">
                    <a:lumMod val="75000"/>
                  </a:schemeClr>
                </a:solidFill>
              </a:rPr>
              <a:t>This lecture</a:t>
            </a:r>
          </a:p>
          <a:p>
            <a:pPr algn="r">
              <a:spcBef>
                <a:spcPts val="1000"/>
              </a:spcBef>
            </a:pPr>
            <a:r>
              <a:rPr lang="en-US" dirty="0">
                <a:solidFill>
                  <a:schemeClr val="accent1">
                    <a:lumMod val="75000"/>
                  </a:schemeClr>
                </a:solidFill>
              </a:rPr>
              <a:t>Future lectures</a:t>
            </a:r>
          </a:p>
        </p:txBody>
      </p:sp>
      <p:sp>
        <p:nvSpPr>
          <p:cNvPr id="5" name="Rectangle 4">
            <a:extLst>
              <a:ext uri="{FF2B5EF4-FFF2-40B4-BE49-F238E27FC236}">
                <a16:creationId xmlns:a16="http://schemas.microsoft.com/office/drawing/2014/main" id="{A78371E9-4181-3B4F-9154-A53FABF5D2D7}"/>
              </a:ext>
            </a:extLst>
          </p:cNvPr>
          <p:cNvSpPr/>
          <p:nvPr/>
        </p:nvSpPr>
        <p:spPr>
          <a:xfrm>
            <a:off x="3179853" y="2206064"/>
            <a:ext cx="82192" cy="3394176"/>
          </a:xfrm>
          <a:prstGeom prst="rect">
            <a:avLst/>
          </a:prstGeom>
          <a:solidFill>
            <a:schemeClr val="tx1">
              <a:lumMod val="85000"/>
              <a:lumOff val="1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80363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19" name="Content Placeholder 2">
            <a:extLst>
              <a:ext uri="{FF2B5EF4-FFF2-40B4-BE49-F238E27FC236}">
                <a16:creationId xmlns:a16="http://schemas.microsoft.com/office/drawing/2014/main" id="{127FC551-FB95-8349-B321-DADF7244239B}"/>
              </a:ext>
            </a:extLst>
          </p:cNvPr>
          <p:cNvSpPr>
            <a:spLocks noGrp="1"/>
          </p:cNvSpPr>
          <p:nvPr>
            <p:ph idx="1"/>
          </p:nvPr>
        </p:nvSpPr>
        <p:spPr>
          <a:xfrm>
            <a:off x="2408910" y="960747"/>
            <a:ext cx="4425756" cy="626328"/>
          </a:xfrm>
        </p:spPr>
        <p:txBody>
          <a:bodyPr/>
          <a:lstStyle/>
          <a:p>
            <a:r>
              <a:rPr lang="en-US" dirty="0"/>
              <a:t>The Data Science Process:</a:t>
            </a:r>
          </a:p>
        </p:txBody>
      </p:sp>
      <p:sp>
        <p:nvSpPr>
          <p:cNvPr id="4" name="Slide Number Placeholder 3"/>
          <p:cNvSpPr>
            <a:spLocks noGrp="1"/>
          </p:cNvSpPr>
          <p:nvPr>
            <p:ph type="sldNum" sz="quarter" idx="12"/>
          </p:nvPr>
        </p:nvSpPr>
        <p:spPr/>
        <p:txBody>
          <a:bodyPr/>
          <a:lstStyle/>
          <a:p>
            <a:fld id="{AD29F1E6-0A42-6342-8A19-FA364A33AB30}" type="slidenum">
              <a:rPr lang="en-US" smtClean="0"/>
              <a:t>8</a:t>
            </a:fld>
            <a:endParaRPr lang="en-US"/>
          </a:p>
        </p:txBody>
      </p:sp>
      <p:sp>
        <p:nvSpPr>
          <p:cNvPr id="10" name="Rectangle 9">
            <a:extLst>
              <a:ext uri="{FF2B5EF4-FFF2-40B4-BE49-F238E27FC236}">
                <a16:creationId xmlns:a16="http://schemas.microsoft.com/office/drawing/2014/main" id="{E8671FE9-0852-1B49-A482-FDF41433C7E5}"/>
              </a:ext>
            </a:extLst>
          </p:cNvPr>
          <p:cNvSpPr/>
          <p:nvPr/>
        </p:nvSpPr>
        <p:spPr>
          <a:xfrm>
            <a:off x="4245565" y="1671649"/>
            <a:ext cx="3955551" cy="719191"/>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Ask an interesting question</a:t>
            </a:r>
          </a:p>
        </p:txBody>
      </p:sp>
      <p:sp>
        <p:nvSpPr>
          <p:cNvPr id="11" name="Rectangle 10">
            <a:extLst>
              <a:ext uri="{FF2B5EF4-FFF2-40B4-BE49-F238E27FC236}">
                <a16:creationId xmlns:a16="http://schemas.microsoft.com/office/drawing/2014/main" id="{92290974-642A-8046-AE75-5EEBD1EABECA}"/>
              </a:ext>
            </a:extLst>
          </p:cNvPr>
          <p:cNvSpPr/>
          <p:nvPr/>
        </p:nvSpPr>
        <p:spPr>
          <a:xfrm>
            <a:off x="4245565" y="2534083"/>
            <a:ext cx="3955551" cy="7191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2C3B8A8-84B2-C04B-A1FA-CC59249DB9DE}"/>
              </a:ext>
            </a:extLst>
          </p:cNvPr>
          <p:cNvSpPr/>
          <p:nvPr/>
        </p:nvSpPr>
        <p:spPr>
          <a:xfrm>
            <a:off x="4245564" y="3396517"/>
            <a:ext cx="3955551" cy="719191"/>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6ACD0A0-E49D-F646-BA1F-4C5A7230FDBE}"/>
              </a:ext>
            </a:extLst>
          </p:cNvPr>
          <p:cNvSpPr/>
          <p:nvPr/>
        </p:nvSpPr>
        <p:spPr>
          <a:xfrm>
            <a:off x="4245563" y="4256656"/>
            <a:ext cx="3955551" cy="7191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F2DB413-D89D-5647-A576-6173FA15730F}"/>
              </a:ext>
            </a:extLst>
          </p:cNvPr>
          <p:cNvSpPr/>
          <p:nvPr/>
        </p:nvSpPr>
        <p:spPr>
          <a:xfrm>
            <a:off x="4245563" y="5116795"/>
            <a:ext cx="3955551" cy="719191"/>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94905F9-93A8-FC45-82AB-1000C023B68E}"/>
              </a:ext>
            </a:extLst>
          </p:cNvPr>
          <p:cNvSpPr/>
          <p:nvPr/>
        </p:nvSpPr>
        <p:spPr>
          <a:xfrm>
            <a:off x="5338480" y="2662845"/>
            <a:ext cx="1769715" cy="461665"/>
          </a:xfrm>
          <a:prstGeom prst="rect">
            <a:avLst/>
          </a:prstGeom>
        </p:spPr>
        <p:txBody>
          <a:bodyPr wrap="none">
            <a:spAutoFit/>
          </a:bodyPr>
          <a:lstStyle/>
          <a:p>
            <a:pPr algn="ctr"/>
            <a:r>
              <a:rPr lang="en-US" sz="2400" dirty="0"/>
              <a:t>Get the Data</a:t>
            </a:r>
          </a:p>
        </p:txBody>
      </p:sp>
      <p:sp>
        <p:nvSpPr>
          <p:cNvPr id="16" name="Rectangle 15">
            <a:extLst>
              <a:ext uri="{FF2B5EF4-FFF2-40B4-BE49-F238E27FC236}">
                <a16:creationId xmlns:a16="http://schemas.microsoft.com/office/drawing/2014/main" id="{B2F537BC-831F-1F40-ACDE-DD5715A1B59C}"/>
              </a:ext>
            </a:extLst>
          </p:cNvPr>
          <p:cNvSpPr/>
          <p:nvPr/>
        </p:nvSpPr>
        <p:spPr>
          <a:xfrm>
            <a:off x="5095207" y="3549997"/>
            <a:ext cx="2256259" cy="461665"/>
          </a:xfrm>
          <a:prstGeom prst="rect">
            <a:avLst/>
          </a:prstGeom>
        </p:spPr>
        <p:txBody>
          <a:bodyPr wrap="none">
            <a:spAutoFit/>
          </a:bodyPr>
          <a:lstStyle/>
          <a:p>
            <a:pPr algn="ctr"/>
            <a:r>
              <a:rPr lang="en-US" sz="2400" dirty="0"/>
              <a:t>Explore the Data</a:t>
            </a:r>
          </a:p>
        </p:txBody>
      </p:sp>
      <p:sp>
        <p:nvSpPr>
          <p:cNvPr id="17" name="Rectangle 16">
            <a:extLst>
              <a:ext uri="{FF2B5EF4-FFF2-40B4-BE49-F238E27FC236}">
                <a16:creationId xmlns:a16="http://schemas.microsoft.com/office/drawing/2014/main" id="{35741C07-5ECC-C14D-9C2F-8B1115D493CB}"/>
              </a:ext>
            </a:extLst>
          </p:cNvPr>
          <p:cNvSpPr/>
          <p:nvPr/>
        </p:nvSpPr>
        <p:spPr>
          <a:xfrm>
            <a:off x="5157307" y="4385419"/>
            <a:ext cx="2132059" cy="461665"/>
          </a:xfrm>
          <a:prstGeom prst="rect">
            <a:avLst/>
          </a:prstGeom>
        </p:spPr>
        <p:txBody>
          <a:bodyPr wrap="none">
            <a:spAutoFit/>
          </a:bodyPr>
          <a:lstStyle/>
          <a:p>
            <a:pPr algn="ctr"/>
            <a:r>
              <a:rPr lang="en-US" sz="2400" dirty="0">
                <a:solidFill>
                  <a:schemeClr val="bg1">
                    <a:lumMod val="85000"/>
                  </a:schemeClr>
                </a:solidFill>
              </a:rPr>
              <a:t>Model the Data</a:t>
            </a:r>
          </a:p>
        </p:txBody>
      </p:sp>
      <p:sp>
        <p:nvSpPr>
          <p:cNvPr id="18" name="Rectangle 17">
            <a:extLst>
              <a:ext uri="{FF2B5EF4-FFF2-40B4-BE49-F238E27FC236}">
                <a16:creationId xmlns:a16="http://schemas.microsoft.com/office/drawing/2014/main" id="{ED0DFC0F-3797-4B45-9856-00E4B01B4DDA}"/>
              </a:ext>
            </a:extLst>
          </p:cNvPr>
          <p:cNvSpPr/>
          <p:nvPr/>
        </p:nvSpPr>
        <p:spPr>
          <a:xfrm>
            <a:off x="4297905" y="5276335"/>
            <a:ext cx="3850861" cy="400110"/>
          </a:xfrm>
          <a:prstGeom prst="rect">
            <a:avLst/>
          </a:prstGeom>
        </p:spPr>
        <p:txBody>
          <a:bodyPr wrap="none">
            <a:spAutoFit/>
          </a:bodyPr>
          <a:lstStyle/>
          <a:p>
            <a:pPr algn="ctr"/>
            <a:r>
              <a:rPr lang="en-US" sz="2000" dirty="0">
                <a:solidFill>
                  <a:schemeClr val="bg1"/>
                </a:solidFill>
              </a:rPr>
              <a:t>Communicate/Visualize the Results</a:t>
            </a:r>
          </a:p>
        </p:txBody>
      </p:sp>
    </p:spTree>
    <p:extLst>
      <p:ext uri="{BB962C8B-B14F-4D97-AF65-F5344CB8AC3E}">
        <p14:creationId xmlns:p14="http://schemas.microsoft.com/office/powerpoint/2010/main" val="786216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19" name="Content Placeholder 2">
            <a:extLst>
              <a:ext uri="{FF2B5EF4-FFF2-40B4-BE49-F238E27FC236}">
                <a16:creationId xmlns:a16="http://schemas.microsoft.com/office/drawing/2014/main" id="{127FC551-FB95-8349-B321-DADF7244239B}"/>
              </a:ext>
            </a:extLst>
          </p:cNvPr>
          <p:cNvSpPr>
            <a:spLocks noGrp="1"/>
          </p:cNvSpPr>
          <p:nvPr>
            <p:ph idx="1"/>
          </p:nvPr>
        </p:nvSpPr>
        <p:spPr>
          <a:xfrm>
            <a:off x="2408910" y="960747"/>
            <a:ext cx="4425756" cy="626328"/>
          </a:xfrm>
        </p:spPr>
        <p:txBody>
          <a:bodyPr/>
          <a:lstStyle/>
          <a:p>
            <a:r>
              <a:rPr lang="en-US" dirty="0"/>
              <a:t>The Data Science Process:</a:t>
            </a:r>
          </a:p>
        </p:txBody>
      </p:sp>
      <p:sp>
        <p:nvSpPr>
          <p:cNvPr id="4" name="Slide Number Placeholder 3"/>
          <p:cNvSpPr>
            <a:spLocks noGrp="1"/>
          </p:cNvSpPr>
          <p:nvPr>
            <p:ph type="sldNum" sz="quarter" idx="12"/>
          </p:nvPr>
        </p:nvSpPr>
        <p:spPr/>
        <p:txBody>
          <a:bodyPr/>
          <a:lstStyle/>
          <a:p>
            <a:fld id="{AD29F1E6-0A42-6342-8A19-FA364A33AB30}" type="slidenum">
              <a:rPr lang="en-US" smtClean="0"/>
              <a:t>9</a:t>
            </a:fld>
            <a:endParaRPr lang="en-US"/>
          </a:p>
        </p:txBody>
      </p:sp>
      <p:sp>
        <p:nvSpPr>
          <p:cNvPr id="10" name="Rectangle 9">
            <a:extLst>
              <a:ext uri="{FF2B5EF4-FFF2-40B4-BE49-F238E27FC236}">
                <a16:creationId xmlns:a16="http://schemas.microsoft.com/office/drawing/2014/main" id="{E8671FE9-0852-1B49-A482-FDF41433C7E5}"/>
              </a:ext>
            </a:extLst>
          </p:cNvPr>
          <p:cNvSpPr/>
          <p:nvPr/>
        </p:nvSpPr>
        <p:spPr>
          <a:xfrm>
            <a:off x="4245565" y="1671649"/>
            <a:ext cx="3955551" cy="719191"/>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Ask an interesting question</a:t>
            </a:r>
          </a:p>
        </p:txBody>
      </p:sp>
      <p:sp>
        <p:nvSpPr>
          <p:cNvPr id="11" name="Rectangle 10">
            <a:extLst>
              <a:ext uri="{FF2B5EF4-FFF2-40B4-BE49-F238E27FC236}">
                <a16:creationId xmlns:a16="http://schemas.microsoft.com/office/drawing/2014/main" id="{92290974-642A-8046-AE75-5EEBD1EABECA}"/>
              </a:ext>
            </a:extLst>
          </p:cNvPr>
          <p:cNvSpPr/>
          <p:nvPr/>
        </p:nvSpPr>
        <p:spPr>
          <a:xfrm>
            <a:off x="4245565" y="2534083"/>
            <a:ext cx="3955551" cy="7191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2C3B8A8-84B2-C04B-A1FA-CC59249DB9DE}"/>
              </a:ext>
            </a:extLst>
          </p:cNvPr>
          <p:cNvSpPr/>
          <p:nvPr/>
        </p:nvSpPr>
        <p:spPr>
          <a:xfrm>
            <a:off x="4245564" y="3396517"/>
            <a:ext cx="3955551" cy="719191"/>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6ACD0A0-E49D-F646-BA1F-4C5A7230FDBE}"/>
              </a:ext>
            </a:extLst>
          </p:cNvPr>
          <p:cNvSpPr/>
          <p:nvPr/>
        </p:nvSpPr>
        <p:spPr>
          <a:xfrm>
            <a:off x="4245563" y="4256656"/>
            <a:ext cx="3955551" cy="7191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F2DB413-D89D-5647-A576-6173FA15730F}"/>
              </a:ext>
            </a:extLst>
          </p:cNvPr>
          <p:cNvSpPr/>
          <p:nvPr/>
        </p:nvSpPr>
        <p:spPr>
          <a:xfrm>
            <a:off x="4245563" y="5116795"/>
            <a:ext cx="3955551" cy="719191"/>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94905F9-93A8-FC45-82AB-1000C023B68E}"/>
              </a:ext>
            </a:extLst>
          </p:cNvPr>
          <p:cNvSpPr/>
          <p:nvPr/>
        </p:nvSpPr>
        <p:spPr>
          <a:xfrm>
            <a:off x="5338480" y="2662845"/>
            <a:ext cx="1769715" cy="461665"/>
          </a:xfrm>
          <a:prstGeom prst="rect">
            <a:avLst/>
          </a:prstGeom>
        </p:spPr>
        <p:txBody>
          <a:bodyPr wrap="none">
            <a:spAutoFit/>
          </a:bodyPr>
          <a:lstStyle/>
          <a:p>
            <a:pPr algn="ctr"/>
            <a:r>
              <a:rPr lang="en-US" sz="2400" dirty="0"/>
              <a:t>Get the Data</a:t>
            </a:r>
          </a:p>
        </p:txBody>
      </p:sp>
      <p:sp>
        <p:nvSpPr>
          <p:cNvPr id="16" name="Rectangle 15">
            <a:extLst>
              <a:ext uri="{FF2B5EF4-FFF2-40B4-BE49-F238E27FC236}">
                <a16:creationId xmlns:a16="http://schemas.microsoft.com/office/drawing/2014/main" id="{B2F537BC-831F-1F40-ACDE-DD5715A1B59C}"/>
              </a:ext>
            </a:extLst>
          </p:cNvPr>
          <p:cNvSpPr/>
          <p:nvPr/>
        </p:nvSpPr>
        <p:spPr>
          <a:xfrm>
            <a:off x="5095207" y="3549997"/>
            <a:ext cx="2256259" cy="461665"/>
          </a:xfrm>
          <a:prstGeom prst="rect">
            <a:avLst/>
          </a:prstGeom>
        </p:spPr>
        <p:txBody>
          <a:bodyPr wrap="none">
            <a:spAutoFit/>
          </a:bodyPr>
          <a:lstStyle/>
          <a:p>
            <a:pPr algn="ctr"/>
            <a:r>
              <a:rPr lang="en-US" sz="2400" dirty="0"/>
              <a:t>Explore the Data</a:t>
            </a:r>
          </a:p>
        </p:txBody>
      </p:sp>
      <p:sp>
        <p:nvSpPr>
          <p:cNvPr id="17" name="Rectangle 16">
            <a:extLst>
              <a:ext uri="{FF2B5EF4-FFF2-40B4-BE49-F238E27FC236}">
                <a16:creationId xmlns:a16="http://schemas.microsoft.com/office/drawing/2014/main" id="{35741C07-5ECC-C14D-9C2F-8B1115D493CB}"/>
              </a:ext>
            </a:extLst>
          </p:cNvPr>
          <p:cNvSpPr/>
          <p:nvPr/>
        </p:nvSpPr>
        <p:spPr>
          <a:xfrm>
            <a:off x="5157307" y="4385419"/>
            <a:ext cx="2132059" cy="461665"/>
          </a:xfrm>
          <a:prstGeom prst="rect">
            <a:avLst/>
          </a:prstGeom>
        </p:spPr>
        <p:txBody>
          <a:bodyPr wrap="none">
            <a:spAutoFit/>
          </a:bodyPr>
          <a:lstStyle/>
          <a:p>
            <a:pPr algn="ctr"/>
            <a:r>
              <a:rPr lang="en-US" sz="2400" dirty="0">
                <a:solidFill>
                  <a:schemeClr val="bg1">
                    <a:lumMod val="85000"/>
                  </a:schemeClr>
                </a:solidFill>
              </a:rPr>
              <a:t>Model the Data</a:t>
            </a:r>
          </a:p>
        </p:txBody>
      </p:sp>
      <p:sp>
        <p:nvSpPr>
          <p:cNvPr id="18" name="Rectangle 17">
            <a:extLst>
              <a:ext uri="{FF2B5EF4-FFF2-40B4-BE49-F238E27FC236}">
                <a16:creationId xmlns:a16="http://schemas.microsoft.com/office/drawing/2014/main" id="{ED0DFC0F-3797-4B45-9856-00E4B01B4DDA}"/>
              </a:ext>
            </a:extLst>
          </p:cNvPr>
          <p:cNvSpPr/>
          <p:nvPr/>
        </p:nvSpPr>
        <p:spPr>
          <a:xfrm>
            <a:off x="4297905" y="5276335"/>
            <a:ext cx="3850861" cy="400110"/>
          </a:xfrm>
          <a:prstGeom prst="rect">
            <a:avLst/>
          </a:prstGeom>
        </p:spPr>
        <p:txBody>
          <a:bodyPr wrap="none">
            <a:spAutoFit/>
          </a:bodyPr>
          <a:lstStyle/>
          <a:p>
            <a:pPr algn="ctr"/>
            <a:r>
              <a:rPr lang="en-US" sz="2000" dirty="0">
                <a:solidFill>
                  <a:schemeClr val="bg1"/>
                </a:solidFill>
              </a:rPr>
              <a:t>Communicate/Visualize the Results</a:t>
            </a:r>
          </a:p>
        </p:txBody>
      </p:sp>
      <p:sp>
        <p:nvSpPr>
          <p:cNvPr id="3" name="Left Brace 2">
            <a:extLst>
              <a:ext uri="{FF2B5EF4-FFF2-40B4-BE49-F238E27FC236}">
                <a16:creationId xmlns:a16="http://schemas.microsoft.com/office/drawing/2014/main" id="{9FAB67B7-1AAC-5847-8A31-14CD5B19AC02}"/>
              </a:ext>
            </a:extLst>
          </p:cNvPr>
          <p:cNvSpPr/>
          <p:nvPr/>
        </p:nvSpPr>
        <p:spPr>
          <a:xfrm>
            <a:off x="3346876" y="2534083"/>
            <a:ext cx="719191" cy="1581625"/>
          </a:xfrm>
          <a:prstGeom prst="leftBrace">
            <a:avLst>
              <a:gd name="adj1" fmla="val 35476"/>
              <a:gd name="adj2" fmla="val 50649"/>
            </a:avLst>
          </a:prstGeom>
          <a:ln w="762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EA0B7B07-94BA-5D4F-B7DA-64F83CC93A97}"/>
              </a:ext>
            </a:extLst>
          </p:cNvPr>
          <p:cNvSpPr txBox="1">
            <a:spLocks/>
          </p:cNvSpPr>
          <p:nvPr/>
        </p:nvSpPr>
        <p:spPr>
          <a:xfrm>
            <a:off x="1315310" y="3054426"/>
            <a:ext cx="1941817" cy="540937"/>
          </a:xfrm>
          <a:prstGeom prst="rect">
            <a:avLst/>
          </a:prstGeom>
          <a:ln>
            <a:noFill/>
          </a:ln>
        </p:spPr>
        <p:txBody>
          <a:bodyPr/>
          <a:lstStyle>
            <a:lvl1pPr marL="0" indent="0" algn="l" defTabSz="457171" rtl="0" eaLnBrk="1" latinLnBrk="0" hangingPunct="1">
              <a:spcBef>
                <a:spcPct val="20000"/>
              </a:spcBef>
              <a:buFont typeface="Arial"/>
              <a:buNone/>
              <a:defRPr sz="2800" kern="1200">
                <a:solidFill>
                  <a:srgbClr val="464646"/>
                </a:solidFill>
                <a:latin typeface="Karla"/>
                <a:ea typeface="+mn-ea"/>
                <a:cs typeface="Karla"/>
              </a:defRPr>
            </a:lvl1pPr>
            <a:lvl2pPr marL="742901" indent="-285732" algn="l" defTabSz="457171" rtl="0" eaLnBrk="1" latinLnBrk="0" hangingPunct="1">
              <a:spcBef>
                <a:spcPct val="20000"/>
              </a:spcBef>
              <a:buFont typeface="Arial"/>
              <a:buChar char="–"/>
              <a:defRPr sz="2400" kern="1200">
                <a:solidFill>
                  <a:srgbClr val="464646"/>
                </a:solidFill>
                <a:latin typeface="Karla"/>
                <a:ea typeface="+mn-ea"/>
                <a:cs typeface="Karla"/>
              </a:defRPr>
            </a:lvl2pPr>
            <a:lvl3pPr marL="1142926" indent="-228585" algn="l" defTabSz="457171" rtl="0" eaLnBrk="1" latinLnBrk="0" hangingPunct="1">
              <a:spcBef>
                <a:spcPct val="20000"/>
              </a:spcBef>
              <a:buFont typeface="Arial"/>
              <a:buChar char="•"/>
              <a:defRPr sz="2000" kern="1200">
                <a:solidFill>
                  <a:srgbClr val="464646"/>
                </a:solidFill>
                <a:latin typeface="Karla"/>
                <a:ea typeface="+mn-ea"/>
                <a:cs typeface="Karla"/>
              </a:defRPr>
            </a:lvl3pPr>
            <a:lvl4pPr marL="1600096" indent="-228585" algn="l" defTabSz="457171" rtl="0" eaLnBrk="1" latinLnBrk="0" hangingPunct="1">
              <a:spcBef>
                <a:spcPct val="20000"/>
              </a:spcBef>
              <a:buFont typeface="Arial"/>
              <a:buChar char="–"/>
              <a:defRPr sz="1800" kern="1200">
                <a:solidFill>
                  <a:srgbClr val="464646"/>
                </a:solidFill>
                <a:latin typeface="Karla"/>
                <a:ea typeface="+mn-ea"/>
                <a:cs typeface="Karla"/>
              </a:defRPr>
            </a:lvl4pPr>
            <a:lvl5pPr marL="2057266" indent="-228585" algn="l" defTabSz="457171" rtl="0" eaLnBrk="1" latinLnBrk="0" hangingPunct="1">
              <a:spcBef>
                <a:spcPct val="20000"/>
              </a:spcBef>
              <a:buFont typeface="Arial"/>
              <a:buChar char="»"/>
              <a:defRPr sz="1800" kern="1200">
                <a:solidFill>
                  <a:srgbClr val="464646"/>
                </a:solidFill>
                <a:latin typeface="Karla"/>
                <a:ea typeface="+mn-ea"/>
                <a:cs typeface="Karla"/>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algn="r">
              <a:spcBef>
                <a:spcPts val="1000"/>
              </a:spcBef>
            </a:pPr>
            <a:r>
              <a:rPr lang="en-US" dirty="0">
                <a:solidFill>
                  <a:schemeClr val="accent1">
                    <a:lumMod val="75000"/>
                  </a:schemeClr>
                </a:solidFill>
              </a:rPr>
              <a:t>This lecture</a:t>
            </a:r>
          </a:p>
        </p:txBody>
      </p:sp>
    </p:spTree>
    <p:extLst>
      <p:ext uri="{BB962C8B-B14F-4D97-AF65-F5344CB8AC3E}">
        <p14:creationId xmlns:p14="http://schemas.microsoft.com/office/powerpoint/2010/main" val="434351815"/>
      </p:ext>
    </p:extLst>
  </p:cSld>
  <p:clrMapOvr>
    <a:masterClrMapping/>
  </p:clrMapOvr>
</p:sld>
</file>

<file path=ppt/theme/theme1.xml><?xml version="1.0" encoding="utf-8"?>
<a:theme xmlns:a="http://schemas.openxmlformats.org/drawingml/2006/main" name="GEC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EE3F4256-57BA-4E45-A16C-7FF03EA64AD5}" vid="{8FDA9A5F-BD2F-2E4D-B6B1-DDFA3E9D3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6185</TotalTime>
  <Words>2793</Words>
  <Application>Microsoft Macintosh PowerPoint</Application>
  <PresentationFormat>Widescreen</PresentationFormat>
  <Paragraphs>463</Paragraphs>
  <Slides>54</Slides>
  <Notes>47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Calibri</vt:lpstr>
      <vt:lpstr>Karla</vt:lpstr>
      <vt:lpstr>Wingdings</vt:lpstr>
      <vt:lpstr>GEC_template</vt:lpstr>
      <vt:lpstr>PowerPoint Presentation</vt:lpstr>
      <vt:lpstr>Lecture #3: Getting our hands dirty: pandas and web scraping</vt:lpstr>
      <vt:lpstr>PowerPoint Presentation</vt:lpstr>
      <vt:lpstr>PowerPoint Presentation</vt:lpstr>
      <vt:lpstr>PowerPoint Presentation</vt:lpstr>
      <vt:lpstr>PowerPoint Presentation</vt:lpstr>
      <vt:lpstr>Background</vt:lpstr>
      <vt:lpstr>Background</vt:lpstr>
      <vt:lpstr>Background</vt:lpstr>
      <vt:lpstr>Lecture Outline</vt:lpstr>
      <vt:lpstr>Exploratory Data Analysis (EDA)</vt:lpstr>
      <vt:lpstr>Exploratory Data Analysis (EDA)</vt:lpstr>
      <vt:lpstr>Exploratory Data Analysis (EDA)</vt:lpstr>
      <vt:lpstr>EDA: without Pandas</vt:lpstr>
      <vt:lpstr>EDA: without Pandas</vt:lpstr>
      <vt:lpstr>EDA: without Pandas</vt:lpstr>
      <vt:lpstr>EDA: without Pandas</vt:lpstr>
      <vt:lpstr>EDA: without Pandas</vt:lpstr>
      <vt:lpstr>EDA: without Pandas</vt:lpstr>
      <vt:lpstr>EDA: list of dictionaries</vt:lpstr>
      <vt:lpstr>EDA: list of dictionaries</vt:lpstr>
      <vt:lpstr>EDA: list of dictionaries</vt:lpstr>
      <vt:lpstr>EDA: list of dictionaries</vt:lpstr>
      <vt:lpstr>EDA: list of dictionaries</vt:lpstr>
      <vt:lpstr>EDA: list of dictionaries</vt:lpstr>
      <vt:lpstr>EDA: list of dictionaries</vt:lpstr>
      <vt:lpstr>EDA: with Pandas!</vt:lpstr>
      <vt:lpstr>Lecture Outline</vt:lpstr>
      <vt:lpstr>EDA: with Pandas</vt:lpstr>
      <vt:lpstr>EDA: with Pandas</vt:lpstr>
      <vt:lpstr>EDA: with Pandas</vt:lpstr>
      <vt:lpstr>EDA: with Pandas</vt:lpstr>
      <vt:lpstr>EDA: with Pandas</vt:lpstr>
      <vt:lpstr>EDA: with Pandas</vt:lpstr>
      <vt:lpstr>Lecture Outline</vt:lpstr>
      <vt:lpstr>Data Concerns</vt:lpstr>
      <vt:lpstr>Data Concerns: the format</vt:lpstr>
      <vt:lpstr>Data Concerns: the format</vt:lpstr>
      <vt:lpstr>Data Concerns: the format</vt:lpstr>
      <vt:lpstr>Data Concerns: the format</vt:lpstr>
      <vt:lpstr>Data Concerns: the format</vt:lpstr>
      <vt:lpstr>Data Concerns: the format</vt:lpstr>
      <vt:lpstr>Lecture Outline</vt:lpstr>
      <vt:lpstr>Sources of data</vt:lpstr>
      <vt:lpstr>Web scraping</vt:lpstr>
      <vt:lpstr>Web scraping</vt:lpstr>
      <vt:lpstr>Web scraping</vt:lpstr>
      <vt:lpstr>Web scraping</vt:lpstr>
      <vt:lpstr>Web scraping</vt:lpstr>
      <vt:lpstr>Web scraping</vt:lpstr>
      <vt:lpstr>Web scraping</vt:lpstr>
      <vt:lpstr>Web scraping</vt:lpstr>
      <vt:lpstr>Web scraping</vt:lpstr>
      <vt:lpstr>Web scraping</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342</cp:revision>
  <cp:lastPrinted>2019-09-11T17:12:29Z</cp:lastPrinted>
  <dcterms:created xsi:type="dcterms:W3CDTF">2018-06-24T22:03:35Z</dcterms:created>
  <dcterms:modified xsi:type="dcterms:W3CDTF">2019-09-11T22:47:27Z</dcterms:modified>
</cp:coreProperties>
</file>