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5" r:id="rId1"/>
  </p:sldMasterIdLst>
  <p:notesMasterIdLst>
    <p:notesMasterId r:id="rId149"/>
  </p:notesMasterIdLst>
  <p:sldIdLst>
    <p:sldId id="323" r:id="rId2"/>
    <p:sldId id="467" r:id="rId3"/>
    <p:sldId id="606" r:id="rId4"/>
    <p:sldId id="607" r:id="rId5"/>
    <p:sldId id="608" r:id="rId6"/>
    <p:sldId id="609" r:id="rId7"/>
    <p:sldId id="610" r:id="rId8"/>
    <p:sldId id="611" r:id="rId9"/>
    <p:sldId id="614" r:id="rId10"/>
    <p:sldId id="615" r:id="rId11"/>
    <p:sldId id="616" r:id="rId12"/>
    <p:sldId id="617" r:id="rId13"/>
    <p:sldId id="618" r:id="rId14"/>
    <p:sldId id="619" r:id="rId15"/>
    <p:sldId id="620" r:id="rId16"/>
    <p:sldId id="621" r:id="rId17"/>
    <p:sldId id="622" r:id="rId18"/>
    <p:sldId id="623" r:id="rId19"/>
    <p:sldId id="624" r:id="rId20"/>
    <p:sldId id="625" r:id="rId21"/>
    <p:sldId id="626" r:id="rId22"/>
    <p:sldId id="627" r:id="rId23"/>
    <p:sldId id="628" r:id="rId24"/>
    <p:sldId id="629" r:id="rId25"/>
    <p:sldId id="630" r:id="rId26"/>
    <p:sldId id="631" r:id="rId27"/>
    <p:sldId id="632" r:id="rId28"/>
    <p:sldId id="633" r:id="rId29"/>
    <p:sldId id="634" r:id="rId30"/>
    <p:sldId id="635" r:id="rId31"/>
    <p:sldId id="636" r:id="rId32"/>
    <p:sldId id="637" r:id="rId33"/>
    <p:sldId id="638" r:id="rId34"/>
    <p:sldId id="639" r:id="rId35"/>
    <p:sldId id="640" r:id="rId36"/>
    <p:sldId id="459" r:id="rId37"/>
    <p:sldId id="460" r:id="rId38"/>
    <p:sldId id="461" r:id="rId39"/>
    <p:sldId id="462" r:id="rId40"/>
    <p:sldId id="463" r:id="rId41"/>
    <p:sldId id="464" r:id="rId42"/>
    <p:sldId id="465" r:id="rId43"/>
    <p:sldId id="468" r:id="rId44"/>
    <p:sldId id="641" r:id="rId45"/>
    <p:sldId id="642" r:id="rId46"/>
    <p:sldId id="643" r:id="rId47"/>
    <p:sldId id="644" r:id="rId48"/>
    <p:sldId id="485" r:id="rId49"/>
    <p:sldId id="488" r:id="rId50"/>
    <p:sldId id="489" r:id="rId51"/>
    <p:sldId id="490" r:id="rId52"/>
    <p:sldId id="491" r:id="rId53"/>
    <p:sldId id="492" r:id="rId54"/>
    <p:sldId id="493" r:id="rId55"/>
    <p:sldId id="494" r:id="rId56"/>
    <p:sldId id="495" r:id="rId57"/>
    <p:sldId id="496" r:id="rId58"/>
    <p:sldId id="497" r:id="rId59"/>
    <p:sldId id="498" r:id="rId60"/>
    <p:sldId id="499" r:id="rId61"/>
    <p:sldId id="500" r:id="rId62"/>
    <p:sldId id="501" r:id="rId63"/>
    <p:sldId id="503" r:id="rId64"/>
    <p:sldId id="508" r:id="rId65"/>
    <p:sldId id="509" r:id="rId66"/>
    <p:sldId id="510" r:id="rId67"/>
    <p:sldId id="512" r:id="rId68"/>
    <p:sldId id="513" r:id="rId69"/>
    <p:sldId id="515" r:id="rId70"/>
    <p:sldId id="514" r:id="rId71"/>
    <p:sldId id="536" r:id="rId72"/>
    <p:sldId id="537" r:id="rId73"/>
    <p:sldId id="538" r:id="rId74"/>
    <p:sldId id="539" r:id="rId75"/>
    <p:sldId id="540" r:id="rId76"/>
    <p:sldId id="541" r:id="rId77"/>
    <p:sldId id="542" r:id="rId78"/>
    <p:sldId id="543" r:id="rId79"/>
    <p:sldId id="544" r:id="rId80"/>
    <p:sldId id="545" r:id="rId81"/>
    <p:sldId id="547" r:id="rId82"/>
    <p:sldId id="548" r:id="rId83"/>
    <p:sldId id="549" r:id="rId84"/>
    <p:sldId id="550" r:id="rId85"/>
    <p:sldId id="551" r:id="rId86"/>
    <p:sldId id="558" r:id="rId87"/>
    <p:sldId id="552" r:id="rId88"/>
    <p:sldId id="559" r:id="rId89"/>
    <p:sldId id="562" r:id="rId90"/>
    <p:sldId id="560" r:id="rId91"/>
    <p:sldId id="563" r:id="rId92"/>
    <p:sldId id="565" r:id="rId93"/>
    <p:sldId id="564" r:id="rId94"/>
    <p:sldId id="566" r:id="rId95"/>
    <p:sldId id="645" r:id="rId96"/>
    <p:sldId id="646" r:id="rId97"/>
    <p:sldId id="647" r:id="rId98"/>
    <p:sldId id="648" r:id="rId99"/>
    <p:sldId id="649" r:id="rId100"/>
    <p:sldId id="650" r:id="rId101"/>
    <p:sldId id="651" r:id="rId102"/>
    <p:sldId id="652" r:id="rId103"/>
    <p:sldId id="653" r:id="rId104"/>
    <p:sldId id="654" r:id="rId105"/>
    <p:sldId id="655" r:id="rId106"/>
    <p:sldId id="656" r:id="rId107"/>
    <p:sldId id="657" r:id="rId108"/>
    <p:sldId id="658" r:id="rId109"/>
    <p:sldId id="659" r:id="rId110"/>
    <p:sldId id="660" r:id="rId111"/>
    <p:sldId id="661" r:id="rId112"/>
    <p:sldId id="567" r:id="rId113"/>
    <p:sldId id="568" r:id="rId114"/>
    <p:sldId id="569" r:id="rId115"/>
    <p:sldId id="570" r:id="rId116"/>
    <p:sldId id="571" r:id="rId117"/>
    <p:sldId id="572" r:id="rId118"/>
    <p:sldId id="573" r:id="rId119"/>
    <p:sldId id="574" r:id="rId120"/>
    <p:sldId id="575" r:id="rId121"/>
    <p:sldId id="576" r:id="rId122"/>
    <p:sldId id="577" r:id="rId123"/>
    <p:sldId id="579" r:id="rId124"/>
    <p:sldId id="580" r:id="rId125"/>
    <p:sldId id="676" r:id="rId126"/>
    <p:sldId id="556" r:id="rId127"/>
    <p:sldId id="554" r:id="rId128"/>
    <p:sldId id="555" r:id="rId129"/>
    <p:sldId id="557" r:id="rId130"/>
    <p:sldId id="605" r:id="rId131"/>
    <p:sldId id="666" r:id="rId132"/>
    <p:sldId id="671" r:id="rId133"/>
    <p:sldId id="672" r:id="rId134"/>
    <p:sldId id="673" r:id="rId135"/>
    <p:sldId id="680" r:id="rId136"/>
    <p:sldId id="674" r:id="rId137"/>
    <p:sldId id="667" r:id="rId138"/>
    <p:sldId id="675" r:id="rId139"/>
    <p:sldId id="679" r:id="rId140"/>
    <p:sldId id="665" r:id="rId141"/>
    <p:sldId id="669" r:id="rId142"/>
    <p:sldId id="670" r:id="rId143"/>
    <p:sldId id="678" r:id="rId144"/>
    <p:sldId id="668" r:id="rId145"/>
    <p:sldId id="663" r:id="rId146"/>
    <p:sldId id="682" r:id="rId147"/>
    <p:sldId id="677" r:id="rId1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94"/>
    <p:restoredTop sz="86403" autoAdjust="0"/>
  </p:normalViewPr>
  <p:slideViewPr>
    <p:cSldViewPr snapToGrid="0" snapToObjects="1">
      <p:cViewPr>
        <p:scale>
          <a:sx n="89" d="100"/>
          <a:sy n="89" d="100"/>
        </p:scale>
        <p:origin x="568" y="304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-177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150" Type="http://schemas.openxmlformats.org/officeDocument/2006/relationships/presProps" Target="presProps.xml"/><Relationship Id="rId151" Type="http://schemas.openxmlformats.org/officeDocument/2006/relationships/viewProps" Target="viewProps.xml"/><Relationship Id="rId152" Type="http://schemas.openxmlformats.org/officeDocument/2006/relationships/theme" Target="theme/theme1.xml"/><Relationship Id="rId15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728AC-4B4F-4348-A192-856689668E8F}" type="datetimeFigureOut">
              <a:rPr lang="en-US" smtClean="0"/>
              <a:t>12/2/19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51C37-763A-A544-96C6-A43233B49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68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abriel_Garc%C3%ADa_M%C3%A1rquez" TargetMode="External"/><Relationship Id="rId4" Type="http://schemas.openxmlformats.org/officeDocument/2006/relationships/hyperlink" Target="https://en.wikipedia.org/wiki/One_Hundred_Years_of_Solitud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it clear that </a:t>
            </a:r>
            <a:r>
              <a:rPr lang="en-US" dirty="0" err="1"/>
              <a:t>x_q</a:t>
            </a:r>
            <a:r>
              <a:rPr lang="en-US" dirty="0"/>
              <a:t> is really </a:t>
            </a:r>
            <a:r>
              <a:rPr lang="en-US" dirty="0" err="1"/>
              <a:t>x_i,q</a:t>
            </a:r>
            <a:r>
              <a:rPr lang="en-US" dirty="0"/>
              <a:t>?</a:t>
            </a:r>
            <a:r>
              <a:rPr lang="en-US" baseline="0" dirty="0"/>
              <a:t> (DLS)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63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10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15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C1623-6B39-8543-823A-29D9E60F177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29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7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  <a:p>
            <a:r>
              <a:rPr lang="en-US" sz="1200" dirty="0" smtClean="0"/>
              <a:t> </a:t>
            </a:r>
            <a:r>
              <a:rPr lang="en-US" sz="1200" dirty="0" smtClean="0">
                <a:hlinkClick r:id="rId3" tooltip="Gabriel García Márquez"/>
              </a:rPr>
              <a:t>Gabriel García Márquez</a:t>
            </a:r>
            <a:r>
              <a:rPr lang="en-US" sz="1200" dirty="0" smtClean="0"/>
              <a:t>, whose novel </a:t>
            </a:r>
            <a:r>
              <a:rPr lang="en-US" sz="1200" i="1" dirty="0" smtClean="0">
                <a:hlinkClick r:id="rId4" tooltip="One Hundred Years of Solitude"/>
              </a:rPr>
              <a:t>One Hundred Years of Solitude</a:t>
            </a:r>
            <a:r>
              <a:rPr lang="en-US" sz="1200" dirty="0" smtClean="0"/>
              <a:t> </a:t>
            </a:r>
            <a:r>
              <a:rPr lang="mr-IN" sz="1200" dirty="0" smtClean="0"/>
              <a:t>…</a:t>
            </a:r>
            <a:r>
              <a:rPr lang="en-US" sz="1200" dirty="0" smtClean="0"/>
              <a:t> magic realism.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78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6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40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</a:t>
            </a:r>
            <a:r>
              <a:rPr lang="en-US" dirty="0" err="1"/>
              <a:t>indeces</a:t>
            </a:r>
            <a:r>
              <a:rPr lang="en-US" baseline="0" dirty="0"/>
              <a:t> and show k-nearest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00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</a:t>
            </a:r>
            <a:r>
              <a:rPr lang="en-US" dirty="0" err="1"/>
              <a:t>indeces</a:t>
            </a:r>
            <a:r>
              <a:rPr lang="en-US" baseline="0" dirty="0"/>
              <a:t> and show k-nearest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14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</a:t>
            </a:r>
            <a:r>
              <a:rPr lang="en-US" dirty="0" err="1"/>
              <a:t>indeces</a:t>
            </a:r>
            <a:r>
              <a:rPr lang="en-US" baseline="0" dirty="0"/>
              <a:t> and show k-nearest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79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35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Shall</a:t>
            </a:r>
            <a:r>
              <a:rPr lang="en-US" baseline="0" dirty="0" smtClean="0"/>
              <a:t> I add a contour plot?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21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44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49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94902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400" b="0" i="0" baseline="0">
                <a:solidFill>
                  <a:srgbClr val="464646"/>
                </a:solidFill>
                <a:latin typeface="Karla" charset="0"/>
                <a:ea typeface="Karla" charset="0"/>
                <a:cs typeface="Karla" charset="0"/>
              </a:defRPr>
            </a:lvl1pPr>
          </a:lstStyle>
          <a:p>
            <a:r>
              <a:rPr lang="en-US"/>
              <a:t>Lecture #: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AD29F1E6-0A42-6342-8A19-FA364A33AB3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82800" y="2958528"/>
            <a:ext cx="802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CS109A Introduction to Data Science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algn="ctr"/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Protopapas,</a:t>
            </a:r>
            <a:r>
              <a:rPr lang="en-US" sz="2400" b="0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Kevin Rader and Chris Tanner</a:t>
            </a: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475134" y="4428549"/>
            <a:ext cx="3154320" cy="1764795"/>
            <a:chOff x="3383860" y="4092499"/>
            <a:chExt cx="1774304" cy="1102997"/>
          </a:xfrm>
        </p:grpSpPr>
        <p:pic>
          <p:nvPicPr>
            <p:cNvPr id="13" name="Picture 12" descr="iacs.png"/>
            <p:cNvPicPr>
              <a:picLocks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860" y="4092501"/>
              <a:ext cx="874886" cy="1102995"/>
            </a:xfrm>
            <a:prstGeom prst="rect">
              <a:avLst/>
            </a:prstGeom>
          </p:spPr>
        </p:pic>
        <p:pic>
          <p:nvPicPr>
            <p:cNvPr id="14" name="Picture 13" descr="harvard.png"/>
            <p:cNvPicPr>
              <a:picLocks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769" y="4092499"/>
              <a:ext cx="874395" cy="110299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596482"/>
            <a:ext cx="10972800" cy="211114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>
                <a:solidFill>
                  <a:srgbClr val="4646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7" name="Picture 6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8" name="Picture 7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0" y="789856"/>
            <a:ext cx="12192000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15746" y="6400800"/>
            <a:ext cx="22878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1" name="Picture 10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09057" y="6109785"/>
            <a:ext cx="1289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4" name="Picture 13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5" name="Picture 14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6" name="Picture 15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7" name="Picture 16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9958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2" name="Picture 11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0" name="Picture 9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1" name="Picture 10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41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hf hdr="0" ftr="0" dt="0"/>
  <p:txStyles>
    <p:titleStyle>
      <a:lvl1pPr algn="ctr" defTabSz="457182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Karla"/>
          <a:ea typeface="+mj-ea"/>
          <a:cs typeface="Karla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77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0.png"/><Relationship Id="rId3" Type="http://schemas.openxmlformats.org/officeDocument/2006/relationships/image" Target="../media/image78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0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NULL"/><Relationship Id="rId5" Type="http://schemas.openxmlformats.org/officeDocument/2006/relationships/image" Target="NULL"/><Relationship Id="rId6" Type="http://schemas.openxmlformats.org/officeDocument/2006/relationships/image" Target="NULL"/><Relationship Id="rId7" Type="http://schemas.openxmlformats.org/officeDocument/2006/relationships/image" Target="NULL"/><Relationship Id="rId8" Type="http://schemas.openxmlformats.org/officeDocument/2006/relationships/image" Target="NULL"/><Relationship Id="rId9" Type="http://schemas.openxmlformats.org/officeDocument/2006/relationships/image" Target="NULL"/><Relationship Id="rId1" Type="http://schemas.openxmlformats.org/officeDocument/2006/relationships/slideLayout" Target="../slideLayouts/slideLayout2.xml"/><Relationship Id="rId2" Type="http://schemas.openxmlformats.org/officeDocument/2006/relationships/image" Target="NUL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7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8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9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0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2.PNG"/><Relationship Id="rId12" Type="http://schemas.openxmlformats.org/officeDocument/2006/relationships/image" Target="../media/image103.PNG"/><Relationship Id="rId13" Type="http://schemas.openxmlformats.org/officeDocument/2006/relationships/image" Target="../media/image105.PNG"/><Relationship Id="rId1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9" Type="http://schemas.openxmlformats.org/officeDocument/2006/relationships/image" Target="../media/image99.PNG"/><Relationship Id="rId10" Type="http://schemas.openxmlformats.org/officeDocument/2006/relationships/image" Target="../media/image10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4" Type="http://schemas.openxmlformats.org/officeDocument/2006/relationships/image" Target="../media/image7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3" Type="http://schemas.openxmlformats.org/officeDocument/2006/relationships/image" Target="../media/image108.tiff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Relationship Id="rId3" Type="http://schemas.openxmlformats.org/officeDocument/2006/relationships/hyperlink" Target="http://jmlr.org/papers/volume15/srivastava14a/srivastava14a.pdf" TargetMode="Externa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5.jpe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twitter.com/wdaali999/status/1161973951565881345" TargetMode="External"/><Relationship Id="rId3" Type="http://schemas.openxmlformats.org/officeDocument/2006/relationships/image" Target="../media/image117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tiff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9.tiff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1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tiff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4.jp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6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8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4" Type="http://schemas.openxmlformats.org/officeDocument/2006/relationships/image" Target="../media/image130.jpeg"/><Relationship Id="rId5" Type="http://schemas.openxmlformats.org/officeDocument/2006/relationships/image" Target="../media/image131.tif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2.jp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tiff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4.pn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5.jp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920.png"/><Relationship Id="rId5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920.png"/><Relationship Id="rId5" Type="http://schemas.openxmlformats.org/officeDocument/2006/relationships/image" Target="../media/image4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920.png"/><Relationship Id="rId5" Type="http://schemas.openxmlformats.org/officeDocument/2006/relationships/image" Target="../media/image4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4" Type="http://schemas.openxmlformats.org/officeDocument/2006/relationships/image" Target="../media/image470.png"/><Relationship Id="rId5" Type="http://schemas.openxmlformats.org/officeDocument/2006/relationships/image" Target="../media/image27.png"/><Relationship Id="rId6" Type="http://schemas.openxmlformats.org/officeDocument/2006/relationships/image" Target="../media/image49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5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31.png"/><Relationship Id="rId5" Type="http://schemas.openxmlformats.org/officeDocument/2006/relationships/image" Target="../media/image110.png"/><Relationship Id="rId6" Type="http://schemas.openxmlformats.org/officeDocument/2006/relationships/image" Target="../media/image130.png"/><Relationship Id="rId7" Type="http://schemas.openxmlformats.org/officeDocument/2006/relationships/image" Target="../media/image140.png"/><Relationship Id="rId8" Type="http://schemas.openxmlformats.org/officeDocument/2006/relationships/image" Target="../media/image15.png"/><Relationship Id="rId9" Type="http://schemas.openxmlformats.org/officeDocument/2006/relationships/image" Target="../media/image162.png"/><Relationship Id="rId10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8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0.png"/><Relationship Id="rId3" Type="http://schemas.openxmlformats.org/officeDocument/2006/relationships/image" Target="../media/image47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00.png"/><Relationship Id="rId5" Type="http://schemas.openxmlformats.org/officeDocument/2006/relationships/image" Target="../media/image110.png"/><Relationship Id="rId6" Type="http://schemas.openxmlformats.org/officeDocument/2006/relationships/image" Target="../media/image160.png"/><Relationship Id="rId7" Type="http://schemas.openxmlformats.org/officeDocument/2006/relationships/image" Target="../media/image190.png"/><Relationship Id="rId8" Type="http://schemas.openxmlformats.org/officeDocument/2006/relationships/image" Target="../media/image150.png"/><Relationship Id="rId9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png"/><Relationship Id="rId3" Type="http://schemas.openxmlformats.org/officeDocument/2006/relationships/image" Target="../media/image5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4" Type="http://schemas.openxmlformats.org/officeDocument/2006/relationships/image" Target="../media/image191.png"/><Relationship Id="rId5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4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8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9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0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1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</a:t>
            </a:r>
            <a:r>
              <a:rPr lang="en-US" dirty="0" smtClean="0"/>
              <a:t>24: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0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=""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=""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=""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=""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=""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=""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=""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=""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=""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=""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=""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=""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=""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=""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=""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=""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=""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=""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=""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=""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=""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=""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=""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10</a:t>
            </a:fld>
            <a:endParaRPr lang="en-US" dirty="0"/>
          </a:p>
        </p:txBody>
      </p:sp>
      <p:sp>
        <p:nvSpPr>
          <p:cNvPr id="355" name="Oval 354">
            <a:extLst>
              <a:ext uri="{FF2B5EF4-FFF2-40B4-BE49-F238E27FC236}">
                <a16:creationId xmlns="" xmlns:a16="http://schemas.microsoft.com/office/drawing/2014/main" id="{F484B83C-D55D-F846-A75C-B293D1E9F30B}"/>
              </a:ext>
            </a:extLst>
          </p:cNvPr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Experimental Design &amp; Causal Inference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54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on Bagging</a:t>
            </a:r>
            <a:endParaRPr lang="en-US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75358" y="875126"/>
                <a:ext cx="10327008" cy="4729556"/>
              </a:xfrm>
            </p:spPr>
            <p:txBody>
              <a:bodyPr/>
              <a:lstStyle/>
              <a:p>
                <a:r>
                  <a:rPr lang="en-US" sz="2400" dirty="0"/>
                  <a:t>Recall,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sz="2400" dirty="0"/>
                  <a:t> number of identically and independently distributed variable, </a:t>
                </a:r>
                <a:r>
                  <a:rPr lang="en-US" sz="2400" i="1" dirty="0">
                    <a:latin typeface="Cambria Math" charset="0"/>
                    <a:ea typeface="Cambria Math" charset="0"/>
                    <a:cs typeface="Cambria Math" charset="0"/>
                  </a:rPr>
                  <a:t>X</a:t>
                </a:r>
                <a:r>
                  <a:rPr lang="en-US" sz="2400" dirty="0"/>
                  <a:t>, with 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𝜎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, the variance of the estimate of the mean is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charset="0"/>
                        </a:rPr>
                        <m:t>var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b="0" i="1" dirty="0" smtClean="0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dirty="0" smtClean="0">
                                      <a:latin typeface="Cambria Math" charset="0"/>
                                    </a:rPr>
                                    <m:t>𝜇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dirty="0" smtClean="0">
                                  <a:latin typeface="Cambria Math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i="1">
                              <a:latin typeface="Cambria Math" charset="0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75358" y="875126"/>
                <a:ext cx="10327008" cy="4729556"/>
              </a:xfrm>
              <a:blipFill rotWithShape="0">
                <a:blip r:embed="rId2"/>
                <a:stretch>
                  <a:fillRect l="-885" t="-1032" r="-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100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94" y="2576043"/>
            <a:ext cx="11220492" cy="400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on Bagging</a:t>
            </a:r>
            <a:endParaRPr lang="en-US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77240" y="877824"/>
                <a:ext cx="10807043" cy="2111143"/>
              </a:xfrm>
            </p:spPr>
            <p:txBody>
              <a:bodyPr/>
              <a:lstStyle/>
              <a:p>
                <a:pPr>
                  <a:spcAft>
                    <a:spcPts val="600"/>
                  </a:spcAft>
                </a:pPr>
                <a:r>
                  <a:rPr lang="en-US" sz="2400" dirty="0"/>
                  <a:t>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sz="2400" dirty="0"/>
                  <a:t> number of identically but not independently distributed variables with pairwise correlation </a:t>
                </a:r>
                <a14:m>
                  <m:oMath xmlns:m="http://schemas.openxmlformats.org/officeDocument/2006/math">
                    <m:r>
                      <a:rPr lang="el-GR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</m:oMath>
                </a14:m>
                <a:r>
                  <a:rPr lang="en-US" sz="2400" dirty="0"/>
                  <a:t> and 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𝜎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, the variance of their mean is </a:t>
                </a:r>
              </a:p>
              <a:p>
                <a:pPr>
                  <a:spcBef>
                    <a:spcPts val="624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var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 dirty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 dirty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𝜇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 dirty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sz="24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𝜎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(1+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𝜌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)/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𝐵</m:t>
                      </m:r>
                    </m:oMath>
                  </m:oMathPara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77240" y="877824"/>
                <a:ext cx="10807043" cy="2111143"/>
              </a:xfrm>
              <a:blipFill rotWithShape="0">
                <a:blip r:embed="rId2"/>
                <a:stretch>
                  <a:fillRect l="-903" t="-2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101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49390" y="2233329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5" y="2536078"/>
            <a:ext cx="11214201" cy="400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4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Forests</a:t>
            </a:r>
            <a:endParaRPr lang="en-US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en-US" sz="2400" b="1" i="1" dirty="0"/>
                  <a:t>Random Forest </a:t>
                </a:r>
                <a:r>
                  <a:rPr lang="en-US" sz="2400" dirty="0"/>
                  <a:t>is a modified form of bagging that creates ensembles of independent decision trees. 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sz="2400" dirty="0"/>
                  <a:t>To de-correlate the trees, we: </a:t>
                </a:r>
              </a:p>
              <a:p>
                <a:pPr marL="1200120" lvl="1" indent="-457200">
                  <a:spcAft>
                    <a:spcPts val="1800"/>
                  </a:spcAft>
                  <a:buFont typeface="+mj-lt"/>
                  <a:buAutoNum type="arabicPeriod"/>
                </a:pPr>
                <a:r>
                  <a:rPr lang="en-US" sz="2200" dirty="0"/>
                  <a:t>train each tree on a separate bootstrap sample of the full training set (same as in bagging) </a:t>
                </a:r>
              </a:p>
              <a:p>
                <a:pPr marL="1200120" lvl="1" indent="-457200">
                  <a:spcAft>
                    <a:spcPts val="1800"/>
                  </a:spcAft>
                  <a:buFont typeface="+mj-lt"/>
                  <a:buAutoNum type="arabicPeriod"/>
                </a:pPr>
                <a:r>
                  <a:rPr lang="en-US" sz="2200" dirty="0"/>
                  <a:t>for each tree, at each split, we </a:t>
                </a:r>
                <a:r>
                  <a:rPr lang="en-US" sz="2200" b="1" i="1" dirty="0"/>
                  <a:t>randomly </a:t>
                </a:r>
                <a:r>
                  <a:rPr lang="en-US" sz="2200" dirty="0"/>
                  <a:t>select a set of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charset="0"/>
                      </a:rPr>
                      <m:t>𝐽</m:t>
                    </m:r>
                    <m:r>
                      <a:rPr lang="en-US" sz="2200" b="0" i="1" smtClean="0">
                        <a:latin typeface="Cambria Math" charset="0"/>
                      </a:rPr>
                      <m:t>′</m:t>
                    </m:r>
                  </m:oMath>
                </a14:m>
                <a:r>
                  <a:rPr lang="en-US" sz="2200" dirty="0"/>
                  <a:t> predictors from the full set of predictors. 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sz="2400" dirty="0"/>
                  <a:t>From amongst the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𝐽</m:t>
                    </m:r>
                    <m:r>
                      <a:rPr lang="en-US" sz="2400" i="1">
                        <a:latin typeface="Cambria Math" charset="0"/>
                      </a:rPr>
                      <m:t>′</m:t>
                    </m:r>
                  </m:oMath>
                </a14:m>
                <a:r>
                  <a:rPr lang="en-US" sz="2400" dirty="0"/>
                  <a:t>  predictors, we select the optimal predictor and the optimal corresponding threshold for the split. </a:t>
                </a:r>
              </a:p>
              <a:p>
                <a:pPr>
                  <a:spcAft>
                    <a:spcPts val="1800"/>
                  </a:spcAft>
                </a:pPr>
                <a:endParaRPr lang="en-US" sz="2400" dirty="0"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45" t="-2305" r="-649" b="-117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8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Boosting: illustration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103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121920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5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Boosting: illustration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104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121920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7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Boosting: illustration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105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121920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8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Boosting: illustration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106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121920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6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Boosting: illustration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107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121920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3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Boosting: illustration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108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121920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6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Boosting: illustration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109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121920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2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8A5E98B-37A6-1849-A64A-0FF1F5F7C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184" y="1463038"/>
            <a:ext cx="6858002" cy="4572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Estimate of the regression coefficients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5958" y="902522"/>
            <a:ext cx="2945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For 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 given data set</a:t>
            </a:r>
            <a:endParaRPr lang="en-US" sz="2400" i="1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12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Boosting: illustration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121920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3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xmlns="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xmlns="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xmlns="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xmlns="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xmlns="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xmlns="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xmlns="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xmlns="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xmlns="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xmlns="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xmlns="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:a16="http://schemas.microsoft.com/office/drawing/2014/main" xmlns="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xmlns="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xmlns="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xmlns="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xmlns="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xmlns="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xmlns="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xmlns="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:a16="http://schemas.microsoft.com/office/drawing/2014/main" xmlns="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xmlns="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xmlns="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:a16="http://schemas.microsoft.com/office/drawing/2014/main" xmlns="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111</a:t>
            </a:fld>
            <a:endParaRPr lang="en-US" dirty="0"/>
          </a:p>
        </p:txBody>
      </p:sp>
      <p:sp>
        <p:nvSpPr>
          <p:cNvPr id="355" name="Oval 354">
            <a:extLst>
              <a:ext uri="{FF2B5EF4-FFF2-40B4-BE49-F238E27FC236}">
                <a16:creationId xmlns:a16="http://schemas.microsoft.com/office/drawing/2014/main" xmlns="" id="{F484B83C-D55D-F846-A75C-B293D1E9F30B}"/>
              </a:ext>
            </a:extLst>
          </p:cNvPr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Experimental Design &amp; Causal Inference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95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xmlns="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xmlns="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xmlns="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xmlns="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xmlns="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xmlns="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xmlns="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xmlns="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xmlns="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xmlns="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xmlns="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:a16="http://schemas.microsoft.com/office/drawing/2014/main" xmlns="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xmlns="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xmlns="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xmlns="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xmlns="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xmlns="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xmlns="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xmlns="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:a16="http://schemas.microsoft.com/office/drawing/2014/main" xmlns="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xmlns="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xmlns="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:a16="http://schemas.microsoft.com/office/drawing/2014/main" xmlns="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112</a:t>
            </a:fld>
            <a:endParaRPr lang="en-US" dirty="0"/>
          </a:p>
        </p:txBody>
      </p:sp>
      <p:sp>
        <p:nvSpPr>
          <p:cNvPr id="355" name="Oval 354">
            <a:extLst>
              <a:ext uri="{FF2B5EF4-FFF2-40B4-BE49-F238E27FC236}">
                <a16:creationId xmlns:a16="http://schemas.microsoft.com/office/drawing/2014/main" xmlns="" id="{F484B83C-D55D-F846-A75C-B293D1E9F30B}"/>
              </a:ext>
            </a:extLst>
          </p:cNvPr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Experimental Design &amp; Causal Inference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5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81507" y="1003552"/>
            <a:ext cx="6450216" cy="2002418"/>
          </a:xfrm>
          <a:prstGeom prst="rect">
            <a:avLst/>
          </a:prstGeom>
          <a:solidFill>
            <a:srgbClr val="F9F9F9">
              <a:alpha val="1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our first ANN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113</a:t>
            </a:fld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349292" y="1486761"/>
            <a:ext cx="11852982" cy="1032810"/>
            <a:chOff x="0" y="4778909"/>
            <a:chExt cx="11852982" cy="1032810"/>
          </a:xfrm>
        </p:grpSpPr>
        <p:grpSp>
          <p:nvGrpSpPr>
            <p:cNvPr id="41" name="Group 40"/>
            <p:cNvGrpSpPr/>
            <p:nvPr/>
          </p:nvGrpSpPr>
          <p:grpSpPr>
            <a:xfrm>
              <a:off x="0" y="4778909"/>
              <a:ext cx="11852982" cy="1032810"/>
              <a:chOff x="0" y="4778909"/>
              <a:chExt cx="11852982" cy="10328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8147022" y="4876881"/>
                    <a:ext cx="3705960" cy="76450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𝑊</m:t>
                          </m:r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)=</m:t>
                          </m:r>
                          <m:nary>
                            <m:naryPr>
                              <m:chr m:val="∑"/>
                              <m:ctrlPr>
                                <a:rPr lang="is-I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ℒ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𝑊</m:t>
                                  </m:r>
                                </m:e>
                              </m:d>
                            </m:e>
                          </m:nary>
                        </m:oMath>
                      </m:oMathPara>
                    </a14:m>
                    <a:endParaRPr lang="en-US" b="0" i="1" dirty="0">
                      <a:latin typeface="Cambria Math" charset="0"/>
                      <a:ea typeface="Cambria Math" charset="0"/>
                      <a:cs typeface="Cambria Math" charset="0"/>
                    </a:endParaRPr>
                  </a:p>
                </p:txBody>
              </p:sp>
            </mc:Choice>
            <mc:Fallback xmlns="">
              <p:sp>
                <p:nvSpPr>
                  <p:cNvPr id="43" name="TextBox 4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47022" y="4876881"/>
                    <a:ext cx="3705960" cy="764505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44" name="Group 43"/>
              <p:cNvGrpSpPr/>
              <p:nvPr/>
            </p:nvGrpSpPr>
            <p:grpSpPr>
              <a:xfrm>
                <a:off x="0" y="4778909"/>
                <a:ext cx="8416752" cy="1032810"/>
                <a:chOff x="244843" y="3195835"/>
                <a:chExt cx="8416752" cy="1032810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1093393" y="3203897"/>
                  <a:ext cx="1005840" cy="100584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Affine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" name="TextBox 45"/>
                    <p:cNvSpPr txBox="1"/>
                    <p:nvPr/>
                  </p:nvSpPr>
                  <p:spPr>
                    <a:xfrm>
                      <a:off x="244843" y="3522061"/>
                      <a:ext cx="392287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6" name="TextBox 4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4843" y="3522061"/>
                      <a:ext cx="392287" cy="369332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7" name="Straight Arrow Connector 46"/>
                <p:cNvCxnSpPr/>
                <p:nvPr/>
              </p:nvCxnSpPr>
              <p:spPr>
                <a:xfrm>
                  <a:off x="678230" y="3725725"/>
                  <a:ext cx="347196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" name="TextBox 47"/>
                    <p:cNvSpPr txBox="1"/>
                    <p:nvPr/>
                  </p:nvSpPr>
                  <p:spPr>
                    <a:xfrm>
                      <a:off x="2412720" y="3498483"/>
                      <a:ext cx="1075231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=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𝑋𝑊</m:t>
                            </m:r>
                          </m:oMath>
                        </m:oMathPara>
                      </a14:m>
                      <a:endParaRPr lang="en-US" b="0" dirty="0"/>
                    </a:p>
                    <a:p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8" name="TextBox 4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12720" y="3498483"/>
                      <a:ext cx="1075231" cy="646331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9" name="Straight Arrow Connector 48"/>
                <p:cNvCxnSpPr/>
                <p:nvPr/>
              </p:nvCxnSpPr>
              <p:spPr>
                <a:xfrm flipV="1">
                  <a:off x="2207052" y="3714038"/>
                  <a:ext cx="255532" cy="4541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Rectangle 49"/>
                <p:cNvSpPr/>
                <p:nvPr/>
              </p:nvSpPr>
              <p:spPr>
                <a:xfrm>
                  <a:off x="4353981" y="3222805"/>
                  <a:ext cx="1132369" cy="100584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Activation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1" name="TextBox 50"/>
                    <p:cNvSpPr txBox="1"/>
                    <p:nvPr/>
                  </p:nvSpPr>
                  <p:spPr>
                    <a:xfrm>
                      <a:off x="5404539" y="3359086"/>
                      <a:ext cx="2245512" cy="61734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acc>
                            <m:r>
                              <a:rPr lang="en-US" b="0" i="1" smtClean="0">
                                <a:latin typeface="Cambria Math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mr-IN" b="0" i="1" smtClean="0"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h</m:t>
                                    </m:r>
                                  </m:sup>
                                </m:sSup>
                              </m:den>
                            </m:f>
                          </m:oMath>
                        </m:oMathPara>
                      </a14:m>
                      <a:endParaRPr lang="en-US" b="1" dirty="0"/>
                    </a:p>
                  </p:txBody>
                </p:sp>
              </mc:Choice>
              <mc:Fallback xmlns="">
                <p:sp>
                  <p:nvSpPr>
                    <p:cNvPr id="51" name="TextBox 5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04539" y="3359086"/>
                      <a:ext cx="2245512" cy="617348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2" name="Straight Arrow Connector 51"/>
                <p:cNvCxnSpPr/>
                <p:nvPr/>
              </p:nvCxnSpPr>
              <p:spPr>
                <a:xfrm>
                  <a:off x="5537168" y="3713835"/>
                  <a:ext cx="277387" cy="203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Rectangle 52"/>
                <p:cNvSpPr/>
                <p:nvPr/>
              </p:nvSpPr>
              <p:spPr>
                <a:xfrm>
                  <a:off x="7652903" y="3195835"/>
                  <a:ext cx="1005840" cy="100584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Loss Fun</a:t>
                  </a:r>
                </a:p>
              </p:txBody>
            </p:sp>
            <p:cxnSp>
              <p:nvCxnSpPr>
                <p:cNvPr id="54" name="Straight Arrow Connector 53"/>
                <p:cNvCxnSpPr/>
                <p:nvPr/>
              </p:nvCxnSpPr>
              <p:spPr>
                <a:xfrm flipV="1">
                  <a:off x="3487750" y="3697793"/>
                  <a:ext cx="806155" cy="8934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>
                  <a:off x="7274560" y="3696747"/>
                  <a:ext cx="328205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TextBox 55"/>
                <p:cNvSpPr txBox="1"/>
                <p:nvPr/>
              </p:nvSpPr>
              <p:spPr>
                <a:xfrm>
                  <a:off x="8476864" y="3667760"/>
                  <a:ext cx="1847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dirty="0"/>
                </a:p>
              </p:txBody>
            </p:sp>
          </p:grpSp>
        </p:grpSp>
        <p:cxnSp>
          <p:nvCxnSpPr>
            <p:cNvPr id="42" name="Straight Arrow Connector 41"/>
            <p:cNvCxnSpPr/>
            <p:nvPr/>
          </p:nvCxnSpPr>
          <p:spPr>
            <a:xfrm flipV="1">
              <a:off x="8569837" y="5266223"/>
              <a:ext cx="576295" cy="7568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Rectangle 80"/>
          <p:cNvSpPr/>
          <p:nvPr/>
        </p:nvSpPr>
        <p:spPr>
          <a:xfrm>
            <a:off x="5562720" y="4589252"/>
            <a:ext cx="627998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Single Neuron Network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Very similar to Perceptron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595B5D6-ACD7-7445-A2C2-93B1E6A68FB7}"/>
              </a:ext>
            </a:extLst>
          </p:cNvPr>
          <p:cNvGrpSpPr/>
          <p:nvPr/>
        </p:nvGrpSpPr>
        <p:grpSpPr>
          <a:xfrm>
            <a:off x="6601203" y="2430612"/>
            <a:ext cx="2464738" cy="1367720"/>
            <a:chOff x="6601203" y="2430612"/>
            <a:chExt cx="2464738" cy="1367720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xmlns="" id="{13B4D59D-81EF-5B4E-8D93-9A65BAA503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02714" y="2430612"/>
              <a:ext cx="177949" cy="998388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xmlns="" id="{89875D31-B93D-4648-BB23-0EB0F9B62DFB}"/>
                    </a:ext>
                  </a:extLst>
                </p:cNvPr>
                <p:cNvSpPr txBox="1"/>
                <p:nvPr/>
              </p:nvSpPr>
              <p:spPr>
                <a:xfrm>
                  <a:off x="6601203" y="3429000"/>
                  <a:ext cx="24647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“Sigmoid activation” 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</m:oMath>
                  </a14:m>
                  <a:endParaRPr lang="en-CA" b="1" dirty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9875D31-B93D-4648-BB23-0EB0F9B62D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1203" y="3429000"/>
                  <a:ext cx="2464738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2051" t="-6667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636D56C-BF50-C84F-BA5E-60DAF4C2953D}"/>
              </a:ext>
            </a:extLst>
          </p:cNvPr>
          <p:cNvGrpSpPr/>
          <p:nvPr/>
        </p:nvGrpSpPr>
        <p:grpSpPr>
          <a:xfrm>
            <a:off x="1197842" y="3597076"/>
            <a:ext cx="4697625" cy="1395342"/>
            <a:chOff x="1197842" y="3597076"/>
            <a:chExt cx="4697625" cy="1395342"/>
          </a:xfrm>
        </p:grpSpPr>
        <p:grpSp>
          <p:nvGrpSpPr>
            <p:cNvPr id="84" name="Group 83"/>
            <p:cNvGrpSpPr/>
            <p:nvPr/>
          </p:nvGrpSpPr>
          <p:grpSpPr>
            <a:xfrm>
              <a:off x="1197842" y="3597076"/>
              <a:ext cx="4697625" cy="1395342"/>
              <a:chOff x="1197842" y="3597076"/>
              <a:chExt cx="4697625" cy="1395342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1197842" y="4087377"/>
                <a:ext cx="4697625" cy="392036"/>
                <a:chOff x="1197842" y="4087377"/>
                <a:chExt cx="4697625" cy="39203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6" name="TextBox 75"/>
                    <p:cNvSpPr txBox="1"/>
                    <p:nvPr/>
                  </p:nvSpPr>
                  <p:spPr>
                    <a:xfrm flipH="1" flipV="1">
                      <a:off x="1197842" y="4110081"/>
                      <a:ext cx="96530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76" name="TextBox 7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flipH="1" flipV="1">
                      <a:off x="1197842" y="4110081"/>
                      <a:ext cx="965301" cy="369332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78" name="Straight Arrow Connector 77"/>
                <p:cNvCxnSpPr/>
                <p:nvPr/>
              </p:nvCxnSpPr>
              <p:spPr>
                <a:xfrm flipV="1">
                  <a:off x="1897470" y="4287179"/>
                  <a:ext cx="576295" cy="7568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/>
                <p:cNvCxnSpPr/>
                <p:nvPr/>
              </p:nvCxnSpPr>
              <p:spPr>
                <a:xfrm flipV="1">
                  <a:off x="4578085" y="4272043"/>
                  <a:ext cx="576295" cy="7568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0" name="TextBox 79"/>
                    <p:cNvSpPr txBox="1"/>
                    <p:nvPr/>
                  </p:nvSpPr>
                  <p:spPr>
                    <a:xfrm flipH="1">
                      <a:off x="4930166" y="4087377"/>
                      <a:ext cx="96530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80" name="TextBox 7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flipH="1">
                      <a:off x="4930166" y="4087377"/>
                      <a:ext cx="965301" cy="369332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83" name="Oval 82"/>
              <p:cNvSpPr/>
              <p:nvPr/>
            </p:nvSpPr>
            <p:spPr>
              <a:xfrm>
                <a:off x="2788768" y="3597076"/>
                <a:ext cx="1505252" cy="139534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xmlns="" id="{16082CFC-1F15-CC49-A1D0-A13350CF0F34}"/>
                    </a:ext>
                  </a:extLst>
                </p:cNvPr>
                <p:cNvSpPr txBox="1"/>
                <p:nvPr/>
              </p:nvSpPr>
              <p:spPr>
                <a:xfrm>
                  <a:off x="3211309" y="4110081"/>
                  <a:ext cx="89530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a14:m>
                  <a:r>
                    <a:rPr lang="en-US" i="1" dirty="0"/>
                    <a:t>(XW)</a:t>
                  </a: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16082CFC-1F15-CC49-A1D0-A13350CF0F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1309" y="4110081"/>
                  <a:ext cx="895306" cy="369332"/>
                </a:xfrm>
                <a:prstGeom prst="rect">
                  <a:avLst/>
                </a:prstGeom>
                <a:blipFill>
                  <a:blip r:embed="rId9"/>
                  <a:stretch>
                    <a:fillRect t="-10345" b="-241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2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1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8654" y="431394"/>
            <a:ext cx="10402685" cy="2111143"/>
          </a:xfrm>
        </p:spPr>
        <p:txBody>
          <a:bodyPr/>
          <a:lstStyle/>
          <a:p>
            <a:r>
              <a:rPr lang="en-US" dirty="0"/>
              <a:t>Combining neurons allows us to model interesting functions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114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4D3BAD5-DBA5-C140-87C4-6815A892A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2951" y="1981200"/>
            <a:ext cx="12192000" cy="4876800"/>
          </a:xfrm>
          <a:prstGeom prst="rect">
            <a:avLst/>
          </a:prstGeom>
        </p:spPr>
      </p:pic>
      <p:sp>
        <p:nvSpPr>
          <p:cNvPr id="20" name="Right Arrow 19">
            <a:extLst>
              <a:ext uri="{FF2B5EF4-FFF2-40B4-BE49-F238E27FC236}">
                <a16:creationId xmlns:a16="http://schemas.microsoft.com/office/drawing/2014/main" xmlns="" id="{06E9869F-1C02-0545-B492-A8C02E4E2836}"/>
              </a:ext>
            </a:extLst>
          </p:cNvPr>
          <p:cNvSpPr/>
          <p:nvPr/>
        </p:nvSpPr>
        <p:spPr>
          <a:xfrm>
            <a:off x="5482376" y="4376057"/>
            <a:ext cx="709893" cy="636177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4524990" y="977108"/>
            <a:ext cx="1450078" cy="1188984"/>
            <a:chOff x="4524990" y="977108"/>
            <a:chExt cx="1450078" cy="1188984"/>
          </a:xfrm>
        </p:grpSpPr>
        <p:sp>
          <p:nvSpPr>
            <p:cNvPr id="9" name="Oval 8"/>
            <p:cNvSpPr/>
            <p:nvPr/>
          </p:nvSpPr>
          <p:spPr>
            <a:xfrm>
              <a:off x="4524990" y="1354693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X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482377" y="977108"/>
              <a:ext cx="492691" cy="48511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482376" y="1680975"/>
              <a:ext cx="492691" cy="485117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3" name="Straight Arrow Connector 12"/>
            <p:cNvCxnSpPr>
              <a:stCxn id="9" idx="6"/>
              <a:endCxn id="14" idx="2"/>
            </p:cNvCxnSpPr>
            <p:nvPr/>
          </p:nvCxnSpPr>
          <p:spPr>
            <a:xfrm flipV="1">
              <a:off x="5017681" y="1219667"/>
              <a:ext cx="464696" cy="37758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9" idx="6"/>
              <a:endCxn id="15" idx="2"/>
            </p:cNvCxnSpPr>
            <p:nvPr/>
          </p:nvCxnSpPr>
          <p:spPr>
            <a:xfrm>
              <a:off x="5017681" y="1597252"/>
              <a:ext cx="464695" cy="32628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Oval 26"/>
          <p:cNvSpPr/>
          <p:nvPr/>
        </p:nvSpPr>
        <p:spPr>
          <a:xfrm>
            <a:off x="6409471" y="1354693"/>
            <a:ext cx="492691" cy="485117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975068" y="1235687"/>
            <a:ext cx="434403" cy="37758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975067" y="1613272"/>
            <a:ext cx="434404" cy="32628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7" idx="6"/>
          </p:cNvCxnSpPr>
          <p:nvPr/>
        </p:nvCxnSpPr>
        <p:spPr>
          <a:xfrm flipV="1">
            <a:off x="6902162" y="1591747"/>
            <a:ext cx="326116" cy="550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188127" y="1407081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</a:t>
            </a:r>
          </a:p>
        </p:txBody>
      </p:sp>
      <p:sp>
        <p:nvSpPr>
          <p:cNvPr id="48" name="Freeform 47"/>
          <p:cNvSpPr/>
          <p:nvPr/>
        </p:nvSpPr>
        <p:spPr>
          <a:xfrm>
            <a:off x="5107577" y="1985554"/>
            <a:ext cx="1331013" cy="666206"/>
          </a:xfrm>
          <a:custGeom>
            <a:avLst/>
            <a:gdLst>
              <a:gd name="connsiteX0" fmla="*/ 953589 w 1331013"/>
              <a:gd name="connsiteY0" fmla="*/ 0 h 666206"/>
              <a:gd name="connsiteX1" fmla="*/ 1280160 w 1331013"/>
              <a:gd name="connsiteY1" fmla="*/ 274320 h 666206"/>
              <a:gd name="connsiteX2" fmla="*/ 0 w 1331013"/>
              <a:gd name="connsiteY2" fmla="*/ 666206 h 666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1013" h="666206">
                <a:moveTo>
                  <a:pt x="953589" y="0"/>
                </a:moveTo>
                <a:cubicBezTo>
                  <a:pt x="1196340" y="81643"/>
                  <a:pt x="1439091" y="163286"/>
                  <a:pt x="1280160" y="274320"/>
                </a:cubicBezTo>
                <a:cubicBezTo>
                  <a:pt x="1121229" y="385354"/>
                  <a:pt x="0" y="666206"/>
                  <a:pt x="0" y="666206"/>
                </a:cubicBezTo>
              </a:path>
            </a:pathLst>
          </a:custGeom>
          <a:noFill/>
          <a:ln w="22225">
            <a:solidFill>
              <a:schemeClr val="accent6"/>
            </a:solidFill>
            <a:headEnd w="lg" len="sm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2782389" y="901337"/>
            <a:ext cx="3434398" cy="1724297"/>
          </a:xfrm>
          <a:custGeom>
            <a:avLst/>
            <a:gdLst>
              <a:gd name="connsiteX0" fmla="*/ 3357154 w 3434398"/>
              <a:gd name="connsiteY0" fmla="*/ 352697 h 1724297"/>
              <a:gd name="connsiteX1" fmla="*/ 3148148 w 3434398"/>
              <a:gd name="connsiteY1" fmla="*/ 0 h 1724297"/>
              <a:gd name="connsiteX2" fmla="*/ 1031965 w 3434398"/>
              <a:gd name="connsiteY2" fmla="*/ 352697 h 1724297"/>
              <a:gd name="connsiteX3" fmla="*/ 0 w 3434398"/>
              <a:gd name="connsiteY3" fmla="*/ 1724297 h 172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4398" h="1724297">
                <a:moveTo>
                  <a:pt x="3357154" y="352697"/>
                </a:moveTo>
                <a:cubicBezTo>
                  <a:pt x="3446416" y="176348"/>
                  <a:pt x="3535679" y="0"/>
                  <a:pt x="3148148" y="0"/>
                </a:cubicBezTo>
                <a:cubicBezTo>
                  <a:pt x="2760617" y="0"/>
                  <a:pt x="1556656" y="65314"/>
                  <a:pt x="1031965" y="352697"/>
                </a:cubicBezTo>
                <a:cubicBezTo>
                  <a:pt x="507274" y="640080"/>
                  <a:pt x="0" y="1724297"/>
                  <a:pt x="0" y="1724297"/>
                </a:cubicBezTo>
              </a:path>
            </a:pathLst>
          </a:custGeom>
          <a:noFill/>
          <a:ln w="22225"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7432766" y="1579726"/>
            <a:ext cx="775654" cy="1058971"/>
          </a:xfrm>
          <a:custGeom>
            <a:avLst/>
            <a:gdLst>
              <a:gd name="connsiteX0" fmla="*/ 0 w 775654"/>
              <a:gd name="connsiteY0" fmla="*/ 880 h 1058971"/>
              <a:gd name="connsiteX1" fmla="*/ 679268 w 775654"/>
              <a:gd name="connsiteY1" fmla="*/ 170697 h 1058971"/>
              <a:gd name="connsiteX2" fmla="*/ 770708 w 775654"/>
              <a:gd name="connsiteY2" fmla="*/ 1058971 h 105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5654" h="1058971">
                <a:moveTo>
                  <a:pt x="0" y="880"/>
                </a:moveTo>
                <a:cubicBezTo>
                  <a:pt x="275408" y="-2386"/>
                  <a:pt x="550817" y="-5651"/>
                  <a:pt x="679268" y="170697"/>
                </a:cubicBezTo>
                <a:cubicBezTo>
                  <a:pt x="807719" y="347045"/>
                  <a:pt x="770708" y="1058971"/>
                  <a:pt x="770708" y="1058971"/>
                </a:cubicBezTo>
              </a:path>
            </a:pathLst>
          </a:custGeom>
          <a:noFill/>
          <a:ln w="22225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6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9191AE2-3402-864C-AF23-E9595BB5C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weights change the shape and position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115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04A307-8061-C64B-A030-349945CDF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2951" y="1981200"/>
            <a:ext cx="12192000" cy="4876800"/>
          </a:xfrm>
          <a:prstGeom prst="rect">
            <a:avLst/>
          </a:prstGeo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xmlns="" id="{197F598E-84B7-924D-894C-96BE8B5C25B0}"/>
              </a:ext>
            </a:extLst>
          </p:cNvPr>
          <p:cNvSpPr/>
          <p:nvPr/>
        </p:nvSpPr>
        <p:spPr>
          <a:xfrm>
            <a:off x="5482376" y="4297130"/>
            <a:ext cx="747791" cy="663304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4524990" y="977108"/>
            <a:ext cx="1450078" cy="1188984"/>
            <a:chOff x="4524990" y="977108"/>
            <a:chExt cx="1450078" cy="1188984"/>
          </a:xfrm>
        </p:grpSpPr>
        <p:sp>
          <p:nvSpPr>
            <p:cNvPr id="24" name="Oval 23"/>
            <p:cNvSpPr/>
            <p:nvPr/>
          </p:nvSpPr>
          <p:spPr>
            <a:xfrm>
              <a:off x="4524990" y="1354693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X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5482377" y="977108"/>
              <a:ext cx="492691" cy="48511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5482376" y="1680975"/>
              <a:ext cx="492691" cy="485117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7" name="Straight Arrow Connector 26"/>
            <p:cNvCxnSpPr>
              <a:stCxn id="30" idx="6"/>
            </p:cNvCxnSpPr>
            <p:nvPr/>
          </p:nvCxnSpPr>
          <p:spPr>
            <a:xfrm flipV="1">
              <a:off x="5017681" y="1219667"/>
              <a:ext cx="464696" cy="37758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0" idx="6"/>
            </p:cNvCxnSpPr>
            <p:nvPr/>
          </p:nvCxnSpPr>
          <p:spPr>
            <a:xfrm>
              <a:off x="5017681" y="1597252"/>
              <a:ext cx="464695" cy="32628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5975067" y="1235687"/>
            <a:ext cx="1509936" cy="703867"/>
            <a:chOff x="5975067" y="1235687"/>
            <a:chExt cx="1509936" cy="703867"/>
          </a:xfrm>
        </p:grpSpPr>
        <p:sp>
          <p:nvSpPr>
            <p:cNvPr id="29" name="Oval 28"/>
            <p:cNvSpPr/>
            <p:nvPr/>
          </p:nvSpPr>
          <p:spPr>
            <a:xfrm>
              <a:off x="6409471" y="1354693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188127" y="1407081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5975068" y="1235687"/>
              <a:ext cx="434403" cy="37758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5975067" y="1613272"/>
              <a:ext cx="434404" cy="32628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6902162" y="1591747"/>
              <a:ext cx="326116" cy="550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Freeform 35"/>
          <p:cNvSpPr/>
          <p:nvPr/>
        </p:nvSpPr>
        <p:spPr>
          <a:xfrm>
            <a:off x="4042403" y="901337"/>
            <a:ext cx="2174383" cy="1772080"/>
          </a:xfrm>
          <a:custGeom>
            <a:avLst/>
            <a:gdLst>
              <a:gd name="connsiteX0" fmla="*/ 3357154 w 3434398"/>
              <a:gd name="connsiteY0" fmla="*/ 352697 h 1724297"/>
              <a:gd name="connsiteX1" fmla="*/ 3148148 w 3434398"/>
              <a:gd name="connsiteY1" fmla="*/ 0 h 1724297"/>
              <a:gd name="connsiteX2" fmla="*/ 1031965 w 3434398"/>
              <a:gd name="connsiteY2" fmla="*/ 352697 h 1724297"/>
              <a:gd name="connsiteX3" fmla="*/ 0 w 3434398"/>
              <a:gd name="connsiteY3" fmla="*/ 1724297 h 172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4398" h="1724297">
                <a:moveTo>
                  <a:pt x="3357154" y="352697"/>
                </a:moveTo>
                <a:cubicBezTo>
                  <a:pt x="3446416" y="176348"/>
                  <a:pt x="3535679" y="0"/>
                  <a:pt x="3148148" y="0"/>
                </a:cubicBezTo>
                <a:cubicBezTo>
                  <a:pt x="2760617" y="0"/>
                  <a:pt x="1556656" y="65314"/>
                  <a:pt x="1031965" y="352697"/>
                </a:cubicBezTo>
                <a:cubicBezTo>
                  <a:pt x="507274" y="640080"/>
                  <a:pt x="0" y="1724297"/>
                  <a:pt x="0" y="1724297"/>
                </a:cubicBezTo>
              </a:path>
            </a:pathLst>
          </a:custGeom>
          <a:noFill/>
          <a:ln w="22225"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208921" y="1933303"/>
            <a:ext cx="4205706" cy="731520"/>
          </a:xfrm>
          <a:custGeom>
            <a:avLst/>
            <a:gdLst>
              <a:gd name="connsiteX0" fmla="*/ 3891433 w 4205706"/>
              <a:gd name="connsiteY0" fmla="*/ 0 h 731520"/>
              <a:gd name="connsiteX1" fmla="*/ 3878370 w 4205706"/>
              <a:gd name="connsiteY1" fmla="*/ 391886 h 731520"/>
              <a:gd name="connsiteX2" fmla="*/ 521216 w 4205706"/>
              <a:gd name="connsiteY2" fmla="*/ 326571 h 731520"/>
              <a:gd name="connsiteX3" fmla="*/ 11765 w 4205706"/>
              <a:gd name="connsiteY3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5706" h="731520">
                <a:moveTo>
                  <a:pt x="3891433" y="0"/>
                </a:moveTo>
                <a:cubicBezTo>
                  <a:pt x="4165753" y="168729"/>
                  <a:pt x="4440073" y="337458"/>
                  <a:pt x="3878370" y="391886"/>
                </a:cubicBezTo>
                <a:cubicBezTo>
                  <a:pt x="3316667" y="446315"/>
                  <a:pt x="1165650" y="269965"/>
                  <a:pt x="521216" y="326571"/>
                </a:cubicBezTo>
                <a:cubicBezTo>
                  <a:pt x="-123218" y="383177"/>
                  <a:pt x="11765" y="731520"/>
                  <a:pt x="11765" y="731520"/>
                </a:cubicBezTo>
              </a:path>
            </a:pathLst>
          </a:custGeom>
          <a:noFill/>
          <a:ln w="22225">
            <a:solidFill>
              <a:schemeClr val="accent6"/>
            </a:solidFill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7432766" y="1579726"/>
            <a:ext cx="775654" cy="1058971"/>
          </a:xfrm>
          <a:custGeom>
            <a:avLst/>
            <a:gdLst>
              <a:gd name="connsiteX0" fmla="*/ 0 w 775654"/>
              <a:gd name="connsiteY0" fmla="*/ 880 h 1058971"/>
              <a:gd name="connsiteX1" fmla="*/ 679268 w 775654"/>
              <a:gd name="connsiteY1" fmla="*/ 170697 h 1058971"/>
              <a:gd name="connsiteX2" fmla="*/ 770708 w 775654"/>
              <a:gd name="connsiteY2" fmla="*/ 1058971 h 105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5654" h="1058971">
                <a:moveTo>
                  <a:pt x="0" y="880"/>
                </a:moveTo>
                <a:cubicBezTo>
                  <a:pt x="275408" y="-2386"/>
                  <a:pt x="550817" y="-5651"/>
                  <a:pt x="679268" y="170697"/>
                </a:cubicBezTo>
                <a:cubicBezTo>
                  <a:pt x="807719" y="347045"/>
                  <a:pt x="770708" y="1058971"/>
                  <a:pt x="770708" y="1058971"/>
                </a:cubicBezTo>
              </a:path>
            </a:pathLst>
          </a:custGeom>
          <a:noFill/>
          <a:ln w="22225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44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C52526B-D8D9-984D-95AD-4D3D8ED13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2495" y="1988142"/>
            <a:ext cx="12192000" cy="4876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18A0AA9-C059-F843-84F3-01393C057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116</a:t>
            </a:fld>
            <a:endParaRPr lang="en-US"/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xmlns="" id="{92E84F2B-A5F2-ED41-8C95-B73EF68A2A47}"/>
              </a:ext>
            </a:extLst>
          </p:cNvPr>
          <p:cNvSpPr txBox="1">
            <a:spLocks/>
          </p:cNvSpPr>
          <p:nvPr/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Neural networks can model </a:t>
            </a:r>
            <a:r>
              <a:rPr lang="en-US" i="1" dirty="0"/>
              <a:t>any </a:t>
            </a:r>
            <a:r>
              <a:rPr lang="en-US" dirty="0"/>
              <a:t>reasonable function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022326" y="997150"/>
            <a:ext cx="1450078" cy="1188984"/>
            <a:chOff x="4524990" y="977108"/>
            <a:chExt cx="1450078" cy="1188984"/>
          </a:xfrm>
        </p:grpSpPr>
        <p:sp>
          <p:nvSpPr>
            <p:cNvPr id="14" name="Oval 13"/>
            <p:cNvSpPr/>
            <p:nvPr/>
          </p:nvSpPr>
          <p:spPr>
            <a:xfrm>
              <a:off x="4524990" y="1354693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X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5482377" y="977108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482376" y="1680975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5017681" y="1219667"/>
              <a:ext cx="464696" cy="37758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017681" y="1597252"/>
              <a:ext cx="464695" cy="32628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Oval 18"/>
          <p:cNvSpPr/>
          <p:nvPr/>
        </p:nvSpPr>
        <p:spPr>
          <a:xfrm>
            <a:off x="5664545" y="993299"/>
            <a:ext cx="492691" cy="485117"/>
          </a:xfrm>
          <a:prstGeom prst="ellipse">
            <a:avLst/>
          </a:prstGeom>
          <a:solidFill>
            <a:schemeClr val="accent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664544" y="1697166"/>
            <a:ext cx="492691" cy="485117"/>
          </a:xfrm>
          <a:prstGeom prst="ellipse">
            <a:avLst/>
          </a:prstGeom>
          <a:solidFill>
            <a:schemeClr val="accent6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1" name="Straight Arrow Connector 20"/>
          <p:cNvCxnSpPr>
            <a:stCxn id="25" idx="6"/>
            <a:endCxn id="30" idx="2"/>
          </p:cNvCxnSpPr>
          <p:nvPr/>
        </p:nvCxnSpPr>
        <p:spPr>
          <a:xfrm flipV="1">
            <a:off x="5472404" y="1235858"/>
            <a:ext cx="192141" cy="385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472403" y="1955470"/>
            <a:ext cx="192141" cy="385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6157235" y="1235858"/>
            <a:ext cx="1559261" cy="703867"/>
            <a:chOff x="5925742" y="1235858"/>
            <a:chExt cx="1559261" cy="703867"/>
          </a:xfrm>
        </p:grpSpPr>
        <p:sp>
          <p:nvSpPr>
            <p:cNvPr id="24" name="Oval 23"/>
            <p:cNvSpPr/>
            <p:nvPr/>
          </p:nvSpPr>
          <p:spPr>
            <a:xfrm>
              <a:off x="6409471" y="1354693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188127" y="1407081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</a:t>
              </a:r>
            </a:p>
          </p:txBody>
        </p:sp>
        <p:cxnSp>
          <p:nvCxnSpPr>
            <p:cNvPr id="26" name="Straight Arrow Connector 25"/>
            <p:cNvCxnSpPr>
              <a:stCxn id="19" idx="6"/>
            </p:cNvCxnSpPr>
            <p:nvPr/>
          </p:nvCxnSpPr>
          <p:spPr>
            <a:xfrm>
              <a:off x="5925743" y="1235858"/>
              <a:ext cx="483728" cy="37741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0" idx="6"/>
            </p:cNvCxnSpPr>
            <p:nvPr/>
          </p:nvCxnSpPr>
          <p:spPr>
            <a:xfrm flipV="1">
              <a:off x="5925742" y="1613272"/>
              <a:ext cx="483729" cy="32645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6902162" y="1591747"/>
              <a:ext cx="326116" cy="550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Arrow Connector 28"/>
          <p:cNvCxnSpPr>
            <a:endCxn id="30" idx="2"/>
          </p:cNvCxnSpPr>
          <p:nvPr/>
        </p:nvCxnSpPr>
        <p:spPr>
          <a:xfrm flipV="1">
            <a:off x="5472403" y="1235858"/>
            <a:ext cx="192142" cy="75228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5" idx="6"/>
          </p:cNvCxnSpPr>
          <p:nvPr/>
        </p:nvCxnSpPr>
        <p:spPr>
          <a:xfrm>
            <a:off x="5472404" y="1239709"/>
            <a:ext cx="192140" cy="70001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ight Arrow 35">
            <a:extLst>
              <a:ext uri="{FF2B5EF4-FFF2-40B4-BE49-F238E27FC236}">
                <a16:creationId xmlns:a16="http://schemas.microsoft.com/office/drawing/2014/main" xmlns="" id="{23706E2C-93FE-6745-8712-B86454D82D3F}"/>
              </a:ext>
            </a:extLst>
          </p:cNvPr>
          <p:cNvSpPr/>
          <p:nvPr/>
        </p:nvSpPr>
        <p:spPr>
          <a:xfrm>
            <a:off x="5472403" y="4402183"/>
            <a:ext cx="682052" cy="561835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 36"/>
          <p:cNvSpPr/>
          <p:nvPr/>
        </p:nvSpPr>
        <p:spPr>
          <a:xfrm>
            <a:off x="7664392" y="1591747"/>
            <a:ext cx="434579" cy="1046950"/>
          </a:xfrm>
          <a:custGeom>
            <a:avLst/>
            <a:gdLst>
              <a:gd name="connsiteX0" fmla="*/ 0 w 775654"/>
              <a:gd name="connsiteY0" fmla="*/ 880 h 1058971"/>
              <a:gd name="connsiteX1" fmla="*/ 679268 w 775654"/>
              <a:gd name="connsiteY1" fmla="*/ 170697 h 1058971"/>
              <a:gd name="connsiteX2" fmla="*/ 770708 w 775654"/>
              <a:gd name="connsiteY2" fmla="*/ 1058971 h 105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5654" h="1058971">
                <a:moveTo>
                  <a:pt x="0" y="880"/>
                </a:moveTo>
                <a:cubicBezTo>
                  <a:pt x="275408" y="-2386"/>
                  <a:pt x="550817" y="-5651"/>
                  <a:pt x="679268" y="170697"/>
                </a:cubicBezTo>
                <a:cubicBezTo>
                  <a:pt x="807719" y="347045"/>
                  <a:pt x="770708" y="1058971"/>
                  <a:pt x="770708" y="1058971"/>
                </a:cubicBezTo>
              </a:path>
            </a:pathLst>
          </a:custGeom>
          <a:noFill/>
          <a:ln w="22225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3385627" y="856307"/>
            <a:ext cx="3094961" cy="1769327"/>
          </a:xfrm>
          <a:custGeom>
            <a:avLst/>
            <a:gdLst>
              <a:gd name="connsiteX0" fmla="*/ 2962922 w 3094961"/>
              <a:gd name="connsiteY0" fmla="*/ 423853 h 1769327"/>
              <a:gd name="connsiteX1" fmla="*/ 2793104 w 3094961"/>
              <a:gd name="connsiteY1" fmla="*/ 84219 h 1769327"/>
              <a:gd name="connsiteX2" fmla="*/ 311162 w 3094961"/>
              <a:gd name="connsiteY2" fmla="*/ 162596 h 1769327"/>
              <a:gd name="connsiteX3" fmla="*/ 36842 w 3094961"/>
              <a:gd name="connsiteY3" fmla="*/ 1769327 h 176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4961" h="1769327">
                <a:moveTo>
                  <a:pt x="2962922" y="423853"/>
                </a:moveTo>
                <a:cubicBezTo>
                  <a:pt x="3098993" y="275807"/>
                  <a:pt x="3235064" y="127762"/>
                  <a:pt x="2793104" y="84219"/>
                </a:cubicBezTo>
                <a:cubicBezTo>
                  <a:pt x="2351144" y="40676"/>
                  <a:pt x="770539" y="-118255"/>
                  <a:pt x="311162" y="162596"/>
                </a:cubicBezTo>
                <a:cubicBezTo>
                  <a:pt x="-148215" y="443447"/>
                  <a:pt x="36842" y="1769327"/>
                  <a:pt x="36842" y="1769327"/>
                </a:cubicBezTo>
              </a:path>
            </a:pathLst>
          </a:custGeom>
          <a:noFill/>
          <a:ln w="25400"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3513909" y="1881051"/>
            <a:ext cx="3034712" cy="1972492"/>
          </a:xfrm>
          <a:custGeom>
            <a:avLst/>
            <a:gdLst>
              <a:gd name="connsiteX0" fmla="*/ 2913017 w 3034712"/>
              <a:gd name="connsiteY0" fmla="*/ 0 h 1972492"/>
              <a:gd name="connsiteX1" fmla="*/ 2690948 w 3034712"/>
              <a:gd name="connsiteY1" fmla="*/ 457200 h 1972492"/>
              <a:gd name="connsiteX2" fmla="*/ 0 w 3034712"/>
              <a:gd name="connsiteY2" fmla="*/ 1972492 h 197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34712" h="1972492">
                <a:moveTo>
                  <a:pt x="2913017" y="0"/>
                </a:moveTo>
                <a:cubicBezTo>
                  <a:pt x="3044734" y="64225"/>
                  <a:pt x="3176451" y="128451"/>
                  <a:pt x="2690948" y="457200"/>
                </a:cubicBezTo>
                <a:cubicBezTo>
                  <a:pt x="2205445" y="785949"/>
                  <a:pt x="0" y="1972492"/>
                  <a:pt x="0" y="1972492"/>
                </a:cubicBezTo>
              </a:path>
            </a:pathLst>
          </a:custGeom>
          <a:noFill/>
          <a:ln w="25400">
            <a:solidFill>
              <a:schemeClr val="accent6"/>
            </a:solidFill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7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D655A452-F579-7B44-B7A2-62E90E57D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2688" y="1984248"/>
            <a:ext cx="12192000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117</a:t>
            </a:fld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xmlns="" id="{8E1EE61E-FA66-CC41-BBD6-A652202C7F30}"/>
              </a:ext>
            </a:extLst>
          </p:cNvPr>
          <p:cNvSpPr txBox="1">
            <a:spLocks/>
          </p:cNvSpPr>
          <p:nvPr/>
        </p:nvSpPr>
        <p:spPr>
          <a:xfrm>
            <a:off x="932495" y="320316"/>
            <a:ext cx="11488105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Adding layers allows us to model increasingly complex functions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xmlns="" id="{23706E2C-93FE-6745-8712-B86454D82D3F}"/>
              </a:ext>
            </a:extLst>
          </p:cNvPr>
          <p:cNvSpPr/>
          <p:nvPr/>
        </p:nvSpPr>
        <p:spPr>
          <a:xfrm>
            <a:off x="5472403" y="4416951"/>
            <a:ext cx="682052" cy="547067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022326" y="997150"/>
            <a:ext cx="1450078" cy="1188984"/>
            <a:chOff x="4524990" y="977108"/>
            <a:chExt cx="1450078" cy="1188984"/>
          </a:xfrm>
        </p:grpSpPr>
        <p:sp>
          <p:nvSpPr>
            <p:cNvPr id="12" name="Oval 11"/>
            <p:cNvSpPr/>
            <p:nvPr/>
          </p:nvSpPr>
          <p:spPr>
            <a:xfrm>
              <a:off x="4524990" y="1354693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X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482377" y="977108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482376" y="1680975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5017681" y="1219667"/>
              <a:ext cx="464696" cy="37758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017681" y="1597252"/>
              <a:ext cx="464695" cy="32628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Arrow Connector 21"/>
          <p:cNvCxnSpPr/>
          <p:nvPr/>
        </p:nvCxnSpPr>
        <p:spPr>
          <a:xfrm flipV="1">
            <a:off x="5472403" y="1955470"/>
            <a:ext cx="192141" cy="385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5472403" y="993299"/>
            <a:ext cx="684833" cy="1188984"/>
            <a:chOff x="5472403" y="993299"/>
            <a:chExt cx="684833" cy="1188984"/>
          </a:xfrm>
        </p:grpSpPr>
        <p:sp>
          <p:nvSpPr>
            <p:cNvPr id="19" name="Oval 18"/>
            <p:cNvSpPr/>
            <p:nvPr/>
          </p:nvSpPr>
          <p:spPr>
            <a:xfrm>
              <a:off x="5664545" y="993299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5664544" y="1697166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14" idx="6"/>
              <a:endCxn id="19" idx="2"/>
            </p:cNvCxnSpPr>
            <p:nvPr/>
          </p:nvCxnSpPr>
          <p:spPr>
            <a:xfrm flipV="1">
              <a:off x="5472404" y="1235858"/>
              <a:ext cx="192141" cy="3851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endCxn id="19" idx="2"/>
            </p:cNvCxnSpPr>
            <p:nvPr/>
          </p:nvCxnSpPr>
          <p:spPr>
            <a:xfrm flipV="1">
              <a:off x="5472403" y="1235858"/>
              <a:ext cx="192142" cy="75228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14" idx="6"/>
              <a:endCxn id="20" idx="2"/>
            </p:cNvCxnSpPr>
            <p:nvPr/>
          </p:nvCxnSpPr>
          <p:spPr>
            <a:xfrm>
              <a:off x="5472404" y="1239709"/>
              <a:ext cx="192140" cy="700016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6157235" y="995225"/>
            <a:ext cx="725727" cy="1188984"/>
            <a:chOff x="5431509" y="993299"/>
            <a:chExt cx="725727" cy="1188984"/>
          </a:xfrm>
        </p:grpSpPr>
        <p:sp>
          <p:nvSpPr>
            <p:cNvPr id="39" name="Oval 38"/>
            <p:cNvSpPr/>
            <p:nvPr/>
          </p:nvSpPr>
          <p:spPr>
            <a:xfrm>
              <a:off x="5664545" y="993299"/>
              <a:ext cx="492691" cy="48511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5664544" y="1697166"/>
              <a:ext cx="492691" cy="485117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41" name="Straight Arrow Connector 40"/>
            <p:cNvCxnSpPr>
              <a:stCxn id="19" idx="6"/>
              <a:endCxn id="39" idx="2"/>
            </p:cNvCxnSpPr>
            <p:nvPr/>
          </p:nvCxnSpPr>
          <p:spPr>
            <a:xfrm>
              <a:off x="5431510" y="1233932"/>
              <a:ext cx="233035" cy="1926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20" idx="6"/>
            </p:cNvCxnSpPr>
            <p:nvPr/>
          </p:nvCxnSpPr>
          <p:spPr>
            <a:xfrm flipV="1">
              <a:off x="5431509" y="1235859"/>
              <a:ext cx="233036" cy="70194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19" idx="6"/>
            </p:cNvCxnSpPr>
            <p:nvPr/>
          </p:nvCxnSpPr>
          <p:spPr>
            <a:xfrm>
              <a:off x="5431510" y="1233932"/>
              <a:ext cx="233034" cy="70579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Arrow Connector 43"/>
          <p:cNvCxnSpPr>
            <a:stCxn id="20" idx="6"/>
            <a:endCxn id="40" idx="2"/>
          </p:cNvCxnSpPr>
          <p:nvPr/>
        </p:nvCxnSpPr>
        <p:spPr>
          <a:xfrm>
            <a:off x="6157235" y="1939725"/>
            <a:ext cx="233035" cy="192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6891731" y="1235857"/>
            <a:ext cx="1509936" cy="703867"/>
            <a:chOff x="5975067" y="1235687"/>
            <a:chExt cx="1509936" cy="703867"/>
          </a:xfrm>
        </p:grpSpPr>
        <p:sp>
          <p:nvSpPr>
            <p:cNvPr id="52" name="Oval 51"/>
            <p:cNvSpPr/>
            <p:nvPr/>
          </p:nvSpPr>
          <p:spPr>
            <a:xfrm>
              <a:off x="6409471" y="1354693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188127" y="1407081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</a:t>
              </a: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5975068" y="1235687"/>
              <a:ext cx="434403" cy="37758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V="1">
              <a:off x="5975067" y="1613272"/>
              <a:ext cx="434404" cy="32628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6902162" y="1591747"/>
              <a:ext cx="326116" cy="550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Freeform 65"/>
          <p:cNvSpPr/>
          <p:nvPr/>
        </p:nvSpPr>
        <p:spPr>
          <a:xfrm>
            <a:off x="8050410" y="1666328"/>
            <a:ext cx="803985" cy="985431"/>
          </a:xfrm>
          <a:custGeom>
            <a:avLst/>
            <a:gdLst>
              <a:gd name="connsiteX0" fmla="*/ 440448 w 803985"/>
              <a:gd name="connsiteY0" fmla="*/ 0 h 1071154"/>
              <a:gd name="connsiteX1" fmla="*/ 793145 w 803985"/>
              <a:gd name="connsiteY1" fmla="*/ 470263 h 1071154"/>
              <a:gd name="connsiteX2" fmla="*/ 74688 w 803985"/>
              <a:gd name="connsiteY2" fmla="*/ 770708 h 1071154"/>
              <a:gd name="connsiteX3" fmla="*/ 22436 w 803985"/>
              <a:gd name="connsiteY3" fmla="*/ 1071154 h 107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3985" h="1071154">
                <a:moveTo>
                  <a:pt x="440448" y="0"/>
                </a:moveTo>
                <a:cubicBezTo>
                  <a:pt x="647276" y="170906"/>
                  <a:pt x="854105" y="341812"/>
                  <a:pt x="793145" y="470263"/>
                </a:cubicBezTo>
                <a:cubicBezTo>
                  <a:pt x="732185" y="598714"/>
                  <a:pt x="203139" y="670560"/>
                  <a:pt x="74688" y="770708"/>
                </a:cubicBezTo>
                <a:cubicBezTo>
                  <a:pt x="-53763" y="870856"/>
                  <a:pt x="22436" y="1071154"/>
                  <a:pt x="22436" y="1071154"/>
                </a:cubicBezTo>
              </a:path>
            </a:pathLst>
          </a:custGeom>
          <a:noFill/>
          <a:ln w="25400"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3422469" y="796834"/>
            <a:ext cx="3666869" cy="1917855"/>
          </a:xfrm>
          <a:custGeom>
            <a:avLst/>
            <a:gdLst>
              <a:gd name="connsiteX0" fmla="*/ 2962922 w 3094961"/>
              <a:gd name="connsiteY0" fmla="*/ 423853 h 1769327"/>
              <a:gd name="connsiteX1" fmla="*/ 2793104 w 3094961"/>
              <a:gd name="connsiteY1" fmla="*/ 84219 h 1769327"/>
              <a:gd name="connsiteX2" fmla="*/ 311162 w 3094961"/>
              <a:gd name="connsiteY2" fmla="*/ 162596 h 1769327"/>
              <a:gd name="connsiteX3" fmla="*/ 36842 w 3094961"/>
              <a:gd name="connsiteY3" fmla="*/ 1769327 h 176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4961" h="1769327">
                <a:moveTo>
                  <a:pt x="2962922" y="423853"/>
                </a:moveTo>
                <a:cubicBezTo>
                  <a:pt x="3098993" y="275807"/>
                  <a:pt x="3235064" y="127762"/>
                  <a:pt x="2793104" y="84219"/>
                </a:cubicBezTo>
                <a:cubicBezTo>
                  <a:pt x="2351144" y="40676"/>
                  <a:pt x="770539" y="-118255"/>
                  <a:pt x="311162" y="162596"/>
                </a:cubicBezTo>
                <a:cubicBezTo>
                  <a:pt x="-148215" y="443447"/>
                  <a:pt x="36842" y="1769327"/>
                  <a:pt x="36842" y="1769327"/>
                </a:cubicBezTo>
              </a:path>
            </a:pathLst>
          </a:custGeom>
          <a:noFill/>
          <a:ln w="25400"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3513908" y="1982321"/>
            <a:ext cx="3575429" cy="1871222"/>
          </a:xfrm>
          <a:custGeom>
            <a:avLst/>
            <a:gdLst>
              <a:gd name="connsiteX0" fmla="*/ 2913017 w 3034712"/>
              <a:gd name="connsiteY0" fmla="*/ 0 h 1972492"/>
              <a:gd name="connsiteX1" fmla="*/ 2690948 w 3034712"/>
              <a:gd name="connsiteY1" fmla="*/ 457200 h 1972492"/>
              <a:gd name="connsiteX2" fmla="*/ 0 w 3034712"/>
              <a:gd name="connsiteY2" fmla="*/ 1972492 h 197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34712" h="1972492">
                <a:moveTo>
                  <a:pt x="2913017" y="0"/>
                </a:moveTo>
                <a:cubicBezTo>
                  <a:pt x="3044734" y="64225"/>
                  <a:pt x="3176451" y="128451"/>
                  <a:pt x="2690948" y="457200"/>
                </a:cubicBezTo>
                <a:cubicBezTo>
                  <a:pt x="2205445" y="785949"/>
                  <a:pt x="0" y="1972492"/>
                  <a:pt x="0" y="1972492"/>
                </a:cubicBezTo>
              </a:path>
            </a:pathLst>
          </a:custGeom>
          <a:noFill/>
          <a:ln w="25400">
            <a:solidFill>
              <a:schemeClr val="accent6"/>
            </a:solidFill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4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artificial neural network (ANN)</a:t>
            </a:r>
          </a:p>
        </p:txBody>
      </p:sp>
      <p:grpSp>
        <p:nvGrpSpPr>
          <p:cNvPr id="196" name="Group 195"/>
          <p:cNvGrpSpPr/>
          <p:nvPr/>
        </p:nvGrpSpPr>
        <p:grpSpPr>
          <a:xfrm>
            <a:off x="2117991" y="1537253"/>
            <a:ext cx="9108778" cy="4433172"/>
            <a:chOff x="2396286" y="1588957"/>
            <a:chExt cx="8457958" cy="4116423"/>
          </a:xfrm>
        </p:grpSpPr>
        <p:sp>
          <p:nvSpPr>
            <p:cNvPr id="181" name="Rectangle 180"/>
            <p:cNvSpPr/>
            <p:nvPr/>
          </p:nvSpPr>
          <p:spPr>
            <a:xfrm>
              <a:off x="2460411" y="2253816"/>
              <a:ext cx="1079292" cy="204306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8911324" y="2610417"/>
              <a:ext cx="1079292" cy="145761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6745522" y="1588957"/>
              <a:ext cx="1079292" cy="35076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392118" y="1588957"/>
              <a:ext cx="1079292" cy="35076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551699" y="1792586"/>
              <a:ext cx="706970" cy="3029897"/>
              <a:chOff x="4551699" y="1792586"/>
              <a:chExt cx="706970" cy="3029897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4554581" y="1792586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4554237" y="2569676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4552043" y="3339223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4551699" y="4116313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6950047" y="1774480"/>
              <a:ext cx="720561" cy="3029897"/>
              <a:chOff x="4534281" y="1792586"/>
              <a:chExt cx="720561" cy="3029897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4541519" y="1792586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4550754" y="2569676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4543334" y="3339223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4534281" y="4116313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" name="Straight Arrow Connector 14"/>
            <p:cNvCxnSpPr>
              <a:stCxn id="8" idx="6"/>
            </p:cNvCxnSpPr>
            <p:nvPr/>
          </p:nvCxnSpPr>
          <p:spPr>
            <a:xfrm>
              <a:off x="5258669" y="2145671"/>
              <a:ext cx="1702625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8" idx="6"/>
              <a:endCxn id="55" idx="2"/>
            </p:cNvCxnSpPr>
            <p:nvPr/>
          </p:nvCxnSpPr>
          <p:spPr>
            <a:xfrm>
              <a:off x="5258669" y="2145671"/>
              <a:ext cx="1707851" cy="758984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8" idx="6"/>
              <a:endCxn id="62" idx="2"/>
            </p:cNvCxnSpPr>
            <p:nvPr/>
          </p:nvCxnSpPr>
          <p:spPr>
            <a:xfrm>
              <a:off x="5258669" y="2145671"/>
              <a:ext cx="1691378" cy="230562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8" idx="6"/>
              <a:endCxn id="56" idx="2"/>
            </p:cNvCxnSpPr>
            <p:nvPr/>
          </p:nvCxnSpPr>
          <p:spPr>
            <a:xfrm>
              <a:off x="5258669" y="2145671"/>
              <a:ext cx="1700431" cy="152853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endCxn id="52" idx="2"/>
            </p:cNvCxnSpPr>
            <p:nvPr/>
          </p:nvCxnSpPr>
          <p:spPr>
            <a:xfrm flipV="1">
              <a:off x="5245607" y="2127565"/>
              <a:ext cx="1711678" cy="7951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endCxn id="52" idx="2"/>
            </p:cNvCxnSpPr>
            <p:nvPr/>
          </p:nvCxnSpPr>
          <p:spPr>
            <a:xfrm flipV="1">
              <a:off x="5245607" y="2127565"/>
              <a:ext cx="1711678" cy="7951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>
              <a:endCxn id="52" idx="2"/>
            </p:cNvCxnSpPr>
            <p:nvPr/>
          </p:nvCxnSpPr>
          <p:spPr>
            <a:xfrm flipV="1">
              <a:off x="5245607" y="2127565"/>
              <a:ext cx="1711678" cy="7951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>
              <a:endCxn id="52" idx="2"/>
            </p:cNvCxnSpPr>
            <p:nvPr/>
          </p:nvCxnSpPr>
          <p:spPr>
            <a:xfrm flipV="1">
              <a:off x="5245607" y="2127565"/>
              <a:ext cx="1711678" cy="7951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stCxn id="47" idx="6"/>
              <a:endCxn id="56" idx="2"/>
            </p:cNvCxnSpPr>
            <p:nvPr/>
          </p:nvCxnSpPr>
          <p:spPr>
            <a:xfrm>
              <a:off x="5258325" y="2922761"/>
              <a:ext cx="1700775" cy="75144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47" idx="6"/>
              <a:endCxn id="62" idx="2"/>
            </p:cNvCxnSpPr>
            <p:nvPr/>
          </p:nvCxnSpPr>
          <p:spPr>
            <a:xfrm>
              <a:off x="5258325" y="2922761"/>
              <a:ext cx="1691722" cy="152853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47" idx="6"/>
              <a:endCxn id="55" idx="2"/>
            </p:cNvCxnSpPr>
            <p:nvPr/>
          </p:nvCxnSpPr>
          <p:spPr>
            <a:xfrm flipV="1">
              <a:off x="5258325" y="2904655"/>
              <a:ext cx="1708195" cy="1810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>
              <a:stCxn id="47" idx="6"/>
              <a:endCxn id="55" idx="2"/>
            </p:cNvCxnSpPr>
            <p:nvPr/>
          </p:nvCxnSpPr>
          <p:spPr>
            <a:xfrm flipV="1">
              <a:off x="5258325" y="2904655"/>
              <a:ext cx="1708195" cy="1810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>
              <a:stCxn id="48" idx="6"/>
              <a:endCxn id="52" idx="2"/>
            </p:cNvCxnSpPr>
            <p:nvPr/>
          </p:nvCxnSpPr>
          <p:spPr>
            <a:xfrm flipV="1">
              <a:off x="5256131" y="2127565"/>
              <a:ext cx="1701154" cy="156474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48" idx="6"/>
              <a:endCxn id="55" idx="2"/>
            </p:cNvCxnSpPr>
            <p:nvPr/>
          </p:nvCxnSpPr>
          <p:spPr>
            <a:xfrm flipV="1">
              <a:off x="5256131" y="2904655"/>
              <a:ext cx="1710389" cy="78765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>
              <a:stCxn id="48" idx="6"/>
              <a:endCxn id="56" idx="2"/>
            </p:cNvCxnSpPr>
            <p:nvPr/>
          </p:nvCxnSpPr>
          <p:spPr>
            <a:xfrm flipV="1">
              <a:off x="5256131" y="3674202"/>
              <a:ext cx="1702969" cy="1810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>
              <a:stCxn id="48" idx="6"/>
              <a:endCxn id="62" idx="2"/>
            </p:cNvCxnSpPr>
            <p:nvPr/>
          </p:nvCxnSpPr>
          <p:spPr>
            <a:xfrm>
              <a:off x="5256131" y="3692308"/>
              <a:ext cx="1693916" cy="758984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>
              <a:stCxn id="49" idx="6"/>
              <a:endCxn id="62" idx="2"/>
            </p:cNvCxnSpPr>
            <p:nvPr/>
          </p:nvCxnSpPr>
          <p:spPr>
            <a:xfrm flipV="1">
              <a:off x="5255787" y="4451292"/>
              <a:ext cx="1694260" cy="1810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>
              <a:stCxn id="49" idx="6"/>
              <a:endCxn id="56" idx="2"/>
            </p:cNvCxnSpPr>
            <p:nvPr/>
          </p:nvCxnSpPr>
          <p:spPr>
            <a:xfrm flipV="1">
              <a:off x="5255787" y="3674202"/>
              <a:ext cx="1703313" cy="7951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stCxn id="49" idx="6"/>
              <a:endCxn id="55" idx="2"/>
            </p:cNvCxnSpPr>
            <p:nvPr/>
          </p:nvCxnSpPr>
          <p:spPr>
            <a:xfrm flipV="1">
              <a:off x="5255787" y="2904655"/>
              <a:ext cx="1710733" cy="156474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>
              <a:stCxn id="49" idx="6"/>
              <a:endCxn id="52" idx="2"/>
            </p:cNvCxnSpPr>
            <p:nvPr/>
          </p:nvCxnSpPr>
          <p:spPr>
            <a:xfrm flipV="1">
              <a:off x="5255787" y="2127565"/>
              <a:ext cx="1701498" cy="234183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>
              <a:stCxn id="136" idx="6"/>
              <a:endCxn id="8" idx="2"/>
            </p:cNvCxnSpPr>
            <p:nvPr/>
          </p:nvCxnSpPr>
          <p:spPr>
            <a:xfrm flipV="1">
              <a:off x="3280125" y="2145671"/>
              <a:ext cx="1274456" cy="77534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>
              <a:stCxn id="136" idx="6"/>
              <a:endCxn id="47" idx="2"/>
            </p:cNvCxnSpPr>
            <p:nvPr/>
          </p:nvCxnSpPr>
          <p:spPr>
            <a:xfrm>
              <a:off x="3280125" y="2921016"/>
              <a:ext cx="1274112" cy="174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>
              <a:stCxn id="136" idx="6"/>
              <a:endCxn id="48" idx="2"/>
            </p:cNvCxnSpPr>
            <p:nvPr/>
          </p:nvCxnSpPr>
          <p:spPr>
            <a:xfrm>
              <a:off x="3280125" y="2921016"/>
              <a:ext cx="1271918" cy="77129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>
              <a:stCxn id="136" idx="6"/>
              <a:endCxn id="49" idx="2"/>
            </p:cNvCxnSpPr>
            <p:nvPr/>
          </p:nvCxnSpPr>
          <p:spPr>
            <a:xfrm>
              <a:off x="3280125" y="2921016"/>
              <a:ext cx="1271574" cy="154838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Oval 135"/>
            <p:cNvSpPr/>
            <p:nvPr/>
          </p:nvSpPr>
          <p:spPr>
            <a:xfrm>
              <a:off x="2630901" y="2596404"/>
              <a:ext cx="649224" cy="649224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2675445" y="3413891"/>
              <a:ext cx="649224" cy="649224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6" name="Straight Arrow Connector 145"/>
            <p:cNvCxnSpPr>
              <a:stCxn id="145" idx="6"/>
              <a:endCxn id="8" idx="2"/>
            </p:cNvCxnSpPr>
            <p:nvPr/>
          </p:nvCxnSpPr>
          <p:spPr>
            <a:xfrm flipV="1">
              <a:off x="3324669" y="2145671"/>
              <a:ext cx="1229912" cy="159283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>
              <a:stCxn id="145" idx="6"/>
              <a:endCxn id="47" idx="2"/>
            </p:cNvCxnSpPr>
            <p:nvPr/>
          </p:nvCxnSpPr>
          <p:spPr>
            <a:xfrm flipV="1">
              <a:off x="3324669" y="2922761"/>
              <a:ext cx="1229568" cy="81574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>
              <a:stCxn id="145" idx="6"/>
              <a:endCxn id="48" idx="2"/>
            </p:cNvCxnSpPr>
            <p:nvPr/>
          </p:nvCxnSpPr>
          <p:spPr>
            <a:xfrm flipV="1">
              <a:off x="3324669" y="3692308"/>
              <a:ext cx="1227374" cy="4619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/>
            <p:cNvCxnSpPr>
              <a:endCxn id="49" idx="2"/>
            </p:cNvCxnSpPr>
            <p:nvPr/>
          </p:nvCxnSpPr>
          <p:spPr>
            <a:xfrm>
              <a:off x="3334849" y="3748390"/>
              <a:ext cx="1216850" cy="72100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Oval 161"/>
            <p:cNvSpPr/>
            <p:nvPr/>
          </p:nvSpPr>
          <p:spPr>
            <a:xfrm>
              <a:off x="9098926" y="2986138"/>
              <a:ext cx="704088" cy="706170"/>
            </a:xfrm>
            <a:prstGeom prst="ellipse">
              <a:avLst/>
            </a:prstGeom>
            <a:solidFill>
              <a:srgbClr val="F9F9F9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3" name="Straight Arrow Connector 162"/>
            <p:cNvCxnSpPr>
              <a:endCxn id="162" idx="2"/>
            </p:cNvCxnSpPr>
            <p:nvPr/>
          </p:nvCxnSpPr>
          <p:spPr>
            <a:xfrm>
              <a:off x="7678028" y="2145671"/>
              <a:ext cx="1420898" cy="119355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/>
            <p:cNvCxnSpPr>
              <a:stCxn id="55" idx="6"/>
              <a:endCxn id="162" idx="2"/>
            </p:cNvCxnSpPr>
            <p:nvPr/>
          </p:nvCxnSpPr>
          <p:spPr>
            <a:xfrm>
              <a:off x="7670608" y="2904655"/>
              <a:ext cx="1428318" cy="43456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/>
            <p:cNvCxnSpPr>
              <a:stCxn id="56" idx="6"/>
              <a:endCxn id="162" idx="2"/>
            </p:cNvCxnSpPr>
            <p:nvPr/>
          </p:nvCxnSpPr>
          <p:spPr>
            <a:xfrm flipV="1">
              <a:off x="7663188" y="3339223"/>
              <a:ext cx="1435738" cy="334979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>
              <a:stCxn id="62" idx="6"/>
              <a:endCxn id="162" idx="2"/>
            </p:cNvCxnSpPr>
            <p:nvPr/>
          </p:nvCxnSpPr>
          <p:spPr>
            <a:xfrm flipV="1">
              <a:off x="7654135" y="3339223"/>
              <a:ext cx="1444791" cy="1112069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TextBox 175"/>
            <p:cNvSpPr txBox="1"/>
            <p:nvPr/>
          </p:nvSpPr>
          <p:spPr>
            <a:xfrm>
              <a:off x="4131315" y="5317889"/>
              <a:ext cx="2081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latin typeface="Karla" charset="0"/>
                  <a:ea typeface="Karla" charset="0"/>
                  <a:cs typeface="Karla" charset="0"/>
                </a:rPr>
                <a:t>hidden layer 1</a:t>
              </a: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542717" y="5336048"/>
              <a:ext cx="2081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latin typeface="Karla" charset="0"/>
                  <a:ea typeface="Karla" charset="0"/>
                  <a:cs typeface="Karla" charset="0"/>
                </a:rPr>
                <a:t>hidden layer 2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8772804" y="4330736"/>
              <a:ext cx="2081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3">
                      <a:lumMod val="75000"/>
                    </a:schemeClr>
                  </a:solidFill>
                  <a:latin typeface="Karla" charset="0"/>
                  <a:ea typeface="Karla" charset="0"/>
                  <a:cs typeface="Karla" charset="0"/>
                </a:rPr>
                <a:t>output layer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2396286" y="4338685"/>
              <a:ext cx="2081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Karla" charset="0"/>
                  <a:ea typeface="Karla" charset="0"/>
                  <a:cs typeface="Karla" charset="0"/>
                </a:rPr>
                <a:t>input layer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341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Multiple Components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2B00386C-07CD-46D8-B7BE-543B8BAA0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975" y="1159017"/>
            <a:ext cx="8452049" cy="498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33F34CA-6643-0341-B0C5-1203F2F0D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184" y="1463038"/>
            <a:ext cx="6858002" cy="4572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of the regression </a:t>
            </a:r>
            <a:r>
              <a:rPr lang="en-US" dirty="0" smtClean="0"/>
              <a:t>coefficients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12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075611" y="2246811"/>
            <a:ext cx="4676503" cy="246888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5958" y="902522"/>
            <a:ext cx="2577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Is this line good?</a:t>
            </a:r>
            <a:endParaRPr lang="en-US" sz="2400" i="1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22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= Repeated Compositions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93" y="1223729"/>
            <a:ext cx="11300311" cy="4697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02" y="2971800"/>
            <a:ext cx="914400" cy="91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810" y="1571679"/>
            <a:ext cx="9144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73" y="4485531"/>
            <a:ext cx="914400" cy="822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060" y="1931850"/>
            <a:ext cx="914400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51" y="4000572"/>
            <a:ext cx="911942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51" y="2966211"/>
            <a:ext cx="918117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950" y="1937514"/>
            <a:ext cx="9144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951" y="2958738"/>
            <a:ext cx="914400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950" y="3982611"/>
            <a:ext cx="91440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200" y="2952793"/>
            <a:ext cx="914400" cy="9113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200" y="1928920"/>
            <a:ext cx="914400" cy="914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200" y="3973375"/>
            <a:ext cx="914400" cy="9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8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885" y="1117702"/>
            <a:ext cx="11494052" cy="2111143"/>
          </a:xfrm>
        </p:spPr>
        <p:txBody>
          <a:bodyPr/>
          <a:lstStyle/>
          <a:p>
            <a:r>
              <a:rPr lang="en-US" sz="2400" dirty="0"/>
              <a:t>If the step is proportional to the slope then you avoid overshooting the minimum. How? 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121</a:t>
            </a:fld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xmlns="" id="{1241BC74-178E-6C48-98BB-1D450BF2A00A}"/>
              </a:ext>
            </a:extLst>
          </p:cNvPr>
          <p:cNvSpPr/>
          <p:nvPr/>
        </p:nvSpPr>
        <p:spPr>
          <a:xfrm>
            <a:off x="2464420" y="2509024"/>
            <a:ext cx="7582829" cy="2408697"/>
          </a:xfrm>
          <a:custGeom>
            <a:avLst/>
            <a:gdLst>
              <a:gd name="connsiteX0" fmla="*/ 0 w 7582829"/>
              <a:gd name="connsiteY0" fmla="*/ 0 h 2408697"/>
              <a:gd name="connsiteX1" fmla="*/ 3479180 w 7582829"/>
              <a:gd name="connsiteY1" fmla="*/ 2408664 h 2408697"/>
              <a:gd name="connsiteX2" fmla="*/ 7582829 w 7582829"/>
              <a:gd name="connsiteY2" fmla="*/ 55756 h 240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82829" h="2408697">
                <a:moveTo>
                  <a:pt x="0" y="0"/>
                </a:moveTo>
                <a:cubicBezTo>
                  <a:pt x="1107687" y="1199685"/>
                  <a:pt x="2215375" y="2399371"/>
                  <a:pt x="3479180" y="2408664"/>
                </a:cubicBezTo>
                <a:cubicBezTo>
                  <a:pt x="4742985" y="2417957"/>
                  <a:pt x="6852424" y="475785"/>
                  <a:pt x="7582829" y="55756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189DE07-A56B-2D47-B75C-536AF030C7E9}"/>
              </a:ext>
            </a:extLst>
          </p:cNvPr>
          <p:cNvSpPr/>
          <p:nvPr/>
        </p:nvSpPr>
        <p:spPr>
          <a:xfrm>
            <a:off x="3412273" y="3502193"/>
            <a:ext cx="89210" cy="6690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1E4F5A39-D5E0-7F4D-A22E-F4B2A47D4A2E}"/>
              </a:ext>
            </a:extLst>
          </p:cNvPr>
          <p:cNvCxnSpPr/>
          <p:nvPr/>
        </p:nvCxnSpPr>
        <p:spPr>
          <a:xfrm>
            <a:off x="2159594" y="2287255"/>
            <a:ext cx="2683777" cy="263046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F6F0D03A-CD0F-2742-9002-EABF0F3C29A0}"/>
              </a:ext>
            </a:extLst>
          </p:cNvPr>
          <p:cNvSpPr/>
          <p:nvPr/>
        </p:nvSpPr>
        <p:spPr>
          <a:xfrm>
            <a:off x="4680533" y="4519959"/>
            <a:ext cx="112734" cy="10020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DCB53FC7-FC7F-5D4F-A869-7F7BAEB760D2}"/>
              </a:ext>
            </a:extLst>
          </p:cNvPr>
          <p:cNvCxnSpPr/>
          <p:nvPr/>
        </p:nvCxnSpPr>
        <p:spPr>
          <a:xfrm>
            <a:off x="3501482" y="3883068"/>
            <a:ext cx="2594518" cy="145302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F2F2EB78-58A3-5C4F-9726-4028477828B8}"/>
              </a:ext>
            </a:extLst>
          </p:cNvPr>
          <p:cNvCxnSpPr>
            <a:cxnSpLocks/>
          </p:cNvCxnSpPr>
          <p:nvPr/>
        </p:nvCxnSpPr>
        <p:spPr>
          <a:xfrm flipV="1">
            <a:off x="3501483" y="3542876"/>
            <a:ext cx="1235417" cy="1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371B9FD7-B908-5946-814C-AA00D0DC97B4}"/>
                  </a:ext>
                </a:extLst>
              </p:cNvPr>
              <p:cNvSpPr/>
              <p:nvPr/>
            </p:nvSpPr>
            <p:spPr>
              <a:xfrm>
                <a:off x="3651595" y="2817251"/>
                <a:ext cx="935191" cy="6199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charset="0"/>
                            </a:rPr>
                            <m:t>ℒ</m:t>
                          </m:r>
                          <m:r>
                            <a:rPr lang="en-US" i="1">
                              <a:latin typeface="Cambria Math" charset="0"/>
                            </a:rPr>
                            <m:t>(</m:t>
                          </m:r>
                          <m:r>
                            <a:rPr lang="en-US" i="1">
                              <a:latin typeface="Cambria Math" charset="0"/>
                            </a:rPr>
                            <m:t>𝑊</m:t>
                          </m:r>
                          <m:r>
                            <a:rPr lang="en-US" i="1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𝑑𝑊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71B9FD7-B908-5946-814C-AA00D0DC97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595" y="2817251"/>
                <a:ext cx="935191" cy="619913"/>
              </a:xfrm>
              <a:prstGeom prst="rect">
                <a:avLst/>
              </a:prstGeom>
              <a:blipFill>
                <a:blip r:embed="rId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1CE73A49-3869-8347-ABCE-B4AAED956944}"/>
              </a:ext>
            </a:extLst>
          </p:cNvPr>
          <p:cNvCxnSpPr>
            <a:cxnSpLocks/>
          </p:cNvCxnSpPr>
          <p:nvPr/>
        </p:nvCxnSpPr>
        <p:spPr>
          <a:xfrm flipV="1">
            <a:off x="4736900" y="4579521"/>
            <a:ext cx="835267" cy="1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46401CB7-B92E-9145-8731-400A7A5C9BBC}"/>
                  </a:ext>
                </a:extLst>
              </p:cNvPr>
              <p:cNvSpPr/>
              <p:nvPr/>
            </p:nvSpPr>
            <p:spPr>
              <a:xfrm>
                <a:off x="4736900" y="3921338"/>
                <a:ext cx="935191" cy="6199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charset="0"/>
                            </a:rPr>
                            <m:t>ℒ</m:t>
                          </m:r>
                          <m:r>
                            <a:rPr lang="en-US" i="1">
                              <a:latin typeface="Cambria Math" charset="0"/>
                            </a:rPr>
                            <m:t>(</m:t>
                          </m:r>
                          <m:r>
                            <a:rPr lang="en-US" i="1">
                              <a:latin typeface="Cambria Math" charset="0"/>
                            </a:rPr>
                            <m:t>𝑊</m:t>
                          </m:r>
                          <m:r>
                            <a:rPr lang="en-US" i="1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𝑑𝑊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6401CB7-B92E-9145-8731-400A7A5C9B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6900" y="3921338"/>
                <a:ext cx="935191" cy="619913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val 31">
            <a:extLst>
              <a:ext uri="{FF2B5EF4-FFF2-40B4-BE49-F238E27FC236}">
                <a16:creationId xmlns:a16="http://schemas.microsoft.com/office/drawing/2014/main" xmlns="" id="{C1B29D17-EFA5-1D4F-8EB0-F2FAB5F36CA4}"/>
              </a:ext>
            </a:extLst>
          </p:cNvPr>
          <p:cNvSpPr/>
          <p:nvPr/>
        </p:nvSpPr>
        <p:spPr>
          <a:xfrm>
            <a:off x="5559357" y="4837836"/>
            <a:ext cx="112734" cy="10020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5CB1995A-683C-E14D-9AFE-0ED603843922}"/>
              </a:ext>
            </a:extLst>
          </p:cNvPr>
          <p:cNvCxnSpPr>
            <a:cxnSpLocks/>
          </p:cNvCxnSpPr>
          <p:nvPr/>
        </p:nvCxnSpPr>
        <p:spPr>
          <a:xfrm>
            <a:off x="4416975" y="4722891"/>
            <a:ext cx="2510232" cy="36692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97F08786-6D5D-AC46-A57D-A2E486A7AF01}"/>
              </a:ext>
            </a:extLst>
          </p:cNvPr>
          <p:cNvCxnSpPr>
            <a:cxnSpLocks/>
          </p:cNvCxnSpPr>
          <p:nvPr/>
        </p:nvCxnSpPr>
        <p:spPr>
          <a:xfrm flipV="1">
            <a:off x="5666849" y="4896326"/>
            <a:ext cx="236482" cy="1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A88C60A0-43E6-144A-8390-886BA5B45808}"/>
              </a:ext>
            </a:extLst>
          </p:cNvPr>
          <p:cNvSpPr/>
          <p:nvPr/>
        </p:nvSpPr>
        <p:spPr>
          <a:xfrm>
            <a:off x="5895878" y="4856249"/>
            <a:ext cx="112734" cy="10020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xmlns="" id="{F52DC26E-2FC7-A340-BA30-3E7EE22F9869}"/>
                  </a:ext>
                </a:extLst>
              </p:cNvPr>
              <p:cNvSpPr/>
              <p:nvPr/>
            </p:nvSpPr>
            <p:spPr>
              <a:xfrm>
                <a:off x="5584720" y="4184974"/>
                <a:ext cx="935191" cy="6199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charset="0"/>
                            </a:rPr>
                            <m:t>ℒ</m:t>
                          </m:r>
                          <m:r>
                            <a:rPr lang="en-US" i="1">
                              <a:latin typeface="Cambria Math" charset="0"/>
                            </a:rPr>
                            <m:t>(</m:t>
                          </m:r>
                          <m:r>
                            <a:rPr lang="en-US" i="1">
                              <a:latin typeface="Cambria Math" charset="0"/>
                            </a:rPr>
                            <m:t>𝑊</m:t>
                          </m:r>
                          <m:r>
                            <a:rPr lang="en-US" i="1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𝑑𝑊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52DC26E-2FC7-A340-BA30-3E7EE22F98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720" y="4184974"/>
                <a:ext cx="935191" cy="619913"/>
              </a:xfrm>
              <a:prstGeom prst="rect">
                <a:avLst/>
              </a:prstGeom>
              <a:blipFill>
                <a:blip r:embed="rId4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651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7" grpId="0"/>
      <p:bldP spid="29" grpId="0"/>
      <p:bldP spid="32" grpId="0" animBg="1"/>
      <p:bldP spid="44" grpId="0" animBg="1"/>
      <p:bldP spid="46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Augmentation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314" y="1004445"/>
            <a:ext cx="8732394" cy="4925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74" y="2519804"/>
            <a:ext cx="1789452" cy="218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2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Dropout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29390" y="963273"/>
            <a:ext cx="11737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Randomly set some neurons and their connections to zero (i.e. “dropped”)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Prevent overfitting by reducing co-adaptation of neurons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Like training many random sub-networks</a:t>
            </a: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xmlns="" id="{291C885F-0B4A-5148-82C2-D50DBCCF5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843" y="2250810"/>
            <a:ext cx="7558314" cy="408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8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03EB08-5DBD-324E-A83B-0A5C5B5D4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Dropout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xmlns="" id="{6FB436C6-FBA4-974D-A4B3-83DE739CB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9722" y="1847087"/>
            <a:ext cx="5992556" cy="452142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638FBB2-1D00-DC4B-BEDF-0F4BA34FE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124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5CA0393-6749-B946-ACB3-1069304FF97E}"/>
              </a:ext>
            </a:extLst>
          </p:cNvPr>
          <p:cNvSpPr txBox="1"/>
          <p:nvPr/>
        </p:nvSpPr>
        <p:spPr>
          <a:xfrm>
            <a:off x="1068254" y="983807"/>
            <a:ext cx="11123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Widely used and highly effective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Proposed as an alternative to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ensembling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, which is too expensive for neural nets</a:t>
            </a:r>
          </a:p>
        </p:txBody>
      </p:sp>
      <p:sp>
        <p:nvSpPr>
          <p:cNvPr id="3" name="Rectangle 2"/>
          <p:cNvSpPr/>
          <p:nvPr/>
        </p:nvSpPr>
        <p:spPr>
          <a:xfrm>
            <a:off x="5711734" y="6368516"/>
            <a:ext cx="6130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latin typeface="Slack-Lato" charset="0"/>
                <a:hlinkClick r:id="rId3"/>
              </a:rPr>
              <a:t>http://jmlr.org/papers/volume15/srivastava14a/srivastava14a.pdf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518754" y="4291024"/>
            <a:ext cx="27786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Test error for different architectures with and without dropout. The networks have 2 to 4 hidden layers each with 1024 to 2048 units.</a:t>
            </a:r>
          </a:p>
        </p:txBody>
      </p:sp>
    </p:spTree>
    <p:extLst>
      <p:ext uri="{BB962C8B-B14F-4D97-AF65-F5344CB8AC3E}">
        <p14:creationId xmlns:p14="http://schemas.microsoft.com/office/powerpoint/2010/main" val="107648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xmlns="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xmlns="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xmlns="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xmlns="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xmlns="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xmlns="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xmlns="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xmlns="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xmlns="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xmlns="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xmlns="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:a16="http://schemas.microsoft.com/office/drawing/2014/main" xmlns="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xmlns="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xmlns="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xmlns="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xmlns="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xmlns="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xmlns="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xmlns="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:a16="http://schemas.microsoft.com/office/drawing/2014/main" xmlns="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xmlns="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xmlns="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:a16="http://schemas.microsoft.com/office/drawing/2014/main" xmlns="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125</a:t>
            </a:fld>
            <a:endParaRPr lang="en-US" dirty="0"/>
          </a:p>
        </p:txBody>
      </p:sp>
      <p:sp>
        <p:nvSpPr>
          <p:cNvPr id="355" name="Oval 354">
            <a:extLst>
              <a:ext uri="{FF2B5EF4-FFF2-40B4-BE49-F238E27FC236}">
                <a16:creationId xmlns:a16="http://schemas.microsoft.com/office/drawing/2014/main" xmlns="" id="{F484B83C-D55D-F846-A75C-B293D1E9F30B}"/>
              </a:ext>
            </a:extLst>
          </p:cNvPr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Experimental Design &amp; Causal Inference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214313" y="173355"/>
            <a:ext cx="11856919" cy="5984558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MEMES</a:t>
            </a:r>
            <a:endParaRPr 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9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from last lecture</a:t>
            </a:r>
            <a:endParaRPr lang="en-US" dirty="0">
              <a:effectLst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70" y="1196975"/>
            <a:ext cx="7629061" cy="53165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126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144000" y="3812875"/>
            <a:ext cx="2380891" cy="2001329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72"/>
              </a:spcBef>
              <a:spcAft>
                <a:spcPts val="12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505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Confidence intervals for the predictors estimates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9"/>
                <a:ext cx="10327008" cy="879642"/>
              </a:xfrm>
            </p:spPr>
            <p:txBody>
              <a:bodyPr/>
              <a:lstStyle/>
              <a:p>
                <a:r>
                  <a:rPr lang="en-US" sz="2400" dirty="0" smtClean="0"/>
                  <a:t>So if we just have one set of measurements of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charset="0"/>
                      </a:rPr>
                      <m:t>{</m:t>
                    </m:r>
                    <m:r>
                      <a:rPr lang="en-US" sz="2400" b="0" i="1" smtClean="0">
                        <a:latin typeface="Cambria Math" charset="0"/>
                      </a:rPr>
                      <m:t>𝑋</m:t>
                    </m:r>
                    <m:r>
                      <a:rPr lang="en-US" sz="2400" b="0" i="1" smtClean="0">
                        <a:latin typeface="Cambria Math" charset="0"/>
                      </a:rPr>
                      <m:t>,</m:t>
                    </m:r>
                    <m:r>
                      <a:rPr lang="en-US" sz="2400" b="0" i="1" smtClean="0">
                        <a:latin typeface="Cambria Math" charset="0"/>
                      </a:rPr>
                      <m:t>𝑌</m:t>
                    </m:r>
                    <m:r>
                      <a:rPr lang="en-US" sz="2400" b="0" i="1" smtClean="0">
                        <a:latin typeface="Cambria Math" charset="0"/>
                      </a:rPr>
                      <m:t>}</m:t>
                    </m:r>
                    <m:r>
                      <a:rPr lang="en-US" sz="2400" b="0" i="0" smtClean="0">
                        <a:latin typeface="Cambria Math" charset="0"/>
                      </a:rPr>
                      <m:t>, </m:t>
                    </m:r>
                  </m:oMath>
                </a14:m>
                <a:r>
                  <a:rPr lang="en-US" sz="2400" dirty="0" smtClean="0"/>
                  <a:t>our estimates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>
                    <a:ea typeface="Cambria Math" charset="0"/>
                    <a:cs typeface="Cambria Math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/>
                  <a:t> are just for this particular realization.  </a:t>
                </a:r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9"/>
                <a:ext cx="10327008" cy="879642"/>
              </a:xfrm>
              <a:blipFill rotWithShape="0">
                <a:blip r:embed="rId3"/>
                <a:stretch>
                  <a:fillRect l="-945" t="-2759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127</a:t>
            </a:fld>
            <a:endParaRPr lang="en-US"/>
          </a:p>
        </p:txBody>
      </p:sp>
      <p:pic>
        <p:nvPicPr>
          <p:cNvPr id="6" name="Google Shape;11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0093" y="2392279"/>
            <a:ext cx="4631814" cy="36038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95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128</a:t>
            </a:fld>
            <a:endParaRPr lang="en-US"/>
          </a:p>
        </p:txBody>
      </p:sp>
      <p:pic>
        <p:nvPicPr>
          <p:cNvPr id="2050" name="Picture 2" descr="mage result for cute c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86" y="979715"/>
            <a:ext cx="923925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1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9ACC5F-B50C-E043-AE37-668A9EA74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You’re </a:t>
            </a:r>
            <a:r>
              <a:rPr lang="en-US" dirty="0" err="1"/>
              <a:t>Gonna</a:t>
            </a:r>
            <a:r>
              <a:rPr lang="en-US" dirty="0"/>
              <a:t> Have a Bad Time…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7992091-6C8B-ED44-8142-FD79DD3A2E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3375" y="983807"/>
            <a:ext cx="5045249" cy="504524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0AA5500-DD8B-484F-8CCB-D9CB32C4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2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of the regression </a:t>
            </a:r>
            <a:r>
              <a:rPr lang="en-US" dirty="0" smtClean="0"/>
              <a:t>coefficients (</a:t>
            </a:r>
            <a:r>
              <a:rPr lang="en-US" dirty="0" err="1" smtClean="0"/>
              <a:t>cont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13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023360" y="2246811"/>
            <a:ext cx="4728754" cy="2207623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5958" y="902522"/>
            <a:ext cx="2475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Maybe this one?</a:t>
            </a:r>
            <a:endParaRPr lang="en-US" sz="2400" i="1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EEE009D-51B3-E343-8B9F-4957F8B17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184" y="1463038"/>
            <a:ext cx="6858002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130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47999" y="3105835"/>
            <a:ext cx="78431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4171A"/>
                </a:solidFill>
                <a:latin typeface="Helvetica Neue" charset="0"/>
                <a:hlinkClick r:id="rId2"/>
              </a:rPr>
              <a:t>https://</a:t>
            </a:r>
            <a:r>
              <a:rPr lang="en-US" dirty="0" err="1">
                <a:solidFill>
                  <a:srgbClr val="14171A"/>
                </a:solidFill>
                <a:latin typeface="Helvetica Neue" charset="0"/>
                <a:hlinkClick r:id="rId2"/>
              </a:rPr>
              <a:t>twitter.com</a:t>
            </a:r>
            <a:r>
              <a:rPr lang="en-US" dirty="0">
                <a:solidFill>
                  <a:srgbClr val="14171A"/>
                </a:solidFill>
                <a:latin typeface="Helvetica Neue" charset="0"/>
                <a:hlinkClick r:id="rId2"/>
              </a:rPr>
              <a:t>/wdaali999/status/1161973951565881345</a:t>
            </a:r>
            <a:endParaRPr lang="en-US" dirty="0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1663700"/>
            <a:ext cx="63119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1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 time: Lecture 8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131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102" y="1711350"/>
            <a:ext cx="5899795" cy="396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8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132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0113" cy="82241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09174" y="409872"/>
            <a:ext cx="3230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PPppBoost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390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133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26" y="155276"/>
            <a:ext cx="8627613" cy="605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9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756" y="1278264"/>
            <a:ext cx="4880488" cy="4880488"/>
          </a:xfrm>
        </p:spPr>
      </p:pic>
    </p:spTree>
    <p:extLst>
      <p:ext uri="{BB962C8B-B14F-4D97-AF65-F5344CB8AC3E}">
        <p14:creationId xmlns:p14="http://schemas.microsoft.com/office/powerpoint/2010/main" val="58999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FF7ECC-3A32-454A-B731-F3EF6754E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than AB…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1A1014-4742-A948-83CB-AA5358136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8B6FB81-E410-F045-B4CF-67A4200F5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135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C1FD61-DCB7-EF41-9BB9-5077140E1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409" y="1023572"/>
            <a:ext cx="3721874" cy="465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1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136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1219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FB84FE-2063-9A46-B2FB-C2B02A290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Interpretable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E4AF0A-C6E7-4F4B-826D-1DBAB18CD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People in every walk of life have long been using interpretable models for differentiating between classes of objects and phenomena: </a:t>
            </a:r>
            <a:endParaRPr lang="en-US" sz="2400" dirty="0"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137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148" y="2248930"/>
            <a:ext cx="5134033" cy="397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9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0"/>
            <a:ext cx="5071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5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CDFA9B-2F05-C940-B31D-8901525E2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D64B99-5565-F047-8E8E-56035CAB7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AE68BCB-3E2B-0A4D-A1EA-8BACB8F70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E9D46E6-B2A5-EA41-97D6-B163E0CCF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479" y="983807"/>
            <a:ext cx="6088590" cy="527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0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of the regression </a:t>
            </a:r>
            <a:r>
              <a:rPr lang="en-US" dirty="0" smtClean="0"/>
              <a:t>coefficients (</a:t>
            </a:r>
            <a:r>
              <a:rPr lang="en-US" dirty="0" err="1" smtClean="0"/>
              <a:t>cont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14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036423" y="2547257"/>
            <a:ext cx="4689566" cy="182880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5958" y="902522"/>
            <a:ext cx="1869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Or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this one?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EC788C2-C5B8-F44E-B191-2E2849473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184" y="1463038"/>
            <a:ext cx="6858002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0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140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315" y="167951"/>
            <a:ext cx="6445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4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579302D7-1ACA-224D-B29D-4D28082E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141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4B42DE3A-C3D5-DB4E-8609-AB055504742F}"/>
              </a:ext>
            </a:extLst>
          </p:cNvPr>
          <p:cNvSpPr txBox="1">
            <a:spLocks/>
          </p:cNvSpPr>
          <p:nvPr/>
        </p:nvSpPr>
        <p:spPr>
          <a:xfrm>
            <a:off x="239029" y="1511866"/>
            <a:ext cx="11591109" cy="4104490"/>
          </a:xfrm>
          <a:prstGeom prst="rect">
            <a:avLst/>
          </a:prstGeom>
        </p:spPr>
        <p:txBody>
          <a:bodyPr/>
          <a:lstStyle>
            <a:lvl1pPr marL="342878" indent="-342878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01" indent="-285732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26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96" indent="-228585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66" indent="-228585" algn="l" defTabSz="457171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36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7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4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spcAft>
                <a:spcPts val="1100"/>
              </a:spcAft>
              <a:buFont typeface="Arial" charset="0"/>
              <a:buChar char="•"/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Homework 7 individual</a:t>
            </a:r>
          </a:p>
          <a:p>
            <a:pPr marL="1255713" lvl="3" indent="3203575">
              <a:spcAft>
                <a:spcPts val="1100"/>
              </a:spcAft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33BD8E3E-02C2-A04A-ABCD-1382F18753BD}"/>
              </a:ext>
            </a:extLst>
          </p:cNvPr>
          <p:cNvSpPr txBox="1">
            <a:spLocks/>
          </p:cNvSpPr>
          <p:nvPr/>
        </p:nvSpPr>
        <p:spPr>
          <a:xfrm>
            <a:off x="2851121" y="580975"/>
            <a:ext cx="6698717" cy="70480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algn="ctr" defTabSz="457171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Karla"/>
                <a:ea typeface="+mj-ea"/>
                <a:cs typeface="Karla"/>
              </a:defRPr>
            </a:lvl1pPr>
          </a:lstStyle>
          <a:p>
            <a:pPr fontAlgn="ctr"/>
            <a:r>
              <a:rPr lang="en-US" sz="4000" dirty="0">
                <a:solidFill>
                  <a:schemeClr val="bg2"/>
                </a:solidFill>
              </a:rPr>
              <a:t>ANNOUNCEMENTS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4B42DE3A-C3D5-DB4E-8609-AB055504742F}"/>
              </a:ext>
            </a:extLst>
          </p:cNvPr>
          <p:cNvSpPr txBox="1">
            <a:spLocks/>
          </p:cNvSpPr>
          <p:nvPr/>
        </p:nvSpPr>
        <p:spPr>
          <a:xfrm>
            <a:off x="4323545" y="6240883"/>
            <a:ext cx="4550249" cy="1522140"/>
          </a:xfrm>
          <a:prstGeom prst="rect">
            <a:avLst/>
          </a:prstGeom>
          <a:solidFill>
            <a:srgbClr val="F9F9F9"/>
          </a:solidFill>
        </p:spPr>
        <p:txBody>
          <a:bodyPr/>
          <a:lstStyle>
            <a:lvl1pPr marL="342878" indent="-342878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01" indent="-285732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26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96" indent="-228585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66" indent="-228585" algn="l" defTabSz="457171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36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7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4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100"/>
              </a:spcAft>
              <a:buNone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Without OH or ED forum 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7742" y="2070220"/>
            <a:ext cx="3626603" cy="4123382"/>
            <a:chOff x="1534030" y="2088396"/>
            <a:chExt cx="3626603" cy="4123382"/>
          </a:xfrm>
        </p:grpSpPr>
        <p:pic>
          <p:nvPicPr>
            <p:cNvPr id="9" name="Picture 4" descr="mage result for training whee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030" y="2088396"/>
              <a:ext cx="3626603" cy="3626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130658" y="5842446"/>
              <a:ext cx="651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HW4</a:t>
              </a: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601559" y="2070220"/>
            <a:ext cx="2991780" cy="4139230"/>
            <a:chOff x="7160216" y="2095057"/>
            <a:chExt cx="2991780" cy="4139230"/>
          </a:xfrm>
        </p:grpSpPr>
        <p:pic>
          <p:nvPicPr>
            <p:cNvPr id="1026" name="Picture 2" descr="mage result for taking the training wheel off a bike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" t="-732" r="911" b="-732"/>
            <a:stretch/>
          </p:blipFill>
          <p:spPr bwMode="auto">
            <a:xfrm>
              <a:off x="7160216" y="2095057"/>
              <a:ext cx="2991780" cy="3521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8330536" y="5864955"/>
              <a:ext cx="651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HW7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03540" y="2205575"/>
            <a:ext cx="3805351" cy="3987669"/>
            <a:chOff x="403540" y="2205575"/>
            <a:chExt cx="3805351" cy="39876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3540" y="2205575"/>
              <a:ext cx="3805351" cy="338594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980645" y="5823912"/>
              <a:ext cx="651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HW1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8529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579302D7-1ACA-224D-B29D-4D28082E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142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4B42DE3A-C3D5-DB4E-8609-AB055504742F}"/>
              </a:ext>
            </a:extLst>
          </p:cNvPr>
          <p:cNvSpPr txBox="1">
            <a:spLocks/>
          </p:cNvSpPr>
          <p:nvPr/>
        </p:nvSpPr>
        <p:spPr>
          <a:xfrm>
            <a:off x="239029" y="1511866"/>
            <a:ext cx="11591109" cy="4104490"/>
          </a:xfrm>
          <a:prstGeom prst="rect">
            <a:avLst/>
          </a:prstGeom>
        </p:spPr>
        <p:txBody>
          <a:bodyPr/>
          <a:lstStyle>
            <a:lvl1pPr marL="342878" indent="-342878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01" indent="-285732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26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96" indent="-228585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66" indent="-228585" algn="l" defTabSz="457171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36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7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4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spcAft>
                <a:spcPts val="1100"/>
              </a:spcAft>
              <a:buFont typeface="Arial" charset="0"/>
              <a:buChar char="•"/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After CS109B, STAT 139 </a:t>
            </a:r>
            <a:r>
              <a:rPr lang="mr-I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1255713" lvl="3" indent="3203575">
              <a:spcAft>
                <a:spcPts val="1100"/>
              </a:spcAft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33BD8E3E-02C2-A04A-ABCD-1382F18753BD}"/>
              </a:ext>
            </a:extLst>
          </p:cNvPr>
          <p:cNvSpPr txBox="1">
            <a:spLocks/>
          </p:cNvSpPr>
          <p:nvPr/>
        </p:nvSpPr>
        <p:spPr>
          <a:xfrm>
            <a:off x="2851121" y="580975"/>
            <a:ext cx="6698717" cy="70480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algn="ctr" defTabSz="457171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Karla"/>
                <a:ea typeface="+mj-ea"/>
                <a:cs typeface="Karla"/>
              </a:defRPr>
            </a:lvl1pPr>
          </a:lstStyle>
          <a:p>
            <a:pPr fontAlgn="ctr"/>
            <a:r>
              <a:rPr lang="en-US" sz="4000" dirty="0">
                <a:solidFill>
                  <a:schemeClr val="bg2"/>
                </a:solidFill>
              </a:rPr>
              <a:t>ANNOUNCEMENTS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03" y="2140227"/>
            <a:ext cx="3332351" cy="444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4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5991F1-96F9-1043-86C1-1F0CA817A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789CD9-0877-FE41-9807-768171565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BB6B6E-A6BB-9F45-9756-DF043F61A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143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6496F8E-AF7D-9E49-90C0-3C32D95F7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067" y="1069930"/>
            <a:ext cx="6555933" cy="524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1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181100"/>
            <a:ext cx="8077200" cy="4495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7278" y="6086475"/>
            <a:ext cx="4072747" cy="343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Zeenat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Potia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19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145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3473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71668" y="672860"/>
            <a:ext cx="391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small" dirty="0" smtClean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Find Me?</a:t>
            </a:r>
            <a:endParaRPr lang="en-US" sz="3200" b="1" cap="small" dirty="0">
              <a:solidFill>
                <a:srgbClr val="C00000"/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34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453958"/>
            <a:ext cx="10972800" cy="550393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CS109B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b="1" dirty="0" smtClean="0"/>
              <a:t>Instructors: </a:t>
            </a:r>
            <a:r>
              <a:rPr lang="en-US" sz="2800" dirty="0" smtClean="0"/>
              <a:t>Pavlos Protopapas, Mark Glickman, Chris Tanner</a:t>
            </a:r>
            <a:br>
              <a:rPr lang="en-US" sz="2800" dirty="0" smtClean="0"/>
            </a:br>
            <a:r>
              <a:rPr lang="en-US" sz="2800" b="1" dirty="0" smtClean="0"/>
              <a:t>Topics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smtClean="0"/>
              <a:t>HW</a:t>
            </a:r>
            <a:r>
              <a:rPr lang="en-US" sz="2800" b="1" smtClean="0"/>
              <a:t>: Similar to 109A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smtClean="0"/>
              <a:t>Modules</a:t>
            </a:r>
            <a:br>
              <a:rPr lang="en-US" sz="2800" b="1" dirty="0" smtClean="0"/>
            </a:br>
            <a:r>
              <a:rPr lang="en-US" sz="2800" b="1" dirty="0"/>
              <a:t>	</a:t>
            </a:r>
            <a:r>
              <a:rPr lang="en-US" sz="2800" i="1" dirty="0" smtClean="0"/>
              <a:t>Medical School</a:t>
            </a:r>
            <a:r>
              <a:rPr lang="en-US" sz="2800" b="1" dirty="0" smtClean="0"/>
              <a:t>: </a:t>
            </a:r>
            <a:r>
              <a:rPr lang="en-US" sz="2800" dirty="0" smtClean="0"/>
              <a:t>Mauricio </a:t>
            </a:r>
            <a:r>
              <a:rPr lang="en-US" sz="2800" dirty="0" err="1"/>
              <a:t>Santillana</a:t>
            </a:r>
            <a:r>
              <a:rPr lang="en-US" sz="2800" dirty="0"/>
              <a:t>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/>
              <a:t>	</a:t>
            </a:r>
            <a:r>
              <a:rPr lang="en-US" sz="2800" i="1" dirty="0"/>
              <a:t>FAS</a:t>
            </a:r>
            <a:r>
              <a:rPr lang="en-US" sz="2800" b="1" dirty="0" smtClean="0"/>
              <a:t>: </a:t>
            </a:r>
            <a:r>
              <a:rPr lang="en-US" sz="2800" dirty="0" smtClean="0"/>
              <a:t>Doug </a:t>
            </a:r>
            <a:r>
              <a:rPr lang="en-US" sz="2800" dirty="0" err="1" smtClean="0"/>
              <a:t>Finkbeiner</a:t>
            </a:r>
            <a:r>
              <a:rPr lang="en-US" sz="2800" dirty="0" smtClean="0"/>
              <a:t>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/>
              <a:t>	</a:t>
            </a:r>
            <a:r>
              <a:rPr lang="en-US" sz="2800" i="1" dirty="0"/>
              <a:t>GSD</a:t>
            </a:r>
            <a:r>
              <a:rPr lang="en-US" sz="2800" b="1" dirty="0" smtClean="0"/>
              <a:t>: </a:t>
            </a:r>
            <a:r>
              <a:rPr lang="en-US" sz="2800" dirty="0"/>
              <a:t>Garcia del Castillo Lopez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/>
              <a:t>	</a:t>
            </a:r>
            <a:r>
              <a:rPr lang="en-US" sz="2800" i="1" dirty="0"/>
              <a:t>HCSPH</a:t>
            </a:r>
            <a:r>
              <a:rPr lang="en-US" sz="2800" b="1" dirty="0" smtClean="0"/>
              <a:t>: </a:t>
            </a:r>
            <a:r>
              <a:rPr lang="en-US" sz="2800" dirty="0" smtClean="0"/>
              <a:t>Francesca </a:t>
            </a:r>
            <a:r>
              <a:rPr lang="en-US" sz="2800" dirty="0" err="1" smtClean="0"/>
              <a:t>Dominici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b="1" dirty="0"/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8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EC788C2-C5B8-F44E-B191-2E2849473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184" y="1463038"/>
            <a:ext cx="6858002" cy="4572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of the regression </a:t>
            </a:r>
            <a:r>
              <a:rPr lang="en-US" dirty="0" smtClean="0"/>
              <a:t>coefficients (</a:t>
            </a:r>
            <a:r>
              <a:rPr lang="en-US" dirty="0" err="1" smtClean="0"/>
              <a:t>cont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15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036423" y="2547257"/>
            <a:ext cx="4689566" cy="182880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4209305" y="2141448"/>
            <a:ext cx="4360953" cy="2804501"/>
            <a:chOff x="4209305" y="2155736"/>
            <a:chExt cx="4360953" cy="2804501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4209305" y="4301256"/>
              <a:ext cx="5108" cy="65898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245454" y="3419550"/>
              <a:ext cx="0" cy="47814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413179" y="3831285"/>
              <a:ext cx="1704" cy="30548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6564268" y="3096872"/>
              <a:ext cx="3405" cy="30175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8244925" y="2738092"/>
              <a:ext cx="15325" cy="9205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8570258" y="2155736"/>
              <a:ext cx="0" cy="43932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 flipH="1">
            <a:off x="783770" y="936194"/>
            <a:ext cx="6021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Question: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Which line is the best? 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First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calculate the residuals </a:t>
            </a:r>
          </a:p>
        </p:txBody>
      </p:sp>
    </p:spTree>
    <p:extLst>
      <p:ext uri="{BB962C8B-B14F-4D97-AF65-F5344CB8AC3E}">
        <p14:creationId xmlns:p14="http://schemas.microsoft.com/office/powerpoint/2010/main" val="7353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of the regression </a:t>
            </a:r>
            <a:r>
              <a:rPr lang="en-US" dirty="0" smtClean="0"/>
              <a:t>coefficients (</a:t>
            </a:r>
            <a:r>
              <a:rPr lang="en-US" dirty="0" err="1" smtClean="0"/>
              <a:t>cont</a:t>
            </a:r>
            <a:r>
              <a:rPr lang="en-US" dirty="0" smtClean="0"/>
              <a:t>)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8"/>
                <a:ext cx="10327008" cy="5317171"/>
              </a:xfrm>
            </p:spPr>
            <p:txBody>
              <a:bodyPr/>
              <a:lstStyle/>
              <a:p>
                <a:r>
                  <a:rPr lang="en-US" sz="2400" dirty="0"/>
                  <a:t>Again we use MSE as our </a:t>
                </a:r>
                <a:r>
                  <a:rPr lang="en-US" sz="2400" b="1" dirty="0"/>
                  <a:t>loss function</a:t>
                </a:r>
                <a:r>
                  <a:rPr lang="en-US" sz="2400" dirty="0"/>
                  <a:t>, </a:t>
                </a:r>
              </a:p>
              <a:p>
                <a:endParaRPr lang="en-US" sz="2400" dirty="0" smtClean="0"/>
              </a:p>
              <a:p>
                <a:endParaRPr lang="en-US" sz="2400" dirty="0" smtClean="0"/>
              </a:p>
              <a:p>
                <a:endParaRPr lang="en-US" sz="2400" dirty="0"/>
              </a:p>
              <a:p>
                <a:endParaRPr lang="en-US" sz="2400" dirty="0" smtClean="0"/>
              </a:p>
              <a:p>
                <a:r>
                  <a:rPr lang="en-US" sz="2400" dirty="0" smtClean="0"/>
                  <a:t>We </a:t>
                </a:r>
                <a:r>
                  <a:rPr lang="en-US" sz="2400" dirty="0"/>
                  <a:t>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/>
                  <a:t> in order to minimize the predictive errors made by our model, i.e. minimize our loss </a:t>
                </a:r>
                <a:r>
                  <a:rPr lang="en-US" sz="2400" dirty="0" smtClean="0"/>
                  <a:t>function.</a:t>
                </a:r>
              </a:p>
              <a:p>
                <a:pPr>
                  <a:spcBef>
                    <a:spcPts val="1824"/>
                  </a:spcBef>
                  <a:spcAft>
                    <a:spcPts val="600"/>
                  </a:spcAft>
                </a:pPr>
                <a:r>
                  <a:rPr lang="en-US" sz="2400" dirty="0" smtClean="0"/>
                  <a:t>Then </a:t>
                </a:r>
                <a:r>
                  <a:rPr lang="en-US" sz="2400" dirty="0"/>
                  <a:t>the optimal values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b="0" i="0" dirty="0">
                    <a:latin typeface="+mj-lt"/>
                    <a:ea typeface="Cambria Math" charset="0"/>
                    <a:cs typeface="Cambria Math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should be:</a:t>
                </a:r>
              </a:p>
              <a:p>
                <a:pPr>
                  <a:spcBef>
                    <a:spcPts val="1872"/>
                  </a:spcBef>
                  <a:spcAft>
                    <a:spcPts val="1200"/>
                  </a:spcAft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10327008" cy="5317171"/>
              </a:xfrm>
              <a:blipFill rotWithShape="0">
                <a:blip r:embed="rId3"/>
                <a:stretch>
                  <a:fillRect l="-945" t="-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200" y="1861287"/>
            <a:ext cx="8839200" cy="1005840"/>
          </a:xfrm>
          <a:prstGeom prst="rect">
            <a:avLst/>
          </a:prstGeom>
          <a:solidFill>
            <a:srgbClr val="CFDCE8"/>
          </a:solidFill>
          <a:ln w="12700">
            <a:solidFill>
              <a:srgbClr val="C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4480" y="5324910"/>
            <a:ext cx="4003040" cy="731520"/>
          </a:xfrm>
          <a:prstGeom prst="rect">
            <a:avLst/>
          </a:prstGeom>
          <a:solidFill>
            <a:srgbClr val="CFDCE8"/>
          </a:solidFill>
          <a:ln w="127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7061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97CAC28-8F17-A041-9AFD-E4F44A652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719" y="3038579"/>
            <a:ext cx="5486400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Estimate of the regression coefficients: brute force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en-US" sz="2400" dirty="0" smtClean="0"/>
                  <a:t>A way to estimate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mr-IN" sz="2400" b="0" i="1" smtClean="0">
                            <a:latin typeface="Cambria Math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mr-IN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charset="0"/>
                              </a:rPr>
                              <m:t>argmin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</m:fName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𝐿</m:t>
                        </m:r>
                      </m:e>
                    </m:func>
                  </m:oMath>
                </a14:m>
                <a:r>
                  <a:rPr lang="en-US" sz="2400" dirty="0" smtClean="0"/>
                  <a:t> is to calculate </a:t>
                </a:r>
                <a:r>
                  <a:rPr lang="en-US" sz="2400" dirty="0"/>
                  <a:t>the loss function for every possible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.</a:t>
                </a:r>
                <a:r>
                  <a:rPr lang="en-US" sz="2400" dirty="0" smtClean="0"/>
                  <a:t> Then </a:t>
                </a:r>
                <a:r>
                  <a:rPr lang="en-US" sz="2400" dirty="0"/>
                  <a:t>s</a:t>
                </a:r>
                <a:r>
                  <a:rPr lang="en-US" sz="2400" dirty="0" smtClean="0"/>
                  <a:t>elect the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i="1" dirty="0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where the loss function is minimum. </a:t>
                </a:r>
              </a:p>
              <a:p>
                <a:r>
                  <a:rPr lang="en-US" sz="2400" dirty="0"/>
                  <a:t>E.g. the loss function for 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i="1" dirty="0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sz="2400" b="0" i="1" dirty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is fixed to be </a:t>
                </a:r>
                <a:r>
                  <a:rPr lang="en-US" sz="2400" dirty="0" smtClean="0"/>
                  <a:t>6: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945" t="-2017" r="-236" b="-18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6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1"/>
              <p:cNvSpPr txBox="1">
                <a:spLocks/>
              </p:cNvSpPr>
              <p:nvPr/>
            </p:nvSpPr>
            <p:spPr>
              <a:xfrm>
                <a:off x="872951" y="1100442"/>
                <a:ext cx="10346984" cy="5281313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Take the partial derivatives of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𝐿</m:t>
                    </m:r>
                  </m:oMath>
                </a14:m>
                <a:r>
                  <a:rPr lang="en-US" sz="2400" dirty="0"/>
                  <a:t> with respect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, set to zero, and find the solution to that equation. This procedure will give us explicit formulae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>
                    <a:ea typeface="Cambria Math" charset="0"/>
                    <a:cs typeface="Cambria Math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:</m:t>
                    </m:r>
                  </m:oMath>
                </a14:m>
                <a:endParaRPr lang="en-US" sz="2400" dirty="0">
                  <a:ea typeface="Cambria Math" charset="0"/>
                  <a:cs typeface="Cambria Math" charset="0"/>
                </a:endParaRP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pPr>
                  <a:spcBef>
                    <a:spcPts val="624"/>
                  </a:spcBef>
                  <a:spcAft>
                    <a:spcPts val="600"/>
                  </a:spcAft>
                </a:pPr>
                <a:endParaRPr lang="en-US" sz="2400" dirty="0" smtClean="0"/>
              </a:p>
              <a:p>
                <a:pPr>
                  <a:spcBef>
                    <a:spcPts val="624"/>
                  </a:spcBef>
                  <a:spcAft>
                    <a:spcPts val="600"/>
                  </a:spcAft>
                </a:pPr>
                <a:r>
                  <a:rPr lang="en-US" sz="2400" dirty="0" smtClean="0"/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i="1" smtClean="0">
                            <a:latin typeface="Cambria Math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i="1" smtClean="0"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sz="24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are sample means. 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2400" dirty="0"/>
                  <a:t>The line: </a:t>
                </a:r>
              </a:p>
              <a:p>
                <a:pPr>
                  <a:spcBef>
                    <a:spcPts val="0"/>
                  </a:spcBef>
                </a:pPr>
                <a:endParaRPr lang="en-US" sz="2400" dirty="0" smtClean="0"/>
              </a:p>
              <a:p>
                <a:pPr>
                  <a:spcBef>
                    <a:spcPts val="0"/>
                  </a:spcBef>
                </a:pPr>
                <a:r>
                  <a:rPr lang="en-US" sz="2400" dirty="0" smtClean="0"/>
                  <a:t>is </a:t>
                </a:r>
                <a:r>
                  <a:rPr lang="en-US" sz="2400" dirty="0"/>
                  <a:t>called the </a:t>
                </a:r>
                <a:r>
                  <a:rPr lang="en-US" sz="2400" b="1" dirty="0"/>
                  <a:t>regression line</a:t>
                </a:r>
                <a:r>
                  <a:rPr lang="en-US" sz="2400" dirty="0"/>
                  <a:t>.</a:t>
                </a:r>
                <a:endParaRPr lang="en-US" sz="2400" b="1" dirty="0"/>
              </a:p>
            </p:txBody>
          </p:sp>
        </mc:Choice>
        <mc:Fallback xmlns="">
          <p:sp>
            <p:nvSpPr>
              <p:cNvPr id="5" name="Content Placehold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951" y="1100442"/>
                <a:ext cx="10346984" cy="5281313"/>
              </a:xfrm>
              <a:prstGeom prst="rect">
                <a:avLst/>
              </a:prstGeom>
              <a:blipFill rotWithShape="0">
                <a:blip r:embed="rId2"/>
                <a:stretch>
                  <a:fillRect l="-883" t="-924" r="-15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of the regression coefficients: </a:t>
            </a:r>
            <a:r>
              <a:rPr lang="en-US" dirty="0" smtClean="0"/>
              <a:t>exact method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18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990575" y="2543179"/>
            <a:ext cx="4343400" cy="1800225"/>
            <a:chOff x="3714751" y="2271711"/>
            <a:chExt cx="4343400" cy="1800225"/>
          </a:xfrm>
        </p:grpSpPr>
        <p:sp>
          <p:nvSpPr>
            <p:cNvPr id="3" name="Rectangle 2"/>
            <p:cNvSpPr/>
            <p:nvPr/>
          </p:nvSpPr>
          <p:spPr>
            <a:xfrm>
              <a:off x="3714751" y="2271711"/>
              <a:ext cx="4343400" cy="1800225"/>
            </a:xfrm>
            <a:prstGeom prst="rect">
              <a:avLst/>
            </a:prstGeom>
            <a:solidFill>
              <a:schemeClr val="accent1">
                <a:alpha val="13000"/>
              </a:schemeClr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993314" y="2434223"/>
              <a:ext cx="3821947" cy="1539688"/>
              <a:chOff x="3993316" y="2434223"/>
              <a:chExt cx="3821947" cy="1539688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16044" y="3571206"/>
                <a:ext cx="1936815" cy="402705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93316" y="2434223"/>
                <a:ext cx="3821947" cy="878149"/>
              </a:xfrm>
              <a:prstGeom prst="rect">
                <a:avLst/>
              </a:prstGeom>
            </p:spPr>
          </p:pic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0212" y="5231763"/>
            <a:ext cx="2292462" cy="45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=""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=""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=""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=""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=""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=""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=""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=""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=""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=""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=""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=""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=""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=""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=""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=""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=""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=""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=""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=""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=""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=""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=""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19</a:t>
            </a:fld>
            <a:endParaRPr lang="en-US" dirty="0"/>
          </a:p>
        </p:txBody>
      </p:sp>
      <p:sp>
        <p:nvSpPr>
          <p:cNvPr id="355" name="Oval 354">
            <a:extLst>
              <a:ext uri="{FF2B5EF4-FFF2-40B4-BE49-F238E27FC236}">
                <a16:creationId xmlns="" xmlns:a16="http://schemas.microsoft.com/office/drawing/2014/main" id="{F484B83C-D55D-F846-A75C-B293D1E9F30B}"/>
              </a:ext>
            </a:extLst>
          </p:cNvPr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Experimental Design &amp; Causal Inference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3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=""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=""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=""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=""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=""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=""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=""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=""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=""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=""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=""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=""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=""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=""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=""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=""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=""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=""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=""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=""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=""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=""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=""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2</a:t>
            </a:fld>
            <a:endParaRPr lang="en-US" dirty="0"/>
          </a:p>
        </p:txBody>
      </p:sp>
      <p:sp>
        <p:nvSpPr>
          <p:cNvPr id="355" name="Oval 354">
            <a:extLst>
              <a:ext uri="{FF2B5EF4-FFF2-40B4-BE49-F238E27FC236}">
                <a16:creationId xmlns="" xmlns:a16="http://schemas.microsoft.com/office/drawing/2014/main" id="{F484B83C-D55D-F846-A75C-B293D1E9F30B}"/>
              </a:ext>
            </a:extLst>
          </p:cNvPr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Experimental Design &amp; Causal Inference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378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=""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=""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=""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=""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=""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=""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=""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=""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=""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=""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=""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=""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=""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=""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=""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=""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=""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=""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=""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=""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=""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=""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=""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20</a:t>
            </a:fld>
            <a:endParaRPr lang="en-US" dirty="0"/>
          </a:p>
        </p:txBody>
      </p:sp>
      <p:sp>
        <p:nvSpPr>
          <p:cNvPr id="355" name="Oval 354">
            <a:extLst>
              <a:ext uri="{FF2B5EF4-FFF2-40B4-BE49-F238E27FC236}">
                <a16:creationId xmlns="" xmlns:a16="http://schemas.microsoft.com/office/drawing/2014/main" id="{F484B83C-D55D-F846-A75C-B293D1E9F30B}"/>
              </a:ext>
            </a:extLst>
          </p:cNvPr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Experimental Design &amp; Causal Inference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18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1872"/>
              </a:spcBef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Confidence intervals for the predictors estimates (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833415" y="950445"/>
                <a:ext cx="10327008" cy="879642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415" y="950445"/>
                <a:ext cx="10327008" cy="87964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/>
          <p:cNvSpPr txBox="1">
            <a:spLocks/>
          </p:cNvSpPr>
          <p:nvPr/>
        </p:nvSpPr>
        <p:spPr>
          <a:xfrm>
            <a:off x="833415" y="983807"/>
            <a:ext cx="10327008" cy="8796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In our magical realisms, we can now sample multiple times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" y="1755648"/>
            <a:ext cx="10058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3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Confidence intervals for the predictors estimates (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22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3415" y="983807"/>
            <a:ext cx="10327008" cy="8796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Another </a:t>
            </a:r>
            <a:r>
              <a:rPr lang="en-US" sz="2400" dirty="0" smtClean="0"/>
              <a:t>sample 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" y="1755648"/>
            <a:ext cx="10058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0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Confidence intervals for the predictors estimates (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23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3415" y="983807"/>
            <a:ext cx="10327008" cy="8796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Another </a:t>
            </a:r>
            <a:r>
              <a:rPr lang="en-US" sz="2400" dirty="0" smtClean="0"/>
              <a:t>sample 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" y="1755648"/>
            <a:ext cx="10058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7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" y="1755648"/>
            <a:ext cx="100584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Confidence intervals for the predictors estimates (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24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3415" y="983807"/>
            <a:ext cx="10327008" cy="8796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And another sample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101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Confidence intervals for the predictors estimates (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25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3415" y="983807"/>
            <a:ext cx="10327008" cy="8796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Repeat this for 100 </a:t>
            </a:r>
            <a:r>
              <a:rPr lang="en-US" sz="2400" dirty="0" smtClean="0"/>
              <a:t>times 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" y="1755648"/>
            <a:ext cx="10058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5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369" y="2167434"/>
            <a:ext cx="6515100" cy="434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Confidence intervals for the predictors estimates (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833414" y="983807"/>
                <a:ext cx="11009293" cy="879642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/>
                  <a:t>We can now </a:t>
                </a:r>
                <a:r>
                  <a:rPr lang="en-US" sz="2400" dirty="0"/>
                  <a:t>estimate the mean and standard deviation of </a:t>
                </a:r>
                <a:r>
                  <a:rPr lang="en-US" sz="2400" dirty="0" smtClean="0"/>
                  <a:t>all the estimates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/>
                  <a:t>. </a:t>
                </a:r>
              </a:p>
              <a:p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The variance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 </a:t>
                </a: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  are also called their </a:t>
                </a:r>
                <a:r>
                  <a:rPr lang="en-US" sz="2400" b="1" i="1" dirty="0">
                    <a:latin typeface="Karla" charset="0"/>
                    <a:ea typeface="Karla" charset="0"/>
                    <a:cs typeface="Karla" charset="0"/>
                  </a:rPr>
                  <a:t>standard errors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Karla" charset="0"/>
                        <a:cs typeface="Karla" charset="0"/>
                      </a:rPr>
                      <m:t>𝑆𝐸</m:t>
                    </m:r>
                    <m:d>
                      <m:dPr>
                        <m:ctrlPr>
                          <a:rPr lang="en-US" sz="2400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charset="0"/>
                        <a:ea typeface="Karla" charset="0"/>
                        <a:cs typeface="Karla" charset="0"/>
                      </a:rPr>
                      <m:t>,</m:t>
                    </m:r>
                    <m:r>
                      <a:rPr lang="en-US" sz="2400" i="1">
                        <a:latin typeface="Cambria Math" charset="0"/>
                        <a:ea typeface="Karla" charset="0"/>
                        <a:cs typeface="Karla" charset="0"/>
                      </a:rPr>
                      <m:t>𝑆𝐸</m:t>
                    </m:r>
                    <m:d>
                      <m:dPr>
                        <m:ctrlPr>
                          <a:rPr lang="en-US" sz="2400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charset="0"/>
                        <a:ea typeface="Karla" charset="0"/>
                        <a:cs typeface="Karla" charset="0"/>
                      </a:rPr>
                      <m:t>.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414" y="983807"/>
                <a:ext cx="11009293" cy="879642"/>
              </a:xfrm>
              <a:prstGeom prst="rect">
                <a:avLst/>
              </a:prstGeom>
              <a:blipFill rotWithShape="0">
                <a:blip r:embed="rId4"/>
                <a:stretch>
                  <a:fillRect l="-886" t="-5517" b="-655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7132320" y="327032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7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403" y="1963057"/>
            <a:ext cx="6515100" cy="434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Confidence intervals for the predictors estimates (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27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413827" y="2989943"/>
            <a:ext cx="153851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855027" y="2714171"/>
            <a:ext cx="2692400" cy="72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69625" y="2805277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68%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54787" y="2554383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95%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 txBox="1">
                <a:spLocks/>
              </p:cNvSpPr>
              <p:nvPr/>
            </p:nvSpPr>
            <p:spPr>
              <a:xfrm>
                <a:off x="833415" y="983807"/>
                <a:ext cx="10327008" cy="879642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/>
                  <a:t>Finally we </a:t>
                </a:r>
                <a:r>
                  <a:rPr lang="en-US" sz="2400" dirty="0"/>
                  <a:t>can calculate the confidence intervals, which are the ranges of values such that the </a:t>
                </a:r>
                <a:r>
                  <a:rPr lang="en-US" sz="2400" b="1" dirty="0"/>
                  <a:t>true</a:t>
                </a:r>
                <a:r>
                  <a:rPr lang="en-US" sz="2400" dirty="0"/>
                  <a:t>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is contained in this interval with </a:t>
                </a:r>
                <a:r>
                  <a:rPr lang="en-US" sz="2400" i="1" dirty="0"/>
                  <a:t>n</a:t>
                </a:r>
                <a:r>
                  <a:rPr lang="en-US" sz="2400" dirty="0"/>
                  <a:t> percent probability.</a:t>
                </a:r>
              </a:p>
            </p:txBody>
          </p:sp>
        </mc:Choice>
        <mc:Fallback xmlns="">
          <p:sp>
            <p:nvSpPr>
              <p:cNvPr id="1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415" y="983807"/>
                <a:ext cx="10327008" cy="879642"/>
              </a:xfrm>
              <a:prstGeom prst="rect">
                <a:avLst/>
              </a:prstGeom>
              <a:blipFill rotWithShape="0">
                <a:blip r:embed="rId4"/>
                <a:stretch>
                  <a:fillRect l="-945" t="-5517" b="-503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342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47" y="1987654"/>
            <a:ext cx="6515100" cy="434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3E99432-39F7-0040-BE73-4E4EA3F6E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96607" y="3626884"/>
            <a:ext cx="3486239" cy="700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>
                  <a:spcBef>
                    <a:spcPts val="672"/>
                  </a:spcBef>
                  <a:spcAft>
                    <a:spcPts val="1200"/>
                  </a:spcAft>
                </a:pPr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How well do we know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acc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4"/>
                <a:stretch>
                  <a:fillRect l="-1326" t="-6400" b="-6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28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768791" y="2520175"/>
            <a:ext cx="22301" cy="296622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777577" y="825304"/>
            <a:ext cx="10317886" cy="7997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Below we show all regression lines for a thousand of such </a:t>
            </a:r>
            <a:r>
              <a:rPr lang="en-US" sz="2400" dirty="0" smtClean="0"/>
              <a:t>bootstrapped samples.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 txBox="1">
                <a:spLocks/>
              </p:cNvSpPr>
              <p:nvPr/>
            </p:nvSpPr>
            <p:spPr>
              <a:xfrm>
                <a:off x="777577" y="1577263"/>
                <a:ext cx="10317886" cy="799725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/>
                  <a:t>For a given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sz="2400" dirty="0"/>
                  <a:t>, we examine the distribution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sz="2400" dirty="0"/>
                  <a:t>, and determine the mean and standard deviation.  </a:t>
                </a:r>
              </a:p>
            </p:txBody>
          </p:sp>
        </mc:Choice>
        <mc:Fallback xmlns=""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577" y="1577263"/>
                <a:ext cx="10317886" cy="799725"/>
              </a:xfrm>
              <a:prstGeom prst="rect">
                <a:avLst/>
              </a:prstGeom>
              <a:blipFill rotWithShape="0">
                <a:blip r:embed="rId5"/>
                <a:stretch>
                  <a:fillRect l="-946" t="-3053" r="-355" b="-2290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55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22943 0.0428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1" y="213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72074" y="3269807"/>
            <a:ext cx="54864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47" y="1987654"/>
            <a:ext cx="6515100" cy="4343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>
                  <a:spcBef>
                    <a:spcPts val="672"/>
                  </a:spcBef>
                  <a:spcAft>
                    <a:spcPts val="1200"/>
                  </a:spcAft>
                </a:pPr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How well do we know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acc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4"/>
                <a:stretch>
                  <a:fillRect l="-1326" t="-6400" b="-6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29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768791" y="2520175"/>
            <a:ext cx="22301" cy="296622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777577" y="825304"/>
            <a:ext cx="10317886" cy="7997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Below we show all regression lines for a thousand of such sub-samples.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 txBox="1">
                <a:spLocks/>
              </p:cNvSpPr>
              <p:nvPr/>
            </p:nvSpPr>
            <p:spPr>
              <a:xfrm>
                <a:off x="777577" y="1225166"/>
                <a:ext cx="10317886" cy="799725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/>
                  <a:t>For a given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sz="2400" dirty="0"/>
                  <a:t>, we examine the distribution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sz="2400" dirty="0"/>
                  <a:t>, and determine the mean and standard deviation.  </a:t>
                </a:r>
              </a:p>
            </p:txBody>
          </p:sp>
        </mc:Choice>
        <mc:Fallback xmlns=""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577" y="1225166"/>
                <a:ext cx="10317886" cy="799725"/>
              </a:xfrm>
              <a:prstGeom prst="rect">
                <a:avLst/>
              </a:prstGeom>
              <a:blipFill rotWithShape="0">
                <a:blip r:embed="rId5"/>
                <a:stretch>
                  <a:fillRect l="-946" t="-3053" r="-355" b="-2290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523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=""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=""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=""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=""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=""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=""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=""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=""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=""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=""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=""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=""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=""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=""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=""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=""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=""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=""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=""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=""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=""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=""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=""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3</a:t>
            </a:fld>
            <a:endParaRPr lang="en-US" dirty="0"/>
          </a:p>
        </p:txBody>
      </p:sp>
      <p:sp>
        <p:nvSpPr>
          <p:cNvPr id="355" name="Oval 354">
            <a:extLst>
              <a:ext uri="{FF2B5EF4-FFF2-40B4-BE49-F238E27FC236}">
                <a16:creationId xmlns="" xmlns:a16="http://schemas.microsoft.com/office/drawing/2014/main" id="{F484B83C-D55D-F846-A75C-B293D1E9F30B}"/>
              </a:ext>
            </a:extLst>
          </p:cNvPr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Experimental Design &amp; Causal Inference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33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77437" y="3275638"/>
            <a:ext cx="54864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47" y="1987654"/>
            <a:ext cx="6515100" cy="4343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>
                  <a:spcBef>
                    <a:spcPts val="672"/>
                  </a:spcBef>
                  <a:spcAft>
                    <a:spcPts val="1200"/>
                  </a:spcAft>
                </a:pPr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How well do we know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acc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4"/>
                <a:stretch>
                  <a:fillRect l="-1326" t="-6400" b="-6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30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768791" y="2520175"/>
            <a:ext cx="22301" cy="296622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777577" y="825304"/>
            <a:ext cx="10317886" cy="7997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Below we show all regression lines for a thousand of such sub-samples.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 txBox="1">
                <a:spLocks/>
              </p:cNvSpPr>
              <p:nvPr/>
            </p:nvSpPr>
            <p:spPr>
              <a:xfrm>
                <a:off x="777577" y="1225166"/>
                <a:ext cx="10317886" cy="799725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/>
                  <a:t>For a given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sz="2400" dirty="0"/>
                  <a:t>, we examine the distribution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sz="2400" dirty="0"/>
                  <a:t>, and determine the mean and standard deviation.  </a:t>
                </a:r>
              </a:p>
            </p:txBody>
          </p:sp>
        </mc:Choice>
        <mc:Fallback xmlns=""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577" y="1225166"/>
                <a:ext cx="10317886" cy="799725"/>
              </a:xfrm>
              <a:prstGeom prst="rect">
                <a:avLst/>
              </a:prstGeom>
              <a:blipFill rotWithShape="0">
                <a:blip r:embed="rId5"/>
                <a:stretch>
                  <a:fillRect l="-946" t="-3053" r="-355" b="-2290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171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>
                  <a:spcBef>
                    <a:spcPts val="672"/>
                  </a:spcBef>
                  <a:spcAft>
                    <a:spcPts val="1200"/>
                  </a:spcAft>
                </a:pPr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How well do we know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acc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1326" t="-6400" b="-6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777577" y="983807"/>
                <a:ext cx="10020439" cy="799725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/>
                  <a:t>For every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sz="2400" dirty="0"/>
                  <a:t>, we calculate the mean of the </a:t>
                </a:r>
                <a:r>
                  <a:rPr lang="en-US" sz="2400" dirty="0" smtClean="0"/>
                  <a:t>models,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sz="2400" dirty="0"/>
                  <a:t> (shown with dotted line) and the 95% CI of those </a:t>
                </a:r>
                <a:r>
                  <a:rPr lang="en-US" sz="2400" dirty="0" smtClean="0"/>
                  <a:t>models (shaded </a:t>
                </a:r>
                <a:r>
                  <a:rPr lang="en-US" sz="2400" dirty="0"/>
                  <a:t>area).</a:t>
                </a:r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577" y="983807"/>
                <a:ext cx="10020439" cy="799725"/>
              </a:xfrm>
              <a:prstGeom prst="rect">
                <a:avLst/>
              </a:prstGeom>
              <a:blipFill rotWithShape="0">
                <a:blip r:embed="rId4"/>
                <a:stretch>
                  <a:fillRect l="-974" t="-3030" r="-1582" b="-219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2501218" y="1944111"/>
            <a:ext cx="6515100" cy="4343400"/>
            <a:chOff x="2501218" y="1944111"/>
            <a:chExt cx="6515100" cy="43434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1218" y="1944111"/>
              <a:ext cx="6515100" cy="43434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499430" y="2662139"/>
                  <a:ext cx="1320800" cy="38491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Estimated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dirty="0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charset="0"/>
                            </a:rPr>
                            <m:t>𝑓</m:t>
                          </m:r>
                        </m:e>
                      </m:acc>
                    </m:oMath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9430" y="2662139"/>
                  <a:ext cx="1320800" cy="38491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3687" t="-7937" r="-12442" b="-253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5813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584118"/>
            <a:ext cx="9144000" cy="5486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>
                  <a:spcBef>
                    <a:spcPts val="672"/>
                  </a:spcBef>
                  <a:spcAft>
                    <a:spcPts val="1200"/>
                  </a:spcAft>
                </a:pPr>
                <a:r>
                  <a:rPr lang="en-US" dirty="0" smtClean="0">
                    <a:latin typeface="Karla" charset="0"/>
                    <a:ea typeface="Karla" charset="0"/>
                    <a:cs typeface="Karla" charset="0"/>
                  </a:rPr>
                  <a:t>Confidence in predicting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  <a:ea typeface="Karla" charset="0"/>
                            <a:cs typeface="Karla" charset="0"/>
                          </a:rPr>
                          <m:t>𝑦</m:t>
                        </m:r>
                      </m:e>
                    </m:acc>
                  </m:oMath>
                </a14:m>
                <a:endParaRPr lang="en-US" dirty="0"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1326" t="-10400" b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32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77577" y="983807"/>
            <a:ext cx="10020439" cy="7997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 </a:t>
            </a:r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63480" y="816842"/>
            <a:ext cx="10020439" cy="7997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446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581912"/>
            <a:ext cx="9144000" cy="5486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>
                  <a:spcBef>
                    <a:spcPts val="672"/>
                  </a:spcBef>
                  <a:spcAft>
                    <a:spcPts val="1200"/>
                  </a:spcAft>
                </a:pPr>
                <a:r>
                  <a:rPr lang="en-US" dirty="0" smtClean="0">
                    <a:latin typeface="Karla" charset="0"/>
                    <a:ea typeface="Karla" charset="0"/>
                    <a:cs typeface="Karla" charset="0"/>
                  </a:rPr>
                  <a:t>Confidence in predicting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  <a:ea typeface="Karla" charset="0"/>
                            <a:cs typeface="Karla" charset="0"/>
                          </a:rPr>
                          <m:t>𝑦</m:t>
                        </m:r>
                      </m:e>
                    </m:acc>
                  </m:oMath>
                </a14:m>
                <a:endParaRPr lang="en-US" dirty="0"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1326" t="-10400" b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33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77577" y="983807"/>
            <a:ext cx="10020439" cy="7997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 </a:t>
            </a:r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/>
              <p:cNvSpPr txBox="1">
                <a:spLocks/>
              </p:cNvSpPr>
              <p:nvPr/>
            </p:nvSpPr>
            <p:spPr>
              <a:xfrm>
                <a:off x="463480" y="816842"/>
                <a:ext cx="10020439" cy="799725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/>
                  <a:t>for a given </a:t>
                </a:r>
                <a:r>
                  <a:rPr lang="en-US" sz="2400" i="1" dirty="0" smtClean="0">
                    <a:latin typeface="Cambria Math" charset="0"/>
                    <a:ea typeface="Cambria Math" charset="0"/>
                    <a:cs typeface="Cambria Math" charset="0"/>
                  </a:rPr>
                  <a:t>x</a:t>
                </a:r>
                <a:r>
                  <a:rPr lang="en-US" sz="2400" dirty="0" smtClean="0"/>
                  <a:t>, w</a:t>
                </a:r>
                <a:r>
                  <a:rPr lang="en-US" sz="2400" b="0" dirty="0" smtClean="0"/>
                  <a:t>e have a distribution of models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400" b="0" dirty="0" smtClean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/>
                  <a:t>for </a:t>
                </a:r>
                <a:r>
                  <a:rPr lang="en-US" sz="2400" dirty="0"/>
                  <a:t>each of these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sz="24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i="1">
                        <a:latin typeface="Cambria Math" charset="0"/>
                      </a:rPr>
                      <m:t>, </m:t>
                    </m:r>
                  </m:oMath>
                </a14:m>
                <a:r>
                  <a:rPr lang="en-US" sz="2400" dirty="0"/>
                  <a:t>the prediction for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𝑦</m:t>
                    </m:r>
                    <m:r>
                      <a:rPr lang="en-US" sz="2400" i="1">
                        <a:latin typeface="Cambria Math" charset="0"/>
                      </a:rPr>
                      <m:t>~</m:t>
                    </m:r>
                    <m:r>
                      <a:rPr lang="en-US" sz="2400" i="1">
                        <a:latin typeface="Cambria Math" charset="0"/>
                      </a:rPr>
                      <m:t>𝑁</m:t>
                    </m:r>
                    <m:r>
                      <a:rPr lang="en-US" sz="2400" i="1">
                        <a:latin typeface="Cambria Math" charset="0"/>
                      </a:rPr>
                      <m:t>(</m:t>
                    </m:r>
                    <m:r>
                      <a:rPr lang="en-US" sz="2400" i="1">
                        <a:latin typeface="Cambria Math" charset="0"/>
                      </a:rPr>
                      <m:t>𝑓</m:t>
                    </m:r>
                    <m:r>
                      <a:rPr lang="en-US" sz="2400" i="1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𝜖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2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480" y="816842"/>
                <a:ext cx="10020439" cy="799725"/>
              </a:xfrm>
              <a:prstGeom prst="rect">
                <a:avLst/>
              </a:prstGeom>
              <a:blipFill rotWithShape="0">
                <a:blip r:embed="rId4"/>
                <a:stretch>
                  <a:fillRect l="-791" t="-7634" b="-885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8"/>
          <p:cNvSpPr/>
          <p:nvPr/>
        </p:nvSpPr>
        <p:spPr>
          <a:xfrm flipH="1">
            <a:off x="8893248" y="2980164"/>
            <a:ext cx="610116" cy="1344948"/>
          </a:xfrm>
          <a:custGeom>
            <a:avLst/>
            <a:gdLst>
              <a:gd name="connsiteX0" fmla="*/ 0 w 417351"/>
              <a:gd name="connsiteY0" fmla="*/ 0 h 1060397"/>
              <a:gd name="connsiteX1" fmla="*/ 145997 w 417351"/>
              <a:gd name="connsiteY1" fmla="*/ 338098 h 1060397"/>
              <a:gd name="connsiteX2" fmla="*/ 368834 w 417351"/>
              <a:gd name="connsiteY2" fmla="*/ 430306 h 1060397"/>
              <a:gd name="connsiteX3" fmla="*/ 407254 w 417351"/>
              <a:gd name="connsiteY3" fmla="*/ 545567 h 1060397"/>
              <a:gd name="connsiteX4" fmla="*/ 230521 w 417351"/>
              <a:gd name="connsiteY4" fmla="*/ 637775 h 1060397"/>
              <a:gd name="connsiteX5" fmla="*/ 92209 w 417351"/>
              <a:gd name="connsiteY5" fmla="*/ 829876 h 1060397"/>
              <a:gd name="connsiteX6" fmla="*/ 7684 w 417351"/>
              <a:gd name="connsiteY6" fmla="*/ 1060397 h 1060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7351" h="1060397">
                <a:moveTo>
                  <a:pt x="0" y="0"/>
                </a:moveTo>
                <a:cubicBezTo>
                  <a:pt x="42262" y="133190"/>
                  <a:pt x="84525" y="266380"/>
                  <a:pt x="145997" y="338098"/>
                </a:cubicBezTo>
                <a:cubicBezTo>
                  <a:pt x="207469" y="409816"/>
                  <a:pt x="325291" y="395728"/>
                  <a:pt x="368834" y="430306"/>
                </a:cubicBezTo>
                <a:cubicBezTo>
                  <a:pt x="412377" y="464884"/>
                  <a:pt x="430306" y="510989"/>
                  <a:pt x="407254" y="545567"/>
                </a:cubicBezTo>
                <a:cubicBezTo>
                  <a:pt x="384202" y="580145"/>
                  <a:pt x="283028" y="590390"/>
                  <a:pt x="230521" y="637775"/>
                </a:cubicBezTo>
                <a:cubicBezTo>
                  <a:pt x="178014" y="685160"/>
                  <a:pt x="129349" y="759439"/>
                  <a:pt x="92209" y="829876"/>
                </a:cubicBezTo>
                <a:cubicBezTo>
                  <a:pt x="55070" y="900313"/>
                  <a:pt x="7684" y="1060397"/>
                  <a:pt x="7684" y="1060397"/>
                </a:cubicBezTo>
              </a:path>
            </a:pathLst>
          </a:cu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5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>
                  <a:spcBef>
                    <a:spcPts val="672"/>
                  </a:spcBef>
                  <a:spcAft>
                    <a:spcPts val="1200"/>
                  </a:spcAft>
                </a:pPr>
                <a:r>
                  <a:rPr lang="en-US" dirty="0" smtClean="0">
                    <a:latin typeface="Karla" charset="0"/>
                    <a:ea typeface="Karla" charset="0"/>
                    <a:cs typeface="Karla" charset="0"/>
                  </a:rPr>
                  <a:t>Confidence in predicting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  <a:ea typeface="Karla" charset="0"/>
                            <a:cs typeface="Karla" charset="0"/>
                          </a:rPr>
                          <m:t>𝑦</m:t>
                        </m:r>
                      </m:e>
                    </m:acc>
                  </m:oMath>
                </a14:m>
                <a:endParaRPr lang="en-US" dirty="0"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1326" t="-10400" b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34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77577" y="983807"/>
            <a:ext cx="10020439" cy="7997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 </a:t>
            </a:r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/>
              <p:cNvSpPr txBox="1">
                <a:spLocks/>
              </p:cNvSpPr>
              <p:nvPr/>
            </p:nvSpPr>
            <p:spPr>
              <a:xfrm>
                <a:off x="463480" y="816842"/>
                <a:ext cx="10020439" cy="799725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/>
                  <a:t>for a given </a:t>
                </a:r>
                <a:r>
                  <a:rPr lang="en-US" sz="2400" i="1" dirty="0" smtClean="0">
                    <a:latin typeface="Cambria Math" charset="0"/>
                    <a:ea typeface="Cambria Math" charset="0"/>
                    <a:cs typeface="Cambria Math" charset="0"/>
                  </a:rPr>
                  <a:t>x</a:t>
                </a:r>
                <a:r>
                  <a:rPr lang="en-US" sz="2400" dirty="0" smtClean="0"/>
                  <a:t>, w</a:t>
                </a:r>
                <a:r>
                  <a:rPr lang="en-US" sz="2400" b="0" dirty="0" smtClean="0"/>
                  <a:t>e have a distribution of models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400" b="0" dirty="0" smtClean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/>
                  <a:t>for </a:t>
                </a:r>
                <a:r>
                  <a:rPr lang="en-US" sz="2400" dirty="0"/>
                  <a:t>each of these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sz="24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i="1">
                        <a:latin typeface="Cambria Math" charset="0"/>
                      </a:rPr>
                      <m:t>, </m:t>
                    </m:r>
                  </m:oMath>
                </a14:m>
                <a:r>
                  <a:rPr lang="en-US" sz="2400" dirty="0"/>
                  <a:t>the prediction for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𝑦</m:t>
                    </m:r>
                    <m:r>
                      <a:rPr lang="en-US" sz="2400" i="1">
                        <a:latin typeface="Cambria Math" charset="0"/>
                      </a:rPr>
                      <m:t>~</m:t>
                    </m:r>
                    <m:r>
                      <a:rPr lang="en-US" sz="2400" i="1">
                        <a:latin typeface="Cambria Math" charset="0"/>
                      </a:rPr>
                      <m:t>𝑁</m:t>
                    </m:r>
                    <m:d>
                      <m:dPr>
                        <m:ctrlPr>
                          <a:rPr lang="en-US" sz="24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𝑓</m:t>
                        </m:r>
                        <m:r>
                          <a:rPr lang="en-US" sz="2400" i="1">
                            <a:latin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𝜖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 smtClean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/>
                  <a:t>The prediction confidence intervals are then</a:t>
                </a:r>
              </a:p>
              <a:p>
                <a:r>
                  <a:rPr lang="en-US" sz="2400" dirty="0"/>
                  <a:t> </a:t>
                </a:r>
                <a:r>
                  <a:rPr lang="en-US" sz="2400" dirty="0" smtClean="0"/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2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480" y="816842"/>
                <a:ext cx="10020439" cy="799725"/>
              </a:xfrm>
              <a:prstGeom prst="rect">
                <a:avLst/>
              </a:prstGeom>
              <a:blipFill rotWithShape="0">
                <a:blip r:embed="rId3"/>
                <a:stretch>
                  <a:fillRect l="-791" t="-7634" b="-885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52" y="1581912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=""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=""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=""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=""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=""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=""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=""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=""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=""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=""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=""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=""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=""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=""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=""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=""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=""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=""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=""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=""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=""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=""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=""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35</a:t>
            </a:fld>
            <a:endParaRPr lang="en-US" dirty="0"/>
          </a:p>
        </p:txBody>
      </p:sp>
      <p:sp>
        <p:nvSpPr>
          <p:cNvPr id="355" name="Oval 354">
            <a:extLst>
              <a:ext uri="{FF2B5EF4-FFF2-40B4-BE49-F238E27FC236}">
                <a16:creationId xmlns="" xmlns:a16="http://schemas.microsoft.com/office/drawing/2014/main" id="{F484B83C-D55D-F846-A75C-B293D1E9F30B}"/>
              </a:ext>
            </a:extLst>
          </p:cNvPr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Experimental Design &amp; Causal Inference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=""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=""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=""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=""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=""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=""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=""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=""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=""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=""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=""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=""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=""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=""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=""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=""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=""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=""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=""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=""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=""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=""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=""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36</a:t>
            </a:fld>
            <a:endParaRPr lang="en-US" dirty="0"/>
          </a:p>
        </p:txBody>
      </p:sp>
      <p:sp>
        <p:nvSpPr>
          <p:cNvPr id="355" name="Oval 354">
            <a:extLst>
              <a:ext uri="{FF2B5EF4-FFF2-40B4-BE49-F238E27FC236}">
                <a16:creationId xmlns="" xmlns:a16="http://schemas.microsoft.com/office/drawing/2014/main" id="{F484B83C-D55D-F846-A75C-B293D1E9F30B}"/>
              </a:ext>
            </a:extLst>
          </p:cNvPr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Experimental Design &amp; Causal Inference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21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Validation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Validation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4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Validation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39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03235" y="5115339"/>
            <a:ext cx="344556" cy="238539"/>
          </a:xfrm>
          <a:prstGeom prst="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9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FE446D22-A807-1A44-A630-F02438510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717" y="1509164"/>
            <a:ext cx="6857999" cy="4571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100" y="264361"/>
            <a:ext cx="11493416" cy="767276"/>
          </a:xfrm>
        </p:spPr>
        <p:txBody>
          <a:bodyPr/>
          <a:lstStyle/>
          <a:p>
            <a:r>
              <a:rPr lang="en-US" dirty="0"/>
              <a:t>Simple Prediction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58066" y="6378884"/>
            <a:ext cx="2844800" cy="365125"/>
          </a:xfrm>
        </p:spPr>
        <p:txBody>
          <a:bodyPr/>
          <a:lstStyle/>
          <a:p>
            <a:fld id="{81B7CCDB-6D39-0547-B7B3-C80E39D6513A}" type="slidenum">
              <a:rPr lang="en-US" smtClean="0"/>
              <a:t>4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40170" y="63788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8D39162-75B0-0D4E-BD90-7F73BB12168F}"/>
              </a:ext>
            </a:extLst>
          </p:cNvPr>
          <p:cNvGrpSpPr/>
          <p:nvPr/>
        </p:nvGrpSpPr>
        <p:grpSpPr>
          <a:xfrm>
            <a:off x="7415886" y="1996406"/>
            <a:ext cx="4571159" cy="3559483"/>
            <a:chOff x="7428078" y="1948576"/>
            <a:chExt cx="4571159" cy="35594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9472486" y="1948576"/>
                  <a:ext cx="2526751" cy="9661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Karla" charset="0"/>
                      <a:ea typeface="Karla" charset="0"/>
                      <a:cs typeface="Karla" charset="0"/>
                    </a:rPr>
                    <a:t>What is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charset="0"/>
                              <a:ea typeface="Karla" charset="0"/>
                              <a:cs typeface="Karla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charset="0"/>
                                  <a:ea typeface="Karla" charset="0"/>
                                  <a:cs typeface="Karla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Karla" charset="0"/>
                                  <a:cs typeface="Karla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Karla" charset="0"/>
                              <a:cs typeface="Karla" charset="0"/>
                            </a:rPr>
                            <m:t>𝑞</m:t>
                          </m:r>
                        </m:sub>
                      </m:sSub>
                    </m:oMath>
                  </a14:m>
                  <a:r>
                    <a:rPr lang="en-US" dirty="0">
                      <a:latin typeface="Karla" charset="0"/>
                      <a:ea typeface="Karla" charset="0"/>
                      <a:cs typeface="Karla" charset="0"/>
                    </a:rPr>
                    <a:t>at some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charset="0"/>
                              <a:ea typeface="Karla" charset="0"/>
                              <a:cs typeface="Karla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Karla" charset="0"/>
                              <a:cs typeface="Karla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Karla" charset="0"/>
                              <a:cs typeface="Karla" charset="0"/>
                            </a:rPr>
                            <m:t>𝑞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Karla" charset="0"/>
                              <a:cs typeface="Karla" charset="0"/>
                            </a:rPr>
                            <m:t> </m:t>
                          </m:r>
                        </m:sub>
                      </m:sSub>
                    </m:oMath>
                  </a14:m>
                  <a:r>
                    <a:rPr lang="en-US" dirty="0">
                      <a:latin typeface="Karla" charset="0"/>
                      <a:ea typeface="Karla" charset="0"/>
                      <a:cs typeface="Karla" charset="0"/>
                    </a:rPr>
                    <a:t>?</a:t>
                  </a:r>
                </a:p>
                <a:p>
                  <a:endParaRPr lang="en-US" dirty="0">
                    <a:latin typeface="Karla" charset="0"/>
                    <a:ea typeface="Karla" charset="0"/>
                    <a:cs typeface="Karla" charset="0"/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72486" y="1948576"/>
                  <a:ext cx="2526751" cy="96616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174" t="-3165" b="-63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203A4D2B-2BEF-FC46-B8BE-CB2B553B5DF4}"/>
                </a:ext>
              </a:extLst>
            </p:cNvPr>
            <p:cNvGrpSpPr/>
            <p:nvPr/>
          </p:nvGrpSpPr>
          <p:grpSpPr>
            <a:xfrm>
              <a:off x="7428078" y="2018942"/>
              <a:ext cx="573106" cy="3489117"/>
              <a:chOff x="7428078" y="2018942"/>
              <a:chExt cx="573106" cy="3489117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xmlns="" id="{FB94280D-BC2F-A747-A334-DCD560BD78EA}"/>
                  </a:ext>
                </a:extLst>
              </p:cNvPr>
              <p:cNvSpPr/>
              <p:nvPr/>
            </p:nvSpPr>
            <p:spPr>
              <a:xfrm>
                <a:off x="7628351" y="5035463"/>
                <a:ext cx="114130" cy="109728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xmlns="" id="{914D6FD4-23DF-4546-8FA3-862622CEABB7}"/>
                  </a:ext>
                </a:extLst>
              </p:cNvPr>
              <p:cNvGrpSpPr/>
              <p:nvPr/>
            </p:nvGrpSpPr>
            <p:grpSpPr>
              <a:xfrm>
                <a:off x="7428078" y="2018942"/>
                <a:ext cx="573106" cy="3489117"/>
                <a:chOff x="7428078" y="2131956"/>
                <a:chExt cx="573106" cy="348911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" name="TextBox 6">
                      <a:extLst>
                        <a:ext uri="{FF2B5EF4-FFF2-40B4-BE49-F238E27FC236}">
                          <a16:creationId xmlns:a16="http://schemas.microsoft.com/office/drawing/2014/main" xmlns="" id="{0731E38F-93F2-A649-AC80-6DF519DB7D8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28078" y="5130874"/>
                      <a:ext cx="573106" cy="4901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i="1" smtClean="0">
                                    <a:latin typeface="Cambria Math" charset="0"/>
                                    <a:ea typeface="Karla" pitchFamily="2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Karla" pitchFamily="2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  <a:ea typeface="Karla" pitchFamily="2" charset="0"/>
                                  </a:rPr>
                                  <m:t>𝑞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latin typeface="Karla" pitchFamily="2" charset="0"/>
                        <a:ea typeface="Karla" pitchFamily="2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" name="TextBox 6">
                      <a:extLst>
                        <a:ext uri="{FF2B5EF4-FFF2-40B4-BE49-F238E27FC236}">
                          <a16:creationId xmlns:a16="http://schemas.microsoft.com/office/drawing/2014/main" xmlns:a14="http://schemas.microsoft.com/office/drawing/2010/main" xmlns="" id="{0731E38F-93F2-A649-AC80-6DF519DB7D8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28078" y="5130874"/>
                      <a:ext cx="573106" cy="490199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b="-617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" name="Freeform 5"/>
                <p:cNvSpPr/>
                <p:nvPr/>
              </p:nvSpPr>
              <p:spPr>
                <a:xfrm>
                  <a:off x="7665929" y="2131956"/>
                  <a:ext cx="50104" cy="3006247"/>
                </a:xfrm>
                <a:custGeom>
                  <a:avLst/>
                  <a:gdLst>
                    <a:gd name="connsiteX0" fmla="*/ 37578 w 50104"/>
                    <a:gd name="connsiteY0" fmla="*/ 3006247 h 3006247"/>
                    <a:gd name="connsiteX1" fmla="*/ 50104 w 50104"/>
                    <a:gd name="connsiteY1" fmla="*/ 814192 h 3006247"/>
                    <a:gd name="connsiteX2" fmla="*/ 37578 w 50104"/>
                    <a:gd name="connsiteY2" fmla="*/ 751562 h 3006247"/>
                    <a:gd name="connsiteX3" fmla="*/ 25052 w 50104"/>
                    <a:gd name="connsiteY3" fmla="*/ 613776 h 3006247"/>
                    <a:gd name="connsiteX4" fmla="*/ 12526 w 50104"/>
                    <a:gd name="connsiteY4" fmla="*/ 513568 h 3006247"/>
                    <a:gd name="connsiteX5" fmla="*/ 0 w 50104"/>
                    <a:gd name="connsiteY5" fmla="*/ 162839 h 3006247"/>
                    <a:gd name="connsiteX6" fmla="*/ 12526 w 50104"/>
                    <a:gd name="connsiteY6" fmla="*/ 112735 h 3006247"/>
                    <a:gd name="connsiteX7" fmla="*/ 12526 w 50104"/>
                    <a:gd name="connsiteY7" fmla="*/ 0 h 3006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104" h="3006247">
                      <a:moveTo>
                        <a:pt x="37578" y="3006247"/>
                      </a:moveTo>
                      <a:cubicBezTo>
                        <a:pt x="41753" y="2275562"/>
                        <a:pt x="50104" y="1544889"/>
                        <a:pt x="50104" y="814192"/>
                      </a:cubicBezTo>
                      <a:cubicBezTo>
                        <a:pt x="50104" y="792902"/>
                        <a:pt x="40219" y="772688"/>
                        <a:pt x="37578" y="751562"/>
                      </a:cubicBezTo>
                      <a:cubicBezTo>
                        <a:pt x="31858" y="705800"/>
                        <a:pt x="29880" y="659641"/>
                        <a:pt x="25052" y="613776"/>
                      </a:cubicBezTo>
                      <a:cubicBezTo>
                        <a:pt x="21528" y="580298"/>
                        <a:pt x="16701" y="546971"/>
                        <a:pt x="12526" y="513568"/>
                      </a:cubicBezTo>
                      <a:cubicBezTo>
                        <a:pt x="8351" y="396658"/>
                        <a:pt x="0" y="279823"/>
                        <a:pt x="0" y="162839"/>
                      </a:cubicBezTo>
                      <a:cubicBezTo>
                        <a:pt x="0" y="145624"/>
                        <a:pt x="11206" y="129900"/>
                        <a:pt x="12526" y="112735"/>
                      </a:cubicBezTo>
                      <a:cubicBezTo>
                        <a:pt x="15408" y="75267"/>
                        <a:pt x="12526" y="37578"/>
                        <a:pt x="12526" y="0"/>
                      </a:cubicBezTo>
                    </a:path>
                  </a:pathLst>
                </a:custGeom>
                <a:solidFill>
                  <a:srgbClr val="F9F9F9"/>
                </a:solidFill>
                <a:effectLst>
                  <a:outerShdw blurRad="40000" dist="23000" dir="5400000" rotWithShape="0">
                    <a:schemeClr val="tx1">
                      <a:alpha val="35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8CF77CA-E6D2-0C4D-B979-24ED101EC170}"/>
              </a:ext>
            </a:extLst>
          </p:cNvPr>
          <p:cNvGrpSpPr/>
          <p:nvPr/>
        </p:nvGrpSpPr>
        <p:grpSpPr>
          <a:xfrm>
            <a:off x="7206836" y="3461251"/>
            <a:ext cx="3908903" cy="1374497"/>
            <a:chOff x="7219028" y="3413421"/>
            <a:chExt cx="3908903" cy="1374497"/>
          </a:xfrm>
        </p:grpSpPr>
        <p:sp>
          <p:nvSpPr>
            <p:cNvPr id="29" name="5-Point Star 28"/>
            <p:cNvSpPr/>
            <p:nvPr/>
          </p:nvSpPr>
          <p:spPr>
            <a:xfrm>
              <a:off x="7628351" y="3532484"/>
              <a:ext cx="200417" cy="221711"/>
            </a:xfrm>
            <a:prstGeom prst="star5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A57C4E67-F7BA-1B4F-9CA5-15165EE834F1}"/>
                    </a:ext>
                  </a:extLst>
                </p:cNvPr>
                <p:cNvSpPr txBox="1"/>
                <p:nvPr/>
              </p:nvSpPr>
              <p:spPr>
                <a:xfrm>
                  <a:off x="9473183" y="4397170"/>
                  <a:ext cx="1654748" cy="3907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ea typeface="Karla" charset="0"/>
                    </a:rPr>
                    <a:t>Predict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  <a:ea typeface="Karla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charset="0"/>
                                  <a:ea typeface="Karla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Karla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Karla" charset="0"/>
                            </a:rPr>
                            <m:t>𝑞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Karla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  <a:ea typeface="Karla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  <a:ea typeface="Karla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Karla" charset="0"/>
                            </a:rPr>
                            <m:t>𝑝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57C4E67-F7BA-1B4F-9CA5-15165EE834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73183" y="4397170"/>
                  <a:ext cx="1654748" cy="39074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952" t="-6250" b="-203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xmlns="" id="{04DD8431-5EE5-D94C-BBAF-83030708D12D}"/>
                    </a:ext>
                  </a:extLst>
                </p:cNvPr>
                <p:cNvSpPr/>
                <p:nvPr/>
              </p:nvSpPr>
              <p:spPr>
                <a:xfrm>
                  <a:off x="7219028" y="3413421"/>
                  <a:ext cx="462755" cy="3907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charset="0"/>
                                <a:ea typeface="Karla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charset="0"/>
                                    <a:ea typeface="Karla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charset="0"/>
                                    <a:ea typeface="Karla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charset="0"/>
                                <a:ea typeface="Karla" charset="0"/>
                              </a:rPr>
                              <m:t>𝑞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04DD8431-5EE5-D94C-BBAF-83030708D1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9028" y="3413421"/>
                  <a:ext cx="462755" cy="390748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1563" r="-14474" b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9F040EF2-ACF6-A745-887C-84FC55FB1159}"/>
              </a:ext>
            </a:extLst>
          </p:cNvPr>
          <p:cNvGrpSpPr/>
          <p:nvPr/>
        </p:nvGrpSpPr>
        <p:grpSpPr>
          <a:xfrm>
            <a:off x="5495723" y="2747596"/>
            <a:ext cx="6060089" cy="1430651"/>
            <a:chOff x="5507915" y="2699766"/>
            <a:chExt cx="6060089" cy="143065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23996A04-9B10-CA47-858C-0C31F5B71CEE}"/>
                </a:ext>
              </a:extLst>
            </p:cNvPr>
            <p:cNvGrpSpPr/>
            <p:nvPr/>
          </p:nvGrpSpPr>
          <p:grpSpPr>
            <a:xfrm>
              <a:off x="6601216" y="2699766"/>
              <a:ext cx="4966788" cy="1221745"/>
              <a:chOff x="6601216" y="2781958"/>
              <a:chExt cx="4966788" cy="1221745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 flipH="1">
                <a:off x="6601216" y="3167669"/>
                <a:ext cx="1114120" cy="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7742481" y="3750554"/>
                <a:ext cx="474593" cy="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xmlns="" id="{C719BBD0-1B95-AA48-9295-5FEB43688998}"/>
                      </a:ext>
                    </a:extLst>
                  </p:cNvPr>
                  <p:cNvSpPr txBox="1"/>
                  <p:nvPr/>
                </p:nvSpPr>
                <p:spPr>
                  <a:xfrm>
                    <a:off x="9472486" y="2781958"/>
                    <a:ext cx="2095518" cy="12217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latin typeface="Karla" charset="0"/>
                        <a:ea typeface="Karla" charset="0"/>
                        <a:cs typeface="Karla" charset="0"/>
                      </a:rPr>
                      <a:t>Find distances to all other points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  <m:t>𝐷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Karla" charset="0"/>
                                <a:cs typeface="Karla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Karla" charset="0"/>
                                <a:cs typeface="Karla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Karla" charset="0"/>
                                <a:cs typeface="Karla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Karla" charset="0"/>
                                <a:cs typeface="Karla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  <m:t>)</m:t>
                        </m:r>
                      </m:oMath>
                    </a14:m>
                    <a:endParaRPr lang="en-US" dirty="0">
                      <a:latin typeface="Karla" charset="0"/>
                      <a:ea typeface="Karla" charset="0"/>
                      <a:cs typeface="Karla" charset="0"/>
                    </a:endParaRPr>
                  </a:p>
                  <a:p>
                    <a:endParaRPr lang="en-US" dirty="0">
                      <a:latin typeface="Karla" charset="0"/>
                      <a:ea typeface="Karla" charset="0"/>
                      <a:cs typeface="Karla" charset="0"/>
                    </a:endParaRPr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C719BBD0-1B95-AA48-9295-5FEB4368899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72486" y="2781958"/>
                    <a:ext cx="2095518" cy="1221745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l="-2616" t="-3000" r="-2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xmlns="" id="{25811025-CF39-6F45-98A9-92E5C7B7D5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7915" y="4130417"/>
              <a:ext cx="2181913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7784887" y="3139592"/>
            <a:ext cx="3898431" cy="1831009"/>
            <a:chOff x="7797079" y="3091762"/>
            <a:chExt cx="3898431" cy="183100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1D6B86BF-BE0F-2948-BBC2-5B8DF7A859C2}"/>
                </a:ext>
              </a:extLst>
            </p:cNvPr>
            <p:cNvGrpSpPr/>
            <p:nvPr/>
          </p:nvGrpSpPr>
          <p:grpSpPr>
            <a:xfrm>
              <a:off x="8104340" y="3424027"/>
              <a:ext cx="3591170" cy="1498744"/>
              <a:chOff x="8104340" y="3424027"/>
              <a:chExt cx="3591170" cy="1498744"/>
            </a:xfrm>
          </p:grpSpPr>
          <p:sp>
            <p:nvSpPr>
              <p:cNvPr id="28" name="Freeform 27"/>
              <p:cNvSpPr/>
              <p:nvPr/>
            </p:nvSpPr>
            <p:spPr>
              <a:xfrm>
                <a:off x="8104340" y="3494418"/>
                <a:ext cx="375781" cy="426229"/>
              </a:xfrm>
              <a:custGeom>
                <a:avLst/>
                <a:gdLst>
                  <a:gd name="connsiteX0" fmla="*/ 162838 w 375781"/>
                  <a:gd name="connsiteY0" fmla="*/ 344 h 426229"/>
                  <a:gd name="connsiteX1" fmla="*/ 25052 w 375781"/>
                  <a:gd name="connsiteY1" fmla="*/ 37922 h 426229"/>
                  <a:gd name="connsiteX2" fmla="*/ 0 w 375781"/>
                  <a:gd name="connsiteY2" fmla="*/ 75500 h 426229"/>
                  <a:gd name="connsiteX3" fmla="*/ 37578 w 375781"/>
                  <a:gd name="connsiteY3" fmla="*/ 313494 h 426229"/>
                  <a:gd name="connsiteX4" fmla="*/ 75156 w 375781"/>
                  <a:gd name="connsiteY4" fmla="*/ 351072 h 426229"/>
                  <a:gd name="connsiteX5" fmla="*/ 100208 w 375781"/>
                  <a:gd name="connsiteY5" fmla="*/ 388650 h 426229"/>
                  <a:gd name="connsiteX6" fmla="*/ 137786 w 375781"/>
                  <a:gd name="connsiteY6" fmla="*/ 401177 h 426229"/>
                  <a:gd name="connsiteX7" fmla="*/ 187890 w 375781"/>
                  <a:gd name="connsiteY7" fmla="*/ 426229 h 426229"/>
                  <a:gd name="connsiteX8" fmla="*/ 338202 w 375781"/>
                  <a:gd name="connsiteY8" fmla="*/ 388650 h 426229"/>
                  <a:gd name="connsiteX9" fmla="*/ 350728 w 375781"/>
                  <a:gd name="connsiteY9" fmla="*/ 351072 h 426229"/>
                  <a:gd name="connsiteX10" fmla="*/ 375781 w 375781"/>
                  <a:gd name="connsiteY10" fmla="*/ 313494 h 426229"/>
                  <a:gd name="connsiteX11" fmla="*/ 363255 w 375781"/>
                  <a:gd name="connsiteY11" fmla="*/ 225812 h 426229"/>
                  <a:gd name="connsiteX12" fmla="*/ 250520 w 375781"/>
                  <a:gd name="connsiteY12" fmla="*/ 125604 h 426229"/>
                  <a:gd name="connsiteX13" fmla="*/ 187890 w 375781"/>
                  <a:gd name="connsiteY13" fmla="*/ 62974 h 426229"/>
                  <a:gd name="connsiteX14" fmla="*/ 162838 w 375781"/>
                  <a:gd name="connsiteY14" fmla="*/ 344 h 426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5781" h="426229">
                    <a:moveTo>
                      <a:pt x="162838" y="344"/>
                    </a:moveTo>
                    <a:cubicBezTo>
                      <a:pt x="135698" y="-3831"/>
                      <a:pt x="37235" y="31153"/>
                      <a:pt x="25052" y="37922"/>
                    </a:cubicBezTo>
                    <a:cubicBezTo>
                      <a:pt x="11892" y="45233"/>
                      <a:pt x="8351" y="62974"/>
                      <a:pt x="0" y="75500"/>
                    </a:cubicBezTo>
                    <a:cubicBezTo>
                      <a:pt x="5272" y="149302"/>
                      <a:pt x="-5841" y="244024"/>
                      <a:pt x="37578" y="313494"/>
                    </a:cubicBezTo>
                    <a:cubicBezTo>
                      <a:pt x="46967" y="328516"/>
                      <a:pt x="63815" y="337463"/>
                      <a:pt x="75156" y="351072"/>
                    </a:cubicBezTo>
                    <a:cubicBezTo>
                      <a:pt x="84794" y="362637"/>
                      <a:pt x="88453" y="379245"/>
                      <a:pt x="100208" y="388650"/>
                    </a:cubicBezTo>
                    <a:cubicBezTo>
                      <a:pt x="110518" y="396898"/>
                      <a:pt x="125650" y="395976"/>
                      <a:pt x="137786" y="401177"/>
                    </a:cubicBezTo>
                    <a:cubicBezTo>
                      <a:pt x="154949" y="408533"/>
                      <a:pt x="171189" y="417878"/>
                      <a:pt x="187890" y="426229"/>
                    </a:cubicBezTo>
                    <a:cubicBezTo>
                      <a:pt x="223998" y="421716"/>
                      <a:pt x="303824" y="423029"/>
                      <a:pt x="338202" y="388650"/>
                    </a:cubicBezTo>
                    <a:cubicBezTo>
                      <a:pt x="347538" y="379314"/>
                      <a:pt x="344823" y="362882"/>
                      <a:pt x="350728" y="351072"/>
                    </a:cubicBezTo>
                    <a:cubicBezTo>
                      <a:pt x="357461" y="337607"/>
                      <a:pt x="367430" y="326020"/>
                      <a:pt x="375781" y="313494"/>
                    </a:cubicBezTo>
                    <a:cubicBezTo>
                      <a:pt x="371606" y="284267"/>
                      <a:pt x="376459" y="252219"/>
                      <a:pt x="363255" y="225812"/>
                    </a:cubicBezTo>
                    <a:cubicBezTo>
                      <a:pt x="337190" y="173683"/>
                      <a:pt x="287949" y="163033"/>
                      <a:pt x="250520" y="125604"/>
                    </a:cubicBezTo>
                    <a:cubicBezTo>
                      <a:pt x="167013" y="42097"/>
                      <a:pt x="288098" y="129779"/>
                      <a:pt x="187890" y="62974"/>
                    </a:cubicBezTo>
                    <a:cubicBezTo>
                      <a:pt x="174044" y="21435"/>
                      <a:pt x="189978" y="4519"/>
                      <a:pt x="162838" y="344"/>
                    </a:cubicBezTo>
                    <a:close/>
                  </a:path>
                </a:pathLst>
              </a:custGeom>
              <a:noFill/>
              <a:ln w="222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xmlns="" id="{41BA71BA-9145-5D40-93DD-F60C475CECD0}"/>
                      </a:ext>
                    </a:extLst>
                  </p:cNvPr>
                  <p:cNvSpPr txBox="1"/>
                  <p:nvPr/>
                </p:nvSpPr>
                <p:spPr>
                  <a:xfrm>
                    <a:off x="9473183" y="3424027"/>
                    <a:ext cx="2222327" cy="14987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en-US" dirty="0">
                      <a:latin typeface="Karla" charset="0"/>
                      <a:ea typeface="Karla" charset="0"/>
                      <a:cs typeface="Karla" charset="0"/>
                    </a:endParaRPr>
                  </a:p>
                  <a:p>
                    <a:r>
                      <a:rPr lang="en-US" dirty="0">
                        <a:latin typeface="Karla" charset="0"/>
                        <a:ea typeface="Karla" charset="0"/>
                        <a:cs typeface="Karla" charset="0"/>
                      </a:rPr>
                      <a:t>Find the nearest neighbor,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Karla" charset="0"/>
                                <a:cs typeface="Karla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Karla" charset="0"/>
                                <a:cs typeface="Karla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Karla" charset="0"/>
                                <a:cs typeface="Karla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Karla" charset="0"/>
                                <a:cs typeface="Karla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Karla" charset="0"/>
                                <a:cs typeface="Karla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  <m:t>)</m:t>
                        </m:r>
                      </m:oMath>
                    </a14:m>
                    <a:endParaRPr lang="en-US" dirty="0">
                      <a:latin typeface="Karla" charset="0"/>
                      <a:ea typeface="Karla" charset="0"/>
                      <a:cs typeface="Karla" charset="0"/>
                    </a:endParaRPr>
                  </a:p>
                  <a:p>
                    <a:endParaRPr lang="en-US" dirty="0">
                      <a:latin typeface="Karla" charset="0"/>
                      <a:ea typeface="Karla" charset="0"/>
                      <a:cs typeface="Karla" charset="0"/>
                    </a:endParaRPr>
                  </a:p>
                  <a:p>
                    <a:endParaRPr lang="en-US" dirty="0">
                      <a:latin typeface="Karla" charset="0"/>
                      <a:ea typeface="Karla" charset="0"/>
                      <a:cs typeface="Karla" charset="0"/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41BA71BA-9145-5D40-93DD-F60C475CECD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73183" y="3424027"/>
                    <a:ext cx="2222327" cy="1498744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l="-219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7797079" y="3091762"/>
                  <a:ext cx="983667" cy="3907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charset="0"/>
                                <a:ea typeface="Karla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  <a:ea typeface="Karla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Karla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  <a:ea typeface="Karla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  <a:ea typeface="Karla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  <a:ea typeface="Karla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  <a:ea typeface="Karla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  <a:ea typeface="Karla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  <a:ea typeface="Karla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latin typeface="Karla" charset="0"/>
                    <a:ea typeface="Karla" charset="0"/>
                    <a:cs typeface="Karla" charset="0"/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7079" y="3091762"/>
                  <a:ext cx="983667" cy="390748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9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/>
          <p:cNvGrpSpPr/>
          <p:nvPr/>
        </p:nvGrpSpPr>
        <p:grpSpPr>
          <a:xfrm>
            <a:off x="4267198" y="2214889"/>
            <a:ext cx="4290868" cy="2807420"/>
            <a:chOff x="4267198" y="2214889"/>
            <a:chExt cx="4290868" cy="2807420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7703144" y="2214889"/>
              <a:ext cx="854922" cy="3017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5301574" y="3433868"/>
              <a:ext cx="2401570" cy="9728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4610911" y="4026845"/>
              <a:ext cx="3042826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4270443" y="4480800"/>
              <a:ext cx="3432701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4267198" y="5022309"/>
              <a:ext cx="3432701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698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Validation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40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03235" y="5115339"/>
            <a:ext cx="344556" cy="238539"/>
          </a:xfrm>
          <a:prstGeom prst="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3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1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Validation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42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337" y="1497252"/>
            <a:ext cx="7770803" cy="439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1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=""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=""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=""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=""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=""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=""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=""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=""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=""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=""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=""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=""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=""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=""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=""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=""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=""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=""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=""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=""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=""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=""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=""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43</a:t>
            </a:fld>
            <a:endParaRPr lang="en-US" dirty="0"/>
          </a:p>
        </p:txBody>
      </p:sp>
      <p:sp>
        <p:nvSpPr>
          <p:cNvPr id="355" name="Oval 354">
            <a:extLst>
              <a:ext uri="{FF2B5EF4-FFF2-40B4-BE49-F238E27FC236}">
                <a16:creationId xmlns="" xmlns:a16="http://schemas.microsoft.com/office/drawing/2014/main" id="{F484B83C-D55D-F846-A75C-B293D1E9F30B}"/>
              </a:ext>
            </a:extLst>
          </p:cNvPr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Experimental Design &amp; Causal Inference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5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=""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=""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=""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=""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=""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=""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=""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=""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=""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=""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=""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=""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=""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=""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=""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=""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=""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=""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=""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=""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=""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=""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=""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44</a:t>
            </a:fld>
            <a:endParaRPr lang="en-US" dirty="0"/>
          </a:p>
        </p:txBody>
      </p:sp>
      <p:sp>
        <p:nvSpPr>
          <p:cNvPr id="355" name="Oval 354">
            <a:extLst>
              <a:ext uri="{FF2B5EF4-FFF2-40B4-BE49-F238E27FC236}">
                <a16:creationId xmlns="" xmlns:a16="http://schemas.microsoft.com/office/drawing/2014/main" id="{F484B83C-D55D-F846-A75C-B293D1E9F30B}"/>
              </a:ext>
            </a:extLst>
          </p:cNvPr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Experimental Design &amp; Causal Inference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23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473" y="0"/>
            <a:ext cx="6479721" cy="662161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4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221" y="1129966"/>
            <a:ext cx="7338758" cy="460909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4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=""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=""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=""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=""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=""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=""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=""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=""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=""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=""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=""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=""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=""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=""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=""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=""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=""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=""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=""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=""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=""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=""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=""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47</a:t>
            </a:fld>
            <a:endParaRPr lang="en-US" dirty="0"/>
          </a:p>
        </p:txBody>
      </p:sp>
      <p:sp>
        <p:nvSpPr>
          <p:cNvPr id="355" name="Oval 354">
            <a:extLst>
              <a:ext uri="{FF2B5EF4-FFF2-40B4-BE49-F238E27FC236}">
                <a16:creationId xmlns="" xmlns:a16="http://schemas.microsoft.com/office/drawing/2014/main" id="{F484B83C-D55D-F846-A75C-B293D1E9F30B}"/>
              </a:ext>
            </a:extLst>
          </p:cNvPr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Experimental Design &amp; Causal Inference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6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Methods of regularization: </a:t>
            </a:r>
          </a:p>
          <a:p>
            <a:pPr algn="ctr"/>
            <a:r>
              <a:rPr lang="en-US" b="1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=""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=""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=""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=""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=""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=""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=""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=""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=""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=""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=""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=""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=""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=""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=""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=""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=""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=""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=""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=""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=""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=""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=""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48</a:t>
            </a:fld>
            <a:endParaRPr lang="en-US" dirty="0"/>
          </a:p>
        </p:txBody>
      </p:sp>
      <p:sp>
        <p:nvSpPr>
          <p:cNvPr id="355" name="Oval 354">
            <a:extLst>
              <a:ext uri="{FF2B5EF4-FFF2-40B4-BE49-F238E27FC236}">
                <a16:creationId xmlns="" xmlns:a16="http://schemas.microsoft.com/office/drawing/2014/main" id="{F484B83C-D55D-F846-A75C-B293D1E9F30B}"/>
              </a:ext>
            </a:extLst>
          </p:cNvPr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Experimental Design &amp; Causal Inference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12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vs Variance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49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4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71B87EC-F8C9-904F-817D-FDFFDD5C0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184" y="1463038"/>
            <a:ext cx="6858002" cy="4572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Prediction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5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152362" y="63310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55958" y="921765"/>
                <a:ext cx="35540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Do the same for “all”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′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𝑠</m:t>
                    </m:r>
                  </m:oMath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958" y="921765"/>
                <a:ext cx="3554050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274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334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vs Variance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0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vs Variance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51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7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models: 20 data points per line 2000 simulations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52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9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vs Variance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53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0020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vs Variance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54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0020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0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vs Variance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55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0020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4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Poly 10 degree models : </a:t>
            </a:r>
            <a:r>
              <a:rPr lang="en-US" sz="2800" dirty="0"/>
              <a:t>20 data points per line 2000 simulations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8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vs Variance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983807"/>
            <a:ext cx="10327008" cy="2111143"/>
          </a:xfrm>
        </p:spPr>
        <p:txBody>
          <a:bodyPr/>
          <a:lstStyle/>
          <a:p>
            <a:r>
              <a:rPr lang="en-US" sz="2400" b="1" dirty="0"/>
              <a:t>Left</a:t>
            </a:r>
            <a:r>
              <a:rPr lang="en-US" sz="2400" dirty="0"/>
              <a:t>: </a:t>
            </a:r>
            <a:r>
              <a:rPr lang="en-US" sz="2400" dirty="0" smtClean="0"/>
              <a:t>2000 </a:t>
            </a:r>
            <a:r>
              <a:rPr lang="en-US" sz="2400" dirty="0"/>
              <a:t>best fit straight lines, </a:t>
            </a:r>
            <a:r>
              <a:rPr lang="en-US" sz="2400" dirty="0" smtClean="0"/>
              <a:t>each fitted </a:t>
            </a:r>
            <a:r>
              <a:rPr lang="en-US" sz="2400" dirty="0"/>
              <a:t>on a different </a:t>
            </a:r>
            <a:r>
              <a:rPr lang="en-US" sz="2400" dirty="0" smtClean="0"/>
              <a:t>20 </a:t>
            </a:r>
            <a:r>
              <a:rPr lang="en-US" sz="2400" dirty="0"/>
              <a:t>point training </a:t>
            </a:r>
            <a:r>
              <a:rPr lang="en-US" sz="2400" dirty="0" smtClean="0"/>
              <a:t>set. </a:t>
            </a:r>
            <a:endParaRPr lang="en-US" sz="2400" dirty="0"/>
          </a:p>
          <a:p>
            <a:r>
              <a:rPr lang="en-US" sz="2400" b="1" dirty="0"/>
              <a:t>Right</a:t>
            </a:r>
            <a:r>
              <a:rPr lang="en-US" sz="2400" dirty="0"/>
              <a:t>: Best-fit models using degree </a:t>
            </a:r>
            <a:r>
              <a:rPr lang="en-US" sz="2400" dirty="0" smtClean="0"/>
              <a:t>10 </a:t>
            </a:r>
            <a:r>
              <a:rPr lang="en-US" sz="2400" dirty="0"/>
              <a:t>polynomial</a:t>
            </a:r>
          </a:p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57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0"/>
            <a:ext cx="6858000" cy="457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35" y="2159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1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Regularization: An Overview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200"/>
                  </a:spcAft>
                </a:pPr>
                <a:r>
                  <a:rPr lang="en-US" sz="2400" dirty="0"/>
                  <a:t>The idea of regularization revolves around modifying the loss function L; in particular, we add a regularization term that penalizes some specified properties of the model parameters</a:t>
                </a:r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where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</m:oMath>
                </a14:m>
                <a:r>
                  <a:rPr lang="en-US" sz="2400" dirty="0"/>
                  <a:t> is a scalar that gives the weight (or importance) of the regularization term.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Fitting the model using the modified loss function </a:t>
                </a:r>
                <a:r>
                  <a:rPr lang="en-US" sz="2400" i="1" dirty="0" err="1"/>
                  <a:t>L</a:t>
                </a:r>
                <a:r>
                  <a:rPr lang="en-US" sz="2400" i="1" baseline="-25000" dirty="0" err="1"/>
                  <a:t>reg</a:t>
                </a:r>
                <a:r>
                  <a:rPr lang="en-US" sz="2400" dirty="0"/>
                  <a:t> would result in model parameters with desirable properties (specified by </a:t>
                </a:r>
                <a:r>
                  <a:rPr lang="en-US" sz="2400" i="1" dirty="0"/>
                  <a:t>R</a:t>
                </a:r>
                <a:r>
                  <a:rPr lang="en-US" sz="2400" dirty="0"/>
                  <a:t>).</a:t>
                </a:r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45" t="-2305" r="-1535" b="-109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58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859" y="2812538"/>
            <a:ext cx="4148119" cy="40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0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LASSO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58"/>
            <a:ext cx="10644711" cy="211114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Since we wish to discourage extreme values in model parameter</a:t>
            </a:r>
            <a:r>
              <a:rPr lang="en-US" sz="2400"/>
              <a:t>, we need </a:t>
            </a:r>
            <a:r>
              <a:rPr lang="en-US" sz="2400" dirty="0"/>
              <a:t>to choose a regularization term that penalizes parameter magnitudes. For our loss function, we will again use MSE.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Together our regularized loss function is:</a:t>
            </a:r>
          </a:p>
          <a:p>
            <a:pPr>
              <a:spcAft>
                <a:spcPts val="1200"/>
              </a:spcAft>
            </a:pPr>
            <a:endParaRPr lang="en-US" sz="2400" dirty="0"/>
          </a:p>
          <a:p>
            <a:pPr>
              <a:spcAft>
                <a:spcPts val="1200"/>
              </a:spcAft>
            </a:pPr>
            <a:endParaRPr lang="en-US" sz="2400" dirty="0"/>
          </a:p>
          <a:p>
            <a:pPr>
              <a:spcAft>
                <a:spcPts val="1200"/>
              </a:spcAft>
            </a:pPr>
            <a:r>
              <a:rPr lang="en-US" sz="2400" dirty="0"/>
              <a:t>Note that              is the </a:t>
            </a:r>
            <a:r>
              <a:rPr lang="en-US" sz="2400" b="1" i="1" dirty="0">
                <a:latin typeface="STIXGeneral" charset="0"/>
                <a:ea typeface="STIXGeneral" charset="0"/>
                <a:cs typeface="STIXGeneral" charset="0"/>
              </a:rPr>
              <a:t>l</a:t>
            </a:r>
            <a:r>
              <a:rPr lang="en-US" sz="2400" b="1" baseline="-25000" dirty="0"/>
              <a:t>1 </a:t>
            </a:r>
            <a:r>
              <a:rPr lang="en-US" sz="2400" dirty="0"/>
              <a:t>norm of the vector </a:t>
            </a:r>
            <a:r>
              <a:rPr lang="en-US" sz="2400" b="1" i="1" dirty="0">
                <a:latin typeface="Symbol" charset="2"/>
                <a:ea typeface="Symbol" charset="2"/>
                <a:cs typeface="Symbol" charset="2"/>
              </a:rPr>
              <a:t>b</a:t>
            </a:r>
            <a:endParaRPr lang="en-US" sz="2400" dirty="0"/>
          </a:p>
          <a:p>
            <a:pPr>
              <a:spcAft>
                <a:spcPts val="1200"/>
              </a:spcAft>
            </a:pPr>
            <a:endParaRPr lang="en-US" sz="2400" dirty="0"/>
          </a:p>
          <a:p>
            <a:pPr>
              <a:spcAft>
                <a:spcPts val="1200"/>
              </a:spcAft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303" y="3071469"/>
            <a:ext cx="6716629" cy="10665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447" y="4160785"/>
            <a:ext cx="711700" cy="7247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542" y="4987216"/>
            <a:ext cx="2412152" cy="115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0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085DFFF8-EA9A-AE4A-8D11-94D2F20D0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181" y="1461334"/>
            <a:ext cx="6857999" cy="4571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 the Prediction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6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52362" y="63310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8D39162-75B0-0D4E-BD90-7F73BB12168F}"/>
              </a:ext>
            </a:extLst>
          </p:cNvPr>
          <p:cNvGrpSpPr/>
          <p:nvPr/>
        </p:nvGrpSpPr>
        <p:grpSpPr>
          <a:xfrm>
            <a:off x="7428078" y="1948576"/>
            <a:ext cx="4571159" cy="3559483"/>
            <a:chOff x="7428078" y="1948576"/>
            <a:chExt cx="4571159" cy="35594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9472486" y="1948576"/>
                  <a:ext cx="2526751" cy="9661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Karla" charset="0"/>
                      <a:ea typeface="Karla" charset="0"/>
                      <a:cs typeface="Karla" charset="0"/>
                    </a:rPr>
                    <a:t>What is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charset="0"/>
                              <a:ea typeface="Karla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charset="0"/>
                                  <a:ea typeface="Karla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  <a:ea typeface="Karla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charset="0"/>
                              <a:ea typeface="Karla" charset="0"/>
                            </a:rPr>
                            <m:t>𝑞</m:t>
                          </m:r>
                        </m:sub>
                      </m:sSub>
                    </m:oMath>
                  </a14:m>
                  <a:r>
                    <a:rPr lang="en-US" dirty="0">
                      <a:latin typeface="Karla" charset="0"/>
                      <a:ea typeface="Karla" charset="0"/>
                      <a:cs typeface="Karla" charset="0"/>
                    </a:rPr>
                    <a:t>at some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charset="0"/>
                              <a:ea typeface="Karla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Karla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Karla" charset="0"/>
                            </a:rPr>
                            <m:t>𝑞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Karla" charset="0"/>
                            </a:rPr>
                            <m:t> </m:t>
                          </m:r>
                        </m:sub>
                      </m:sSub>
                    </m:oMath>
                  </a14:m>
                  <a:r>
                    <a:rPr lang="en-US" dirty="0">
                      <a:latin typeface="Karla" charset="0"/>
                      <a:ea typeface="Karla" charset="0"/>
                      <a:cs typeface="Karla" charset="0"/>
                    </a:rPr>
                    <a:t>?</a:t>
                  </a:r>
                </a:p>
                <a:p>
                  <a:endParaRPr lang="en-US" dirty="0">
                    <a:latin typeface="Karla" charset="0"/>
                    <a:ea typeface="Karla" charset="0"/>
                    <a:cs typeface="Karla" charset="0"/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72486" y="1948576"/>
                  <a:ext cx="2526751" cy="96616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174" t="-3165" b="-5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203A4D2B-2BEF-FC46-B8BE-CB2B553B5DF4}"/>
                </a:ext>
              </a:extLst>
            </p:cNvPr>
            <p:cNvGrpSpPr/>
            <p:nvPr/>
          </p:nvGrpSpPr>
          <p:grpSpPr>
            <a:xfrm>
              <a:off x="7428078" y="2018942"/>
              <a:ext cx="573106" cy="3489117"/>
              <a:chOff x="7428078" y="2018942"/>
              <a:chExt cx="573106" cy="3489117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xmlns="" id="{FB94280D-BC2F-A747-A334-DCD560BD78EA}"/>
                  </a:ext>
                </a:extLst>
              </p:cNvPr>
              <p:cNvSpPr/>
              <p:nvPr/>
            </p:nvSpPr>
            <p:spPr>
              <a:xfrm>
                <a:off x="7628351" y="5035463"/>
                <a:ext cx="114130" cy="109728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xmlns="" id="{914D6FD4-23DF-4546-8FA3-862622CEABB7}"/>
                  </a:ext>
                </a:extLst>
              </p:cNvPr>
              <p:cNvGrpSpPr/>
              <p:nvPr/>
            </p:nvGrpSpPr>
            <p:grpSpPr>
              <a:xfrm>
                <a:off x="7428078" y="2018942"/>
                <a:ext cx="573106" cy="3489117"/>
                <a:chOff x="7428078" y="2131956"/>
                <a:chExt cx="573106" cy="348911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" name="TextBox 6">
                      <a:extLst>
                        <a:ext uri="{FF2B5EF4-FFF2-40B4-BE49-F238E27FC236}">
                          <a16:creationId xmlns:a16="http://schemas.microsoft.com/office/drawing/2014/main" xmlns="" id="{0731E38F-93F2-A649-AC80-6DF519DB7D8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28078" y="5130874"/>
                      <a:ext cx="573106" cy="4901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i="1" smtClean="0">
                                    <a:latin typeface="Cambria Math" charset="0"/>
                                    <a:ea typeface="Karla" pitchFamily="2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Karla" pitchFamily="2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  <a:ea typeface="Karla" pitchFamily="2" charset="0"/>
                                  </a:rPr>
                                  <m:t>𝑞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latin typeface="Karla" pitchFamily="2" charset="0"/>
                        <a:ea typeface="Karla" pitchFamily="2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" name="TextBox 6">
                      <a:extLst>
                        <a:ext uri="{FF2B5EF4-FFF2-40B4-BE49-F238E27FC236}">
                          <a16:creationId xmlns:a16="http://schemas.microsoft.com/office/drawing/2014/main" xmlns:a14="http://schemas.microsoft.com/office/drawing/2010/main" xmlns="" id="{0731E38F-93F2-A649-AC80-6DF519DB7D8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28078" y="5130874"/>
                      <a:ext cx="573106" cy="490199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b="-617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" name="Freeform 5"/>
                <p:cNvSpPr/>
                <p:nvPr/>
              </p:nvSpPr>
              <p:spPr>
                <a:xfrm>
                  <a:off x="7665929" y="2131956"/>
                  <a:ext cx="50104" cy="3006247"/>
                </a:xfrm>
                <a:custGeom>
                  <a:avLst/>
                  <a:gdLst>
                    <a:gd name="connsiteX0" fmla="*/ 37578 w 50104"/>
                    <a:gd name="connsiteY0" fmla="*/ 3006247 h 3006247"/>
                    <a:gd name="connsiteX1" fmla="*/ 50104 w 50104"/>
                    <a:gd name="connsiteY1" fmla="*/ 814192 h 3006247"/>
                    <a:gd name="connsiteX2" fmla="*/ 37578 w 50104"/>
                    <a:gd name="connsiteY2" fmla="*/ 751562 h 3006247"/>
                    <a:gd name="connsiteX3" fmla="*/ 25052 w 50104"/>
                    <a:gd name="connsiteY3" fmla="*/ 613776 h 3006247"/>
                    <a:gd name="connsiteX4" fmla="*/ 12526 w 50104"/>
                    <a:gd name="connsiteY4" fmla="*/ 513568 h 3006247"/>
                    <a:gd name="connsiteX5" fmla="*/ 0 w 50104"/>
                    <a:gd name="connsiteY5" fmla="*/ 162839 h 3006247"/>
                    <a:gd name="connsiteX6" fmla="*/ 12526 w 50104"/>
                    <a:gd name="connsiteY6" fmla="*/ 112735 h 3006247"/>
                    <a:gd name="connsiteX7" fmla="*/ 12526 w 50104"/>
                    <a:gd name="connsiteY7" fmla="*/ 0 h 3006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104" h="3006247">
                      <a:moveTo>
                        <a:pt x="37578" y="3006247"/>
                      </a:moveTo>
                      <a:cubicBezTo>
                        <a:pt x="41753" y="2275562"/>
                        <a:pt x="50104" y="1544889"/>
                        <a:pt x="50104" y="814192"/>
                      </a:cubicBezTo>
                      <a:cubicBezTo>
                        <a:pt x="50104" y="792902"/>
                        <a:pt x="40219" y="772688"/>
                        <a:pt x="37578" y="751562"/>
                      </a:cubicBezTo>
                      <a:cubicBezTo>
                        <a:pt x="31858" y="705800"/>
                        <a:pt x="29880" y="659641"/>
                        <a:pt x="25052" y="613776"/>
                      </a:cubicBezTo>
                      <a:cubicBezTo>
                        <a:pt x="21528" y="580298"/>
                        <a:pt x="16701" y="546971"/>
                        <a:pt x="12526" y="513568"/>
                      </a:cubicBezTo>
                      <a:cubicBezTo>
                        <a:pt x="8351" y="396658"/>
                        <a:pt x="0" y="279823"/>
                        <a:pt x="0" y="162839"/>
                      </a:cubicBezTo>
                      <a:cubicBezTo>
                        <a:pt x="0" y="145624"/>
                        <a:pt x="11206" y="129900"/>
                        <a:pt x="12526" y="112735"/>
                      </a:cubicBezTo>
                      <a:cubicBezTo>
                        <a:pt x="15408" y="75267"/>
                        <a:pt x="12526" y="37578"/>
                        <a:pt x="12526" y="0"/>
                      </a:cubicBezTo>
                    </a:path>
                  </a:pathLst>
                </a:custGeom>
                <a:solidFill>
                  <a:srgbClr val="F9F9F9"/>
                </a:solidFill>
                <a:effectLst>
                  <a:outerShdw blurRad="40000" dist="23000" dir="5400000" rotWithShape="0">
                    <a:schemeClr val="tx1">
                      <a:alpha val="35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8CF77CA-E6D2-0C4D-B979-24ED101EC170}"/>
              </a:ext>
            </a:extLst>
          </p:cNvPr>
          <p:cNvGrpSpPr/>
          <p:nvPr/>
        </p:nvGrpSpPr>
        <p:grpSpPr>
          <a:xfrm>
            <a:off x="7210402" y="3192493"/>
            <a:ext cx="4505647" cy="1825367"/>
            <a:chOff x="7210402" y="3192493"/>
            <a:chExt cx="4505647" cy="1825367"/>
          </a:xfrm>
        </p:grpSpPr>
        <p:sp>
          <p:nvSpPr>
            <p:cNvPr id="29" name="5-Point Star 28"/>
            <p:cNvSpPr/>
            <p:nvPr/>
          </p:nvSpPr>
          <p:spPr>
            <a:xfrm>
              <a:off x="7628351" y="3241396"/>
              <a:ext cx="200417" cy="221711"/>
            </a:xfrm>
            <a:prstGeom prst="star5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A57C4E67-F7BA-1B4F-9CA5-15165EE834F1}"/>
                    </a:ext>
                  </a:extLst>
                </p:cNvPr>
                <p:cNvSpPr txBox="1"/>
                <p:nvPr/>
              </p:nvSpPr>
              <p:spPr>
                <a:xfrm>
                  <a:off x="9472486" y="4534394"/>
                  <a:ext cx="2243563" cy="4834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ea typeface="Karla" charset="0"/>
                    </a:rPr>
                    <a:t>Predict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charset="0"/>
                              <a:ea typeface="Karla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  <a:ea typeface="Karla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Karla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  <a:ea typeface="Karla" charset="0"/>
                                </a:rPr>
                                <m:t>𝑞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Karla" charset="0"/>
                                </a:rPr>
                                <m:t> </m:t>
                              </m:r>
                            </m:sub>
                          </m:sSub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Karla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charset="0"/>
                              <a:ea typeface="Karla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  <a:ea typeface="Karla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  <a:ea typeface="Karla" charset="0"/>
                            </a:rPr>
                            <m:t>𝑘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is-IS" b="0" i="1" smtClean="0">
                              <a:latin typeface="Cambria Math" charset="0"/>
                              <a:ea typeface="Karla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charset="0"/>
                              <a:ea typeface="Karla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charset="0"/>
                              <a:ea typeface="Karla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  <a:ea typeface="Karla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Karla" charset="0"/>
                                </a:rPr>
                                <m:t>𝑦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  <a:ea typeface="Karla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  <a:ea typeface="Karla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Karla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</m:e>
                      </m:nary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A57C4E67-F7BA-1B4F-9CA5-15165EE834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72486" y="4534394"/>
                  <a:ext cx="2243563" cy="483466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446" t="-79747" r="-11957" b="-1316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xmlns="" id="{04DD8431-5EE5-D94C-BBAF-83030708D12D}"/>
                    </a:ext>
                  </a:extLst>
                </p:cNvPr>
                <p:cNvSpPr/>
                <p:nvPr/>
              </p:nvSpPr>
              <p:spPr>
                <a:xfrm>
                  <a:off x="7210402" y="3192493"/>
                  <a:ext cx="462755" cy="3907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charset="0"/>
                                <a:ea typeface="Karla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charset="0"/>
                                    <a:ea typeface="Karla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charset="0"/>
                                    <a:ea typeface="Karla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charset="0"/>
                                <a:ea typeface="Karla" charset="0"/>
                              </a:rPr>
                              <m:t>𝑞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04DD8431-5EE5-D94C-BBAF-83030708D1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0402" y="3192493"/>
                  <a:ext cx="462755" cy="390748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1563" r="-13158" b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9F040EF2-ACF6-A745-887C-84FC55FB1159}"/>
              </a:ext>
            </a:extLst>
          </p:cNvPr>
          <p:cNvGrpSpPr/>
          <p:nvPr/>
        </p:nvGrpSpPr>
        <p:grpSpPr>
          <a:xfrm>
            <a:off x="5507915" y="2699766"/>
            <a:ext cx="6060089" cy="1430651"/>
            <a:chOff x="5507915" y="2699766"/>
            <a:chExt cx="6060089" cy="143065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23996A04-9B10-CA47-858C-0C31F5B71CEE}"/>
                </a:ext>
              </a:extLst>
            </p:cNvPr>
            <p:cNvGrpSpPr/>
            <p:nvPr/>
          </p:nvGrpSpPr>
          <p:grpSpPr>
            <a:xfrm>
              <a:off x="6601216" y="2699766"/>
              <a:ext cx="4966788" cy="1221745"/>
              <a:chOff x="6601216" y="2781958"/>
              <a:chExt cx="4966788" cy="1221745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 flipH="1">
                <a:off x="6601216" y="3167669"/>
                <a:ext cx="1114120" cy="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7742481" y="3750554"/>
                <a:ext cx="474593" cy="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xmlns="" id="{C719BBD0-1B95-AA48-9295-5FEB43688998}"/>
                      </a:ext>
                    </a:extLst>
                  </p:cNvPr>
                  <p:cNvSpPr txBox="1"/>
                  <p:nvPr/>
                </p:nvSpPr>
                <p:spPr>
                  <a:xfrm>
                    <a:off x="9472486" y="2781958"/>
                    <a:ext cx="2095518" cy="12217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latin typeface="Karla" charset="0"/>
                        <a:ea typeface="Karla" charset="0"/>
                        <a:cs typeface="Karla" charset="0"/>
                      </a:rPr>
                      <a:t>Find distances to all other points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  <m:t>𝐷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  <a:ea typeface="Karla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Karla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Karla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Karla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  <a:ea typeface="Karla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Karla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Karla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Karla" charset="0"/>
                          </a:rPr>
                          <m:t>)</m:t>
                        </m:r>
                      </m:oMath>
                    </a14:m>
                    <a:endParaRPr lang="en-US" dirty="0">
                      <a:latin typeface="Karla" charset="0"/>
                      <a:ea typeface="Karla" charset="0"/>
                      <a:cs typeface="Karla" charset="0"/>
                    </a:endParaRPr>
                  </a:p>
                  <a:p>
                    <a:endParaRPr lang="en-US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C719BBD0-1B95-AA48-9295-5FEB4368899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72486" y="2781958"/>
                    <a:ext cx="2095518" cy="1221745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l="-2616" t="-3000" r="-2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xmlns="" id="{25811025-CF39-6F45-98A9-92E5C7B7D5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7915" y="4130417"/>
              <a:ext cx="2181913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6454592" y="2855245"/>
            <a:ext cx="5445382" cy="2092987"/>
            <a:chOff x="6454592" y="2855245"/>
            <a:chExt cx="5445382" cy="209298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1D6B86BF-BE0F-2948-BBC2-5B8DF7A859C2}"/>
                </a:ext>
              </a:extLst>
            </p:cNvPr>
            <p:cNvGrpSpPr/>
            <p:nvPr/>
          </p:nvGrpSpPr>
          <p:grpSpPr>
            <a:xfrm>
              <a:off x="8104340" y="3444807"/>
              <a:ext cx="3795634" cy="1503425"/>
              <a:chOff x="8104340" y="3444807"/>
              <a:chExt cx="3795634" cy="150342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xmlns="" id="{41BA71BA-9145-5D40-93DD-F60C475CECD0}"/>
                      </a:ext>
                    </a:extLst>
                  </p:cNvPr>
                  <p:cNvSpPr txBox="1"/>
                  <p:nvPr/>
                </p:nvSpPr>
                <p:spPr>
                  <a:xfrm>
                    <a:off x="9472486" y="3444807"/>
                    <a:ext cx="2427488" cy="15034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en-US" dirty="0">
                      <a:latin typeface="Karla" charset="0"/>
                      <a:ea typeface="Karla" charset="0"/>
                      <a:cs typeface="Karla" charset="0"/>
                    </a:endParaRPr>
                  </a:p>
                  <a:p>
                    <a:r>
                      <a:rPr lang="en-US" dirty="0">
                        <a:latin typeface="Karla" charset="0"/>
                        <a:ea typeface="Karla" charset="0"/>
                        <a:cs typeface="Karla" charset="0"/>
                      </a:rPr>
                      <a:t>Find the k-nearest neighbors,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  <a:ea typeface="Karla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  <a:ea typeface="Karla" charset="0"/>
                              </a:rPr>
                              <m:t>𝑥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  <a:ea typeface="Karla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  <a:ea typeface="Karla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  <a:ea typeface="Karla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r>
                          <a:rPr lang="en-US" b="0" i="1" smtClean="0">
                            <a:latin typeface="Cambria Math" charset="0"/>
                            <a:ea typeface="Karla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  <a:ea typeface="Karla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  <a:ea typeface="Karla" charset="0"/>
                              </a:rPr>
                              <m:t>𝑥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charset="0"/>
                                    <a:ea typeface="Karla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  <a:ea typeface="Karla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  <a:ea typeface="Karla" charset="0"/>
                                  </a:rPr>
                                  <m:t>𝑘</m:t>
                                </m:r>
                              </m:sub>
                            </m:sSub>
                          </m:sub>
                        </m:sSub>
                      </m:oMath>
                    </a14:m>
                    <a:endParaRPr lang="en-US" dirty="0">
                      <a:latin typeface="Karla" charset="0"/>
                      <a:ea typeface="Karla" charset="0"/>
                      <a:cs typeface="Karla" charset="0"/>
                    </a:endParaRPr>
                  </a:p>
                  <a:p>
                    <a:endParaRPr lang="en-US" dirty="0">
                      <a:latin typeface="Karla" charset="0"/>
                      <a:ea typeface="Karla" charset="0"/>
                      <a:cs typeface="Karla" charset="0"/>
                    </a:endParaRPr>
                  </a:p>
                  <a:p>
                    <a:endParaRPr lang="en-US" dirty="0"/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41BA71BA-9145-5D40-93DD-F60C475CECD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72486" y="3444807"/>
                    <a:ext cx="2427488" cy="1503425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l="-22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8" name="Freeform 27"/>
              <p:cNvSpPr/>
              <p:nvPr/>
            </p:nvSpPr>
            <p:spPr>
              <a:xfrm>
                <a:off x="8104340" y="3494418"/>
                <a:ext cx="375781" cy="426229"/>
              </a:xfrm>
              <a:custGeom>
                <a:avLst/>
                <a:gdLst>
                  <a:gd name="connsiteX0" fmla="*/ 162838 w 375781"/>
                  <a:gd name="connsiteY0" fmla="*/ 344 h 426229"/>
                  <a:gd name="connsiteX1" fmla="*/ 25052 w 375781"/>
                  <a:gd name="connsiteY1" fmla="*/ 37922 h 426229"/>
                  <a:gd name="connsiteX2" fmla="*/ 0 w 375781"/>
                  <a:gd name="connsiteY2" fmla="*/ 75500 h 426229"/>
                  <a:gd name="connsiteX3" fmla="*/ 37578 w 375781"/>
                  <a:gd name="connsiteY3" fmla="*/ 313494 h 426229"/>
                  <a:gd name="connsiteX4" fmla="*/ 75156 w 375781"/>
                  <a:gd name="connsiteY4" fmla="*/ 351072 h 426229"/>
                  <a:gd name="connsiteX5" fmla="*/ 100208 w 375781"/>
                  <a:gd name="connsiteY5" fmla="*/ 388650 h 426229"/>
                  <a:gd name="connsiteX6" fmla="*/ 137786 w 375781"/>
                  <a:gd name="connsiteY6" fmla="*/ 401177 h 426229"/>
                  <a:gd name="connsiteX7" fmla="*/ 187890 w 375781"/>
                  <a:gd name="connsiteY7" fmla="*/ 426229 h 426229"/>
                  <a:gd name="connsiteX8" fmla="*/ 338202 w 375781"/>
                  <a:gd name="connsiteY8" fmla="*/ 388650 h 426229"/>
                  <a:gd name="connsiteX9" fmla="*/ 350728 w 375781"/>
                  <a:gd name="connsiteY9" fmla="*/ 351072 h 426229"/>
                  <a:gd name="connsiteX10" fmla="*/ 375781 w 375781"/>
                  <a:gd name="connsiteY10" fmla="*/ 313494 h 426229"/>
                  <a:gd name="connsiteX11" fmla="*/ 363255 w 375781"/>
                  <a:gd name="connsiteY11" fmla="*/ 225812 h 426229"/>
                  <a:gd name="connsiteX12" fmla="*/ 250520 w 375781"/>
                  <a:gd name="connsiteY12" fmla="*/ 125604 h 426229"/>
                  <a:gd name="connsiteX13" fmla="*/ 187890 w 375781"/>
                  <a:gd name="connsiteY13" fmla="*/ 62974 h 426229"/>
                  <a:gd name="connsiteX14" fmla="*/ 162838 w 375781"/>
                  <a:gd name="connsiteY14" fmla="*/ 344 h 426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5781" h="426229">
                    <a:moveTo>
                      <a:pt x="162838" y="344"/>
                    </a:moveTo>
                    <a:cubicBezTo>
                      <a:pt x="135698" y="-3831"/>
                      <a:pt x="37235" y="31153"/>
                      <a:pt x="25052" y="37922"/>
                    </a:cubicBezTo>
                    <a:cubicBezTo>
                      <a:pt x="11892" y="45233"/>
                      <a:pt x="8351" y="62974"/>
                      <a:pt x="0" y="75500"/>
                    </a:cubicBezTo>
                    <a:cubicBezTo>
                      <a:pt x="5272" y="149302"/>
                      <a:pt x="-5841" y="244024"/>
                      <a:pt x="37578" y="313494"/>
                    </a:cubicBezTo>
                    <a:cubicBezTo>
                      <a:pt x="46967" y="328516"/>
                      <a:pt x="63815" y="337463"/>
                      <a:pt x="75156" y="351072"/>
                    </a:cubicBezTo>
                    <a:cubicBezTo>
                      <a:pt x="84794" y="362637"/>
                      <a:pt x="88453" y="379245"/>
                      <a:pt x="100208" y="388650"/>
                    </a:cubicBezTo>
                    <a:cubicBezTo>
                      <a:pt x="110518" y="396898"/>
                      <a:pt x="125650" y="395976"/>
                      <a:pt x="137786" y="401177"/>
                    </a:cubicBezTo>
                    <a:cubicBezTo>
                      <a:pt x="154949" y="408533"/>
                      <a:pt x="171189" y="417878"/>
                      <a:pt x="187890" y="426229"/>
                    </a:cubicBezTo>
                    <a:cubicBezTo>
                      <a:pt x="223998" y="421716"/>
                      <a:pt x="303824" y="423029"/>
                      <a:pt x="338202" y="388650"/>
                    </a:cubicBezTo>
                    <a:cubicBezTo>
                      <a:pt x="347538" y="379314"/>
                      <a:pt x="344823" y="362882"/>
                      <a:pt x="350728" y="351072"/>
                    </a:cubicBezTo>
                    <a:cubicBezTo>
                      <a:pt x="357461" y="337607"/>
                      <a:pt x="367430" y="326020"/>
                      <a:pt x="375781" y="313494"/>
                    </a:cubicBezTo>
                    <a:cubicBezTo>
                      <a:pt x="371606" y="284267"/>
                      <a:pt x="376459" y="252219"/>
                      <a:pt x="363255" y="225812"/>
                    </a:cubicBezTo>
                    <a:cubicBezTo>
                      <a:pt x="337190" y="173683"/>
                      <a:pt x="287949" y="163033"/>
                      <a:pt x="250520" y="125604"/>
                    </a:cubicBezTo>
                    <a:cubicBezTo>
                      <a:pt x="167013" y="42097"/>
                      <a:pt x="288098" y="129779"/>
                      <a:pt x="187890" y="62974"/>
                    </a:cubicBezTo>
                    <a:cubicBezTo>
                      <a:pt x="174044" y="21435"/>
                      <a:pt x="189978" y="4519"/>
                      <a:pt x="162838" y="344"/>
                    </a:cubicBezTo>
                    <a:close/>
                  </a:path>
                </a:pathLst>
              </a:custGeom>
              <a:noFill/>
              <a:ln w="222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Freeform 26"/>
            <p:cNvSpPr/>
            <p:nvPr/>
          </p:nvSpPr>
          <p:spPr>
            <a:xfrm>
              <a:off x="6454592" y="2855245"/>
              <a:ext cx="375781" cy="426229"/>
            </a:xfrm>
            <a:custGeom>
              <a:avLst/>
              <a:gdLst>
                <a:gd name="connsiteX0" fmla="*/ 162838 w 375781"/>
                <a:gd name="connsiteY0" fmla="*/ 344 h 426229"/>
                <a:gd name="connsiteX1" fmla="*/ 25052 w 375781"/>
                <a:gd name="connsiteY1" fmla="*/ 37922 h 426229"/>
                <a:gd name="connsiteX2" fmla="*/ 0 w 375781"/>
                <a:gd name="connsiteY2" fmla="*/ 75500 h 426229"/>
                <a:gd name="connsiteX3" fmla="*/ 37578 w 375781"/>
                <a:gd name="connsiteY3" fmla="*/ 313494 h 426229"/>
                <a:gd name="connsiteX4" fmla="*/ 75156 w 375781"/>
                <a:gd name="connsiteY4" fmla="*/ 351072 h 426229"/>
                <a:gd name="connsiteX5" fmla="*/ 100208 w 375781"/>
                <a:gd name="connsiteY5" fmla="*/ 388650 h 426229"/>
                <a:gd name="connsiteX6" fmla="*/ 137786 w 375781"/>
                <a:gd name="connsiteY6" fmla="*/ 401177 h 426229"/>
                <a:gd name="connsiteX7" fmla="*/ 187890 w 375781"/>
                <a:gd name="connsiteY7" fmla="*/ 426229 h 426229"/>
                <a:gd name="connsiteX8" fmla="*/ 338202 w 375781"/>
                <a:gd name="connsiteY8" fmla="*/ 388650 h 426229"/>
                <a:gd name="connsiteX9" fmla="*/ 350728 w 375781"/>
                <a:gd name="connsiteY9" fmla="*/ 351072 h 426229"/>
                <a:gd name="connsiteX10" fmla="*/ 375781 w 375781"/>
                <a:gd name="connsiteY10" fmla="*/ 313494 h 426229"/>
                <a:gd name="connsiteX11" fmla="*/ 363255 w 375781"/>
                <a:gd name="connsiteY11" fmla="*/ 225812 h 426229"/>
                <a:gd name="connsiteX12" fmla="*/ 250520 w 375781"/>
                <a:gd name="connsiteY12" fmla="*/ 125604 h 426229"/>
                <a:gd name="connsiteX13" fmla="*/ 187890 w 375781"/>
                <a:gd name="connsiteY13" fmla="*/ 62974 h 426229"/>
                <a:gd name="connsiteX14" fmla="*/ 162838 w 375781"/>
                <a:gd name="connsiteY14" fmla="*/ 344 h 42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5781" h="426229">
                  <a:moveTo>
                    <a:pt x="162838" y="344"/>
                  </a:moveTo>
                  <a:cubicBezTo>
                    <a:pt x="135698" y="-3831"/>
                    <a:pt x="37235" y="31153"/>
                    <a:pt x="25052" y="37922"/>
                  </a:cubicBezTo>
                  <a:cubicBezTo>
                    <a:pt x="11892" y="45233"/>
                    <a:pt x="8351" y="62974"/>
                    <a:pt x="0" y="75500"/>
                  </a:cubicBezTo>
                  <a:cubicBezTo>
                    <a:pt x="5272" y="149302"/>
                    <a:pt x="-5841" y="244024"/>
                    <a:pt x="37578" y="313494"/>
                  </a:cubicBezTo>
                  <a:cubicBezTo>
                    <a:pt x="46967" y="328516"/>
                    <a:pt x="63815" y="337463"/>
                    <a:pt x="75156" y="351072"/>
                  </a:cubicBezTo>
                  <a:cubicBezTo>
                    <a:pt x="84794" y="362637"/>
                    <a:pt x="88453" y="379245"/>
                    <a:pt x="100208" y="388650"/>
                  </a:cubicBezTo>
                  <a:cubicBezTo>
                    <a:pt x="110518" y="396898"/>
                    <a:pt x="125650" y="395976"/>
                    <a:pt x="137786" y="401177"/>
                  </a:cubicBezTo>
                  <a:cubicBezTo>
                    <a:pt x="154949" y="408533"/>
                    <a:pt x="171189" y="417878"/>
                    <a:pt x="187890" y="426229"/>
                  </a:cubicBezTo>
                  <a:cubicBezTo>
                    <a:pt x="223998" y="421716"/>
                    <a:pt x="303824" y="423029"/>
                    <a:pt x="338202" y="388650"/>
                  </a:cubicBezTo>
                  <a:cubicBezTo>
                    <a:pt x="347538" y="379314"/>
                    <a:pt x="344823" y="362882"/>
                    <a:pt x="350728" y="351072"/>
                  </a:cubicBezTo>
                  <a:cubicBezTo>
                    <a:pt x="357461" y="337607"/>
                    <a:pt x="367430" y="326020"/>
                    <a:pt x="375781" y="313494"/>
                  </a:cubicBezTo>
                  <a:cubicBezTo>
                    <a:pt x="371606" y="284267"/>
                    <a:pt x="376459" y="252219"/>
                    <a:pt x="363255" y="225812"/>
                  </a:cubicBezTo>
                  <a:cubicBezTo>
                    <a:pt x="337190" y="173683"/>
                    <a:pt x="287949" y="163033"/>
                    <a:pt x="250520" y="125604"/>
                  </a:cubicBezTo>
                  <a:cubicBezTo>
                    <a:pt x="167013" y="42097"/>
                    <a:pt x="288098" y="129779"/>
                    <a:pt x="187890" y="62974"/>
                  </a:cubicBezTo>
                  <a:cubicBezTo>
                    <a:pt x="174044" y="21435"/>
                    <a:pt x="189978" y="4519"/>
                    <a:pt x="162838" y="344"/>
                  </a:cubicBezTo>
                  <a:close/>
                </a:path>
              </a:pathLst>
            </a:custGeom>
            <a:noFill/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267198" y="2214889"/>
            <a:ext cx="4290868" cy="2807420"/>
            <a:chOff x="4267198" y="2214889"/>
            <a:chExt cx="4290868" cy="2807420"/>
          </a:xfrm>
        </p:grpSpPr>
        <p:cxnSp>
          <p:nvCxnSpPr>
            <p:cNvPr id="34" name="Straight Arrow Connector 33"/>
            <p:cNvCxnSpPr/>
            <p:nvPr/>
          </p:nvCxnSpPr>
          <p:spPr>
            <a:xfrm>
              <a:off x="7703144" y="2214889"/>
              <a:ext cx="854922" cy="3017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5301574" y="3433868"/>
              <a:ext cx="2401570" cy="9728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4610911" y="4026845"/>
              <a:ext cx="3042826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4270443" y="4480800"/>
              <a:ext cx="3432701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4267198" y="5022309"/>
              <a:ext cx="3432701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844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Ridge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632680" cy="2111143"/>
          </a:xfrm>
        </p:spPr>
        <p:txBody>
          <a:bodyPr/>
          <a:lstStyle/>
          <a:p>
            <a:r>
              <a:rPr lang="en-US" sz="2400" dirty="0"/>
              <a:t>Alternatively, we can choose a regularization term that penalizes the squares of the parameter magnitudes. Then, our regularized loss function is: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Note that               is the </a:t>
            </a:r>
            <a:r>
              <a:rPr lang="en-US" sz="2400" b="1" i="1" dirty="0">
                <a:latin typeface="STIXGeneral" charset="0"/>
                <a:ea typeface="STIXGeneral" charset="0"/>
                <a:cs typeface="STIXGeneral" charset="0"/>
              </a:rPr>
              <a:t>l</a:t>
            </a:r>
            <a:r>
              <a:rPr lang="en-US" sz="2400" b="1" baseline="-25000" dirty="0"/>
              <a:t>2 </a:t>
            </a:r>
            <a:r>
              <a:rPr lang="en-US" sz="2400" dirty="0"/>
              <a:t>norm of the vector </a:t>
            </a:r>
            <a:r>
              <a:rPr lang="en-US" sz="2400" b="1" i="1" dirty="0">
                <a:latin typeface="Symbol" charset="2"/>
                <a:ea typeface="Symbol" charset="2"/>
                <a:cs typeface="Symbol" charset="2"/>
              </a:rPr>
              <a:t>b</a:t>
            </a:r>
          </a:p>
          <a:p>
            <a:endParaRPr lang="en-US" sz="2400" b="1" i="1" dirty="0">
              <a:latin typeface="Symbol" charset="2"/>
              <a:ea typeface="Symbol" charset="2"/>
              <a:cs typeface="Symbol" charset="2"/>
            </a:endParaRPr>
          </a:p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60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165" y="2242626"/>
            <a:ext cx="6731669" cy="1142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414" y="3553264"/>
            <a:ext cx="813758" cy="716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952" y="4626818"/>
            <a:ext cx="2181058" cy="113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8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406303"/>
            <a:ext cx="6858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Ridge regularization with </a:t>
            </a:r>
            <a:r>
              <a:rPr lang="en-US" b="1" dirty="0" smtClean="0"/>
              <a:t>validation</a:t>
            </a:r>
            <a:r>
              <a:rPr lang="en-US" dirty="0" smtClean="0"/>
              <a:t> only: step by step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6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Ridge regularization with </a:t>
            </a:r>
            <a:r>
              <a:rPr lang="en-US" b="1" dirty="0" smtClean="0"/>
              <a:t>validation</a:t>
            </a:r>
            <a:r>
              <a:rPr lang="en-US" dirty="0" smtClean="0"/>
              <a:t> only: step by step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62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406303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6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Methods of regularization: </a:t>
            </a:r>
          </a:p>
          <a:p>
            <a:pPr algn="ctr"/>
            <a:r>
              <a:rPr lang="en-US" b="1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=""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=""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=""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=""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=""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=""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=""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=""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=""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=""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=""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=""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=""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=""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=""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=""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=""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=""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=""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=""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=""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=""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=""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63</a:t>
            </a:fld>
            <a:endParaRPr lang="en-US" dirty="0"/>
          </a:p>
        </p:txBody>
      </p:sp>
      <p:sp>
        <p:nvSpPr>
          <p:cNvPr id="355" name="Oval 354">
            <a:extLst>
              <a:ext uri="{FF2B5EF4-FFF2-40B4-BE49-F238E27FC236}">
                <a16:creationId xmlns="" xmlns:a16="http://schemas.microsoft.com/office/drawing/2014/main" id="{F484B83C-D55D-F846-A75C-B293D1E9F30B}"/>
              </a:ext>
            </a:extLst>
          </p:cNvPr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Experimental Design &amp; Causal Inference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63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=""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=""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=""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=""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=""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=""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=""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=""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=""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=""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=""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=""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=""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=""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=""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=""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=""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=""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=""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=""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=""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=""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=""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64</a:t>
            </a:fld>
            <a:endParaRPr lang="en-US" dirty="0"/>
          </a:p>
        </p:txBody>
      </p:sp>
      <p:sp>
        <p:nvSpPr>
          <p:cNvPr id="355" name="Oval 354">
            <a:extLst>
              <a:ext uri="{FF2B5EF4-FFF2-40B4-BE49-F238E27FC236}">
                <a16:creationId xmlns="" xmlns:a16="http://schemas.microsoft.com/office/drawing/2014/main" id="{F484B83C-D55D-F846-A75C-B293D1E9F30B}"/>
              </a:ext>
            </a:extLst>
          </p:cNvPr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Experimental Design &amp; Causal Inference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83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0E6E8E-B179-AA4A-A799-907EA6843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Intuition Behind PCA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F7A077A-CF01-CE4C-8CDE-1753640AE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5375442"/>
          </a:xfrm>
        </p:spPr>
        <p:txBody>
          <a:bodyPr/>
          <a:lstStyle/>
          <a:p>
            <a:r>
              <a:rPr lang="en-US" dirty="0"/>
              <a:t>Top PCA components capture the most of amount of variation (interesting features) of the data. </a:t>
            </a:r>
          </a:p>
          <a:p>
            <a:r>
              <a:rPr lang="en-US" dirty="0"/>
              <a:t>Each component is a linear combination of the original predictors - we visualize them as vectors in the feature space.</a:t>
            </a:r>
          </a:p>
          <a:p>
            <a:endParaRPr lang="en-US" dirty="0"/>
          </a:p>
        </p:txBody>
      </p:sp>
      <p:pic>
        <p:nvPicPr>
          <p:cNvPr id="25601" name="Picture 1" descr="page17image3819904">
            <a:extLst>
              <a:ext uri="{FF2B5EF4-FFF2-40B4-BE49-F238E27FC236}">
                <a16:creationId xmlns:a16="http://schemas.microsoft.com/office/drawing/2014/main" xmlns="" id="{D56F5ECF-BE71-4642-8439-7AAFDD0E0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1164" y="3203347"/>
            <a:ext cx="3006436" cy="29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14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0E6E8E-B179-AA4A-A799-907EA6843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Intuition Behind PCA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F7A077A-CF01-CE4C-8CDE-1753640AE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5375442"/>
          </a:xfrm>
        </p:spPr>
        <p:txBody>
          <a:bodyPr/>
          <a:lstStyle/>
          <a:p>
            <a:r>
              <a:rPr lang="en-US" dirty="0"/>
              <a:t>Transforming our observed data means projecting our dataset onto the space defined by the top </a:t>
            </a:r>
            <a:r>
              <a:rPr lang="en-US" i="1" dirty="0"/>
              <a:t>m</a:t>
            </a:r>
            <a:r>
              <a:rPr lang="en-US" dirty="0"/>
              <a:t> PCA components, these components are our new predictors.</a:t>
            </a:r>
          </a:p>
        </p:txBody>
      </p:sp>
      <p:pic>
        <p:nvPicPr>
          <p:cNvPr id="24577" name="Picture 1" descr="page18image3838720">
            <a:extLst>
              <a:ext uri="{FF2B5EF4-FFF2-40B4-BE49-F238E27FC236}">
                <a16:creationId xmlns:a16="http://schemas.microsoft.com/office/drawing/2014/main" xmlns="" id="{2CEFA50B-3A72-0844-AD41-61051C60D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3519" y="2615609"/>
            <a:ext cx="3589514" cy="358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2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0E6E8E-B179-AA4A-A799-907EA6843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Framework For Dimensionality Reduction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7F7A077A-CF01-CE4C-8CDE-1753640AE0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3415" y="983807"/>
                <a:ext cx="10327008" cy="5569393"/>
              </a:xfrm>
            </p:spPr>
            <p:txBody>
              <a:bodyPr/>
              <a:lstStyle/>
              <a:p>
                <a:r>
                  <a:rPr lang="en-US" sz="2400" dirty="0"/>
                  <a:t>One way to reduce the dimensions of the feature space is to create a new, smaller set of predictors by taking linear combinations of the original predictors.</a:t>
                </a:r>
              </a:p>
              <a:p>
                <a:r>
                  <a:rPr lang="en-US" sz="2400" dirty="0"/>
                  <a:t>We choose </a:t>
                </a:r>
                <a:r>
                  <a:rPr lang="en-US" sz="2400" i="1" dirty="0"/>
                  <a:t>Z</a:t>
                </a:r>
                <a:r>
                  <a:rPr lang="en-US" sz="2400" baseline="-25000" dirty="0"/>
                  <a:t>1</a:t>
                </a:r>
                <a:r>
                  <a:rPr lang="en-US" sz="2400" dirty="0"/>
                  <a:t>, </a:t>
                </a:r>
                <a:r>
                  <a:rPr lang="en-US" sz="2400" i="1" dirty="0"/>
                  <a:t>Z</a:t>
                </a:r>
                <a:r>
                  <a:rPr lang="en-US" sz="2400" baseline="-25000" dirty="0"/>
                  <a:t>2</a:t>
                </a:r>
                <a:r>
                  <a:rPr lang="en-US" sz="2400" dirty="0"/>
                  <a:t>,…, </a:t>
                </a:r>
                <a:r>
                  <a:rPr lang="en-US" sz="2400" i="1" dirty="0" err="1"/>
                  <a:t>Z</a:t>
                </a:r>
                <a:r>
                  <a:rPr lang="en-US" sz="2400" i="1" baseline="-25000" dirty="0" err="1"/>
                  <a:t>m</a:t>
                </a:r>
                <a:r>
                  <a:rPr lang="en-US" sz="2400" dirty="0"/>
                  <a:t>, where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dirty="0"/>
                  <a:t> and where each </a:t>
                </a:r>
                <a:r>
                  <a:rPr lang="en-US" sz="2400" i="1" dirty="0"/>
                  <a:t>Z</a:t>
                </a:r>
                <a:r>
                  <a:rPr lang="en-US" sz="2400" i="1" baseline="-25000" dirty="0"/>
                  <a:t>i</a:t>
                </a:r>
                <a:r>
                  <a:rPr lang="en-US" sz="2400" dirty="0"/>
                  <a:t> is a linear combination of the original </a:t>
                </a:r>
                <a:r>
                  <a:rPr lang="en-US" sz="2400" i="1" dirty="0"/>
                  <a:t>p</a:t>
                </a:r>
                <a:r>
                  <a:rPr lang="en-US" sz="2400" dirty="0"/>
                  <a:t> predictors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  <a:p>
                <a:r>
                  <a:rPr lang="en-US" sz="2400" dirty="0"/>
                  <a:t>for fixed constants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𝑗𝑖</m:t>
                        </m:r>
                      </m:sub>
                    </m:sSub>
                  </m:oMath>
                </a14:m>
                <a:r>
                  <a:rPr lang="en-US" sz="2400" dirty="0"/>
                  <a:t>.  Then we can build a linear regression regression model using the new predictors</a:t>
                </a:r>
              </a:p>
              <a:p>
                <a:endParaRPr lang="en-US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𝑌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+…+</m:t>
                      </m:r>
                      <m:sSub>
                        <m:sSubPr>
                          <m:ctrlPr>
                            <a:rPr lang="en-US" sz="24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2400" dirty="0"/>
              </a:p>
              <a:p>
                <a:endParaRPr lang="en-US" sz="1200" dirty="0"/>
              </a:p>
              <a:p>
                <a:r>
                  <a:rPr lang="en-US" sz="2400" dirty="0"/>
                  <a:t>Notice that this model has a smaller number (</a:t>
                </a:r>
                <a:r>
                  <a:rPr lang="en-US" sz="2400" i="1" dirty="0"/>
                  <a:t>m</a:t>
                </a:r>
                <a:r>
                  <a:rPr lang="en-US" sz="2400" dirty="0"/>
                  <a:t>+1 &lt; </a:t>
                </a:r>
                <a:r>
                  <a:rPr lang="en-US" sz="2400" i="1" dirty="0"/>
                  <a:t>p</a:t>
                </a:r>
                <a:r>
                  <a:rPr lang="en-US" sz="2400" dirty="0"/>
                  <a:t>+1) of parameters.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7A077A-CF01-CE4C-8CDE-1753640AE0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983807"/>
                <a:ext cx="10327008" cy="5569393"/>
              </a:xfrm>
              <a:blipFill>
                <a:blip r:embed="rId2"/>
                <a:stretch>
                  <a:fillRect l="-860" t="-682" r="-1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103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0E6E8E-B179-AA4A-A799-907EA6843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Math behind PCA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7F7A077A-CF01-CE4C-8CDE-1753640AE0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8"/>
                <a:ext cx="10327008" cy="5375442"/>
              </a:xfrm>
            </p:spPr>
            <p:txBody>
              <a:bodyPr/>
              <a:lstStyle/>
              <a:p>
                <a:r>
                  <a:rPr lang="en-US" dirty="0"/>
                  <a:t>PCA is a well-known result from linear algebra.  Let </a:t>
                </a:r>
                <a:r>
                  <a:rPr lang="en-US" b="1" dirty="0"/>
                  <a:t>Z</a:t>
                </a:r>
                <a:r>
                  <a:rPr lang="en-US" dirty="0"/>
                  <a:t> be the </a:t>
                </a:r>
                <a:r>
                  <a:rPr lang="en-US" i="1" dirty="0"/>
                  <a:t>n </a:t>
                </a:r>
                <a:r>
                  <a:rPr lang="en-US" dirty="0"/>
                  <a:t>x</a:t>
                </a:r>
                <a:r>
                  <a:rPr lang="en-US" i="1" dirty="0"/>
                  <a:t> p</a:t>
                </a:r>
                <a:r>
                  <a:rPr lang="en-US" dirty="0"/>
                  <a:t> matrix consisting of columns </a:t>
                </a:r>
                <a:r>
                  <a:rPr lang="en-US" i="1" dirty="0"/>
                  <a:t>Z</a:t>
                </a:r>
                <a:r>
                  <a:rPr lang="en-US" baseline="-25000" dirty="0"/>
                  <a:t>1</a:t>
                </a:r>
                <a:r>
                  <a:rPr lang="en-US" dirty="0"/>
                  <a:t>,…, </a:t>
                </a:r>
                <a:r>
                  <a:rPr lang="en-US" i="1" dirty="0" err="1"/>
                  <a:t>Z</a:t>
                </a:r>
                <a:r>
                  <a:rPr lang="en-US" i="1" baseline="-25000" dirty="0" err="1"/>
                  <a:t>p</a:t>
                </a:r>
                <a:r>
                  <a:rPr lang="en-US" i="1" baseline="-25000" dirty="0"/>
                  <a:t> </a:t>
                </a:r>
                <a:r>
                  <a:rPr lang="en-US" dirty="0"/>
                  <a:t>(the resulting PCA vectors), </a:t>
                </a:r>
                <a:r>
                  <a:rPr lang="en-US" b="1" dirty="0"/>
                  <a:t>X</a:t>
                </a:r>
                <a:r>
                  <a:rPr lang="en-US" dirty="0"/>
                  <a:t> be the </a:t>
                </a:r>
                <a:r>
                  <a:rPr lang="en-US" i="1" dirty="0"/>
                  <a:t>n </a:t>
                </a:r>
                <a:r>
                  <a:rPr lang="en-US" dirty="0"/>
                  <a:t>x</a:t>
                </a:r>
                <a:r>
                  <a:rPr lang="en-US" i="1" dirty="0"/>
                  <a:t> p</a:t>
                </a:r>
                <a:r>
                  <a:rPr lang="en-US" dirty="0"/>
                  <a:t> matrix of </a:t>
                </a:r>
                <a:r>
                  <a:rPr lang="en-US" i="1" dirty="0"/>
                  <a:t>X</a:t>
                </a:r>
                <a:r>
                  <a:rPr lang="en-US" baseline="-25000" dirty="0"/>
                  <a:t>1</a:t>
                </a:r>
                <a:r>
                  <a:rPr lang="en-US" dirty="0"/>
                  <a:t>,…, </a:t>
                </a:r>
                <a:r>
                  <a:rPr lang="en-US" i="1" dirty="0" err="1"/>
                  <a:t>X</a:t>
                </a:r>
                <a:r>
                  <a:rPr lang="en-US" i="1" baseline="-25000" dirty="0" err="1"/>
                  <a:t>p</a:t>
                </a:r>
                <a:r>
                  <a:rPr lang="en-US" i="1" baseline="-25000" dirty="0"/>
                  <a:t> </a:t>
                </a:r>
                <a:r>
                  <a:rPr lang="en-US" dirty="0"/>
                  <a:t>of the original data variables (each standardized to have mean zero and variance one, and without the intercept), and let </a:t>
                </a:r>
                <a:r>
                  <a:rPr lang="en-US" b="1" dirty="0"/>
                  <a:t>W</a:t>
                </a:r>
                <a:r>
                  <a:rPr lang="en-US" dirty="0"/>
                  <a:t> be the </a:t>
                </a:r>
                <a:r>
                  <a:rPr lang="en-US" i="1" dirty="0"/>
                  <a:t>p </a:t>
                </a:r>
                <a:r>
                  <a:rPr lang="en-US" dirty="0"/>
                  <a:t>x</a:t>
                </a:r>
                <a:r>
                  <a:rPr lang="en-US" i="1" dirty="0"/>
                  <a:t> p</a:t>
                </a:r>
                <a:r>
                  <a:rPr lang="en-US" dirty="0"/>
                  <a:t> matrix whose columns are the eigenvectors of the square matrix </a:t>
                </a:r>
                <a:r>
                  <a:rPr lang="en-US" b="1" dirty="0"/>
                  <a:t>X</a:t>
                </a:r>
                <a14:m>
                  <m:oMath xmlns:m="http://schemas.openxmlformats.org/officeDocument/2006/math">
                    <m:r>
                      <a:rPr lang="en-US" b="0" i="1" baseline="3000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b="1" dirty="0"/>
                  <a:t>X</a:t>
                </a:r>
                <a:r>
                  <a:rPr lang="en-US" dirty="0"/>
                  <a:t>, then:</a:t>
                </a:r>
              </a:p>
              <a:p>
                <a:r>
                  <a:rPr lang="en-US" dirty="0"/>
                  <a:t>	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7A077A-CF01-CE4C-8CDE-1753640AE0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10327008" cy="5375442"/>
              </a:xfrm>
              <a:blipFill>
                <a:blip r:embed="rId2"/>
                <a:stretch>
                  <a:fillRect l="-1229" t="-1179" r="-1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5CB5E0-F1E8-F548-8DA0-29FEA7F16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419" y="4384386"/>
            <a:ext cx="3937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6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=""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=""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=""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=""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=""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=""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=""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=""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=""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=""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=""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=""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=""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=""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=""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=""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=""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=""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=""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=""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=""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=""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=""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69</a:t>
            </a:fld>
            <a:endParaRPr lang="en-US" dirty="0"/>
          </a:p>
        </p:txBody>
      </p:sp>
      <p:sp>
        <p:nvSpPr>
          <p:cNvPr id="355" name="Oval 354">
            <a:extLst>
              <a:ext uri="{FF2B5EF4-FFF2-40B4-BE49-F238E27FC236}">
                <a16:creationId xmlns="" xmlns:a16="http://schemas.microsoft.com/office/drawing/2014/main" id="{F484B83C-D55D-F846-A75C-B293D1E9F30B}"/>
              </a:ext>
            </a:extLst>
          </p:cNvPr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Experimental Design &amp; Causal Inference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25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6AC0F7-9DD3-7645-86C0-F63DB6CE6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184" y="1463040"/>
            <a:ext cx="6858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Prediction Models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7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52362" y="63310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98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=""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=""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=""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=""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=""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=""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=""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=""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=""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=""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=""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=""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=""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=""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=""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=""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=""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=""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=""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=""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=""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=""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=""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70</a:t>
            </a:fld>
            <a:endParaRPr lang="en-US" dirty="0"/>
          </a:p>
        </p:txBody>
      </p:sp>
      <p:sp>
        <p:nvSpPr>
          <p:cNvPr id="355" name="Oval 354">
            <a:extLst>
              <a:ext uri="{FF2B5EF4-FFF2-40B4-BE49-F238E27FC236}">
                <a16:creationId xmlns="" xmlns:a16="http://schemas.microsoft.com/office/drawing/2014/main" id="{F484B83C-D55D-F846-A75C-B293D1E9F30B}"/>
              </a:ext>
            </a:extLst>
          </p:cNvPr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Experimental Design &amp; Causal Inference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2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=""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=""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=""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=""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=""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=""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=""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=""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=""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=""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=""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=""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=""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=""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=""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=""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=""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=""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=""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=""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=""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=""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=""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71</a:t>
            </a:fld>
            <a:endParaRPr lang="en-US" dirty="0"/>
          </a:p>
        </p:txBody>
      </p:sp>
      <p:sp>
        <p:nvSpPr>
          <p:cNvPr id="355" name="Oval 354">
            <a:extLst>
              <a:ext uri="{FF2B5EF4-FFF2-40B4-BE49-F238E27FC236}">
                <a16:creationId xmlns="" xmlns:a16="http://schemas.microsoft.com/office/drawing/2014/main" id="{F484B83C-D55D-F846-A75C-B293D1E9F30B}"/>
              </a:ext>
            </a:extLst>
          </p:cNvPr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Experimental Design &amp; Causal Inference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33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=""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=""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=""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=""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=""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=""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=""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=""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=""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=""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=""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=""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=""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=""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=""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=""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=""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=""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=""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=""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=""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=""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=""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72</a:t>
            </a:fld>
            <a:endParaRPr lang="en-US" dirty="0"/>
          </a:p>
        </p:txBody>
      </p:sp>
      <p:sp>
        <p:nvSpPr>
          <p:cNvPr id="355" name="Oval 354">
            <a:extLst>
              <a:ext uri="{FF2B5EF4-FFF2-40B4-BE49-F238E27FC236}">
                <a16:creationId xmlns="" xmlns:a16="http://schemas.microsoft.com/office/drawing/2014/main" id="{F484B83C-D55D-F846-A75C-B293D1E9F30B}"/>
              </a:ext>
            </a:extLst>
          </p:cNvPr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Experimental Design &amp; Causal Inference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68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 Simpler Classification Problem: Binary Response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What could go wrong with this linear regression model? </a:t>
            </a:r>
          </a:p>
          <a:p>
            <a:r>
              <a:rPr lang="en-US" sz="24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767" y="1711796"/>
            <a:ext cx="6712037" cy="447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0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Pavlos Game #45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25" y="2082113"/>
            <a:ext cx="5486400" cy="3657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745410" y="1411485"/>
            <a:ext cx="9097298" cy="4328228"/>
            <a:chOff x="2745410" y="1411485"/>
            <a:chExt cx="9097298" cy="4328228"/>
          </a:xfrm>
        </p:grpSpPr>
        <p:grpSp>
          <p:nvGrpSpPr>
            <p:cNvPr id="3" name="Group 2"/>
            <p:cNvGrpSpPr/>
            <p:nvPr/>
          </p:nvGrpSpPr>
          <p:grpSpPr>
            <a:xfrm>
              <a:off x="5400790" y="2082113"/>
              <a:ext cx="6441918" cy="3657600"/>
              <a:chOff x="5400790" y="2082113"/>
              <a:chExt cx="6441918" cy="365760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6308" y="2082113"/>
                <a:ext cx="5486400" cy="3657600"/>
              </a:xfrm>
              <a:prstGeom prst="rect">
                <a:avLst/>
              </a:prstGeom>
            </p:spPr>
          </p:pic>
          <p:sp>
            <p:nvSpPr>
              <p:cNvPr id="12" name="Right Arrow 11"/>
              <p:cNvSpPr/>
              <p:nvPr/>
            </p:nvSpPr>
            <p:spPr>
              <a:xfrm>
                <a:off x="5498757" y="3466756"/>
                <a:ext cx="857551" cy="494270"/>
              </a:xfrm>
              <a:prstGeom prst="rightArrow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5400790" y="3062514"/>
                    <a:ext cx="95551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00790" y="3062514"/>
                    <a:ext cx="955518" cy="276999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5096" t="-2174" r="-8280" b="-3260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" name="TextBox 3"/>
            <p:cNvSpPr txBox="1"/>
            <p:nvPr/>
          </p:nvSpPr>
          <p:spPr>
            <a:xfrm>
              <a:off x="2745410" y="1411485"/>
              <a:ext cx="63642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Karla" charset="0"/>
                  <a:ea typeface="Karla" charset="0"/>
                  <a:cs typeface="Karla" charset="0"/>
                </a:rPr>
                <a:t>Think of a function that would do this for 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862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75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948069" y="983807"/>
            <a:ext cx="8521148" cy="5593231"/>
            <a:chOff x="1364974" y="600169"/>
            <a:chExt cx="9692948" cy="6362394"/>
          </a:xfrm>
        </p:grpSpPr>
        <p:grpSp>
          <p:nvGrpSpPr>
            <p:cNvPr id="16" name="Group 15"/>
            <p:cNvGrpSpPr/>
            <p:nvPr/>
          </p:nvGrpSpPr>
          <p:grpSpPr>
            <a:xfrm>
              <a:off x="1364974" y="600169"/>
              <a:ext cx="9692948" cy="6362394"/>
              <a:chOff x="283904" y="2040834"/>
              <a:chExt cx="10694505" cy="712967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283904" y="2040834"/>
                <a:ext cx="10694505" cy="7129670"/>
                <a:chOff x="2332382" y="1411694"/>
                <a:chExt cx="7026459" cy="4684306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2382" y="1411694"/>
                  <a:ext cx="7026459" cy="4684306"/>
                </a:xfrm>
                <a:prstGeom prst="rect">
                  <a:avLst/>
                </a:prstGeom>
              </p:spPr>
            </p:pic>
            <p:cxnSp>
              <p:nvCxnSpPr>
                <p:cNvPr id="9" name="Straight Arrow Connector 8"/>
                <p:cNvCxnSpPr/>
                <p:nvPr/>
              </p:nvCxnSpPr>
              <p:spPr>
                <a:xfrm>
                  <a:off x="5526892" y="2994991"/>
                  <a:ext cx="773850" cy="0"/>
                </a:xfrm>
                <a:prstGeom prst="straightConnector1">
                  <a:avLst/>
                </a:prstGeom>
                <a:ln>
                  <a:solidFill>
                    <a:schemeClr val="accent2">
                      <a:lumMod val="75000"/>
                    </a:schemeClr>
                  </a:solidFill>
                  <a:headEnd type="triangl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4902287" y="3589051"/>
                    <a:ext cx="1457738" cy="7451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" name="TextBox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02287" y="3589051"/>
                    <a:ext cx="1457738" cy="745185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b="-520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7" name="Straight Arrow Connector 16"/>
            <p:cNvCxnSpPr/>
            <p:nvPr/>
          </p:nvCxnSpPr>
          <p:spPr>
            <a:xfrm flipV="1">
              <a:off x="6812794" y="1205948"/>
              <a:ext cx="1151763" cy="833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582943" y="1065413"/>
                <a:ext cx="13212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2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943" y="1065413"/>
                <a:ext cx="1321219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Arc 20"/>
          <p:cNvSpPr/>
          <p:nvPr/>
        </p:nvSpPr>
        <p:spPr>
          <a:xfrm rot="1016666">
            <a:off x="6679097" y="3154016"/>
            <a:ext cx="516835" cy="530087"/>
          </a:xfrm>
          <a:prstGeom prst="arc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763795" y="2874321"/>
                <a:ext cx="1321219" cy="616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795" y="2874321"/>
                <a:ext cx="1321219" cy="61651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858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Estimation in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956150" y="1337535"/>
                <a:ext cx="5065486" cy="1954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Probability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𝑌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=1:   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𝑝</m:t>
                    </m:r>
                  </m:oMath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Probability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𝑌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=0:   1−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𝑝</m:t>
                    </m:r>
                  </m:oMath>
                </a14:m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</a:p>
              <a:p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𝑦</m:t>
                          </m:r>
                        </m:sup>
                      </m:sSup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(1−</m:t>
                          </m:r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𝑝</m:t>
                          </m:r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(1−</m:t>
                          </m:r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𝑦</m:t>
                          </m:r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150" y="1337535"/>
                <a:ext cx="5065486" cy="1954318"/>
              </a:xfrm>
              <a:prstGeom prst="rect">
                <a:avLst/>
              </a:prstGeom>
              <a:blipFill rotWithShape="0">
                <a:blip r:embed="rId2"/>
                <a:stretch>
                  <a:fillRect l="-1805" t="-24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96000" y="3645581"/>
                <a:ext cx="5746708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2"/>
                    </a:solidFill>
                    <a:latin typeface="Cambria Math" charset="0"/>
                  </a:rPr>
                  <a:t>where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charset="0"/>
                  </a:rPr>
                  <a:t>:</a:t>
                </a:r>
                <a:endParaRPr lang="en-US" sz="24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𝑝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𝑃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𝑌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=1|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𝑋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and therefore </a:t>
                </a:r>
                <a:r>
                  <a:rPr lang="en-US" sz="2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depends on X.</a:t>
                </a:r>
              </a:p>
              <a:p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Thus not every </a:t>
                </a:r>
                <a:r>
                  <a:rPr lang="en-US" sz="2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p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is the same for each individual measurement. </a:t>
                </a:r>
              </a:p>
              <a:p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645581"/>
                <a:ext cx="5746708" cy="2308324"/>
              </a:xfrm>
              <a:prstGeom prst="rect">
                <a:avLst/>
              </a:prstGeom>
              <a:blipFill rotWithShape="0">
                <a:blip r:embed="rId3"/>
                <a:stretch>
                  <a:fillRect l="-1591" t="-2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C99B51D-D34E-9941-9381-A1831CB53A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50" y="1639917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1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Likelihood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08593" y="1117672"/>
            <a:ext cx="10574814" cy="2111143"/>
          </a:xfrm>
        </p:spPr>
        <p:txBody>
          <a:bodyPr/>
          <a:lstStyle/>
          <a:p>
            <a:r>
              <a:rPr lang="en-US" sz="2400" dirty="0"/>
              <a:t>The likelihood of a single observation for </a:t>
            </a:r>
            <a:r>
              <a:rPr lang="en-US" sz="2400" i="1" dirty="0"/>
              <a:t>p</a:t>
            </a:r>
            <a:r>
              <a:rPr lang="en-US" sz="2400" dirty="0"/>
              <a:t> given </a:t>
            </a:r>
            <a:r>
              <a:rPr lang="en-US" sz="2400" i="1" dirty="0"/>
              <a:t>x and y </a:t>
            </a:r>
            <a:r>
              <a:rPr lang="en-US" sz="2400" dirty="0"/>
              <a:t> is: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Given the observations are independent, what is the likelihood function for </a:t>
            </a:r>
            <a:r>
              <a:rPr lang="en-US" sz="2400" i="1" dirty="0"/>
              <a:t>p</a:t>
            </a:r>
            <a:r>
              <a:rPr lang="en-US" sz="24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88194" y="1678171"/>
                <a:ext cx="6314934" cy="5127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9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9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9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sSubSup>
                        <m:sSubSupPr>
                          <m:ctrlP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  <m:sup>
                          <m:sSub>
                            <m:sSubPr>
                              <m:ctrlP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sup>
                      </m:sSubSup>
                      <m:sSup>
                        <m:sSupPr>
                          <m:ctrlP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sz="29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9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9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9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194" y="1678171"/>
                <a:ext cx="6314934" cy="51270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452860" y="3228815"/>
                <a:ext cx="8314648" cy="11950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e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𝑌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</m:t>
                          </m:r>
                          <m:nary>
                            <m:naryPr>
                              <m:chr m:val="∏"/>
                              <m:supHide m:val="on"/>
                              <m:ctrlP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bSup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2860" y="3228815"/>
                <a:ext cx="8314648" cy="119500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08593" y="4742454"/>
                <a:ext cx="10932095" cy="119500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e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𝑌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=−</m:t>
                      </m:r>
                      <m:func>
                        <m:funcPr>
                          <m:ctrlP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</m:t>
                          </m:r>
                        </m:e>
                      </m:func>
                      <m:r>
                        <a:rPr lang="en-US" sz="3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func>
                                <m:funcPr>
                                  <m:ctrlP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(1−</m:t>
                                  </m:r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func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593" y="4742454"/>
                <a:ext cx="10932095" cy="1195007"/>
              </a:xfrm>
              <a:prstGeom prst="rect">
                <a:avLst/>
              </a:prstGeom>
              <a:blipFill>
                <a:blip r:embed="rId4"/>
                <a:stretch>
                  <a:fillRect t="-144792" b="-2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614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Loss Function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918124" y="2704706"/>
            <a:ext cx="10924583" cy="211114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How do we minimize this?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Differentiate, equate to zero and solve for it!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But </a:t>
            </a:r>
            <a:r>
              <a:rPr lang="en-US" sz="2400" dirty="0" err="1"/>
              <a:t>jeeze</a:t>
            </a:r>
            <a:r>
              <a:rPr lang="en-US" sz="2400" dirty="0"/>
              <a:t> does this look messy?!  It will not necessarily have a closed form solution.</a:t>
            </a:r>
            <a:br>
              <a:rPr lang="en-US" sz="2400" dirty="0"/>
            </a:br>
            <a:endParaRPr lang="en-US" sz="2400" dirty="0"/>
          </a:p>
          <a:p>
            <a:pPr>
              <a:spcAft>
                <a:spcPts val="1200"/>
              </a:spcAft>
            </a:pPr>
            <a:r>
              <a:rPr lang="en-US" sz="2400" dirty="0"/>
              <a:t> So how do we determine the parameter estimates?  Through an iterative approach (we will talk about this </a:t>
            </a:r>
            <a:r>
              <a:rPr lang="en-US" sz="2400" i="1" dirty="0"/>
              <a:t>at length </a:t>
            </a:r>
            <a:r>
              <a:rPr lang="en-US" sz="2400" dirty="0"/>
              <a:t>in future lectures).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18123" y="1284103"/>
                <a:ext cx="10611889" cy="112030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e>
                          <m: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𝑌</m:t>
                          </m:r>
                        </m:e>
                      </m:d>
                      <m:r>
                        <a:rPr lang="en-US" sz="29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9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⌊"/>
                                  <m:endChr m:val="⌋"/>
                                  <m:ctrlPr>
                                    <a:rPr lang="en-US" sz="290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9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9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9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en-US" sz="29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90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f>
                                        <m:fPr>
                                          <m:ctrlPr>
                                            <a:rPr lang="mr-IN" sz="29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9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9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1+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2900" i="1">
                                                  <a:solidFill>
                                                    <a:schemeClr val="tx1">
                                                      <a:lumMod val="75000"/>
                                                      <a:lumOff val="25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900" i="1">
                                                  <a:solidFill>
                                                    <a:schemeClr val="tx1">
                                                      <a:lumMod val="75000"/>
                                                      <a:lumOff val="25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900" i="1">
                                                  <a:solidFill>
                                                    <a:schemeClr val="tx1">
                                                      <a:lumMod val="75000"/>
                                                      <a:lumOff val="25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900" i="1">
                                                  <a:solidFill>
                                                    <a:schemeClr val="tx1">
                                                      <a:lumMod val="75000"/>
                                                      <a:lumOff val="25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𝛽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2900" i="1">
                                                      <a:solidFill>
                                                        <a:schemeClr val="tx1">
                                                          <a:lumMod val="75000"/>
                                                          <a:lumOff val="25000"/>
                                                        </a:schemeClr>
                                                      </a:solidFill>
                                                      <a:latin typeface="Cambria Math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900" i="1">
                                                      <a:solidFill>
                                                        <a:schemeClr val="tx1">
                                                          <a:lumMod val="75000"/>
                                                          <a:lumOff val="25000"/>
                                                        </a:schemeClr>
                                                      </a:solidFill>
                                                      <a:latin typeface="Cambria Math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900" i="1">
                                                      <a:solidFill>
                                                        <a:schemeClr val="tx1">
                                                          <a:lumMod val="75000"/>
                                                          <a:lumOff val="25000"/>
                                                        </a:schemeClr>
                                                      </a:solidFill>
                                                      <a:latin typeface="Cambria Math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sup>
                                          </m:sSup>
                                        </m:den>
                                      </m:f>
                                      <m:r>
                                        <a:rPr lang="en-US" sz="29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+</m:t>
                                      </m:r>
                                      <m:d>
                                        <m:dPr>
                                          <m:ctrlPr>
                                            <a:rPr lang="en-US" sz="29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9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1−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900" i="1">
                                                  <a:solidFill>
                                                    <a:schemeClr val="tx1">
                                                      <a:lumMod val="75000"/>
                                                      <a:lumOff val="25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900" i="1">
                                                  <a:solidFill>
                                                    <a:schemeClr val="tx1">
                                                      <a:lumMod val="75000"/>
                                                      <a:lumOff val="25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900" i="1">
                                                  <a:solidFill>
                                                    <a:schemeClr val="tx1">
                                                      <a:lumMod val="75000"/>
                                                      <a:lumOff val="25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func>
                                        <m:funcPr>
                                          <m:ctrlPr>
                                            <a:rPr lang="en-US" sz="29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900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mr-IN" sz="2900" i="1" smtClean="0">
                                                  <a:solidFill>
                                                    <a:schemeClr val="tx1">
                                                      <a:lumMod val="75000"/>
                                                      <a:lumOff val="25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900" i="1">
                                                  <a:solidFill>
                                                    <a:schemeClr val="tx1">
                                                      <a:lumMod val="75000"/>
                                                      <a:lumOff val="25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1−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mr-IN" sz="2900" i="1">
                                                      <a:solidFill>
                                                        <a:schemeClr val="tx1">
                                                          <a:lumMod val="75000"/>
                                                          <a:lumOff val="25000"/>
                                                        </a:schemeClr>
                                                      </a:solidFill>
                                                      <a:latin typeface="Cambria Math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2900" i="1">
                                                      <a:solidFill>
                                                        <a:schemeClr val="tx1">
                                                          <a:lumMod val="75000"/>
                                                          <a:lumOff val="25000"/>
                                                        </a:schemeClr>
                                                      </a:solidFill>
                                                      <a:latin typeface="Cambria Math" charset="0"/>
                                                    </a:rPr>
                                                    <m:t>1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2900" i="1">
                                                      <a:solidFill>
                                                        <a:schemeClr val="tx1">
                                                          <a:lumMod val="75000"/>
                                                          <a:lumOff val="25000"/>
                                                        </a:schemeClr>
                                                      </a:solidFill>
                                                      <a:latin typeface="Cambria Math" charset="0"/>
                                                    </a:rPr>
                                                    <m:t>1+</m:t>
                                                  </m:r>
                                                  <m:sSup>
                                                    <m:sSupPr>
                                                      <m:ctrlPr>
                                                        <a:rPr lang="en-US" sz="2900" i="1">
                                                          <a:solidFill>
                                                            <a:schemeClr val="tx1">
                                                              <a:lumMod val="75000"/>
                                                              <a:lumOff val="25000"/>
                                                            </a:schemeClr>
                                                          </a:solidFill>
                                                          <a:latin typeface="Cambria Math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sz="2900" i="1">
                                                          <a:solidFill>
                                                            <a:schemeClr val="tx1">
                                                              <a:lumMod val="75000"/>
                                                              <a:lumOff val="25000"/>
                                                            </a:schemeClr>
                                                          </a:solidFill>
                                                          <a:latin typeface="Cambria Math" charset="0"/>
                                                        </a:rPr>
                                                        <m:t>𝑒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sz="2900" i="1">
                                                          <a:solidFill>
                                                            <a:schemeClr val="tx1">
                                                              <a:lumMod val="75000"/>
                                                              <a:lumOff val="25000"/>
                                                            </a:schemeClr>
                                                          </a:solidFill>
                                                          <a:latin typeface="Cambria Math" charset="0"/>
                                                        </a:rPr>
                                                        <m:t>−</m:t>
                                                      </m:r>
                                                      <m:r>
                                                        <a:rPr lang="en-US" sz="2900" i="1">
                                                          <a:solidFill>
                                                            <a:schemeClr val="tx1">
                                                              <a:lumMod val="75000"/>
                                                              <a:lumOff val="25000"/>
                                                            </a:schemeClr>
                                                          </a:solidFill>
                                                          <a:latin typeface="Cambria Math" charset="0"/>
                                                        </a:rPr>
                                                        <m:t>𝛽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900" i="1">
                                                              <a:solidFill>
                                                                <a:schemeClr val="tx1">
                                                                  <a:lumMod val="75000"/>
                                                                  <a:lumOff val="25000"/>
                                                                </a:schemeClr>
                                                              </a:solidFill>
                                                              <a:latin typeface="Cambria Math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900" i="1">
                                                              <a:solidFill>
                                                                <a:schemeClr val="tx1">
                                                                  <a:lumMod val="75000"/>
                                                                  <a:lumOff val="25000"/>
                                                                </a:schemeClr>
                                                              </a:solidFill>
                                                              <a:latin typeface="Cambria Math" charset="0"/>
                                                            </a:rPr>
                                                            <m:t>𝑋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900" i="1">
                                                              <a:solidFill>
                                                                <a:schemeClr val="tx1">
                                                                  <a:lumMod val="75000"/>
                                                                  <a:lumOff val="25000"/>
                                                                </a:schemeClr>
                                                              </a:solidFill>
                                                              <a:latin typeface="Cambria Math" charset="0"/>
                                                            </a:rPr>
                                                            <m:t>𝑖</m:t>
                                                          </m:r>
                                                        </m:sub>
                                                      </m:sSub>
                                                    </m:sup>
                                                  </m:sSup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</m:func>
                                    </m:e>
                                  </m:func>
                                </m:e>
                              </m:d>
                            </m:e>
                            <m:sub>
                              <m:r>
                                <a:rPr lang="en-US" sz="29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9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23" y="1284103"/>
                <a:ext cx="10611889" cy="1120307"/>
              </a:xfrm>
              <a:prstGeom prst="rect">
                <a:avLst/>
              </a:prstGeom>
              <a:blipFill>
                <a:blip r:embed="rId2"/>
                <a:stretch>
                  <a:fillRect t="-139326" b="-192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560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Classifier with two predictors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614" y="983807"/>
            <a:ext cx="11314093" cy="2111143"/>
          </a:xfrm>
        </p:spPr>
        <p:txBody>
          <a:bodyPr/>
          <a:lstStyle/>
          <a:p>
            <a:r>
              <a:rPr lang="en-US" sz="2400" dirty="0"/>
              <a:t>How can we estimate a classifier, based on logistic regression, for the following plot?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74" y="1771319"/>
            <a:ext cx="5343386" cy="496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0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C8D02AC-B252-AB42-924D-F78A40BBD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184" y="1463040"/>
            <a:ext cx="6858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Prediction Models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8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52362" y="63310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5958" y="902522"/>
            <a:ext cx="6314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We can try different k-models on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more data</a:t>
            </a:r>
          </a:p>
        </p:txBody>
      </p:sp>
    </p:spTree>
    <p:extLst>
      <p:ext uri="{BB962C8B-B14F-4D97-AF65-F5344CB8AC3E}">
        <p14:creationId xmlns:p14="http://schemas.microsoft.com/office/powerpoint/2010/main" val="175820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Earlier we saw the general form of </a:t>
                </a:r>
                <a:r>
                  <a:rPr lang="en-US" sz="2400" i="1" dirty="0"/>
                  <a:t>simple</a:t>
                </a:r>
                <a:r>
                  <a:rPr lang="en-US" sz="2400" dirty="0"/>
                  <a:t> logistic regression, meaning when there is just one predictor used in the model. What was the model statement (in terms of linear predictors)? 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Multiple logistic regression is a generalization to multiple predictors.  More specifically we can define a multiple logistic regression model to predict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𝑃</m:t>
                    </m:r>
                    <m:r>
                      <a:rPr lang="en-US" sz="2400" b="0" i="1" smtClean="0">
                        <a:latin typeface="Cambria Math" charset="0"/>
                      </a:rPr>
                      <m:t>(</m:t>
                    </m:r>
                    <m:r>
                      <a:rPr lang="en-US" sz="2400" b="0" i="1" smtClean="0">
                        <a:latin typeface="Cambria Math" charset="0"/>
                      </a:rPr>
                      <m:t>𝑌</m:t>
                    </m:r>
                    <m:r>
                      <a:rPr lang="en-US" sz="2400" b="0" i="1" smtClean="0">
                        <a:latin typeface="Cambria Math" charset="0"/>
                      </a:rPr>
                      <m:t>=1)</m:t>
                    </m:r>
                  </m:oMath>
                </a14:m>
                <a:r>
                  <a:rPr lang="en-US" sz="2400" dirty="0"/>
                  <a:t> as such:</a:t>
                </a:r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45" t="-2305" r="-59" b="-80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748" y="2670991"/>
            <a:ext cx="4852504" cy="8118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883" y="5168347"/>
            <a:ext cx="7786233" cy="78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=""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=""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=""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=""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=""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=""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=""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=""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=""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=""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=""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=""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=""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=""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=""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=""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=""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=""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=""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=""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=""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=""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=""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81</a:t>
            </a:fld>
            <a:endParaRPr lang="en-US" dirty="0"/>
          </a:p>
        </p:txBody>
      </p:sp>
      <p:sp>
        <p:nvSpPr>
          <p:cNvPr id="355" name="Oval 354">
            <a:extLst>
              <a:ext uri="{FF2B5EF4-FFF2-40B4-BE49-F238E27FC236}">
                <a16:creationId xmlns="" xmlns:a16="http://schemas.microsoft.com/office/drawing/2014/main" id="{F484B83C-D55D-F846-A75C-B293D1E9F30B}"/>
              </a:ext>
            </a:extLst>
          </p:cNvPr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Experimental Design &amp; Causal Inference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57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=""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=""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=""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=""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=""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=""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=""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=""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=""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=""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=""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=""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=""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=""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=""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=""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=""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=""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=""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=""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=""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=""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=""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82</a:t>
            </a:fld>
            <a:endParaRPr lang="en-US" dirty="0"/>
          </a:p>
        </p:txBody>
      </p:sp>
      <p:sp>
        <p:nvSpPr>
          <p:cNvPr id="355" name="Oval 354">
            <a:extLst>
              <a:ext uri="{FF2B5EF4-FFF2-40B4-BE49-F238E27FC236}">
                <a16:creationId xmlns="" xmlns:a16="http://schemas.microsoft.com/office/drawing/2014/main" id="{F484B83C-D55D-F846-A75C-B293D1E9F30B}"/>
              </a:ext>
            </a:extLst>
          </p:cNvPr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Experimental Design &amp; Causal Inference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42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=""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=""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=""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=""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=""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=""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=""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=""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=""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=""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=""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=""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=""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=""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=""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=""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=""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=""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=""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=""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=""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=""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=""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83</a:t>
            </a:fld>
            <a:endParaRPr lang="en-US" dirty="0"/>
          </a:p>
        </p:txBody>
      </p:sp>
      <p:sp>
        <p:nvSpPr>
          <p:cNvPr id="355" name="Oval 354">
            <a:extLst>
              <a:ext uri="{FF2B5EF4-FFF2-40B4-BE49-F238E27FC236}">
                <a16:creationId xmlns="" xmlns:a16="http://schemas.microsoft.com/office/drawing/2014/main" id="{F484B83C-D55D-F846-A75C-B293D1E9F30B}"/>
              </a:ext>
            </a:extLst>
          </p:cNvPr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Experimental Design &amp; Causal Inference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69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84</a:t>
            </a:fld>
            <a:endParaRPr lang="en-US"/>
          </a:p>
        </p:txBody>
      </p:sp>
      <p:pic>
        <p:nvPicPr>
          <p:cNvPr id="1028" name="Picture 4" descr="andas Basics – THE LITTLE STEPS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6"/>
            <a:ext cx="12192000" cy="665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04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=""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=""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=""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=""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=""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=""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=""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=""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=""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=""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=""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=""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=""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=""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=""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=""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=""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=""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=""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=""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=""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=""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=""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85</a:t>
            </a:fld>
            <a:endParaRPr lang="en-US" dirty="0"/>
          </a:p>
        </p:txBody>
      </p:sp>
      <p:sp>
        <p:nvSpPr>
          <p:cNvPr id="355" name="Oval 354">
            <a:extLst>
              <a:ext uri="{FF2B5EF4-FFF2-40B4-BE49-F238E27FC236}">
                <a16:creationId xmlns="" xmlns:a16="http://schemas.microsoft.com/office/drawing/2014/main" id="{F484B83C-D55D-F846-A75C-B293D1E9F30B}"/>
              </a:ext>
            </a:extLst>
          </p:cNvPr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Experimental Design &amp; Causal Inference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0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780" b="1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=""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=""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=""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=""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=""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=""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=""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=""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=""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=""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=""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=""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=""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=""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=""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=""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=""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=""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=""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=""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=""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=""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=""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86</a:t>
            </a:fld>
            <a:endParaRPr lang="en-US" dirty="0"/>
          </a:p>
        </p:txBody>
      </p:sp>
      <p:sp>
        <p:nvSpPr>
          <p:cNvPr id="355" name="Oval 354">
            <a:extLst>
              <a:ext uri="{FF2B5EF4-FFF2-40B4-BE49-F238E27FC236}">
                <a16:creationId xmlns="" xmlns:a16="http://schemas.microsoft.com/office/drawing/2014/main" id="{F484B83C-D55D-F846-A75C-B293D1E9F30B}"/>
              </a:ext>
            </a:extLst>
          </p:cNvPr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Experimental Design &amp; Causal Inference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19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https://miro.medium.com/max/3506/1*o_CO_8Plpi2Ac3s-Gs5IQ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90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780" b="1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=""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=""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=""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=""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=""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=""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=""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=""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=""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=""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=""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=""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=""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=""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=""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=""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=""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=""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=""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=""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=""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=""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=""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88</a:t>
            </a:fld>
            <a:endParaRPr lang="en-US" dirty="0"/>
          </a:p>
        </p:txBody>
      </p:sp>
      <p:sp>
        <p:nvSpPr>
          <p:cNvPr id="355" name="Oval 354">
            <a:extLst>
              <a:ext uri="{FF2B5EF4-FFF2-40B4-BE49-F238E27FC236}">
                <a16:creationId xmlns="" xmlns:a16="http://schemas.microsoft.com/office/drawing/2014/main" id="{F484B83C-D55D-F846-A75C-B293D1E9F30B}"/>
              </a:ext>
            </a:extLst>
          </p:cNvPr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Experimental Design &amp; Causal Inference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47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Scikit</a:t>
            </a:r>
            <a:r>
              <a:rPr lang="en-US" b="1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780" b="1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=""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=""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=""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=""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=""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=""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=""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=""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=""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=""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=""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=""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=""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=""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=""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=""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=""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=""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=""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=""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=""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=""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=""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89</a:t>
            </a:fld>
            <a:endParaRPr lang="en-US" dirty="0"/>
          </a:p>
        </p:txBody>
      </p:sp>
      <p:sp>
        <p:nvSpPr>
          <p:cNvPr id="355" name="Oval 354">
            <a:extLst>
              <a:ext uri="{FF2B5EF4-FFF2-40B4-BE49-F238E27FC236}">
                <a16:creationId xmlns="" xmlns:a16="http://schemas.microsoft.com/office/drawing/2014/main" id="{F484B83C-D55D-F846-A75C-B293D1E9F30B}"/>
              </a:ext>
            </a:extLst>
          </p:cNvPr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Experimental Design &amp; Causal Inference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01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=""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=""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=""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=""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=""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=""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=""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=""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=""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=""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=""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=""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=""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=""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=""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=""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=""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=""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=""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=""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=""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=""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=""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9</a:t>
            </a:fld>
            <a:endParaRPr lang="en-US" dirty="0"/>
          </a:p>
        </p:txBody>
      </p:sp>
      <p:sp>
        <p:nvSpPr>
          <p:cNvPr id="355" name="Oval 354">
            <a:extLst>
              <a:ext uri="{FF2B5EF4-FFF2-40B4-BE49-F238E27FC236}">
                <a16:creationId xmlns="" xmlns:a16="http://schemas.microsoft.com/office/drawing/2014/main" id="{F484B83C-D55D-F846-A75C-B293D1E9F30B}"/>
              </a:ext>
            </a:extLst>
          </p:cNvPr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Experimental Design &amp; Causal Inference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73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https://miro.medium.com/max/3506/1*9gFze6fk9EHcm1bgJsmgFA.pn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81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Scikit</a:t>
            </a:r>
            <a:r>
              <a:rPr lang="en-US" b="1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780" b="1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=""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=""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=""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=""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=""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=""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=""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=""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=""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=""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=""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=""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=""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=""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=""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=""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=""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=""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=""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=""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=""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=""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=""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91</a:t>
            </a:fld>
            <a:endParaRPr lang="en-US" dirty="0"/>
          </a:p>
        </p:txBody>
      </p:sp>
      <p:sp>
        <p:nvSpPr>
          <p:cNvPr id="355" name="Oval 354">
            <a:extLst>
              <a:ext uri="{FF2B5EF4-FFF2-40B4-BE49-F238E27FC236}">
                <a16:creationId xmlns="" xmlns:a16="http://schemas.microsoft.com/office/drawing/2014/main" id="{F484B83C-D55D-F846-A75C-B293D1E9F30B}"/>
              </a:ext>
            </a:extLst>
          </p:cNvPr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Experimental Design &amp; Causal Inference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58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Matplotlib</a:t>
            </a:r>
            <a:endParaRPr lang="en-US" b="1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Scikit</a:t>
            </a:r>
            <a:r>
              <a:rPr lang="en-US" b="1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780" b="1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=""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=""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=""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=""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=""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=""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=""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=""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=""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=""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=""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=""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=""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=""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=""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=""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=""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=""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=""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=""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=""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=""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=""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92</a:t>
            </a:fld>
            <a:endParaRPr lang="en-US" dirty="0"/>
          </a:p>
        </p:txBody>
      </p:sp>
      <p:sp>
        <p:nvSpPr>
          <p:cNvPr id="355" name="Oval 354">
            <a:extLst>
              <a:ext uri="{FF2B5EF4-FFF2-40B4-BE49-F238E27FC236}">
                <a16:creationId xmlns="" xmlns:a16="http://schemas.microsoft.com/office/drawing/2014/main" id="{F484B83C-D55D-F846-A75C-B293D1E9F30B}"/>
              </a:ext>
            </a:extLst>
          </p:cNvPr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Experimental Design &amp; Causal Inference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1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https://miro.medium.com/max/3506/1*ykxp7OpgBXbRRHgjzSkeCA.pn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5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95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xmlns="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xmlns="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xmlns="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xmlns="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xmlns="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xmlns="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xmlns="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xmlns="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xmlns="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xmlns="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xmlns="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:a16="http://schemas.microsoft.com/office/drawing/2014/main" xmlns="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xmlns="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xmlns="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xmlns="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xmlns="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xmlns="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xmlns="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xmlns="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:a16="http://schemas.microsoft.com/office/drawing/2014/main" xmlns="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xmlns="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xmlns="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:a16="http://schemas.microsoft.com/office/drawing/2014/main" xmlns="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94</a:t>
            </a:fld>
            <a:endParaRPr lang="en-US" dirty="0"/>
          </a:p>
        </p:txBody>
      </p:sp>
      <p:sp>
        <p:nvSpPr>
          <p:cNvPr id="355" name="Oval 354">
            <a:extLst>
              <a:ext uri="{FF2B5EF4-FFF2-40B4-BE49-F238E27FC236}">
                <a16:creationId xmlns:a16="http://schemas.microsoft.com/office/drawing/2014/main" xmlns="" id="{F484B83C-D55D-F846-A75C-B293D1E9F30B}"/>
              </a:ext>
            </a:extLst>
          </p:cNvPr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Experimental Design &amp; Causal Inference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31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xmlns="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xmlns="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xmlns="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xmlns="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xmlns="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xmlns="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xmlns="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xmlns="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xmlns="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xmlns="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xmlns="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:a16="http://schemas.microsoft.com/office/drawing/2014/main" xmlns="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xmlns="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xmlns="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xmlns="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xmlns="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xmlns="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xmlns="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xmlns="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:a16="http://schemas.microsoft.com/office/drawing/2014/main" xmlns="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xmlns="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xmlns="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:a16="http://schemas.microsoft.com/office/drawing/2014/main" xmlns="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95</a:t>
            </a:fld>
            <a:endParaRPr lang="en-US" dirty="0"/>
          </a:p>
        </p:txBody>
      </p:sp>
      <p:sp>
        <p:nvSpPr>
          <p:cNvPr id="355" name="Oval 354">
            <a:extLst>
              <a:ext uri="{FF2B5EF4-FFF2-40B4-BE49-F238E27FC236}">
                <a16:creationId xmlns:a16="http://schemas.microsoft.com/office/drawing/2014/main" xmlns="" id="{F484B83C-D55D-F846-A75C-B293D1E9F30B}"/>
              </a:ext>
            </a:extLst>
          </p:cNvPr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Experimental Design &amp; Causal Inference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72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7017"/>
            <a:ext cx="10515600" cy="1325563"/>
          </a:xfrm>
        </p:spPr>
        <p:txBody>
          <a:bodyPr/>
          <a:lstStyle/>
          <a:p>
            <a:r>
              <a:rPr lang="en-US" dirty="0"/>
              <a:t>The Geometry of Flow Charts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495" y="1180567"/>
            <a:ext cx="10327008" cy="1643501"/>
          </a:xfrm>
        </p:spPr>
        <p:txBody>
          <a:bodyPr/>
          <a:lstStyle/>
          <a:p>
            <a:r>
              <a:rPr lang="en-US" dirty="0"/>
              <a:t>Each comparison and branching represents splitting a region in the feature space on </a:t>
            </a:r>
            <a:r>
              <a:rPr lang="en-US" u="sng" dirty="0"/>
              <a:t>a single feature</a:t>
            </a:r>
            <a:r>
              <a:rPr lang="en-US" dirty="0"/>
              <a:t>. Typically, at each iteration, we split once along one dimension (one predictor).  Why?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96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259" y="2619994"/>
            <a:ext cx="8225481" cy="386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2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 them? 2 magic realisms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97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1219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 them? 20 magic realisms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98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1219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5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 them? 100 magic realisms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99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1219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7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C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EE3F4256-57BA-4E45-A16C-7FF03EA64AD5}" vid="{8FDA9A5F-BD2F-2E4D-B6B1-DDFA3E9D3C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CS109a_template</Template>
  <TotalTime>8409</TotalTime>
  <Words>4185</Words>
  <Application>Microsoft Macintosh PowerPoint</Application>
  <PresentationFormat>Widescreen</PresentationFormat>
  <Paragraphs>1088</Paragraphs>
  <Slides>147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147</vt:i4>
      </vt:variant>
    </vt:vector>
  </HeadingPairs>
  <TitlesOfParts>
    <vt:vector size="157" baseType="lpstr">
      <vt:lpstr>Calibri</vt:lpstr>
      <vt:lpstr>Cambria Math</vt:lpstr>
      <vt:lpstr>Helvetica Neue</vt:lpstr>
      <vt:lpstr>Karla</vt:lpstr>
      <vt:lpstr>Mangal</vt:lpstr>
      <vt:lpstr>Slack-Lato</vt:lpstr>
      <vt:lpstr>STIXGeneral</vt:lpstr>
      <vt:lpstr>Symbol</vt:lpstr>
      <vt:lpstr>Arial</vt:lpstr>
      <vt:lpstr>GEC_template</vt:lpstr>
      <vt:lpstr>Lecture 24: Review</vt:lpstr>
      <vt:lpstr>PowerPoint Presentation</vt:lpstr>
      <vt:lpstr>PowerPoint Presentation</vt:lpstr>
      <vt:lpstr>Simple Prediction Model</vt:lpstr>
      <vt:lpstr>Simple Prediction Model</vt:lpstr>
      <vt:lpstr>Extend the Prediction Model</vt:lpstr>
      <vt:lpstr>Simple Prediction Models </vt:lpstr>
      <vt:lpstr>Simple Prediction Models </vt:lpstr>
      <vt:lpstr>PowerPoint Presentation</vt:lpstr>
      <vt:lpstr>PowerPoint Presentation</vt:lpstr>
      <vt:lpstr>Estimate of the regression coefficients</vt:lpstr>
      <vt:lpstr>Estimate of the regression coefficients (cont)</vt:lpstr>
      <vt:lpstr>Estimate of the regression coefficients (cont) </vt:lpstr>
      <vt:lpstr>Estimate of the regression coefficients (cont) </vt:lpstr>
      <vt:lpstr>Estimate of the regression coefficients (cont) </vt:lpstr>
      <vt:lpstr>Estimate of the regression coefficients (cont) </vt:lpstr>
      <vt:lpstr>Estimate of the regression coefficients: brute force</vt:lpstr>
      <vt:lpstr>Estimate of the regression coefficients: exact method </vt:lpstr>
      <vt:lpstr>PowerPoint Presentation</vt:lpstr>
      <vt:lpstr>PowerPoint Presentation</vt:lpstr>
      <vt:lpstr>Confidence intervals for the predictors estimates (cont)</vt:lpstr>
      <vt:lpstr>Confidence intervals for the predictors estimates (cont)</vt:lpstr>
      <vt:lpstr>Confidence intervals for the predictors estimates (cont)</vt:lpstr>
      <vt:lpstr>Confidence intervals for the predictors estimates (cont)</vt:lpstr>
      <vt:lpstr>Confidence intervals for the predictors estimates (cont)</vt:lpstr>
      <vt:lpstr>Confidence intervals for the predictors estimates (cont)</vt:lpstr>
      <vt:lpstr>Confidence intervals for the predictors estimates (cont)</vt:lpstr>
      <vt:lpstr>How well do we know f ̂? </vt:lpstr>
      <vt:lpstr>How well do we know f ̂? </vt:lpstr>
      <vt:lpstr>How well do we know f ̂? </vt:lpstr>
      <vt:lpstr>How well do we know f ̂? </vt:lpstr>
      <vt:lpstr>Confidence in predicting y ̂</vt:lpstr>
      <vt:lpstr>Confidence in predicting y ̂</vt:lpstr>
      <vt:lpstr>Confidence in predicting y ̂</vt:lpstr>
      <vt:lpstr>PowerPoint Presentation</vt:lpstr>
      <vt:lpstr>PowerPoint Presentation</vt:lpstr>
      <vt:lpstr>Cross Validation</vt:lpstr>
      <vt:lpstr>Cross Validation</vt:lpstr>
      <vt:lpstr>Cross Validation</vt:lpstr>
      <vt:lpstr>Cross Validation</vt:lpstr>
      <vt:lpstr>Validation</vt:lpstr>
      <vt:lpstr>Cross Validation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Bias vs Variance</vt:lpstr>
      <vt:lpstr>Bias vs Variance</vt:lpstr>
      <vt:lpstr>Bias vs Variance</vt:lpstr>
      <vt:lpstr>Linear models: 20 data points per line 2000 simulations</vt:lpstr>
      <vt:lpstr>Bias vs Variance</vt:lpstr>
      <vt:lpstr>Bias vs Variance</vt:lpstr>
      <vt:lpstr>Bias vs Variance</vt:lpstr>
      <vt:lpstr>Poly 10 degree models : 20 data points per line 2000 simulations</vt:lpstr>
      <vt:lpstr>Bias vs Variance</vt:lpstr>
      <vt:lpstr>Regularization: An Overview</vt:lpstr>
      <vt:lpstr>LASSO Regression</vt:lpstr>
      <vt:lpstr>Ridge Regression</vt:lpstr>
      <vt:lpstr>Ridge regularization with validation only: step by step </vt:lpstr>
      <vt:lpstr>Ridge regularization with validation only: step by step </vt:lpstr>
      <vt:lpstr>PowerPoint Presentation</vt:lpstr>
      <vt:lpstr>PowerPoint Presentation</vt:lpstr>
      <vt:lpstr>The Intuition Behind PCA</vt:lpstr>
      <vt:lpstr>The Intuition Behind PCA (cont.)</vt:lpstr>
      <vt:lpstr>A Framework For Dimensionality Reduction</vt:lpstr>
      <vt:lpstr>The Math behind PCA</vt:lpstr>
      <vt:lpstr>PowerPoint Presentation</vt:lpstr>
      <vt:lpstr>PowerPoint Presentation</vt:lpstr>
      <vt:lpstr>PowerPoint Presentation</vt:lpstr>
      <vt:lpstr>PowerPoint Presentation</vt:lpstr>
      <vt:lpstr>Even Simpler Classification Problem: Binary Response (cont)</vt:lpstr>
      <vt:lpstr>Pavlos Game #45</vt:lpstr>
      <vt:lpstr>Logistic Regression</vt:lpstr>
      <vt:lpstr>Estimation in Logistic Regression</vt:lpstr>
      <vt:lpstr> Likelihood</vt:lpstr>
      <vt:lpstr> Loss Function</vt:lpstr>
      <vt:lpstr>Classifier with two predictors</vt:lpstr>
      <vt:lpstr>Multiple Logistic Regression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Geometry of Flow Charts</vt:lpstr>
      <vt:lpstr>Combine them? 2 magic realisms</vt:lpstr>
      <vt:lpstr>Combine them? 20 magic realisms</vt:lpstr>
      <vt:lpstr>Combine them? 100 magic realisms</vt:lpstr>
      <vt:lpstr>Improving on Bagging</vt:lpstr>
      <vt:lpstr>Improving on Bagging</vt:lpstr>
      <vt:lpstr>Random Forests</vt:lpstr>
      <vt:lpstr>Gradient Boosting: illustration </vt:lpstr>
      <vt:lpstr>Gradient Boosting: illustration </vt:lpstr>
      <vt:lpstr>Gradient Boosting: illustration </vt:lpstr>
      <vt:lpstr>Gradient Boosting: illustration </vt:lpstr>
      <vt:lpstr>Gradient Boosting: illustration </vt:lpstr>
      <vt:lpstr>Gradient Boosting: illustration </vt:lpstr>
      <vt:lpstr>Gradient Boosting: illustration </vt:lpstr>
      <vt:lpstr>Gradient Boosting: illustration </vt:lpstr>
      <vt:lpstr>PowerPoint Presentation</vt:lpstr>
      <vt:lpstr>PowerPoint Presentation</vt:lpstr>
      <vt:lpstr>Build our first ANN</vt:lpstr>
      <vt:lpstr>PowerPoint Presentation</vt:lpstr>
      <vt:lpstr>PowerPoint Presentation</vt:lpstr>
      <vt:lpstr>PowerPoint Presentation</vt:lpstr>
      <vt:lpstr>PowerPoint Presentation</vt:lpstr>
      <vt:lpstr>Anatomy of artificial neural network (ANN)</vt:lpstr>
      <vt:lpstr>Learning Multiple Components</vt:lpstr>
      <vt:lpstr>Depth = Repeated Compositions</vt:lpstr>
      <vt:lpstr>Gradient Descent (cont.)</vt:lpstr>
      <vt:lpstr>Data Augmentation</vt:lpstr>
      <vt:lpstr>Dropout</vt:lpstr>
      <vt:lpstr>Dropout</vt:lpstr>
      <vt:lpstr>PowerPoint Presentation</vt:lpstr>
      <vt:lpstr>Summary from last lecture</vt:lpstr>
      <vt:lpstr>Confidence intervals for the predictors estimates (cont)</vt:lpstr>
      <vt:lpstr>PowerPoint Presentation</vt:lpstr>
      <vt:lpstr>You’re Gonna Have a Bad Time…</vt:lpstr>
      <vt:lpstr>PowerPoint Presentation</vt:lpstr>
      <vt:lpstr>Quiz time: Lecture 8 </vt:lpstr>
      <vt:lpstr>PowerPoint Presentation</vt:lpstr>
      <vt:lpstr>PowerPoint Presentation</vt:lpstr>
      <vt:lpstr>PowerPoint Presentation</vt:lpstr>
      <vt:lpstr>Better than AB…</vt:lpstr>
      <vt:lpstr>PowerPoint Presentation</vt:lpstr>
      <vt:lpstr>Interpretable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CS109B Instructors: Pavlos Protopapas, Mark Glickman, Chris Tanner Topics HW: Similar to 109A  Modules  Medical School: Mauricio Santillana   FAS: Doug Finkbeiner   GSD: Garcia del Castillo Lopez   HCSPH: Francesca Dominici   </vt:lpstr>
      <vt:lpstr>Thank You! </vt:lpstr>
    </vt:vector>
  </TitlesOfParts>
  <Company>Harvard</Company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Feedforward Networks</dc:title>
  <dc:creator>Harikrishna Narasimhan</dc:creator>
  <cp:lastModifiedBy>Microsoft Office User</cp:lastModifiedBy>
  <cp:revision>386</cp:revision>
  <cp:lastPrinted>2019-12-02T18:12:01Z</cp:lastPrinted>
  <dcterms:created xsi:type="dcterms:W3CDTF">2017-11-02T16:57:55Z</dcterms:created>
  <dcterms:modified xsi:type="dcterms:W3CDTF">2019-12-02T18:52:10Z</dcterms:modified>
</cp:coreProperties>
</file>