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27"/>
  </p:notesMasterIdLst>
  <p:sldIdLst>
    <p:sldId id="258" r:id="rId2"/>
    <p:sldId id="458" r:id="rId3"/>
    <p:sldId id="259" r:id="rId4"/>
    <p:sldId id="461" r:id="rId5"/>
    <p:sldId id="463" r:id="rId6"/>
    <p:sldId id="464" r:id="rId7"/>
    <p:sldId id="465" r:id="rId8"/>
    <p:sldId id="356" r:id="rId9"/>
    <p:sldId id="358" r:id="rId10"/>
    <p:sldId id="377" r:id="rId11"/>
    <p:sldId id="378" r:id="rId12"/>
    <p:sldId id="379" r:id="rId13"/>
    <p:sldId id="380" r:id="rId14"/>
    <p:sldId id="381" r:id="rId15"/>
    <p:sldId id="382" r:id="rId16"/>
    <p:sldId id="392" r:id="rId17"/>
    <p:sldId id="393" r:id="rId18"/>
    <p:sldId id="394" r:id="rId19"/>
    <p:sldId id="466" r:id="rId20"/>
    <p:sldId id="467" r:id="rId21"/>
    <p:sldId id="462" r:id="rId22"/>
    <p:sldId id="390" r:id="rId23"/>
    <p:sldId id="391" r:id="rId24"/>
    <p:sldId id="388" r:id="rId25"/>
    <p:sldId id="4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733"/>
  </p:normalViewPr>
  <p:slideViewPr>
    <p:cSldViewPr snapToGrid="0" snapToObjects="1" showGuides="1">
      <p:cViewPr varScale="1">
        <p:scale>
          <a:sx n="84" d="100"/>
          <a:sy n="84" d="100"/>
        </p:scale>
        <p:origin x="200" y="896"/>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C18D-7D5D-9E47-A0FC-BBD26D0E1D9B}" type="datetimeFigureOut">
              <a:rPr lang="en-US" smtClean="0"/>
              <a:t>12/2/19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C1623-6B39-8543-823A-29D9E60F177C}" type="slidenum">
              <a:rPr lang="en-US" smtClean="0"/>
              <a:t>‹#›</a:t>
            </a:fld>
            <a:endParaRPr lang="en-US"/>
          </a:p>
        </p:txBody>
      </p:sp>
    </p:spTree>
    <p:extLst>
      <p:ext uri="{BB962C8B-B14F-4D97-AF65-F5344CB8AC3E}">
        <p14:creationId xmlns:p14="http://schemas.microsoft.com/office/powerpoint/2010/main" val="6050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a:t>
            </a:fld>
            <a:endParaRPr lang="en-US"/>
          </a:p>
        </p:txBody>
      </p:sp>
    </p:spTree>
    <p:extLst>
      <p:ext uri="{BB962C8B-B14F-4D97-AF65-F5344CB8AC3E}">
        <p14:creationId xmlns:p14="http://schemas.microsoft.com/office/powerpoint/2010/main" val="2048836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6E8F-BF65-1643-9F00-FF84D0665BC6}" type="slidenum">
              <a:rPr lang="en-US" smtClean="0"/>
              <a:t>‹#›</a:t>
            </a:fld>
            <a:endParaRPr lang="en-US"/>
          </a:p>
        </p:txBody>
      </p:sp>
    </p:spTree>
    <p:extLst>
      <p:ext uri="{BB962C8B-B14F-4D97-AF65-F5344CB8AC3E}">
        <p14:creationId xmlns:p14="http://schemas.microsoft.com/office/powerpoint/2010/main" val="20957850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Harvard-IACS/2019-CS109A/blob/master/content/projects/ProjectGuidelines.pdf"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24: AB Testing 2 and Wrap-up</a:t>
            </a:r>
          </a:p>
        </p:txBody>
      </p:sp>
    </p:spTree>
    <p:extLst>
      <p:ext uri="{BB962C8B-B14F-4D97-AF65-F5344CB8AC3E}">
        <p14:creationId xmlns:p14="http://schemas.microsoft.com/office/powerpoint/2010/main" val="193201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CRD designs (cont.)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These different experimental designs will need to have adjusted analysis approaches to analyze them appropriately. </a:t>
            </a:r>
          </a:p>
          <a:p>
            <a:endParaRPr lang="en-US" sz="2800" dirty="0"/>
          </a:p>
          <a:p>
            <a:r>
              <a:rPr lang="en-US" sz="2800" dirty="0"/>
              <a:t>Examples: </a:t>
            </a:r>
          </a:p>
          <a:p>
            <a:pPr marL="514350" indent="-514350">
              <a:buFont typeface="+mj-lt"/>
              <a:buAutoNum type="arabicPeriod"/>
            </a:pPr>
            <a:r>
              <a:rPr lang="en-US" b="1" dirty="0"/>
              <a:t>factorial design: </a:t>
            </a:r>
            <a:r>
              <a:rPr lang="en-US" sz="2800" dirty="0"/>
              <a:t>a multi-way ANOVA when the response </a:t>
            </a:r>
            <a:r>
              <a:rPr lang="en-US" dirty="0"/>
              <a:t>variable is quantitative.</a:t>
            </a:r>
            <a:endParaRPr lang="en-US" sz="2800" dirty="0"/>
          </a:p>
          <a:p>
            <a:pPr marL="514350" indent="-514350">
              <a:buFont typeface="+mj-lt"/>
              <a:buAutoNum type="arabicPeriod"/>
            </a:pPr>
            <a:r>
              <a:rPr lang="en-US" sz="2800" b="1" dirty="0"/>
              <a:t>stratified analysis</a:t>
            </a:r>
            <a:r>
              <a:rPr lang="en-US" sz="2800" dirty="0"/>
              <a:t>: the Mantel-</a:t>
            </a:r>
            <a:r>
              <a:rPr lang="en-US" sz="2800" dirty="0" err="1"/>
              <a:t>Haenszel</a:t>
            </a:r>
            <a:r>
              <a:rPr lang="en-US" sz="2800" dirty="0"/>
              <a:t> test for cluster randomized design with a categorical response variable.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10</a:t>
            </a:fld>
            <a:endParaRPr lang="en-US"/>
          </a:p>
        </p:txBody>
      </p:sp>
    </p:spTree>
    <p:extLst>
      <p:ext uri="{BB962C8B-B14F-4D97-AF65-F5344CB8AC3E}">
        <p14:creationId xmlns:p14="http://schemas.microsoft.com/office/powerpoint/2010/main" val="40149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CRD designs (cont.)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But all of these procedures rely on the fact that there is a fixed sample size for the experiment. This has a glaring limitation: you have to wait to analyze until </a:t>
            </a:r>
            <a:r>
              <a:rPr lang="en-US" sz="2800" i="1" dirty="0"/>
              <a:t>n</a:t>
            </a:r>
            <a:r>
              <a:rPr lang="en-US" sz="2800" dirty="0"/>
              <a:t> is recruited/reached. </a:t>
            </a:r>
          </a:p>
          <a:p>
            <a:endParaRPr lang="en-US" sz="2800" dirty="0"/>
          </a:p>
          <a:p>
            <a:r>
              <a:rPr lang="en-US" sz="2800" dirty="0"/>
              <a:t>If you peak at the results before </a:t>
            </a:r>
            <a:r>
              <a:rPr lang="en-US" sz="2800" i="1" dirty="0"/>
              <a:t>n</a:t>
            </a:r>
            <a:r>
              <a:rPr lang="en-US" sz="2800" dirty="0"/>
              <a:t> is reached, then this is a form of </a:t>
            </a:r>
            <a:r>
              <a:rPr lang="en-US" sz="2800" i="1" dirty="0"/>
              <a:t>multiple comparisons </a:t>
            </a:r>
            <a:r>
              <a:rPr lang="en-US" sz="2800" dirty="0"/>
              <a:t>and thus overall Type I error rate is inflated.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11</a:t>
            </a:fld>
            <a:endParaRPr lang="en-US"/>
          </a:p>
        </p:txBody>
      </p:sp>
    </p:spTree>
    <p:extLst>
      <p:ext uri="{BB962C8B-B14F-4D97-AF65-F5344CB8AC3E}">
        <p14:creationId xmlns:p14="http://schemas.microsoft.com/office/powerpoint/2010/main" val="14661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Bandit Designs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A </a:t>
            </a:r>
            <a:r>
              <a:rPr lang="en-US" sz="2800" b="1" dirty="0"/>
              <a:t>sequential </a:t>
            </a:r>
            <a:r>
              <a:rPr lang="en-US" sz="2800" dirty="0"/>
              <a:t>or</a:t>
            </a:r>
            <a:r>
              <a:rPr lang="en-US" sz="2800" b="1" dirty="0"/>
              <a:t> adaptive </a:t>
            </a:r>
            <a:r>
              <a:rPr lang="en-US" sz="2800" dirty="0"/>
              <a:t>procedure can be used if you would like to intermittently check the results as subjects are recruited (or want to look at the results after each and every new subject is enrolled). </a:t>
            </a:r>
          </a:p>
          <a:p>
            <a:endParaRPr lang="en-US" sz="2800" dirty="0"/>
          </a:p>
          <a:p>
            <a:r>
              <a:rPr lang="en-US" sz="2800" dirty="0"/>
              <a:t>One example of a sequential test/procedure is a </a:t>
            </a:r>
            <a:r>
              <a:rPr lang="en-US" sz="2800" b="1" dirty="0"/>
              <a:t>bandit-armed </a:t>
            </a:r>
            <a:r>
              <a:rPr lang="en-US" sz="2800" dirty="0"/>
              <a:t>design. In this design, after a burn-in period based on a CRD, then the treatment that is performing better is chosen more often to be administered to the subjects. </a:t>
            </a:r>
          </a:p>
          <a:p>
            <a:endParaRPr lang="en-US" sz="2800" dirty="0">
              <a:effectLst/>
            </a:endParaRP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16049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Bandit Design Example</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For example, in the </a:t>
            </a:r>
            <a:r>
              <a:rPr lang="en-US" sz="2800" b="1" dirty="0"/>
              <a:t>play the winner </a:t>
            </a:r>
            <a:r>
              <a:rPr lang="en-US" sz="2800" dirty="0"/>
              <a:t>approach for a binary outcome, if treatment </a:t>
            </a:r>
            <a:r>
              <a:rPr lang="en-US" sz="2800" i="1" dirty="0"/>
              <a:t>A</a:t>
            </a:r>
            <a:r>
              <a:rPr lang="en-US" sz="2800" dirty="0"/>
              <a:t> is successful for a subject, then you continue to administer this treatment to the next subject until it fails, and then you skip to treatment </a:t>
            </a:r>
            <a:r>
              <a:rPr lang="en-US" sz="2800" i="1" dirty="0"/>
              <a:t>B</a:t>
            </a:r>
            <a:r>
              <a:rPr lang="en-US" sz="2800" dirty="0"/>
              <a:t>, and vice versa. </a:t>
            </a:r>
          </a:p>
          <a:p>
            <a:endParaRPr lang="en-US" sz="2800" dirty="0"/>
          </a:p>
          <a:p>
            <a:r>
              <a:rPr lang="en-US" sz="2800" dirty="0"/>
              <a:t>The advantage to this approach is that if one treatment is truly better, then the number of subjects exposed to the worse treatment is lessened. </a:t>
            </a:r>
          </a:p>
          <a:p>
            <a:endParaRPr lang="en-US" sz="2800" dirty="0">
              <a:effectLst/>
            </a:endParaRPr>
          </a:p>
          <a:p>
            <a:r>
              <a:rPr lang="en-US" sz="2800" dirty="0"/>
              <a:t>What is a major disadvantage?</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13</a:t>
            </a:fld>
            <a:endParaRPr lang="en-US"/>
          </a:p>
        </p:txBody>
      </p:sp>
    </p:spTree>
    <p:extLst>
      <p:ext uri="{BB962C8B-B14F-4D97-AF65-F5344CB8AC3E}">
        <p14:creationId xmlns:p14="http://schemas.microsoft.com/office/powerpoint/2010/main" val="29968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Bayesian Bandit Designs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Our friend Bayes’ theorem comes into play again if we would like to have a bandit design for a quantitative outcome. </a:t>
            </a:r>
          </a:p>
          <a:p>
            <a:endParaRPr lang="en-US" sz="2800" dirty="0"/>
          </a:p>
          <a:p>
            <a:r>
              <a:rPr lang="en-US" sz="2800" dirty="0"/>
              <a:t>The randomization to treatment for each subject is based on a biased coin, where the probability of being assigned to treatment </a:t>
            </a:r>
            <a:r>
              <a:rPr lang="en-US" sz="2800" i="1" dirty="0"/>
              <a:t>A</a:t>
            </a:r>
            <a:r>
              <a:rPr lang="en-US" sz="2800" dirty="0"/>
              <a:t> is based on the poster probability that treatment </a:t>
            </a:r>
            <a:r>
              <a:rPr lang="en-US" sz="2800" i="1" dirty="0"/>
              <a:t>A</a:t>
            </a:r>
            <a:r>
              <a:rPr lang="en-US" sz="2800" dirty="0"/>
              <a:t> is a better treatment.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14</a:t>
            </a:fld>
            <a:endParaRPr lang="en-US"/>
          </a:p>
        </p:txBody>
      </p:sp>
    </p:spTree>
    <p:extLst>
      <p:ext uri="{BB962C8B-B14F-4D97-AF65-F5344CB8AC3E}">
        <p14:creationId xmlns:p14="http://schemas.microsoft.com/office/powerpoint/2010/main" val="251544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Bayesian Bandit Designs (cont.)</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580256" cy="5130445"/>
              </a:xfrm>
            </p:spPr>
            <p:txBody>
              <a:bodyPr/>
              <a:lstStyle/>
              <a:p>
                <a:r>
                  <a:rPr lang="en-US" sz="2800" dirty="0"/>
                  <a:t>This probability can be calculated based on the Bayes theorem as follows: </a:t>
                </a:r>
              </a:p>
              <a:p>
                <a:endParaRPr lang="en-US" sz="900" dirty="0"/>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d>
                        <m:dPr>
                          <m:ctrlPr>
                            <a:rPr lang="en-US" sz="2800" b="0" i="1" smtClean="0">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b="0" i="1" smtClean="0">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b="0" i="1" smtClean="0">
                                      <a:latin typeface="Cambria Math" panose="02040503050406030204" pitchFamily="18" charset="0"/>
                                    </a:rPr>
                                    <m:t>𝐵</m:t>
                                  </m:r>
                                </m:sub>
                              </m:sSub>
                            </m:sub>
                          </m:sSub>
                        </m:e>
                        <m:e>
                          <m:r>
                            <a:rPr lang="en-US" sz="2800" b="0" i="1" smtClean="0">
                              <a:latin typeface="Cambria Math" panose="02040503050406030204" pitchFamily="18" charset="0"/>
                            </a:rPr>
                            <m:t>𝐷𝑎𝑡𝑎</m:t>
                          </m:r>
                        </m:e>
                      </m:d>
                    </m:oMath>
                  </m:oMathPara>
                </a14:m>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𝑃</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𝐷𝑎𝑡𝑎</m:t>
                          </m:r>
                        </m:e>
                        <m:e>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i="1">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𝐵</m:t>
                                  </m:r>
                                </m:sub>
                              </m:sSub>
                            </m:sub>
                          </m:sSub>
                        </m:e>
                      </m:d>
                      <m:r>
                        <a:rPr lang="en-US" sz="2800" b="0" i="1" smtClean="0">
                          <a:latin typeface="Cambria Math" panose="02040503050406030204" pitchFamily="18" charset="0"/>
                          <a:ea typeface="Cambria Math" panose="02040503050406030204" pitchFamily="18" charset="0"/>
                        </a:rPr>
                        <m:t>𝑃</m:t>
                      </m:r>
                      <m:r>
                        <a:rPr lang="en-US" sz="2800" b="0" i="1" smtClean="0">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i="1">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𝐵</m:t>
                              </m:r>
                            </m:sub>
                          </m:sSub>
                        </m:sub>
                      </m:sSub>
                      <m:r>
                        <a:rPr lang="en-US" sz="2800" b="0" i="1" smtClean="0">
                          <a:latin typeface="Cambria Math" panose="02040503050406030204" pitchFamily="18" charset="0"/>
                          <a:ea typeface="Cambria Math" panose="02040503050406030204" pitchFamily="18" charset="0"/>
                        </a:rPr>
                        <m:t>)</m:t>
                      </m:r>
                    </m:oMath>
                  </m:oMathPara>
                </a14:m>
                <a:endParaRPr lang="en-US" sz="2800" dirty="0"/>
              </a:p>
              <a:p>
                <a:endParaRPr lang="en-US" sz="2800" dirty="0"/>
              </a:p>
              <a:p>
                <a:r>
                  <a:rPr lang="en-US" sz="2800" dirty="0"/>
                  <a:t>where </a:t>
                </a:r>
                <a14:m>
                  <m:oMath xmlns:m="http://schemas.openxmlformats.org/officeDocument/2006/math">
                    <m:r>
                      <a:rPr lang="en-US" sz="2800" i="1">
                        <a:latin typeface="Cambria Math" panose="02040503050406030204" pitchFamily="18" charset="0"/>
                        <a:ea typeface="Cambria Math" panose="02040503050406030204" pitchFamily="18" charset="0"/>
                      </a:rPr>
                      <m:t>𝑃</m:t>
                    </m:r>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i="1">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𝐵</m:t>
                            </m:r>
                          </m:sub>
                        </m:sSub>
                      </m:sub>
                    </m:sSub>
                    <m:r>
                      <a:rPr lang="en-US" sz="2800" i="1">
                        <a:latin typeface="Cambria Math" panose="02040503050406030204" pitchFamily="18" charset="0"/>
                        <a:ea typeface="Cambria Math" panose="02040503050406030204" pitchFamily="18" charset="0"/>
                      </a:rPr>
                      <m:t>)</m:t>
                    </m:r>
                  </m:oMath>
                </a14:m>
                <a:r>
                  <a:rPr lang="en-US" sz="2800" dirty="0"/>
                  <a:t> is the prior belief (can be set to 0.5). It is a little more complicated than that.</a:t>
                </a:r>
              </a:p>
              <a:p>
                <a:endParaRPr lang="en-US" sz="2800" dirty="0"/>
              </a:p>
              <a:p>
                <a:r>
                  <a:rPr lang="en-US" sz="2800" dirty="0"/>
                  <a:t>This can easily extend to more than just 2 treatment groups. </a:t>
                </a:r>
                <a:endParaRPr lang="en-US" sz="28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580256" cy="5130445"/>
              </a:xfrm>
              <a:blipFill>
                <a:blip r:embed="rId2"/>
                <a:stretch>
                  <a:fillRect l="-1199" t="-123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15</a:t>
            </a:fld>
            <a:endParaRPr lang="en-US"/>
          </a:p>
        </p:txBody>
      </p:sp>
    </p:spTree>
    <p:extLst>
      <p:ext uri="{BB962C8B-B14F-4D97-AF65-F5344CB8AC3E}">
        <p14:creationId xmlns:p14="http://schemas.microsoft.com/office/powerpoint/2010/main" val="196623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ECMO Trial: Bayesian Bandit Trial Example</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In the 80’s a bandit-armed design (Bartlett, et al.) was used to determine whether or not Extracorporeal Membrane Oxygenation (ECMO) would improve survival (compared to ‘standard of care’) of neonatal patients (premature babies) experiencing respiratory failure.</a:t>
            </a:r>
          </a:p>
          <a:p>
            <a:endParaRPr lang="en-US" sz="2800" dirty="0"/>
          </a:p>
          <a:p>
            <a:r>
              <a:rPr lang="en-US" sz="2800" dirty="0"/>
              <a:t>In the end, only 11 patients were enrolled before “statistical significance” was achieved.   </a:t>
            </a:r>
          </a:p>
          <a:p>
            <a:endParaRPr lang="en-US" sz="2800" dirty="0">
              <a:effectLst/>
            </a:endParaRPr>
          </a:p>
          <a:p>
            <a:r>
              <a:rPr lang="en-US" sz="2800" dirty="0"/>
              <a:t>What is an issue with these results?</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16</a:t>
            </a:fld>
            <a:endParaRPr lang="en-US"/>
          </a:p>
        </p:txBody>
      </p:sp>
    </p:spTree>
    <p:extLst>
      <p:ext uri="{BB962C8B-B14F-4D97-AF65-F5344CB8AC3E}">
        <p14:creationId xmlns:p14="http://schemas.microsoft.com/office/powerpoint/2010/main" val="64805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ECMO Trial</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17</a:t>
            </a:fld>
            <a:endParaRPr lang="en-US"/>
          </a:p>
        </p:txBody>
      </p:sp>
      <p:pic>
        <p:nvPicPr>
          <p:cNvPr id="4" name="Picture 3">
            <a:extLst>
              <a:ext uri="{FF2B5EF4-FFF2-40B4-BE49-F238E27FC236}">
                <a16:creationId xmlns:a16="http://schemas.microsoft.com/office/drawing/2014/main" id="{17610D81-370A-0644-8A03-850543288E1A}"/>
              </a:ext>
            </a:extLst>
          </p:cNvPr>
          <p:cNvPicPr>
            <a:picLocks noChangeAspect="1"/>
          </p:cNvPicPr>
          <p:nvPr/>
        </p:nvPicPr>
        <p:blipFill>
          <a:blip r:embed="rId2"/>
          <a:stretch>
            <a:fillRect/>
          </a:stretch>
        </p:blipFill>
        <p:spPr>
          <a:xfrm>
            <a:off x="2449286" y="983807"/>
            <a:ext cx="7251121" cy="5183916"/>
          </a:xfrm>
          <a:prstGeom prst="rect">
            <a:avLst/>
          </a:prstGeom>
        </p:spPr>
      </p:pic>
    </p:spTree>
    <p:extLst>
      <p:ext uri="{BB962C8B-B14F-4D97-AF65-F5344CB8AC3E}">
        <p14:creationId xmlns:p14="http://schemas.microsoft.com/office/powerpoint/2010/main" val="1158018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effectLst/>
              </a:rPr>
              <a:t>Analysis of Bayesian Approaches</a:t>
            </a: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17087" y="983807"/>
            <a:ext cx="10327008" cy="5130445"/>
          </a:xfrm>
        </p:spPr>
        <p:txBody>
          <a:bodyPr/>
          <a:lstStyle/>
          <a:p>
            <a:r>
              <a:rPr lang="en-US" sz="2800" dirty="0"/>
              <a:t>So when should you stop an adaptively designed trial?</a:t>
            </a:r>
          </a:p>
          <a:p>
            <a:endParaRPr lang="en-US" sz="900" dirty="0">
              <a:effectLst/>
            </a:endParaRPr>
          </a:p>
          <a:p>
            <a:r>
              <a:rPr lang="en-US" sz="2800" dirty="0"/>
              <a:t>You could continue the trial until a </a:t>
            </a:r>
            <a:r>
              <a:rPr lang="en-US" sz="2800" i="1" dirty="0"/>
              <a:t>p</a:t>
            </a:r>
            <a:r>
              <a:rPr lang="en-US" sz="2800" dirty="0"/>
              <a:t>-value of less than 0.05 is achieved (or until a large sample size is taken without coming to a statistically significant result)?</a:t>
            </a:r>
          </a:p>
          <a:p>
            <a:endParaRPr lang="en-US" sz="900" dirty="0">
              <a:effectLst/>
            </a:endParaRPr>
          </a:p>
          <a:p>
            <a:r>
              <a:rPr lang="en-US" sz="2800" dirty="0"/>
              <a:t>What is an issue with this “stopping criterion”?</a:t>
            </a:r>
          </a:p>
          <a:p>
            <a:endParaRPr lang="en-US" sz="900" dirty="0">
              <a:effectLst/>
            </a:endParaRPr>
          </a:p>
          <a:p>
            <a:r>
              <a:rPr lang="en-US" sz="2800" dirty="0"/>
              <a:t>If our </a:t>
            </a:r>
            <a:r>
              <a:rPr lang="en-US" sz="2800" i="1" dirty="0"/>
              <a:t>p</a:t>
            </a:r>
            <a:r>
              <a:rPr lang="en-US" sz="2800" dirty="0"/>
              <a:t>-value is determined from a classical method, then this is an example of </a:t>
            </a:r>
            <a:r>
              <a:rPr lang="en-US" sz="2800" b="1" dirty="0"/>
              <a:t>multiple comparisons</a:t>
            </a:r>
            <a:r>
              <a:rPr lang="en-US" sz="2800" dirty="0"/>
              <a:t>: you have looked at the data at many points along the timeline, so a significant result is more likely to occur than 0.05 if there is not a </a:t>
            </a:r>
            <a:r>
              <a:rPr lang="en-US" sz="2800" i="1" dirty="0"/>
              <a:t>true</a:t>
            </a:r>
            <a:r>
              <a:rPr lang="en-US" sz="2800" dirty="0"/>
              <a:t> difference in the treatments. </a:t>
            </a:r>
          </a:p>
          <a:p>
            <a:endParaRPr lang="en-US" sz="900" dirty="0">
              <a:effectLst/>
            </a:endParaRPr>
          </a:p>
          <a:p>
            <a:r>
              <a:rPr lang="en-US" sz="2800" dirty="0"/>
              <a:t>We need to adjust how the ‘statistical significance’ is determined!</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18</a:t>
            </a:fld>
            <a:endParaRPr lang="en-US"/>
          </a:p>
        </p:txBody>
      </p:sp>
    </p:spTree>
    <p:extLst>
      <p:ext uri="{BB962C8B-B14F-4D97-AF65-F5344CB8AC3E}">
        <p14:creationId xmlns:p14="http://schemas.microsoft.com/office/powerpoint/2010/main" val="7393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560A39B8-93EE-C34C-B7A1-2FCD29026AD1}"/>
                  </a:ext>
                </a:extLst>
              </p:cNvPr>
              <p:cNvSpPr txBox="1">
                <a:spLocks/>
              </p:cNvSpPr>
              <p:nvPr/>
            </p:nvSpPr>
            <p:spPr>
              <a:xfrm>
                <a:off x="817087" y="983807"/>
                <a:ext cx="10327008" cy="513044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Recall the results of the 2008 Obama campaign:</a:t>
                </a:r>
              </a:p>
              <a:p>
                <a:endParaRPr lang="en-US" dirty="0"/>
              </a:p>
              <a:p>
                <a:endParaRPr lang="en-US" dirty="0"/>
              </a:p>
              <a:p>
                <a:endParaRPr lang="en-US" dirty="0"/>
              </a:p>
              <a:p>
                <a:endParaRPr lang="en-US" dirty="0"/>
              </a:p>
              <a:p>
                <a:endParaRPr lang="en-US" dirty="0"/>
              </a:p>
              <a:p>
                <a:r>
                  <a:rPr lang="en-US" dirty="0"/>
                  <a:t>What is </a:t>
                </a:r>
                <a:r>
                  <a:rPr lang="en-US" i="1" dirty="0"/>
                  <a:t>chance to beat original</a:t>
                </a:r>
                <a:r>
                  <a:rPr lang="en-US" dirty="0"/>
                  <a:t>?  It is simply the posterior probability that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11</m:t>
                        </m:r>
                      </m:sub>
                    </m:sSub>
                    <m:r>
                      <a:rPr lang="en-US" b="0" i="1" smtClean="0">
                        <a:latin typeface="Cambria Math" panose="02040503050406030204" pitchFamily="18" charset="0"/>
                      </a:rPr>
                      <m:t>&gt;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𝑜𝑟𝑖𝑔𝑖𝑛𝑎𝑙</m:t>
                        </m:r>
                      </m:sub>
                    </m:sSub>
                  </m:oMath>
                </a14:m>
                <a:r>
                  <a:rPr lang="en-US" dirty="0"/>
                  <a:t>:</a:t>
                </a:r>
              </a:p>
              <a:p>
                <a:r>
                  <a:rPr lang="en-US" dirty="0"/>
                  <a:t>This is just the Fisher Exact test (adjusted for multiple comparisons)!</a:t>
                </a:r>
              </a:p>
              <a:p>
                <a:endParaRPr lang="en-US" dirty="0"/>
              </a:p>
              <a:p>
                <a:endParaRPr lang="en-US" sz="900" dirty="0"/>
              </a:p>
            </p:txBody>
          </p:sp>
        </mc:Choice>
        <mc:Fallback>
          <p:sp>
            <p:nvSpPr>
              <p:cNvPr id="8" name="Content Placeholder 2">
                <a:extLst>
                  <a:ext uri="{FF2B5EF4-FFF2-40B4-BE49-F238E27FC236}">
                    <a16:creationId xmlns:a16="http://schemas.microsoft.com/office/drawing/2014/main" id="{560A39B8-93EE-C34C-B7A1-2FCD29026AD1}"/>
                  </a:ext>
                </a:extLst>
              </p:cNvPr>
              <p:cNvSpPr txBox="1">
                <a:spLocks noRot="1" noChangeAspect="1" noMove="1" noResize="1" noEditPoints="1" noAdjustHandles="1" noChangeArrowheads="1" noChangeShapeType="1" noTextEdit="1"/>
              </p:cNvSpPr>
              <p:nvPr/>
            </p:nvSpPr>
            <p:spPr>
              <a:xfrm>
                <a:off x="817087" y="983807"/>
                <a:ext cx="10327008" cy="5130445"/>
              </a:xfrm>
              <a:prstGeom prst="rect">
                <a:avLst/>
              </a:prstGeom>
              <a:blipFill>
                <a:blip r:embed="rId2"/>
                <a:stretch>
                  <a:fillRect l="-1106" t="-988"/>
                </a:stretch>
              </a:blipFill>
              <a:ln>
                <a:no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effectLst/>
              </a:rPr>
              <a:t>Thinking like a Bayesian</a:t>
            </a:r>
          </a:p>
        </p:txBody>
      </p:sp>
      <p:sp>
        <p:nvSpPr>
          <p:cNvPr id="5" name="Slide Number Placeholder 4"/>
          <p:cNvSpPr>
            <a:spLocks noGrp="1"/>
          </p:cNvSpPr>
          <p:nvPr>
            <p:ph type="sldNum" sz="quarter" idx="12"/>
          </p:nvPr>
        </p:nvSpPr>
        <p:spPr/>
        <p:txBody>
          <a:bodyPr/>
          <a:lstStyle/>
          <a:p>
            <a:fld id="{47445CB2-BF6F-6E49-AC61-7BDDE2E02F5B}" type="slidenum">
              <a:rPr lang="en-US" smtClean="0"/>
              <a:t>19</a:t>
            </a:fld>
            <a:endParaRPr lang="en-US"/>
          </a:p>
        </p:txBody>
      </p:sp>
      <p:pic>
        <p:nvPicPr>
          <p:cNvPr id="6" name="Content Placeholder 5">
            <a:extLst>
              <a:ext uri="{FF2B5EF4-FFF2-40B4-BE49-F238E27FC236}">
                <a16:creationId xmlns:a16="http://schemas.microsoft.com/office/drawing/2014/main" id="{95282EEE-25DA-3543-9EEB-58172C61A0F6}"/>
              </a:ext>
            </a:extLst>
          </p:cNvPr>
          <p:cNvPicPr>
            <a:picLocks noGrp="1" noChangeAspect="1"/>
          </p:cNvPicPr>
          <p:nvPr>
            <p:ph idx="1"/>
          </p:nvPr>
        </p:nvPicPr>
        <p:blipFill>
          <a:blip r:embed="rId3"/>
          <a:stretch>
            <a:fillRect/>
          </a:stretch>
        </p:blipFill>
        <p:spPr>
          <a:xfrm>
            <a:off x="3512634" y="1483092"/>
            <a:ext cx="5374243" cy="2636421"/>
          </a:xfrm>
          <a:prstGeom prst="rect">
            <a:avLst/>
          </a:prstGeom>
        </p:spPr>
      </p:pic>
    </p:spTree>
    <p:extLst>
      <p:ext uri="{BB962C8B-B14F-4D97-AF65-F5344CB8AC3E}">
        <p14:creationId xmlns:p14="http://schemas.microsoft.com/office/powerpoint/2010/main" val="41607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2</a:t>
            </a:fld>
            <a:endParaRPr lang="en-US"/>
          </a:p>
        </p:txBody>
      </p:sp>
      <p:sp>
        <p:nvSpPr>
          <p:cNvPr id="5" name="Content Placeholder 2">
            <a:extLst>
              <a:ext uri="{FF2B5EF4-FFF2-40B4-BE49-F238E27FC236}">
                <a16:creationId xmlns:a16="http://schemas.microsoft.com/office/drawing/2014/main" id="{4B42DE3A-C3D5-DB4E-8609-AB055504742F}"/>
              </a:ext>
            </a:extLst>
          </p:cNvPr>
          <p:cNvSpPr txBox="1">
            <a:spLocks/>
          </p:cNvSpPr>
          <p:nvPr/>
        </p:nvSpPr>
        <p:spPr>
          <a:xfrm>
            <a:off x="254527" y="1791043"/>
            <a:ext cx="11591109"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1100"/>
              </a:spcAft>
              <a:buFont typeface="Arial" charset="0"/>
              <a:buChar char="•"/>
            </a:pPr>
            <a:r>
              <a:rPr lang="en-US" sz="2800" dirty="0">
                <a:solidFill>
                  <a:schemeClr val="tx1">
                    <a:lumMod val="75000"/>
                    <a:lumOff val="25000"/>
                  </a:schemeClr>
                </a:solidFill>
                <a:latin typeface="Karla" charset="0"/>
                <a:ea typeface="Karla" charset="0"/>
                <a:cs typeface="Karla" charset="0"/>
              </a:rPr>
              <a:t>Homework 8:</a:t>
            </a:r>
          </a:p>
          <a:p>
            <a:pPr marL="857212" lvl="1" indent="-457189">
              <a:spcAft>
                <a:spcPts val="1100"/>
              </a:spcAft>
              <a:buFont typeface="Arial" charset="0"/>
              <a:buChar char="•"/>
            </a:pPr>
            <a:r>
              <a:rPr lang="en-US" sz="2400" dirty="0">
                <a:solidFill>
                  <a:schemeClr val="tx1">
                    <a:lumMod val="75000"/>
                    <a:lumOff val="25000"/>
                  </a:schemeClr>
                </a:solidFill>
                <a:latin typeface="Karla" charset="0"/>
                <a:ea typeface="Karla" charset="0"/>
                <a:cs typeface="Karla" charset="0"/>
              </a:rPr>
              <a:t>Completely on ED.  Will be posted tonight. Partners allowed.</a:t>
            </a:r>
          </a:p>
          <a:p>
            <a:pPr marL="857212" lvl="1" indent="-457189">
              <a:spcAft>
                <a:spcPts val="1100"/>
              </a:spcAft>
              <a:buFont typeface="Arial" charset="0"/>
              <a:buChar char="•"/>
            </a:pPr>
            <a:r>
              <a:rPr lang="en-US" sz="2400" dirty="0">
                <a:solidFill>
                  <a:schemeClr val="tx1">
                    <a:lumMod val="75000"/>
                    <a:lumOff val="25000"/>
                  </a:schemeClr>
                </a:solidFill>
                <a:latin typeface="Karla" charset="0"/>
                <a:ea typeface="Karla" charset="0"/>
                <a:cs typeface="Karla" charset="0"/>
              </a:rPr>
              <a:t>It will be about half as long as a typical HW.</a:t>
            </a:r>
          </a:p>
          <a:p>
            <a:pPr marL="457189" indent="-457189">
              <a:spcAft>
                <a:spcPts val="1100"/>
              </a:spcAft>
              <a:buFont typeface="Arial" charset="0"/>
              <a:buChar char="•"/>
            </a:pPr>
            <a:r>
              <a:rPr lang="en-US" sz="2800" dirty="0">
                <a:solidFill>
                  <a:schemeClr val="tx1">
                    <a:lumMod val="75000"/>
                    <a:lumOff val="25000"/>
                  </a:schemeClr>
                </a:solidFill>
                <a:latin typeface="Karla" charset="0"/>
                <a:ea typeface="Karla" charset="0"/>
                <a:cs typeface="Karla" charset="0"/>
              </a:rPr>
              <a:t>Project:</a:t>
            </a:r>
          </a:p>
          <a:p>
            <a:pPr marL="857212" lvl="1" indent="-457189">
              <a:spcAft>
                <a:spcPts val="1100"/>
              </a:spcAft>
              <a:buFont typeface="Arial" charset="0"/>
              <a:buChar char="•"/>
            </a:pPr>
            <a:r>
              <a:rPr lang="en-US" sz="2400" dirty="0"/>
              <a:t>Website (45 points) and notebook (30 points) due on Wed, 12/11</a:t>
            </a:r>
          </a:p>
          <a:p>
            <a:pPr marL="857212" lvl="1" indent="-457189">
              <a:spcAft>
                <a:spcPts val="1100"/>
              </a:spcAft>
              <a:buFont typeface="Arial" charset="0"/>
              <a:buChar char="•"/>
            </a:pPr>
            <a:r>
              <a:rPr lang="en-US" sz="2400" dirty="0"/>
              <a:t>Individual peer evaluations (5 points) due on Thurs, 12/12</a:t>
            </a:r>
          </a:p>
          <a:p>
            <a:pPr marL="857212" lvl="1" indent="-457189">
              <a:spcAft>
                <a:spcPts val="1100"/>
              </a:spcAft>
              <a:buFont typeface="Arial" charset="0"/>
              <a:buChar char="•"/>
            </a:pPr>
            <a:r>
              <a:rPr lang="en-US" sz="2400" dirty="0"/>
              <a:t>Details: </a:t>
            </a:r>
            <a:r>
              <a:rPr lang="en-US" sz="1800" dirty="0">
                <a:hlinkClick r:id="rId3"/>
              </a:rPr>
              <a:t>https://github.com/Harvard-IACS/2019-CS109A/blob/master/content/projects/ProjectGuidelines.pdf</a:t>
            </a:r>
            <a:endParaRPr lang="en-US" sz="1800" dirty="0"/>
          </a:p>
        </p:txBody>
      </p:sp>
      <p:sp>
        <p:nvSpPr>
          <p:cNvPr id="8" name="Title 1">
            <a:extLst>
              <a:ext uri="{FF2B5EF4-FFF2-40B4-BE49-F238E27FC236}">
                <a16:creationId xmlns:a16="http://schemas.microsoft.com/office/drawing/2014/main" id="{33BD8E3E-02C2-A04A-ABCD-1382F18753BD}"/>
              </a:ext>
            </a:extLst>
          </p:cNvPr>
          <p:cNvSpPr txBox="1">
            <a:spLocks/>
          </p:cNvSpPr>
          <p:nvPr/>
        </p:nvSpPr>
        <p:spPr>
          <a:xfrm>
            <a:off x="2851121" y="580975"/>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Tree>
    <p:extLst>
      <p:ext uri="{BB962C8B-B14F-4D97-AF65-F5344CB8AC3E}">
        <p14:creationId xmlns:p14="http://schemas.microsoft.com/office/powerpoint/2010/main" val="11455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60A39B8-93EE-C34C-B7A1-2FCD29026AD1}"/>
              </a:ext>
            </a:extLst>
          </p:cNvPr>
          <p:cNvSpPr txBox="1">
            <a:spLocks/>
          </p:cNvSpPr>
          <p:nvPr/>
        </p:nvSpPr>
        <p:spPr>
          <a:xfrm>
            <a:off x="817087" y="983807"/>
            <a:ext cx="10327008" cy="513044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900" dirty="0"/>
          </a:p>
        </p:txBody>
      </p:sp>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effectLst/>
              </a:rPr>
              <a:t>Thinking like a Bayesian</a:t>
            </a:r>
          </a:p>
        </p:txBody>
      </p:sp>
      <p:sp>
        <p:nvSpPr>
          <p:cNvPr id="5" name="Slide Number Placeholder 4"/>
          <p:cNvSpPr>
            <a:spLocks noGrp="1"/>
          </p:cNvSpPr>
          <p:nvPr>
            <p:ph type="sldNum" sz="quarter" idx="12"/>
          </p:nvPr>
        </p:nvSpPr>
        <p:spPr/>
        <p:txBody>
          <a:bodyPr/>
          <a:lstStyle/>
          <a:p>
            <a:fld id="{47445CB2-BF6F-6E49-AC61-7BDDE2E02F5B}" type="slidenum">
              <a:rPr lang="en-US" smtClean="0"/>
              <a:t>20</a:t>
            </a:fld>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FE318D5-F057-A94B-B82E-8EE2AFEB22F0}"/>
                  </a:ext>
                </a:extLst>
              </p:cNvPr>
              <p:cNvSpPr txBox="1"/>
              <p:nvPr/>
            </p:nvSpPr>
            <p:spPr>
              <a:xfrm>
                <a:off x="984738" y="3906776"/>
                <a:ext cx="9581662" cy="12847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𝐷𝑎𝑡𝑎</m:t>
                          </m:r>
                        </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2</m:t>
                              </m:r>
                            </m:sub>
                          </m:sSub>
                        </m:e>
                      </m:d>
                      <m:r>
                        <a:rPr lang="en-US" sz="2400" b="0" i="1" smtClean="0">
                          <a:latin typeface="Cambria Math" panose="02040503050406030204" pitchFamily="18" charset="0"/>
                        </a:rPr>
                        <m:t>=∑</m:t>
                      </m:r>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𝑥</m:t>
                          </m:r>
                        </m:e>
                      </m:d>
                      <m:r>
                        <a:rPr lang="en-US" sz="2400" b="0" i="1" smtClean="0">
                          <a:latin typeface="Cambria Math" panose="02040503050406030204" pitchFamily="18" charset="0"/>
                        </a:rPr>
                        <m:t>=</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𝑥</m:t>
                          </m:r>
                          <m:r>
                            <a:rPr lang="en-US" sz="2400" b="0" i="1" smtClean="0">
                              <a:latin typeface="Cambria Math" panose="02040503050406030204" pitchFamily="18" charset="0"/>
                            </a:rPr>
                            <m:t>=1203</m:t>
                          </m:r>
                        </m:sub>
                        <m:sup>
                          <m:r>
                            <a:rPr lang="en-US" sz="2400" b="0" i="1" smtClean="0">
                              <a:latin typeface="Cambria Math" panose="02040503050406030204" pitchFamily="18" charset="0"/>
                            </a:rPr>
                            <m:t>2291</m:t>
                          </m:r>
                        </m:sup>
                        <m:e>
                          <m:f>
                            <m:fPr>
                              <m:ctrlPr>
                                <a:rPr lang="en-US" sz="2400" i="1">
                                  <a:latin typeface="Cambria Math" panose="02040503050406030204" pitchFamily="18" charset="0"/>
                                </a:rPr>
                              </m:ctrlPr>
                            </m:fPr>
                            <m:num>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1</m:t>
                                        </m:r>
                                        <m:r>
                                          <a:rPr lang="en-US" sz="2400" i="1">
                                            <a:latin typeface="Cambria Math" panose="02040503050406030204" pitchFamily="18" charset="0"/>
                                          </a:rPr>
                                          <m:t>3031</m:t>
                                        </m:r>
                                      </m:e>
                                    </m:mr>
                                    <m:mr>
                                      <m:e>
                                        <m:r>
                                          <a:rPr lang="en-US" sz="2400" i="1">
                                            <a:latin typeface="Cambria Math" panose="02040503050406030204" pitchFamily="18" charset="0"/>
                                          </a:rPr>
                                          <m:t>𝑥</m:t>
                                        </m:r>
                                      </m:e>
                                    </m:mr>
                                  </m:m>
                                </m:e>
                              </m:d>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1</m:t>
                                        </m:r>
                                        <m:r>
                                          <a:rPr lang="en-US" sz="2400" i="1">
                                            <a:latin typeface="Cambria Math" panose="02040503050406030204" pitchFamily="18" charset="0"/>
                                          </a:rPr>
                                          <m:t>3167</m:t>
                                        </m:r>
                                      </m:e>
                                    </m:mr>
                                    <m:mr>
                                      <m:e>
                                        <m:r>
                                          <a:rPr lang="en-US" sz="2400" i="1">
                                            <a:latin typeface="Cambria Math" panose="02040503050406030204" pitchFamily="18" charset="0"/>
                                          </a:rPr>
                                          <m:t>2291−</m:t>
                                        </m:r>
                                        <m:r>
                                          <a:rPr lang="en-US" sz="2400" i="1">
                                            <a:latin typeface="Cambria Math" panose="02040503050406030204" pitchFamily="18" charset="0"/>
                                          </a:rPr>
                                          <m:t>𝑥</m:t>
                                        </m:r>
                                      </m:e>
                                    </m:mr>
                                  </m:m>
                                </m:e>
                              </m:d>
                            </m:num>
                            <m:den>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2</m:t>
                                        </m:r>
                                        <m:r>
                                          <a:rPr lang="en-US" sz="2400" i="1">
                                            <a:latin typeface="Cambria Math" panose="02040503050406030204" pitchFamily="18" charset="0"/>
                                          </a:rPr>
                                          <m:t>6198</m:t>
                                        </m:r>
                                      </m:e>
                                    </m:mr>
                                    <m:mr>
                                      <m:e>
                                        <m:r>
                                          <a:rPr lang="en-US" sz="2400" i="1">
                                            <a:latin typeface="Cambria Math" panose="02040503050406030204" pitchFamily="18" charset="0"/>
                                          </a:rPr>
                                          <m:t>2291</m:t>
                                        </m:r>
                                      </m:e>
                                    </m:mr>
                                  </m:m>
                                </m:e>
                              </m:d>
                            </m:den>
                          </m:f>
                        </m:e>
                      </m:nary>
                      <m:r>
                        <a:rPr lang="en-US" sz="2400" b="0" i="1" smtClean="0">
                          <a:latin typeface="Cambria Math" panose="02040503050406030204" pitchFamily="18" charset="0"/>
                        </a:rPr>
                        <m:t>=</m:t>
                      </m:r>
                      <m:r>
                        <a:rPr lang="en-US" sz="2400" b="0" i="1" smtClean="0">
                          <a:latin typeface="Cambria Math" panose="02040503050406030204" pitchFamily="18" charset="0"/>
                        </a:rPr>
                        <m:t>0.0059</m:t>
                      </m:r>
                    </m:oMath>
                  </m:oMathPara>
                </a14:m>
                <a:endParaRPr lang="en-US" sz="2400" dirty="0"/>
              </a:p>
            </p:txBody>
          </p:sp>
        </mc:Choice>
        <mc:Fallback>
          <p:sp>
            <p:nvSpPr>
              <p:cNvPr id="9" name="TextBox 8">
                <a:extLst>
                  <a:ext uri="{FF2B5EF4-FFF2-40B4-BE49-F238E27FC236}">
                    <a16:creationId xmlns:a16="http://schemas.microsoft.com/office/drawing/2014/main" id="{0FE318D5-F057-A94B-B82E-8EE2AFEB22F0}"/>
                  </a:ext>
                </a:extLst>
              </p:cNvPr>
              <p:cNvSpPr txBox="1">
                <a:spLocks noRot="1" noChangeAspect="1" noMove="1" noResize="1" noEditPoints="1" noAdjustHandles="1" noChangeArrowheads="1" noChangeShapeType="1" noTextEdit="1"/>
              </p:cNvSpPr>
              <p:nvPr/>
            </p:nvSpPr>
            <p:spPr>
              <a:xfrm>
                <a:off x="984738" y="3906776"/>
                <a:ext cx="9581662" cy="1284711"/>
              </a:xfrm>
              <a:prstGeom prst="rect">
                <a:avLst/>
              </a:prstGeom>
              <a:blipFill>
                <a:blip r:embed="rId2"/>
                <a:stretch>
                  <a:fillRect l="-265" t="-84314" r="-265" b="-131373"/>
                </a:stretch>
              </a:blipFill>
            </p:spPr>
            <p:txBody>
              <a:bodyPr/>
              <a:lstStyle/>
              <a:p>
                <a:r>
                  <a:rPr lang="en-US">
                    <a:noFill/>
                  </a:rPr>
                  <a:t> </a:t>
                </a:r>
              </a:p>
            </p:txBody>
          </p:sp>
        </mc:Fallback>
      </mc:AlternateContent>
      <p:pic>
        <p:nvPicPr>
          <p:cNvPr id="10" name="Content Placeholder 5">
            <a:extLst>
              <a:ext uri="{FF2B5EF4-FFF2-40B4-BE49-F238E27FC236}">
                <a16:creationId xmlns:a16="http://schemas.microsoft.com/office/drawing/2014/main" id="{2DC868AC-D989-A14B-9E0C-3A2B691BE1FA}"/>
              </a:ext>
            </a:extLst>
          </p:cNvPr>
          <p:cNvPicPr>
            <a:picLocks noGrp="1" noChangeAspect="1"/>
          </p:cNvPicPr>
          <p:nvPr>
            <p:ph idx="1"/>
          </p:nvPr>
        </p:nvPicPr>
        <p:blipFill>
          <a:blip r:embed="rId3"/>
          <a:stretch>
            <a:fillRect/>
          </a:stretch>
        </p:blipFill>
        <p:spPr>
          <a:xfrm>
            <a:off x="5675970" y="983807"/>
            <a:ext cx="5374243" cy="2636421"/>
          </a:xfrm>
          <a:prstGeom prst="rect">
            <a:avLst/>
          </a:prstGeom>
        </p:spPr>
      </p:pic>
    </p:spTree>
    <p:extLst>
      <p:ext uri="{BB962C8B-B14F-4D97-AF65-F5344CB8AC3E}">
        <p14:creationId xmlns:p14="http://schemas.microsoft.com/office/powerpoint/2010/main" val="22381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Wrap-up</a:t>
            </a:r>
          </a:p>
        </p:txBody>
      </p:sp>
      <p:sp>
        <p:nvSpPr>
          <p:cNvPr id="3" name="Slide Number Placeholder 2"/>
          <p:cNvSpPr>
            <a:spLocks noGrp="1"/>
          </p:cNvSpPr>
          <p:nvPr>
            <p:ph type="sldNum" sz="quarter" idx="12"/>
          </p:nvPr>
        </p:nvSpPr>
        <p:spPr/>
        <p:txBody>
          <a:bodyPr/>
          <a:lstStyle/>
          <a:p>
            <a:fld id="{47445CB2-BF6F-6E49-AC61-7BDDE2E02F5B}" type="slidenum">
              <a:rPr lang="en-US" smtClean="0"/>
              <a:t>21</a:t>
            </a:fld>
            <a:endParaRPr lang="en-US"/>
          </a:p>
        </p:txBody>
      </p:sp>
    </p:spTree>
    <p:extLst>
      <p:ext uri="{BB962C8B-B14F-4D97-AF65-F5344CB8AC3E}">
        <p14:creationId xmlns:p14="http://schemas.microsoft.com/office/powerpoint/2010/main" val="269223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Things we haven’t discussed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932496" y="816539"/>
            <a:ext cx="10327008" cy="5130445"/>
          </a:xfrm>
        </p:spPr>
        <p:txBody>
          <a:bodyPr/>
          <a:lstStyle/>
          <a:p>
            <a:r>
              <a:rPr lang="en-US" sz="2600" dirty="0"/>
              <a:t>There are lots of topics we have not covered in one semester…some are covered in 109B in the Spring:</a:t>
            </a:r>
          </a:p>
          <a:p>
            <a:pPr marL="342900" indent="-342900">
              <a:buFont typeface="Arial" panose="020B0604020202020204" pitchFamily="34" charset="0"/>
              <a:buChar char="•"/>
            </a:pPr>
            <a:r>
              <a:rPr lang="en-US" sz="2600" dirty="0"/>
              <a:t>Unsupervised Classification/Clustering</a:t>
            </a:r>
          </a:p>
          <a:p>
            <a:pPr marL="342900" indent="-342900">
              <a:buFont typeface="Arial" panose="020B0604020202020204" pitchFamily="34" charset="0"/>
              <a:buChar char="•"/>
            </a:pPr>
            <a:r>
              <a:rPr lang="en-US" sz="2600" dirty="0"/>
              <a:t>Smoothers </a:t>
            </a:r>
          </a:p>
          <a:p>
            <a:pPr marL="342900" indent="-342900">
              <a:buFont typeface="Arial" panose="020B0604020202020204" pitchFamily="34" charset="0"/>
              <a:buChar char="•"/>
            </a:pPr>
            <a:r>
              <a:rPr lang="en-US" sz="2600" dirty="0"/>
              <a:t>Bayesian Data Analysis</a:t>
            </a:r>
          </a:p>
          <a:p>
            <a:pPr marL="342900" indent="-342900">
              <a:buFont typeface="Arial" panose="020B0604020202020204" pitchFamily="34" charset="0"/>
              <a:buChar char="•"/>
            </a:pPr>
            <a:r>
              <a:rPr lang="en-US" sz="2600" dirty="0"/>
              <a:t>Reinforcement Learning</a:t>
            </a:r>
          </a:p>
          <a:p>
            <a:pPr marL="342900" indent="-342900">
              <a:buFont typeface="Arial" panose="020B0604020202020204" pitchFamily="34" charset="0"/>
              <a:buChar char="•"/>
            </a:pPr>
            <a:r>
              <a:rPr lang="en-US" sz="2600" dirty="0"/>
              <a:t>Other versions of Neural Networks (and ‘Deep Learning’)</a:t>
            </a:r>
          </a:p>
          <a:p>
            <a:pPr marL="342900" indent="-342900">
              <a:buFont typeface="Arial" panose="020B0604020202020204" pitchFamily="34" charset="0"/>
              <a:buChar char="•"/>
            </a:pPr>
            <a:r>
              <a:rPr lang="en-US" sz="2600" dirty="0"/>
              <a:t>Interactive Visualizations</a:t>
            </a:r>
          </a:p>
          <a:p>
            <a:pPr marL="342900" indent="-342900">
              <a:buFont typeface="Arial" panose="020B0604020202020204" pitchFamily="34" charset="0"/>
              <a:buChar char="•"/>
            </a:pPr>
            <a:r>
              <a:rPr lang="en-US" sz="2600" dirty="0"/>
              <a:t>Database Management (SQL, etc.)</a:t>
            </a:r>
          </a:p>
          <a:p>
            <a:pPr marL="342900" indent="-342900">
              <a:buFont typeface="Arial" panose="020B0604020202020204" pitchFamily="34" charset="0"/>
              <a:buChar char="•"/>
            </a:pPr>
            <a:r>
              <a:rPr lang="en-US" sz="2600" dirty="0"/>
              <a:t>Cloud Computing and Scaling (AWS)</a:t>
            </a:r>
          </a:p>
          <a:p>
            <a:pPr marL="342900" indent="-342900">
              <a:buFont typeface="Arial" panose="020B0604020202020204" pitchFamily="34" charset="0"/>
              <a:buChar char="•"/>
            </a:pPr>
            <a:r>
              <a:rPr lang="en-US" sz="2600" dirty="0"/>
              <a:t>And much, much more…</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22</a:t>
            </a:fld>
            <a:endParaRPr lang="en-US"/>
          </a:p>
        </p:txBody>
      </p:sp>
    </p:spTree>
    <p:extLst>
      <p:ext uri="{BB962C8B-B14F-4D97-AF65-F5344CB8AC3E}">
        <p14:creationId xmlns:p14="http://schemas.microsoft.com/office/powerpoint/2010/main" val="407729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Courses Related to Data Science</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932496" y="983807"/>
            <a:ext cx="10327008" cy="5416993"/>
          </a:xfrm>
        </p:spPr>
        <p:txBody>
          <a:bodyPr/>
          <a:lstStyle/>
          <a:p>
            <a:pPr marL="342900" indent="-342900">
              <a:buFont typeface="Arial" panose="020B0604020202020204" pitchFamily="34" charset="0"/>
              <a:buChar char="•"/>
            </a:pPr>
            <a:r>
              <a:rPr lang="en-US" sz="2400" dirty="0"/>
              <a:t>CS 109B: Advanced Topics in Data Science</a:t>
            </a:r>
          </a:p>
          <a:p>
            <a:pPr marL="342900" indent="-342900">
              <a:buFont typeface="Arial" panose="020B0604020202020204" pitchFamily="34" charset="0"/>
              <a:buChar char="•"/>
            </a:pPr>
            <a:r>
              <a:rPr lang="en-US" sz="2400" dirty="0"/>
              <a:t>CS 109C: Very Advanced Topic in Data Science</a:t>
            </a:r>
          </a:p>
          <a:p>
            <a:pPr marL="342900" indent="-342900">
              <a:buFont typeface="Arial" panose="020B0604020202020204" pitchFamily="34" charset="0"/>
              <a:buChar char="•"/>
            </a:pPr>
            <a:r>
              <a:rPr lang="en-US" sz="2400" dirty="0"/>
              <a:t>CS 171: Visualizations</a:t>
            </a:r>
          </a:p>
          <a:p>
            <a:pPr marL="342900" indent="-342900">
              <a:buFont typeface="Arial" panose="020B0604020202020204" pitchFamily="34" charset="0"/>
              <a:buChar char="•"/>
            </a:pPr>
            <a:r>
              <a:rPr lang="en-US" sz="2400" dirty="0"/>
              <a:t>CS 181/281: Machine Learning</a:t>
            </a:r>
          </a:p>
          <a:p>
            <a:pPr marL="342900" indent="-342900">
              <a:buFont typeface="Arial" panose="020B0604020202020204" pitchFamily="34" charset="0"/>
              <a:buChar char="•"/>
            </a:pPr>
            <a:r>
              <a:rPr lang="en-US" sz="2400" dirty="0"/>
              <a:t>CS 182: Artificial Intelligence (AI)</a:t>
            </a:r>
          </a:p>
          <a:p>
            <a:pPr marL="342900" indent="-342900">
              <a:buFont typeface="Arial" panose="020B0604020202020204" pitchFamily="34" charset="0"/>
              <a:buChar char="•"/>
            </a:pPr>
            <a:r>
              <a:rPr lang="en-US" sz="2400" dirty="0"/>
              <a:t>CS 205:  Distributive Computing</a:t>
            </a:r>
          </a:p>
          <a:p>
            <a:pPr marL="342900" indent="-342900">
              <a:buFont typeface="Arial" panose="020B0604020202020204" pitchFamily="34" charset="0"/>
              <a:buChar char="•"/>
            </a:pPr>
            <a:r>
              <a:rPr lang="en-US" sz="2400" dirty="0"/>
              <a:t>Stat 110/210: Probability Theory</a:t>
            </a:r>
          </a:p>
          <a:p>
            <a:pPr marL="342900" indent="-342900">
              <a:buFont typeface="Arial" panose="020B0604020202020204" pitchFamily="34" charset="0"/>
              <a:buChar char="•"/>
            </a:pPr>
            <a:r>
              <a:rPr lang="en-US" sz="2400" dirty="0"/>
              <a:t>Stat 111/211: Statistical Inference</a:t>
            </a:r>
          </a:p>
          <a:p>
            <a:pPr marL="342900" indent="-342900">
              <a:buFont typeface="Arial" panose="020B0604020202020204" pitchFamily="34" charset="0"/>
              <a:buChar char="•"/>
            </a:pPr>
            <a:r>
              <a:rPr lang="en-US" sz="2400" dirty="0"/>
              <a:t>Stat 139: Linear Models </a:t>
            </a:r>
          </a:p>
          <a:p>
            <a:pPr marL="342900" indent="-342900">
              <a:buFont typeface="Arial" panose="020B0604020202020204" pitchFamily="34" charset="0"/>
              <a:buChar char="•"/>
            </a:pPr>
            <a:r>
              <a:rPr lang="en-US" sz="2400" dirty="0"/>
              <a:t>Stat 149: Generalized Linear Models</a:t>
            </a:r>
          </a:p>
          <a:p>
            <a:pPr marL="342900" indent="-342900">
              <a:buFont typeface="Arial" panose="020B0604020202020204" pitchFamily="34" charset="0"/>
              <a:buChar char="•"/>
            </a:pPr>
            <a:r>
              <a:rPr lang="en-US" sz="2400" dirty="0"/>
              <a:t>Stat 195: Intro to Statistical Machine Learning</a:t>
            </a:r>
          </a:p>
          <a:p>
            <a:r>
              <a:rPr lang="en-US" sz="2400" dirty="0"/>
              <a:t>This list is not exhaustive!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23</a:t>
            </a:fld>
            <a:endParaRPr lang="en-US"/>
          </a:p>
        </p:txBody>
      </p:sp>
    </p:spTree>
    <p:extLst>
      <p:ext uri="{BB962C8B-B14F-4D97-AF65-F5344CB8AC3E}">
        <p14:creationId xmlns:p14="http://schemas.microsoft.com/office/powerpoint/2010/main" val="140298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The Data Science Process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1436913" y="2122714"/>
            <a:ext cx="9723509" cy="4185489"/>
          </a:xfrm>
        </p:spPr>
        <p:txBody>
          <a:bodyPr/>
          <a:lstStyle/>
          <a:p>
            <a:r>
              <a:rPr lang="en-US" sz="3200" dirty="0"/>
              <a:t>Don’t forget what</a:t>
            </a:r>
            <a:br>
              <a:rPr lang="en-US" sz="3200" dirty="0"/>
            </a:br>
            <a:r>
              <a:rPr lang="en-US" sz="3200" dirty="0"/>
              <a:t>everything is all about: </a:t>
            </a:r>
            <a:endParaRPr lang="en-US" sz="32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24</a:t>
            </a:fld>
            <a:endParaRPr lang="en-US"/>
          </a:p>
        </p:txBody>
      </p:sp>
      <p:sp>
        <p:nvSpPr>
          <p:cNvPr id="6" name="Rectangle 5">
            <a:extLst>
              <a:ext uri="{FF2B5EF4-FFF2-40B4-BE49-F238E27FC236}">
                <a16:creationId xmlns:a16="http://schemas.microsoft.com/office/drawing/2014/main" id="{A17F45B5-39F4-654F-95CC-10D46287F935}"/>
              </a:ext>
            </a:extLst>
          </p:cNvPr>
          <p:cNvSpPr/>
          <p:nvPr/>
        </p:nvSpPr>
        <p:spPr>
          <a:xfrm>
            <a:off x="5976255" y="1567759"/>
            <a:ext cx="3674224" cy="554955"/>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Ask an interesting question</a:t>
            </a:r>
          </a:p>
        </p:txBody>
      </p:sp>
      <p:sp>
        <p:nvSpPr>
          <p:cNvPr id="7" name="Rectangle 6">
            <a:extLst>
              <a:ext uri="{FF2B5EF4-FFF2-40B4-BE49-F238E27FC236}">
                <a16:creationId xmlns:a16="http://schemas.microsoft.com/office/drawing/2014/main" id="{1E8CB1D2-F61D-CF4E-9EBE-CBF08CBA210C}"/>
              </a:ext>
            </a:extLst>
          </p:cNvPr>
          <p:cNvSpPr/>
          <p:nvPr/>
        </p:nvSpPr>
        <p:spPr>
          <a:xfrm>
            <a:off x="5976257" y="2216921"/>
            <a:ext cx="3674224" cy="554955"/>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Rectangle 7">
            <a:extLst>
              <a:ext uri="{FF2B5EF4-FFF2-40B4-BE49-F238E27FC236}">
                <a16:creationId xmlns:a16="http://schemas.microsoft.com/office/drawing/2014/main" id="{D28E27C0-3571-5940-8098-71EC7938105E}"/>
              </a:ext>
            </a:extLst>
          </p:cNvPr>
          <p:cNvSpPr/>
          <p:nvPr/>
        </p:nvSpPr>
        <p:spPr>
          <a:xfrm>
            <a:off x="5976255" y="2924383"/>
            <a:ext cx="3674224" cy="554955"/>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A56C0368-D756-6F4E-A301-343C0059335F}"/>
              </a:ext>
            </a:extLst>
          </p:cNvPr>
          <p:cNvSpPr/>
          <p:nvPr/>
        </p:nvSpPr>
        <p:spPr>
          <a:xfrm>
            <a:off x="5972529" y="3667217"/>
            <a:ext cx="3674224" cy="554955"/>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Rectangle 9">
            <a:extLst>
              <a:ext uri="{FF2B5EF4-FFF2-40B4-BE49-F238E27FC236}">
                <a16:creationId xmlns:a16="http://schemas.microsoft.com/office/drawing/2014/main" id="{278D0919-0907-8541-A1A7-40801508BC6E}"/>
              </a:ext>
            </a:extLst>
          </p:cNvPr>
          <p:cNvSpPr/>
          <p:nvPr/>
        </p:nvSpPr>
        <p:spPr>
          <a:xfrm>
            <a:off x="5972529" y="4394134"/>
            <a:ext cx="3674224" cy="554955"/>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3C709863-B685-EA40-B6B1-2ADBAFFE5C48}"/>
              </a:ext>
            </a:extLst>
          </p:cNvPr>
          <p:cNvSpPr/>
          <p:nvPr/>
        </p:nvSpPr>
        <p:spPr>
          <a:xfrm>
            <a:off x="6913711" y="2286874"/>
            <a:ext cx="1643849" cy="400110"/>
          </a:xfrm>
          <a:prstGeom prst="rect">
            <a:avLst/>
          </a:prstGeom>
        </p:spPr>
        <p:txBody>
          <a:bodyPr wrap="square">
            <a:spAutoFit/>
          </a:bodyPr>
          <a:lstStyle/>
          <a:p>
            <a:pPr algn="ctr"/>
            <a:r>
              <a:rPr lang="en-US" sz="2000" dirty="0"/>
              <a:t>Get the Data</a:t>
            </a:r>
          </a:p>
        </p:txBody>
      </p:sp>
      <p:sp>
        <p:nvSpPr>
          <p:cNvPr id="12" name="Rectangle 11">
            <a:extLst>
              <a:ext uri="{FF2B5EF4-FFF2-40B4-BE49-F238E27FC236}">
                <a16:creationId xmlns:a16="http://schemas.microsoft.com/office/drawing/2014/main" id="{EA8F8794-6BE3-644D-9BB3-D98E53990497}"/>
              </a:ext>
            </a:extLst>
          </p:cNvPr>
          <p:cNvSpPr/>
          <p:nvPr/>
        </p:nvSpPr>
        <p:spPr>
          <a:xfrm>
            <a:off x="6687740" y="2989481"/>
            <a:ext cx="2095789" cy="400110"/>
          </a:xfrm>
          <a:prstGeom prst="rect">
            <a:avLst/>
          </a:prstGeom>
        </p:spPr>
        <p:txBody>
          <a:bodyPr wrap="square">
            <a:spAutoFit/>
          </a:bodyPr>
          <a:lstStyle/>
          <a:p>
            <a:pPr algn="ctr"/>
            <a:r>
              <a:rPr lang="en-US" sz="2000" dirty="0"/>
              <a:t>Explore the Data</a:t>
            </a:r>
          </a:p>
        </p:txBody>
      </p:sp>
      <p:sp>
        <p:nvSpPr>
          <p:cNvPr id="13" name="Rectangle 12">
            <a:extLst>
              <a:ext uri="{FF2B5EF4-FFF2-40B4-BE49-F238E27FC236}">
                <a16:creationId xmlns:a16="http://schemas.microsoft.com/office/drawing/2014/main" id="{07EA229E-249C-7C48-BA5B-81014DDF1C9B}"/>
              </a:ext>
            </a:extLst>
          </p:cNvPr>
          <p:cNvSpPr/>
          <p:nvPr/>
        </p:nvSpPr>
        <p:spPr>
          <a:xfrm>
            <a:off x="6762724" y="3746098"/>
            <a:ext cx="1980423" cy="400110"/>
          </a:xfrm>
          <a:prstGeom prst="rect">
            <a:avLst/>
          </a:prstGeom>
        </p:spPr>
        <p:txBody>
          <a:bodyPr wrap="square">
            <a:spAutoFit/>
          </a:bodyPr>
          <a:lstStyle/>
          <a:p>
            <a:pPr algn="ctr"/>
            <a:r>
              <a:rPr lang="en-US" sz="2000" dirty="0">
                <a:solidFill>
                  <a:schemeClr val="bg1">
                    <a:lumMod val="85000"/>
                  </a:schemeClr>
                </a:solidFill>
              </a:rPr>
              <a:t>Model the Data</a:t>
            </a:r>
          </a:p>
        </p:txBody>
      </p:sp>
      <p:sp>
        <p:nvSpPr>
          <p:cNvPr id="14" name="Rectangle 13">
            <a:extLst>
              <a:ext uri="{FF2B5EF4-FFF2-40B4-BE49-F238E27FC236}">
                <a16:creationId xmlns:a16="http://schemas.microsoft.com/office/drawing/2014/main" id="{4D7F9CF0-1169-2344-B300-E5CCF33838DB}"/>
              </a:ext>
            </a:extLst>
          </p:cNvPr>
          <p:cNvSpPr/>
          <p:nvPr/>
        </p:nvSpPr>
        <p:spPr>
          <a:xfrm>
            <a:off x="6021151" y="4317668"/>
            <a:ext cx="3576980" cy="707886"/>
          </a:xfrm>
          <a:prstGeom prst="rect">
            <a:avLst/>
          </a:prstGeom>
        </p:spPr>
        <p:txBody>
          <a:bodyPr wrap="square">
            <a:spAutoFit/>
          </a:bodyPr>
          <a:lstStyle/>
          <a:p>
            <a:pPr algn="ctr"/>
            <a:r>
              <a:rPr lang="en-US" sz="2000" dirty="0">
                <a:solidFill>
                  <a:schemeClr val="bg1"/>
                </a:solidFill>
              </a:rPr>
              <a:t>Communicate/Visualize the Results</a:t>
            </a:r>
          </a:p>
        </p:txBody>
      </p:sp>
    </p:spTree>
    <p:extLst>
      <p:ext uri="{BB962C8B-B14F-4D97-AF65-F5344CB8AC3E}">
        <p14:creationId xmlns:p14="http://schemas.microsoft.com/office/powerpoint/2010/main" val="1968633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2FB1-6831-A547-901B-83311AA0DA29}"/>
              </a:ext>
            </a:extLst>
          </p:cNvPr>
          <p:cNvSpPr>
            <a:spLocks noGrp="1"/>
          </p:cNvSpPr>
          <p:nvPr>
            <p:ph type="title"/>
          </p:nvPr>
        </p:nvSpPr>
        <p:spPr/>
        <p:txBody>
          <a:bodyPr/>
          <a:lstStyle/>
          <a:p>
            <a:r>
              <a:rPr lang="en-US" dirty="0"/>
              <a:t>Thanks for all your hard work! </a:t>
            </a:r>
            <a:br>
              <a:rPr lang="en-US" dirty="0"/>
            </a:br>
            <a:endParaRPr lang="en-US" dirty="0"/>
          </a:p>
        </p:txBody>
      </p:sp>
      <p:sp>
        <p:nvSpPr>
          <p:cNvPr id="3" name="Content Placeholder 2">
            <a:extLst>
              <a:ext uri="{FF2B5EF4-FFF2-40B4-BE49-F238E27FC236}">
                <a16:creationId xmlns:a16="http://schemas.microsoft.com/office/drawing/2014/main" id="{435F8D35-5EBE-304B-806C-53B77336A9C7}"/>
              </a:ext>
            </a:extLst>
          </p:cNvPr>
          <p:cNvSpPr>
            <a:spLocks noGrp="1"/>
          </p:cNvSpPr>
          <p:nvPr>
            <p:ph idx="1"/>
          </p:nvPr>
        </p:nvSpPr>
        <p:spPr/>
        <p:txBody>
          <a:bodyPr/>
          <a:lstStyle/>
          <a:p>
            <a:r>
              <a:rPr lang="en-US" dirty="0"/>
              <a:t>It’s been a long semester for everyone involved. Thank you for your patience, your hard work, and your commitment to data science! </a:t>
            </a:r>
          </a:p>
          <a:p>
            <a:r>
              <a:rPr lang="en-US" dirty="0"/>
              <a:t>It’s sad to see you go... </a:t>
            </a:r>
          </a:p>
          <a:p>
            <a:endParaRPr lang="en-US" dirty="0"/>
          </a:p>
        </p:txBody>
      </p:sp>
      <p:sp>
        <p:nvSpPr>
          <p:cNvPr id="4" name="Slide Number Placeholder 3">
            <a:extLst>
              <a:ext uri="{FF2B5EF4-FFF2-40B4-BE49-F238E27FC236}">
                <a16:creationId xmlns:a16="http://schemas.microsoft.com/office/drawing/2014/main" id="{A61E4C7C-B30A-D841-B28F-6B14E5FB462B}"/>
              </a:ext>
            </a:extLst>
          </p:cNvPr>
          <p:cNvSpPr>
            <a:spLocks noGrp="1"/>
          </p:cNvSpPr>
          <p:nvPr>
            <p:ph type="sldNum" sz="quarter" idx="12"/>
          </p:nvPr>
        </p:nvSpPr>
        <p:spPr/>
        <p:txBody>
          <a:bodyPr/>
          <a:lstStyle/>
          <a:p>
            <a:fld id="{8C616E8F-BF65-1643-9F00-FF84D0665BC6}" type="slidenum">
              <a:rPr lang="en-US" smtClean="0"/>
              <a:t>25</a:t>
            </a:fld>
            <a:endParaRPr lang="en-US"/>
          </a:p>
        </p:txBody>
      </p:sp>
      <p:pic>
        <p:nvPicPr>
          <p:cNvPr id="1025" name="Picture 1" descr="page12image8002784">
            <a:extLst>
              <a:ext uri="{FF2B5EF4-FFF2-40B4-BE49-F238E27FC236}">
                <a16:creationId xmlns:a16="http://schemas.microsoft.com/office/drawing/2014/main" id="{10A990FE-99B1-3343-912A-73EAAC915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717" y="2655682"/>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16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2327-FAB5-1F47-962B-825946F7A8C1}"/>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905094A1-B7BF-F041-AEF2-0A78788EC3C7}"/>
              </a:ext>
            </a:extLst>
          </p:cNvPr>
          <p:cNvSpPr>
            <a:spLocks noGrp="1"/>
          </p:cNvSpPr>
          <p:nvPr>
            <p:ph idx="1"/>
          </p:nvPr>
        </p:nvSpPr>
        <p:spPr>
          <a:xfrm>
            <a:off x="833415" y="1453243"/>
            <a:ext cx="10327008" cy="4322524"/>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AB Testing: a Brief Review</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Adaptive Experimental Design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Course Wrap-up</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a:p>
            <a:endParaRPr lang="en-US" dirty="0"/>
          </a:p>
          <a:p>
            <a:pPr>
              <a:spcAft>
                <a:spcPts val="18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3</a:t>
            </a:fld>
            <a:endParaRPr lang="en-US"/>
          </a:p>
        </p:txBody>
      </p:sp>
    </p:spTree>
    <p:extLst>
      <p:ext uri="{BB962C8B-B14F-4D97-AF65-F5344CB8AC3E}">
        <p14:creationId xmlns:p14="http://schemas.microsoft.com/office/powerpoint/2010/main" val="110730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 Testing: a Brief Review</a:t>
            </a:r>
          </a:p>
        </p:txBody>
      </p:sp>
      <p:sp>
        <p:nvSpPr>
          <p:cNvPr id="3" name="Slide Number Placeholder 2"/>
          <p:cNvSpPr>
            <a:spLocks noGrp="1"/>
          </p:cNvSpPr>
          <p:nvPr>
            <p:ph type="sldNum" sz="quarter" idx="12"/>
          </p:nvPr>
        </p:nvSpPr>
        <p:spPr/>
        <p:txBody>
          <a:bodyPr/>
          <a:lstStyle/>
          <a:p>
            <a:fld id="{47445CB2-BF6F-6E49-AC61-7BDDE2E02F5B}" type="slidenum">
              <a:rPr lang="en-US" smtClean="0"/>
              <a:t>4</a:t>
            </a:fld>
            <a:endParaRPr lang="en-US"/>
          </a:p>
        </p:txBody>
      </p:sp>
    </p:spTree>
    <p:extLst>
      <p:ext uri="{BB962C8B-B14F-4D97-AF65-F5344CB8AC3E}">
        <p14:creationId xmlns:p14="http://schemas.microsoft.com/office/powerpoint/2010/main" val="384959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Assessing Causal Effects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effectLst/>
              </a:rPr>
              <a:t>Most data are collected </a:t>
            </a:r>
            <a:r>
              <a:rPr lang="en-US" sz="2800" b="1" dirty="0">
                <a:effectLst/>
              </a:rPr>
              <a:t>observationally</a:t>
            </a:r>
            <a:r>
              <a:rPr lang="en-US" sz="2800" dirty="0">
                <a:effectLst/>
              </a:rPr>
              <a:t>, without intervention into what measurements the predictors take on.</a:t>
            </a:r>
          </a:p>
          <a:p>
            <a:endParaRPr lang="en-US" dirty="0"/>
          </a:p>
          <a:p>
            <a:r>
              <a:rPr lang="en-US" dirty="0"/>
              <a:t>It is difficult</a:t>
            </a:r>
            <a:r>
              <a:rPr lang="en-US" sz="2800" dirty="0">
                <a:effectLst/>
              </a:rPr>
              <a:t> to assess</a:t>
            </a:r>
            <a:r>
              <a:rPr lang="en-US" sz="2800" b="1" dirty="0">
                <a:effectLst/>
              </a:rPr>
              <a:t> causality </a:t>
            </a:r>
            <a:r>
              <a:rPr lang="en-US" sz="2800" dirty="0">
                <a:effectLst/>
              </a:rPr>
              <a:t>in an observational study and may even be impossible.  You never know if all</a:t>
            </a:r>
            <a:r>
              <a:rPr lang="en-US" sz="2800" b="1" dirty="0">
                <a:effectLst/>
              </a:rPr>
              <a:t> confounders </a:t>
            </a:r>
            <a:r>
              <a:rPr lang="en-US" sz="2800" dirty="0">
                <a:effectLst/>
              </a:rPr>
              <a:t>are accounted and controlled for properly.</a:t>
            </a:r>
          </a:p>
          <a:p>
            <a:endParaRPr lang="en-US" dirty="0"/>
          </a:p>
          <a:p>
            <a:r>
              <a:rPr lang="en-US" sz="2800" dirty="0">
                <a:effectLst/>
              </a:rPr>
              <a:t>An experiment (called </a:t>
            </a:r>
            <a:r>
              <a:rPr lang="en-US" sz="2800" b="1" dirty="0">
                <a:effectLst/>
              </a:rPr>
              <a:t>AB test </a:t>
            </a:r>
            <a:r>
              <a:rPr lang="en-US" sz="2800" dirty="0">
                <a:effectLst/>
              </a:rPr>
              <a:t>in the world of Data Science) can be conducted to determine causal relationships between a</a:t>
            </a:r>
            <a:r>
              <a:rPr lang="en-US" sz="2800" b="1" dirty="0">
                <a:effectLst/>
              </a:rPr>
              <a:t> treatment </a:t>
            </a:r>
            <a:r>
              <a:rPr lang="en-US" sz="2800" dirty="0">
                <a:effectLst/>
              </a:rPr>
              <a:t>and a </a:t>
            </a:r>
            <a:r>
              <a:rPr lang="en-US" sz="2800" b="1" dirty="0">
                <a:effectLst/>
              </a:rPr>
              <a:t>response</a:t>
            </a:r>
            <a:r>
              <a:rPr lang="en-US" sz="2800" dirty="0">
                <a:effectLst/>
              </a:rPr>
              <a:t>, but they come with their own drawbacks (artificial, expensive, etc.).</a:t>
            </a:r>
          </a:p>
        </p:txBody>
      </p:sp>
      <p:sp>
        <p:nvSpPr>
          <p:cNvPr id="5" name="Slide Number Placeholder 4"/>
          <p:cNvSpPr>
            <a:spLocks noGrp="1"/>
          </p:cNvSpPr>
          <p:nvPr>
            <p:ph type="sldNum" sz="quarter" idx="12"/>
          </p:nvPr>
        </p:nvSpPr>
        <p:spPr/>
        <p:txBody>
          <a:bodyPr/>
          <a:lstStyle/>
          <a:p>
            <a:fld id="{47445CB2-BF6F-6E49-AC61-7BDDE2E02F5B}" type="slidenum">
              <a:rPr lang="en-US" smtClean="0"/>
              <a:t>5</a:t>
            </a:fld>
            <a:endParaRPr lang="en-US"/>
          </a:p>
        </p:txBody>
      </p:sp>
    </p:spTree>
    <p:extLst>
      <p:ext uri="{BB962C8B-B14F-4D97-AF65-F5344CB8AC3E}">
        <p14:creationId xmlns:p14="http://schemas.microsoft.com/office/powerpoint/2010/main" val="37658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AB Testing and Experimental Design</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effectLst/>
              </a:rPr>
              <a:t>Many flavors of AB tests.  </a:t>
            </a:r>
            <a:r>
              <a:rPr lang="en-US" dirty="0"/>
              <a:t>3 k</a:t>
            </a:r>
            <a:r>
              <a:rPr lang="en-US" sz="2800" dirty="0">
                <a:effectLst/>
              </a:rPr>
              <a:t>ey characteristics:</a:t>
            </a:r>
          </a:p>
          <a:p>
            <a:pPr marL="514350" indent="-514350">
              <a:buAutoNum type="arabicPeriod"/>
            </a:pPr>
            <a:r>
              <a:rPr lang="en-US" dirty="0"/>
              <a:t>Comparison/</a:t>
            </a:r>
            <a:r>
              <a:rPr lang="en-US" b="1" dirty="0"/>
              <a:t>control group</a:t>
            </a:r>
          </a:p>
          <a:p>
            <a:pPr marL="514350" indent="-514350">
              <a:buAutoNum type="arabicPeriod"/>
            </a:pPr>
            <a:r>
              <a:rPr lang="en-US" b="1" dirty="0"/>
              <a:t>Random assignment </a:t>
            </a:r>
            <a:r>
              <a:rPr lang="en-US" dirty="0"/>
              <a:t>of treatment to subjects</a:t>
            </a:r>
          </a:p>
          <a:p>
            <a:pPr marL="514350" indent="-514350">
              <a:buAutoNum type="arabicPeriod"/>
            </a:pPr>
            <a:r>
              <a:rPr lang="en-US" b="1" dirty="0"/>
              <a:t>Repetition</a:t>
            </a:r>
            <a:r>
              <a:rPr lang="en-US" dirty="0"/>
              <a:t> (to </a:t>
            </a:r>
            <a:r>
              <a:rPr lang="en-US" i="1" dirty="0"/>
              <a:t>ensure</a:t>
            </a:r>
            <a:r>
              <a:rPr lang="en-US" dirty="0"/>
              <a:t> balance).</a:t>
            </a:r>
          </a:p>
          <a:p>
            <a:endParaRPr lang="en-US" sz="1200" dirty="0"/>
          </a:p>
          <a:p>
            <a:r>
              <a:rPr lang="en-US" b="1" dirty="0"/>
              <a:t>Completely Randomized Design </a:t>
            </a:r>
            <a:r>
              <a:rPr lang="en-US" dirty="0"/>
              <a:t>(CRD) is like pulling names out of a hat.  </a:t>
            </a:r>
            <a:r>
              <a:rPr lang="en-US" b="1" dirty="0"/>
              <a:t>Stratified Randomized Design </a:t>
            </a:r>
            <a:r>
              <a:rPr lang="en-US" dirty="0"/>
              <a:t>performs a CRD within</a:t>
            </a:r>
            <a:r>
              <a:rPr lang="en-US" b="1" dirty="0"/>
              <a:t> strata</a:t>
            </a:r>
            <a:r>
              <a:rPr lang="en-US" dirty="0"/>
              <a:t>.</a:t>
            </a:r>
          </a:p>
          <a:p>
            <a:endParaRPr lang="en-US" sz="1200" dirty="0"/>
          </a:p>
          <a:p>
            <a:r>
              <a:rPr lang="en-US" dirty="0"/>
              <a:t>The </a:t>
            </a:r>
            <a:r>
              <a:rPr lang="en-US" b="1" dirty="0"/>
              <a:t>multivariate experimental design </a:t>
            </a:r>
            <a:r>
              <a:rPr lang="en-US" dirty="0"/>
              <a:t>generalizes this approach.  If there are two treatment types (font color, and website layout), then both treatments’ effects can (and should) be tested simultaneously.</a:t>
            </a:r>
          </a:p>
          <a:p>
            <a:endParaRPr lang="en-US" dirty="0"/>
          </a:p>
          <a:p>
            <a:pPr marL="514350" indent="-514350">
              <a:buAutoNum type="arabicPeriod"/>
            </a:pP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6</a:t>
            </a:fld>
            <a:endParaRPr lang="en-US"/>
          </a:p>
        </p:txBody>
      </p:sp>
    </p:spTree>
    <p:extLst>
      <p:ext uri="{BB962C8B-B14F-4D97-AF65-F5344CB8AC3E}">
        <p14:creationId xmlns:p14="http://schemas.microsoft.com/office/powerpoint/2010/main" val="32273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Analyzing the results: should be easy</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7</a:t>
            </a:fld>
            <a:endParaRPr lang="en-US"/>
          </a:p>
        </p:txBody>
      </p:sp>
      <p:pic>
        <p:nvPicPr>
          <p:cNvPr id="6" name="Content Placeholder 5">
            <a:extLst>
              <a:ext uri="{FF2B5EF4-FFF2-40B4-BE49-F238E27FC236}">
                <a16:creationId xmlns:a16="http://schemas.microsoft.com/office/drawing/2014/main" id="{DDAF37FB-EE01-A64E-B31B-5E7E415B4A61}"/>
              </a:ext>
            </a:extLst>
          </p:cNvPr>
          <p:cNvPicPr>
            <a:picLocks noGrp="1" noChangeAspect="1"/>
          </p:cNvPicPr>
          <p:nvPr>
            <p:ph idx="1"/>
          </p:nvPr>
        </p:nvPicPr>
        <p:blipFill>
          <a:blip r:embed="rId2"/>
          <a:stretch>
            <a:fillRect/>
          </a:stretch>
        </p:blipFill>
        <p:spPr>
          <a:xfrm>
            <a:off x="1033862" y="1084367"/>
            <a:ext cx="10124275" cy="5557102"/>
          </a:xfrm>
          <a:prstGeom prst="rect">
            <a:avLst/>
          </a:prstGeom>
        </p:spPr>
      </p:pic>
    </p:spTree>
    <p:extLst>
      <p:ext uri="{BB962C8B-B14F-4D97-AF65-F5344CB8AC3E}">
        <p14:creationId xmlns:p14="http://schemas.microsoft.com/office/powerpoint/2010/main" val="788850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Experimental Design</a:t>
            </a:r>
          </a:p>
        </p:txBody>
      </p:sp>
      <p:sp>
        <p:nvSpPr>
          <p:cNvPr id="3" name="Slide Number Placeholder 2"/>
          <p:cNvSpPr>
            <a:spLocks noGrp="1"/>
          </p:cNvSpPr>
          <p:nvPr>
            <p:ph type="sldNum" sz="quarter" idx="12"/>
          </p:nvPr>
        </p:nvSpPr>
        <p:spPr/>
        <p:txBody>
          <a:bodyPr/>
          <a:lstStyle/>
          <a:p>
            <a:fld id="{47445CB2-BF6F-6E49-AC61-7BDDE2E02F5B}" type="slidenum">
              <a:rPr lang="en-US" smtClean="0"/>
              <a:t>8</a:t>
            </a:fld>
            <a:endParaRPr lang="en-US"/>
          </a:p>
        </p:txBody>
      </p:sp>
    </p:spTree>
    <p:extLst>
      <p:ext uri="{BB962C8B-B14F-4D97-AF65-F5344CB8AC3E}">
        <p14:creationId xmlns:p14="http://schemas.microsoft.com/office/powerpoint/2010/main" val="4019955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CRD designs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The approaches we have seen to experiments all rely on the completely randomized design (CRD) approach. There are many extensions to the CRD approach depending on the setting. For example: </a:t>
            </a:r>
          </a:p>
          <a:p>
            <a:pPr marL="457200" indent="-457200">
              <a:buFont typeface="Arial" panose="020B0604020202020204" pitchFamily="34" charset="0"/>
              <a:buChar char="•"/>
            </a:pPr>
            <a:r>
              <a:rPr lang="en-US" sz="2800" dirty="0"/>
              <a:t>If there are more than two types of treatments (for example: (</a:t>
            </a:r>
            <a:r>
              <a:rPr lang="en-US" sz="2800" dirty="0" err="1"/>
              <a:t>i</a:t>
            </a:r>
            <a:r>
              <a:rPr lang="en-US" sz="2800" dirty="0"/>
              <a:t>) font type and (ii) old vs. new layout), then a </a:t>
            </a:r>
            <a:r>
              <a:rPr lang="en-US" sz="2800" i="1" dirty="0"/>
              <a:t>factorial </a:t>
            </a:r>
            <a:r>
              <a:rPr lang="en-US" sz="2800" dirty="0"/>
              <a:t>approach can be used to test both types of treatments at the same time. </a:t>
            </a:r>
          </a:p>
          <a:p>
            <a:pPr marL="457200" indent="-457200">
              <a:buFont typeface="Arial" panose="020B0604020202020204" pitchFamily="34" charset="0"/>
              <a:buChar char="•"/>
            </a:pPr>
            <a:r>
              <a:rPr lang="en-US" sz="2800" dirty="0"/>
              <a:t>If the treatment effect is expected to be different across different subgroups (for example possibly different for men vs. women), then a stratified/cluster randomized design should be used. </a:t>
            </a: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9</a:t>
            </a:fld>
            <a:endParaRPr lang="en-US"/>
          </a:p>
        </p:txBody>
      </p:sp>
    </p:spTree>
    <p:extLst>
      <p:ext uri="{BB962C8B-B14F-4D97-AF65-F5344CB8AC3E}">
        <p14:creationId xmlns:p14="http://schemas.microsoft.com/office/powerpoint/2010/main" val="339162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12618</TotalTime>
  <Words>1357</Words>
  <Application>Microsoft Macintosh PowerPoint</Application>
  <PresentationFormat>Widescreen</PresentationFormat>
  <Paragraphs>163</Paragraphs>
  <Slides>25</Slides>
  <Notes>1</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 Math</vt:lpstr>
      <vt:lpstr>Karla</vt:lpstr>
      <vt:lpstr>GEC_template</vt:lpstr>
      <vt:lpstr>Lecture 24: AB Testing 2 and Wrap-up</vt:lpstr>
      <vt:lpstr>PowerPoint Presentation</vt:lpstr>
      <vt:lpstr>Outline </vt:lpstr>
      <vt:lpstr>AB Testing: a Brief Review</vt:lpstr>
      <vt:lpstr>Assessing Causal Effects</vt:lpstr>
      <vt:lpstr>AB Testing and Experimental Design </vt:lpstr>
      <vt:lpstr>Analyzing the results: should be easy</vt:lpstr>
      <vt:lpstr>Adaptive Experimental Design</vt:lpstr>
      <vt:lpstr>Beyond CRD designs  </vt:lpstr>
      <vt:lpstr>Beyond CRD designs (cont.)  </vt:lpstr>
      <vt:lpstr>Beyond CRD designs (cont.)  </vt:lpstr>
      <vt:lpstr>Bandit Designs</vt:lpstr>
      <vt:lpstr>Bandit Design Example</vt:lpstr>
      <vt:lpstr>Bayesian Bandit Designs</vt:lpstr>
      <vt:lpstr>Bayesian Bandit Designs (cont.)</vt:lpstr>
      <vt:lpstr>ECMO Trial: Bayesian Bandit Trial Example</vt:lpstr>
      <vt:lpstr>ECMO Trial</vt:lpstr>
      <vt:lpstr>Analysis of Bayesian Approaches</vt:lpstr>
      <vt:lpstr>Thinking like a Bayesian</vt:lpstr>
      <vt:lpstr>Thinking like a Bayesian</vt:lpstr>
      <vt:lpstr>Course Wrap-up</vt:lpstr>
      <vt:lpstr>Things we haven’t discussed </vt:lpstr>
      <vt:lpstr>Courses Related to Data Science</vt:lpstr>
      <vt:lpstr>The Data Science Process </vt:lpstr>
      <vt:lpstr>Thanks for all your hard work!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381</cp:revision>
  <cp:lastPrinted>2018-11-26T18:14:33Z</cp:lastPrinted>
  <dcterms:created xsi:type="dcterms:W3CDTF">2018-07-11T02:31:23Z</dcterms:created>
  <dcterms:modified xsi:type="dcterms:W3CDTF">2019-12-02T18:13:50Z</dcterms:modified>
</cp:coreProperties>
</file>