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6" r:id="rId1"/>
  </p:sldMasterIdLst>
  <p:notesMasterIdLst>
    <p:notesMasterId r:id="rId44"/>
  </p:notesMasterIdLst>
  <p:sldIdLst>
    <p:sldId id="258" r:id="rId2"/>
    <p:sldId id="402" r:id="rId3"/>
    <p:sldId id="259" r:id="rId4"/>
    <p:sldId id="260" r:id="rId5"/>
    <p:sldId id="313" r:id="rId6"/>
    <p:sldId id="314" r:id="rId7"/>
    <p:sldId id="350" r:id="rId8"/>
    <p:sldId id="311" r:id="rId9"/>
    <p:sldId id="315" r:id="rId10"/>
    <p:sldId id="351" r:id="rId11"/>
    <p:sldId id="352" r:id="rId12"/>
    <p:sldId id="406" r:id="rId13"/>
    <p:sldId id="407" r:id="rId14"/>
    <p:sldId id="355" r:id="rId15"/>
    <p:sldId id="353" r:id="rId16"/>
    <p:sldId id="357" r:id="rId17"/>
    <p:sldId id="359" r:id="rId18"/>
    <p:sldId id="362" r:id="rId19"/>
    <p:sldId id="363" r:id="rId20"/>
    <p:sldId id="360" r:id="rId21"/>
    <p:sldId id="361" r:id="rId22"/>
    <p:sldId id="365" r:id="rId23"/>
    <p:sldId id="312" r:id="rId24"/>
    <p:sldId id="367" r:id="rId25"/>
    <p:sldId id="368" r:id="rId26"/>
    <p:sldId id="369" r:id="rId27"/>
    <p:sldId id="370" r:id="rId28"/>
    <p:sldId id="371" r:id="rId29"/>
    <p:sldId id="372" r:id="rId30"/>
    <p:sldId id="373" r:id="rId31"/>
    <p:sldId id="396" r:id="rId32"/>
    <p:sldId id="395" r:id="rId33"/>
    <p:sldId id="397" r:id="rId34"/>
    <p:sldId id="328" r:id="rId35"/>
    <p:sldId id="408" r:id="rId36"/>
    <p:sldId id="398" r:id="rId37"/>
    <p:sldId id="399" r:id="rId38"/>
    <p:sldId id="401" r:id="rId39"/>
    <p:sldId id="403" r:id="rId40"/>
    <p:sldId id="404" r:id="rId41"/>
    <p:sldId id="405" r:id="rId42"/>
    <p:sldId id="40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E0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4733"/>
  </p:normalViewPr>
  <p:slideViewPr>
    <p:cSldViewPr snapToGrid="0" snapToObjects="1" showGuides="1">
      <p:cViewPr varScale="1">
        <p:scale>
          <a:sx n="84" d="100"/>
          <a:sy n="84" d="100"/>
        </p:scale>
        <p:origin x="200" y="896"/>
      </p:cViewPr>
      <p:guideLst/>
    </p:cSldViewPr>
  </p:slideViewPr>
  <p:notesTextViewPr>
    <p:cViewPr>
      <p:scale>
        <a:sx n="55" d="100"/>
        <a:sy n="5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3C18D-7D5D-9E47-A0FC-BBD26D0E1D9B}" type="datetimeFigureOut">
              <a:rPr lang="en-US" smtClean="0"/>
              <a:t>11/25/19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C1623-6B39-8543-823A-29D9E60F177C}" type="slidenum">
              <a:rPr lang="en-US" smtClean="0"/>
              <a:t>‹#›</a:t>
            </a:fld>
            <a:endParaRPr lang="en-US"/>
          </a:p>
        </p:txBody>
      </p:sp>
    </p:spTree>
    <p:extLst>
      <p:ext uri="{BB962C8B-B14F-4D97-AF65-F5344CB8AC3E}">
        <p14:creationId xmlns:p14="http://schemas.microsoft.com/office/powerpoint/2010/main" val="60507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C1623-6B39-8543-823A-29D9E60F177C}" type="slidenum">
              <a:rPr lang="en-US" smtClean="0"/>
              <a:t>32</a:t>
            </a:fld>
            <a:endParaRPr lang="en-US"/>
          </a:p>
        </p:txBody>
      </p:sp>
    </p:spTree>
    <p:extLst>
      <p:ext uri="{BB962C8B-B14F-4D97-AF65-F5344CB8AC3E}">
        <p14:creationId xmlns:p14="http://schemas.microsoft.com/office/powerpoint/2010/main" val="3905238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9F9F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rgbClr val="464646"/>
                </a:solidFill>
                <a:latin typeface="Karla" charset="0"/>
                <a:ea typeface="Karla" charset="0"/>
                <a:cs typeface="Karla" charset="0"/>
              </a:defRPr>
            </a:lvl1pPr>
          </a:lstStyle>
          <a:p>
            <a:r>
              <a:rPr lang="en-US"/>
              <a:t>Lecture #: </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7" name="TextBox 6"/>
          <p:cNvSpPr txBox="1"/>
          <p:nvPr/>
        </p:nvSpPr>
        <p:spPr>
          <a:xfrm>
            <a:off x="2082800" y="2958528"/>
            <a:ext cx="8026400" cy="95410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kern="1200" dirty="0">
                <a:solidFill>
                  <a:schemeClr val="tx1">
                    <a:lumMod val="75000"/>
                    <a:lumOff val="25000"/>
                  </a:schemeClr>
                </a:solidFill>
                <a:effectLst/>
                <a:latin typeface="Karla" charset="0"/>
                <a:ea typeface="Karla" charset="0"/>
                <a:cs typeface="Karla" charset="0"/>
              </a:rPr>
              <a:t>CS109A Introduction to Data Science</a:t>
            </a:r>
            <a:endParaRPr lang="en-US" sz="2400" b="0" i="0" dirty="0">
              <a:solidFill>
                <a:schemeClr val="tx1">
                  <a:lumMod val="75000"/>
                  <a:lumOff val="25000"/>
                </a:schemeClr>
              </a:solidFill>
              <a:latin typeface="Karla" charset="0"/>
              <a:ea typeface="Karla" charset="0"/>
              <a:cs typeface="Karla" charset="0"/>
            </a:endParaRPr>
          </a:p>
          <a:p>
            <a:pPr algn="ctr"/>
            <a:r>
              <a:rPr lang="en-US" sz="2400" b="0" i="0" dirty="0">
                <a:solidFill>
                  <a:schemeClr val="tx1">
                    <a:lumMod val="75000"/>
                    <a:lumOff val="25000"/>
                  </a:schemeClr>
                </a:solidFill>
                <a:latin typeface="Karla" charset="0"/>
                <a:ea typeface="Karla" charset="0"/>
                <a:cs typeface="Karla" charset="0"/>
              </a:rPr>
              <a:t>Pavlos Protopapas,</a:t>
            </a:r>
            <a:r>
              <a:rPr lang="en-US" sz="2400" b="0" i="0" baseline="0" dirty="0">
                <a:solidFill>
                  <a:schemeClr val="tx1">
                    <a:lumMod val="75000"/>
                    <a:lumOff val="25000"/>
                  </a:schemeClr>
                </a:solidFill>
                <a:latin typeface="Karla" charset="0"/>
                <a:ea typeface="Karla" charset="0"/>
                <a:cs typeface="Karla" charset="0"/>
              </a:rPr>
              <a:t> </a:t>
            </a:r>
            <a:r>
              <a:rPr lang="en-US" sz="2400" b="0" i="0" dirty="0">
                <a:solidFill>
                  <a:schemeClr val="tx1">
                    <a:lumMod val="75000"/>
                    <a:lumOff val="25000"/>
                  </a:schemeClr>
                </a:solidFill>
                <a:latin typeface="Karla" charset="0"/>
                <a:ea typeface="Karla" charset="0"/>
                <a:cs typeface="Karla" charset="0"/>
              </a:rPr>
              <a:t>Kevin Rader and Chris Tanner</a:t>
            </a:r>
          </a:p>
        </p:txBody>
      </p:sp>
      <p:grpSp>
        <p:nvGrpSpPr>
          <p:cNvPr id="12" name="Group 11"/>
          <p:cNvGrpSpPr>
            <a:grpSpLocks noChangeAspect="1"/>
          </p:cNvGrpSpPr>
          <p:nvPr/>
        </p:nvGrpSpPr>
        <p:grpSpPr>
          <a:xfrm>
            <a:off x="4475134" y="4428549"/>
            <a:ext cx="3154320" cy="1764795"/>
            <a:chOff x="3383860" y="4092499"/>
            <a:chExt cx="1774304" cy="1102997"/>
          </a:xfrm>
        </p:grpSpPr>
        <p:pic>
          <p:nvPicPr>
            <p:cNvPr id="13" name="Picture 12" descr="iacs.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283769" y="4092499"/>
              <a:ext cx="874395" cy="1102995"/>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l">
              <a:defRPr>
                <a:solidFill>
                  <a:srgbClr val="464646"/>
                </a:solidFill>
              </a:defRPr>
            </a:lvl1pPr>
          </a:lstStyle>
          <a:p>
            <a:r>
              <a:rPr lang="en-US"/>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C616E8F-BF65-1643-9F00-FF84D0665BC6}"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cxnSp>
        <p:nvCxnSpPr>
          <p:cNvPr id="10" name="Straight Connector 9"/>
          <p:cNvCxnSpPr/>
          <p:nvPr/>
        </p:nvCxnSpPr>
        <p:spPr>
          <a:xfrm>
            <a:off x="0" y="789856"/>
            <a:ext cx="12192000"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015746" y="6400800"/>
            <a:ext cx="2287807"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C616E8F-BF65-1643-9F00-FF84D0665BC6}" type="slidenum">
              <a:rPr lang="en-US" smtClean="0"/>
              <a:t>‹#›</a:t>
            </a:fld>
            <a:endParaRPr lang="en-US"/>
          </a:p>
        </p:txBody>
      </p:sp>
      <p:sp>
        <p:nvSpPr>
          <p:cNvPr id="12" name="TextBox 11"/>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10" name="Group 9"/>
          <p:cNvGrpSpPr>
            <a:grpSpLocks noChangeAspect="1"/>
          </p:cNvGrpSpPr>
          <p:nvPr/>
        </p:nvGrpSpPr>
        <p:grpSpPr>
          <a:xfrm>
            <a:off x="457200" y="6400800"/>
            <a:ext cx="487418" cy="274320"/>
            <a:chOff x="8442646" y="6356350"/>
            <a:chExt cx="482609" cy="274320"/>
          </a:xfrm>
        </p:grpSpPr>
        <p:pic>
          <p:nvPicPr>
            <p:cNvPr id="11" name="Picture 10"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Pavlos Protopapas</a:t>
            </a:r>
          </a:p>
        </p:txBody>
      </p:sp>
      <p:grpSp>
        <p:nvGrpSpPr>
          <p:cNvPr id="13" name="Group 12"/>
          <p:cNvGrpSpPr>
            <a:grpSpLocks noChangeAspect="1"/>
          </p:cNvGrpSpPr>
          <p:nvPr/>
        </p:nvGrpSpPr>
        <p:grpSpPr>
          <a:xfrm>
            <a:off x="457200" y="6400800"/>
            <a:ext cx="487418" cy="274320"/>
            <a:chOff x="8442646" y="6356350"/>
            <a:chExt cx="482609" cy="274320"/>
          </a:xfrm>
        </p:grpSpPr>
        <p:pic>
          <p:nvPicPr>
            <p:cNvPr id="14" name="Picture 13"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5" name="Picture 14"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grpSp>
        <p:nvGrpSpPr>
          <p:cNvPr id="15" name="Group 14"/>
          <p:cNvGrpSpPr>
            <a:grpSpLocks noChangeAspect="1"/>
          </p:cNvGrpSpPr>
          <p:nvPr/>
        </p:nvGrpSpPr>
        <p:grpSpPr>
          <a:xfrm>
            <a:off x="457200" y="6400800"/>
            <a:ext cx="487418" cy="274320"/>
            <a:chOff x="8442646" y="6356350"/>
            <a:chExt cx="482609" cy="274320"/>
          </a:xfrm>
        </p:grpSpPr>
        <p:pic>
          <p:nvPicPr>
            <p:cNvPr id="16" name="Picture 15"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39958"/>
            <a:ext cx="10972800" cy="767276"/>
          </a:xfrm>
          <a:prstGeom prst="rect">
            <a:avLst/>
          </a:prstGeo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10" name="TextBox 9"/>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11" name="Group 10"/>
          <p:cNvGrpSpPr>
            <a:grpSpLocks noChangeAspect="1"/>
          </p:cNvGrpSpPr>
          <p:nvPr/>
        </p:nvGrpSpPr>
        <p:grpSpPr>
          <a:xfrm>
            <a:off x="457200" y="6400800"/>
            <a:ext cx="487418" cy="274320"/>
            <a:chOff x="8442646" y="6356350"/>
            <a:chExt cx="482609" cy="274320"/>
          </a:xfrm>
        </p:grpSpPr>
        <p:pic>
          <p:nvPicPr>
            <p:cNvPr id="12" name="Picture 11"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8" name="TextBox 7"/>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9" name="Group 8"/>
          <p:cNvGrpSpPr>
            <a:grpSpLocks noChangeAspect="1"/>
          </p:cNvGrpSpPr>
          <p:nvPr/>
        </p:nvGrpSpPr>
        <p:grpSpPr>
          <a:xfrm>
            <a:off x="457200" y="6400800"/>
            <a:ext cx="487418" cy="274320"/>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16E8F-BF65-1643-9F00-FF84D0665BC6}" type="slidenum">
              <a:rPr lang="en-US" smtClean="0"/>
              <a:t>‹#›</a:t>
            </a:fld>
            <a:endParaRPr lang="en-US"/>
          </a:p>
        </p:txBody>
      </p:sp>
    </p:spTree>
    <p:extLst>
      <p:ext uri="{BB962C8B-B14F-4D97-AF65-F5344CB8AC3E}">
        <p14:creationId xmlns:p14="http://schemas.microsoft.com/office/powerpoint/2010/main" val="20957850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hyperlink" Target="https://blog.optimizely.com/2010/11/29/how-obama-raised-60-million-by-running-a-simple-experiment/"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23: AB Testing 1</a:t>
            </a:r>
          </a:p>
        </p:txBody>
      </p:sp>
    </p:spTree>
    <p:extLst>
      <p:ext uri="{BB962C8B-B14F-4D97-AF65-F5344CB8AC3E}">
        <p14:creationId xmlns:p14="http://schemas.microsoft.com/office/powerpoint/2010/main" val="1932016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Experiments and </a:t>
            </a:r>
            <a:r>
              <a:rPr lang="en-US" i="1" dirty="0"/>
              <a:t>AB</a:t>
            </a:r>
            <a:r>
              <a:rPr lang="en-US" dirty="0"/>
              <a:t>-testing</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469571"/>
            <a:ext cx="10327008" cy="4838632"/>
          </a:xfrm>
        </p:spPr>
        <p:txBody>
          <a:bodyPr/>
          <a:lstStyle/>
          <a:p>
            <a:r>
              <a:rPr lang="en-US" sz="2800" dirty="0"/>
              <a:t>In the world of Data Science, performing experiments to determine causation, like the completely randomized design, is called </a:t>
            </a:r>
            <a:r>
              <a:rPr lang="en-US" sz="2800" i="1" u="sng" dirty="0"/>
              <a:t>AB</a:t>
            </a:r>
            <a:r>
              <a:rPr lang="en-US" sz="2800" u="sng" dirty="0"/>
              <a:t>-testing</a:t>
            </a:r>
            <a:r>
              <a:rPr lang="en-US" sz="2800" dirty="0"/>
              <a:t>.</a:t>
            </a:r>
          </a:p>
          <a:p>
            <a:r>
              <a:rPr lang="en-US" sz="2800" dirty="0"/>
              <a:t>	</a:t>
            </a:r>
          </a:p>
          <a:p>
            <a:r>
              <a:rPr lang="en-US" sz="2800" i="1" dirty="0"/>
              <a:t>AB</a:t>
            </a:r>
            <a:r>
              <a:rPr lang="en-US" sz="2800" dirty="0"/>
              <a:t>-testing is often used in the tech industry to determine which form of website design (the treatment) leads to more ad clicks, purchases, etc... (the response).  Or to determine the effect of a new app rollout (treatment) on revenue or usage (the response). </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10</a:t>
            </a:fld>
            <a:endParaRPr lang="en-US"/>
          </a:p>
        </p:txBody>
      </p:sp>
    </p:spTree>
    <p:extLst>
      <p:ext uri="{BB962C8B-B14F-4D97-AF65-F5344CB8AC3E}">
        <p14:creationId xmlns:p14="http://schemas.microsoft.com/office/powerpoint/2010/main" val="24202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Assigning subject to treatments</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932496" y="983807"/>
            <a:ext cx="10327008" cy="5253707"/>
          </a:xfrm>
        </p:spPr>
        <p:txBody>
          <a:bodyPr/>
          <a:lstStyle/>
          <a:p>
            <a:r>
              <a:rPr lang="en-US" sz="2600" dirty="0"/>
              <a:t>In order to balance confounders, the subjects must be properly randomly assigned to the treatment groups, and sufficient enough sample sizes need to be used.</a:t>
            </a:r>
            <a:endParaRPr lang="en-US" sz="900" dirty="0"/>
          </a:p>
          <a:p>
            <a:endParaRPr lang="en-US" sz="900" dirty="0"/>
          </a:p>
          <a:p>
            <a:r>
              <a:rPr lang="en-US" sz="2600" dirty="0"/>
              <a:t>For a CRD with 2 treatment arms, how can this randomization be performed via a computer? </a:t>
            </a:r>
            <a:endParaRPr lang="en-US" dirty="0"/>
          </a:p>
          <a:p>
            <a:endParaRPr lang="en-US" sz="900" dirty="0"/>
          </a:p>
          <a:p>
            <a:r>
              <a:rPr lang="en-US" sz="2600" dirty="0"/>
              <a:t>You can just sample </a:t>
            </a:r>
            <a:r>
              <a:rPr lang="en-US" sz="2600" i="1" dirty="0"/>
              <a:t>n</a:t>
            </a:r>
            <a:r>
              <a:rPr lang="en-US" sz="2600" dirty="0"/>
              <a:t>/2 numbers from the values 1, 2, ..., </a:t>
            </a:r>
            <a:r>
              <a:rPr lang="en-US" sz="2600" i="1" dirty="0"/>
              <a:t>n</a:t>
            </a:r>
            <a:r>
              <a:rPr lang="en-US" sz="2600" dirty="0"/>
              <a:t> without replacement and assign those individuals (in a list) to treatment group </a:t>
            </a:r>
            <a:r>
              <a:rPr lang="en-US" sz="2600" i="1" dirty="0"/>
              <a:t>A</a:t>
            </a:r>
            <a:r>
              <a:rPr lang="en-US" sz="2600" dirty="0"/>
              <a:t>, and the rest to treatments group </a:t>
            </a:r>
            <a:r>
              <a:rPr lang="en-US" sz="2600" i="1" dirty="0"/>
              <a:t>B</a:t>
            </a:r>
            <a:r>
              <a:rPr lang="en-US" sz="2600" dirty="0"/>
              <a:t>.  This is equivalent to sorting the list of numbers, with the first half going to treatment </a:t>
            </a:r>
            <a:r>
              <a:rPr lang="en-US" sz="2600" i="1" dirty="0"/>
              <a:t>A</a:t>
            </a:r>
            <a:r>
              <a:rPr lang="en-US" sz="2600" dirty="0"/>
              <a:t> and the rest going to treatment </a:t>
            </a:r>
            <a:r>
              <a:rPr lang="en-US" sz="2600" i="1" dirty="0"/>
              <a:t>B</a:t>
            </a:r>
            <a:r>
              <a:rPr lang="en-US" sz="2600" dirty="0"/>
              <a:t>.</a:t>
            </a:r>
          </a:p>
          <a:p>
            <a:endParaRPr lang="en-US" sz="900" dirty="0"/>
          </a:p>
          <a:p>
            <a:r>
              <a:rPr lang="en-US" sz="2600" dirty="0"/>
              <a:t>This is just like a 50-50 test-train split!	</a:t>
            </a:r>
            <a:endParaRPr lang="en-US" sz="26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11</a:t>
            </a:fld>
            <a:endParaRPr lang="en-US"/>
          </a:p>
        </p:txBody>
      </p:sp>
    </p:spTree>
    <p:extLst>
      <p:ext uri="{BB962C8B-B14F-4D97-AF65-F5344CB8AC3E}">
        <p14:creationId xmlns:p14="http://schemas.microsoft.com/office/powerpoint/2010/main" val="385943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Beyond just A vs. B</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932496" y="983807"/>
            <a:ext cx="10327008" cy="5253707"/>
          </a:xfrm>
        </p:spPr>
        <p:txBody>
          <a:bodyPr/>
          <a:lstStyle/>
          <a:p>
            <a:r>
              <a:rPr lang="en-US" sz="2600" dirty="0"/>
              <a:t>How can an AB test be expanded to include more than two options?  What if there are more than just one type of treatment?</a:t>
            </a:r>
          </a:p>
          <a:p>
            <a:endParaRPr lang="en-US" sz="2600" dirty="0"/>
          </a:p>
          <a:p>
            <a:r>
              <a:rPr lang="en-US" sz="2600" dirty="0"/>
              <a:t>The </a:t>
            </a:r>
            <a:r>
              <a:rPr lang="en-US" sz="2600" b="1" dirty="0"/>
              <a:t>multivariate experimental design </a:t>
            </a:r>
            <a:r>
              <a:rPr lang="en-US" sz="2600" dirty="0"/>
              <a:t>generalizes this approach.  If there are two treatment types (font color, and website layout), then both treatments’ effects can (and should) be tested simultaneously.  Why?</a:t>
            </a:r>
          </a:p>
          <a:p>
            <a:endParaRPr lang="en-US" sz="2600" dirty="0"/>
          </a:p>
          <a:p>
            <a:r>
              <a:rPr lang="en-US" sz="2600" dirty="0"/>
              <a:t>In a </a:t>
            </a:r>
            <a:r>
              <a:rPr lang="en-US" sz="2600" b="1" dirty="0"/>
              <a:t>full factorial experimental </a:t>
            </a:r>
            <a:r>
              <a:rPr lang="en-US" sz="2600" dirty="0"/>
              <a:t>design, each and every combination of treatments are considered different treatment groups.  Experiments online are cheap.  Full factorial designs are often possible and feasible.</a:t>
            </a:r>
          </a:p>
        </p:txBody>
      </p:sp>
      <p:sp>
        <p:nvSpPr>
          <p:cNvPr id="5" name="Slide Number Placeholder 4"/>
          <p:cNvSpPr>
            <a:spLocks noGrp="1"/>
          </p:cNvSpPr>
          <p:nvPr>
            <p:ph type="sldNum" sz="quarter" idx="12"/>
          </p:nvPr>
        </p:nvSpPr>
        <p:spPr/>
        <p:txBody>
          <a:bodyPr/>
          <a:lstStyle/>
          <a:p>
            <a:fld id="{47445CB2-BF6F-6E49-AC61-7BDDE2E02F5B}" type="slidenum">
              <a:rPr lang="en-US" smtClean="0"/>
              <a:t>12</a:t>
            </a:fld>
            <a:endParaRPr lang="en-US"/>
          </a:p>
        </p:txBody>
      </p:sp>
    </p:spTree>
    <p:extLst>
      <p:ext uri="{BB962C8B-B14F-4D97-AF65-F5344CB8AC3E}">
        <p14:creationId xmlns:p14="http://schemas.microsoft.com/office/powerpoint/2010/main" val="418394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7ECC-3A32-454A-B731-F3EF6754ECA2}"/>
              </a:ext>
            </a:extLst>
          </p:cNvPr>
          <p:cNvSpPr>
            <a:spLocks noGrp="1"/>
          </p:cNvSpPr>
          <p:nvPr>
            <p:ph type="title"/>
          </p:nvPr>
        </p:nvSpPr>
        <p:spPr/>
        <p:txBody>
          <a:bodyPr/>
          <a:lstStyle/>
          <a:p>
            <a:r>
              <a:rPr lang="en-US" dirty="0"/>
              <a:t>Better than AB…</a:t>
            </a:r>
          </a:p>
        </p:txBody>
      </p:sp>
      <p:sp>
        <p:nvSpPr>
          <p:cNvPr id="3" name="Content Placeholder 2">
            <a:extLst>
              <a:ext uri="{FF2B5EF4-FFF2-40B4-BE49-F238E27FC236}">
                <a16:creationId xmlns:a16="http://schemas.microsoft.com/office/drawing/2014/main" id="{B31A1014-4742-A948-83CB-AA5358136DD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8B6FB81-E410-F045-B4CF-67A4200F5D04}"/>
              </a:ext>
            </a:extLst>
          </p:cNvPr>
          <p:cNvSpPr>
            <a:spLocks noGrp="1"/>
          </p:cNvSpPr>
          <p:nvPr>
            <p:ph type="sldNum" sz="quarter" idx="12"/>
          </p:nvPr>
        </p:nvSpPr>
        <p:spPr/>
        <p:txBody>
          <a:bodyPr/>
          <a:lstStyle/>
          <a:p>
            <a:fld id="{8C616E8F-BF65-1643-9F00-FF84D0665BC6}" type="slidenum">
              <a:rPr lang="en-US" smtClean="0"/>
              <a:t>13</a:t>
            </a:fld>
            <a:endParaRPr lang="en-US"/>
          </a:p>
        </p:txBody>
      </p:sp>
      <p:pic>
        <p:nvPicPr>
          <p:cNvPr id="5" name="Picture 4">
            <a:extLst>
              <a:ext uri="{FF2B5EF4-FFF2-40B4-BE49-F238E27FC236}">
                <a16:creationId xmlns:a16="http://schemas.microsoft.com/office/drawing/2014/main" id="{43C1FD61-DCB7-EF41-9BB9-5077140E1B3C}"/>
              </a:ext>
            </a:extLst>
          </p:cNvPr>
          <p:cNvPicPr>
            <a:picLocks noChangeAspect="1"/>
          </p:cNvPicPr>
          <p:nvPr/>
        </p:nvPicPr>
        <p:blipFill>
          <a:blip r:embed="rId2"/>
          <a:stretch>
            <a:fillRect/>
          </a:stretch>
        </p:blipFill>
        <p:spPr>
          <a:xfrm>
            <a:off x="3894409" y="1023572"/>
            <a:ext cx="3721874" cy="4656670"/>
          </a:xfrm>
          <a:prstGeom prst="rect">
            <a:avLst/>
          </a:prstGeom>
        </p:spPr>
      </p:pic>
    </p:spTree>
    <p:extLst>
      <p:ext uri="{BB962C8B-B14F-4D97-AF65-F5344CB8AC3E}">
        <p14:creationId xmlns:p14="http://schemas.microsoft.com/office/powerpoint/2010/main" val="2002771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t</a:t>
            </a:r>
            <a:r>
              <a:rPr lang="en-US" dirty="0"/>
              <a:t>-tests, binomial </a:t>
            </a:r>
            <a:r>
              <a:rPr lang="en-US" i="1" dirty="0"/>
              <a:t>z</a:t>
            </a:r>
            <a:r>
              <a:rPr lang="en-US" dirty="0"/>
              <a:t>-test, fisher exact test, oh my!</a:t>
            </a:r>
          </a:p>
        </p:txBody>
      </p:sp>
      <p:sp>
        <p:nvSpPr>
          <p:cNvPr id="3" name="Slide Number Placeholder 2"/>
          <p:cNvSpPr>
            <a:spLocks noGrp="1"/>
          </p:cNvSpPr>
          <p:nvPr>
            <p:ph type="sldNum" sz="quarter" idx="12"/>
          </p:nvPr>
        </p:nvSpPr>
        <p:spPr/>
        <p:txBody>
          <a:bodyPr/>
          <a:lstStyle/>
          <a:p>
            <a:fld id="{47445CB2-BF6F-6E49-AC61-7BDDE2E02F5B}" type="slidenum">
              <a:rPr lang="en-US" smtClean="0"/>
              <a:t>14</a:t>
            </a:fld>
            <a:endParaRPr lang="en-US"/>
          </a:p>
        </p:txBody>
      </p:sp>
    </p:spTree>
    <p:extLst>
      <p:ext uri="{BB962C8B-B14F-4D97-AF65-F5344CB8AC3E}">
        <p14:creationId xmlns:p14="http://schemas.microsoft.com/office/powerpoint/2010/main" val="886761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Analyzing the results</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Just like in statistical/machine learning, the analysis of results for any experiment depends on the form of the response variable (categorical vs. quantitative), but also depends on the design of the experiment.</a:t>
            </a:r>
          </a:p>
          <a:p>
            <a:r>
              <a:rPr lang="en-US" sz="2800" dirty="0"/>
              <a:t>			    </a:t>
            </a:r>
          </a:p>
          <a:p>
            <a:r>
              <a:rPr lang="en-US" sz="2800" dirty="0"/>
              <a:t>For </a:t>
            </a:r>
            <a:r>
              <a:rPr lang="en-US" sz="2800" i="1" dirty="0"/>
              <a:t>AB</a:t>
            </a:r>
            <a:r>
              <a:rPr lang="en-US" sz="2800" dirty="0"/>
              <a:t>-testing (classically called a 2-arm CRD), this ends up just being a 2-group comparison procedure, and depends on the form of the response variable (aka, if </a:t>
            </a:r>
            <a:r>
              <a:rPr lang="en-US" sz="2800" i="1" dirty="0"/>
              <a:t>Y</a:t>
            </a:r>
            <a:r>
              <a:rPr lang="en-US" sz="2800" dirty="0"/>
              <a:t> is binary, categorical, or quantitative).</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15</a:t>
            </a:fld>
            <a:endParaRPr lang="en-US"/>
          </a:p>
        </p:txBody>
      </p:sp>
    </p:spTree>
    <p:extLst>
      <p:ext uri="{BB962C8B-B14F-4D97-AF65-F5344CB8AC3E}">
        <p14:creationId xmlns:p14="http://schemas.microsoft.com/office/powerpoint/2010/main" val="399151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Analyzing the results (cont.)</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For those of you who have taken Stat 100/101/102/104/111/139:</a:t>
            </a:r>
          </a:p>
          <a:p>
            <a:br>
              <a:rPr lang="en-US" sz="2800" dirty="0"/>
            </a:br>
            <a:r>
              <a:rPr lang="en-US" sz="2800" dirty="0"/>
              <a:t>If the response is quantitative, what is the classical approach to determining if the means are different in 2 independent groups? </a:t>
            </a:r>
          </a:p>
          <a:p>
            <a:pPr marL="342900" indent="-342900">
              <a:buFont typeface="Arial" panose="020B0604020202020204" pitchFamily="34" charset="0"/>
              <a:buChar char="•"/>
            </a:pPr>
            <a:r>
              <a:rPr lang="en-US" sz="2800" dirty="0"/>
              <a:t>a 2-sample </a:t>
            </a:r>
            <a:r>
              <a:rPr lang="en-US" sz="2800" i="1" dirty="0"/>
              <a:t>t</a:t>
            </a:r>
            <a:r>
              <a:rPr lang="en-US" sz="2800" dirty="0"/>
              <a:t>-test for means</a:t>
            </a:r>
          </a:p>
          <a:p>
            <a:endParaRPr lang="en-US" sz="2800" dirty="0"/>
          </a:p>
          <a:p>
            <a:r>
              <a:rPr lang="en-US" sz="2800" dirty="0"/>
              <a:t>If the proportions of successes are different in 2 independent groups? </a:t>
            </a:r>
          </a:p>
          <a:p>
            <a:pPr marL="457200" indent="-457200">
              <a:buFont typeface="Arial" panose="020B0604020202020204" pitchFamily="34" charset="0"/>
              <a:buChar char="•"/>
            </a:pPr>
            <a:r>
              <a:rPr lang="en-US" sz="2800" dirty="0"/>
              <a:t>a 2-sample </a:t>
            </a:r>
            <a:r>
              <a:rPr lang="en-US" sz="2800" i="1" dirty="0"/>
              <a:t>z</a:t>
            </a:r>
            <a:r>
              <a:rPr lang="en-US" sz="2800" dirty="0"/>
              <a:t>-test for proportions</a:t>
            </a:r>
          </a:p>
          <a:p>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16</a:t>
            </a:fld>
            <a:endParaRPr lang="en-US"/>
          </a:p>
        </p:txBody>
      </p:sp>
    </p:spTree>
    <p:extLst>
      <p:ext uri="{BB962C8B-B14F-4D97-AF65-F5344CB8AC3E}">
        <p14:creationId xmlns:p14="http://schemas.microsoft.com/office/powerpoint/2010/main" val="138505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2-sample </a:t>
            </a:r>
            <a:r>
              <a:rPr lang="en-US" i="1" dirty="0"/>
              <a:t>t</a:t>
            </a:r>
            <a:r>
              <a:rPr lang="en-US" dirty="0"/>
              <a:t>-test</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81743" y="1177758"/>
                <a:ext cx="10091057" cy="5130445"/>
              </a:xfrm>
            </p:spPr>
            <p:txBody>
              <a:bodyPr/>
              <a:lstStyle/>
              <a:p>
                <a:r>
                  <a:rPr lang="en-US" sz="2600" dirty="0"/>
                  <a:t>Formally, the 2-sample </a:t>
                </a:r>
                <a:r>
                  <a:rPr lang="en-US" sz="2600" i="1" dirty="0"/>
                  <a:t>t</a:t>
                </a:r>
                <a:r>
                  <a:rPr lang="en-US" sz="2600" dirty="0"/>
                  <a:t>-test for the mean difference between 2 treatment groups is: </a:t>
                </a:r>
              </a:p>
              <a:p>
                <a14:m>
                  <m:oMath xmlns:m="http://schemas.openxmlformats.org/officeDocument/2006/math">
                    <m:sSub>
                      <m:sSubPr>
                        <m:ctrlPr>
                          <a:rPr lang="en-US" sz="2600" i="1">
                            <a:latin typeface="Cambria Math" panose="02040503050406030204" pitchFamily="18" charset="0"/>
                          </a:rPr>
                        </m:ctrlPr>
                      </m:sSubPr>
                      <m:e>
                        <m:r>
                          <a:rPr lang="en-US" sz="2600" i="1">
                            <a:latin typeface="Cambria Math" panose="02040503050406030204" pitchFamily="18" charset="0"/>
                          </a:rPr>
                          <m:t>𝐻</m:t>
                        </m:r>
                      </m:e>
                      <m:sub>
                        <m:r>
                          <a:rPr lang="en-US" sz="2600" i="1">
                            <a:latin typeface="Cambria Math" panose="02040503050406030204" pitchFamily="18" charset="0"/>
                          </a:rPr>
                          <m:t>0</m:t>
                        </m:r>
                      </m:sub>
                    </m:sSub>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i="1">
                            <a:latin typeface="Cambria Math" panose="02040503050406030204" pitchFamily="18" charset="0"/>
                          </a:rPr>
                          <m:t>𝜇</m:t>
                        </m:r>
                      </m:e>
                      <m:sub>
                        <m:r>
                          <a:rPr lang="en-US" sz="2600" i="1">
                            <a:latin typeface="Cambria Math" panose="02040503050406030204" pitchFamily="18" charset="0"/>
                          </a:rPr>
                          <m:t>𝐴</m:t>
                        </m:r>
                      </m:sub>
                    </m:sSub>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i="1">
                            <a:latin typeface="Cambria Math" panose="02040503050406030204" pitchFamily="18" charset="0"/>
                          </a:rPr>
                          <m:t>𝜇</m:t>
                        </m:r>
                      </m:e>
                      <m:sub>
                        <m:r>
                          <a:rPr lang="en-US" sz="2600" i="1">
                            <a:latin typeface="Cambria Math" panose="02040503050406030204" pitchFamily="18" charset="0"/>
                          </a:rPr>
                          <m:t>𝐵</m:t>
                        </m:r>
                      </m:sub>
                    </m:sSub>
                  </m:oMath>
                </a14:m>
                <a:r>
                  <a:rPr lang="en-US" sz="2600" dirty="0"/>
                  <a:t> vs. </a:t>
                </a:r>
                <a14:m>
                  <m:oMath xmlns:m="http://schemas.openxmlformats.org/officeDocument/2006/math">
                    <m:sSub>
                      <m:sSubPr>
                        <m:ctrlPr>
                          <a:rPr lang="en-US" sz="2600" i="1">
                            <a:latin typeface="Cambria Math" panose="02040503050406030204" pitchFamily="18" charset="0"/>
                          </a:rPr>
                        </m:ctrlPr>
                      </m:sSubPr>
                      <m:e>
                        <m:r>
                          <a:rPr lang="en-US" sz="2600" i="1">
                            <a:latin typeface="Cambria Math" panose="02040503050406030204" pitchFamily="18" charset="0"/>
                          </a:rPr>
                          <m:t>𝐻</m:t>
                        </m:r>
                      </m:e>
                      <m:sub>
                        <m:r>
                          <a:rPr lang="en-US" sz="2600" i="1">
                            <a:latin typeface="Cambria Math" panose="02040503050406030204" pitchFamily="18" charset="0"/>
                          </a:rPr>
                          <m:t>0</m:t>
                        </m:r>
                      </m:sub>
                    </m:sSub>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i="1">
                            <a:latin typeface="Cambria Math" panose="02040503050406030204" pitchFamily="18" charset="0"/>
                          </a:rPr>
                          <m:t>𝜇</m:t>
                        </m:r>
                      </m:e>
                      <m:sub>
                        <m:r>
                          <a:rPr lang="en-US" sz="2600" i="1">
                            <a:latin typeface="Cambria Math" panose="02040503050406030204" pitchFamily="18" charset="0"/>
                          </a:rPr>
                          <m:t>𝐴</m:t>
                        </m:r>
                      </m:sub>
                    </m:sSub>
                    <m:r>
                      <a:rPr lang="en-US" sz="2600" b="0" i="1" smtClean="0">
                        <a:latin typeface="Cambria Math" panose="02040503050406030204" pitchFamily="18" charset="0"/>
                      </a:rPr>
                      <m:t>≠</m:t>
                    </m:r>
                    <m:sSub>
                      <m:sSubPr>
                        <m:ctrlPr>
                          <a:rPr lang="en-US" sz="2600" i="1">
                            <a:latin typeface="Cambria Math" panose="02040503050406030204" pitchFamily="18" charset="0"/>
                          </a:rPr>
                        </m:ctrlPr>
                      </m:sSubPr>
                      <m:e>
                        <m:r>
                          <a:rPr lang="en-US" sz="2600" i="1">
                            <a:latin typeface="Cambria Math" panose="02040503050406030204" pitchFamily="18" charset="0"/>
                          </a:rPr>
                          <m:t>𝜇</m:t>
                        </m:r>
                      </m:e>
                      <m:sub>
                        <m:r>
                          <a:rPr lang="en-US" sz="2600" i="1">
                            <a:latin typeface="Cambria Math" panose="02040503050406030204" pitchFamily="18" charset="0"/>
                          </a:rPr>
                          <m:t>𝐵</m:t>
                        </m:r>
                      </m:sub>
                    </m:sSub>
                  </m:oMath>
                </a14:m>
                <a:r>
                  <a:rPr lang="en-US" sz="2600" dirty="0"/>
                  <a:t> </a:t>
                </a:r>
              </a:p>
              <a:p>
                <a:endParaRPr lang="en-US" sz="2600" dirty="0"/>
              </a:p>
              <a:p>
                <a:endParaRPr lang="en-US" sz="2600" dirty="0"/>
              </a:p>
              <a:p>
                <a:endParaRPr lang="en-US" sz="2600" dirty="0"/>
              </a:p>
              <a:p>
                <a:endParaRPr lang="en-US" sz="2600" dirty="0"/>
              </a:p>
              <a:p>
                <a:r>
                  <a:rPr lang="en-US" sz="2600" dirty="0"/>
                  <a:t>The </a:t>
                </a:r>
                <a:r>
                  <a:rPr lang="en-US" sz="2600" i="1" dirty="0"/>
                  <a:t>p</a:t>
                </a:r>
                <a:r>
                  <a:rPr lang="en-US" sz="2600" dirty="0"/>
                  <a:t>-value can then be calculated based on a </a:t>
                </a:r>
                <a14:m>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𝑡</m:t>
                        </m:r>
                      </m:e>
                      <m:sub>
                        <m:func>
                          <m:funcPr>
                            <m:ctrlPr>
                              <a:rPr lang="en-US" sz="2600" b="0" i="1" smtClean="0">
                                <a:latin typeface="Cambria Math" panose="02040503050406030204" pitchFamily="18" charset="0"/>
                              </a:rPr>
                            </m:ctrlPr>
                          </m:funcPr>
                          <m:fName>
                            <m:r>
                              <m:rPr>
                                <m:sty m:val="p"/>
                              </m:rPr>
                              <a:rPr lang="en-US" sz="2600" b="0" i="0" smtClean="0">
                                <a:latin typeface="Cambria Math" panose="02040503050406030204" pitchFamily="18" charset="0"/>
                              </a:rPr>
                              <m:t>min</m:t>
                            </m:r>
                          </m:fName>
                          <m:e>
                            <m:d>
                              <m:dPr>
                                <m:ctrlPr>
                                  <a:rPr lang="en-US" sz="2600" b="0" i="1" smtClean="0">
                                    <a:latin typeface="Cambria Math" panose="02040503050406030204" pitchFamily="18" charset="0"/>
                                  </a:rPr>
                                </m:ctrlPr>
                              </m:dPr>
                              <m:e>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𝑛</m:t>
                                    </m:r>
                                  </m:e>
                                  <m:sub>
                                    <m:r>
                                      <a:rPr lang="en-US" sz="2600" b="0" i="1" smtClean="0">
                                        <a:latin typeface="Cambria Math" panose="02040503050406030204" pitchFamily="18" charset="0"/>
                                      </a:rPr>
                                      <m:t>𝐴</m:t>
                                    </m:r>
                                  </m:sub>
                                </m:sSub>
                                <m:r>
                                  <a:rPr lang="en-US" sz="2600" b="0" i="1" smtClean="0">
                                    <a:latin typeface="Cambria Math" panose="02040503050406030204" pitchFamily="18" charset="0"/>
                                  </a:rPr>
                                  <m:t>,</m:t>
                                </m:r>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𝑛</m:t>
                                    </m:r>
                                  </m:e>
                                  <m:sub>
                                    <m:r>
                                      <a:rPr lang="en-US" sz="2600" b="0" i="1" smtClean="0">
                                        <a:latin typeface="Cambria Math" panose="02040503050406030204" pitchFamily="18" charset="0"/>
                                      </a:rPr>
                                      <m:t>𝐵</m:t>
                                    </m:r>
                                  </m:sub>
                                </m:sSub>
                              </m:e>
                            </m:d>
                          </m:e>
                        </m:func>
                        <m:r>
                          <a:rPr lang="en-US" sz="2600" b="0" i="1" smtClean="0">
                            <a:latin typeface="Cambria Math" panose="02040503050406030204" pitchFamily="18" charset="0"/>
                          </a:rPr>
                          <m:t>−1</m:t>
                        </m:r>
                      </m:sub>
                    </m:sSub>
                  </m:oMath>
                </a14:m>
                <a:r>
                  <a:rPr lang="en-US" sz="2600" dirty="0"/>
                  <a:t> distribution. </a:t>
                </a:r>
              </a:p>
              <a:p>
                <a:r>
                  <a:rPr lang="en-US" sz="2600" dirty="0"/>
                  <a:t>The assumptions for this test include (</a:t>
                </a:r>
                <a:r>
                  <a:rPr lang="en-US" sz="2600" dirty="0" err="1"/>
                  <a:t>i</a:t>
                </a:r>
                <a:r>
                  <a:rPr lang="en-US" sz="2600" dirty="0"/>
                  <a:t>) independent observations and </a:t>
                </a:r>
                <a:br>
                  <a:rPr lang="en-US" sz="2600" dirty="0"/>
                </a:br>
                <a:r>
                  <a:rPr lang="en-US" sz="2600" dirty="0"/>
                  <a:t>(ii) normally distributed responses within each group (or sufficiently large sample size). </a:t>
                </a:r>
                <a:endParaRPr lang="en-US" sz="2600" dirty="0">
                  <a:effectLst/>
                </a:endParaRPr>
              </a:p>
            </p:txBody>
          </p:sp>
        </mc:Choice>
        <mc:Fallback xmlns="">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881743" y="1177758"/>
                <a:ext cx="10091057" cy="5130445"/>
              </a:xfrm>
              <a:blipFill>
                <a:blip r:embed="rId2"/>
                <a:stretch>
                  <a:fillRect l="-1005" t="-988" r="-754" b="-1235"/>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17</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6B3939E-594F-1849-ABD3-FCC865231A75}"/>
                  </a:ext>
                </a:extLst>
              </p:cNvPr>
              <p:cNvSpPr txBox="1"/>
              <p:nvPr/>
            </p:nvSpPr>
            <p:spPr>
              <a:xfrm>
                <a:off x="4523015" y="2498271"/>
                <a:ext cx="2220686" cy="179606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𝑡</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𝑌</m:t>
                                  </m:r>
                                </m:e>
                              </m:acc>
                            </m:e>
                            <m:sub>
                              <m:r>
                                <a:rPr lang="en-US" sz="2800" i="1">
                                  <a:latin typeface="Cambria Math" panose="02040503050406030204" pitchFamily="18" charset="0"/>
                                </a:rPr>
                                <m:t>𝐴</m:t>
                              </m:r>
                            </m:sub>
                          </m:sSub>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𝑌</m:t>
                                  </m:r>
                                </m:e>
                              </m:acc>
                            </m:e>
                            <m:sub>
                              <m:r>
                                <a:rPr lang="en-US" sz="2800" b="0" i="1" smtClean="0">
                                  <a:latin typeface="Cambria Math" panose="02040503050406030204" pitchFamily="18" charset="0"/>
                                </a:rPr>
                                <m:t>𝐵</m:t>
                              </m:r>
                            </m:sub>
                          </m:sSub>
                        </m:num>
                        <m:den>
                          <m:rad>
                            <m:radPr>
                              <m:degHide m:val="on"/>
                              <m:ctrlPr>
                                <a:rPr lang="en-US" sz="2800" b="0" i="1" smtClean="0">
                                  <a:latin typeface="Cambria Math" panose="02040503050406030204" pitchFamily="18" charset="0"/>
                                </a:rPr>
                              </m:ctrlPr>
                            </m:radPr>
                            <m:deg/>
                            <m:e>
                              <m:f>
                                <m:fPr>
                                  <m:ctrlPr>
                                    <a:rPr lang="en-US" sz="2800" i="1">
                                      <a:latin typeface="Cambria Math" panose="02040503050406030204" pitchFamily="18" charset="0"/>
                                    </a:rPr>
                                  </m:ctrlPr>
                                </m:fPr>
                                <m:num>
                                  <m:sSubSup>
                                    <m:sSubSupPr>
                                      <m:ctrlPr>
                                        <a:rPr lang="en-US" sz="2800" i="1">
                                          <a:latin typeface="Cambria Math" panose="02040503050406030204" pitchFamily="18" charset="0"/>
                                        </a:rPr>
                                      </m:ctrlPr>
                                    </m:sSubSupPr>
                                    <m:e>
                                      <m:r>
                                        <a:rPr lang="en-US" sz="2800" i="1">
                                          <a:latin typeface="Cambria Math" panose="02040503050406030204" pitchFamily="18" charset="0"/>
                                        </a:rPr>
                                        <m:t>𝑆</m:t>
                                      </m:r>
                                    </m:e>
                                    <m:sub>
                                      <m:r>
                                        <a:rPr lang="en-US" sz="2800" i="1">
                                          <a:latin typeface="Cambria Math" panose="02040503050406030204" pitchFamily="18" charset="0"/>
                                        </a:rPr>
                                        <m:t>𝐴</m:t>
                                      </m:r>
                                    </m:sub>
                                    <m:sup>
                                      <m:r>
                                        <a:rPr lang="en-US" sz="2800" i="1">
                                          <a:latin typeface="Cambria Math" panose="02040503050406030204" pitchFamily="18" charset="0"/>
                                        </a:rPr>
                                        <m:t>2</m:t>
                                      </m:r>
                                    </m:sup>
                                  </m:sSubSup>
                                </m:num>
                                <m:den>
                                  <m:sSub>
                                    <m:sSubPr>
                                      <m:ctrlPr>
                                        <a:rPr lang="en-US" sz="2800" i="1">
                                          <a:latin typeface="Cambria Math" panose="02040503050406030204" pitchFamily="18" charset="0"/>
                                        </a:rPr>
                                      </m:ctrlPr>
                                    </m:sSubPr>
                                    <m:e>
                                      <m:r>
                                        <a:rPr lang="en-US" sz="2800" i="1">
                                          <a:latin typeface="Cambria Math" panose="02040503050406030204" pitchFamily="18" charset="0"/>
                                        </a:rPr>
                                        <m:t>𝑛</m:t>
                                      </m:r>
                                    </m:e>
                                    <m:sub>
                                      <m:r>
                                        <a:rPr lang="en-US" sz="2800" i="1">
                                          <a:latin typeface="Cambria Math" panose="02040503050406030204" pitchFamily="18" charset="0"/>
                                        </a:rPr>
                                        <m:t>𝐴</m:t>
                                      </m:r>
                                    </m:sub>
                                  </m:sSub>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sSubSup>
                                    <m:sSubSupPr>
                                      <m:ctrlPr>
                                        <a:rPr lang="en-US" sz="2800" i="1">
                                          <a:latin typeface="Cambria Math" panose="02040503050406030204" pitchFamily="18" charset="0"/>
                                        </a:rPr>
                                      </m:ctrlPr>
                                    </m:sSubSupPr>
                                    <m:e>
                                      <m:r>
                                        <a:rPr lang="en-US" sz="2800" i="1">
                                          <a:latin typeface="Cambria Math" panose="02040503050406030204" pitchFamily="18" charset="0"/>
                                        </a:rPr>
                                        <m:t>𝑆</m:t>
                                      </m:r>
                                    </m:e>
                                    <m:sub>
                                      <m:r>
                                        <a:rPr lang="en-US" sz="2800" b="0" i="1" smtClean="0">
                                          <a:latin typeface="Cambria Math" panose="02040503050406030204" pitchFamily="18" charset="0"/>
                                        </a:rPr>
                                        <m:t>𝐵</m:t>
                                      </m:r>
                                    </m:sub>
                                    <m:sup>
                                      <m:r>
                                        <a:rPr lang="en-US" sz="2800" i="1">
                                          <a:latin typeface="Cambria Math" panose="02040503050406030204" pitchFamily="18" charset="0"/>
                                        </a:rPr>
                                        <m:t>2</m:t>
                                      </m:r>
                                    </m:sup>
                                  </m:sSubSup>
                                </m:num>
                                <m:den>
                                  <m:sSub>
                                    <m:sSubPr>
                                      <m:ctrlPr>
                                        <a:rPr lang="en-US" sz="2800" i="1">
                                          <a:latin typeface="Cambria Math" panose="02040503050406030204" pitchFamily="18" charset="0"/>
                                        </a:rPr>
                                      </m:ctrlPr>
                                    </m:sSubPr>
                                    <m:e>
                                      <m:r>
                                        <a:rPr lang="en-US" sz="2800" i="1">
                                          <a:latin typeface="Cambria Math" panose="02040503050406030204" pitchFamily="18" charset="0"/>
                                        </a:rPr>
                                        <m:t>𝑛</m:t>
                                      </m:r>
                                    </m:e>
                                    <m:sub>
                                      <m:r>
                                        <a:rPr lang="en-US" sz="2800" b="0" i="1" smtClean="0">
                                          <a:latin typeface="Cambria Math" panose="02040503050406030204" pitchFamily="18" charset="0"/>
                                        </a:rPr>
                                        <m:t>𝐵</m:t>
                                      </m:r>
                                    </m:sub>
                                  </m:sSub>
                                </m:den>
                              </m:f>
                            </m:e>
                          </m:rad>
                        </m:den>
                      </m:f>
                    </m:oMath>
                  </m:oMathPara>
                </a14:m>
                <a:endParaRPr lang="en-US" sz="2800" dirty="0"/>
              </a:p>
            </p:txBody>
          </p:sp>
        </mc:Choice>
        <mc:Fallback xmlns="">
          <p:sp>
            <p:nvSpPr>
              <p:cNvPr id="7" name="TextBox 6">
                <a:extLst>
                  <a:ext uri="{FF2B5EF4-FFF2-40B4-BE49-F238E27FC236}">
                    <a16:creationId xmlns:a16="http://schemas.microsoft.com/office/drawing/2014/main" id="{F6B3939E-594F-1849-ABD3-FCC865231A75}"/>
                  </a:ext>
                </a:extLst>
              </p:cNvPr>
              <p:cNvSpPr txBox="1">
                <a:spLocks noRot="1" noChangeAspect="1" noMove="1" noResize="1" noEditPoints="1" noAdjustHandles="1" noChangeArrowheads="1" noChangeShapeType="1" noTextEdit="1"/>
              </p:cNvSpPr>
              <p:nvPr/>
            </p:nvSpPr>
            <p:spPr>
              <a:xfrm>
                <a:off x="4523015" y="2498271"/>
                <a:ext cx="2220686" cy="1796069"/>
              </a:xfrm>
              <a:prstGeom prst="rect">
                <a:avLst/>
              </a:prstGeom>
              <a:blipFill>
                <a:blip r:embed="rId3"/>
                <a:stretch>
                  <a:fillRect l="-1136"/>
                </a:stretch>
              </a:blipFill>
            </p:spPr>
            <p:txBody>
              <a:bodyPr/>
              <a:lstStyle/>
              <a:p>
                <a:r>
                  <a:rPr lang="en-US">
                    <a:noFill/>
                  </a:rPr>
                  <a:t> </a:t>
                </a:r>
              </a:p>
            </p:txBody>
          </p:sp>
        </mc:Fallback>
      </mc:AlternateContent>
    </p:spTree>
    <p:extLst>
      <p:ext uri="{BB962C8B-B14F-4D97-AF65-F5344CB8AC3E}">
        <p14:creationId xmlns:p14="http://schemas.microsoft.com/office/powerpoint/2010/main" val="212641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2-sample </a:t>
            </a:r>
            <a:r>
              <a:rPr lang="en-US" i="1" dirty="0"/>
              <a:t>z</a:t>
            </a:r>
            <a:r>
              <a:rPr lang="en-US" dirty="0"/>
              <a:t>-test for proportions</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81743" y="1177758"/>
                <a:ext cx="10091057" cy="5130445"/>
              </a:xfrm>
            </p:spPr>
            <p:txBody>
              <a:bodyPr/>
              <a:lstStyle/>
              <a:p>
                <a:r>
                  <a:rPr lang="en-US" sz="2600" dirty="0"/>
                  <a:t>Formally, the 2-sample z test for the difference in proportions between 2 treatment groups is:  </a:t>
                </a:r>
              </a:p>
              <a:p>
                <a14:m>
                  <m:oMath xmlns:m="http://schemas.openxmlformats.org/officeDocument/2006/math">
                    <m:sSub>
                      <m:sSubPr>
                        <m:ctrlPr>
                          <a:rPr lang="en-US" sz="2600" i="1">
                            <a:latin typeface="Cambria Math" panose="02040503050406030204" pitchFamily="18" charset="0"/>
                          </a:rPr>
                        </m:ctrlPr>
                      </m:sSubPr>
                      <m:e>
                        <m:r>
                          <a:rPr lang="en-US" sz="2600" i="1">
                            <a:latin typeface="Cambria Math" panose="02040503050406030204" pitchFamily="18" charset="0"/>
                          </a:rPr>
                          <m:t>𝐻</m:t>
                        </m:r>
                      </m:e>
                      <m:sub>
                        <m:r>
                          <a:rPr lang="en-US" sz="2600" i="1">
                            <a:latin typeface="Cambria Math" panose="02040503050406030204" pitchFamily="18" charset="0"/>
                          </a:rPr>
                          <m:t>0</m:t>
                        </m:r>
                      </m:sub>
                    </m:sSub>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b="0" i="1" smtClean="0">
                            <a:latin typeface="Cambria Math" panose="02040503050406030204" pitchFamily="18" charset="0"/>
                          </a:rPr>
                          <m:t>𝑝</m:t>
                        </m:r>
                      </m:e>
                      <m:sub>
                        <m:r>
                          <a:rPr lang="en-US" sz="2600" i="1">
                            <a:latin typeface="Cambria Math" panose="02040503050406030204" pitchFamily="18" charset="0"/>
                          </a:rPr>
                          <m:t>𝐴</m:t>
                        </m:r>
                      </m:sub>
                    </m:sSub>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b="0" i="1" smtClean="0">
                            <a:latin typeface="Cambria Math" panose="02040503050406030204" pitchFamily="18" charset="0"/>
                          </a:rPr>
                          <m:t>𝑝</m:t>
                        </m:r>
                      </m:e>
                      <m:sub>
                        <m:r>
                          <a:rPr lang="en-US" sz="2600" i="1">
                            <a:latin typeface="Cambria Math" panose="02040503050406030204" pitchFamily="18" charset="0"/>
                          </a:rPr>
                          <m:t>𝐵</m:t>
                        </m:r>
                      </m:sub>
                    </m:sSub>
                  </m:oMath>
                </a14:m>
                <a:r>
                  <a:rPr lang="en-US" sz="2600" dirty="0"/>
                  <a:t> vs. </a:t>
                </a:r>
                <a14:m>
                  <m:oMath xmlns:m="http://schemas.openxmlformats.org/officeDocument/2006/math">
                    <m:sSub>
                      <m:sSubPr>
                        <m:ctrlPr>
                          <a:rPr lang="en-US" sz="2600" i="1">
                            <a:latin typeface="Cambria Math" panose="02040503050406030204" pitchFamily="18" charset="0"/>
                          </a:rPr>
                        </m:ctrlPr>
                      </m:sSubPr>
                      <m:e>
                        <m:r>
                          <a:rPr lang="en-US" sz="2600" i="1">
                            <a:latin typeface="Cambria Math" panose="02040503050406030204" pitchFamily="18" charset="0"/>
                          </a:rPr>
                          <m:t>𝐻</m:t>
                        </m:r>
                      </m:e>
                      <m:sub>
                        <m:r>
                          <a:rPr lang="en-US" sz="2600" i="1">
                            <a:latin typeface="Cambria Math" panose="02040503050406030204" pitchFamily="18" charset="0"/>
                          </a:rPr>
                          <m:t>0</m:t>
                        </m:r>
                      </m:sub>
                    </m:sSub>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b="0" i="1" smtClean="0">
                            <a:latin typeface="Cambria Math" panose="02040503050406030204" pitchFamily="18" charset="0"/>
                          </a:rPr>
                          <m:t>𝑝</m:t>
                        </m:r>
                      </m:e>
                      <m:sub>
                        <m:r>
                          <a:rPr lang="en-US" sz="2600" i="1">
                            <a:latin typeface="Cambria Math" panose="02040503050406030204" pitchFamily="18" charset="0"/>
                          </a:rPr>
                          <m:t>𝐴</m:t>
                        </m:r>
                      </m:sub>
                    </m:sSub>
                    <m:r>
                      <a:rPr lang="en-US" sz="2600" b="0" i="1" smtClean="0">
                        <a:latin typeface="Cambria Math" panose="02040503050406030204" pitchFamily="18" charset="0"/>
                      </a:rPr>
                      <m:t>≠</m:t>
                    </m:r>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𝑝</m:t>
                        </m:r>
                      </m:e>
                      <m:sub>
                        <m:r>
                          <a:rPr lang="en-US" sz="2600" b="0" i="1" smtClean="0">
                            <a:latin typeface="Cambria Math" panose="02040503050406030204" pitchFamily="18" charset="0"/>
                          </a:rPr>
                          <m:t>𝐵</m:t>
                        </m:r>
                      </m:sub>
                    </m:sSub>
                  </m:oMath>
                </a14:m>
                <a:r>
                  <a:rPr lang="en-US" sz="2600" dirty="0"/>
                  <a:t> </a:t>
                </a:r>
              </a:p>
              <a:p>
                <a:endParaRPr lang="en-US" sz="2600" dirty="0"/>
              </a:p>
              <a:p>
                <a:endParaRPr lang="en-US" sz="2600" dirty="0"/>
              </a:p>
              <a:p>
                <a:endParaRPr lang="en-US" sz="2600" dirty="0"/>
              </a:p>
              <a:p>
                <a:endParaRPr lang="en-US" sz="2600" dirty="0"/>
              </a:p>
              <a:p>
                <a:r>
                  <a:rPr lang="en-US" sz="2600" dirty="0"/>
                  <a:t>where </a:t>
                </a:r>
                <a14:m>
                  <m:oMath xmlns:m="http://schemas.openxmlformats.org/officeDocument/2006/math">
                    <m:sSub>
                      <m:sSubPr>
                        <m:ctrlPr>
                          <a:rPr lang="en-US" sz="2600" b="0" i="1" dirty="0" smtClean="0">
                            <a:latin typeface="Cambria Math" panose="02040503050406030204" pitchFamily="18" charset="0"/>
                          </a:rPr>
                        </m:ctrlPr>
                      </m:sSubPr>
                      <m:e>
                        <m:acc>
                          <m:accPr>
                            <m:chr m:val="̂"/>
                            <m:ctrlPr>
                              <a:rPr lang="en-US" sz="2600" b="0" i="1" smtClean="0">
                                <a:latin typeface="Cambria Math" panose="02040503050406030204" pitchFamily="18" charset="0"/>
                              </a:rPr>
                            </m:ctrlPr>
                          </m:accPr>
                          <m:e>
                            <m:r>
                              <a:rPr lang="en-US" sz="2600" b="0" i="1" smtClean="0">
                                <a:latin typeface="Cambria Math" panose="02040503050406030204" pitchFamily="18" charset="0"/>
                              </a:rPr>
                              <m:t>𝑝</m:t>
                            </m:r>
                          </m:e>
                        </m:acc>
                      </m:e>
                      <m:sub>
                        <m:r>
                          <a:rPr lang="en-US" sz="2600" b="0" i="1" dirty="0" smtClean="0">
                            <a:latin typeface="Cambria Math" panose="02040503050406030204" pitchFamily="18" charset="0"/>
                          </a:rPr>
                          <m:t>𝑝</m:t>
                        </m:r>
                      </m:sub>
                    </m:sSub>
                    <m:r>
                      <a:rPr lang="en-US" sz="2600" b="0" i="1" dirty="0" smtClean="0">
                        <a:latin typeface="Cambria Math" panose="02040503050406030204" pitchFamily="18" charset="0"/>
                      </a:rPr>
                      <m:t>=</m:t>
                    </m:r>
                    <m:f>
                      <m:fPr>
                        <m:ctrlPr>
                          <a:rPr lang="en-US" sz="2600" b="0" i="1" dirty="0" smtClean="0">
                            <a:latin typeface="Cambria Math" panose="02040503050406030204" pitchFamily="18" charset="0"/>
                          </a:rPr>
                        </m:ctrlPr>
                      </m:fPr>
                      <m:num>
                        <m:sSub>
                          <m:sSubPr>
                            <m:ctrlPr>
                              <a:rPr lang="en-US" sz="2600" b="0" i="1" dirty="0" smtClean="0">
                                <a:latin typeface="Cambria Math" panose="02040503050406030204" pitchFamily="18" charset="0"/>
                              </a:rPr>
                            </m:ctrlPr>
                          </m:sSubPr>
                          <m:e>
                            <m:r>
                              <a:rPr lang="en-US" sz="2600" b="0" i="1" dirty="0" smtClean="0">
                                <a:latin typeface="Cambria Math" panose="02040503050406030204" pitchFamily="18" charset="0"/>
                              </a:rPr>
                              <m:t>𝑛</m:t>
                            </m:r>
                          </m:e>
                          <m:sub>
                            <m:r>
                              <a:rPr lang="en-US" sz="2600" b="0" i="1" dirty="0" smtClean="0">
                                <a:latin typeface="Cambria Math" panose="02040503050406030204" pitchFamily="18" charset="0"/>
                              </a:rPr>
                              <m:t>𝐴</m:t>
                            </m:r>
                          </m:sub>
                        </m:sSub>
                        <m:sSub>
                          <m:sSubPr>
                            <m:ctrlPr>
                              <a:rPr lang="en-US" sz="2600" b="0" i="1" dirty="0" smtClean="0">
                                <a:latin typeface="Cambria Math" panose="02040503050406030204" pitchFamily="18" charset="0"/>
                              </a:rPr>
                            </m:ctrlPr>
                          </m:sSubPr>
                          <m:e>
                            <m:acc>
                              <m:accPr>
                                <m:chr m:val="̂"/>
                                <m:ctrlPr>
                                  <a:rPr lang="en-US" sz="2600" b="0" i="1" dirty="0" smtClean="0">
                                    <a:latin typeface="Cambria Math" panose="02040503050406030204" pitchFamily="18" charset="0"/>
                                  </a:rPr>
                                </m:ctrlPr>
                              </m:accPr>
                              <m:e>
                                <m:r>
                                  <a:rPr lang="en-US" sz="2600" b="0" i="1" dirty="0" smtClean="0">
                                    <a:latin typeface="Cambria Math" panose="02040503050406030204" pitchFamily="18" charset="0"/>
                                  </a:rPr>
                                  <m:t>𝑝</m:t>
                                </m:r>
                              </m:e>
                            </m:acc>
                          </m:e>
                          <m:sub>
                            <m:r>
                              <a:rPr lang="en-US" sz="2600" b="0" i="1" dirty="0" smtClean="0">
                                <a:latin typeface="Cambria Math" panose="02040503050406030204" pitchFamily="18" charset="0"/>
                              </a:rPr>
                              <m:t>𝐴</m:t>
                            </m:r>
                          </m:sub>
                        </m:sSub>
                        <m:r>
                          <a:rPr lang="en-US" sz="2600" b="0" i="1" dirty="0" smtClean="0">
                            <a:latin typeface="Cambria Math" panose="02040503050406030204" pitchFamily="18" charset="0"/>
                          </a:rPr>
                          <m:t>+</m:t>
                        </m:r>
                        <m:sSub>
                          <m:sSubPr>
                            <m:ctrlPr>
                              <a:rPr lang="en-US" sz="2600" i="1" dirty="0">
                                <a:latin typeface="Cambria Math" panose="02040503050406030204" pitchFamily="18" charset="0"/>
                              </a:rPr>
                            </m:ctrlPr>
                          </m:sSubPr>
                          <m:e>
                            <m:r>
                              <a:rPr lang="en-US" sz="2600" i="1" dirty="0">
                                <a:latin typeface="Cambria Math" panose="02040503050406030204" pitchFamily="18" charset="0"/>
                              </a:rPr>
                              <m:t>𝑛</m:t>
                            </m:r>
                          </m:e>
                          <m:sub>
                            <m:r>
                              <a:rPr lang="en-US" sz="2600" b="0" i="1" dirty="0" smtClean="0">
                                <a:latin typeface="Cambria Math" panose="02040503050406030204" pitchFamily="18" charset="0"/>
                              </a:rPr>
                              <m:t>𝐵</m:t>
                            </m:r>
                          </m:sub>
                        </m:sSub>
                        <m:sSub>
                          <m:sSubPr>
                            <m:ctrlPr>
                              <a:rPr lang="en-US" sz="2600" i="1" dirty="0">
                                <a:latin typeface="Cambria Math" panose="02040503050406030204" pitchFamily="18" charset="0"/>
                              </a:rPr>
                            </m:ctrlPr>
                          </m:sSubPr>
                          <m:e>
                            <m:acc>
                              <m:accPr>
                                <m:chr m:val="̂"/>
                                <m:ctrlPr>
                                  <a:rPr lang="en-US" sz="2600" i="1" dirty="0">
                                    <a:latin typeface="Cambria Math" panose="02040503050406030204" pitchFamily="18" charset="0"/>
                                  </a:rPr>
                                </m:ctrlPr>
                              </m:accPr>
                              <m:e>
                                <m:r>
                                  <a:rPr lang="en-US" sz="2600" i="1" dirty="0">
                                    <a:latin typeface="Cambria Math" panose="02040503050406030204" pitchFamily="18" charset="0"/>
                                  </a:rPr>
                                  <m:t>𝑝</m:t>
                                </m:r>
                              </m:e>
                            </m:acc>
                          </m:e>
                          <m:sub>
                            <m:r>
                              <a:rPr lang="en-US" sz="2600" b="0" i="1" dirty="0" smtClean="0">
                                <a:latin typeface="Cambria Math" panose="02040503050406030204" pitchFamily="18" charset="0"/>
                              </a:rPr>
                              <m:t>𝐵</m:t>
                            </m:r>
                          </m:sub>
                        </m:sSub>
                        <m:r>
                          <a:rPr lang="en-US" sz="2600" b="0" i="1" dirty="0" smtClean="0">
                            <a:latin typeface="Cambria Math" panose="02040503050406030204" pitchFamily="18" charset="0"/>
                          </a:rPr>
                          <m:t> </m:t>
                        </m:r>
                      </m:num>
                      <m:den>
                        <m:sSub>
                          <m:sSubPr>
                            <m:ctrlPr>
                              <a:rPr lang="en-US" sz="2600" b="0" i="1" dirty="0" smtClean="0">
                                <a:latin typeface="Cambria Math" panose="02040503050406030204" pitchFamily="18" charset="0"/>
                              </a:rPr>
                            </m:ctrlPr>
                          </m:sSubPr>
                          <m:e>
                            <m:r>
                              <a:rPr lang="en-US" sz="2600" b="0" i="1" dirty="0" smtClean="0">
                                <a:latin typeface="Cambria Math" panose="02040503050406030204" pitchFamily="18" charset="0"/>
                              </a:rPr>
                              <m:t>𝑛</m:t>
                            </m:r>
                          </m:e>
                          <m:sub>
                            <m:r>
                              <a:rPr lang="en-US" sz="2600" b="0" i="1" dirty="0" smtClean="0">
                                <a:latin typeface="Cambria Math" panose="02040503050406030204" pitchFamily="18" charset="0"/>
                              </a:rPr>
                              <m:t>𝐴</m:t>
                            </m:r>
                          </m:sub>
                        </m:sSub>
                        <m:r>
                          <a:rPr lang="en-US" sz="2600" b="0" i="1" dirty="0" smtClean="0">
                            <a:latin typeface="Cambria Math" panose="02040503050406030204" pitchFamily="18" charset="0"/>
                          </a:rPr>
                          <m:t>+</m:t>
                        </m:r>
                        <m:sSub>
                          <m:sSubPr>
                            <m:ctrlPr>
                              <a:rPr lang="en-US" sz="2600" b="0" i="1" dirty="0" smtClean="0">
                                <a:latin typeface="Cambria Math" panose="02040503050406030204" pitchFamily="18" charset="0"/>
                              </a:rPr>
                            </m:ctrlPr>
                          </m:sSubPr>
                          <m:e>
                            <m:r>
                              <a:rPr lang="en-US" sz="2600" b="0" i="1" dirty="0" smtClean="0">
                                <a:latin typeface="Cambria Math" panose="02040503050406030204" pitchFamily="18" charset="0"/>
                              </a:rPr>
                              <m:t>𝑛</m:t>
                            </m:r>
                          </m:e>
                          <m:sub>
                            <m:r>
                              <a:rPr lang="en-US" sz="2600" b="0" i="1" dirty="0" smtClean="0">
                                <a:latin typeface="Cambria Math" panose="02040503050406030204" pitchFamily="18" charset="0"/>
                              </a:rPr>
                              <m:t>𝐵</m:t>
                            </m:r>
                          </m:sub>
                        </m:sSub>
                      </m:den>
                    </m:f>
                  </m:oMath>
                </a14:m>
                <a:r>
                  <a:rPr lang="en-US" sz="2600" dirty="0"/>
                  <a:t> is the overall ‘pooled’ proportion of successes.</a:t>
                </a:r>
              </a:p>
              <a:p>
                <a:r>
                  <a:rPr lang="en-US" sz="2600" dirty="0"/>
                  <a:t>The </a:t>
                </a:r>
                <a:r>
                  <a:rPr lang="en-US" sz="2600" i="1" dirty="0"/>
                  <a:t>p</a:t>
                </a:r>
                <a:r>
                  <a:rPr lang="en-US" sz="2600" dirty="0"/>
                  <a:t>-value can then be calculated based on a standard normal distribution. </a:t>
                </a:r>
              </a:p>
              <a:p>
                <a:r>
                  <a:rPr lang="en-US" sz="2600" dirty="0"/>
                  <a:t> </a:t>
                </a:r>
                <a:endParaRPr lang="en-US" sz="2600" dirty="0">
                  <a:effectLst/>
                </a:endParaRPr>
              </a:p>
            </p:txBody>
          </p:sp>
        </mc:Choice>
        <mc:Fallback xmlns="">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881743" y="1177758"/>
                <a:ext cx="10091057" cy="5130445"/>
              </a:xfrm>
              <a:blipFill>
                <a:blip r:embed="rId2"/>
                <a:stretch>
                  <a:fillRect l="-1005" t="-988"/>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18</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6B3939E-594F-1849-ABD3-FCC865231A75}"/>
                  </a:ext>
                </a:extLst>
              </p:cNvPr>
              <p:cNvSpPr txBox="1"/>
              <p:nvPr/>
            </p:nvSpPr>
            <p:spPr>
              <a:xfrm>
                <a:off x="4030435" y="2750961"/>
                <a:ext cx="4131129" cy="13560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𝑧</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sSub>
                            <m:sSubPr>
                              <m:ctrlPr>
                                <a:rPr lang="en-US" sz="2800" i="1" dirty="0">
                                  <a:latin typeface="Cambria Math" panose="02040503050406030204" pitchFamily="18" charset="0"/>
                                </a:rPr>
                              </m:ctrlPr>
                            </m:sSubPr>
                            <m:e>
                              <m:acc>
                                <m:accPr>
                                  <m:chr m:val="̂"/>
                                  <m:ctrlPr>
                                    <a:rPr lang="en-US" sz="2800" i="1" dirty="0">
                                      <a:latin typeface="Cambria Math" panose="02040503050406030204" pitchFamily="18" charset="0"/>
                                    </a:rPr>
                                  </m:ctrlPr>
                                </m:accPr>
                                <m:e>
                                  <m:r>
                                    <a:rPr lang="en-US" sz="2800" i="1" dirty="0">
                                      <a:latin typeface="Cambria Math" panose="02040503050406030204" pitchFamily="18" charset="0"/>
                                    </a:rPr>
                                    <m:t>𝑝</m:t>
                                  </m:r>
                                </m:e>
                              </m:acc>
                            </m:e>
                            <m:sub>
                              <m:r>
                                <a:rPr lang="en-US" sz="2800" i="1" dirty="0">
                                  <a:latin typeface="Cambria Math" panose="02040503050406030204" pitchFamily="18" charset="0"/>
                                </a:rPr>
                                <m:t>𝐴</m:t>
                              </m:r>
                            </m:sub>
                          </m:sSub>
                          <m:r>
                            <a:rPr lang="en-US" sz="2800" b="0" i="1" smtClean="0">
                              <a:latin typeface="Cambria Math" panose="02040503050406030204" pitchFamily="18" charset="0"/>
                            </a:rPr>
                            <m:t>−</m:t>
                          </m:r>
                          <m:sSub>
                            <m:sSubPr>
                              <m:ctrlPr>
                                <a:rPr lang="en-US" sz="2800" i="1" dirty="0">
                                  <a:latin typeface="Cambria Math" panose="02040503050406030204" pitchFamily="18" charset="0"/>
                                </a:rPr>
                              </m:ctrlPr>
                            </m:sSubPr>
                            <m:e>
                              <m:acc>
                                <m:accPr>
                                  <m:chr m:val="̂"/>
                                  <m:ctrlPr>
                                    <a:rPr lang="en-US" sz="2800" i="1" dirty="0">
                                      <a:latin typeface="Cambria Math" panose="02040503050406030204" pitchFamily="18" charset="0"/>
                                    </a:rPr>
                                  </m:ctrlPr>
                                </m:accPr>
                                <m:e>
                                  <m:r>
                                    <a:rPr lang="en-US" sz="2800" i="1" dirty="0">
                                      <a:latin typeface="Cambria Math" panose="02040503050406030204" pitchFamily="18" charset="0"/>
                                    </a:rPr>
                                    <m:t>𝑝</m:t>
                                  </m:r>
                                </m:e>
                              </m:acc>
                            </m:e>
                            <m:sub>
                              <m:r>
                                <a:rPr lang="en-US" sz="2800" b="0" i="1" dirty="0" smtClean="0">
                                  <a:latin typeface="Cambria Math" panose="02040503050406030204" pitchFamily="18" charset="0"/>
                                </a:rPr>
                                <m:t>𝐵</m:t>
                              </m:r>
                            </m:sub>
                          </m:sSub>
                        </m:num>
                        <m:den>
                          <m:rad>
                            <m:radPr>
                              <m:degHide m:val="on"/>
                              <m:ctrlPr>
                                <a:rPr lang="en-US" sz="2800" b="0" i="1" smtClean="0">
                                  <a:latin typeface="Cambria Math" panose="02040503050406030204" pitchFamily="18" charset="0"/>
                                </a:rPr>
                              </m:ctrlPr>
                            </m:radPr>
                            <m:deg/>
                            <m:e>
                              <m:sSub>
                                <m:sSubPr>
                                  <m:ctrlPr>
                                    <a:rPr lang="en-US" sz="2800" i="1" dirty="0">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𝑝</m:t>
                                      </m:r>
                                    </m:e>
                                  </m:acc>
                                </m:e>
                                <m:sub>
                                  <m:r>
                                    <a:rPr lang="en-US" sz="2800" i="1" dirty="0">
                                      <a:latin typeface="Cambria Math" panose="02040503050406030204" pitchFamily="18" charset="0"/>
                                    </a:rPr>
                                    <m:t>𝑝</m:t>
                                  </m:r>
                                </m:sub>
                              </m:sSub>
                              <m:r>
                                <a:rPr lang="en-US" sz="2800" b="0" i="1" smtClean="0">
                                  <a:latin typeface="Cambria Math" panose="02040503050406030204" pitchFamily="18" charset="0"/>
                                </a:rPr>
                                <m:t>(1−</m:t>
                              </m:r>
                              <m:sSub>
                                <m:sSubPr>
                                  <m:ctrlPr>
                                    <a:rPr lang="en-US" sz="2800" i="1" dirty="0">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𝑝</m:t>
                                      </m:r>
                                    </m:e>
                                  </m:acc>
                                </m:e>
                                <m:sub>
                                  <m:r>
                                    <a:rPr lang="en-US" sz="2800" i="1" dirty="0">
                                      <a:latin typeface="Cambria Math" panose="02040503050406030204" pitchFamily="18" charset="0"/>
                                    </a:rPr>
                                    <m:t>𝑝</m:t>
                                  </m:r>
                                </m:sub>
                              </m:sSub>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b="0" i="1" smtClean="0">
                                      <a:latin typeface="Cambria Math" panose="02040503050406030204" pitchFamily="18" charset="0"/>
                                    </a:rPr>
                                    <m:t>1</m:t>
                                  </m:r>
                                </m:num>
                                <m:den>
                                  <m:sSub>
                                    <m:sSubPr>
                                      <m:ctrlPr>
                                        <a:rPr lang="en-US" sz="2800" i="1">
                                          <a:latin typeface="Cambria Math" panose="02040503050406030204" pitchFamily="18" charset="0"/>
                                        </a:rPr>
                                      </m:ctrlPr>
                                    </m:sSubPr>
                                    <m:e>
                                      <m:r>
                                        <a:rPr lang="en-US" sz="2800" i="1">
                                          <a:latin typeface="Cambria Math" panose="02040503050406030204" pitchFamily="18" charset="0"/>
                                        </a:rPr>
                                        <m:t>𝑛</m:t>
                                      </m:r>
                                    </m:e>
                                    <m:sub>
                                      <m:r>
                                        <a:rPr lang="en-US" sz="2800" i="1">
                                          <a:latin typeface="Cambria Math" panose="02040503050406030204" pitchFamily="18" charset="0"/>
                                        </a:rPr>
                                        <m:t>𝐴</m:t>
                                      </m:r>
                                    </m:sub>
                                  </m:sSub>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smtClean="0">
                                      <a:latin typeface="Cambria Math" panose="02040503050406030204" pitchFamily="18" charset="0"/>
                                    </a:rPr>
                                    <m:t>1</m:t>
                                  </m:r>
                                </m:num>
                                <m:den>
                                  <m:sSub>
                                    <m:sSubPr>
                                      <m:ctrlPr>
                                        <a:rPr lang="en-US" sz="2800" i="1">
                                          <a:latin typeface="Cambria Math" panose="02040503050406030204" pitchFamily="18" charset="0"/>
                                        </a:rPr>
                                      </m:ctrlPr>
                                    </m:sSubPr>
                                    <m:e>
                                      <m:r>
                                        <a:rPr lang="en-US" sz="2800" i="1">
                                          <a:latin typeface="Cambria Math" panose="02040503050406030204" pitchFamily="18" charset="0"/>
                                        </a:rPr>
                                        <m:t>𝑛</m:t>
                                      </m:r>
                                    </m:e>
                                    <m:sub>
                                      <m:r>
                                        <a:rPr lang="en-US" sz="2800" b="0" i="1" smtClean="0">
                                          <a:latin typeface="Cambria Math" panose="02040503050406030204" pitchFamily="18" charset="0"/>
                                        </a:rPr>
                                        <m:t>𝐵</m:t>
                                      </m:r>
                                    </m:sub>
                                  </m:sSub>
                                </m:den>
                              </m:f>
                            </m:e>
                          </m:rad>
                        </m:den>
                      </m:f>
                    </m:oMath>
                  </m:oMathPara>
                </a14:m>
                <a:endParaRPr lang="en-US" sz="2800" dirty="0"/>
              </a:p>
            </p:txBody>
          </p:sp>
        </mc:Choice>
        <mc:Fallback xmlns="">
          <p:sp>
            <p:nvSpPr>
              <p:cNvPr id="7" name="TextBox 6">
                <a:extLst>
                  <a:ext uri="{FF2B5EF4-FFF2-40B4-BE49-F238E27FC236}">
                    <a16:creationId xmlns:a16="http://schemas.microsoft.com/office/drawing/2014/main" id="{F6B3939E-594F-1849-ABD3-FCC865231A75}"/>
                  </a:ext>
                </a:extLst>
              </p:cNvPr>
              <p:cNvSpPr txBox="1">
                <a:spLocks noRot="1" noChangeAspect="1" noMove="1" noResize="1" noEditPoints="1" noAdjustHandles="1" noChangeArrowheads="1" noChangeShapeType="1" noTextEdit="1"/>
              </p:cNvSpPr>
              <p:nvPr/>
            </p:nvSpPr>
            <p:spPr>
              <a:xfrm>
                <a:off x="4030435" y="2750961"/>
                <a:ext cx="4131129" cy="1356077"/>
              </a:xfrm>
              <a:prstGeom prst="rect">
                <a:avLst/>
              </a:prstGeom>
              <a:blipFill>
                <a:blip r:embed="rId3"/>
                <a:stretch>
                  <a:fillRect t="-7477" b="-3738"/>
                </a:stretch>
              </a:blipFill>
            </p:spPr>
            <p:txBody>
              <a:bodyPr/>
              <a:lstStyle/>
              <a:p>
                <a:r>
                  <a:rPr lang="en-US">
                    <a:noFill/>
                  </a:rPr>
                  <a:t> </a:t>
                </a:r>
              </a:p>
            </p:txBody>
          </p:sp>
        </mc:Fallback>
      </mc:AlternateContent>
      <p:pic>
        <p:nvPicPr>
          <p:cNvPr id="1028" name="Picture 4" descr="page26image5822496">
            <a:extLst>
              <a:ext uri="{FF2B5EF4-FFF2-40B4-BE49-F238E27FC236}">
                <a16:creationId xmlns:a16="http://schemas.microsoft.com/office/drawing/2014/main" id="{4F7FE8E4-C089-C449-AC05-36C19FEFF1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 y="228600"/>
            <a:ext cx="698500" cy="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7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Normal approximation to the binomial</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81743" y="1177758"/>
            <a:ext cx="10091057" cy="5130445"/>
          </a:xfrm>
        </p:spPr>
        <p:txBody>
          <a:bodyPr/>
          <a:lstStyle/>
          <a:p>
            <a:r>
              <a:rPr lang="en-US" sz="2800" dirty="0"/>
              <a:t>The use of the standard normal here is based on the fact that the binomial distribution can be approximated by a normal, which is reliable when </a:t>
            </a:r>
            <a:r>
              <a:rPr lang="en-US" sz="2800" i="1" dirty="0"/>
              <a:t>np</a:t>
            </a:r>
            <a:r>
              <a:rPr lang="en-US" sz="2800" dirty="0"/>
              <a:t> ≥ 10 and </a:t>
            </a:r>
            <a:r>
              <a:rPr lang="en-US" sz="2800" i="1" dirty="0"/>
              <a:t>n</a:t>
            </a:r>
            <a:r>
              <a:rPr lang="en-US" sz="2800" dirty="0"/>
              <a:t>(1 − </a:t>
            </a:r>
            <a:r>
              <a:rPr lang="en-US" sz="2800" i="1" dirty="0"/>
              <a:t>p</a:t>
            </a:r>
            <a:r>
              <a:rPr lang="en-US" sz="2800" dirty="0"/>
              <a:t>) ≥ 10. </a:t>
            </a:r>
          </a:p>
          <a:p>
            <a:endParaRPr lang="en-US" sz="2800" dirty="0"/>
          </a:p>
          <a:p>
            <a:r>
              <a:rPr lang="en-US" sz="2800" dirty="0"/>
              <a:t>What is a Binomial distribution?  Why can it be approximated well with a Normal distribution? </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19</a:t>
            </a:fld>
            <a:endParaRPr lang="en-US"/>
          </a:p>
        </p:txBody>
      </p:sp>
      <p:pic>
        <p:nvPicPr>
          <p:cNvPr id="1028" name="Picture 4" descr="page26image5822496">
            <a:extLst>
              <a:ext uri="{FF2B5EF4-FFF2-40B4-BE49-F238E27FC236}">
                <a16:creationId xmlns:a16="http://schemas.microsoft.com/office/drawing/2014/main" id="{4F7FE8E4-C089-C449-AC05-36C19FEFF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228600"/>
            <a:ext cx="698500" cy="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69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C0E5D-46E5-6B4B-B5E1-887CDECCB63A}"/>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F3157D7F-5D51-064E-8C21-D129FCF765C4}"/>
              </a:ext>
            </a:extLst>
          </p:cNvPr>
          <p:cNvSpPr>
            <a:spLocks noGrp="1"/>
          </p:cNvSpPr>
          <p:nvPr>
            <p:ph idx="1"/>
          </p:nvPr>
        </p:nvSpPr>
        <p:spPr/>
        <p:txBody>
          <a:bodyPr/>
          <a:lstStyle/>
          <a:p>
            <a:r>
              <a:rPr lang="en-US" dirty="0"/>
              <a:t>HW 7 Clarifications:</a:t>
            </a:r>
          </a:p>
          <a:p>
            <a:pPr marL="457200" indent="-457200">
              <a:buFont typeface="Arial" panose="020B0604020202020204" pitchFamily="34" charset="0"/>
              <a:buChar char="•"/>
            </a:pPr>
            <a:r>
              <a:rPr lang="en-US" dirty="0"/>
              <a:t>Don’t get tripped up on the notation (what </a:t>
            </a:r>
            <a:r>
              <a:rPr lang="en-US" i="1" dirty="0"/>
              <a:t>Z</a:t>
            </a:r>
            <a:r>
              <a:rPr lang="en-US" dirty="0"/>
              <a:t> represents).</a:t>
            </a:r>
          </a:p>
          <a:p>
            <a:pPr marL="457200" indent="-457200">
              <a:buFont typeface="Arial" panose="020B0604020202020204" pitchFamily="34" charset="0"/>
              <a:buChar char="•"/>
            </a:pPr>
            <a:r>
              <a:rPr lang="en-US" dirty="0"/>
              <a:t>Reporting: do not multiply by 100 (leave in decimal form)</a:t>
            </a:r>
          </a:p>
          <a:p>
            <a:pPr marL="457200" indent="-457200">
              <a:buFont typeface="Arial" panose="020B0604020202020204" pitchFamily="34" charset="0"/>
              <a:buChar char="•"/>
            </a:pPr>
            <a:r>
              <a:rPr lang="en-US" dirty="0"/>
              <a:t>Scoring: not just the leaderboard (because there is a ‘hidden’ test set)</a:t>
            </a:r>
          </a:p>
          <a:p>
            <a:pPr marL="457200" indent="-457200">
              <a:buFont typeface="Arial" panose="020B0604020202020204" pitchFamily="34" charset="0"/>
              <a:buChar char="•"/>
            </a:pPr>
            <a:r>
              <a:rPr lang="en-US" dirty="0"/>
              <a:t>Kaggle submissions: be sure to accept the terms and then join the competition</a:t>
            </a:r>
          </a:p>
          <a:p>
            <a:pPr marL="457200" indent="-457200">
              <a:buFont typeface="Arial" panose="020B0604020202020204" pitchFamily="34" charset="0"/>
              <a:buChar char="•"/>
            </a:pPr>
            <a:endParaRPr lang="en-US" dirty="0"/>
          </a:p>
          <a:p>
            <a:r>
              <a:rPr lang="en-US" dirty="0"/>
              <a:t>HW 8: will be </a:t>
            </a:r>
            <a:r>
              <a:rPr lang="en-US" b="1" dirty="0"/>
              <a:t>short</a:t>
            </a:r>
            <a:r>
              <a:rPr lang="en-US" dirty="0"/>
              <a:t> and on solely on Ed.  Very little coding.</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DBC03DE-F457-A646-B451-A74108DA671E}"/>
              </a:ext>
            </a:extLst>
          </p:cNvPr>
          <p:cNvSpPr>
            <a:spLocks noGrp="1"/>
          </p:cNvSpPr>
          <p:nvPr>
            <p:ph type="sldNum" sz="quarter" idx="12"/>
          </p:nvPr>
        </p:nvSpPr>
        <p:spPr/>
        <p:txBody>
          <a:bodyPr/>
          <a:lstStyle/>
          <a:p>
            <a:fld id="{8C616E8F-BF65-1643-9F00-FF84D0665BC6}" type="slidenum">
              <a:rPr lang="en-US" smtClean="0"/>
              <a:t>2</a:t>
            </a:fld>
            <a:endParaRPr lang="en-US"/>
          </a:p>
        </p:txBody>
      </p:sp>
    </p:spTree>
    <p:extLst>
      <p:ext uri="{BB962C8B-B14F-4D97-AF65-F5344CB8AC3E}">
        <p14:creationId xmlns:p14="http://schemas.microsoft.com/office/powerpoint/2010/main" val="3757153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Summary of analyses for CRD Experiments </a:t>
            </a:r>
            <a:br>
              <a:rPr lang="en-US" dirty="0"/>
            </a:b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3739243"/>
            <a:ext cx="10327008" cy="2568960"/>
          </a:xfrm>
        </p:spPr>
        <p:txBody>
          <a:bodyPr/>
          <a:lstStyle/>
          <a:p>
            <a:r>
              <a:rPr lang="en-US" sz="2600" dirty="0"/>
              <a:t>The classical approaches are typically </a:t>
            </a:r>
            <a:r>
              <a:rPr lang="en-US" sz="2600" i="1" dirty="0"/>
              <a:t>parametric</a:t>
            </a:r>
            <a:r>
              <a:rPr lang="en-US" sz="2600" dirty="0"/>
              <a:t>, based on some underlying distributional assumptions of the individual data, and work well for large </a:t>
            </a:r>
            <a:r>
              <a:rPr lang="en-US" sz="2600" i="1" dirty="0"/>
              <a:t>n</a:t>
            </a:r>
            <a:r>
              <a:rPr lang="en-US" sz="2600" dirty="0"/>
              <a:t> (or if those assumptions are actually true). The alternative approaches are </a:t>
            </a:r>
            <a:r>
              <a:rPr lang="en-US" sz="2600" i="1" dirty="0" err="1"/>
              <a:t>nonparameteric</a:t>
            </a:r>
            <a:r>
              <a:rPr lang="en-US" sz="2600" i="1" dirty="0"/>
              <a:t> </a:t>
            </a:r>
            <a:r>
              <a:rPr lang="en-US" sz="2600" dirty="0"/>
              <a:t>in that there is no assumptions of an underlying distribution, but they have slightly less power if assumptions are true and may take more time &amp; care to calculate. </a:t>
            </a:r>
          </a:p>
          <a:p>
            <a:endParaRPr lang="en-US" sz="26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20</a:t>
            </a:fld>
            <a:endParaRPr lang="en-US"/>
          </a:p>
        </p:txBody>
      </p:sp>
      <p:pic>
        <p:nvPicPr>
          <p:cNvPr id="4" name="Picture 3">
            <a:extLst>
              <a:ext uri="{FF2B5EF4-FFF2-40B4-BE49-F238E27FC236}">
                <a16:creationId xmlns:a16="http://schemas.microsoft.com/office/drawing/2014/main" id="{F1802E91-73CA-EF4B-AEB6-40F57E96B37C}"/>
              </a:ext>
            </a:extLst>
          </p:cNvPr>
          <p:cNvPicPr>
            <a:picLocks noChangeAspect="1"/>
          </p:cNvPicPr>
          <p:nvPr/>
        </p:nvPicPr>
        <p:blipFill>
          <a:blip r:embed="rId2"/>
          <a:stretch>
            <a:fillRect/>
          </a:stretch>
        </p:blipFill>
        <p:spPr>
          <a:xfrm>
            <a:off x="981326" y="983807"/>
            <a:ext cx="10031186" cy="2356319"/>
          </a:xfrm>
          <a:prstGeom prst="rect">
            <a:avLst/>
          </a:prstGeom>
        </p:spPr>
      </p:pic>
    </p:spTree>
    <p:extLst>
      <p:ext uri="{BB962C8B-B14F-4D97-AF65-F5344CB8AC3E}">
        <p14:creationId xmlns:p14="http://schemas.microsoft.com/office/powerpoint/2010/main" val="12951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Analyses for CRD Experiments in Python </a:t>
            </a:r>
            <a:br>
              <a:rPr lang="en-US" dirty="0"/>
            </a:b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pPr marL="342900" indent="-342900">
                  <a:buFont typeface="Arial" panose="020B0604020202020204" pitchFamily="34" charset="0"/>
                  <a:buChar char="•"/>
                </a:pPr>
                <a:r>
                  <a:rPr lang="en-US" sz="2600" i="1" u="sng" dirty="0"/>
                  <a:t>t</a:t>
                </a:r>
                <a:r>
                  <a:rPr lang="en-US" sz="2600" u="sng" dirty="0"/>
                  <a:t>-test: </a:t>
                </a:r>
                <a:br>
                  <a:rPr lang="en-US" sz="2600" dirty="0"/>
                </a:br>
                <a:r>
                  <a:rPr lang="en-US" sz="2600" dirty="0" err="1">
                    <a:latin typeface="Courier New" panose="02070309020205020404" pitchFamily="49" charset="0"/>
                    <a:cs typeface="Courier New" panose="02070309020205020404" pitchFamily="49" charset="0"/>
                  </a:rPr>
                  <a:t>scipy.stats.ttest_ind</a:t>
                </a:r>
                <a:r>
                  <a:rPr lang="en-US" sz="2600" dirty="0">
                    <a:latin typeface="Courier New" panose="02070309020205020404" pitchFamily="49" charset="0"/>
                    <a:cs typeface="Courier New" panose="02070309020205020404" pitchFamily="49" charset="0"/>
                  </a:rPr>
                  <a:t> </a:t>
                </a:r>
              </a:p>
              <a:p>
                <a:pPr marL="342900" indent="-342900">
                  <a:buFont typeface="Arial" panose="020B0604020202020204" pitchFamily="34" charset="0"/>
                  <a:buChar char="•"/>
                </a:pPr>
                <a:r>
                  <a:rPr lang="en-US" sz="2600" u="sng" dirty="0"/>
                  <a:t>proportion </a:t>
                </a:r>
                <a:r>
                  <a:rPr lang="en-US" sz="2600" i="1" u="sng" dirty="0"/>
                  <a:t>z</a:t>
                </a:r>
                <a:r>
                  <a:rPr lang="en-US" sz="2600" u="sng" dirty="0"/>
                  <a:t>-test: </a:t>
                </a:r>
                <a:r>
                  <a:rPr lang="en-US" sz="2600" dirty="0" err="1">
                    <a:latin typeface="Courier New" panose="02070309020205020404" pitchFamily="49" charset="0"/>
                    <a:cs typeface="Courier New" panose="02070309020205020404" pitchFamily="49" charset="0"/>
                  </a:rPr>
                  <a:t>statsmodels.stats.proportion.proportions_ztest</a:t>
                </a:r>
                <a:r>
                  <a:rPr lang="en-US" sz="2600" dirty="0">
                    <a:latin typeface="Courier New" panose="02070309020205020404" pitchFamily="49" charset="0"/>
                    <a:cs typeface="Courier New" panose="02070309020205020404" pitchFamily="49" charset="0"/>
                  </a:rPr>
                  <a:t> </a:t>
                </a:r>
              </a:p>
              <a:p>
                <a:pPr marL="342900" indent="-342900">
                  <a:buFont typeface="Arial" panose="020B0604020202020204" pitchFamily="34" charset="0"/>
                  <a:buChar char="•"/>
                </a:pPr>
                <a:r>
                  <a:rPr lang="en-US" sz="2600" u="sng" dirty="0"/>
                  <a:t>ANOVA </a:t>
                </a:r>
                <a:r>
                  <a:rPr lang="en-US" sz="2600" i="1" u="sng" dirty="0"/>
                  <a:t>F</a:t>
                </a:r>
                <a:r>
                  <a:rPr lang="en-US" sz="2600" u="sng" dirty="0"/>
                  <a:t>-test: </a:t>
                </a:r>
                <a:br>
                  <a:rPr lang="en-US" sz="2600" dirty="0"/>
                </a:br>
                <a:r>
                  <a:rPr lang="en-US" sz="2600" dirty="0" err="1">
                    <a:latin typeface="Courier New" panose="02070309020205020404" pitchFamily="49" charset="0"/>
                    <a:cs typeface="Courier New" panose="02070309020205020404" pitchFamily="49" charset="0"/>
                  </a:rPr>
                  <a:t>scipy.stats.f_oneway</a:t>
                </a:r>
                <a:r>
                  <a:rPr lang="en-US" sz="2600" dirty="0">
                    <a:latin typeface="Courier New" panose="02070309020205020404" pitchFamily="49" charset="0"/>
                    <a:cs typeface="Courier New" panose="02070309020205020404" pitchFamily="49" charset="0"/>
                  </a:rPr>
                  <a:t> </a:t>
                </a:r>
              </a:p>
              <a:p>
                <a:pPr marL="342900" indent="-342900">
                  <a:buFont typeface="Arial" panose="020B0604020202020204" pitchFamily="34" charset="0"/>
                  <a:buChar char="•"/>
                </a:pPr>
                <a14:m>
                  <m:oMath xmlns:m="http://schemas.openxmlformats.org/officeDocument/2006/math">
                    <m:r>
                      <a:rPr lang="el-GR" sz="2600" i="1" u="sng" smtClean="0">
                        <a:latin typeface="Cambria Math" panose="02040503050406030204" pitchFamily="18" charset="0"/>
                        <a:ea typeface="Cambria Math" panose="02040503050406030204" pitchFamily="18" charset="0"/>
                      </a:rPr>
                      <m:t>𝜒</m:t>
                    </m:r>
                  </m:oMath>
                </a14:m>
                <a:r>
                  <a:rPr lang="el-GR" sz="2600" u="sng" baseline="30000" dirty="0"/>
                  <a:t>2</a:t>
                </a:r>
                <a:r>
                  <a:rPr lang="el-GR" sz="2600" u="sng" dirty="0"/>
                  <a:t> </a:t>
                </a:r>
                <a:r>
                  <a:rPr lang="en-US" sz="2600" u="sng" dirty="0"/>
                  <a:t>test for independence: </a:t>
                </a:r>
                <a:br>
                  <a:rPr lang="en-US" sz="2600" dirty="0"/>
                </a:br>
                <a:r>
                  <a:rPr lang="en-US" sz="2600" dirty="0">
                    <a:latin typeface="Courier New" panose="02070309020205020404" pitchFamily="49" charset="0"/>
                    <a:cs typeface="Courier New" panose="02070309020205020404" pitchFamily="49" charset="0"/>
                  </a:rPr>
                  <a:t>scipy.stats.chi2_contingency </a:t>
                </a:r>
              </a:p>
              <a:p>
                <a:pPr marL="342900" indent="-342900">
                  <a:buFont typeface="Arial" panose="020B0604020202020204" pitchFamily="34" charset="0"/>
                  <a:buChar char="•"/>
                </a:pPr>
                <a:r>
                  <a:rPr lang="en-US" sz="2600" u="sng" dirty="0"/>
                  <a:t>Fisher’s exact test: </a:t>
                </a:r>
                <a:br>
                  <a:rPr lang="en-US" sz="2600" dirty="0"/>
                </a:br>
                <a:r>
                  <a:rPr lang="en-US" sz="2600" dirty="0" err="1">
                    <a:latin typeface="Courier New" panose="02070309020205020404" pitchFamily="49" charset="0"/>
                    <a:cs typeface="Courier New" panose="02070309020205020404" pitchFamily="49" charset="0"/>
                  </a:rPr>
                  <a:t>scipy.stats.fisher_exact</a:t>
                </a:r>
                <a:r>
                  <a:rPr lang="en-US" sz="2600" dirty="0">
                    <a:latin typeface="Courier New" panose="02070309020205020404" pitchFamily="49" charset="0"/>
                    <a:cs typeface="Courier New" panose="02070309020205020404" pitchFamily="49" charset="0"/>
                  </a:rPr>
                  <a:t> </a:t>
                </a:r>
              </a:p>
              <a:p>
                <a:pPr marL="342900" indent="-342900">
                  <a:buFont typeface="Arial" panose="020B0604020202020204" pitchFamily="34" charset="0"/>
                  <a:buChar char="•"/>
                </a:pPr>
                <a:r>
                  <a:rPr lang="en-US" sz="2600" u="sng" dirty="0"/>
                  <a:t>Randomization test:</a:t>
                </a:r>
                <a:r>
                  <a:rPr lang="en-US" sz="2600" dirty="0"/>
                  <a:t> ??? </a:t>
                </a:r>
              </a:p>
              <a:p>
                <a:endParaRPr lang="en-US" sz="2600" dirty="0">
                  <a:effectLst/>
                </a:endParaRPr>
              </a:p>
            </p:txBody>
          </p:sp>
        </mc:Choice>
        <mc:Fallback xmlns="">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a:blip r:embed="rId2"/>
                <a:stretch>
                  <a:fillRect l="-860" t="-988"/>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21</a:t>
            </a:fld>
            <a:endParaRPr lang="en-US"/>
          </a:p>
        </p:txBody>
      </p:sp>
    </p:spTree>
    <p:extLst>
      <p:ext uri="{BB962C8B-B14F-4D97-AF65-F5344CB8AC3E}">
        <p14:creationId xmlns:p14="http://schemas.microsoft.com/office/powerpoint/2010/main" val="3991202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ANOVA procedure </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600" dirty="0"/>
              <a:t>The classic approach to compare 3+ means is through the Analysis of Variance procedure (aka, ANOVA). </a:t>
            </a:r>
          </a:p>
          <a:p>
            <a:r>
              <a:rPr lang="en-US" sz="2600" dirty="0"/>
              <a:t>The ANOVA procedure’s </a:t>
            </a:r>
            <a:r>
              <a:rPr lang="en-US" sz="2600" i="1" dirty="0"/>
              <a:t>F</a:t>
            </a:r>
            <a:r>
              <a:rPr lang="en-US" sz="2600" dirty="0"/>
              <a:t>-test is based on the decomposition of sums of squares in the response variable (which we have indirectly used before when calculating </a:t>
            </a:r>
            <a:r>
              <a:rPr lang="en-US" sz="2600" i="1" dirty="0"/>
              <a:t>R</a:t>
            </a:r>
            <a:r>
              <a:rPr lang="en-US" sz="2600" baseline="30000" dirty="0"/>
              <a:t>2</a:t>
            </a:r>
            <a:r>
              <a:rPr lang="en-US" sz="2600" dirty="0"/>
              <a:t>). </a:t>
            </a:r>
          </a:p>
          <a:p>
            <a:pPr algn="ctr"/>
            <a:r>
              <a:rPr lang="en-US" sz="2600" i="1" dirty="0"/>
              <a:t>SST = SSM + SSE </a:t>
            </a:r>
          </a:p>
          <a:p>
            <a:pPr algn="ctr"/>
            <a:endParaRPr lang="en-US" sz="900" i="1" dirty="0"/>
          </a:p>
          <a:p>
            <a:r>
              <a:rPr lang="en-US" sz="2600" dirty="0"/>
              <a:t>In this multi-group problem, it boils down to comparing how far the group means are from the overall grand mean (</a:t>
            </a:r>
            <a:r>
              <a:rPr lang="en-US" sz="2600" i="1" dirty="0"/>
              <a:t>SSM</a:t>
            </a:r>
            <a:r>
              <a:rPr lang="en-US" sz="2600" dirty="0"/>
              <a:t>) in comparison to how spread out the observations are from their respective group means (</a:t>
            </a:r>
            <a:r>
              <a:rPr lang="en-US" sz="2600" i="1" dirty="0"/>
              <a:t>SSE</a:t>
            </a:r>
            <a:r>
              <a:rPr lang="en-US" sz="2600" dirty="0"/>
              <a:t>). </a:t>
            </a:r>
          </a:p>
          <a:p>
            <a:r>
              <a:rPr lang="en-US" sz="2600" dirty="0"/>
              <a:t>A picture is worth a thousand words... </a:t>
            </a:r>
          </a:p>
          <a:p>
            <a:endParaRPr lang="en-US" sz="26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22</a:t>
            </a:fld>
            <a:endParaRPr lang="en-US"/>
          </a:p>
        </p:txBody>
      </p:sp>
    </p:spTree>
    <p:extLst>
      <p:ext uri="{BB962C8B-B14F-4D97-AF65-F5344CB8AC3E}">
        <p14:creationId xmlns:p14="http://schemas.microsoft.com/office/powerpoint/2010/main" val="146646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Boxplot to illustrate ANOVA </a:t>
            </a:r>
            <a:endParaRPr lang="en-US"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23</a:t>
            </a:fld>
            <a:endParaRPr lang="en-US"/>
          </a:p>
        </p:txBody>
      </p:sp>
      <p:pic>
        <p:nvPicPr>
          <p:cNvPr id="3" name="Picture 2">
            <a:extLst>
              <a:ext uri="{FF2B5EF4-FFF2-40B4-BE49-F238E27FC236}">
                <a16:creationId xmlns:a16="http://schemas.microsoft.com/office/drawing/2014/main" id="{D59B5428-D841-1344-B096-26F5DBDB9F25}"/>
              </a:ext>
            </a:extLst>
          </p:cNvPr>
          <p:cNvPicPr>
            <a:picLocks noChangeAspect="1"/>
          </p:cNvPicPr>
          <p:nvPr/>
        </p:nvPicPr>
        <p:blipFill>
          <a:blip r:embed="rId2"/>
          <a:stretch>
            <a:fillRect/>
          </a:stretch>
        </p:blipFill>
        <p:spPr>
          <a:xfrm>
            <a:off x="1682750" y="1174750"/>
            <a:ext cx="8826500" cy="4508500"/>
          </a:xfrm>
          <a:prstGeom prst="rect">
            <a:avLst/>
          </a:prstGeom>
        </p:spPr>
      </p:pic>
    </p:spTree>
    <p:extLst>
      <p:ext uri="{BB962C8B-B14F-4D97-AF65-F5344CB8AC3E}">
        <p14:creationId xmlns:p14="http://schemas.microsoft.com/office/powerpoint/2010/main" val="3517311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ANOVA </a:t>
            </a:r>
            <a:r>
              <a:rPr lang="en-US" i="1" dirty="0"/>
              <a:t>F</a:t>
            </a:r>
            <a:r>
              <a:rPr lang="en-US" dirty="0"/>
              <a:t>-test </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600" dirty="0"/>
                  <a:t>Formally, the ANOVA F test for differences in means among 3+ groups can be calculated as follows: </a:t>
                </a:r>
              </a:p>
              <a:p>
                <a:r>
                  <a:rPr lang="en-US" sz="2600" i="1" dirty="0"/>
                  <a:t>H</a:t>
                </a:r>
                <a:r>
                  <a:rPr lang="en-US" sz="2600" baseline="-25000" dirty="0"/>
                  <a:t>0</a:t>
                </a:r>
                <a:r>
                  <a:rPr lang="en-US" sz="2600" dirty="0"/>
                  <a:t>: the mean response is equal in all</a:t>
                </a:r>
                <a:r>
                  <a:rPr lang="en-US" sz="2600" i="1" dirty="0"/>
                  <a:t> K </a:t>
                </a:r>
                <a:r>
                  <a:rPr lang="en-US" sz="2600" dirty="0"/>
                  <a:t>treatment groups.</a:t>
                </a:r>
                <a:br>
                  <a:rPr lang="en-US" sz="2600" dirty="0"/>
                </a:br>
                <a:r>
                  <a:rPr lang="en-US" sz="2600" i="1" dirty="0"/>
                  <a:t>H</a:t>
                </a:r>
                <a:r>
                  <a:rPr lang="en-US" sz="2600" i="1" baseline="-25000" dirty="0"/>
                  <a:t>A</a:t>
                </a:r>
                <a:r>
                  <a:rPr lang="en-US" sz="2600" dirty="0"/>
                  <a:t>: there is a difference in mean response somewhere among the treatment group. </a:t>
                </a:r>
              </a:p>
              <a:p>
                <a:endParaRPr lang="en-US" sz="2600" dirty="0"/>
              </a:p>
              <a:p>
                <a:endParaRPr lang="en-US" sz="2600" dirty="0">
                  <a:effectLst/>
                </a:endParaRPr>
              </a:p>
              <a:p>
                <a:r>
                  <a:rPr lang="en-US" sz="2600" dirty="0"/>
                  <a:t>where </a:t>
                </a:r>
                <a:r>
                  <a:rPr lang="en-US" sz="2600" i="1" dirty="0" err="1"/>
                  <a:t>n</a:t>
                </a:r>
                <a:r>
                  <a:rPr lang="en-US" sz="2600" i="1" baseline="-25000" dirty="0" err="1"/>
                  <a:t>k</a:t>
                </a:r>
                <a:r>
                  <a:rPr lang="en-US" sz="2600" dirty="0"/>
                  <a:t> is the sample size in treatment group </a:t>
                </a:r>
                <a:r>
                  <a:rPr lang="en-US" sz="2600" i="1" dirty="0"/>
                  <a:t>k</a:t>
                </a:r>
                <a:r>
                  <a:rPr lang="en-US" sz="2600" dirty="0"/>
                  <a:t>, </a:t>
                </a:r>
                <a14:m>
                  <m:oMath xmlns:m="http://schemas.openxmlformats.org/officeDocument/2006/math">
                    <m:sSub>
                      <m:sSubPr>
                        <m:ctrlPr>
                          <a:rPr lang="en-US" sz="2600" b="0" i="1" smtClean="0">
                            <a:latin typeface="Cambria Math" panose="02040503050406030204" pitchFamily="18" charset="0"/>
                          </a:rPr>
                        </m:ctrlPr>
                      </m:sSubPr>
                      <m:e>
                        <m:acc>
                          <m:accPr>
                            <m:chr m:val="̅"/>
                            <m:ctrlPr>
                              <a:rPr lang="en-US" sz="2600" i="1" smtClean="0">
                                <a:latin typeface="Cambria Math" panose="02040503050406030204" pitchFamily="18" charset="0"/>
                              </a:rPr>
                            </m:ctrlPr>
                          </m:accPr>
                          <m:e>
                            <m:r>
                              <a:rPr lang="en-US" sz="2600" b="0" i="1" smtClean="0">
                                <a:latin typeface="Cambria Math" panose="02040503050406030204" pitchFamily="18" charset="0"/>
                              </a:rPr>
                              <m:t>𝑌</m:t>
                            </m:r>
                          </m:e>
                        </m:acc>
                      </m:e>
                      <m:sub>
                        <m:r>
                          <a:rPr lang="en-US" sz="2600" b="0" i="1" smtClean="0">
                            <a:latin typeface="Cambria Math" panose="02040503050406030204" pitchFamily="18" charset="0"/>
                          </a:rPr>
                          <m:t>𝑘</m:t>
                        </m:r>
                      </m:sub>
                    </m:sSub>
                  </m:oMath>
                </a14:m>
                <a:r>
                  <a:rPr lang="en-US" sz="2600" dirty="0"/>
                  <a:t> is the mean response in treatment group </a:t>
                </a:r>
                <a:r>
                  <a:rPr lang="en-US" sz="2600" i="1" dirty="0"/>
                  <a:t>k</a:t>
                </a:r>
                <a:r>
                  <a:rPr lang="en-US" sz="2600" dirty="0"/>
                  <a:t>, </a:t>
                </a:r>
                <a14:m>
                  <m:oMath xmlns:m="http://schemas.openxmlformats.org/officeDocument/2006/math">
                    <m:sSubSup>
                      <m:sSubSupPr>
                        <m:ctrlPr>
                          <a:rPr lang="en-US" sz="2600" i="1" smtClean="0">
                            <a:latin typeface="Cambria Math" panose="02040503050406030204" pitchFamily="18" charset="0"/>
                          </a:rPr>
                        </m:ctrlPr>
                      </m:sSubSupPr>
                      <m:e>
                        <m:r>
                          <a:rPr lang="en-US" sz="2600" b="0" i="1" smtClean="0">
                            <a:latin typeface="Cambria Math" panose="02040503050406030204" pitchFamily="18" charset="0"/>
                          </a:rPr>
                          <m:t>𝑆</m:t>
                        </m:r>
                      </m:e>
                      <m:sub>
                        <m:r>
                          <a:rPr lang="en-US" sz="2600" b="0" i="1" smtClean="0">
                            <a:latin typeface="Cambria Math" panose="02040503050406030204" pitchFamily="18" charset="0"/>
                          </a:rPr>
                          <m:t>𝑘</m:t>
                        </m:r>
                      </m:sub>
                      <m:sup>
                        <m:r>
                          <a:rPr lang="en-US" sz="2600" b="0" i="1" smtClean="0">
                            <a:latin typeface="Cambria Math" panose="02040503050406030204" pitchFamily="18" charset="0"/>
                          </a:rPr>
                          <m:t>2</m:t>
                        </m:r>
                      </m:sup>
                    </m:sSubSup>
                  </m:oMath>
                </a14:m>
                <a:r>
                  <a:rPr lang="en-US" sz="2600" dirty="0"/>
                  <a:t> is the variance of responses in treatment group </a:t>
                </a:r>
                <a:r>
                  <a:rPr lang="en-US" sz="2600" i="1" dirty="0"/>
                  <a:t>k</a:t>
                </a:r>
                <a:r>
                  <a:rPr lang="en-US" sz="2600" dirty="0"/>
                  <a:t>, </a:t>
                </a:r>
                <a14:m>
                  <m:oMath xmlns:m="http://schemas.openxmlformats.org/officeDocument/2006/math">
                    <m:acc>
                      <m:accPr>
                        <m:chr m:val="̅"/>
                        <m:ctrlPr>
                          <a:rPr lang="en-US" sz="2600" i="1">
                            <a:latin typeface="Cambria Math" panose="02040503050406030204" pitchFamily="18" charset="0"/>
                          </a:rPr>
                        </m:ctrlPr>
                      </m:accPr>
                      <m:e>
                        <m:r>
                          <a:rPr lang="en-US" sz="2600" i="1">
                            <a:latin typeface="Cambria Math" panose="02040503050406030204" pitchFamily="18" charset="0"/>
                          </a:rPr>
                          <m:t>𝑌</m:t>
                        </m:r>
                      </m:e>
                    </m:acc>
                  </m:oMath>
                </a14:m>
                <a:r>
                  <a:rPr lang="en-US" sz="2600" dirty="0"/>
                  <a:t> is the overall mean response, and </a:t>
                </a:r>
                <a14:m>
                  <m:oMath xmlns:m="http://schemas.openxmlformats.org/officeDocument/2006/math">
                    <m:r>
                      <a:rPr lang="en-US" sz="2600" b="0" i="1" smtClean="0">
                        <a:latin typeface="Cambria Math" panose="02040503050406030204" pitchFamily="18" charset="0"/>
                      </a:rPr>
                      <m:t>𝑛</m:t>
                    </m:r>
                    <m:r>
                      <a:rPr lang="en-US" sz="2600" b="0" i="1" smtClean="0">
                        <a:latin typeface="Cambria Math" panose="02040503050406030204" pitchFamily="18" charset="0"/>
                      </a:rPr>
                      <m:t>=</m:t>
                    </m:r>
                    <m:nary>
                      <m:naryPr>
                        <m:chr m:val="∑"/>
                        <m:subHide m:val="on"/>
                        <m:supHide m:val="on"/>
                        <m:ctrlPr>
                          <a:rPr lang="en-US" sz="2600" b="0" i="1" smtClean="0">
                            <a:latin typeface="Cambria Math" panose="02040503050406030204" pitchFamily="18" charset="0"/>
                          </a:rPr>
                        </m:ctrlPr>
                      </m:naryPr>
                      <m:sub/>
                      <m:sup/>
                      <m:e>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𝑛</m:t>
                            </m:r>
                          </m:e>
                          <m:sub>
                            <m:r>
                              <a:rPr lang="en-US" sz="2600" b="0" i="1" smtClean="0">
                                <a:latin typeface="Cambria Math" panose="02040503050406030204" pitchFamily="18" charset="0"/>
                              </a:rPr>
                              <m:t>𝑘</m:t>
                            </m:r>
                          </m:sub>
                        </m:sSub>
                      </m:e>
                    </m:nary>
                  </m:oMath>
                </a14:m>
                <a:r>
                  <a:rPr lang="en-US" sz="2600" dirty="0"/>
                  <a:t>is the total sample size. </a:t>
                </a:r>
              </a:p>
              <a:p>
                <a:r>
                  <a:rPr lang="en-US" sz="2600" dirty="0"/>
                  <a:t>The </a:t>
                </a:r>
                <a:r>
                  <a:rPr lang="en-US" sz="2600" i="1" dirty="0"/>
                  <a:t>p</a:t>
                </a:r>
                <a:r>
                  <a:rPr lang="en-US" sz="2600" dirty="0"/>
                  <a:t>-value can then be calculated based on a </a:t>
                </a:r>
                <a14:m>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𝐹</m:t>
                        </m:r>
                      </m:e>
                      <m:sub>
                        <m:r>
                          <a:rPr lang="en-US" sz="2600" b="0" i="1" smtClean="0">
                            <a:latin typeface="Cambria Math" panose="02040503050406030204" pitchFamily="18" charset="0"/>
                          </a:rPr>
                          <m:t>𝑑</m:t>
                        </m:r>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𝑓</m:t>
                            </m:r>
                          </m:e>
                          <m:sub>
                            <m:r>
                              <a:rPr lang="en-US" sz="2600" b="0" i="1" smtClean="0">
                                <a:latin typeface="Cambria Math" panose="02040503050406030204" pitchFamily="18" charset="0"/>
                              </a:rPr>
                              <m:t>1</m:t>
                            </m:r>
                          </m:sub>
                        </m:sSub>
                        <m:r>
                          <a:rPr lang="en-US" sz="2600" b="0" i="1" smtClean="0">
                            <a:latin typeface="Cambria Math" panose="02040503050406030204" pitchFamily="18" charset="0"/>
                          </a:rPr>
                          <m:t>=</m:t>
                        </m:r>
                        <m:d>
                          <m:dPr>
                            <m:ctrlPr>
                              <a:rPr lang="en-US" sz="2600" b="0" i="1" smtClean="0">
                                <a:latin typeface="Cambria Math" panose="02040503050406030204" pitchFamily="18" charset="0"/>
                              </a:rPr>
                            </m:ctrlPr>
                          </m:dPr>
                          <m:e>
                            <m:r>
                              <a:rPr lang="en-US" sz="2600" b="0" i="1" smtClean="0">
                                <a:latin typeface="Cambria Math" panose="02040503050406030204" pitchFamily="18" charset="0"/>
                              </a:rPr>
                              <m:t>𝐾</m:t>
                            </m:r>
                            <m:r>
                              <a:rPr lang="en-US" sz="2600" b="0" i="1" smtClean="0">
                                <a:latin typeface="Cambria Math" panose="02040503050406030204" pitchFamily="18" charset="0"/>
                              </a:rPr>
                              <m:t>−1</m:t>
                            </m:r>
                          </m:e>
                        </m:d>
                        <m:r>
                          <a:rPr lang="en-US" sz="2600" b="0" i="1" smtClean="0">
                            <a:latin typeface="Cambria Math" panose="02040503050406030204" pitchFamily="18" charset="0"/>
                          </a:rPr>
                          <m:t>,</m:t>
                        </m:r>
                        <m:r>
                          <a:rPr lang="en-US" sz="2600" b="0" i="1" smtClean="0">
                            <a:latin typeface="Cambria Math" panose="02040503050406030204" pitchFamily="18" charset="0"/>
                          </a:rPr>
                          <m:t>𝑑</m:t>
                        </m:r>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𝑓</m:t>
                            </m:r>
                          </m:e>
                          <m:sub>
                            <m:r>
                              <a:rPr lang="en-US" sz="2600" b="0" i="1" smtClean="0">
                                <a:latin typeface="Cambria Math" panose="02040503050406030204" pitchFamily="18" charset="0"/>
                              </a:rPr>
                              <m:t>2</m:t>
                            </m:r>
                          </m:sub>
                        </m:sSub>
                        <m:r>
                          <a:rPr lang="en-US" sz="2600" b="0" i="1" smtClean="0">
                            <a:latin typeface="Cambria Math" panose="02040503050406030204" pitchFamily="18" charset="0"/>
                          </a:rPr>
                          <m:t>=(</m:t>
                        </m:r>
                        <m:r>
                          <a:rPr lang="en-US" sz="2600" b="0" i="1" smtClean="0">
                            <a:latin typeface="Cambria Math" panose="02040503050406030204" pitchFamily="18" charset="0"/>
                          </a:rPr>
                          <m:t>𝑛</m:t>
                        </m:r>
                        <m:r>
                          <a:rPr lang="en-US" sz="2600" b="0" i="1" smtClean="0">
                            <a:latin typeface="Cambria Math" panose="02040503050406030204" pitchFamily="18" charset="0"/>
                          </a:rPr>
                          <m:t>−</m:t>
                        </m:r>
                        <m:r>
                          <a:rPr lang="en-US" sz="2600" b="0" i="1" smtClean="0">
                            <a:latin typeface="Cambria Math" panose="02040503050406030204" pitchFamily="18" charset="0"/>
                          </a:rPr>
                          <m:t>𝐾</m:t>
                        </m:r>
                        <m:r>
                          <a:rPr lang="en-US" sz="2600" b="0" i="1" smtClean="0">
                            <a:latin typeface="Cambria Math" panose="02040503050406030204" pitchFamily="18" charset="0"/>
                          </a:rPr>
                          <m:t>)</m:t>
                        </m:r>
                      </m:sub>
                    </m:sSub>
                  </m:oMath>
                </a14:m>
                <a:r>
                  <a:rPr lang="en-US" sz="2600" dirty="0"/>
                  <a:t> distribution. </a:t>
                </a:r>
              </a:p>
              <a:p>
                <a:endParaRPr lang="en-US" sz="2600" dirty="0"/>
              </a:p>
              <a:p>
                <a:endParaRPr lang="en-US" sz="2600" dirty="0"/>
              </a:p>
              <a:p>
                <a:endParaRPr lang="en-US" sz="2600" dirty="0">
                  <a:effectLst/>
                </a:endParaRPr>
              </a:p>
            </p:txBody>
          </p:sp>
        </mc:Choice>
        <mc:Fallback xmlns="">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a:blip r:embed="rId2"/>
                <a:stretch>
                  <a:fillRect l="-983" t="-988" r="-123" b="-6420"/>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24</a:t>
            </a:fld>
            <a:endParaRPr lang="en-US"/>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4A8BFFAF-73D5-1048-810A-25A0D39B5769}"/>
                  </a:ext>
                </a:extLst>
              </p:cNvPr>
              <p:cNvSpPr/>
              <p:nvPr/>
            </p:nvSpPr>
            <p:spPr>
              <a:xfrm>
                <a:off x="3250051" y="2836588"/>
                <a:ext cx="4019429" cy="158703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𝐹</m:t>
                      </m:r>
                      <m:r>
                        <a:rPr lang="en-US" sz="2400" i="1" smtClean="0">
                          <a:latin typeface="Cambria Math" panose="02040503050406030204" pitchFamily="18" charset="0"/>
                        </a:rPr>
                        <m:t>=</m:t>
                      </m:r>
                      <m:f>
                        <m:fPr>
                          <m:ctrlPr>
                            <a:rPr lang="en-US" sz="2400" i="1">
                              <a:latin typeface="Cambria Math" panose="02040503050406030204" pitchFamily="18" charset="0"/>
                            </a:rPr>
                          </m:ctrlPr>
                        </m:fPr>
                        <m:num>
                          <m:nary>
                            <m:naryPr>
                              <m:chr m:val="∑"/>
                              <m:ctrlPr>
                                <a:rPr lang="en-US" sz="2400" i="1" smtClean="0">
                                  <a:latin typeface="Cambria Math" panose="02040503050406030204" pitchFamily="18" charset="0"/>
                                </a:rPr>
                              </m:ctrlPr>
                            </m:naryPr>
                            <m:sub>
                              <m:r>
                                <m:rPr>
                                  <m:brk m:alnAt="23"/>
                                </m:rPr>
                                <a:rPr lang="en-US" sz="2400" b="0" i="1" smtClean="0">
                                  <a:latin typeface="Cambria Math" panose="02040503050406030204" pitchFamily="18" charset="0"/>
                                </a:rPr>
                                <m:t>𝑘</m:t>
                              </m:r>
                              <m:r>
                                <a:rPr lang="en-US" sz="2400" b="0" i="1" smtClean="0">
                                  <a:latin typeface="Cambria Math" panose="02040503050406030204" pitchFamily="18" charset="0"/>
                                </a:rPr>
                                <m:t>=1</m:t>
                              </m:r>
                            </m:sub>
                            <m:sup>
                              <m:r>
                                <a:rPr lang="en-US" sz="2400" b="0" i="1" smtClean="0">
                                  <a:latin typeface="Cambria Math" panose="02040503050406030204" pitchFamily="18" charset="0"/>
                                </a:rPr>
                                <m:t>𝐾</m:t>
                              </m:r>
                            </m:sup>
                            <m:e>
                              <m:f>
                                <m:fPr>
                                  <m:ctrlPr>
                                    <a:rPr lang="en-US" sz="240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𝑛</m:t>
                                      </m:r>
                                    </m:e>
                                    <m:sub>
                                      <m:r>
                                        <a:rPr lang="en-US" sz="2400" b="0" i="1" smtClean="0">
                                          <a:latin typeface="Cambria Math" panose="02040503050406030204" pitchFamily="18" charset="0"/>
                                        </a:rPr>
                                        <m:t>𝑘</m:t>
                                      </m:r>
                                    </m:sub>
                                  </m:sSub>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𝑌</m:t>
                                                  </m:r>
                                                </m:e>
                                              </m:acc>
                                            </m:e>
                                            <m:sub>
                                              <m:r>
                                                <a:rPr lang="en-US" sz="2400" i="1">
                                                  <a:latin typeface="Cambria Math" panose="02040503050406030204" pitchFamily="18" charset="0"/>
                                                </a:rPr>
                                                <m:t>𝑘</m:t>
                                              </m:r>
                                            </m:sub>
                                          </m:sSub>
                                          <m:r>
                                            <a:rPr lang="en-US" sz="2400" b="0" i="1" smtClean="0">
                                              <a:latin typeface="Cambria Math" panose="02040503050406030204" pitchFamily="18" charset="0"/>
                                            </a:rPr>
                                            <m:t>−</m:t>
                                          </m:r>
                                          <m:acc>
                                            <m:accPr>
                                              <m:chr m:val="̅"/>
                                              <m:ctrlPr>
                                                <a:rPr lang="en-US" sz="2400" i="1">
                                                  <a:latin typeface="Cambria Math" panose="02040503050406030204" pitchFamily="18" charset="0"/>
                                                </a:rPr>
                                              </m:ctrlPr>
                                            </m:accPr>
                                            <m:e>
                                              <m:r>
                                                <a:rPr lang="en-US" sz="2400" i="1">
                                                  <a:latin typeface="Cambria Math" panose="02040503050406030204" pitchFamily="18" charset="0"/>
                                                </a:rPr>
                                                <m:t>𝑌</m:t>
                                              </m:r>
                                            </m:e>
                                          </m:acc>
                                        </m:e>
                                      </m:d>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rPr>
                                    <m:t>(</m:t>
                                  </m:r>
                                  <m:r>
                                    <a:rPr lang="en-US" sz="2400" b="0" i="1" smtClean="0">
                                      <a:latin typeface="Cambria Math" panose="02040503050406030204" pitchFamily="18" charset="0"/>
                                    </a:rPr>
                                    <m:t>𝐾</m:t>
                                  </m:r>
                                  <m:r>
                                    <a:rPr lang="en-US" sz="2400" b="0" i="1" smtClean="0">
                                      <a:latin typeface="Cambria Math" panose="02040503050406030204" pitchFamily="18" charset="0"/>
                                    </a:rPr>
                                    <m:t>−1)</m:t>
                                  </m:r>
                                </m:den>
                              </m:f>
                            </m:e>
                          </m:nary>
                        </m:num>
                        <m:den>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𝑘</m:t>
                              </m:r>
                              <m:r>
                                <a:rPr lang="en-US" sz="2400" i="1">
                                  <a:latin typeface="Cambria Math" panose="02040503050406030204" pitchFamily="18" charset="0"/>
                                </a:rPr>
                                <m:t>=1</m:t>
                              </m:r>
                            </m:sub>
                            <m:sup>
                              <m:r>
                                <a:rPr lang="en-US" sz="2400" i="1">
                                  <a:latin typeface="Cambria Math" panose="02040503050406030204" pitchFamily="18" charset="0"/>
                                </a:rPr>
                                <m:t>𝐾</m:t>
                              </m:r>
                            </m:sup>
                            <m:e>
                              <m:f>
                                <m:fPr>
                                  <m:ctrlPr>
                                    <a:rPr lang="en-US" sz="2400" i="1">
                                      <a:latin typeface="Cambria Math" panose="02040503050406030204" pitchFamily="18" charset="0"/>
                                    </a:rPr>
                                  </m:ctrlPr>
                                </m:fPr>
                                <m:num>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𝑘</m:t>
                                      </m:r>
                                    </m:sub>
                                  </m:sSub>
                                  <m:r>
                                    <a:rPr lang="en-US" sz="2400" b="0" i="1" smtClean="0">
                                      <a:latin typeface="Cambria Math" panose="02040503050406030204" pitchFamily="18" charset="0"/>
                                    </a:rPr>
                                    <m:t>−1)</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𝑆</m:t>
                                      </m:r>
                                    </m:e>
                                    <m:sub>
                                      <m:r>
                                        <a:rPr lang="en-US" sz="2400" b="0" i="1" smtClean="0">
                                          <a:latin typeface="Cambria Math" panose="02040503050406030204" pitchFamily="18" charset="0"/>
                                        </a:rPr>
                                        <m:t>𝑘</m:t>
                                      </m:r>
                                    </m:sub>
                                    <m:sup>
                                      <m:r>
                                        <a:rPr lang="en-US" sz="2400" b="0" i="1" smtClean="0">
                                          <a:latin typeface="Cambria Math" panose="02040503050406030204" pitchFamily="18" charset="0"/>
                                        </a:rPr>
                                        <m:t>2</m:t>
                                      </m:r>
                                    </m:sup>
                                  </m:sSubSup>
                                  <m:r>
                                    <a:rPr lang="en-US" sz="2400" i="1" smtClean="0">
                                      <a:latin typeface="Cambria Math" panose="02040503050406030204" pitchFamily="18" charset="0"/>
                                    </a:rPr>
                                    <m:t> </m:t>
                                  </m:r>
                                </m:num>
                                <m:den>
                                  <m:r>
                                    <a:rPr lang="en-US" sz="2400" i="1">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i="1">
                                      <a:latin typeface="Cambria Math" panose="02040503050406030204" pitchFamily="18" charset="0"/>
                                    </a:rPr>
                                    <m:t>𝐾</m:t>
                                  </m:r>
                                  <m:r>
                                    <a:rPr lang="en-US" sz="2400" i="1">
                                      <a:latin typeface="Cambria Math" panose="02040503050406030204" pitchFamily="18" charset="0"/>
                                    </a:rPr>
                                    <m:t>)</m:t>
                                  </m:r>
                                </m:den>
                              </m:f>
                            </m:e>
                          </m:nary>
                        </m:den>
                      </m:f>
                    </m:oMath>
                  </m:oMathPara>
                </a14:m>
                <a:endParaRPr lang="en-US" sz="2400" dirty="0"/>
              </a:p>
            </p:txBody>
          </p:sp>
        </mc:Choice>
        <mc:Fallback xmlns="">
          <p:sp>
            <p:nvSpPr>
              <p:cNvPr id="4" name="Rectangle 3">
                <a:extLst>
                  <a:ext uri="{FF2B5EF4-FFF2-40B4-BE49-F238E27FC236}">
                    <a16:creationId xmlns:a16="http://schemas.microsoft.com/office/drawing/2014/main" id="{4A8BFFAF-73D5-1048-810A-25A0D39B5769}"/>
                  </a:ext>
                </a:extLst>
              </p:cNvPr>
              <p:cNvSpPr>
                <a:spLocks noRot="1" noChangeAspect="1" noMove="1" noResize="1" noEditPoints="1" noAdjustHandles="1" noChangeArrowheads="1" noChangeShapeType="1" noTextEdit="1"/>
              </p:cNvSpPr>
              <p:nvPr/>
            </p:nvSpPr>
            <p:spPr>
              <a:xfrm>
                <a:off x="3250051" y="2836588"/>
                <a:ext cx="4019429" cy="1587038"/>
              </a:xfrm>
              <a:prstGeom prst="rect">
                <a:avLst/>
              </a:prstGeom>
              <a:blipFill>
                <a:blip r:embed="rId3"/>
                <a:stretch>
                  <a:fillRect t="-24603" b="-46825"/>
                </a:stretch>
              </a:blipFill>
            </p:spPr>
            <p:txBody>
              <a:bodyPr/>
              <a:lstStyle/>
              <a:p>
                <a:r>
                  <a:rPr lang="en-US">
                    <a:noFill/>
                  </a:rPr>
                  <a:t> </a:t>
                </a:r>
              </a:p>
            </p:txBody>
          </p:sp>
        </mc:Fallback>
      </mc:AlternateContent>
    </p:spTree>
    <p:extLst>
      <p:ext uri="{BB962C8B-B14F-4D97-AF65-F5344CB8AC3E}">
        <p14:creationId xmlns:p14="http://schemas.microsoft.com/office/powerpoint/2010/main" val="87108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Comparing categorical variables</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dirty="0"/>
                  <a:t>The classic approach to see if a categorical response variable is different between 2 or more groups is the </a:t>
                </a:r>
                <a14:m>
                  <m:oMath xmlns:m="http://schemas.openxmlformats.org/officeDocument/2006/math">
                    <m:sSup>
                      <m:sSupPr>
                        <m:ctrlPr>
                          <a:rPr lang="en-US" b="0"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𝜒</m:t>
                        </m:r>
                      </m:e>
                      <m:sup>
                        <m:r>
                          <a:rPr lang="en-US" b="0" i="1" smtClean="0">
                            <a:latin typeface="Cambria Math" panose="02040503050406030204" pitchFamily="18" charset="0"/>
                            <a:ea typeface="Cambria Math" panose="02040503050406030204" pitchFamily="18" charset="0"/>
                          </a:rPr>
                          <m:t>2</m:t>
                        </m:r>
                      </m:sup>
                    </m:sSup>
                  </m:oMath>
                </a14:m>
                <a:r>
                  <a:rPr lang="el-GR" dirty="0"/>
                  <a:t> </a:t>
                </a:r>
                <a:r>
                  <a:rPr lang="en-US" dirty="0"/>
                  <a:t>test for independence. A contingency table (we called it a confusion matrix) illustrates the idea: </a:t>
                </a:r>
              </a:p>
              <a:p>
                <a:endParaRPr lang="en-US" dirty="0"/>
              </a:p>
              <a:p>
                <a:endParaRPr lang="en-US" dirty="0"/>
              </a:p>
              <a:p>
                <a:endParaRPr lang="en-US" sz="3600" dirty="0"/>
              </a:p>
              <a:p>
                <a:r>
                  <a:rPr lang="en-US" dirty="0"/>
                  <a:t>If the two variables were independent, then: </a:t>
                </a:r>
                <a:br>
                  <a:rPr lang="en-US" dirty="0"/>
                </a:br>
                <a:r>
                  <a:rPr lang="en-US" i="1" dirty="0"/>
                  <a:t>P</a:t>
                </a:r>
                <a:r>
                  <a:rPr lang="en-US" dirty="0"/>
                  <a:t>(</a:t>
                </a:r>
                <a:r>
                  <a:rPr lang="en-US" i="1" dirty="0"/>
                  <a:t>Y</a:t>
                </a:r>
                <a:r>
                  <a:rPr lang="en-US" dirty="0"/>
                  <a:t> = 1 ∩ </a:t>
                </a:r>
                <a:r>
                  <a:rPr lang="en-US" i="1" dirty="0"/>
                  <a:t>X</a:t>
                </a:r>
                <a:r>
                  <a:rPr lang="en-US" dirty="0"/>
                  <a:t> = 1) = </a:t>
                </a:r>
                <a:r>
                  <a:rPr lang="en-US" i="1" dirty="0"/>
                  <a:t>P</a:t>
                </a:r>
                <a:r>
                  <a:rPr lang="en-US" dirty="0"/>
                  <a:t>(</a:t>
                </a:r>
                <a:r>
                  <a:rPr lang="en-US" i="1" dirty="0"/>
                  <a:t>Y</a:t>
                </a:r>
                <a:r>
                  <a:rPr lang="en-US" dirty="0"/>
                  <a:t> = 1)</a:t>
                </a:r>
                <a:r>
                  <a:rPr lang="en-US" i="1" dirty="0"/>
                  <a:t>P</a:t>
                </a:r>
                <a:r>
                  <a:rPr lang="en-US" dirty="0"/>
                  <a:t>(</a:t>
                </a:r>
                <a:r>
                  <a:rPr lang="en-US" i="1" dirty="0"/>
                  <a:t>X</a:t>
                </a:r>
                <a:r>
                  <a:rPr lang="en-US" dirty="0"/>
                  <a:t> = 1). </a:t>
                </a:r>
              </a:p>
              <a:p>
                <a:endParaRPr lang="en-US" sz="900" dirty="0"/>
              </a:p>
              <a:p>
                <a:r>
                  <a:rPr lang="en-US" dirty="0"/>
                  <a:t>How far the inner cell counts are from what they are expected to be under this condition is the basis for the test. </a:t>
                </a:r>
              </a:p>
              <a:p>
                <a:endParaRPr lang="en-US" dirty="0"/>
              </a:p>
              <a:p>
                <a:endParaRPr lang="en-US" dirty="0">
                  <a:effectLst/>
                </a:endParaRPr>
              </a:p>
            </p:txBody>
          </p:sp>
        </mc:Choice>
        <mc:Fallback xmlns="">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a:blip r:embed="rId2"/>
                <a:stretch>
                  <a:fillRect l="-1229" t="-1235" r="-1843" b="-2469"/>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25</a:t>
            </a:fld>
            <a:endParaRPr lang="en-US"/>
          </a:p>
        </p:txBody>
      </p:sp>
      <p:pic>
        <p:nvPicPr>
          <p:cNvPr id="4" name="Picture 3">
            <a:extLst>
              <a:ext uri="{FF2B5EF4-FFF2-40B4-BE49-F238E27FC236}">
                <a16:creationId xmlns:a16="http://schemas.microsoft.com/office/drawing/2014/main" id="{62671488-E7FC-9543-9ECB-E9B66474F61A}"/>
              </a:ext>
            </a:extLst>
          </p:cNvPr>
          <p:cNvPicPr>
            <a:picLocks noChangeAspect="1"/>
          </p:cNvPicPr>
          <p:nvPr/>
        </p:nvPicPr>
        <p:blipFill>
          <a:blip r:embed="rId3"/>
          <a:stretch>
            <a:fillRect/>
          </a:stretch>
        </p:blipFill>
        <p:spPr>
          <a:xfrm>
            <a:off x="3189312" y="2578462"/>
            <a:ext cx="5615214" cy="1688358"/>
          </a:xfrm>
          <a:prstGeom prst="rect">
            <a:avLst/>
          </a:prstGeom>
        </p:spPr>
      </p:pic>
    </p:spTree>
    <p:extLst>
      <p:ext uri="{BB962C8B-B14F-4D97-AF65-F5344CB8AC3E}">
        <p14:creationId xmlns:p14="http://schemas.microsoft.com/office/powerpoint/2010/main" val="82847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l-GR" i="1" dirty="0"/>
              <a:t>χ</a:t>
            </a:r>
            <a:r>
              <a:rPr lang="el-GR" baseline="30000" dirty="0"/>
              <a:t>2</a:t>
            </a:r>
            <a:r>
              <a:rPr lang="el-GR" dirty="0"/>
              <a:t> </a:t>
            </a:r>
            <a:r>
              <a:rPr lang="en-US" dirty="0"/>
              <a:t>test for independence </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600" dirty="0"/>
                  <a:t>Formally, the </a:t>
                </a:r>
                <a14:m>
                  <m:oMath xmlns:m="http://schemas.openxmlformats.org/officeDocument/2006/math">
                    <m:sSup>
                      <m:sSupPr>
                        <m:ctrlPr>
                          <a:rPr lang="en-US" sz="2600" b="0" i="1" smtClean="0">
                            <a:latin typeface="Cambria Math" panose="02040503050406030204" pitchFamily="18" charset="0"/>
                            <a:ea typeface="Cambria Math" panose="02040503050406030204" pitchFamily="18" charset="0"/>
                          </a:rPr>
                        </m:ctrlPr>
                      </m:sSupPr>
                      <m:e>
                        <m:r>
                          <a:rPr lang="en-US" sz="2600" i="1" smtClean="0">
                            <a:latin typeface="Cambria Math" panose="02040503050406030204" pitchFamily="18" charset="0"/>
                            <a:ea typeface="Cambria Math" panose="02040503050406030204" pitchFamily="18" charset="0"/>
                          </a:rPr>
                          <m:t>𝜒</m:t>
                        </m:r>
                      </m:e>
                      <m:sup>
                        <m:r>
                          <a:rPr lang="en-US" sz="2600" b="0" i="1" smtClean="0">
                            <a:latin typeface="Cambria Math" panose="02040503050406030204" pitchFamily="18" charset="0"/>
                            <a:ea typeface="Cambria Math" panose="02040503050406030204" pitchFamily="18" charset="0"/>
                          </a:rPr>
                          <m:t>2</m:t>
                        </m:r>
                      </m:sup>
                    </m:sSup>
                  </m:oMath>
                </a14:m>
                <a:r>
                  <a:rPr lang="el-GR" sz="2600" dirty="0"/>
                  <a:t> </a:t>
                </a:r>
                <a:r>
                  <a:rPr lang="en-US" sz="2600" dirty="0"/>
                  <a:t>test for independence can be calculated as follows:</a:t>
                </a:r>
              </a:p>
              <a:p>
                <a:r>
                  <a:rPr lang="en-US" sz="2600" i="1" dirty="0"/>
                  <a:t>H</a:t>
                </a:r>
                <a:r>
                  <a:rPr lang="en-US" sz="2600" baseline="-25000" dirty="0"/>
                  <a:t>0</a:t>
                </a:r>
                <a:r>
                  <a:rPr lang="en-US" sz="2600" dirty="0"/>
                  <a:t>: the 2 categorical variables are independent</a:t>
                </a:r>
                <a:br>
                  <a:rPr lang="en-US" sz="2600" dirty="0"/>
                </a:br>
                <a:r>
                  <a:rPr lang="en-US" sz="2600" i="1" dirty="0"/>
                  <a:t>H</a:t>
                </a:r>
                <a:r>
                  <a:rPr lang="en-US" sz="2600" i="1" baseline="-25000" dirty="0"/>
                  <a:t>A</a:t>
                </a:r>
                <a:r>
                  <a:rPr lang="en-US" sz="2600" dirty="0"/>
                  <a:t>: the 2 categorical variables are not independent (response depends on the treatment). </a:t>
                </a:r>
              </a:p>
              <a:p>
                <a:endParaRPr lang="en-US" sz="2600" dirty="0"/>
              </a:p>
              <a:p>
                <a:endParaRPr lang="en-US" sz="2600" dirty="0"/>
              </a:p>
              <a:p>
                <a:r>
                  <a:rPr lang="en-US" sz="2600" dirty="0"/>
                  <a:t>where </a:t>
                </a:r>
                <a:r>
                  <a:rPr lang="en-US" sz="2600" i="1" dirty="0" err="1"/>
                  <a:t>Obs</a:t>
                </a:r>
                <a:r>
                  <a:rPr lang="en-US" sz="2600" dirty="0"/>
                  <a:t> is the observed cell count and </a:t>
                </a:r>
                <a:r>
                  <a:rPr lang="en-US" sz="2600" i="1" dirty="0" err="1"/>
                  <a:t>Exp</a:t>
                </a:r>
                <a:r>
                  <a:rPr lang="en-US" sz="2600" dirty="0"/>
                  <a:t> is the expected cell count: </a:t>
                </a:r>
                <a:br>
                  <a:rPr lang="en-US" sz="2600" dirty="0"/>
                </a:br>
                <a14:m>
                  <m:oMath xmlns:m="http://schemas.openxmlformats.org/officeDocument/2006/math">
                    <m:r>
                      <a:rPr lang="en-US" sz="2600" i="1">
                        <a:latin typeface="Cambria Math" panose="02040503050406030204" pitchFamily="18" charset="0"/>
                      </a:rPr>
                      <m:t>𝐸𝑥𝑝</m:t>
                    </m:r>
                    <m:r>
                      <a:rPr lang="en-US" sz="2600" b="0" i="1" smtClean="0">
                        <a:latin typeface="Cambria Math" panose="02040503050406030204" pitchFamily="18" charset="0"/>
                      </a:rPr>
                      <m:t>=</m:t>
                    </m:r>
                    <m:f>
                      <m:fPr>
                        <m:ctrlPr>
                          <a:rPr lang="en-US" sz="2600" b="0" i="1" smtClean="0">
                            <a:latin typeface="Cambria Math" panose="02040503050406030204" pitchFamily="18" charset="0"/>
                          </a:rPr>
                        </m:ctrlPr>
                      </m:fPr>
                      <m:num>
                        <m:r>
                          <a:rPr lang="en-US" sz="2600" b="0" i="1" smtClean="0">
                            <a:latin typeface="Cambria Math" panose="02040503050406030204" pitchFamily="18" charset="0"/>
                          </a:rPr>
                          <m:t>(</m:t>
                        </m:r>
                        <m:r>
                          <a:rPr lang="en-US" sz="2600" b="0" i="1" smtClean="0">
                            <a:latin typeface="Cambria Math" panose="02040503050406030204" pitchFamily="18" charset="0"/>
                          </a:rPr>
                          <m:t>𝑟𝑜𝑤</m:t>
                        </m:r>
                        <m:r>
                          <a:rPr lang="en-US" sz="2600" b="0" i="1" smtClean="0">
                            <a:latin typeface="Cambria Math" panose="02040503050406030204" pitchFamily="18" charset="0"/>
                          </a:rPr>
                          <m:t> </m:t>
                        </m:r>
                        <m:r>
                          <a:rPr lang="en-US" sz="2600" b="0" i="1" smtClean="0">
                            <a:latin typeface="Cambria Math" panose="02040503050406030204" pitchFamily="18" charset="0"/>
                          </a:rPr>
                          <m:t>𝑡𝑜𝑡𝑎𝑙</m:t>
                        </m:r>
                        <m:r>
                          <a:rPr lang="en-US" sz="2600" b="0" i="1" smtClean="0">
                            <a:latin typeface="Cambria Math" panose="02040503050406030204" pitchFamily="18" charset="0"/>
                          </a:rPr>
                          <m:t>)×(</m:t>
                        </m:r>
                        <m:r>
                          <a:rPr lang="en-US" sz="2600" b="0" i="1" smtClean="0">
                            <a:latin typeface="Cambria Math" panose="02040503050406030204" pitchFamily="18" charset="0"/>
                            <a:ea typeface="Cambria Math" panose="02040503050406030204" pitchFamily="18" charset="0"/>
                          </a:rPr>
                          <m:t>𝑐𝑜𝑙𝑢𝑚𝑛</m:t>
                        </m:r>
                        <m:r>
                          <a:rPr lang="en-US" sz="2600" b="0" i="1" smtClean="0">
                            <a:latin typeface="Cambria Math" panose="02040503050406030204" pitchFamily="18" charset="0"/>
                            <a:ea typeface="Cambria Math" panose="02040503050406030204" pitchFamily="18" charset="0"/>
                          </a:rPr>
                          <m:t> </m:t>
                        </m:r>
                        <m:r>
                          <a:rPr lang="en-US" sz="2600" b="0" i="1" smtClean="0">
                            <a:latin typeface="Cambria Math" panose="02040503050406030204" pitchFamily="18" charset="0"/>
                            <a:ea typeface="Cambria Math" panose="02040503050406030204" pitchFamily="18" charset="0"/>
                          </a:rPr>
                          <m:t>𝑡𝑜𝑡𝑎𝑙</m:t>
                        </m:r>
                        <m:r>
                          <a:rPr lang="en-US" sz="2600" b="0" i="1" smtClean="0">
                            <a:latin typeface="Cambria Math" panose="02040503050406030204" pitchFamily="18" charset="0"/>
                            <a:ea typeface="Cambria Math" panose="02040503050406030204" pitchFamily="18" charset="0"/>
                          </a:rPr>
                          <m:t>)</m:t>
                        </m:r>
                      </m:num>
                      <m:den>
                        <m:r>
                          <a:rPr lang="en-US" sz="2600" b="0" i="1" smtClean="0">
                            <a:latin typeface="Cambria Math" panose="02040503050406030204" pitchFamily="18" charset="0"/>
                          </a:rPr>
                          <m:t>𝑛</m:t>
                        </m:r>
                      </m:den>
                    </m:f>
                  </m:oMath>
                </a14:m>
                <a:r>
                  <a:rPr lang="en-US" sz="2600" dirty="0"/>
                  <a:t>.</a:t>
                </a:r>
              </a:p>
              <a:p>
                <a:r>
                  <a:rPr lang="en-US" sz="2600" dirty="0"/>
                  <a:t>The </a:t>
                </a:r>
                <a:r>
                  <a:rPr lang="en-US" sz="2600" i="1" dirty="0"/>
                  <a:t>p</a:t>
                </a:r>
                <a:r>
                  <a:rPr lang="en-US" sz="2600" dirty="0"/>
                  <a:t>-value can then be calculated based on a </a:t>
                </a:r>
                <a14:m>
                  <m:oMath xmlns:m="http://schemas.openxmlformats.org/officeDocument/2006/math">
                    <m:sSubSup>
                      <m:sSubSupPr>
                        <m:ctrlPr>
                          <a:rPr lang="en-US" sz="2600" i="1" smtClean="0">
                            <a:latin typeface="Cambria Math" panose="02040503050406030204" pitchFamily="18" charset="0"/>
                          </a:rPr>
                        </m:ctrlPr>
                      </m:sSubSupPr>
                      <m:e>
                        <m:r>
                          <a:rPr lang="en-US" sz="2600" i="1" smtClean="0">
                            <a:latin typeface="Cambria Math" panose="02040503050406030204" pitchFamily="18" charset="0"/>
                            <a:ea typeface="Cambria Math" panose="02040503050406030204" pitchFamily="18" charset="0"/>
                          </a:rPr>
                          <m:t>𝜒</m:t>
                        </m:r>
                      </m:e>
                      <m:sub>
                        <m:r>
                          <a:rPr lang="en-US" sz="2600" b="0" i="1" smtClean="0">
                            <a:latin typeface="Cambria Math" panose="02040503050406030204" pitchFamily="18" charset="0"/>
                          </a:rPr>
                          <m:t>𝑑𝑓</m:t>
                        </m:r>
                        <m:r>
                          <a:rPr lang="en-US" sz="2600" b="0" i="1" smtClean="0">
                            <a:latin typeface="Cambria Math" panose="02040503050406030204" pitchFamily="18" charset="0"/>
                          </a:rPr>
                          <m:t>=(</m:t>
                        </m:r>
                        <m:r>
                          <a:rPr lang="en-US" sz="2600" b="0" i="1" smtClean="0">
                            <a:latin typeface="Cambria Math" panose="02040503050406030204" pitchFamily="18" charset="0"/>
                          </a:rPr>
                          <m:t>𝑟</m:t>
                        </m:r>
                        <m:r>
                          <a:rPr lang="en-US" sz="2600" b="0" i="1" smtClean="0">
                            <a:latin typeface="Cambria Math" panose="02040503050406030204" pitchFamily="18" charset="0"/>
                          </a:rPr>
                          <m:t>−1)×(</m:t>
                        </m:r>
                        <m:r>
                          <a:rPr lang="en-US" sz="2600" b="0" i="1" smtClean="0">
                            <a:latin typeface="Cambria Math" panose="02040503050406030204" pitchFamily="18" charset="0"/>
                            <a:ea typeface="Cambria Math" panose="02040503050406030204" pitchFamily="18" charset="0"/>
                          </a:rPr>
                          <m:t>𝑐</m:t>
                        </m:r>
                        <m:r>
                          <a:rPr lang="en-US" sz="2600" b="0" i="1" smtClean="0">
                            <a:latin typeface="Cambria Math" panose="02040503050406030204" pitchFamily="18" charset="0"/>
                            <a:ea typeface="Cambria Math" panose="02040503050406030204" pitchFamily="18" charset="0"/>
                          </a:rPr>
                          <m:t>−1)</m:t>
                        </m:r>
                      </m:sub>
                      <m:sup>
                        <m:r>
                          <a:rPr lang="en-US" sz="2600" b="0" i="1" smtClean="0">
                            <a:latin typeface="Cambria Math" panose="02040503050406030204" pitchFamily="18" charset="0"/>
                          </a:rPr>
                          <m:t>2</m:t>
                        </m:r>
                      </m:sup>
                    </m:sSubSup>
                  </m:oMath>
                </a14:m>
                <a:r>
                  <a:rPr lang="en-US" sz="2600" dirty="0"/>
                  <a:t> distribution </a:t>
                </a:r>
                <a:br>
                  <a:rPr lang="en-US" sz="2600" dirty="0"/>
                </a:br>
                <a:r>
                  <a:rPr lang="en-US" sz="2600" dirty="0"/>
                  <a:t>(</a:t>
                </a:r>
                <a:r>
                  <a:rPr lang="en-US" sz="2600" i="1" dirty="0"/>
                  <a:t>r</a:t>
                </a:r>
                <a:r>
                  <a:rPr lang="en-US" sz="2600" dirty="0"/>
                  <a:t> is the # categories for the row var., </a:t>
                </a:r>
                <a:r>
                  <a:rPr lang="en-US" sz="2600" i="1" dirty="0"/>
                  <a:t>c</a:t>
                </a:r>
                <a:r>
                  <a:rPr lang="en-US" sz="2600" dirty="0"/>
                  <a:t> is the # categories for the column var.). </a:t>
                </a:r>
              </a:p>
              <a:p>
                <a:endParaRPr lang="en-US" sz="2600" dirty="0"/>
              </a:p>
              <a:p>
                <a:endParaRPr lang="en-US" sz="2600" dirty="0">
                  <a:effectLst/>
                </a:endParaRPr>
              </a:p>
            </p:txBody>
          </p:sp>
        </mc:Choice>
        <mc:Fallback xmlns="">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a:blip r:embed="rId2"/>
                <a:stretch>
                  <a:fillRect l="-983" t="-741" r="-491" b="-2469"/>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26</a:t>
            </a:fld>
            <a:endParaRPr lang="en-US"/>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CED64E8-2F74-CA4E-86AD-03CE6DD3ED0C}"/>
                  </a:ext>
                </a:extLst>
              </p:cNvPr>
              <p:cNvSpPr/>
              <p:nvPr/>
            </p:nvSpPr>
            <p:spPr>
              <a:xfrm>
                <a:off x="3250051" y="2595656"/>
                <a:ext cx="5493736" cy="109664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600" b="0" i="1" smtClean="0">
                              <a:latin typeface="Cambria Math" panose="02040503050406030204" pitchFamily="18" charset="0"/>
                              <a:ea typeface="Cambria Math" panose="02040503050406030204" pitchFamily="18" charset="0"/>
                            </a:rPr>
                          </m:ctrlPr>
                        </m:sSupPr>
                        <m:e>
                          <m:r>
                            <a:rPr lang="en-US" sz="2600" i="1" smtClean="0">
                              <a:latin typeface="Cambria Math" panose="02040503050406030204" pitchFamily="18" charset="0"/>
                              <a:ea typeface="Cambria Math" panose="02040503050406030204" pitchFamily="18" charset="0"/>
                            </a:rPr>
                            <m:t>𝜒</m:t>
                          </m:r>
                        </m:e>
                        <m:sup>
                          <m:r>
                            <a:rPr lang="en-US" sz="2600" b="0" i="1" smtClean="0">
                              <a:latin typeface="Cambria Math" panose="02040503050406030204" pitchFamily="18" charset="0"/>
                              <a:ea typeface="Cambria Math" panose="02040503050406030204" pitchFamily="18" charset="0"/>
                            </a:rPr>
                            <m:t>2</m:t>
                          </m:r>
                        </m:sup>
                      </m:sSup>
                      <m:r>
                        <a:rPr lang="en-US" sz="2600" i="1" smtClean="0">
                          <a:latin typeface="Cambria Math" panose="02040503050406030204" pitchFamily="18" charset="0"/>
                        </a:rPr>
                        <m:t>=</m:t>
                      </m:r>
                      <m:nary>
                        <m:naryPr>
                          <m:chr m:val="∑"/>
                          <m:supHide m:val="on"/>
                          <m:ctrlPr>
                            <a:rPr lang="en-US" sz="2600" i="1" smtClean="0">
                              <a:latin typeface="Cambria Math" panose="02040503050406030204" pitchFamily="18" charset="0"/>
                            </a:rPr>
                          </m:ctrlPr>
                        </m:naryPr>
                        <m:sub>
                          <m:r>
                            <m:rPr>
                              <m:brk m:alnAt="7"/>
                            </m:rPr>
                            <a:rPr lang="en-US" sz="2600" b="0" i="1" smtClean="0">
                              <a:latin typeface="Cambria Math" panose="02040503050406030204" pitchFamily="18" charset="0"/>
                            </a:rPr>
                            <m:t>𝑎</m:t>
                          </m:r>
                          <m:r>
                            <a:rPr lang="en-US" sz="2600" b="0" i="1" smtClean="0">
                              <a:latin typeface="Cambria Math" panose="02040503050406030204" pitchFamily="18" charset="0"/>
                            </a:rPr>
                            <m:t>𝑙𝑙</m:t>
                          </m:r>
                          <m:r>
                            <a:rPr lang="en-US" sz="2600" b="0" i="1" smtClean="0">
                              <a:latin typeface="Cambria Math" panose="02040503050406030204" pitchFamily="18" charset="0"/>
                            </a:rPr>
                            <m:t> </m:t>
                          </m:r>
                          <m:r>
                            <a:rPr lang="en-US" sz="2600" b="0" i="1" smtClean="0">
                              <a:latin typeface="Cambria Math" panose="02040503050406030204" pitchFamily="18" charset="0"/>
                            </a:rPr>
                            <m:t>𝑐𝑒𝑙𝑙𝑠</m:t>
                          </m:r>
                        </m:sub>
                        <m:sup/>
                        <m:e>
                          <m:f>
                            <m:fPr>
                              <m:ctrlPr>
                                <a:rPr lang="en-US" sz="2600" i="1" smtClean="0">
                                  <a:latin typeface="Cambria Math" panose="02040503050406030204" pitchFamily="18" charset="0"/>
                                </a:rPr>
                              </m:ctrlPr>
                            </m:fPr>
                            <m:num>
                              <m:sSup>
                                <m:sSupPr>
                                  <m:ctrlPr>
                                    <a:rPr lang="en-US" sz="2600" b="0" i="1" smtClean="0">
                                      <a:latin typeface="Cambria Math" panose="02040503050406030204" pitchFamily="18" charset="0"/>
                                    </a:rPr>
                                  </m:ctrlPr>
                                </m:sSupPr>
                                <m:e>
                                  <m:d>
                                    <m:dPr>
                                      <m:ctrlPr>
                                        <a:rPr lang="en-US" sz="2600" b="0" i="1" smtClean="0">
                                          <a:latin typeface="Cambria Math" panose="02040503050406030204" pitchFamily="18" charset="0"/>
                                        </a:rPr>
                                      </m:ctrlPr>
                                    </m:dPr>
                                    <m:e>
                                      <m:r>
                                        <a:rPr lang="en-US" sz="2600" b="0" i="1" smtClean="0">
                                          <a:latin typeface="Cambria Math" panose="02040503050406030204" pitchFamily="18" charset="0"/>
                                        </a:rPr>
                                        <m:t>𝑂𝑏𝑠</m:t>
                                      </m:r>
                                      <m:r>
                                        <a:rPr lang="en-US" sz="2600" b="0" i="1" smtClean="0">
                                          <a:latin typeface="Cambria Math" panose="02040503050406030204" pitchFamily="18" charset="0"/>
                                        </a:rPr>
                                        <m:t>−</m:t>
                                      </m:r>
                                      <m:r>
                                        <a:rPr lang="en-US" sz="2600" b="0" i="1" smtClean="0">
                                          <a:latin typeface="Cambria Math" panose="02040503050406030204" pitchFamily="18" charset="0"/>
                                        </a:rPr>
                                        <m:t>𝐸𝑥𝑝</m:t>
                                      </m:r>
                                    </m:e>
                                  </m:d>
                                </m:e>
                                <m:sup>
                                  <m:r>
                                    <a:rPr lang="en-US" sz="2600" b="0" i="1" smtClean="0">
                                      <a:latin typeface="Cambria Math" panose="02040503050406030204" pitchFamily="18" charset="0"/>
                                    </a:rPr>
                                    <m:t>2</m:t>
                                  </m:r>
                                </m:sup>
                              </m:sSup>
                            </m:num>
                            <m:den>
                              <m:r>
                                <a:rPr lang="en-US" sz="2600" b="0" i="1" smtClean="0">
                                  <a:latin typeface="Cambria Math" panose="02040503050406030204" pitchFamily="18" charset="0"/>
                                </a:rPr>
                                <m:t>𝐸𝑥𝑝</m:t>
                              </m:r>
                            </m:den>
                          </m:f>
                        </m:e>
                      </m:nary>
                    </m:oMath>
                  </m:oMathPara>
                </a14:m>
                <a:endParaRPr lang="en-US" sz="2600" dirty="0"/>
              </a:p>
            </p:txBody>
          </p:sp>
        </mc:Choice>
        <mc:Fallback xmlns="">
          <p:sp>
            <p:nvSpPr>
              <p:cNvPr id="6" name="Rectangle 5">
                <a:extLst>
                  <a:ext uri="{FF2B5EF4-FFF2-40B4-BE49-F238E27FC236}">
                    <a16:creationId xmlns:a16="http://schemas.microsoft.com/office/drawing/2014/main" id="{7CED64E8-2F74-CA4E-86AD-03CE6DD3ED0C}"/>
                  </a:ext>
                </a:extLst>
              </p:cNvPr>
              <p:cNvSpPr>
                <a:spLocks noRot="1" noChangeAspect="1" noMove="1" noResize="1" noEditPoints="1" noAdjustHandles="1" noChangeArrowheads="1" noChangeShapeType="1" noTextEdit="1"/>
              </p:cNvSpPr>
              <p:nvPr/>
            </p:nvSpPr>
            <p:spPr>
              <a:xfrm>
                <a:off x="3250051" y="2595656"/>
                <a:ext cx="5493736" cy="1096647"/>
              </a:xfrm>
              <a:prstGeom prst="rect">
                <a:avLst/>
              </a:prstGeom>
              <a:blipFill>
                <a:blip r:embed="rId3"/>
                <a:stretch>
                  <a:fillRect t="-125287" b="-178161"/>
                </a:stretch>
              </a:blipFill>
            </p:spPr>
            <p:txBody>
              <a:bodyPr/>
              <a:lstStyle/>
              <a:p>
                <a:r>
                  <a:rPr lang="en-US">
                    <a:noFill/>
                  </a:rPr>
                  <a:t> </a:t>
                </a:r>
              </a:p>
            </p:txBody>
          </p:sp>
        </mc:Fallback>
      </mc:AlternateContent>
    </p:spTree>
    <p:extLst>
      <p:ext uri="{BB962C8B-B14F-4D97-AF65-F5344CB8AC3E}">
        <p14:creationId xmlns:p14="http://schemas.microsoft.com/office/powerpoint/2010/main" val="126769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Randomization test </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A randomization test is the non-parametric approach to analyzing quantitative data in an experiment. It is an example of a </a:t>
            </a:r>
            <a:r>
              <a:rPr lang="en-US" sz="2800" i="1" dirty="0"/>
              <a:t>resampling</a:t>
            </a:r>
            <a:r>
              <a:rPr lang="en-US" sz="2800" dirty="0"/>
              <a:t> approach (the bootstrap is another resampling approach).</a:t>
            </a:r>
          </a:p>
          <a:p>
            <a:r>
              <a:rPr lang="en-US" sz="2800" dirty="0"/>
              <a:t> </a:t>
            </a:r>
          </a:p>
          <a:p>
            <a:r>
              <a:rPr lang="en-US" sz="2800" dirty="0"/>
              <a:t>The basic assumption of the randomization test is that if the treatments are truly the same, then the measured response variable, </a:t>
            </a:r>
            <a:r>
              <a:rPr lang="en-US" sz="2800" i="1" dirty="0"/>
              <a:t>Y</a:t>
            </a:r>
            <a:r>
              <a:rPr lang="en-US" sz="2800" i="1" baseline="-25000" dirty="0"/>
              <a:t>i</a:t>
            </a:r>
            <a:r>
              <a:rPr lang="en-US" sz="2800" dirty="0"/>
              <a:t>, for subject </a:t>
            </a:r>
            <a:r>
              <a:rPr lang="en-US" sz="2800" i="1" dirty="0" err="1"/>
              <a:t>i</a:t>
            </a:r>
            <a:r>
              <a:rPr lang="en-US" sz="2800" dirty="0"/>
              <a:t> would not change if that subject was instead randomly assigned to a different treatment. This is sometimes called </a:t>
            </a:r>
            <a:r>
              <a:rPr lang="en-US" sz="2800" i="1" dirty="0"/>
              <a:t>exchangeability</a:t>
            </a:r>
            <a:r>
              <a:rPr lang="en-US" sz="2800" dirty="0"/>
              <a:t>. </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27</a:t>
            </a:fld>
            <a:endParaRPr lang="en-US"/>
          </a:p>
        </p:txBody>
      </p:sp>
    </p:spTree>
    <p:extLst>
      <p:ext uri="{BB962C8B-B14F-4D97-AF65-F5344CB8AC3E}">
        <p14:creationId xmlns:p14="http://schemas.microsoft.com/office/powerpoint/2010/main" val="104888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Randomization test (cont.) </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So to analyze the results, we re-randomize the individuals to treatment through simulation (keeping the sample sizes the same). We then re-calculate the statistic of interest (difference in 2 sample means or sums of squares between 3+ groups) many-many times and build a histogram of the results. This histogram is then used as the reference distribution to determine how extreme our actual observed result is. </a:t>
            </a:r>
          </a:p>
          <a:p>
            <a:r>
              <a:rPr lang="en-US" sz="2800" dirty="0"/>
              <a:t>This approach is also called a permutation test, since we are re-permuting each of the subjects into the treatment groups (and then assume this has no bearing on the response). </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28</a:t>
            </a:fld>
            <a:endParaRPr lang="en-US"/>
          </a:p>
        </p:txBody>
      </p:sp>
    </p:spTree>
    <p:extLst>
      <p:ext uri="{BB962C8B-B14F-4D97-AF65-F5344CB8AC3E}">
        <p14:creationId xmlns:p14="http://schemas.microsoft.com/office/powerpoint/2010/main" val="78122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Fisher’s exact test </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R.A. Fisher also came up with what is known as Fisher’s exact test. </a:t>
            </a:r>
          </a:p>
          <a:p>
            <a:r>
              <a:rPr lang="en-US" sz="2800" dirty="0"/>
              <a:t>This analysis approach is useful for a contingency table, and does not need to rely on large sample size. </a:t>
            </a:r>
          </a:p>
          <a:p>
            <a:r>
              <a:rPr lang="en-US" sz="2800" dirty="0"/>
              <a:t>It fixes the row and column totals, and then determines all the ways in which the inner cells can be calculated given those row and column totals. </a:t>
            </a:r>
          </a:p>
          <a:p>
            <a:r>
              <a:rPr lang="en-US" sz="2800" dirty="0"/>
              <a:t>The probability of any of these filled out tables, given the row and column totals is fixed, is then based on a _______________________. </a:t>
            </a:r>
          </a:p>
          <a:p>
            <a:r>
              <a:rPr lang="en-US" sz="2800" dirty="0"/>
              <a:t>Then the possible filled out tables that are less likely to occur than what was actually observed contribute to the </a:t>
            </a:r>
            <a:r>
              <a:rPr lang="en-US" sz="2800" i="1" dirty="0"/>
              <a:t>p</a:t>
            </a:r>
            <a:r>
              <a:rPr lang="en-US" sz="2800" dirty="0"/>
              <a:t>-value (by adding up their probabilities). </a:t>
            </a:r>
          </a:p>
          <a:p>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29</a:t>
            </a:fld>
            <a:endParaRPr lang="en-US"/>
          </a:p>
        </p:txBody>
      </p:sp>
      <p:sp>
        <p:nvSpPr>
          <p:cNvPr id="4" name="Rectangle 3">
            <a:extLst>
              <a:ext uri="{FF2B5EF4-FFF2-40B4-BE49-F238E27FC236}">
                <a16:creationId xmlns:a16="http://schemas.microsoft.com/office/drawing/2014/main" id="{D322DC71-8B67-084A-8578-D9C83892B436}"/>
              </a:ext>
            </a:extLst>
          </p:cNvPr>
          <p:cNvSpPr/>
          <p:nvPr/>
        </p:nvSpPr>
        <p:spPr>
          <a:xfrm>
            <a:off x="6746764" y="4452649"/>
            <a:ext cx="4266233" cy="523220"/>
          </a:xfrm>
          <a:prstGeom prst="rect">
            <a:avLst/>
          </a:prstGeom>
        </p:spPr>
        <p:txBody>
          <a:bodyPr wrap="none">
            <a:spAutoFit/>
          </a:bodyPr>
          <a:lstStyle/>
          <a:p>
            <a:r>
              <a:rPr lang="en-US" sz="2800" dirty="0"/>
              <a:t>hypergeometric distribution</a:t>
            </a:r>
          </a:p>
        </p:txBody>
      </p:sp>
    </p:spTree>
    <p:extLst>
      <p:ext uri="{BB962C8B-B14F-4D97-AF65-F5344CB8AC3E}">
        <p14:creationId xmlns:p14="http://schemas.microsoft.com/office/powerpoint/2010/main" val="295791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F2327-FAB5-1F47-962B-825946F7A8C1}"/>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905094A1-B7BF-F041-AEF2-0A78788EC3C7}"/>
              </a:ext>
            </a:extLst>
          </p:cNvPr>
          <p:cNvSpPr>
            <a:spLocks noGrp="1"/>
          </p:cNvSpPr>
          <p:nvPr>
            <p:ph idx="1"/>
          </p:nvPr>
        </p:nvSpPr>
        <p:spPr>
          <a:xfrm>
            <a:off x="833415" y="1453243"/>
            <a:ext cx="10327008" cy="4322524"/>
          </a:xfrm>
        </p:spPr>
        <p:txBody>
          <a:bodyPr/>
          <a:lstStyle/>
          <a:p>
            <a:pPr marL="342900" indent="-342900">
              <a:buFont typeface="Arial" panose="020B0604020202020204" pitchFamily="34" charset="0"/>
              <a:buChar char="•"/>
            </a:pPr>
            <a:r>
              <a:rPr lang="en-US" dirty="0"/>
              <a:t>Causal Effects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Experiments and </a:t>
            </a:r>
            <a:r>
              <a:rPr lang="en-US" i="1" dirty="0"/>
              <a:t>AB</a:t>
            </a:r>
            <a:r>
              <a:rPr lang="en-US" dirty="0"/>
              <a:t>-testing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i="1" dirty="0"/>
              <a:t>t</a:t>
            </a:r>
            <a:r>
              <a:rPr lang="en-US" dirty="0"/>
              <a:t>-tests, binomial </a:t>
            </a:r>
            <a:r>
              <a:rPr lang="en-US" i="1" dirty="0"/>
              <a:t>z</a:t>
            </a:r>
            <a:r>
              <a:rPr lang="en-US" dirty="0"/>
              <a:t>-test, fisher exact test, oh my!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Obama 2008 </a:t>
            </a:r>
          </a:p>
          <a:p>
            <a:pPr marL="342900" indent="-342900">
              <a:buFont typeface="Arial" panose="020B0604020202020204" pitchFamily="34" charset="0"/>
              <a:buChar char="•"/>
            </a:pPr>
            <a:endParaRPr lang="en-US" dirty="0"/>
          </a:p>
          <a:p>
            <a:endParaRPr lang="en-US" dirty="0"/>
          </a:p>
          <a:p>
            <a:endParaRPr lang="en-US" dirty="0"/>
          </a:p>
          <a:p>
            <a:endParaRPr lang="en-US" dirty="0"/>
          </a:p>
          <a:p>
            <a:endParaRPr lang="en-US" dirty="0"/>
          </a:p>
          <a:p>
            <a:pPr>
              <a:spcAft>
                <a:spcPts val="1800"/>
              </a:spcAft>
            </a:pPr>
            <a:endParaRPr lang="en-US" dirty="0"/>
          </a:p>
        </p:txBody>
      </p:sp>
      <p:sp>
        <p:nvSpPr>
          <p:cNvPr id="4" name="Slide Number Placeholder 3"/>
          <p:cNvSpPr>
            <a:spLocks noGrp="1"/>
          </p:cNvSpPr>
          <p:nvPr>
            <p:ph type="sldNum" sz="quarter" idx="12"/>
          </p:nvPr>
        </p:nvSpPr>
        <p:spPr/>
        <p:txBody>
          <a:bodyPr/>
          <a:lstStyle/>
          <a:p>
            <a:fld id="{47445CB2-BF6F-6E49-AC61-7BDDE2E02F5B}" type="slidenum">
              <a:rPr lang="en-US" smtClean="0"/>
              <a:t>3</a:t>
            </a:fld>
            <a:endParaRPr lang="en-US"/>
          </a:p>
        </p:txBody>
      </p:sp>
    </p:spTree>
    <p:extLst>
      <p:ext uri="{BB962C8B-B14F-4D97-AF65-F5344CB8AC3E}">
        <p14:creationId xmlns:p14="http://schemas.microsoft.com/office/powerpoint/2010/main" val="110730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Fisher’s exact test </a:t>
            </a:r>
            <a:endParaRPr lang="en-US" dirty="0">
              <a:effectLst/>
            </a:endParaRPr>
          </a:p>
        </p:txBody>
      </p:sp>
      <p:pic>
        <p:nvPicPr>
          <p:cNvPr id="4" name="Content Placeholder 3">
            <a:extLst>
              <a:ext uri="{FF2B5EF4-FFF2-40B4-BE49-F238E27FC236}">
                <a16:creationId xmlns:a16="http://schemas.microsoft.com/office/drawing/2014/main" id="{B81EF62F-199D-FE46-A18A-969428FC3F89}"/>
              </a:ext>
            </a:extLst>
          </p:cNvPr>
          <p:cNvPicPr>
            <a:picLocks noGrp="1" noChangeAspect="1"/>
          </p:cNvPicPr>
          <p:nvPr>
            <p:ph idx="1"/>
          </p:nvPr>
        </p:nvPicPr>
        <p:blipFill>
          <a:blip r:embed="rId2"/>
          <a:stretch>
            <a:fillRect/>
          </a:stretch>
        </p:blipFill>
        <p:spPr>
          <a:xfrm>
            <a:off x="2485731" y="1177925"/>
            <a:ext cx="7022101" cy="2111375"/>
          </a:xfrm>
          <a:prstGeom prst="rect">
            <a:avLst/>
          </a:prstGeom>
        </p:spPr>
      </p:pic>
      <p:sp>
        <p:nvSpPr>
          <p:cNvPr id="5" name="Slide Number Placeholder 4"/>
          <p:cNvSpPr>
            <a:spLocks noGrp="1"/>
          </p:cNvSpPr>
          <p:nvPr>
            <p:ph type="sldNum" sz="quarter" idx="12"/>
          </p:nvPr>
        </p:nvSpPr>
        <p:spPr/>
        <p:txBody>
          <a:bodyPr/>
          <a:lstStyle/>
          <a:p>
            <a:fld id="{47445CB2-BF6F-6E49-AC61-7BDDE2E02F5B}" type="slidenum">
              <a:rPr lang="en-US" smtClean="0"/>
              <a:t>30</a:t>
            </a:fld>
            <a:endParaRPr lang="en-US"/>
          </a:p>
        </p:txBody>
      </p:sp>
      <p:sp>
        <p:nvSpPr>
          <p:cNvPr id="7" name="Content Placeholder 2">
            <a:extLst>
              <a:ext uri="{FF2B5EF4-FFF2-40B4-BE49-F238E27FC236}">
                <a16:creationId xmlns:a16="http://schemas.microsoft.com/office/drawing/2014/main" id="{1812AF56-DE48-F345-859D-ECD5B0F0FC38}"/>
              </a:ext>
            </a:extLst>
          </p:cNvPr>
          <p:cNvSpPr txBox="1">
            <a:spLocks/>
          </p:cNvSpPr>
          <p:nvPr/>
        </p:nvSpPr>
        <p:spPr>
          <a:xfrm>
            <a:off x="833415" y="4963886"/>
            <a:ext cx="10327008" cy="1344317"/>
          </a:xfrm>
          <a:prstGeom prst="rect">
            <a:avLst/>
          </a:prstGeom>
          <a:ln>
            <a:noFill/>
          </a:ln>
        </p:spPr>
        <p:txBody>
          <a:bodyPr/>
          <a:lstStyle>
            <a:lvl1pPr marL="0" indent="0" algn="l" defTabSz="457182" rtl="0" eaLnBrk="1" latinLnBrk="0" hangingPunct="1">
              <a:spcBef>
                <a:spcPct val="20000"/>
              </a:spcBef>
              <a:buFont typeface="Arial"/>
              <a:buNone/>
              <a:defRPr sz="24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0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18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6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6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Then a similar calculation is done for all possible values of </a:t>
            </a:r>
            <a:r>
              <a:rPr lang="en-US" i="1" dirty="0"/>
              <a:t>X</a:t>
            </a:r>
            <a:r>
              <a:rPr lang="en-US" baseline="-25000" dirty="0"/>
              <a:t>1</a:t>
            </a:r>
            <a:r>
              <a:rPr lang="en-US" dirty="0"/>
              <a:t>, and these probabilities are summed up for those cases of </a:t>
            </a:r>
            <a:r>
              <a:rPr lang="en-US" i="1" dirty="0"/>
              <a:t>X</a:t>
            </a:r>
            <a:r>
              <a:rPr lang="en-US" baseline="-25000" dirty="0"/>
              <a:t>1</a:t>
            </a:r>
            <a:r>
              <a:rPr lang="en-US" dirty="0"/>
              <a:t> that are not more likely to occur. </a:t>
            </a:r>
            <a:endParaRPr lang="en-US" dirty="0">
              <a:effectLst/>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14356D4-7D4A-4042-9806-930147595987}"/>
                  </a:ext>
                </a:extLst>
              </p:cNvPr>
              <p:cNvSpPr txBox="1"/>
              <p:nvPr/>
            </p:nvSpPr>
            <p:spPr>
              <a:xfrm>
                <a:off x="3348374" y="3615447"/>
                <a:ext cx="5795626" cy="12921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𝑃</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=166</m:t>
                          </m:r>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d>
                            <m:dPr>
                              <m:ctrlPr>
                                <a:rPr lang="en-US" sz="2400" i="1">
                                  <a:latin typeface="Cambria Math" panose="02040503050406030204" pitchFamily="18" charset="0"/>
                                </a:rPr>
                              </m:ctrlPr>
                            </m:dPr>
                            <m:e>
                              <m:m>
                                <m:mPr>
                                  <m:mcs>
                                    <m:mc>
                                      <m:mcPr>
                                        <m:count m:val="1"/>
                                        <m:mcJc m:val="center"/>
                                      </m:mcPr>
                                    </m:mc>
                                  </m:mcs>
                                  <m:ctrlPr>
                                    <a:rPr lang="en-US" sz="2400" i="1">
                                      <a:latin typeface="Cambria Math" panose="02040503050406030204" pitchFamily="18" charset="0"/>
                                    </a:rPr>
                                  </m:ctrlPr>
                                </m:mPr>
                                <m:mr>
                                  <m:e>
                                    <m:r>
                                      <m:rPr>
                                        <m:brk m:alnAt="7"/>
                                      </m:rPr>
                                      <a:rPr lang="en-US" sz="2400" b="0" i="1" smtClean="0">
                                        <a:latin typeface="Cambria Math" panose="02040503050406030204" pitchFamily="18" charset="0"/>
                                      </a:rPr>
                                      <m:t>5</m:t>
                                    </m:r>
                                    <m:r>
                                      <a:rPr lang="en-US" sz="2400" b="0" i="1" smtClean="0">
                                        <a:latin typeface="Cambria Math" panose="02040503050406030204" pitchFamily="18" charset="0"/>
                                      </a:rPr>
                                      <m:t>96</m:t>
                                    </m:r>
                                  </m:e>
                                </m:mr>
                                <m:mr>
                                  <m:e>
                                    <m:r>
                                      <a:rPr lang="en-US" sz="2400" b="0" i="1" smtClean="0">
                                        <a:latin typeface="Cambria Math" panose="02040503050406030204" pitchFamily="18" charset="0"/>
                                      </a:rPr>
                                      <m:t>166</m:t>
                                    </m:r>
                                  </m:e>
                                </m:mr>
                              </m:m>
                            </m:e>
                          </m:d>
                          <m:d>
                            <m:dPr>
                              <m:ctrlPr>
                                <a:rPr lang="en-US" sz="2400" i="1">
                                  <a:latin typeface="Cambria Math" panose="02040503050406030204" pitchFamily="18" charset="0"/>
                                </a:rPr>
                              </m:ctrlPr>
                            </m:dPr>
                            <m:e>
                              <m:m>
                                <m:mPr>
                                  <m:mcs>
                                    <m:mc>
                                      <m:mcPr>
                                        <m:count m:val="1"/>
                                        <m:mcJc m:val="center"/>
                                      </m:mcPr>
                                    </m:mc>
                                  </m:mcs>
                                  <m:ctrlPr>
                                    <a:rPr lang="en-US" sz="2400" i="1">
                                      <a:latin typeface="Cambria Math" panose="02040503050406030204" pitchFamily="18" charset="0"/>
                                    </a:rPr>
                                  </m:ctrlPr>
                                </m:mPr>
                                <m:mr>
                                  <m:e>
                                    <m:r>
                                      <m:rPr>
                                        <m:brk m:alnAt="7"/>
                                      </m:rPr>
                                      <a:rPr lang="en-US" sz="2400" b="0" i="1" smtClean="0">
                                        <a:latin typeface="Cambria Math" panose="02040503050406030204" pitchFamily="18" charset="0"/>
                                      </a:rPr>
                                      <m:t>7</m:t>
                                    </m:r>
                                    <m:r>
                                      <a:rPr lang="en-US" sz="2400" b="0" i="1" smtClean="0">
                                        <a:latin typeface="Cambria Math" panose="02040503050406030204" pitchFamily="18" charset="0"/>
                                      </a:rPr>
                                      <m:t>11</m:t>
                                    </m:r>
                                  </m:e>
                                </m:mr>
                                <m:mr>
                                  <m:e>
                                    <m:r>
                                      <a:rPr lang="en-US" sz="2400" b="0" i="1" smtClean="0">
                                        <a:latin typeface="Cambria Math" panose="02040503050406030204" pitchFamily="18" charset="0"/>
                                      </a:rPr>
                                      <m:t>366</m:t>
                                    </m:r>
                                  </m:e>
                                </m:mr>
                              </m:m>
                            </m:e>
                          </m:d>
                        </m:num>
                        <m:den>
                          <m:d>
                            <m:dPr>
                              <m:ctrlPr>
                                <a:rPr lang="en-US" sz="2400" i="1">
                                  <a:latin typeface="Cambria Math" panose="02040503050406030204" pitchFamily="18" charset="0"/>
                                </a:rPr>
                              </m:ctrlPr>
                            </m:dPr>
                            <m:e>
                              <m:m>
                                <m:mPr>
                                  <m:mcs>
                                    <m:mc>
                                      <m:mcPr>
                                        <m:count m:val="1"/>
                                        <m:mcJc m:val="center"/>
                                      </m:mcPr>
                                    </m:mc>
                                  </m:mcs>
                                  <m:ctrlPr>
                                    <a:rPr lang="en-US" sz="2400" i="1">
                                      <a:latin typeface="Cambria Math" panose="02040503050406030204" pitchFamily="18" charset="0"/>
                                    </a:rPr>
                                  </m:ctrlPr>
                                </m:mPr>
                                <m:mr>
                                  <m:e>
                                    <m:r>
                                      <m:rPr>
                                        <m:brk m:alnAt="7"/>
                                      </m:rPr>
                                      <a:rPr lang="en-US" sz="2400" b="0" i="1" smtClean="0">
                                        <a:latin typeface="Cambria Math" panose="02040503050406030204" pitchFamily="18" charset="0"/>
                                      </a:rPr>
                                      <m:t>1</m:t>
                                    </m:r>
                                    <m:r>
                                      <a:rPr lang="en-US" sz="2400" b="0" i="1" smtClean="0">
                                        <a:latin typeface="Cambria Math" panose="02040503050406030204" pitchFamily="18" charset="0"/>
                                      </a:rPr>
                                      <m:t>307</m:t>
                                    </m:r>
                                  </m:e>
                                </m:mr>
                                <m:mr>
                                  <m:e>
                                    <m:r>
                                      <a:rPr lang="en-US" sz="2400" b="0" i="1" smtClean="0">
                                        <a:latin typeface="Cambria Math" panose="02040503050406030204" pitchFamily="18" charset="0"/>
                                      </a:rPr>
                                      <m:t>532</m:t>
                                    </m:r>
                                  </m:e>
                                </m:mr>
                              </m:m>
                            </m:e>
                          </m:d>
                        </m:den>
                      </m:f>
                      <m:r>
                        <a:rPr lang="en-US" sz="2400" b="0" i="1" smtClean="0">
                          <a:latin typeface="Cambria Math" panose="02040503050406030204" pitchFamily="18" charset="0"/>
                        </a:rPr>
                        <m:t>=1.33</m:t>
                      </m:r>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10</m:t>
                          </m:r>
                        </m:e>
                        <m:sup>
                          <m:r>
                            <a:rPr lang="en-US" sz="2400" b="0" i="1" smtClean="0">
                              <a:latin typeface="Cambria Math" panose="02040503050406030204" pitchFamily="18" charset="0"/>
                              <a:ea typeface="Cambria Math" panose="02040503050406030204" pitchFamily="18" charset="0"/>
                            </a:rPr>
                            <m:t>−18</m:t>
                          </m:r>
                        </m:sup>
                      </m:sSup>
                    </m:oMath>
                  </m:oMathPara>
                </a14:m>
                <a:endParaRPr lang="en-US" sz="2400" dirty="0"/>
              </a:p>
            </p:txBody>
          </p:sp>
        </mc:Choice>
        <mc:Fallback xmlns="">
          <p:sp>
            <p:nvSpPr>
              <p:cNvPr id="8" name="TextBox 7">
                <a:extLst>
                  <a:ext uri="{FF2B5EF4-FFF2-40B4-BE49-F238E27FC236}">
                    <a16:creationId xmlns:a16="http://schemas.microsoft.com/office/drawing/2014/main" id="{E14356D4-7D4A-4042-9806-930147595987}"/>
                  </a:ext>
                </a:extLst>
              </p:cNvPr>
              <p:cNvSpPr txBox="1">
                <a:spLocks noRot="1" noChangeAspect="1" noMove="1" noResize="1" noEditPoints="1" noAdjustHandles="1" noChangeArrowheads="1" noChangeShapeType="1" noTextEdit="1"/>
              </p:cNvSpPr>
              <p:nvPr/>
            </p:nvSpPr>
            <p:spPr>
              <a:xfrm>
                <a:off x="3348374" y="3615447"/>
                <a:ext cx="5795626" cy="1292149"/>
              </a:xfrm>
              <a:prstGeom prst="rect">
                <a:avLst/>
              </a:prstGeom>
              <a:blipFill>
                <a:blip r:embed="rId3"/>
                <a:stretch>
                  <a:fillRect l="-877" t="-980" b="-6863"/>
                </a:stretch>
              </a:blipFill>
            </p:spPr>
            <p:txBody>
              <a:bodyPr/>
              <a:lstStyle/>
              <a:p>
                <a:r>
                  <a:rPr lang="en-US">
                    <a:noFill/>
                  </a:rPr>
                  <a:t> </a:t>
                </a:r>
              </a:p>
            </p:txBody>
          </p:sp>
        </mc:Fallback>
      </mc:AlternateContent>
    </p:spTree>
    <p:extLst>
      <p:ext uri="{BB962C8B-B14F-4D97-AF65-F5344CB8AC3E}">
        <p14:creationId xmlns:p14="http://schemas.microsoft.com/office/powerpoint/2010/main" val="1698766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The app update roll-out problem</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dirty="0"/>
                  <a:t>A company is interested in updating their app/program, so they start a ‘pilot program’ to test the waters to see how this update will affect some important measure (like revenue or usage).  </a:t>
                </a:r>
                <a:r>
                  <a:rPr lang="en-US"/>
                  <a:t>How </a:t>
                </a:r>
                <a:r>
                  <a:rPr lang="en-US" dirty="0"/>
                  <a:t>s</a:t>
                </a:r>
                <a:r>
                  <a:rPr lang="en-US"/>
                  <a:t>hould </a:t>
                </a:r>
                <a:r>
                  <a:rPr lang="en-US" dirty="0"/>
                  <a:t>they do this?</a:t>
                </a:r>
              </a:p>
              <a:p>
                <a:r>
                  <a:rPr lang="en-US" sz="2800" dirty="0">
                    <a:effectLst/>
                  </a:rPr>
                  <a:t>The</a:t>
                </a:r>
                <a:r>
                  <a:rPr lang="en-US" dirty="0"/>
                  <a:t>y select a sample of users and ask them to voluntarily update the app on their phones in order to estimate the affect of this update.</a:t>
                </a:r>
              </a:p>
              <a:p>
                <a:r>
                  <a:rPr lang="en-US" dirty="0"/>
                  <a:t>Any issues with this design?</a:t>
                </a:r>
              </a:p>
              <a:p>
                <a:r>
                  <a:rPr lang="en-US" sz="2800" dirty="0">
                    <a:effectLst/>
                  </a:rPr>
                  <a:t>Volunteers will always be the most excited, dedicated users: a biased sample from all of their users.</a:t>
                </a:r>
              </a:p>
              <a:p>
                <a:r>
                  <a:rPr lang="en-US" dirty="0"/>
                  <a:t>We can potentially check for this bias via a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𝜒</m:t>
                        </m:r>
                      </m:e>
                      <m:sup>
                        <m:r>
                          <a:rPr lang="en-US" i="1">
                            <a:latin typeface="Cambria Math" panose="02040503050406030204" pitchFamily="18" charset="0"/>
                            <a:ea typeface="Cambria Math" panose="02040503050406030204" pitchFamily="18" charset="0"/>
                          </a:rPr>
                          <m:t>2</m:t>
                        </m:r>
                      </m:sup>
                    </m:sSup>
                  </m:oMath>
                </a14:m>
                <a:r>
                  <a:rPr lang="el-GR" dirty="0"/>
                  <a:t> </a:t>
                </a:r>
                <a:r>
                  <a:rPr lang="en-US" dirty="0"/>
                  <a:t>test for goodness-of-fit.</a:t>
                </a:r>
                <a:endParaRPr lang="en-US" sz="2800" dirty="0">
                  <a:effectLst/>
                </a:endParaRPr>
              </a:p>
            </p:txBody>
          </p:sp>
        </mc:Choice>
        <mc:Fallback xmlns="">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a:blip r:embed="rId2"/>
                <a:stretch>
                  <a:fillRect l="-1229" t="-1235" r="-1966"/>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31</a:t>
            </a:fld>
            <a:endParaRPr lang="en-US"/>
          </a:p>
        </p:txBody>
      </p:sp>
    </p:spTree>
    <p:extLst>
      <p:ext uri="{BB962C8B-B14F-4D97-AF65-F5344CB8AC3E}">
        <p14:creationId xmlns:p14="http://schemas.microsoft.com/office/powerpoint/2010/main" val="80166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l-GR" i="1" dirty="0"/>
              <a:t>χ</a:t>
            </a:r>
            <a:r>
              <a:rPr lang="el-GR" baseline="30000" dirty="0"/>
              <a:t>2</a:t>
            </a:r>
            <a:r>
              <a:rPr lang="el-GR" dirty="0"/>
              <a:t> </a:t>
            </a:r>
            <a:r>
              <a:rPr lang="en-US" dirty="0"/>
              <a:t>test for goodness-of-fit</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600" dirty="0"/>
                  <a:t>Formally, the </a:t>
                </a:r>
                <a14:m>
                  <m:oMath xmlns:m="http://schemas.openxmlformats.org/officeDocument/2006/math">
                    <m:sSup>
                      <m:sSupPr>
                        <m:ctrlPr>
                          <a:rPr lang="en-US" sz="2600" b="0" i="1" smtClean="0">
                            <a:latin typeface="Cambria Math" panose="02040503050406030204" pitchFamily="18" charset="0"/>
                            <a:ea typeface="Cambria Math" panose="02040503050406030204" pitchFamily="18" charset="0"/>
                          </a:rPr>
                        </m:ctrlPr>
                      </m:sSupPr>
                      <m:e>
                        <m:r>
                          <a:rPr lang="en-US" sz="2600" i="1" smtClean="0">
                            <a:latin typeface="Cambria Math" panose="02040503050406030204" pitchFamily="18" charset="0"/>
                            <a:ea typeface="Cambria Math" panose="02040503050406030204" pitchFamily="18" charset="0"/>
                          </a:rPr>
                          <m:t>𝜒</m:t>
                        </m:r>
                      </m:e>
                      <m:sup>
                        <m:r>
                          <a:rPr lang="en-US" sz="2600" b="0" i="1" smtClean="0">
                            <a:latin typeface="Cambria Math" panose="02040503050406030204" pitchFamily="18" charset="0"/>
                            <a:ea typeface="Cambria Math" panose="02040503050406030204" pitchFamily="18" charset="0"/>
                          </a:rPr>
                          <m:t>2</m:t>
                        </m:r>
                      </m:sup>
                    </m:sSup>
                  </m:oMath>
                </a14:m>
                <a:r>
                  <a:rPr lang="el-GR" sz="2600" dirty="0"/>
                  <a:t> </a:t>
                </a:r>
                <a:r>
                  <a:rPr lang="en-US" sz="2600" dirty="0"/>
                  <a:t>test for goodness-of-fit can be calculated as follows:</a:t>
                </a:r>
              </a:p>
              <a:p>
                <a:r>
                  <a:rPr lang="en-US" sz="2600" i="1" dirty="0"/>
                  <a:t>H</a:t>
                </a:r>
                <a:r>
                  <a:rPr lang="en-US" sz="2600" baseline="-25000" dirty="0"/>
                  <a:t>0</a:t>
                </a:r>
                <a:r>
                  <a:rPr lang="en-US" sz="2600" dirty="0"/>
                  <a:t>: the variable follows some known distribution in the population</a:t>
                </a:r>
                <a:br>
                  <a:rPr lang="en-US" sz="2600" dirty="0"/>
                </a:br>
                <a:r>
                  <a:rPr lang="en-US" sz="2600" i="1" dirty="0"/>
                  <a:t>H</a:t>
                </a:r>
                <a:r>
                  <a:rPr lang="en-US" sz="2600" i="1" baseline="-25000" dirty="0"/>
                  <a:t>A</a:t>
                </a:r>
                <a:r>
                  <a:rPr lang="en-US" sz="2600" dirty="0"/>
                  <a:t>: the variable does not follow this distribution</a:t>
                </a:r>
              </a:p>
              <a:p>
                <a:endParaRPr lang="en-US" sz="2600" dirty="0"/>
              </a:p>
              <a:p>
                <a:endParaRPr lang="en-US" sz="2600" dirty="0"/>
              </a:p>
              <a:p>
                <a:endParaRPr lang="en-US" sz="2600" dirty="0"/>
              </a:p>
              <a:p>
                <a:r>
                  <a:rPr lang="en-US" sz="2600" dirty="0"/>
                  <a:t>where </a:t>
                </a:r>
                <a:r>
                  <a:rPr lang="en-US" sz="2600" i="1" dirty="0" err="1"/>
                  <a:t>Obs</a:t>
                </a:r>
                <a:r>
                  <a:rPr lang="en-US" sz="2600" dirty="0"/>
                  <a:t> is the observed cell count and </a:t>
                </a:r>
                <a:r>
                  <a:rPr lang="en-US" sz="2600" i="1" dirty="0" err="1"/>
                  <a:t>Exp</a:t>
                </a:r>
                <a:r>
                  <a:rPr lang="en-US" sz="2600" dirty="0"/>
                  <a:t> is the expected cell count: </a:t>
                </a:r>
                <a:br>
                  <a:rPr lang="en-US" sz="2600" dirty="0"/>
                </a:br>
                <a14:m>
                  <m:oMath xmlns:m="http://schemas.openxmlformats.org/officeDocument/2006/math">
                    <m:r>
                      <a:rPr lang="en-US" sz="2600" i="1">
                        <a:latin typeface="Cambria Math" panose="02040503050406030204" pitchFamily="18" charset="0"/>
                      </a:rPr>
                      <m:t>𝐸</m:t>
                    </m:r>
                    <m:sSub>
                      <m:sSubPr>
                        <m:ctrlPr>
                          <a:rPr lang="en-US" sz="2600" b="0" i="1" smtClean="0">
                            <a:latin typeface="Cambria Math" panose="02040503050406030204" pitchFamily="18" charset="0"/>
                          </a:rPr>
                        </m:ctrlPr>
                      </m:sSubPr>
                      <m:e>
                        <m:r>
                          <a:rPr lang="en-US" sz="2600" i="1">
                            <a:latin typeface="Cambria Math" panose="02040503050406030204" pitchFamily="18" charset="0"/>
                          </a:rPr>
                          <m:t>𝑥</m:t>
                        </m:r>
                        <m:r>
                          <a:rPr lang="en-US" sz="2600" b="0" i="1" smtClean="0">
                            <a:latin typeface="Cambria Math" panose="02040503050406030204" pitchFamily="18" charset="0"/>
                          </a:rPr>
                          <m:t>𝑝</m:t>
                        </m:r>
                      </m:e>
                      <m:sub>
                        <m:r>
                          <a:rPr lang="en-US" sz="2600" b="0" i="1" smtClean="0">
                            <a:latin typeface="Cambria Math" panose="02040503050406030204" pitchFamily="18" charset="0"/>
                          </a:rPr>
                          <m:t>𝑖</m:t>
                        </m:r>
                      </m:sub>
                    </m:sSub>
                    <m:r>
                      <a:rPr lang="en-US" sz="2600" b="0" i="1" smtClean="0">
                        <a:latin typeface="Cambria Math" panose="02040503050406030204" pitchFamily="18" charset="0"/>
                      </a:rPr>
                      <m:t>=</m:t>
                    </m:r>
                    <m:r>
                      <a:rPr lang="en-US" sz="2600" b="0" i="1" smtClean="0">
                        <a:latin typeface="Cambria Math" panose="02040503050406030204" pitchFamily="18" charset="0"/>
                      </a:rPr>
                      <m:t>𝑛</m:t>
                    </m:r>
                    <m:sSub>
                      <m:sSubPr>
                        <m:ctrlPr>
                          <a:rPr lang="en-US" sz="2600" b="0" i="1" smtClean="0">
                            <a:latin typeface="Cambria Math" panose="02040503050406030204" pitchFamily="18" charset="0"/>
                            <a:ea typeface="Cambria Math" panose="02040503050406030204" pitchFamily="18" charset="0"/>
                          </a:rPr>
                        </m:ctrlPr>
                      </m:sSubPr>
                      <m:e>
                        <m:r>
                          <a:rPr lang="en-US" sz="2600" b="0" i="1" smtClean="0">
                            <a:latin typeface="Cambria Math" panose="02040503050406030204" pitchFamily="18" charset="0"/>
                            <a:ea typeface="Cambria Math" panose="02040503050406030204" pitchFamily="18" charset="0"/>
                          </a:rPr>
                          <m:t>𝜋</m:t>
                        </m:r>
                      </m:e>
                      <m:sub>
                        <m:r>
                          <a:rPr lang="en-US" sz="2600" b="0" i="1" smtClean="0">
                            <a:latin typeface="Cambria Math" panose="02040503050406030204" pitchFamily="18" charset="0"/>
                            <a:ea typeface="Cambria Math" panose="02040503050406030204" pitchFamily="18" charset="0"/>
                          </a:rPr>
                          <m:t>𝑖</m:t>
                        </m:r>
                      </m:sub>
                    </m:sSub>
                  </m:oMath>
                </a14:m>
                <a:r>
                  <a:rPr lang="en-US" sz="2600" dirty="0"/>
                  <a:t> (</a:t>
                </a:r>
                <a14:m>
                  <m:oMath xmlns:m="http://schemas.openxmlformats.org/officeDocument/2006/math">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𝜋</m:t>
                        </m:r>
                      </m:e>
                      <m:sub>
                        <m:r>
                          <a:rPr lang="en-US" sz="2600" i="1">
                            <a:latin typeface="Cambria Math" panose="02040503050406030204" pitchFamily="18" charset="0"/>
                            <a:ea typeface="Cambria Math" panose="02040503050406030204" pitchFamily="18" charset="0"/>
                          </a:rPr>
                          <m:t>𝑖</m:t>
                        </m:r>
                      </m:sub>
                    </m:sSub>
                  </m:oMath>
                </a14:m>
                <a:r>
                  <a:rPr lang="en-US" sz="2600" dirty="0"/>
                  <a:t> is the theoretical probability of being in category/bucket </a:t>
                </a:r>
                <a:r>
                  <a:rPr lang="en-US" sz="2600" i="1" dirty="0" err="1"/>
                  <a:t>i</a:t>
                </a:r>
                <a:r>
                  <a:rPr lang="en-US" sz="2600" dirty="0"/>
                  <a:t>). </a:t>
                </a:r>
              </a:p>
              <a:p>
                <a:r>
                  <a:rPr lang="en-US" sz="2600" dirty="0"/>
                  <a:t>The </a:t>
                </a:r>
                <a:r>
                  <a:rPr lang="en-US" sz="2600" i="1" dirty="0"/>
                  <a:t>p</a:t>
                </a:r>
                <a:r>
                  <a:rPr lang="en-US" sz="2600" dirty="0"/>
                  <a:t>-value can then be calculated based on a </a:t>
                </a:r>
                <a14:m>
                  <m:oMath xmlns:m="http://schemas.openxmlformats.org/officeDocument/2006/math">
                    <m:sSubSup>
                      <m:sSubSupPr>
                        <m:ctrlPr>
                          <a:rPr lang="en-US" sz="2600" i="1" smtClean="0">
                            <a:latin typeface="Cambria Math" panose="02040503050406030204" pitchFamily="18" charset="0"/>
                          </a:rPr>
                        </m:ctrlPr>
                      </m:sSubSupPr>
                      <m:e>
                        <m:r>
                          <a:rPr lang="en-US" sz="2600" i="1" smtClean="0">
                            <a:latin typeface="Cambria Math" panose="02040503050406030204" pitchFamily="18" charset="0"/>
                            <a:ea typeface="Cambria Math" panose="02040503050406030204" pitchFamily="18" charset="0"/>
                          </a:rPr>
                          <m:t>𝜒</m:t>
                        </m:r>
                      </m:e>
                      <m:sub>
                        <m:r>
                          <a:rPr lang="en-US" sz="2600" b="0" i="1" smtClean="0">
                            <a:latin typeface="Cambria Math" panose="02040503050406030204" pitchFamily="18" charset="0"/>
                          </a:rPr>
                          <m:t>𝑑𝑓</m:t>
                        </m:r>
                        <m:r>
                          <a:rPr lang="en-US" sz="2600" b="0" i="1" smtClean="0">
                            <a:latin typeface="Cambria Math" panose="02040503050406030204" pitchFamily="18" charset="0"/>
                          </a:rPr>
                          <m:t>=(</m:t>
                        </m:r>
                        <m:r>
                          <a:rPr lang="en-US" sz="2600" b="0" i="1" smtClean="0">
                            <a:latin typeface="Cambria Math" panose="02040503050406030204" pitchFamily="18" charset="0"/>
                          </a:rPr>
                          <m:t>𝑘</m:t>
                        </m:r>
                        <m:r>
                          <a:rPr lang="en-US" sz="2600" b="0" i="1" smtClean="0">
                            <a:latin typeface="Cambria Math" panose="02040503050406030204" pitchFamily="18" charset="0"/>
                          </a:rPr>
                          <m:t>−1)</m:t>
                        </m:r>
                      </m:sub>
                      <m:sup>
                        <m:r>
                          <a:rPr lang="en-US" sz="2600" b="0" i="1" smtClean="0">
                            <a:latin typeface="Cambria Math" panose="02040503050406030204" pitchFamily="18" charset="0"/>
                          </a:rPr>
                          <m:t>2</m:t>
                        </m:r>
                      </m:sup>
                    </m:sSubSup>
                  </m:oMath>
                </a14:m>
                <a:r>
                  <a:rPr lang="en-US" sz="2600" dirty="0"/>
                  <a:t> distribution </a:t>
                </a:r>
                <a:br>
                  <a:rPr lang="en-US" sz="2600" dirty="0"/>
                </a:br>
                <a:r>
                  <a:rPr lang="en-US" sz="2600" dirty="0"/>
                  <a:t>(</a:t>
                </a:r>
                <a:r>
                  <a:rPr lang="en-US" sz="2600" i="1" dirty="0"/>
                  <a:t>k</a:t>
                </a:r>
                <a:r>
                  <a:rPr lang="en-US" sz="2600" dirty="0"/>
                  <a:t> is the # categories in the population). </a:t>
                </a:r>
              </a:p>
              <a:p>
                <a:endParaRPr lang="en-US" sz="2600" dirty="0"/>
              </a:p>
              <a:p>
                <a:endParaRPr lang="en-US" sz="2600" dirty="0">
                  <a:effectLst/>
                </a:endParaRPr>
              </a:p>
            </p:txBody>
          </p:sp>
        </mc:Choice>
        <mc:Fallback xmlns="">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a:blip r:embed="rId3"/>
                <a:stretch>
                  <a:fillRect l="-983" t="-741" r="-49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32</a:t>
            </a:fld>
            <a:endParaRPr lang="en-US"/>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CED64E8-2F74-CA4E-86AD-03CE6DD3ED0C}"/>
                  </a:ext>
                </a:extLst>
              </p:cNvPr>
              <p:cNvSpPr/>
              <p:nvPr/>
            </p:nvSpPr>
            <p:spPr>
              <a:xfrm>
                <a:off x="3250051" y="2595656"/>
                <a:ext cx="5493736" cy="109664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600" b="0" i="1" smtClean="0">
                              <a:latin typeface="Cambria Math" panose="02040503050406030204" pitchFamily="18" charset="0"/>
                              <a:ea typeface="Cambria Math" panose="02040503050406030204" pitchFamily="18" charset="0"/>
                            </a:rPr>
                          </m:ctrlPr>
                        </m:sSupPr>
                        <m:e>
                          <m:r>
                            <a:rPr lang="en-US" sz="2600" i="1" smtClean="0">
                              <a:latin typeface="Cambria Math" panose="02040503050406030204" pitchFamily="18" charset="0"/>
                              <a:ea typeface="Cambria Math" panose="02040503050406030204" pitchFamily="18" charset="0"/>
                            </a:rPr>
                            <m:t>𝜒</m:t>
                          </m:r>
                        </m:e>
                        <m:sup>
                          <m:r>
                            <a:rPr lang="en-US" sz="2600" b="0" i="1" smtClean="0">
                              <a:latin typeface="Cambria Math" panose="02040503050406030204" pitchFamily="18" charset="0"/>
                              <a:ea typeface="Cambria Math" panose="02040503050406030204" pitchFamily="18" charset="0"/>
                            </a:rPr>
                            <m:t>2</m:t>
                          </m:r>
                        </m:sup>
                      </m:sSup>
                      <m:r>
                        <a:rPr lang="en-US" sz="2600" i="1" smtClean="0">
                          <a:latin typeface="Cambria Math" panose="02040503050406030204" pitchFamily="18" charset="0"/>
                        </a:rPr>
                        <m:t>=</m:t>
                      </m:r>
                      <m:nary>
                        <m:naryPr>
                          <m:chr m:val="∑"/>
                          <m:supHide m:val="on"/>
                          <m:ctrlPr>
                            <a:rPr lang="en-US" sz="2600" i="1" smtClean="0">
                              <a:latin typeface="Cambria Math" panose="02040503050406030204" pitchFamily="18" charset="0"/>
                            </a:rPr>
                          </m:ctrlPr>
                        </m:naryPr>
                        <m:sub>
                          <m:r>
                            <m:rPr>
                              <m:brk m:alnAt="7"/>
                            </m:rPr>
                            <a:rPr lang="en-US" sz="2600" b="0" i="1" smtClean="0">
                              <a:latin typeface="Cambria Math" panose="02040503050406030204" pitchFamily="18" charset="0"/>
                            </a:rPr>
                            <m:t>𝑎</m:t>
                          </m:r>
                          <m:r>
                            <a:rPr lang="en-US" sz="2600" b="0" i="1" smtClean="0">
                              <a:latin typeface="Cambria Math" panose="02040503050406030204" pitchFamily="18" charset="0"/>
                            </a:rPr>
                            <m:t>𝑙𝑙</m:t>
                          </m:r>
                          <m:r>
                            <a:rPr lang="en-US" sz="2600" b="0" i="1" smtClean="0">
                              <a:latin typeface="Cambria Math" panose="02040503050406030204" pitchFamily="18" charset="0"/>
                            </a:rPr>
                            <m:t> </m:t>
                          </m:r>
                          <m:r>
                            <a:rPr lang="en-US" sz="2600" b="0" i="1" smtClean="0">
                              <a:latin typeface="Cambria Math" panose="02040503050406030204" pitchFamily="18" charset="0"/>
                            </a:rPr>
                            <m:t>𝑐𝑒𝑙𝑙𝑠</m:t>
                          </m:r>
                        </m:sub>
                        <m:sup/>
                        <m:e>
                          <m:f>
                            <m:fPr>
                              <m:ctrlPr>
                                <a:rPr lang="en-US" sz="2600" i="1" smtClean="0">
                                  <a:latin typeface="Cambria Math" panose="02040503050406030204" pitchFamily="18" charset="0"/>
                                </a:rPr>
                              </m:ctrlPr>
                            </m:fPr>
                            <m:num>
                              <m:sSup>
                                <m:sSupPr>
                                  <m:ctrlPr>
                                    <a:rPr lang="en-US" sz="2600" b="0" i="1" smtClean="0">
                                      <a:latin typeface="Cambria Math" panose="02040503050406030204" pitchFamily="18" charset="0"/>
                                    </a:rPr>
                                  </m:ctrlPr>
                                </m:sSupPr>
                                <m:e>
                                  <m:d>
                                    <m:dPr>
                                      <m:ctrlPr>
                                        <a:rPr lang="en-US" sz="2600" b="0" i="1" smtClean="0">
                                          <a:latin typeface="Cambria Math" panose="02040503050406030204" pitchFamily="18" charset="0"/>
                                        </a:rPr>
                                      </m:ctrlPr>
                                    </m:dPr>
                                    <m:e>
                                      <m:r>
                                        <a:rPr lang="en-US" sz="2600" b="0" i="1" smtClean="0">
                                          <a:latin typeface="Cambria Math" panose="02040503050406030204" pitchFamily="18" charset="0"/>
                                        </a:rPr>
                                        <m:t>𝑂𝑏𝑠</m:t>
                                      </m:r>
                                      <m:r>
                                        <a:rPr lang="en-US" sz="2600" b="0" i="1" smtClean="0">
                                          <a:latin typeface="Cambria Math" panose="02040503050406030204" pitchFamily="18" charset="0"/>
                                        </a:rPr>
                                        <m:t>−</m:t>
                                      </m:r>
                                      <m:r>
                                        <a:rPr lang="en-US" sz="2600" b="0" i="1" smtClean="0">
                                          <a:latin typeface="Cambria Math" panose="02040503050406030204" pitchFamily="18" charset="0"/>
                                        </a:rPr>
                                        <m:t>𝐸𝑥𝑝</m:t>
                                      </m:r>
                                    </m:e>
                                  </m:d>
                                </m:e>
                                <m:sup>
                                  <m:r>
                                    <a:rPr lang="en-US" sz="2600" b="0" i="1" smtClean="0">
                                      <a:latin typeface="Cambria Math" panose="02040503050406030204" pitchFamily="18" charset="0"/>
                                    </a:rPr>
                                    <m:t>2</m:t>
                                  </m:r>
                                </m:sup>
                              </m:sSup>
                            </m:num>
                            <m:den>
                              <m:r>
                                <a:rPr lang="en-US" sz="2600" b="0" i="1" smtClean="0">
                                  <a:latin typeface="Cambria Math" panose="02040503050406030204" pitchFamily="18" charset="0"/>
                                </a:rPr>
                                <m:t>𝐸𝑥𝑝</m:t>
                              </m:r>
                            </m:den>
                          </m:f>
                        </m:e>
                      </m:nary>
                    </m:oMath>
                  </m:oMathPara>
                </a14:m>
                <a:endParaRPr lang="en-US" sz="2600" dirty="0"/>
              </a:p>
            </p:txBody>
          </p:sp>
        </mc:Choice>
        <mc:Fallback xmlns="">
          <p:sp>
            <p:nvSpPr>
              <p:cNvPr id="6" name="Rectangle 5">
                <a:extLst>
                  <a:ext uri="{FF2B5EF4-FFF2-40B4-BE49-F238E27FC236}">
                    <a16:creationId xmlns:a16="http://schemas.microsoft.com/office/drawing/2014/main" id="{7CED64E8-2F74-CA4E-86AD-03CE6DD3ED0C}"/>
                  </a:ext>
                </a:extLst>
              </p:cNvPr>
              <p:cNvSpPr>
                <a:spLocks noRot="1" noChangeAspect="1" noMove="1" noResize="1" noEditPoints="1" noAdjustHandles="1" noChangeArrowheads="1" noChangeShapeType="1" noTextEdit="1"/>
              </p:cNvSpPr>
              <p:nvPr/>
            </p:nvSpPr>
            <p:spPr>
              <a:xfrm>
                <a:off x="3250051" y="2595656"/>
                <a:ext cx="5493736" cy="1096647"/>
              </a:xfrm>
              <a:prstGeom prst="rect">
                <a:avLst/>
              </a:prstGeom>
              <a:blipFill>
                <a:blip r:embed="rId4"/>
                <a:stretch>
                  <a:fillRect t="-125287" b="-178161"/>
                </a:stretch>
              </a:blipFill>
            </p:spPr>
            <p:txBody>
              <a:bodyPr/>
              <a:lstStyle/>
              <a:p>
                <a:r>
                  <a:rPr lang="en-US">
                    <a:noFill/>
                  </a:rPr>
                  <a:t> </a:t>
                </a:r>
              </a:p>
            </p:txBody>
          </p:sp>
        </mc:Fallback>
      </mc:AlternateContent>
    </p:spTree>
    <p:extLst>
      <p:ext uri="{BB962C8B-B14F-4D97-AF65-F5344CB8AC3E}">
        <p14:creationId xmlns:p14="http://schemas.microsoft.com/office/powerpoint/2010/main" val="140277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E639C-F0BF-954C-BCD9-372C5BDA1776}"/>
              </a:ext>
            </a:extLst>
          </p:cNvPr>
          <p:cNvSpPr>
            <a:spLocks noGrp="1"/>
          </p:cNvSpPr>
          <p:nvPr>
            <p:ph type="title"/>
          </p:nvPr>
        </p:nvSpPr>
        <p:spPr/>
        <p:txBody>
          <a:bodyPr/>
          <a:lstStyle/>
          <a:p>
            <a:r>
              <a:rPr lang="en-US" dirty="0"/>
              <a:t>An infamous AB Test: 41 Shades of Blue</a:t>
            </a:r>
          </a:p>
        </p:txBody>
      </p:sp>
      <p:sp>
        <p:nvSpPr>
          <p:cNvPr id="4" name="Slide Number Placeholder 3">
            <a:extLst>
              <a:ext uri="{FF2B5EF4-FFF2-40B4-BE49-F238E27FC236}">
                <a16:creationId xmlns:a16="http://schemas.microsoft.com/office/drawing/2014/main" id="{6BA271FB-F6FA-D743-A099-5B0B28780549}"/>
              </a:ext>
            </a:extLst>
          </p:cNvPr>
          <p:cNvSpPr>
            <a:spLocks noGrp="1"/>
          </p:cNvSpPr>
          <p:nvPr>
            <p:ph type="sldNum" sz="quarter" idx="12"/>
          </p:nvPr>
        </p:nvSpPr>
        <p:spPr/>
        <p:txBody>
          <a:bodyPr/>
          <a:lstStyle/>
          <a:p>
            <a:fld id="{8C616E8F-BF65-1643-9F00-FF84D0665BC6}" type="slidenum">
              <a:rPr lang="en-US" smtClean="0"/>
              <a:t>33</a:t>
            </a:fld>
            <a:endParaRPr lang="en-US"/>
          </a:p>
        </p:txBody>
      </p:sp>
      <p:pic>
        <p:nvPicPr>
          <p:cNvPr id="5" name="Picture 4">
            <a:extLst>
              <a:ext uri="{FF2B5EF4-FFF2-40B4-BE49-F238E27FC236}">
                <a16:creationId xmlns:a16="http://schemas.microsoft.com/office/drawing/2014/main" id="{A19B7D80-C69D-7049-98BE-C054FB4E3B23}"/>
              </a:ext>
            </a:extLst>
          </p:cNvPr>
          <p:cNvPicPr>
            <a:picLocks noChangeAspect="1"/>
          </p:cNvPicPr>
          <p:nvPr/>
        </p:nvPicPr>
        <p:blipFill>
          <a:blip r:embed="rId2"/>
          <a:stretch>
            <a:fillRect/>
          </a:stretch>
        </p:blipFill>
        <p:spPr>
          <a:xfrm>
            <a:off x="2224231" y="1022983"/>
            <a:ext cx="7743537" cy="4345120"/>
          </a:xfrm>
          <a:prstGeom prst="rect">
            <a:avLst/>
          </a:prstGeom>
        </p:spPr>
      </p:pic>
      <p:sp>
        <p:nvSpPr>
          <p:cNvPr id="6" name="Rectangle 5">
            <a:extLst>
              <a:ext uri="{FF2B5EF4-FFF2-40B4-BE49-F238E27FC236}">
                <a16:creationId xmlns:a16="http://schemas.microsoft.com/office/drawing/2014/main" id="{78A2F247-5916-1B46-8EA4-A4170E4EC197}"/>
              </a:ext>
            </a:extLst>
          </p:cNvPr>
          <p:cNvSpPr/>
          <p:nvPr/>
        </p:nvSpPr>
        <p:spPr>
          <a:xfrm>
            <a:off x="929639" y="5529199"/>
            <a:ext cx="10332720" cy="492443"/>
          </a:xfrm>
          <a:prstGeom prst="rect">
            <a:avLst/>
          </a:prstGeom>
        </p:spPr>
        <p:txBody>
          <a:bodyPr wrap="square">
            <a:spAutoFit/>
          </a:bodyPr>
          <a:lstStyle/>
          <a:p>
            <a:r>
              <a:rPr lang="en-US" sz="2600" dirty="0"/>
              <a:t>How should the study proceed?  How should the data be analyzed?</a:t>
            </a:r>
          </a:p>
        </p:txBody>
      </p:sp>
    </p:spTree>
    <p:extLst>
      <p:ext uri="{BB962C8B-B14F-4D97-AF65-F5344CB8AC3E}">
        <p14:creationId xmlns:p14="http://schemas.microsoft.com/office/powerpoint/2010/main" val="2553652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B84FE-2063-9A46-B2FB-C2B02A2904DB}"/>
              </a:ext>
            </a:extLst>
          </p:cNvPr>
          <p:cNvSpPr>
            <a:spLocks noGrp="1"/>
          </p:cNvSpPr>
          <p:nvPr>
            <p:ph type="title"/>
          </p:nvPr>
        </p:nvSpPr>
        <p:spPr/>
        <p:txBody>
          <a:bodyPr/>
          <a:lstStyle/>
          <a:p>
            <a:r>
              <a:rPr lang="en-US" dirty="0"/>
              <a:t>A Decision Tree for testing.</a:t>
            </a:r>
          </a:p>
        </p:txBody>
      </p:sp>
      <p:sp>
        <p:nvSpPr>
          <p:cNvPr id="3" name="Content Placeholder 2">
            <a:extLst>
              <a:ext uri="{FF2B5EF4-FFF2-40B4-BE49-F238E27FC236}">
                <a16:creationId xmlns:a16="http://schemas.microsoft.com/office/drawing/2014/main" id="{C4E4AF0A-C6E7-4F4B-826D-1DBAB18CD16E}"/>
              </a:ext>
            </a:extLst>
          </p:cNvPr>
          <p:cNvSpPr>
            <a:spLocks noGrp="1"/>
          </p:cNvSpPr>
          <p:nvPr>
            <p:ph idx="1"/>
          </p:nvPr>
        </p:nvSpPr>
        <p:spPr/>
        <p:txBody>
          <a:bodyPr/>
          <a:lstStyle/>
          <a:p>
            <a:r>
              <a:rPr lang="en-US" sz="2400" dirty="0"/>
              <a:t>Inference</a:t>
            </a:r>
            <a:endParaRPr lang="en-US" sz="24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34</a:t>
            </a:fld>
            <a:endParaRPr lang="en-US"/>
          </a:p>
        </p:txBody>
      </p:sp>
      <p:pic>
        <p:nvPicPr>
          <p:cNvPr id="4" name="Picture 3">
            <a:extLst>
              <a:ext uri="{FF2B5EF4-FFF2-40B4-BE49-F238E27FC236}">
                <a16:creationId xmlns:a16="http://schemas.microsoft.com/office/drawing/2014/main" id="{185C375D-9970-EC49-B164-E5916DAE7EDD}"/>
              </a:ext>
            </a:extLst>
          </p:cNvPr>
          <p:cNvPicPr>
            <a:picLocks noChangeAspect="1"/>
          </p:cNvPicPr>
          <p:nvPr/>
        </p:nvPicPr>
        <p:blipFill>
          <a:blip r:embed="rId2"/>
          <a:stretch>
            <a:fillRect/>
          </a:stretch>
        </p:blipFill>
        <p:spPr>
          <a:xfrm>
            <a:off x="1759563" y="1615440"/>
            <a:ext cx="8718267" cy="4785360"/>
          </a:xfrm>
          <a:prstGeom prst="rect">
            <a:avLst/>
          </a:prstGeom>
        </p:spPr>
      </p:pic>
    </p:spTree>
    <p:extLst>
      <p:ext uri="{BB962C8B-B14F-4D97-AF65-F5344CB8AC3E}">
        <p14:creationId xmlns:p14="http://schemas.microsoft.com/office/powerpoint/2010/main" val="193589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Obama’s 2008 Campaign</a:t>
            </a:r>
          </a:p>
        </p:txBody>
      </p:sp>
      <p:sp>
        <p:nvSpPr>
          <p:cNvPr id="3" name="Slide Number Placeholder 2"/>
          <p:cNvSpPr>
            <a:spLocks noGrp="1"/>
          </p:cNvSpPr>
          <p:nvPr>
            <p:ph type="sldNum" sz="quarter" idx="12"/>
          </p:nvPr>
        </p:nvSpPr>
        <p:spPr/>
        <p:txBody>
          <a:bodyPr/>
          <a:lstStyle/>
          <a:p>
            <a:fld id="{47445CB2-BF6F-6E49-AC61-7BDDE2E02F5B}" type="slidenum">
              <a:rPr lang="en-US" smtClean="0"/>
              <a:t>35</a:t>
            </a:fld>
            <a:endParaRPr lang="en-US"/>
          </a:p>
        </p:txBody>
      </p:sp>
    </p:spTree>
    <p:extLst>
      <p:ext uri="{BB962C8B-B14F-4D97-AF65-F5344CB8AC3E}">
        <p14:creationId xmlns:p14="http://schemas.microsoft.com/office/powerpoint/2010/main" val="3301995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90191-905D-8C4C-B9FF-A1A407B03C99}"/>
              </a:ext>
            </a:extLst>
          </p:cNvPr>
          <p:cNvSpPr>
            <a:spLocks noGrp="1"/>
          </p:cNvSpPr>
          <p:nvPr>
            <p:ph type="title"/>
          </p:nvPr>
        </p:nvSpPr>
        <p:spPr/>
        <p:txBody>
          <a:bodyPr/>
          <a:lstStyle/>
          <a:p>
            <a:r>
              <a:rPr lang="en-US" dirty="0"/>
              <a:t>The 2008 Obama Campaign</a:t>
            </a:r>
          </a:p>
        </p:txBody>
      </p:sp>
      <p:sp>
        <p:nvSpPr>
          <p:cNvPr id="3" name="Content Placeholder 2">
            <a:extLst>
              <a:ext uri="{FF2B5EF4-FFF2-40B4-BE49-F238E27FC236}">
                <a16:creationId xmlns:a16="http://schemas.microsoft.com/office/drawing/2014/main" id="{B0016C66-F5D8-2F45-824C-EED26789629D}"/>
              </a:ext>
            </a:extLst>
          </p:cNvPr>
          <p:cNvSpPr>
            <a:spLocks noGrp="1"/>
          </p:cNvSpPr>
          <p:nvPr>
            <p:ph idx="1"/>
          </p:nvPr>
        </p:nvSpPr>
        <p:spPr/>
        <p:txBody>
          <a:bodyPr/>
          <a:lstStyle/>
          <a:p>
            <a:r>
              <a:rPr lang="en-US" dirty="0"/>
              <a:t>In 2008, the Obama campaign raised much of its money via online donations through its website.</a:t>
            </a:r>
          </a:p>
          <a:p>
            <a:endParaRPr lang="en-US" dirty="0"/>
          </a:p>
          <a:p>
            <a:r>
              <a:rPr lang="en-US" dirty="0"/>
              <a:t>They wanted to optimize the launch page that visitors saw when they came to the campaign website.  They were attempting to maximize the number of visitors that would sign up for their emailing list.</a:t>
            </a:r>
          </a:p>
          <a:p>
            <a:endParaRPr lang="en-US" dirty="0"/>
          </a:p>
          <a:p>
            <a:r>
              <a:rPr lang="en-US" dirty="0"/>
              <a:t>There were 2 treatments they attempted to vary:</a:t>
            </a:r>
          </a:p>
          <a:p>
            <a:r>
              <a:rPr lang="en-US" dirty="0"/>
              <a:t>	- the image or video the user saw.</a:t>
            </a:r>
          </a:p>
          <a:p>
            <a:r>
              <a:rPr lang="en-US" dirty="0"/>
              <a:t>	- the words on the click-through button.</a:t>
            </a:r>
          </a:p>
          <a:p>
            <a:r>
              <a:rPr lang="en-US" dirty="0"/>
              <a:t>	</a:t>
            </a:r>
          </a:p>
        </p:txBody>
      </p:sp>
      <p:sp>
        <p:nvSpPr>
          <p:cNvPr id="4" name="Slide Number Placeholder 3">
            <a:extLst>
              <a:ext uri="{FF2B5EF4-FFF2-40B4-BE49-F238E27FC236}">
                <a16:creationId xmlns:a16="http://schemas.microsoft.com/office/drawing/2014/main" id="{977A1C9B-CAD7-8B46-9917-B75D25C4E9C8}"/>
              </a:ext>
            </a:extLst>
          </p:cNvPr>
          <p:cNvSpPr>
            <a:spLocks noGrp="1"/>
          </p:cNvSpPr>
          <p:nvPr>
            <p:ph type="sldNum" sz="quarter" idx="12"/>
          </p:nvPr>
        </p:nvSpPr>
        <p:spPr/>
        <p:txBody>
          <a:bodyPr/>
          <a:lstStyle/>
          <a:p>
            <a:fld id="{8C616E8F-BF65-1643-9F00-FF84D0665BC6}" type="slidenum">
              <a:rPr lang="en-US" smtClean="0"/>
              <a:t>36</a:t>
            </a:fld>
            <a:endParaRPr lang="en-US"/>
          </a:p>
        </p:txBody>
      </p:sp>
    </p:spTree>
    <p:extLst>
      <p:ext uri="{BB962C8B-B14F-4D97-AF65-F5344CB8AC3E}">
        <p14:creationId xmlns:p14="http://schemas.microsoft.com/office/powerpoint/2010/main" val="247091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81787-2070-0C42-B1AD-3515F3F701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C9F5D6-9827-1346-AC8B-BBB355360B05}"/>
              </a:ext>
            </a:extLst>
          </p:cNvPr>
          <p:cNvSpPr>
            <a:spLocks noGrp="1"/>
          </p:cNvSpPr>
          <p:nvPr>
            <p:ph idx="1"/>
          </p:nvPr>
        </p:nvSpPr>
        <p:spPr>
          <a:xfrm>
            <a:off x="833415" y="1177758"/>
            <a:ext cx="3956318" cy="4973640"/>
          </a:xfrm>
        </p:spPr>
        <p:txBody>
          <a:bodyPr/>
          <a:lstStyle/>
          <a:p>
            <a:r>
              <a:rPr lang="en-US" dirty="0"/>
              <a:t>Media choices (6 of them):</a:t>
            </a:r>
          </a:p>
          <a:p>
            <a:pPr marL="457200" indent="-457200">
              <a:buFontTx/>
              <a:buChar char="-"/>
            </a:pPr>
            <a:r>
              <a:rPr lang="en-US" dirty="0"/>
              <a:t>3 images and 3 videos were possibly shown</a:t>
            </a:r>
          </a:p>
          <a:p>
            <a:endParaRPr lang="en-US" dirty="0"/>
          </a:p>
          <a:p>
            <a:r>
              <a:rPr lang="en-US" dirty="0"/>
              <a:t>Click- through button</a:t>
            </a:r>
          </a:p>
          <a:p>
            <a:r>
              <a:rPr lang="en-US" dirty="0"/>
              <a:t>- one of 4 choices:</a:t>
            </a:r>
          </a:p>
        </p:txBody>
      </p:sp>
      <p:sp>
        <p:nvSpPr>
          <p:cNvPr id="4" name="Slide Number Placeholder 3">
            <a:extLst>
              <a:ext uri="{FF2B5EF4-FFF2-40B4-BE49-F238E27FC236}">
                <a16:creationId xmlns:a16="http://schemas.microsoft.com/office/drawing/2014/main" id="{0D968341-0E83-A14E-A9E2-18F628E4B634}"/>
              </a:ext>
            </a:extLst>
          </p:cNvPr>
          <p:cNvSpPr>
            <a:spLocks noGrp="1"/>
          </p:cNvSpPr>
          <p:nvPr>
            <p:ph type="sldNum" sz="quarter" idx="12"/>
          </p:nvPr>
        </p:nvSpPr>
        <p:spPr/>
        <p:txBody>
          <a:bodyPr/>
          <a:lstStyle/>
          <a:p>
            <a:fld id="{8C616E8F-BF65-1643-9F00-FF84D0665BC6}" type="slidenum">
              <a:rPr lang="en-US" smtClean="0"/>
              <a:t>37</a:t>
            </a:fld>
            <a:endParaRPr lang="en-US"/>
          </a:p>
        </p:txBody>
      </p:sp>
      <p:pic>
        <p:nvPicPr>
          <p:cNvPr id="6" name="Picture 5">
            <a:extLst>
              <a:ext uri="{FF2B5EF4-FFF2-40B4-BE49-F238E27FC236}">
                <a16:creationId xmlns:a16="http://schemas.microsoft.com/office/drawing/2014/main" id="{9D2A2B6E-56AB-A549-A52C-4C759450BE24}"/>
              </a:ext>
            </a:extLst>
          </p:cNvPr>
          <p:cNvPicPr>
            <a:picLocks noChangeAspect="1"/>
          </p:cNvPicPr>
          <p:nvPr/>
        </p:nvPicPr>
        <p:blipFill>
          <a:blip r:embed="rId2"/>
          <a:stretch>
            <a:fillRect/>
          </a:stretch>
        </p:blipFill>
        <p:spPr>
          <a:xfrm>
            <a:off x="4789733" y="1233208"/>
            <a:ext cx="6976156" cy="4918190"/>
          </a:xfrm>
          <a:prstGeom prst="rect">
            <a:avLst/>
          </a:prstGeom>
        </p:spPr>
      </p:pic>
      <p:pic>
        <p:nvPicPr>
          <p:cNvPr id="7" name="Picture 6">
            <a:extLst>
              <a:ext uri="{FF2B5EF4-FFF2-40B4-BE49-F238E27FC236}">
                <a16:creationId xmlns:a16="http://schemas.microsoft.com/office/drawing/2014/main" id="{33127FAF-CB7B-544B-A4E8-F8771E0016C8}"/>
              </a:ext>
            </a:extLst>
          </p:cNvPr>
          <p:cNvPicPr>
            <a:picLocks noChangeAspect="1"/>
          </p:cNvPicPr>
          <p:nvPr/>
        </p:nvPicPr>
        <p:blipFill>
          <a:blip r:embed="rId3"/>
          <a:stretch>
            <a:fillRect/>
          </a:stretch>
        </p:blipFill>
        <p:spPr>
          <a:xfrm>
            <a:off x="2678941" y="5632893"/>
            <a:ext cx="1905000" cy="482600"/>
          </a:xfrm>
          <a:prstGeom prst="rect">
            <a:avLst/>
          </a:prstGeom>
        </p:spPr>
      </p:pic>
      <p:pic>
        <p:nvPicPr>
          <p:cNvPr id="8" name="Picture 7">
            <a:extLst>
              <a:ext uri="{FF2B5EF4-FFF2-40B4-BE49-F238E27FC236}">
                <a16:creationId xmlns:a16="http://schemas.microsoft.com/office/drawing/2014/main" id="{2BFC8CCD-31E8-B34C-AABA-A0384F284DBA}"/>
              </a:ext>
            </a:extLst>
          </p:cNvPr>
          <p:cNvPicPr>
            <a:picLocks noChangeAspect="1"/>
          </p:cNvPicPr>
          <p:nvPr/>
        </p:nvPicPr>
        <p:blipFill>
          <a:blip r:embed="rId4"/>
          <a:stretch>
            <a:fillRect/>
          </a:stretch>
        </p:blipFill>
        <p:spPr>
          <a:xfrm>
            <a:off x="2689302" y="4956342"/>
            <a:ext cx="1905000" cy="482600"/>
          </a:xfrm>
          <a:prstGeom prst="rect">
            <a:avLst/>
          </a:prstGeom>
        </p:spPr>
      </p:pic>
      <p:pic>
        <p:nvPicPr>
          <p:cNvPr id="9" name="Picture 8">
            <a:extLst>
              <a:ext uri="{FF2B5EF4-FFF2-40B4-BE49-F238E27FC236}">
                <a16:creationId xmlns:a16="http://schemas.microsoft.com/office/drawing/2014/main" id="{654E08AF-81A7-BC43-B257-CF0DD2C389C8}"/>
              </a:ext>
            </a:extLst>
          </p:cNvPr>
          <p:cNvPicPr>
            <a:picLocks noChangeAspect="1"/>
          </p:cNvPicPr>
          <p:nvPr/>
        </p:nvPicPr>
        <p:blipFill>
          <a:blip r:embed="rId5"/>
          <a:stretch>
            <a:fillRect/>
          </a:stretch>
        </p:blipFill>
        <p:spPr>
          <a:xfrm>
            <a:off x="517602" y="4956342"/>
            <a:ext cx="1905000" cy="482600"/>
          </a:xfrm>
          <a:prstGeom prst="rect">
            <a:avLst/>
          </a:prstGeom>
        </p:spPr>
      </p:pic>
      <p:pic>
        <p:nvPicPr>
          <p:cNvPr id="10" name="Picture 9">
            <a:extLst>
              <a:ext uri="{FF2B5EF4-FFF2-40B4-BE49-F238E27FC236}">
                <a16:creationId xmlns:a16="http://schemas.microsoft.com/office/drawing/2014/main" id="{976FBF2A-49F1-0D48-A9FC-FDF8B405EDDF}"/>
              </a:ext>
            </a:extLst>
          </p:cNvPr>
          <p:cNvPicPr>
            <a:picLocks noChangeAspect="1"/>
          </p:cNvPicPr>
          <p:nvPr/>
        </p:nvPicPr>
        <p:blipFill>
          <a:blip r:embed="rId6"/>
          <a:stretch>
            <a:fillRect/>
          </a:stretch>
        </p:blipFill>
        <p:spPr>
          <a:xfrm>
            <a:off x="517602" y="5632893"/>
            <a:ext cx="1905000" cy="482600"/>
          </a:xfrm>
          <a:prstGeom prst="rect">
            <a:avLst/>
          </a:prstGeom>
        </p:spPr>
      </p:pic>
    </p:spTree>
    <p:extLst>
      <p:ext uri="{BB962C8B-B14F-4D97-AF65-F5344CB8AC3E}">
        <p14:creationId xmlns:p14="http://schemas.microsoft.com/office/powerpoint/2010/main" val="276698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1FFE-20C1-CA4B-A7F3-D0915F1CAC9F}"/>
              </a:ext>
            </a:extLst>
          </p:cNvPr>
          <p:cNvSpPr>
            <a:spLocks noGrp="1"/>
          </p:cNvSpPr>
          <p:nvPr>
            <p:ph type="title"/>
          </p:nvPr>
        </p:nvSpPr>
        <p:spPr/>
        <p:txBody>
          <a:bodyPr/>
          <a:lstStyle/>
          <a:p>
            <a:r>
              <a:rPr lang="en-US" dirty="0"/>
              <a:t>How to design the experiment?</a:t>
            </a:r>
          </a:p>
        </p:txBody>
      </p:sp>
      <p:sp>
        <p:nvSpPr>
          <p:cNvPr id="3" name="Content Placeholder 2">
            <a:extLst>
              <a:ext uri="{FF2B5EF4-FFF2-40B4-BE49-F238E27FC236}">
                <a16:creationId xmlns:a16="http://schemas.microsoft.com/office/drawing/2014/main" id="{06641E06-A69E-D94D-89CD-CBDFBFBD56E9}"/>
              </a:ext>
            </a:extLst>
          </p:cNvPr>
          <p:cNvSpPr>
            <a:spLocks noGrp="1"/>
          </p:cNvSpPr>
          <p:nvPr>
            <p:ph idx="1"/>
          </p:nvPr>
        </p:nvSpPr>
        <p:spPr/>
        <p:txBody>
          <a:bodyPr/>
          <a:lstStyle/>
          <a:p>
            <a:r>
              <a:rPr lang="en-US" dirty="0"/>
              <a:t>How should this experiment unfold?</a:t>
            </a:r>
          </a:p>
          <a:p>
            <a:endParaRPr lang="en-US" dirty="0"/>
          </a:p>
          <a:p>
            <a:pPr marL="514350" indent="-514350">
              <a:buAutoNum type="arabicPeriod"/>
            </a:pPr>
            <a:r>
              <a:rPr lang="en-US" dirty="0"/>
              <a:t>What was the response variable?  </a:t>
            </a:r>
          </a:p>
          <a:p>
            <a:pPr marL="514350" indent="-514350">
              <a:buAutoNum type="arabicPeriod"/>
            </a:pPr>
            <a:r>
              <a:rPr lang="en-US" dirty="0"/>
              <a:t>What were the treatments?  What were the treatment groups?</a:t>
            </a:r>
          </a:p>
          <a:p>
            <a:pPr marL="514350" indent="-514350">
              <a:buAutoNum type="arabicPeriod"/>
            </a:pPr>
            <a:r>
              <a:rPr lang="en-US" dirty="0"/>
              <a:t>How many observations (sample size) needed to be selected in order to determine which treatment group is most effective?</a:t>
            </a:r>
          </a:p>
          <a:p>
            <a:pPr marL="514350" indent="-514350">
              <a:buAutoNum type="arabicPeriod"/>
            </a:pPr>
            <a:r>
              <a:rPr lang="en-US" dirty="0"/>
              <a:t>What analysis should be performed?</a:t>
            </a:r>
          </a:p>
          <a:p>
            <a:pPr marL="514350" indent="-514350">
              <a:buAutoNum type="arabicPeriod"/>
            </a:pPr>
            <a:endParaRPr lang="en-US" dirty="0"/>
          </a:p>
        </p:txBody>
      </p:sp>
      <p:sp>
        <p:nvSpPr>
          <p:cNvPr id="4" name="Slide Number Placeholder 3">
            <a:extLst>
              <a:ext uri="{FF2B5EF4-FFF2-40B4-BE49-F238E27FC236}">
                <a16:creationId xmlns:a16="http://schemas.microsoft.com/office/drawing/2014/main" id="{3E1FFCDE-EEB4-4F46-A70E-F622E9A4E5C1}"/>
              </a:ext>
            </a:extLst>
          </p:cNvPr>
          <p:cNvSpPr>
            <a:spLocks noGrp="1"/>
          </p:cNvSpPr>
          <p:nvPr>
            <p:ph type="sldNum" sz="quarter" idx="12"/>
          </p:nvPr>
        </p:nvSpPr>
        <p:spPr/>
        <p:txBody>
          <a:bodyPr/>
          <a:lstStyle/>
          <a:p>
            <a:fld id="{8C616E8F-BF65-1643-9F00-FF84D0665BC6}" type="slidenum">
              <a:rPr lang="en-US" smtClean="0"/>
              <a:t>38</a:t>
            </a:fld>
            <a:endParaRPr lang="en-US"/>
          </a:p>
        </p:txBody>
      </p:sp>
    </p:spTree>
    <p:extLst>
      <p:ext uri="{BB962C8B-B14F-4D97-AF65-F5344CB8AC3E}">
        <p14:creationId xmlns:p14="http://schemas.microsoft.com/office/powerpoint/2010/main" val="354387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7C9D6-62A7-FF4E-BF51-B76348A0384F}"/>
              </a:ext>
            </a:extLst>
          </p:cNvPr>
          <p:cNvSpPr>
            <a:spLocks noGrp="1"/>
          </p:cNvSpPr>
          <p:nvPr>
            <p:ph type="title"/>
          </p:nvPr>
        </p:nvSpPr>
        <p:spPr/>
        <p:txBody>
          <a:bodyPr/>
          <a:lstStyle/>
          <a:p>
            <a:r>
              <a:rPr lang="en-US" dirty="0"/>
              <a:t>Obama 2008: the specifics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AF25F04-4D9A-4F45-8612-66070F93AA02}"/>
                  </a:ext>
                </a:extLst>
              </p:cNvPr>
              <p:cNvSpPr>
                <a:spLocks noGrp="1"/>
              </p:cNvSpPr>
              <p:nvPr>
                <p:ph idx="1"/>
              </p:nvPr>
            </p:nvSpPr>
            <p:spPr/>
            <p:txBody>
              <a:bodyPr/>
              <a:lstStyle/>
              <a:p>
                <a:pPr marL="514350" indent="-514350">
                  <a:buAutoNum type="arabicPeriod"/>
                </a:pPr>
                <a:r>
                  <a:rPr lang="en-US" dirty="0"/>
                  <a:t>What was the response variable?  </a:t>
                </a:r>
              </a:p>
              <a:p>
                <a:pPr marL="1257270" lvl="1" indent="-514350"/>
                <a:r>
                  <a:rPr lang="en-US" dirty="0"/>
                  <a:t>sign-up rate</a:t>
                </a:r>
              </a:p>
              <a:p>
                <a:pPr marL="514350" indent="-514350">
                  <a:buAutoNum type="arabicPeriod"/>
                </a:pPr>
                <a:r>
                  <a:rPr lang="en-US" dirty="0"/>
                  <a:t>What were the treatments?  What were the treatment groups?</a:t>
                </a:r>
              </a:p>
              <a:p>
                <a:pPr marL="1257270" lvl="1" indent="-514350"/>
                <a:r>
                  <a:rPr lang="en-US" dirty="0"/>
                  <a:t>2 treatments (media and ).  24 treatment groups</a:t>
                </a:r>
              </a:p>
              <a:p>
                <a:pPr marL="514350" indent="-514350">
                  <a:buAutoNum type="arabicPeriod"/>
                </a:pPr>
                <a:r>
                  <a:rPr lang="en-US" dirty="0"/>
                  <a:t>How many observations (sample size) needed to be selected in order to determine which treatment group is most effective?</a:t>
                </a:r>
              </a:p>
              <a:p>
                <a:pPr marL="1257270" lvl="1" indent="-514350"/>
                <a:r>
                  <a:rPr lang="en-US" dirty="0"/>
                  <a:t>The campaign decided to run the experiment on 310,382 visitors!!!</a:t>
                </a:r>
              </a:p>
              <a:p>
                <a:pPr marL="514350" indent="-514350">
                  <a:buAutoNum type="arabicPeriod"/>
                </a:pPr>
                <a:r>
                  <a:rPr lang="en-US" dirty="0"/>
                  <a:t>What analysis should be performed?</a:t>
                </a:r>
              </a:p>
              <a:p>
                <a:pPr marL="1257270" lvl="1" indent="-514350"/>
                <a:r>
                  <a:rPr lang="en-US" dirty="0"/>
                  <a:t>Classically, a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𝜒</m:t>
                        </m:r>
                      </m:e>
                      <m:sup>
                        <m:r>
                          <a:rPr lang="en-US" b="0" i="1" smtClean="0">
                            <a:latin typeface="Cambria Math" panose="02040503050406030204" pitchFamily="18" charset="0"/>
                          </a:rPr>
                          <m:t>2</m:t>
                        </m:r>
                      </m:sup>
                    </m:sSup>
                  </m:oMath>
                </a14:m>
                <a:r>
                  <a:rPr lang="en-US" dirty="0"/>
                  <a:t> goodness-of-fit test could be performed.	</a:t>
                </a:r>
              </a:p>
              <a:p>
                <a:r>
                  <a:rPr lang="en-US" dirty="0"/>
                  <a:t>The data were overwhelming…</a:t>
                </a:r>
              </a:p>
            </p:txBody>
          </p:sp>
        </mc:Choice>
        <mc:Fallback>
          <p:sp>
            <p:nvSpPr>
              <p:cNvPr id="3" name="Content Placeholder 2">
                <a:extLst>
                  <a:ext uri="{FF2B5EF4-FFF2-40B4-BE49-F238E27FC236}">
                    <a16:creationId xmlns:a16="http://schemas.microsoft.com/office/drawing/2014/main" id="{7AF25F04-4D9A-4F45-8612-66070F93AA02}"/>
                  </a:ext>
                </a:extLst>
              </p:cNvPr>
              <p:cNvSpPr>
                <a:spLocks noGrp="1" noRot="1" noChangeAspect="1" noMove="1" noResize="1" noEditPoints="1" noAdjustHandles="1" noChangeArrowheads="1" noChangeShapeType="1" noTextEdit="1"/>
              </p:cNvSpPr>
              <p:nvPr>
                <p:ph idx="1"/>
              </p:nvPr>
            </p:nvSpPr>
            <p:spPr>
              <a:blipFill>
                <a:blip r:embed="rId2"/>
                <a:stretch>
                  <a:fillRect l="-1229" t="-3593" b="-13173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D50C9D4-85EA-AE45-BEA5-2655EB2BF1DD}"/>
              </a:ext>
            </a:extLst>
          </p:cNvPr>
          <p:cNvSpPr>
            <a:spLocks noGrp="1"/>
          </p:cNvSpPr>
          <p:nvPr>
            <p:ph type="sldNum" sz="quarter" idx="12"/>
          </p:nvPr>
        </p:nvSpPr>
        <p:spPr/>
        <p:txBody>
          <a:bodyPr/>
          <a:lstStyle/>
          <a:p>
            <a:fld id="{8C616E8F-BF65-1643-9F00-FF84D0665BC6}" type="slidenum">
              <a:rPr lang="en-US" smtClean="0"/>
              <a:t>39</a:t>
            </a:fld>
            <a:endParaRPr lang="en-US"/>
          </a:p>
        </p:txBody>
      </p:sp>
    </p:spTree>
    <p:extLst>
      <p:ext uri="{BB962C8B-B14F-4D97-AF65-F5344CB8AC3E}">
        <p14:creationId xmlns:p14="http://schemas.microsoft.com/office/powerpoint/2010/main" val="427307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Association vs. Causation</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702197" y="983807"/>
                <a:ext cx="10787605" cy="5324396"/>
              </a:xfrm>
            </p:spPr>
            <p:txBody>
              <a:bodyPr/>
              <a:lstStyle/>
              <a:p>
                <a:r>
                  <a:rPr lang="en-US" sz="2800" dirty="0"/>
                  <a:t>In many of our methods (regression, for example) we often want to measure the association between two variables: the response, </a:t>
                </a:r>
                <a:r>
                  <a:rPr lang="en-US" sz="2800" i="1" dirty="0"/>
                  <a:t>Y</a:t>
                </a:r>
                <a:r>
                  <a:rPr lang="en-US" sz="2800" dirty="0"/>
                  <a:t>, and the predictor, </a:t>
                </a:r>
                <a:r>
                  <a:rPr lang="en-US" sz="2800" i="1" dirty="0"/>
                  <a:t>X</a:t>
                </a:r>
                <a:r>
                  <a:rPr lang="en-US" sz="2800" dirty="0"/>
                  <a:t>.  For example, this association is modeled by a </a:t>
                </a:r>
                <a14:m>
                  <m:oMath xmlns:m="http://schemas.openxmlformats.org/officeDocument/2006/math">
                    <m:r>
                      <a:rPr lang="en-US" sz="2800" i="1">
                        <a:latin typeface="Cambria Math" panose="02040503050406030204" pitchFamily="18" charset="0"/>
                        <a:ea typeface="Cambria Math" panose="02040503050406030204" pitchFamily="18" charset="0"/>
                      </a:rPr>
                      <m:t>𝛽</m:t>
                    </m:r>
                  </m:oMath>
                </a14:m>
                <a:r>
                  <a:rPr lang="en-US" sz="2800" dirty="0"/>
                  <a:t> coefficient in regression, or amount of increase in </a:t>
                </a:r>
                <a14:m>
                  <m:oMath xmlns:m="http://schemas.openxmlformats.org/officeDocument/2006/math">
                    <m:sSup>
                      <m:sSupPr>
                        <m:ctrlPr>
                          <a:rPr lang="en-US" sz="2800" i="1">
                            <a:latin typeface="Cambria Math" panose="02040503050406030204" pitchFamily="18" charset="0"/>
                          </a:rPr>
                        </m:ctrlPr>
                      </m:sSupPr>
                      <m:e>
                        <m:r>
                          <a:rPr lang="en-US" sz="2800" i="1">
                            <a:latin typeface="Cambria Math" panose="02040503050406030204" pitchFamily="18" charset="0"/>
                          </a:rPr>
                          <m:t>𝑅</m:t>
                        </m:r>
                      </m:e>
                      <m:sup>
                        <m:r>
                          <a:rPr lang="en-US" sz="2800" i="1">
                            <a:latin typeface="Cambria Math" panose="02040503050406030204" pitchFamily="18" charset="0"/>
                          </a:rPr>
                          <m:t>2</m:t>
                        </m:r>
                      </m:sup>
                    </m:sSup>
                  </m:oMath>
                </a14:m>
                <a:r>
                  <a:rPr lang="en-US" sz="2800" dirty="0"/>
                  <a:t> in a regression tree associated with a predictor, etc...</a:t>
                </a:r>
              </a:p>
              <a:p>
                <a:endParaRPr lang="en-US" sz="2800" dirty="0"/>
              </a:p>
              <a:p>
                <a:r>
                  <a:rPr lang="en-US" sz="2800" dirty="0"/>
                  <a:t>If </a:t>
                </a:r>
                <a14:m>
                  <m:oMath xmlns:m="http://schemas.openxmlformats.org/officeDocument/2006/math">
                    <m:r>
                      <a:rPr lang="en-US" sz="2800" i="1" smtClean="0">
                        <a:latin typeface="Cambria Math" panose="02040503050406030204" pitchFamily="18" charset="0"/>
                        <a:ea typeface="Cambria Math" panose="02040503050406030204" pitchFamily="18" charset="0"/>
                      </a:rPr>
                      <m:t>𝛽</m:t>
                    </m:r>
                  </m:oMath>
                </a14:m>
                <a:r>
                  <a:rPr lang="en-US" sz="2800" dirty="0"/>
                  <a:t> is </a:t>
                </a:r>
                <a:r>
                  <a:rPr lang="en-US" sz="2800" i="1" dirty="0"/>
                  <a:t>significantly different </a:t>
                </a:r>
                <a:r>
                  <a:rPr lang="en-US" sz="2800" dirty="0"/>
                  <a:t>from zero (or amount of </a:t>
                </a:r>
                <a14:m>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𝑅</m:t>
                        </m:r>
                      </m:e>
                      <m:sup>
                        <m:r>
                          <a:rPr lang="en-US" sz="2800" b="0" i="1" smtClean="0">
                            <a:latin typeface="Cambria Math" panose="02040503050406030204" pitchFamily="18" charset="0"/>
                          </a:rPr>
                          <m:t>2</m:t>
                        </m:r>
                      </m:sup>
                    </m:sSup>
                  </m:oMath>
                </a14:m>
                <a:r>
                  <a:rPr lang="en-US" sz="2800" dirty="0"/>
                  <a:t> is greater than by chance alone), then there is evidence that the response is associated with the predictor.  </a:t>
                </a:r>
              </a:p>
              <a:p>
                <a:endParaRPr lang="en-US" sz="2800" dirty="0"/>
              </a:p>
              <a:p>
                <a:r>
                  <a:rPr lang="en-US" sz="2800" dirty="0"/>
                  <a:t>How can we determine if </a:t>
                </a:r>
                <a14:m>
                  <m:oMath xmlns:m="http://schemas.openxmlformats.org/officeDocument/2006/math">
                    <m:r>
                      <a:rPr lang="en-US" sz="2800" i="1">
                        <a:latin typeface="Cambria Math" panose="02040503050406030204" pitchFamily="18" charset="0"/>
                        <a:ea typeface="Cambria Math" panose="02040503050406030204" pitchFamily="18" charset="0"/>
                      </a:rPr>
                      <m:t>𝛽</m:t>
                    </m:r>
                  </m:oMath>
                </a14:m>
                <a:r>
                  <a:rPr lang="en-US" sz="2800" dirty="0"/>
                  <a:t> is </a:t>
                </a:r>
                <a:r>
                  <a:rPr lang="en-US" sz="2800" i="1" dirty="0"/>
                  <a:t>significantly different</a:t>
                </a:r>
                <a:r>
                  <a:rPr lang="en-US" sz="2800" dirty="0"/>
                  <a:t> from zero in a model?</a:t>
                </a:r>
                <a:endParaRPr lang="en-US" sz="2800" dirty="0">
                  <a:effectLst/>
                </a:endParaRPr>
              </a:p>
            </p:txBody>
          </p:sp>
        </mc:Choice>
        <mc:Fallback xmlns="">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702197" y="983807"/>
                <a:ext cx="10787605" cy="5324396"/>
              </a:xfrm>
              <a:blipFill>
                <a:blip r:embed="rId2"/>
                <a:stretch>
                  <a:fillRect l="-1058" t="-950" r="-1528"/>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4</a:t>
            </a:fld>
            <a:endParaRPr lang="en-US"/>
          </a:p>
        </p:txBody>
      </p:sp>
    </p:spTree>
    <p:extLst>
      <p:ext uri="{BB962C8B-B14F-4D97-AF65-F5344CB8AC3E}">
        <p14:creationId xmlns:p14="http://schemas.microsoft.com/office/powerpoint/2010/main" val="29279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E645F-8BCA-5A4D-830D-8B36C376B3F6}"/>
              </a:ext>
            </a:extLst>
          </p:cNvPr>
          <p:cNvSpPr>
            <a:spLocks noGrp="1"/>
          </p:cNvSpPr>
          <p:nvPr>
            <p:ph type="title"/>
          </p:nvPr>
        </p:nvSpPr>
        <p:spPr/>
        <p:txBody>
          <a:bodyPr/>
          <a:lstStyle/>
          <a:p>
            <a:r>
              <a:rPr lang="en-US" dirty="0"/>
              <a:t>The Results</a:t>
            </a:r>
          </a:p>
        </p:txBody>
      </p:sp>
      <p:sp>
        <p:nvSpPr>
          <p:cNvPr id="4" name="Slide Number Placeholder 3">
            <a:extLst>
              <a:ext uri="{FF2B5EF4-FFF2-40B4-BE49-F238E27FC236}">
                <a16:creationId xmlns:a16="http://schemas.microsoft.com/office/drawing/2014/main" id="{D3F7914C-6ADA-C64D-9EC5-0B9FD9ECB66A}"/>
              </a:ext>
            </a:extLst>
          </p:cNvPr>
          <p:cNvSpPr>
            <a:spLocks noGrp="1"/>
          </p:cNvSpPr>
          <p:nvPr>
            <p:ph type="sldNum" sz="quarter" idx="12"/>
          </p:nvPr>
        </p:nvSpPr>
        <p:spPr/>
        <p:txBody>
          <a:bodyPr/>
          <a:lstStyle/>
          <a:p>
            <a:fld id="{8C616E8F-BF65-1643-9F00-FF84D0665BC6}" type="slidenum">
              <a:rPr lang="en-US" smtClean="0"/>
              <a:t>40</a:t>
            </a:fld>
            <a:endParaRPr lang="en-US"/>
          </a:p>
        </p:txBody>
      </p:sp>
      <p:pic>
        <p:nvPicPr>
          <p:cNvPr id="5" name="Picture 4">
            <a:extLst>
              <a:ext uri="{FF2B5EF4-FFF2-40B4-BE49-F238E27FC236}">
                <a16:creationId xmlns:a16="http://schemas.microsoft.com/office/drawing/2014/main" id="{09668ED4-324D-C947-888A-2D3B5D12CCEF}"/>
              </a:ext>
            </a:extLst>
          </p:cNvPr>
          <p:cNvPicPr>
            <a:picLocks noChangeAspect="1"/>
          </p:cNvPicPr>
          <p:nvPr/>
        </p:nvPicPr>
        <p:blipFill>
          <a:blip r:embed="rId2"/>
          <a:stretch>
            <a:fillRect/>
          </a:stretch>
        </p:blipFill>
        <p:spPr>
          <a:xfrm>
            <a:off x="5152329" y="216531"/>
            <a:ext cx="6057900" cy="2882900"/>
          </a:xfrm>
          <a:prstGeom prst="rect">
            <a:avLst/>
          </a:prstGeom>
        </p:spPr>
      </p:pic>
      <p:pic>
        <p:nvPicPr>
          <p:cNvPr id="6" name="Picture 5">
            <a:extLst>
              <a:ext uri="{FF2B5EF4-FFF2-40B4-BE49-F238E27FC236}">
                <a16:creationId xmlns:a16="http://schemas.microsoft.com/office/drawing/2014/main" id="{174FFEF4-BA36-2D4C-9E76-49605A9DCC6E}"/>
              </a:ext>
            </a:extLst>
          </p:cNvPr>
          <p:cNvPicPr>
            <a:picLocks noChangeAspect="1"/>
          </p:cNvPicPr>
          <p:nvPr/>
        </p:nvPicPr>
        <p:blipFill>
          <a:blip r:embed="rId3"/>
          <a:stretch>
            <a:fillRect/>
          </a:stretch>
        </p:blipFill>
        <p:spPr>
          <a:xfrm>
            <a:off x="5152329" y="3429000"/>
            <a:ext cx="6057900" cy="2971800"/>
          </a:xfrm>
          <a:prstGeom prst="rect">
            <a:avLst/>
          </a:prstGeom>
        </p:spPr>
      </p:pic>
      <p:sp>
        <p:nvSpPr>
          <p:cNvPr id="8" name="Rectangle 7">
            <a:extLst>
              <a:ext uri="{FF2B5EF4-FFF2-40B4-BE49-F238E27FC236}">
                <a16:creationId xmlns:a16="http://schemas.microsoft.com/office/drawing/2014/main" id="{E1C2D29B-AA33-BE42-93CE-693EEF4AF72F}"/>
              </a:ext>
            </a:extLst>
          </p:cNvPr>
          <p:cNvSpPr/>
          <p:nvPr/>
        </p:nvSpPr>
        <p:spPr>
          <a:xfrm>
            <a:off x="714073" y="4609640"/>
            <a:ext cx="4189142" cy="923330"/>
          </a:xfrm>
          <a:prstGeom prst="rect">
            <a:avLst/>
          </a:prstGeom>
        </p:spPr>
        <p:txBody>
          <a:bodyPr wrap="square">
            <a:spAutoFit/>
          </a:bodyPr>
          <a:lstStyle/>
          <a:p>
            <a:r>
              <a:rPr lang="en-US" dirty="0">
                <a:hlinkClick r:id="rId4"/>
              </a:rPr>
              <a:t>https://blog.optimizely.com/2010/11/29/how-obama-raised-60-million-by-running-a-simple-experiment/</a:t>
            </a:r>
            <a:endParaRPr lang="en-US" dirty="0"/>
          </a:p>
        </p:txBody>
      </p:sp>
      <p:sp>
        <p:nvSpPr>
          <p:cNvPr id="9" name="Content Placeholder 2">
            <a:extLst>
              <a:ext uri="{FF2B5EF4-FFF2-40B4-BE49-F238E27FC236}">
                <a16:creationId xmlns:a16="http://schemas.microsoft.com/office/drawing/2014/main" id="{B3855E06-C366-C04D-AC0A-F7727CA43FE9}"/>
              </a:ext>
            </a:extLst>
          </p:cNvPr>
          <p:cNvSpPr>
            <a:spLocks noGrp="1"/>
          </p:cNvSpPr>
          <p:nvPr>
            <p:ph idx="1"/>
          </p:nvPr>
        </p:nvSpPr>
        <p:spPr>
          <a:xfrm>
            <a:off x="833415" y="1516566"/>
            <a:ext cx="3950459" cy="3746810"/>
          </a:xfrm>
        </p:spPr>
        <p:txBody>
          <a:bodyPr/>
          <a:lstStyle/>
          <a:p>
            <a:r>
              <a:rPr lang="en-US" dirty="0"/>
              <a:t>The results are shown to the right (note: they are from a 3</a:t>
            </a:r>
            <a:r>
              <a:rPr lang="en-US" baseline="30000" dirty="0"/>
              <a:t>rd</a:t>
            </a:r>
            <a:r>
              <a:rPr lang="en-US" dirty="0"/>
              <a:t> party site that runs AB tests for website design: Optimizely).</a:t>
            </a:r>
          </a:p>
          <a:p>
            <a:endParaRPr lang="en-US" dirty="0"/>
          </a:p>
        </p:txBody>
      </p:sp>
    </p:spTree>
    <p:extLst>
      <p:ext uri="{BB962C8B-B14F-4D97-AF65-F5344CB8AC3E}">
        <p14:creationId xmlns:p14="http://schemas.microsoft.com/office/powerpoint/2010/main" val="178498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91B0A-F52E-7F4D-92DB-27A0C5BBE7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650989-CC84-9143-9370-64C5EC243CA3}"/>
              </a:ext>
            </a:extLst>
          </p:cNvPr>
          <p:cNvSpPr>
            <a:spLocks noGrp="1"/>
          </p:cNvSpPr>
          <p:nvPr>
            <p:ph idx="1"/>
          </p:nvPr>
        </p:nvSpPr>
        <p:spPr>
          <a:xfrm>
            <a:off x="833415" y="1177758"/>
            <a:ext cx="10327008" cy="5223042"/>
          </a:xfrm>
        </p:spPr>
        <p:txBody>
          <a:bodyPr/>
          <a:lstStyle/>
          <a:p>
            <a:r>
              <a:rPr lang="en-US" dirty="0"/>
              <a:t>The winning variation had a sign-up rate of 11.6%. The original page had a sign-up rate of 8.26%. That’s an improvement of 40.6% in sign-up rate…[leading to an] additional 2,880,000 email addresses translated into 288,000 more volunteers…and an additional $60 million in donations.</a:t>
            </a:r>
          </a:p>
          <a:p>
            <a:endParaRPr lang="en-US" sz="800" dirty="0"/>
          </a:p>
          <a:p>
            <a:r>
              <a:rPr lang="en-US" dirty="0"/>
              <a:t>See any issue in this conclusion?</a:t>
            </a:r>
          </a:p>
          <a:p>
            <a:endParaRPr lang="en-US" sz="800" dirty="0"/>
          </a:p>
          <a:p>
            <a:r>
              <a:rPr lang="en-US" dirty="0"/>
              <a:t>But more importantly, they did learn one lesson: those intimately involved in designing websites (or medical treatments) are too biased to properly make conclusions as to what works best.  They like the videos, and they performed the worst.  </a:t>
            </a:r>
          </a:p>
          <a:p>
            <a:endParaRPr lang="en-US" dirty="0"/>
          </a:p>
        </p:txBody>
      </p:sp>
      <p:sp>
        <p:nvSpPr>
          <p:cNvPr id="4" name="Slide Number Placeholder 3">
            <a:extLst>
              <a:ext uri="{FF2B5EF4-FFF2-40B4-BE49-F238E27FC236}">
                <a16:creationId xmlns:a16="http://schemas.microsoft.com/office/drawing/2014/main" id="{FCA76C94-137A-6048-AC91-14C3A7A677D7}"/>
              </a:ext>
            </a:extLst>
          </p:cNvPr>
          <p:cNvSpPr>
            <a:spLocks noGrp="1"/>
          </p:cNvSpPr>
          <p:nvPr>
            <p:ph type="sldNum" sz="quarter" idx="12"/>
          </p:nvPr>
        </p:nvSpPr>
        <p:spPr/>
        <p:txBody>
          <a:bodyPr/>
          <a:lstStyle/>
          <a:p>
            <a:fld id="{8C616E8F-BF65-1643-9F00-FF84D0665BC6}" type="slidenum">
              <a:rPr lang="en-US" smtClean="0"/>
              <a:t>41</a:t>
            </a:fld>
            <a:endParaRPr lang="en-US"/>
          </a:p>
        </p:txBody>
      </p:sp>
    </p:spTree>
    <p:extLst>
      <p:ext uri="{BB962C8B-B14F-4D97-AF65-F5344CB8AC3E}">
        <p14:creationId xmlns:p14="http://schemas.microsoft.com/office/powerpoint/2010/main" val="284188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81787-2070-0C42-B1AD-3515F3F70179}"/>
              </a:ext>
            </a:extLst>
          </p:cNvPr>
          <p:cNvSpPr>
            <a:spLocks noGrp="1"/>
          </p:cNvSpPr>
          <p:nvPr>
            <p:ph type="title"/>
          </p:nvPr>
        </p:nvSpPr>
        <p:spPr/>
        <p:txBody>
          <a:bodyPr/>
          <a:lstStyle/>
          <a:p>
            <a:r>
              <a:rPr lang="en-US" dirty="0"/>
              <a:t>And the winner was:</a:t>
            </a:r>
          </a:p>
        </p:txBody>
      </p:sp>
      <p:sp>
        <p:nvSpPr>
          <p:cNvPr id="4" name="Slide Number Placeholder 3">
            <a:extLst>
              <a:ext uri="{FF2B5EF4-FFF2-40B4-BE49-F238E27FC236}">
                <a16:creationId xmlns:a16="http://schemas.microsoft.com/office/drawing/2014/main" id="{0D968341-0E83-A14E-A9E2-18F628E4B634}"/>
              </a:ext>
            </a:extLst>
          </p:cNvPr>
          <p:cNvSpPr>
            <a:spLocks noGrp="1"/>
          </p:cNvSpPr>
          <p:nvPr>
            <p:ph type="sldNum" sz="quarter" idx="12"/>
          </p:nvPr>
        </p:nvSpPr>
        <p:spPr/>
        <p:txBody>
          <a:bodyPr/>
          <a:lstStyle/>
          <a:p>
            <a:fld id="{8C616E8F-BF65-1643-9F00-FF84D0665BC6}" type="slidenum">
              <a:rPr lang="en-US" smtClean="0"/>
              <a:t>42</a:t>
            </a:fld>
            <a:endParaRPr lang="en-US"/>
          </a:p>
        </p:txBody>
      </p:sp>
      <p:pic>
        <p:nvPicPr>
          <p:cNvPr id="5" name="Picture 4">
            <a:extLst>
              <a:ext uri="{FF2B5EF4-FFF2-40B4-BE49-F238E27FC236}">
                <a16:creationId xmlns:a16="http://schemas.microsoft.com/office/drawing/2014/main" id="{226C29C8-9185-CE41-8FA8-8348453823BB}"/>
              </a:ext>
            </a:extLst>
          </p:cNvPr>
          <p:cNvPicPr>
            <a:picLocks noChangeAspect="1"/>
          </p:cNvPicPr>
          <p:nvPr/>
        </p:nvPicPr>
        <p:blipFill>
          <a:blip r:embed="rId2"/>
          <a:stretch>
            <a:fillRect/>
          </a:stretch>
        </p:blipFill>
        <p:spPr>
          <a:xfrm>
            <a:off x="2863075" y="983807"/>
            <a:ext cx="6104853" cy="5475868"/>
          </a:xfrm>
          <a:prstGeom prst="rect">
            <a:avLst/>
          </a:prstGeom>
        </p:spPr>
      </p:pic>
    </p:spTree>
    <p:extLst>
      <p:ext uri="{BB962C8B-B14F-4D97-AF65-F5344CB8AC3E}">
        <p14:creationId xmlns:p14="http://schemas.microsoft.com/office/powerpoint/2010/main" val="1233135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Association vs. Causation (cont.)</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578734" y="1319514"/>
            <a:ext cx="10799179" cy="5081286"/>
          </a:xfrm>
        </p:spPr>
        <p:txBody>
          <a:bodyPr/>
          <a:lstStyle/>
          <a:p>
            <a:r>
              <a:rPr lang="en-US" sz="2800" dirty="0"/>
              <a:t>But what can we say about a </a:t>
            </a:r>
            <a:r>
              <a:rPr lang="en-US" sz="2800" i="1" dirty="0"/>
              <a:t>causal association</a:t>
            </a:r>
            <a:r>
              <a:rPr lang="en-US" sz="2800" dirty="0"/>
              <a:t>?  That is, can we manipulate </a:t>
            </a:r>
            <a:r>
              <a:rPr lang="en-US" sz="2800" i="1" dirty="0"/>
              <a:t>X</a:t>
            </a:r>
            <a:r>
              <a:rPr lang="en-US" sz="2800" dirty="0"/>
              <a:t> in order to influence </a:t>
            </a:r>
            <a:r>
              <a:rPr lang="en-US" sz="2800" i="1" dirty="0"/>
              <a:t>Y</a:t>
            </a:r>
            <a:r>
              <a:rPr lang="en-US" sz="2800" dirty="0"/>
              <a:t>?</a:t>
            </a:r>
          </a:p>
          <a:p>
            <a:endParaRPr lang="en-US" sz="2800" dirty="0"/>
          </a:p>
          <a:p>
            <a:r>
              <a:rPr lang="en-US" sz="2800" dirty="0"/>
              <a:t>Not necessarily.  Why not? </a:t>
            </a:r>
          </a:p>
          <a:p>
            <a:r>
              <a:rPr lang="en-US" sz="2800" dirty="0"/>
              <a:t>	There is potential for confounding factors to be the driving force for 	the observed association.</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5</a:t>
            </a:fld>
            <a:endParaRPr lang="en-US"/>
          </a:p>
        </p:txBody>
      </p:sp>
    </p:spTree>
    <p:extLst>
      <p:ext uri="{BB962C8B-B14F-4D97-AF65-F5344CB8AC3E}">
        <p14:creationId xmlns:p14="http://schemas.microsoft.com/office/powerpoint/2010/main" val="29665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Controlling for confounding</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dirty="0"/>
              <a:t>How can we fix this issue of confounding variables? </a:t>
            </a:r>
          </a:p>
          <a:p>
            <a:endParaRPr lang="en-US" dirty="0"/>
          </a:p>
          <a:p>
            <a:r>
              <a:rPr lang="en-US" dirty="0"/>
              <a:t>There are 2 main approaches: </a:t>
            </a:r>
          </a:p>
          <a:p>
            <a:pPr marL="457200" indent="-457200">
              <a:buFont typeface="+mj-lt"/>
              <a:buAutoNum type="arabicPeriod"/>
            </a:pPr>
            <a:r>
              <a:rPr lang="en-US" dirty="0"/>
              <a:t>Model all possible confounders by including them into the model (multiple regression, for example).  Or use fancy methods (‘causal methods’) to account for the confounders.</a:t>
            </a:r>
          </a:p>
          <a:p>
            <a:pPr marL="457200" indent="-457200">
              <a:buFont typeface="+mj-lt"/>
              <a:buAutoNum type="arabicPeriod"/>
            </a:pPr>
            <a:r>
              <a:rPr lang="en-US" dirty="0"/>
              <a:t>An </a:t>
            </a:r>
            <a:r>
              <a:rPr lang="en-US" i="1" dirty="0"/>
              <a:t>experiment</a:t>
            </a:r>
            <a:r>
              <a:rPr lang="en-US" dirty="0"/>
              <a:t> can be performed where the scientist manipulates the levels of the predictor (now called the </a:t>
            </a:r>
            <a:r>
              <a:rPr lang="en-US" i="1" dirty="0"/>
              <a:t>treatment</a:t>
            </a:r>
            <a:r>
              <a:rPr lang="en-US" dirty="0"/>
              <a:t>) to see how this leads to changes in values of the response.</a:t>
            </a:r>
          </a:p>
          <a:p>
            <a:r>
              <a:rPr lang="en-US" dirty="0"/>
              <a:t>    </a:t>
            </a:r>
          </a:p>
          <a:p>
            <a:r>
              <a:rPr lang="en-US" dirty="0"/>
              <a:t>What are the advantages and disadvantages of each approach?</a:t>
            </a:r>
            <a:endParaRPr lang="en-US"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6</a:t>
            </a:fld>
            <a:endParaRPr lang="en-US"/>
          </a:p>
        </p:txBody>
      </p:sp>
    </p:spTree>
    <p:extLst>
      <p:ext uri="{BB962C8B-B14F-4D97-AF65-F5344CB8AC3E}">
        <p14:creationId xmlns:p14="http://schemas.microsoft.com/office/powerpoint/2010/main" val="332001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Controlling for confounding: advantages/disadvantages</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dirty="0"/>
              <a:t>1. Modeling the confounders</a:t>
            </a:r>
          </a:p>
          <a:p>
            <a:pPr marL="342900" indent="-342900">
              <a:buFont typeface="Arial" panose="020B0604020202020204" pitchFamily="34" charset="0"/>
              <a:buChar char="•"/>
            </a:pPr>
            <a:r>
              <a:rPr lang="en-US" dirty="0"/>
              <a:t>Advantages: cheap</a:t>
            </a:r>
          </a:p>
          <a:p>
            <a:pPr marL="342900" indent="-342900">
              <a:buFont typeface="Arial" panose="020B0604020202020204" pitchFamily="34" charset="0"/>
              <a:buChar char="•"/>
            </a:pPr>
            <a:r>
              <a:rPr lang="en-US" dirty="0"/>
              <a:t>Disadvantages: not all confounders may be measured.</a:t>
            </a:r>
          </a:p>
          <a:p>
            <a:endParaRPr lang="en-US" dirty="0"/>
          </a:p>
          <a:p>
            <a:r>
              <a:rPr lang="en-US" dirty="0"/>
              <a:t>2. Performing an experiment</a:t>
            </a:r>
          </a:p>
          <a:p>
            <a:pPr marL="342900" indent="-342900">
              <a:buFont typeface="Arial" panose="020B0604020202020204" pitchFamily="34" charset="0"/>
              <a:buChar char="•"/>
            </a:pPr>
            <a:r>
              <a:rPr lang="en-US" dirty="0"/>
              <a:t>Advantages: confounders will be </a:t>
            </a:r>
            <a:r>
              <a:rPr lang="en-US" i="1" dirty="0"/>
              <a:t>balanced</a:t>
            </a:r>
            <a:r>
              <a:rPr lang="en-US" dirty="0"/>
              <a:t>, on average, across treatment groups</a:t>
            </a:r>
          </a:p>
          <a:p>
            <a:pPr marL="342900" indent="-342900">
              <a:buFont typeface="Arial" panose="020B0604020202020204" pitchFamily="34" charset="0"/>
              <a:buChar char="•"/>
            </a:pPr>
            <a:r>
              <a:rPr lang="en-US" dirty="0"/>
              <a:t>Disadvantages: expensive, can be an artificial environment</a:t>
            </a:r>
          </a:p>
        </p:txBody>
      </p:sp>
      <p:sp>
        <p:nvSpPr>
          <p:cNvPr id="5" name="Slide Number Placeholder 4"/>
          <p:cNvSpPr>
            <a:spLocks noGrp="1"/>
          </p:cNvSpPr>
          <p:nvPr>
            <p:ph type="sldNum" sz="quarter" idx="12"/>
          </p:nvPr>
        </p:nvSpPr>
        <p:spPr/>
        <p:txBody>
          <a:bodyPr/>
          <a:lstStyle/>
          <a:p>
            <a:fld id="{47445CB2-BF6F-6E49-AC61-7BDDE2E02F5B}" type="slidenum">
              <a:rPr lang="en-US" smtClean="0"/>
              <a:t>7</a:t>
            </a:fld>
            <a:endParaRPr lang="en-US"/>
          </a:p>
        </p:txBody>
      </p:sp>
    </p:spTree>
    <p:extLst>
      <p:ext uri="{BB962C8B-B14F-4D97-AF65-F5344CB8AC3E}">
        <p14:creationId xmlns:p14="http://schemas.microsoft.com/office/powerpoint/2010/main" val="148064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Experiments and </a:t>
            </a:r>
            <a:r>
              <a:rPr lang="en-US" i="1" dirty="0"/>
              <a:t>AB</a:t>
            </a:r>
            <a:r>
              <a:rPr lang="en-US" dirty="0"/>
              <a:t>-testing</a:t>
            </a:r>
          </a:p>
        </p:txBody>
      </p:sp>
      <p:sp>
        <p:nvSpPr>
          <p:cNvPr id="3" name="Slide Number Placeholder 2"/>
          <p:cNvSpPr>
            <a:spLocks noGrp="1"/>
          </p:cNvSpPr>
          <p:nvPr>
            <p:ph type="sldNum" sz="quarter" idx="12"/>
          </p:nvPr>
        </p:nvSpPr>
        <p:spPr/>
        <p:txBody>
          <a:bodyPr/>
          <a:lstStyle/>
          <a:p>
            <a:fld id="{47445CB2-BF6F-6E49-AC61-7BDDE2E02F5B}" type="slidenum">
              <a:rPr lang="en-US" smtClean="0"/>
              <a:t>8</a:t>
            </a:fld>
            <a:endParaRPr lang="en-US"/>
          </a:p>
        </p:txBody>
      </p:sp>
    </p:spTree>
    <p:extLst>
      <p:ext uri="{BB962C8B-B14F-4D97-AF65-F5344CB8AC3E}">
        <p14:creationId xmlns:p14="http://schemas.microsoft.com/office/powerpoint/2010/main" val="1590776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Completely Randomized Design</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dirty="0"/>
              <a:t>There are many ways to design an experiment, depending on the number of treatment types, number of treatment groups, how the treatment effect may vary across subgroups, etc... </a:t>
            </a:r>
          </a:p>
          <a:p>
            <a:r>
              <a:rPr lang="en-US" dirty="0"/>
              <a:t>	    </a:t>
            </a:r>
          </a:p>
          <a:p>
            <a:r>
              <a:rPr lang="en-US" dirty="0"/>
              <a:t>The simplest type of experiment is called a </a:t>
            </a:r>
            <a:r>
              <a:rPr lang="en-US" u="sng" dirty="0"/>
              <a:t>Completely Randomized Design</a:t>
            </a:r>
            <a:r>
              <a:rPr lang="en-US" dirty="0"/>
              <a:t> (CRD).  If two treatments, call them treatment </a:t>
            </a:r>
            <a:r>
              <a:rPr lang="en-US" i="1" dirty="0"/>
              <a:t>A</a:t>
            </a:r>
            <a:r>
              <a:rPr lang="en-US" dirty="0"/>
              <a:t> and treatment </a:t>
            </a:r>
            <a:r>
              <a:rPr lang="en-US" i="1" dirty="0"/>
              <a:t>B</a:t>
            </a:r>
            <a:r>
              <a:rPr lang="en-US" dirty="0"/>
              <a:t>, are to be compared across </a:t>
            </a:r>
            <a:r>
              <a:rPr lang="en-US" i="1" dirty="0"/>
              <a:t>n</a:t>
            </a:r>
            <a:r>
              <a:rPr lang="en-US" dirty="0"/>
              <a:t> subjects, then </a:t>
            </a:r>
            <a:r>
              <a:rPr lang="en-US" i="1" dirty="0"/>
              <a:t>n</a:t>
            </a:r>
            <a:r>
              <a:rPr lang="en-US" dirty="0"/>
              <a:t>/2 subject are randomly assigned to each group. </a:t>
            </a:r>
          </a:p>
          <a:p>
            <a:pPr marL="342900" indent="-342900">
              <a:buFont typeface="Arial" panose="020B0604020202020204" pitchFamily="34" charset="0"/>
              <a:buChar char="•"/>
            </a:pPr>
            <a:r>
              <a:rPr lang="en-US" dirty="0"/>
              <a:t>If </a:t>
            </a:r>
            <a:r>
              <a:rPr lang="en-US" i="1" dirty="0"/>
              <a:t>n </a:t>
            </a:r>
            <a:r>
              <a:rPr lang="en-US" dirty="0"/>
              <a:t>= 100, this is equivalent to putting all 100 names in a hat, and pulling 50 names out and assigning them to treatment </a:t>
            </a:r>
            <a:r>
              <a:rPr lang="en-US" i="1" dirty="0"/>
              <a:t>A</a:t>
            </a:r>
            <a:r>
              <a:rPr lang="en-US" dirty="0"/>
              <a:t>.</a:t>
            </a:r>
          </a:p>
          <a:p>
            <a:r>
              <a:rPr lang="en-US" dirty="0"/>
              <a:t> </a:t>
            </a:r>
            <a:endParaRPr lang="en-US"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9</a:t>
            </a:fld>
            <a:endParaRPr lang="en-US"/>
          </a:p>
        </p:txBody>
      </p:sp>
    </p:spTree>
    <p:extLst>
      <p:ext uri="{BB962C8B-B14F-4D97-AF65-F5344CB8AC3E}">
        <p14:creationId xmlns:p14="http://schemas.microsoft.com/office/powerpoint/2010/main" val="138514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EE3F4256-57BA-4E45-A16C-7FF03EA64AD5}" vid="{8FDA9A5F-BD2F-2E4D-B6B1-DDFA3E9D3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CS109a_template</Template>
  <TotalTime>12772</TotalTime>
  <Words>2834</Words>
  <Application>Microsoft Macintosh PowerPoint</Application>
  <PresentationFormat>Widescreen</PresentationFormat>
  <Paragraphs>273</Paragraphs>
  <Slides>42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Cambria Math</vt:lpstr>
      <vt:lpstr>Courier New</vt:lpstr>
      <vt:lpstr>Karla</vt:lpstr>
      <vt:lpstr>GEC_template</vt:lpstr>
      <vt:lpstr>Lecture 23: AB Testing 1</vt:lpstr>
      <vt:lpstr>Announcements</vt:lpstr>
      <vt:lpstr>Outline </vt:lpstr>
      <vt:lpstr>Association vs. Causation</vt:lpstr>
      <vt:lpstr>Association vs. Causation (cont.)</vt:lpstr>
      <vt:lpstr>Controlling for confounding</vt:lpstr>
      <vt:lpstr>Controlling for confounding: advantages/disadvantages</vt:lpstr>
      <vt:lpstr>Experiments and AB-testing</vt:lpstr>
      <vt:lpstr>Completely Randomized Design</vt:lpstr>
      <vt:lpstr>Experiments and AB-testing</vt:lpstr>
      <vt:lpstr>Assigning subject to treatments</vt:lpstr>
      <vt:lpstr>Beyond just A vs. B</vt:lpstr>
      <vt:lpstr>Better than AB…</vt:lpstr>
      <vt:lpstr>t-tests, binomial z-test, fisher exact test, oh my!</vt:lpstr>
      <vt:lpstr>Analyzing the results</vt:lpstr>
      <vt:lpstr>Analyzing the results (cont.)</vt:lpstr>
      <vt:lpstr>2-sample t-test</vt:lpstr>
      <vt:lpstr>2-sample z-test for proportions</vt:lpstr>
      <vt:lpstr>Normal approximation to the binomial</vt:lpstr>
      <vt:lpstr>Summary of analyses for CRD Experiments  </vt:lpstr>
      <vt:lpstr>Analyses for CRD Experiments in Python  </vt:lpstr>
      <vt:lpstr>ANOVA procedure </vt:lpstr>
      <vt:lpstr>Boxplot to illustrate ANOVA </vt:lpstr>
      <vt:lpstr>ANOVA F-test </vt:lpstr>
      <vt:lpstr>Comparing categorical variables</vt:lpstr>
      <vt:lpstr>χ2 test for independence </vt:lpstr>
      <vt:lpstr>Randomization test </vt:lpstr>
      <vt:lpstr>Randomization test (cont.) </vt:lpstr>
      <vt:lpstr>Fisher’s exact test </vt:lpstr>
      <vt:lpstr>Fisher’s exact test </vt:lpstr>
      <vt:lpstr>The app update roll-out problem</vt:lpstr>
      <vt:lpstr>χ2 test for goodness-of-fit</vt:lpstr>
      <vt:lpstr>An infamous AB Test: 41 Shades of Blue</vt:lpstr>
      <vt:lpstr>A Decision Tree for testing.</vt:lpstr>
      <vt:lpstr>Obama’s 2008 Campaign</vt:lpstr>
      <vt:lpstr>The 2008 Obama Campaign</vt:lpstr>
      <vt:lpstr>PowerPoint Presentation</vt:lpstr>
      <vt:lpstr>How to design the experiment?</vt:lpstr>
      <vt:lpstr>Obama 2008: the specifics</vt:lpstr>
      <vt:lpstr>The Results</vt:lpstr>
      <vt:lpstr>PowerPoint Presentation</vt:lpstr>
      <vt:lpstr>And the winner was: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Rader, Kevin A.</cp:lastModifiedBy>
  <cp:revision>392</cp:revision>
  <cp:lastPrinted>2018-11-26T18:14:33Z</cp:lastPrinted>
  <dcterms:created xsi:type="dcterms:W3CDTF">2018-07-11T02:31:23Z</dcterms:created>
  <dcterms:modified xsi:type="dcterms:W3CDTF">2019-11-25T18:18:34Z</dcterms:modified>
</cp:coreProperties>
</file>