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34"/>
  </p:notesMasterIdLst>
  <p:sldIdLst>
    <p:sldId id="323" r:id="rId2"/>
    <p:sldId id="458" r:id="rId3"/>
    <p:sldId id="326" r:id="rId4"/>
    <p:sldId id="467" r:id="rId5"/>
    <p:sldId id="306" r:id="rId6"/>
    <p:sldId id="470" r:id="rId7"/>
    <p:sldId id="472" r:id="rId8"/>
    <p:sldId id="471" r:id="rId9"/>
    <p:sldId id="490" r:id="rId10"/>
    <p:sldId id="491" r:id="rId11"/>
    <p:sldId id="492" r:id="rId12"/>
    <p:sldId id="381" r:id="rId13"/>
    <p:sldId id="489" r:id="rId14"/>
    <p:sldId id="468" r:id="rId15"/>
    <p:sldId id="410" r:id="rId16"/>
    <p:sldId id="474" r:id="rId17"/>
    <p:sldId id="495" r:id="rId18"/>
    <p:sldId id="473" r:id="rId19"/>
    <p:sldId id="481" r:id="rId20"/>
    <p:sldId id="482" r:id="rId21"/>
    <p:sldId id="480" r:id="rId22"/>
    <p:sldId id="483" r:id="rId23"/>
    <p:sldId id="475" r:id="rId24"/>
    <p:sldId id="484" r:id="rId25"/>
    <p:sldId id="476" r:id="rId26"/>
    <p:sldId id="478" r:id="rId27"/>
    <p:sldId id="477" r:id="rId28"/>
    <p:sldId id="488" r:id="rId29"/>
    <p:sldId id="485" r:id="rId30"/>
    <p:sldId id="486" r:id="rId31"/>
    <p:sldId id="487" r:id="rId32"/>
    <p:sldId id="49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5"/>
    <p:restoredTop sz="50000" autoAdjust="0"/>
  </p:normalViewPr>
  <p:slideViewPr>
    <p:cSldViewPr snapToGrid="0" snapToObjects="1">
      <p:cViewPr>
        <p:scale>
          <a:sx n="111" d="100"/>
          <a:sy n="111" d="100"/>
        </p:scale>
        <p:origin x="376" y="480"/>
      </p:cViewPr>
      <p:guideLst>
        <p:guide orient="horz" pos="2184"/>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728AC-4B4F-4348-A192-856689668E8F}" type="datetimeFigureOut">
              <a:rPr lang="en-US" smtClean="0"/>
              <a:t>11/19/19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F51C37-763A-A544-96C6-A43233B4922E}" type="slidenum">
              <a:rPr lang="en-US" smtClean="0"/>
              <a:t>‹#›</a:t>
            </a:fld>
            <a:endParaRPr lang="en-US"/>
          </a:p>
        </p:txBody>
      </p:sp>
    </p:spTree>
    <p:extLst>
      <p:ext uri="{BB962C8B-B14F-4D97-AF65-F5344CB8AC3E}">
        <p14:creationId xmlns:p14="http://schemas.microsoft.com/office/powerpoint/2010/main" val="3246368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a:t>
            </a:fld>
            <a:endParaRPr lang="en-US"/>
          </a:p>
        </p:txBody>
      </p:sp>
    </p:spTree>
    <p:extLst>
      <p:ext uri="{BB962C8B-B14F-4D97-AF65-F5344CB8AC3E}">
        <p14:creationId xmlns:p14="http://schemas.microsoft.com/office/powerpoint/2010/main" val="94757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F51C37-763A-A544-96C6-A43233B4922E}" type="slidenum">
              <a:rPr lang="en-US" smtClean="0"/>
              <a:t>3</a:t>
            </a:fld>
            <a:endParaRPr lang="en-US"/>
          </a:p>
        </p:txBody>
      </p:sp>
    </p:spTree>
    <p:extLst>
      <p:ext uri="{BB962C8B-B14F-4D97-AF65-F5344CB8AC3E}">
        <p14:creationId xmlns:p14="http://schemas.microsoft.com/office/powerpoint/2010/main" val="1275615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AABBF-CE1E-8A4C-92D8-393D0291D8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AABBF-CE1E-8A4C-92D8-393D0291D80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AABBF-CE1E-8A4C-92D8-393D0291D8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2BAABBF-CE1E-8A4C-92D8-393D0291D808}"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2BAABBF-CE1E-8A4C-92D8-393D0291D808}"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BAABBF-CE1E-8A4C-92D8-393D0291D8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2BAABBF-CE1E-8A4C-92D8-393D0291D808}"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2BAABBF-CE1E-8A4C-92D8-393D0291D808}"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2BAABBF-CE1E-8A4C-92D8-393D0291D808}"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2BAABBF-CE1E-8A4C-92D8-393D0291D808}"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BAABBF-CE1E-8A4C-92D8-393D0291D8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BAABBF-CE1E-8A4C-92D8-393D0291D808}" type="slidenum">
              <a:rPr lang="en-US" smtClean="0"/>
              <a:t>‹#›</a:t>
            </a:fld>
            <a:endParaRPr lang="en-US"/>
          </a:p>
        </p:txBody>
      </p:sp>
    </p:spTree>
    <p:extLst>
      <p:ext uri="{BB962C8B-B14F-4D97-AF65-F5344CB8AC3E}">
        <p14:creationId xmlns:p14="http://schemas.microsoft.com/office/powerpoint/2010/main" val="9024145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li5.readthedocs.io/en/latest/index.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22: Interpretation of Prediction Models</a:t>
            </a:r>
          </a:p>
        </p:txBody>
      </p:sp>
    </p:spTree>
    <p:extLst>
      <p:ext uri="{BB962C8B-B14F-4D97-AF65-F5344CB8AC3E}">
        <p14:creationId xmlns:p14="http://schemas.microsoft.com/office/powerpoint/2010/main" val="457400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BA44-307D-F749-BB70-68950A610867}"/>
              </a:ext>
            </a:extLst>
          </p:cNvPr>
          <p:cNvSpPr>
            <a:spLocks noGrp="1"/>
          </p:cNvSpPr>
          <p:nvPr>
            <p:ph type="title"/>
          </p:nvPr>
        </p:nvSpPr>
        <p:spPr/>
        <p:txBody>
          <a:bodyPr/>
          <a:lstStyle/>
          <a:p>
            <a:r>
              <a:rPr lang="en-US" dirty="0"/>
              <a:t>Permutation Variable Importance in </a:t>
            </a:r>
            <a:r>
              <a:rPr lang="en-US" dirty="0" err="1"/>
              <a:t>sklearn</a:t>
            </a:r>
            <a:endParaRPr lang="en-US" dirty="0"/>
          </a:p>
        </p:txBody>
      </p:sp>
      <p:sp>
        <p:nvSpPr>
          <p:cNvPr id="3" name="Content Placeholder 2">
            <a:extLst>
              <a:ext uri="{FF2B5EF4-FFF2-40B4-BE49-F238E27FC236}">
                <a16:creationId xmlns:a16="http://schemas.microsoft.com/office/drawing/2014/main" id="{495B549F-CA5C-9C40-A783-EB5D78762AE9}"/>
              </a:ext>
            </a:extLst>
          </p:cNvPr>
          <p:cNvSpPr>
            <a:spLocks noGrp="1"/>
          </p:cNvSpPr>
          <p:nvPr>
            <p:ph idx="1"/>
          </p:nvPr>
        </p:nvSpPr>
        <p:spPr>
          <a:xfrm>
            <a:off x="1022986" y="949750"/>
            <a:ext cx="10327008" cy="5451050"/>
          </a:xfrm>
        </p:spPr>
        <p:txBody>
          <a:bodyPr/>
          <a:lstStyle/>
          <a:p>
            <a:r>
              <a:rPr lang="en-US" dirty="0"/>
              <a:t>To perform permutation variable importance in </a:t>
            </a:r>
            <a:r>
              <a:rPr lang="en-US" dirty="0" err="1"/>
              <a:t>sklearn</a:t>
            </a:r>
            <a:r>
              <a:rPr lang="en-US" dirty="0"/>
              <a:t> (or </a:t>
            </a:r>
            <a:r>
              <a:rPr lang="en-US" dirty="0" err="1"/>
              <a:t>keras</a:t>
            </a:r>
            <a:r>
              <a:rPr lang="en-US" dirty="0"/>
              <a:t>), one can use the ELI5 library:</a:t>
            </a:r>
          </a:p>
          <a:p>
            <a:r>
              <a:rPr lang="en-US" dirty="0">
                <a:hlinkClick r:id="rId2"/>
              </a:rPr>
              <a:t>https://eli5.readthedocs.io/en/latest/index.html</a:t>
            </a:r>
            <a:endParaRPr lang="en-US" dirty="0"/>
          </a:p>
          <a:p>
            <a:endParaRPr lang="en-US" dirty="0"/>
          </a:p>
          <a:p>
            <a:r>
              <a:rPr lang="en-US" dirty="0"/>
              <a:t>This is easy to do with </a:t>
            </a:r>
            <a:r>
              <a:rPr lang="en-US" dirty="0" err="1"/>
              <a:t>sklearn</a:t>
            </a:r>
            <a:r>
              <a:rPr lang="en-US" dirty="0"/>
              <a:t> models, but not easy to do with </a:t>
            </a:r>
            <a:r>
              <a:rPr lang="en-US" dirty="0" err="1"/>
              <a:t>tensorflow</a:t>
            </a:r>
            <a:r>
              <a:rPr lang="en-US" dirty="0"/>
              <a:t> (but it can be done).</a:t>
            </a:r>
          </a:p>
          <a:p>
            <a:endParaRPr lang="en-US" dirty="0"/>
          </a:p>
          <a:p>
            <a:r>
              <a:rPr lang="en-US" dirty="0"/>
              <a:t>An example is worth a thousand words:</a:t>
            </a:r>
          </a:p>
        </p:txBody>
      </p:sp>
      <p:sp>
        <p:nvSpPr>
          <p:cNvPr id="4" name="Slide Number Placeholder 3">
            <a:extLst>
              <a:ext uri="{FF2B5EF4-FFF2-40B4-BE49-F238E27FC236}">
                <a16:creationId xmlns:a16="http://schemas.microsoft.com/office/drawing/2014/main" id="{E57A104F-AAD0-F143-ABD7-E24C9D214447}"/>
              </a:ext>
            </a:extLst>
          </p:cNvPr>
          <p:cNvSpPr>
            <a:spLocks noGrp="1"/>
          </p:cNvSpPr>
          <p:nvPr>
            <p:ph type="sldNum" sz="quarter" idx="12"/>
          </p:nvPr>
        </p:nvSpPr>
        <p:spPr/>
        <p:txBody>
          <a:bodyPr/>
          <a:lstStyle/>
          <a:p>
            <a:fld id="{82BAABBF-CE1E-8A4C-92D8-393D0291D808}" type="slidenum">
              <a:rPr lang="en-US" smtClean="0"/>
              <a:t>10</a:t>
            </a:fld>
            <a:endParaRPr lang="en-US"/>
          </a:p>
        </p:txBody>
      </p:sp>
    </p:spTree>
    <p:extLst>
      <p:ext uri="{BB962C8B-B14F-4D97-AF65-F5344CB8AC3E}">
        <p14:creationId xmlns:p14="http://schemas.microsoft.com/office/powerpoint/2010/main" val="160626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BA44-307D-F749-BB70-68950A610867}"/>
              </a:ext>
            </a:extLst>
          </p:cNvPr>
          <p:cNvSpPr>
            <a:spLocks noGrp="1"/>
          </p:cNvSpPr>
          <p:nvPr>
            <p:ph type="title"/>
          </p:nvPr>
        </p:nvSpPr>
        <p:spPr/>
        <p:txBody>
          <a:bodyPr/>
          <a:lstStyle/>
          <a:p>
            <a:r>
              <a:rPr lang="en-US" dirty="0"/>
              <a:t>Permutation Variable Importance Example</a:t>
            </a:r>
          </a:p>
        </p:txBody>
      </p:sp>
      <p:pic>
        <p:nvPicPr>
          <p:cNvPr id="5" name="Content Placeholder 4">
            <a:extLst>
              <a:ext uri="{FF2B5EF4-FFF2-40B4-BE49-F238E27FC236}">
                <a16:creationId xmlns:a16="http://schemas.microsoft.com/office/drawing/2014/main" id="{C140718A-CDC4-EA42-977C-DF0A116B9300}"/>
              </a:ext>
            </a:extLst>
          </p:cNvPr>
          <p:cNvPicPr>
            <a:picLocks noGrp="1" noChangeAspect="1"/>
          </p:cNvPicPr>
          <p:nvPr>
            <p:ph idx="1"/>
          </p:nvPr>
        </p:nvPicPr>
        <p:blipFill>
          <a:blip r:embed="rId2"/>
          <a:stretch>
            <a:fillRect/>
          </a:stretch>
        </p:blipFill>
        <p:spPr>
          <a:xfrm>
            <a:off x="1299288" y="949325"/>
            <a:ext cx="9774399" cy="5451475"/>
          </a:xfrm>
          <a:prstGeom prst="rect">
            <a:avLst/>
          </a:prstGeom>
        </p:spPr>
      </p:pic>
      <p:sp>
        <p:nvSpPr>
          <p:cNvPr id="4" name="Slide Number Placeholder 3">
            <a:extLst>
              <a:ext uri="{FF2B5EF4-FFF2-40B4-BE49-F238E27FC236}">
                <a16:creationId xmlns:a16="http://schemas.microsoft.com/office/drawing/2014/main" id="{E57A104F-AAD0-F143-ABD7-E24C9D214447}"/>
              </a:ext>
            </a:extLst>
          </p:cNvPr>
          <p:cNvSpPr>
            <a:spLocks noGrp="1"/>
          </p:cNvSpPr>
          <p:nvPr>
            <p:ph type="sldNum" sz="quarter" idx="12"/>
          </p:nvPr>
        </p:nvSpPr>
        <p:spPr/>
        <p:txBody>
          <a:bodyPr/>
          <a:lstStyle/>
          <a:p>
            <a:fld id="{82BAABBF-CE1E-8A4C-92D8-393D0291D808}" type="slidenum">
              <a:rPr lang="en-US" smtClean="0"/>
              <a:t>11</a:t>
            </a:fld>
            <a:endParaRPr lang="en-US"/>
          </a:p>
        </p:txBody>
      </p:sp>
      <p:pic>
        <p:nvPicPr>
          <p:cNvPr id="6" name="Picture 5">
            <a:extLst>
              <a:ext uri="{FF2B5EF4-FFF2-40B4-BE49-F238E27FC236}">
                <a16:creationId xmlns:a16="http://schemas.microsoft.com/office/drawing/2014/main" id="{537D71FC-2F3D-4F44-8776-98CD8416B147}"/>
              </a:ext>
            </a:extLst>
          </p:cNvPr>
          <p:cNvPicPr>
            <a:picLocks noChangeAspect="1"/>
          </p:cNvPicPr>
          <p:nvPr/>
        </p:nvPicPr>
        <p:blipFill>
          <a:blip r:embed="rId3"/>
          <a:stretch>
            <a:fillRect/>
          </a:stretch>
        </p:blipFill>
        <p:spPr>
          <a:xfrm>
            <a:off x="8106275" y="3541853"/>
            <a:ext cx="2786437" cy="2858947"/>
          </a:xfrm>
          <a:prstGeom prst="rect">
            <a:avLst/>
          </a:prstGeom>
        </p:spPr>
      </p:pic>
    </p:spTree>
    <p:extLst>
      <p:ext uri="{BB962C8B-B14F-4D97-AF65-F5344CB8AC3E}">
        <p14:creationId xmlns:p14="http://schemas.microsoft.com/office/powerpoint/2010/main" val="3378468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with Variable Importance</a:t>
            </a:r>
          </a:p>
        </p:txBody>
      </p:sp>
      <p:sp>
        <p:nvSpPr>
          <p:cNvPr id="3" name="Content Placeholder 2"/>
          <p:cNvSpPr>
            <a:spLocks noGrp="1"/>
          </p:cNvSpPr>
          <p:nvPr>
            <p:ph idx="1"/>
          </p:nvPr>
        </p:nvSpPr>
        <p:spPr>
          <a:xfrm>
            <a:off x="833415" y="1177758"/>
            <a:ext cx="10327008" cy="3394242"/>
          </a:xfrm>
        </p:spPr>
        <p:txBody>
          <a:bodyPr/>
          <a:lstStyle/>
          <a:p>
            <a:pPr>
              <a:spcAft>
                <a:spcPts val="1200"/>
              </a:spcAft>
            </a:pPr>
            <a:r>
              <a:rPr lang="en-US" sz="2400" dirty="0">
                <a:latin typeface="Karla" charset="0"/>
                <a:ea typeface="Karla" charset="0"/>
                <a:cs typeface="Karla" charset="0"/>
              </a:rPr>
              <a:t>Variable Importance is great!  It tells you what features are important in shaping the model. </a:t>
            </a:r>
          </a:p>
          <a:p>
            <a:pPr>
              <a:spcAft>
                <a:spcPts val="1200"/>
              </a:spcAft>
            </a:pPr>
            <a:r>
              <a:rPr lang="en-US" sz="2400" dirty="0">
                <a:latin typeface="Karla" charset="0"/>
                <a:ea typeface="Karla" charset="0"/>
                <a:cs typeface="Karla" charset="0"/>
              </a:rPr>
              <a:t>But what is missing?</a:t>
            </a:r>
          </a:p>
          <a:p>
            <a:pPr marL="342900" indent="-342900">
              <a:spcAft>
                <a:spcPts val="1200"/>
              </a:spcAft>
              <a:buFont typeface="Arial" charset="0"/>
              <a:buChar char="•"/>
            </a:pPr>
            <a:r>
              <a:rPr lang="en-US" sz="2400" dirty="0">
                <a:latin typeface="Karla" charset="0"/>
                <a:ea typeface="Karla" charset="0"/>
                <a:cs typeface="Karla" charset="0"/>
              </a:rPr>
              <a:t>It does not give any measure for how the predictors are related to the response (positive, negative, quasi-linear, curved, interactions, etc.).</a:t>
            </a:r>
          </a:p>
          <a:p>
            <a:pPr marL="342900" indent="-342900">
              <a:spcAft>
                <a:spcPts val="1200"/>
              </a:spcAft>
              <a:buFont typeface="Arial" charset="0"/>
              <a:buChar char="•"/>
            </a:pPr>
            <a:r>
              <a:rPr lang="en-US" sz="2400" dirty="0">
                <a:latin typeface="Karla" charset="0"/>
                <a:ea typeface="Karla" charset="0"/>
                <a:cs typeface="Karla" charset="0"/>
              </a:rPr>
              <a:t>This is where the parametric model wins out!  Inference and interpretations are much easier and the whole point in these models.</a:t>
            </a:r>
          </a:p>
          <a:p>
            <a:pPr>
              <a:spcAft>
                <a:spcPts val="1200"/>
              </a:spcAft>
            </a:pPr>
            <a:r>
              <a:rPr lang="en-US" sz="2400" dirty="0">
                <a:latin typeface="Karla" charset="0"/>
                <a:ea typeface="Karla" charset="0"/>
                <a:cs typeface="Karla" charset="0"/>
              </a:rPr>
              <a:t>What can we do to measure these relationships in a machine learning or non-parametric model?  Think: what did we do with </a:t>
            </a:r>
            <a:r>
              <a:rPr lang="en-US" sz="2400" i="1" dirty="0">
                <a:latin typeface="Karla" charset="0"/>
                <a:ea typeface="Karla" charset="0"/>
                <a:cs typeface="Karla" charset="0"/>
              </a:rPr>
              <a:t>k</a:t>
            </a:r>
            <a:r>
              <a:rPr lang="en-US" sz="2400" dirty="0">
                <a:latin typeface="Karla" charset="0"/>
                <a:ea typeface="Karla" charset="0"/>
                <a:cs typeface="Karla" charset="0"/>
              </a:rPr>
              <a:t>-NN?</a:t>
            </a:r>
          </a:p>
          <a:p>
            <a:pPr>
              <a:spcAft>
                <a:spcPts val="1200"/>
              </a:spcAft>
            </a:pPr>
            <a:r>
              <a:rPr lang="en-US" sz="2400" dirty="0">
                <a:latin typeface="Karla" charset="0"/>
                <a:ea typeface="Karla" charset="0"/>
                <a:cs typeface="Karla" charset="0"/>
              </a:rPr>
              <a:t>What needs to be done algorithmically to put this in practice?</a:t>
            </a:r>
          </a:p>
        </p:txBody>
      </p:sp>
      <p:sp>
        <p:nvSpPr>
          <p:cNvPr id="4" name="Slide Number Placeholder 3"/>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34386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91F1-96F9-1043-86C1-1F0CA817A2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789CD9-0877-FE41-9807-768171565C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CBB6B6E-A6BB-9F45-9756-DF043F61A9AA}"/>
              </a:ext>
            </a:extLst>
          </p:cNvPr>
          <p:cNvSpPr>
            <a:spLocks noGrp="1"/>
          </p:cNvSpPr>
          <p:nvPr>
            <p:ph type="sldNum" sz="quarter" idx="12"/>
          </p:nvPr>
        </p:nvSpPr>
        <p:spPr/>
        <p:txBody>
          <a:bodyPr/>
          <a:lstStyle/>
          <a:p>
            <a:fld id="{82BAABBF-CE1E-8A4C-92D8-393D0291D808}" type="slidenum">
              <a:rPr lang="en-US" smtClean="0"/>
              <a:t>13</a:t>
            </a:fld>
            <a:endParaRPr lang="en-US"/>
          </a:p>
        </p:txBody>
      </p:sp>
      <p:pic>
        <p:nvPicPr>
          <p:cNvPr id="6" name="Picture 5">
            <a:extLst>
              <a:ext uri="{FF2B5EF4-FFF2-40B4-BE49-F238E27FC236}">
                <a16:creationId xmlns:a16="http://schemas.microsoft.com/office/drawing/2014/main" id="{46496F8E-AF7D-9E49-90C0-3C32D95F7168}"/>
              </a:ext>
            </a:extLst>
          </p:cNvPr>
          <p:cNvPicPr>
            <a:picLocks noChangeAspect="1"/>
          </p:cNvPicPr>
          <p:nvPr/>
        </p:nvPicPr>
        <p:blipFill>
          <a:blip r:embed="rId2"/>
          <a:stretch>
            <a:fillRect/>
          </a:stretch>
        </p:blipFill>
        <p:spPr>
          <a:xfrm>
            <a:off x="2588067" y="1069930"/>
            <a:ext cx="6555933" cy="5244746"/>
          </a:xfrm>
          <a:prstGeom prst="rect">
            <a:avLst/>
          </a:prstGeom>
        </p:spPr>
      </p:pic>
    </p:spTree>
    <p:extLst>
      <p:ext uri="{BB962C8B-B14F-4D97-AF65-F5344CB8AC3E}">
        <p14:creationId xmlns:p14="http://schemas.microsoft.com/office/powerpoint/2010/main" val="4195474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through Predictions</a:t>
            </a:r>
          </a:p>
        </p:txBody>
      </p:sp>
    </p:spTree>
    <p:extLst>
      <p:ext uri="{BB962C8B-B14F-4D97-AF65-F5344CB8AC3E}">
        <p14:creationId xmlns:p14="http://schemas.microsoft.com/office/powerpoint/2010/main" val="339844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A593-48D3-294C-875B-86F6B3663078}"/>
              </a:ext>
            </a:extLst>
          </p:cNvPr>
          <p:cNvSpPr>
            <a:spLocks noGrp="1"/>
          </p:cNvSpPr>
          <p:nvPr>
            <p:ph type="title"/>
          </p:nvPr>
        </p:nvSpPr>
        <p:spPr/>
        <p:txBody>
          <a:bodyPr/>
          <a:lstStyle/>
          <a:p>
            <a:r>
              <a:rPr lang="en-US" dirty="0"/>
              <a:t>Parametric vs. Nonparametric models</a:t>
            </a:r>
          </a:p>
        </p:txBody>
      </p:sp>
      <p:sp>
        <p:nvSpPr>
          <p:cNvPr id="3" name="Content Placeholder 2">
            <a:extLst>
              <a:ext uri="{FF2B5EF4-FFF2-40B4-BE49-F238E27FC236}">
                <a16:creationId xmlns:a16="http://schemas.microsoft.com/office/drawing/2014/main" id="{706C3742-EBA2-E94D-B891-918AE6051989}"/>
              </a:ext>
            </a:extLst>
          </p:cNvPr>
          <p:cNvSpPr>
            <a:spLocks noGrp="1"/>
          </p:cNvSpPr>
          <p:nvPr>
            <p:ph idx="1"/>
          </p:nvPr>
        </p:nvSpPr>
        <p:spPr>
          <a:xfrm>
            <a:off x="833415" y="1177758"/>
            <a:ext cx="10478598" cy="5132731"/>
          </a:xfrm>
        </p:spPr>
        <p:txBody>
          <a:bodyPr/>
          <a:lstStyle/>
          <a:p>
            <a:r>
              <a:rPr lang="en-US" dirty="0"/>
              <a:t>In a machine learning model (like ensemble methods and neural networks), the association between predictors and the response are not measured directly as these models are ‘black box’ models:</a:t>
            </a:r>
          </a:p>
          <a:p>
            <a:endParaRPr lang="en-US" dirty="0"/>
          </a:p>
          <a:p>
            <a:r>
              <a:rPr lang="en-US" sz="2400" dirty="0"/>
              <a:t>Inputs (</a:t>
            </a:r>
            <a:r>
              <a:rPr lang="en-US" sz="2400" i="1" dirty="0"/>
              <a:t>X</a:t>
            </a:r>
            <a:r>
              <a:rPr lang="en-US" sz="2400" dirty="0"/>
              <a:t>, predictors).  →   black box (NN, </a:t>
            </a:r>
            <a:r>
              <a:rPr lang="en-US" sz="2400" dirty="0" err="1"/>
              <a:t>sklearn</a:t>
            </a:r>
            <a:r>
              <a:rPr lang="en-US" sz="2400" dirty="0"/>
              <a:t>, etc.)   →   Outputs (</a:t>
            </a:r>
            <a:r>
              <a:rPr lang="en-US" sz="2400" i="1" dirty="0"/>
              <a:t>Y</a:t>
            </a:r>
            <a:r>
              <a:rPr lang="en-US" sz="2400" dirty="0"/>
              <a:t>, response)</a:t>
            </a:r>
          </a:p>
          <a:p>
            <a:endParaRPr lang="en-US" dirty="0"/>
          </a:p>
          <a:p>
            <a:r>
              <a:rPr lang="en-US" dirty="0"/>
              <a:t>What if we care about how the predictors relate to the response?  This is where we need to figure out what the black box is doing to transform the inputs into the outputs.</a:t>
            </a:r>
          </a:p>
        </p:txBody>
      </p:sp>
      <p:sp>
        <p:nvSpPr>
          <p:cNvPr id="4" name="Slide Number Placeholder 3">
            <a:extLst>
              <a:ext uri="{FF2B5EF4-FFF2-40B4-BE49-F238E27FC236}">
                <a16:creationId xmlns:a16="http://schemas.microsoft.com/office/drawing/2014/main" id="{C325E786-B8CE-0541-BA5B-ABA378062A26}"/>
              </a:ext>
            </a:extLst>
          </p:cNvPr>
          <p:cNvSpPr>
            <a:spLocks noGrp="1"/>
          </p:cNvSpPr>
          <p:nvPr>
            <p:ph type="sldNum" sz="quarter" idx="12"/>
          </p:nvPr>
        </p:nvSpPr>
        <p:spPr/>
        <p:txBody>
          <a:bodyPr/>
          <a:lstStyle/>
          <a:p>
            <a:fld id="{8C616E8F-BF65-1643-9F00-FF84D0665BC6}" type="slidenum">
              <a:rPr lang="en-US" smtClean="0"/>
              <a:t>15</a:t>
            </a:fld>
            <a:endParaRPr lang="en-US"/>
          </a:p>
        </p:txBody>
      </p:sp>
    </p:spTree>
    <p:extLst>
      <p:ext uri="{BB962C8B-B14F-4D97-AF65-F5344CB8AC3E}">
        <p14:creationId xmlns:p14="http://schemas.microsoft.com/office/powerpoint/2010/main" val="352961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3E6A593-48D3-294C-875B-86F6B3663078}"/>
                  </a:ext>
                </a:extLst>
              </p:cNvPr>
              <p:cNvSpPr>
                <a:spLocks noGrp="1"/>
              </p:cNvSpPr>
              <p:nvPr>
                <p:ph type="title"/>
              </p:nvPr>
            </p:nvSpPr>
            <p:spPr/>
            <p:txBody>
              <a:bodyPr/>
              <a:lstStyle/>
              <a:p>
                <a:r>
                  <a:rPr lang="en-US" dirty="0"/>
                  <a:t>Simplest Approach: observed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oMath>
                </a14:m>
                <a:r>
                  <a:rPr lang="en-US" dirty="0"/>
                  <a:t> vs.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𝑗</m:t>
                        </m:r>
                      </m:sub>
                    </m:sSub>
                  </m:oMath>
                </a14:m>
                <a:endParaRPr lang="en-US" dirty="0"/>
              </a:p>
            </p:txBody>
          </p:sp>
        </mc:Choice>
        <mc:Fallback>
          <p:sp>
            <p:nvSpPr>
              <p:cNvPr id="2" name="Title 1">
                <a:extLst>
                  <a:ext uri="{FF2B5EF4-FFF2-40B4-BE49-F238E27FC236}">
                    <a16:creationId xmlns:a16="http://schemas.microsoft.com/office/drawing/2014/main" id="{D3E6A593-48D3-294C-875B-86F6B3663078}"/>
                  </a:ext>
                </a:extLst>
              </p:cNvPr>
              <p:cNvSpPr>
                <a:spLocks noGrp="1" noRot="1" noChangeAspect="1" noMove="1" noResize="1" noEditPoints="1" noAdjustHandles="1" noChangeArrowheads="1" noChangeShapeType="1" noTextEdit="1"/>
              </p:cNvSpPr>
              <p:nvPr>
                <p:ph type="title"/>
              </p:nvPr>
            </p:nvSpPr>
            <p:spPr>
              <a:blipFill>
                <a:blip r:embed="rId2"/>
                <a:stretch>
                  <a:fillRect l="-1326" t="-8197"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06C3742-EBA2-E94D-B891-918AE6051989}"/>
                  </a:ext>
                </a:extLst>
              </p:cNvPr>
              <p:cNvSpPr>
                <a:spLocks noGrp="1"/>
              </p:cNvSpPr>
              <p:nvPr>
                <p:ph idx="1"/>
              </p:nvPr>
            </p:nvSpPr>
            <p:spPr>
              <a:xfrm>
                <a:off x="833415" y="1177758"/>
                <a:ext cx="10478598" cy="5132731"/>
              </a:xfrm>
            </p:spPr>
            <p:txBody>
              <a:bodyPr/>
              <a:lstStyle/>
              <a:p>
                <a:r>
                  <a:rPr lang="en-US" dirty="0"/>
                  <a:t>Use predict (or better yet, </a:t>
                </a:r>
                <a:r>
                  <a:rPr lang="en-US" dirty="0" err="1"/>
                  <a:t>predict_proba</a:t>
                </a:r>
                <a:r>
                  <a:rPr lang="en-US" dirty="0"/>
                  <a:t>) to plot the observed predicted values vs. the observed values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a:t>
                </a:r>
              </a:p>
              <a:p>
                <a:endParaRPr lang="en-US" dirty="0"/>
              </a:p>
              <a:p>
                <a:r>
                  <a:rPr lang="en-US" dirty="0"/>
                  <a:t>What is a problem with this approach how can we fix it?</a:t>
                </a:r>
              </a:p>
              <a:p>
                <a:endParaRPr lang="en-US" dirty="0"/>
              </a:p>
              <a:p>
                <a:r>
                  <a:rPr lang="en-US" dirty="0"/>
                  <a:t>The fix is not so easy.  We cannot just fit a logistic regression model so easily to the predicted probabilities.  Why not?</a:t>
                </a:r>
              </a:p>
              <a:p>
                <a:endParaRPr lang="en-US" dirty="0"/>
              </a:p>
              <a:p>
                <a:r>
                  <a:rPr lang="en-US" dirty="0"/>
                  <a:t>An example is worth a thousand words…</a:t>
                </a:r>
              </a:p>
            </p:txBody>
          </p:sp>
        </mc:Choice>
        <mc:Fallback>
          <p:sp>
            <p:nvSpPr>
              <p:cNvPr id="3" name="Content Placeholder 2">
                <a:extLst>
                  <a:ext uri="{FF2B5EF4-FFF2-40B4-BE49-F238E27FC236}">
                    <a16:creationId xmlns:a16="http://schemas.microsoft.com/office/drawing/2014/main" id="{706C3742-EBA2-E94D-B891-918AE6051989}"/>
                  </a:ext>
                </a:extLst>
              </p:cNvPr>
              <p:cNvSpPr>
                <a:spLocks noGrp="1" noRot="1" noChangeAspect="1" noMove="1" noResize="1" noEditPoints="1" noAdjustHandles="1" noChangeArrowheads="1" noChangeShapeType="1" noTextEdit="1"/>
              </p:cNvSpPr>
              <p:nvPr>
                <p:ph idx="1"/>
              </p:nvPr>
            </p:nvSpPr>
            <p:spPr>
              <a:xfrm>
                <a:off x="833415" y="1177758"/>
                <a:ext cx="10478598" cy="5132731"/>
              </a:xfrm>
              <a:blipFill>
                <a:blip r:embed="rId3"/>
                <a:stretch>
                  <a:fillRect l="-1211" t="-12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325E786-B8CE-0541-BA5B-ABA378062A26}"/>
              </a:ext>
            </a:extLst>
          </p:cNvPr>
          <p:cNvSpPr>
            <a:spLocks noGrp="1"/>
          </p:cNvSpPr>
          <p:nvPr>
            <p:ph type="sldNum" sz="quarter" idx="12"/>
          </p:nvPr>
        </p:nvSpPr>
        <p:spPr/>
        <p:txBody>
          <a:bodyPr/>
          <a:lstStyle/>
          <a:p>
            <a:fld id="{8C616E8F-BF65-1643-9F00-FF84D0665BC6}" type="slidenum">
              <a:rPr lang="en-US" smtClean="0"/>
              <a:t>16</a:t>
            </a:fld>
            <a:endParaRPr lang="en-US"/>
          </a:p>
        </p:txBody>
      </p:sp>
    </p:spTree>
    <p:extLst>
      <p:ext uri="{BB962C8B-B14F-4D97-AF65-F5344CB8AC3E}">
        <p14:creationId xmlns:p14="http://schemas.microsoft.com/office/powerpoint/2010/main" val="381087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3E6A593-48D3-294C-875B-86F6B3663078}"/>
                  </a:ext>
                </a:extLst>
              </p:cNvPr>
              <p:cNvSpPr>
                <a:spLocks noGrp="1"/>
              </p:cNvSpPr>
              <p:nvPr>
                <p:ph type="title"/>
              </p:nvPr>
            </p:nvSpPr>
            <p:spPr/>
            <p:txBody>
              <a:bodyPr/>
              <a:lstStyle/>
              <a:p>
                <a:r>
                  <a:rPr lang="en-US" dirty="0"/>
                  <a:t>Example: observed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𝑌</m:t>
                        </m:r>
                      </m:e>
                    </m:acc>
                  </m:oMath>
                </a14:m>
                <a:r>
                  <a:rPr lang="en-US" dirty="0"/>
                  <a:t> vs.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𝑗</m:t>
                        </m:r>
                      </m:sub>
                    </m:sSub>
                  </m:oMath>
                </a14:m>
                <a:endParaRPr lang="en-US" dirty="0"/>
              </a:p>
            </p:txBody>
          </p:sp>
        </mc:Choice>
        <mc:Fallback>
          <p:sp>
            <p:nvSpPr>
              <p:cNvPr id="2" name="Title 1">
                <a:extLst>
                  <a:ext uri="{FF2B5EF4-FFF2-40B4-BE49-F238E27FC236}">
                    <a16:creationId xmlns:a16="http://schemas.microsoft.com/office/drawing/2014/main" id="{D3E6A593-48D3-294C-875B-86F6B3663078}"/>
                  </a:ext>
                </a:extLst>
              </p:cNvPr>
              <p:cNvSpPr>
                <a:spLocks noGrp="1" noRot="1" noChangeAspect="1" noMove="1" noResize="1" noEditPoints="1" noAdjustHandles="1" noChangeArrowheads="1" noChangeShapeType="1" noTextEdit="1"/>
              </p:cNvSpPr>
              <p:nvPr>
                <p:ph type="title"/>
              </p:nvPr>
            </p:nvSpPr>
            <p:spPr>
              <a:blipFill>
                <a:blip r:embed="rId2"/>
                <a:stretch>
                  <a:fillRect l="-1326" t="-8197" b="-1639"/>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17F1298D-633D-3346-A936-ED107E47A9E6}"/>
              </a:ext>
            </a:extLst>
          </p:cNvPr>
          <p:cNvPicPr>
            <a:picLocks noGrp="1" noChangeAspect="1"/>
          </p:cNvPicPr>
          <p:nvPr>
            <p:ph idx="1"/>
          </p:nvPr>
        </p:nvPicPr>
        <p:blipFill>
          <a:blip r:embed="rId3"/>
          <a:stretch>
            <a:fillRect/>
          </a:stretch>
        </p:blipFill>
        <p:spPr>
          <a:xfrm>
            <a:off x="2937418" y="1246106"/>
            <a:ext cx="6317163" cy="4365788"/>
          </a:xfrm>
          <a:prstGeom prst="rect">
            <a:avLst/>
          </a:prstGeom>
        </p:spPr>
      </p:pic>
      <p:sp>
        <p:nvSpPr>
          <p:cNvPr id="4" name="Slide Number Placeholder 3">
            <a:extLst>
              <a:ext uri="{FF2B5EF4-FFF2-40B4-BE49-F238E27FC236}">
                <a16:creationId xmlns:a16="http://schemas.microsoft.com/office/drawing/2014/main" id="{C325E786-B8CE-0541-BA5B-ABA378062A26}"/>
              </a:ext>
            </a:extLst>
          </p:cNvPr>
          <p:cNvSpPr>
            <a:spLocks noGrp="1"/>
          </p:cNvSpPr>
          <p:nvPr>
            <p:ph type="sldNum" sz="quarter" idx="12"/>
          </p:nvPr>
        </p:nvSpPr>
        <p:spPr/>
        <p:txBody>
          <a:bodyPr/>
          <a:lstStyle/>
          <a:p>
            <a:fld id="{8C616E8F-BF65-1643-9F00-FF84D0665BC6}" type="slidenum">
              <a:rPr lang="en-US" smtClean="0"/>
              <a:t>17</a:t>
            </a:fld>
            <a:endParaRPr lang="en-US"/>
          </a:p>
        </p:txBody>
      </p:sp>
    </p:spTree>
    <p:extLst>
      <p:ext uri="{BB962C8B-B14F-4D97-AF65-F5344CB8AC3E}">
        <p14:creationId xmlns:p14="http://schemas.microsoft.com/office/powerpoint/2010/main" val="375424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E9C-73F8-8E4A-BCCA-DDD64C96F51F}"/>
              </a:ext>
            </a:extLst>
          </p:cNvPr>
          <p:cNvSpPr>
            <a:spLocks noGrp="1"/>
          </p:cNvSpPr>
          <p:nvPr>
            <p:ph type="title"/>
          </p:nvPr>
        </p:nvSpPr>
        <p:spPr/>
        <p:txBody>
          <a:bodyPr/>
          <a:lstStyle/>
          <a:p>
            <a:r>
              <a:rPr lang="en-US" dirty="0"/>
              <a:t>Unboxing the black box</a:t>
            </a:r>
          </a:p>
        </p:txBody>
      </p:sp>
      <p:sp>
        <p:nvSpPr>
          <p:cNvPr id="3" name="Content Placeholder 2">
            <a:extLst>
              <a:ext uri="{FF2B5EF4-FFF2-40B4-BE49-F238E27FC236}">
                <a16:creationId xmlns:a16="http://schemas.microsoft.com/office/drawing/2014/main" id="{794AFF52-9EC4-F54A-880A-8FDF3A45E54F}"/>
              </a:ext>
            </a:extLst>
          </p:cNvPr>
          <p:cNvSpPr>
            <a:spLocks noGrp="1"/>
          </p:cNvSpPr>
          <p:nvPr>
            <p:ph idx="1"/>
          </p:nvPr>
        </p:nvSpPr>
        <p:spPr/>
        <p:txBody>
          <a:bodyPr/>
          <a:lstStyle/>
          <a:p>
            <a:r>
              <a:rPr lang="en-US" sz="2400" dirty="0"/>
              <a:t>Inputs (</a:t>
            </a:r>
            <a:r>
              <a:rPr lang="en-US" sz="2400" i="1" dirty="0"/>
              <a:t>X</a:t>
            </a:r>
            <a:r>
              <a:rPr lang="en-US" sz="2400" dirty="0"/>
              <a:t>, predictors).  →   black box (NN, </a:t>
            </a:r>
            <a:r>
              <a:rPr lang="en-US" sz="2400" dirty="0" err="1"/>
              <a:t>sklearn</a:t>
            </a:r>
            <a:r>
              <a:rPr lang="en-US" sz="2400" dirty="0"/>
              <a:t>, etc.)   →   Outputs (</a:t>
            </a:r>
            <a:r>
              <a:rPr lang="en-US" sz="2400" i="1" dirty="0"/>
              <a:t>Y</a:t>
            </a:r>
            <a:r>
              <a:rPr lang="en-US" sz="2400" dirty="0"/>
              <a:t>, response)</a:t>
            </a:r>
          </a:p>
          <a:p>
            <a:endParaRPr lang="en-US" dirty="0"/>
          </a:p>
          <a:p>
            <a:r>
              <a:rPr lang="en-US" dirty="0"/>
              <a:t>This gives us our approach: vary the inputs (the predictors) and see what happens to the response.</a:t>
            </a:r>
          </a:p>
          <a:p>
            <a:endParaRPr lang="en-US" dirty="0"/>
          </a:p>
          <a:p>
            <a:r>
              <a:rPr lang="en-US" dirty="0"/>
              <a:t>If we care about the ‘marginal’ or ‘conditional’ effect of how a specific X relates to Y, then we should vary only one predictor at a time.</a:t>
            </a:r>
          </a:p>
          <a:p>
            <a:endParaRPr lang="en-US" dirty="0"/>
          </a:p>
          <a:p>
            <a:r>
              <a:rPr lang="en-US" dirty="0"/>
              <a:t>How should we handle the other predictors?  That is to say, what value should we keep them at?</a:t>
            </a:r>
          </a:p>
          <a:p>
            <a:endParaRPr lang="en-US" dirty="0"/>
          </a:p>
        </p:txBody>
      </p:sp>
      <p:sp>
        <p:nvSpPr>
          <p:cNvPr id="4" name="Slide Number Placeholder 3">
            <a:extLst>
              <a:ext uri="{FF2B5EF4-FFF2-40B4-BE49-F238E27FC236}">
                <a16:creationId xmlns:a16="http://schemas.microsoft.com/office/drawing/2014/main" id="{7EA90A79-817F-BC4E-9836-C741AA522DD7}"/>
              </a:ext>
            </a:extLst>
          </p:cNvPr>
          <p:cNvSpPr>
            <a:spLocks noGrp="1"/>
          </p:cNvSpPr>
          <p:nvPr>
            <p:ph type="sldNum" sz="quarter" idx="12"/>
          </p:nvPr>
        </p:nvSpPr>
        <p:spPr/>
        <p:txBody>
          <a:bodyPr/>
          <a:lstStyle/>
          <a:p>
            <a:fld id="{82BAABBF-CE1E-8A4C-92D8-393D0291D808}" type="slidenum">
              <a:rPr lang="en-US" smtClean="0"/>
              <a:t>18</a:t>
            </a:fld>
            <a:endParaRPr lang="en-US"/>
          </a:p>
        </p:txBody>
      </p:sp>
    </p:spTree>
    <p:extLst>
      <p:ext uri="{BB962C8B-B14F-4D97-AF65-F5344CB8AC3E}">
        <p14:creationId xmlns:p14="http://schemas.microsoft.com/office/powerpoint/2010/main" val="59484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E9C-73F8-8E4A-BCCA-DDD64C96F51F}"/>
              </a:ext>
            </a:extLst>
          </p:cNvPr>
          <p:cNvSpPr>
            <a:spLocks noGrp="1"/>
          </p:cNvSpPr>
          <p:nvPr>
            <p:ph type="title"/>
          </p:nvPr>
        </p:nvSpPr>
        <p:spPr/>
        <p:txBody>
          <a:bodyPr/>
          <a:lstStyle/>
          <a:p>
            <a:r>
              <a:rPr lang="en-US" dirty="0"/>
              <a:t>Unboxing the black box (cont.)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94AFF52-9EC4-F54A-880A-8FDF3A45E54F}"/>
                  </a:ext>
                </a:extLst>
              </p:cNvPr>
              <p:cNvSpPr>
                <a:spLocks noGrp="1"/>
              </p:cNvSpPr>
              <p:nvPr>
                <p:ph idx="1"/>
              </p:nvPr>
            </p:nvSpPr>
            <p:spPr>
              <a:xfrm>
                <a:off x="833415" y="1177758"/>
                <a:ext cx="10327008" cy="5014698"/>
              </a:xfrm>
            </p:spPr>
            <p:txBody>
              <a:bodyPr/>
              <a:lstStyle/>
              <a:p>
                <a:r>
                  <a:rPr lang="en-US" dirty="0"/>
                  <a:t>There are two general approaches to interpreting the machine learning model through predictions:</a:t>
                </a:r>
              </a:p>
              <a:p>
                <a:endParaRPr lang="en-US" dirty="0"/>
              </a:p>
              <a:p>
                <a:r>
                  <a:rPr lang="en-US" dirty="0"/>
                  <a:t>The approach is just like in multiple regression: what is the marginal effect of a unit change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 holding all the other predictors constant.</a:t>
                </a:r>
              </a:p>
              <a:p>
                <a:endParaRPr lang="en-US" dirty="0"/>
              </a:p>
              <a:p>
                <a:r>
                  <a:rPr lang="en-US" dirty="0"/>
                  <a:t>So at what values should we hold the other predictors?</a:t>
                </a:r>
              </a:p>
              <a:p>
                <a:endParaRPr lang="en-US" dirty="0"/>
              </a:p>
              <a:p>
                <a:pPr marL="514350" indent="-514350">
                  <a:buAutoNum type="arabicPeriod"/>
                </a:pPr>
                <a:endParaRPr lang="en-US" dirty="0"/>
              </a:p>
            </p:txBody>
          </p:sp>
        </mc:Choice>
        <mc:Fallback>
          <p:sp>
            <p:nvSpPr>
              <p:cNvPr id="3" name="Content Placeholder 2">
                <a:extLst>
                  <a:ext uri="{FF2B5EF4-FFF2-40B4-BE49-F238E27FC236}">
                    <a16:creationId xmlns:a16="http://schemas.microsoft.com/office/drawing/2014/main" id="{794AFF52-9EC4-F54A-880A-8FDF3A45E54F}"/>
                  </a:ext>
                </a:extLst>
              </p:cNvPr>
              <p:cNvSpPr>
                <a:spLocks noGrp="1" noRot="1" noChangeAspect="1" noMove="1" noResize="1" noEditPoints="1" noAdjustHandles="1" noChangeArrowheads="1" noChangeShapeType="1" noTextEdit="1"/>
              </p:cNvSpPr>
              <p:nvPr>
                <p:ph idx="1"/>
              </p:nvPr>
            </p:nvSpPr>
            <p:spPr>
              <a:xfrm>
                <a:off x="833415" y="1177758"/>
                <a:ext cx="10327008" cy="5014698"/>
              </a:xfrm>
              <a:blipFill>
                <a:blip r:embed="rId2"/>
                <a:stretch>
                  <a:fillRect l="-1229" t="-12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EA90A79-817F-BC4E-9836-C741AA522DD7}"/>
              </a:ext>
            </a:extLst>
          </p:cNvPr>
          <p:cNvSpPr>
            <a:spLocks noGrp="1"/>
          </p:cNvSpPr>
          <p:nvPr>
            <p:ph type="sldNum" sz="quarter" idx="12"/>
          </p:nvPr>
        </p:nvSpPr>
        <p:spPr/>
        <p:txBody>
          <a:bodyPr/>
          <a:lstStyle/>
          <a:p>
            <a:fld id="{82BAABBF-CE1E-8A4C-92D8-393D0291D808}" type="slidenum">
              <a:rPr lang="en-US" smtClean="0"/>
              <a:t>19</a:t>
            </a:fld>
            <a:endParaRPr lang="en-US"/>
          </a:p>
        </p:txBody>
      </p:sp>
    </p:spTree>
    <p:extLst>
      <p:ext uri="{BB962C8B-B14F-4D97-AF65-F5344CB8AC3E}">
        <p14:creationId xmlns:p14="http://schemas.microsoft.com/office/powerpoint/2010/main" val="400981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2</a:t>
            </a:fld>
            <a:endParaRPr lang="en-US"/>
          </a:p>
        </p:txBody>
      </p:sp>
      <p:sp>
        <p:nvSpPr>
          <p:cNvPr id="5" name="Content Placeholder 2">
            <a:extLst>
              <a:ext uri="{FF2B5EF4-FFF2-40B4-BE49-F238E27FC236}">
                <a16:creationId xmlns:a16="http://schemas.microsoft.com/office/drawing/2014/main" id="{4B42DE3A-C3D5-DB4E-8609-AB055504742F}"/>
              </a:ext>
            </a:extLst>
          </p:cNvPr>
          <p:cNvSpPr txBox="1">
            <a:spLocks/>
          </p:cNvSpPr>
          <p:nvPr/>
        </p:nvSpPr>
        <p:spPr>
          <a:xfrm>
            <a:off x="254527" y="1791043"/>
            <a:ext cx="11591109"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1100"/>
              </a:spcAft>
              <a:buFont typeface="Arial" charset="0"/>
              <a:buChar char="•"/>
            </a:pPr>
            <a:r>
              <a:rPr lang="en-US" sz="2800" dirty="0">
                <a:solidFill>
                  <a:schemeClr val="tx1">
                    <a:lumMod val="75000"/>
                    <a:lumOff val="25000"/>
                  </a:schemeClr>
                </a:solidFill>
                <a:latin typeface="Karla" charset="0"/>
                <a:ea typeface="Karla" charset="0"/>
                <a:cs typeface="Karla" charset="0"/>
              </a:rPr>
              <a:t>Homework 7 OH: </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For conceptual questions: Faculty will continue their office hours.</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If  you have problems with </a:t>
            </a:r>
            <a:r>
              <a:rPr lang="en-US" sz="2400" dirty="0" err="1">
                <a:solidFill>
                  <a:schemeClr val="tx1">
                    <a:lumMod val="75000"/>
                    <a:lumOff val="25000"/>
                  </a:schemeClr>
                </a:solidFill>
                <a:latin typeface="Karla" charset="0"/>
                <a:ea typeface="Karla" charset="0"/>
                <a:cs typeface="Karla" charset="0"/>
              </a:rPr>
              <a:t>TensorFlow</a:t>
            </a:r>
            <a:r>
              <a:rPr lang="en-US" sz="2400" dirty="0">
                <a:solidFill>
                  <a:schemeClr val="tx1">
                    <a:lumMod val="75000"/>
                    <a:lumOff val="25000"/>
                  </a:schemeClr>
                </a:solidFill>
                <a:latin typeface="Karla" charset="0"/>
                <a:ea typeface="Karla" charset="0"/>
                <a:cs typeface="Karla" charset="0"/>
              </a:rPr>
              <a:t> please let us know on ED. We will arrange special OH to help if necessary. </a:t>
            </a:r>
            <a:endParaRPr lang="en-US" dirty="0">
              <a:solidFill>
                <a:schemeClr val="tx1">
                  <a:lumMod val="75000"/>
                  <a:lumOff val="25000"/>
                </a:schemeClr>
              </a:solidFill>
              <a:latin typeface="Karla" charset="0"/>
              <a:ea typeface="Karla" charset="0"/>
              <a:cs typeface="Karla" charset="0"/>
            </a:endParaRPr>
          </a:p>
          <a:p>
            <a:pPr marL="457189" indent="-457189">
              <a:spcAft>
                <a:spcPts val="1100"/>
              </a:spcAft>
              <a:buFont typeface="Arial" charset="0"/>
              <a:buChar char="•"/>
            </a:pPr>
            <a:r>
              <a:rPr lang="en-US" dirty="0">
                <a:solidFill>
                  <a:schemeClr val="tx1">
                    <a:lumMod val="75000"/>
                    <a:lumOff val="25000"/>
                  </a:schemeClr>
                </a:solidFill>
                <a:latin typeface="Karla" charset="0"/>
                <a:ea typeface="Karla" charset="0"/>
                <a:cs typeface="Karla" charset="0"/>
              </a:rPr>
              <a:t>Project:</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Milestone3 due today. EDA and base model.  Talk to your assigned TF!</a:t>
            </a:r>
          </a:p>
          <a:p>
            <a:pPr marL="457189" indent="-457189">
              <a:spcAft>
                <a:spcPts val="1100"/>
              </a:spcAft>
              <a:buFont typeface="Arial" charset="0"/>
              <a:buChar char="•"/>
            </a:pPr>
            <a:r>
              <a:rPr lang="en-US" sz="2800" dirty="0">
                <a:solidFill>
                  <a:schemeClr val="tx1">
                    <a:lumMod val="75000"/>
                    <a:lumOff val="25000"/>
                  </a:schemeClr>
                </a:solidFill>
                <a:latin typeface="Karla" charset="0"/>
                <a:ea typeface="Karla" charset="0"/>
                <a:cs typeface="Karla" charset="0"/>
              </a:rPr>
              <a:t>AC 209A</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Advanced Section today.</a:t>
            </a:r>
          </a:p>
        </p:txBody>
      </p:sp>
      <p:sp>
        <p:nvSpPr>
          <p:cNvPr id="8" name="Title 1">
            <a:extLst>
              <a:ext uri="{FF2B5EF4-FFF2-40B4-BE49-F238E27FC236}">
                <a16:creationId xmlns:a16="http://schemas.microsoft.com/office/drawing/2014/main" id="{33BD8E3E-02C2-A04A-ABCD-1382F18753BD}"/>
              </a:ext>
            </a:extLst>
          </p:cNvPr>
          <p:cNvSpPr txBox="1">
            <a:spLocks/>
          </p:cNvSpPr>
          <p:nvPr/>
        </p:nvSpPr>
        <p:spPr>
          <a:xfrm>
            <a:off x="2851121" y="580975"/>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105520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FC4E-1B87-CA45-A91A-57CB0702E681}"/>
              </a:ext>
            </a:extLst>
          </p:cNvPr>
          <p:cNvSpPr>
            <a:spLocks noGrp="1"/>
          </p:cNvSpPr>
          <p:nvPr>
            <p:ph type="title"/>
          </p:nvPr>
        </p:nvSpPr>
        <p:spPr/>
        <p:txBody>
          <a:bodyPr/>
          <a:lstStyle/>
          <a:p>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72957E8-80C3-C848-828E-38E97FD0A124}"/>
                  </a:ext>
                </a:extLst>
              </p:cNvPr>
              <p:cNvSpPr>
                <a:spLocks noGrp="1"/>
              </p:cNvSpPr>
              <p:nvPr>
                <p:ph idx="1"/>
              </p:nvPr>
            </p:nvSpPr>
            <p:spPr>
              <a:xfrm>
                <a:off x="833415" y="1177758"/>
                <a:ext cx="10327008" cy="4551710"/>
              </a:xfrm>
            </p:spPr>
            <p:txBody>
              <a:bodyPr/>
              <a:lstStyle/>
              <a:p>
                <a:r>
                  <a:rPr lang="en-US" dirty="0"/>
                  <a:t>There are two general approaches </a:t>
                </a:r>
                <a:r>
                  <a:rPr lang="en-US" b="1" dirty="0"/>
                  <a:t>holding the other predictors constant</a:t>
                </a:r>
                <a:r>
                  <a:rPr lang="en-US" dirty="0"/>
                  <a:t>:</a:t>
                </a:r>
              </a:p>
              <a:p>
                <a:endParaRPr lang="en-US" dirty="0"/>
              </a:p>
              <a:p>
                <a:pPr marL="514350" indent="-514350">
                  <a:buAutoNum type="arabicPeriod"/>
                </a:pPr>
                <a:r>
                  <a:rPr lang="en-US" dirty="0"/>
                  <a:t>Predict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𝑌</m:t>
                        </m:r>
                      </m:e>
                    </m:acc>
                  </m:oMath>
                </a14:m>
                <a:r>
                  <a:rPr lang="en-US" dirty="0"/>
                  <a:t> at the </a:t>
                </a:r>
                <a:r>
                  <a:rPr lang="en-US" b="1" dirty="0"/>
                  <a:t>mean (or most common) value </a:t>
                </a:r>
                <a:r>
                  <a:rPr lang="en-US" dirty="0"/>
                  <a:t>for each of the other predictors, vary only the predictor you care about,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 and plot the predictions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𝑌</m:t>
                        </m:r>
                      </m:e>
                    </m:acc>
                  </m:oMath>
                </a14:m>
                <a:r>
                  <a:rPr lang="en-US" dirty="0"/>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a:t>
                </a:r>
              </a:p>
              <a:p>
                <a:pPr marL="514350" indent="-514350">
                  <a:buAutoNum type="arabicPeriod"/>
                </a:pPr>
                <a:r>
                  <a:rPr lang="en-US" dirty="0"/>
                  <a:t>Predict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𝑌</m:t>
                        </m:r>
                      </m:e>
                    </m:acc>
                  </m:oMath>
                </a14:m>
                <a:r>
                  <a:rPr lang="en-US" dirty="0"/>
                  <a:t> at the </a:t>
                </a:r>
                <a:r>
                  <a:rPr lang="en-US" b="1" dirty="0"/>
                  <a:t>observed values of </a:t>
                </a:r>
                <a:r>
                  <a:rPr lang="en-US" dirty="0"/>
                  <a:t>for all the other predictors, vary only the predictor you care about,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 and plot the predictions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𝑌</m:t>
                        </m:r>
                      </m:e>
                    </m:acc>
                  </m:oMath>
                </a14:m>
                <a:r>
                  <a:rPr lang="en-US" dirty="0"/>
                  <a:t> vs.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  Essentially this means creating a new data frame for each observation, and imputing all reasonable values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𝑗</m:t>
                        </m:r>
                      </m:sub>
                    </m:sSub>
                  </m:oMath>
                </a14:m>
                <a:r>
                  <a:rPr lang="en-US" dirty="0"/>
                  <a:t> in.</a:t>
                </a:r>
              </a:p>
              <a:p>
                <a:endParaRPr lang="en-US" dirty="0"/>
              </a:p>
            </p:txBody>
          </p:sp>
        </mc:Choice>
        <mc:Fallback>
          <p:sp>
            <p:nvSpPr>
              <p:cNvPr id="3" name="Content Placeholder 2">
                <a:extLst>
                  <a:ext uri="{FF2B5EF4-FFF2-40B4-BE49-F238E27FC236}">
                    <a16:creationId xmlns:a16="http://schemas.microsoft.com/office/drawing/2014/main" id="{372957E8-80C3-C848-828E-38E97FD0A124}"/>
                  </a:ext>
                </a:extLst>
              </p:cNvPr>
              <p:cNvSpPr>
                <a:spLocks noGrp="1" noRot="1" noChangeAspect="1" noMove="1" noResize="1" noEditPoints="1" noAdjustHandles="1" noChangeArrowheads="1" noChangeShapeType="1" noTextEdit="1"/>
              </p:cNvSpPr>
              <p:nvPr>
                <p:ph idx="1"/>
              </p:nvPr>
            </p:nvSpPr>
            <p:spPr>
              <a:xfrm>
                <a:off x="833415" y="1177758"/>
                <a:ext cx="10327008" cy="4551710"/>
              </a:xfrm>
              <a:blipFill>
                <a:blip r:embed="rId2"/>
                <a:stretch>
                  <a:fillRect l="-1229" t="-1393" r="-1843" b="-86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77712FB-891F-C740-8D4A-CC65491F2597}"/>
              </a:ext>
            </a:extLst>
          </p:cNvPr>
          <p:cNvSpPr>
            <a:spLocks noGrp="1"/>
          </p:cNvSpPr>
          <p:nvPr>
            <p:ph type="sldNum" sz="quarter" idx="12"/>
          </p:nvPr>
        </p:nvSpPr>
        <p:spPr/>
        <p:txBody>
          <a:bodyPr/>
          <a:lstStyle/>
          <a:p>
            <a:fld id="{82BAABBF-CE1E-8A4C-92D8-393D0291D808}" type="slidenum">
              <a:rPr lang="en-US" smtClean="0"/>
              <a:t>20</a:t>
            </a:fld>
            <a:endParaRPr lang="en-US"/>
          </a:p>
        </p:txBody>
      </p:sp>
    </p:spTree>
    <p:extLst>
      <p:ext uri="{BB962C8B-B14F-4D97-AF65-F5344CB8AC3E}">
        <p14:creationId xmlns:p14="http://schemas.microsoft.com/office/powerpoint/2010/main" val="374400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21EC-FAE6-0840-B7BF-57E691DC7C3B}"/>
              </a:ext>
            </a:extLst>
          </p:cNvPr>
          <p:cNvSpPr>
            <a:spLocks noGrp="1"/>
          </p:cNvSpPr>
          <p:nvPr>
            <p:ph type="title"/>
          </p:nvPr>
        </p:nvSpPr>
        <p:spPr/>
        <p:txBody>
          <a:bodyPr/>
          <a:lstStyle/>
          <a:p>
            <a:r>
              <a:rPr lang="en-US" dirty="0"/>
              <a:t>Predicted probabilities vs. Age at the means</a:t>
            </a:r>
          </a:p>
        </p:txBody>
      </p:sp>
      <p:sp>
        <p:nvSpPr>
          <p:cNvPr id="4" name="Slide Number Placeholder 3">
            <a:extLst>
              <a:ext uri="{FF2B5EF4-FFF2-40B4-BE49-F238E27FC236}">
                <a16:creationId xmlns:a16="http://schemas.microsoft.com/office/drawing/2014/main" id="{943065D3-3F93-F245-8B77-AEEB4AFABC33}"/>
              </a:ext>
            </a:extLst>
          </p:cNvPr>
          <p:cNvSpPr>
            <a:spLocks noGrp="1"/>
          </p:cNvSpPr>
          <p:nvPr>
            <p:ph type="sldNum" sz="quarter" idx="12"/>
          </p:nvPr>
        </p:nvSpPr>
        <p:spPr/>
        <p:txBody>
          <a:bodyPr/>
          <a:lstStyle/>
          <a:p>
            <a:fld id="{82BAABBF-CE1E-8A4C-92D8-393D0291D808}" type="slidenum">
              <a:rPr lang="en-US" smtClean="0"/>
              <a:t>21</a:t>
            </a:fld>
            <a:endParaRPr lang="en-US"/>
          </a:p>
        </p:txBody>
      </p:sp>
      <p:pic>
        <p:nvPicPr>
          <p:cNvPr id="8" name="Picture 7">
            <a:extLst>
              <a:ext uri="{FF2B5EF4-FFF2-40B4-BE49-F238E27FC236}">
                <a16:creationId xmlns:a16="http://schemas.microsoft.com/office/drawing/2014/main" id="{E2936DC0-2930-BB4E-BB5B-DE02D7228B20}"/>
              </a:ext>
            </a:extLst>
          </p:cNvPr>
          <p:cNvPicPr>
            <a:picLocks noChangeAspect="1"/>
          </p:cNvPicPr>
          <p:nvPr/>
        </p:nvPicPr>
        <p:blipFill>
          <a:blip r:embed="rId2"/>
          <a:stretch>
            <a:fillRect/>
          </a:stretch>
        </p:blipFill>
        <p:spPr>
          <a:xfrm>
            <a:off x="3468063" y="891252"/>
            <a:ext cx="5523579" cy="3919959"/>
          </a:xfrm>
          <a:prstGeom prst="rect">
            <a:avLst/>
          </a:prstGeom>
        </p:spPr>
      </p:pic>
      <p:sp>
        <p:nvSpPr>
          <p:cNvPr id="9" name="Rectangle 8">
            <a:extLst>
              <a:ext uri="{FF2B5EF4-FFF2-40B4-BE49-F238E27FC236}">
                <a16:creationId xmlns:a16="http://schemas.microsoft.com/office/drawing/2014/main" id="{EBD9EEF9-60D8-F041-AE3E-BE6C1E91C757}"/>
              </a:ext>
            </a:extLst>
          </p:cNvPr>
          <p:cNvSpPr/>
          <p:nvPr/>
        </p:nvSpPr>
        <p:spPr>
          <a:xfrm>
            <a:off x="825660" y="5162766"/>
            <a:ext cx="11017047" cy="461665"/>
          </a:xfrm>
          <a:prstGeom prst="rect">
            <a:avLst/>
          </a:prstGeom>
        </p:spPr>
        <p:txBody>
          <a:bodyPr wrap="square">
            <a:spAutoFit/>
          </a:bodyPr>
          <a:lstStyle/>
          <a:p>
            <a:r>
              <a:rPr lang="en-US" sz="2400" dirty="0"/>
              <a:t>Interpret this plot.  What does this say for how Cardiac Arrest is associated with Age?</a:t>
            </a:r>
          </a:p>
        </p:txBody>
      </p:sp>
    </p:spTree>
    <p:extLst>
      <p:ext uri="{BB962C8B-B14F-4D97-AF65-F5344CB8AC3E}">
        <p14:creationId xmlns:p14="http://schemas.microsoft.com/office/powerpoint/2010/main" val="3156087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21EC-FAE6-0840-B7BF-57E691DC7C3B}"/>
              </a:ext>
            </a:extLst>
          </p:cNvPr>
          <p:cNvSpPr>
            <a:spLocks noGrp="1"/>
          </p:cNvSpPr>
          <p:nvPr>
            <p:ph type="title"/>
          </p:nvPr>
        </p:nvSpPr>
        <p:spPr/>
        <p:txBody>
          <a:bodyPr/>
          <a:lstStyle/>
          <a:p>
            <a:r>
              <a:rPr lang="en-US" dirty="0"/>
              <a:t>Predicted probabilities vs. Age for all observations</a:t>
            </a:r>
          </a:p>
        </p:txBody>
      </p:sp>
      <p:sp>
        <p:nvSpPr>
          <p:cNvPr id="4" name="Slide Number Placeholder 3">
            <a:extLst>
              <a:ext uri="{FF2B5EF4-FFF2-40B4-BE49-F238E27FC236}">
                <a16:creationId xmlns:a16="http://schemas.microsoft.com/office/drawing/2014/main" id="{943065D3-3F93-F245-8B77-AEEB4AFABC33}"/>
              </a:ext>
            </a:extLst>
          </p:cNvPr>
          <p:cNvSpPr>
            <a:spLocks noGrp="1"/>
          </p:cNvSpPr>
          <p:nvPr>
            <p:ph type="sldNum" sz="quarter" idx="12"/>
          </p:nvPr>
        </p:nvSpPr>
        <p:spPr/>
        <p:txBody>
          <a:bodyPr/>
          <a:lstStyle/>
          <a:p>
            <a:fld id="{82BAABBF-CE1E-8A4C-92D8-393D0291D808}" type="slidenum">
              <a:rPr lang="en-US" smtClean="0"/>
              <a:t>22</a:t>
            </a:fld>
            <a:endParaRPr lang="en-US"/>
          </a:p>
        </p:txBody>
      </p:sp>
      <p:pic>
        <p:nvPicPr>
          <p:cNvPr id="6" name="Picture 5">
            <a:extLst>
              <a:ext uri="{FF2B5EF4-FFF2-40B4-BE49-F238E27FC236}">
                <a16:creationId xmlns:a16="http://schemas.microsoft.com/office/drawing/2014/main" id="{B2191A1B-E7AF-B440-AC16-45481E77BDF1}"/>
              </a:ext>
            </a:extLst>
          </p:cNvPr>
          <p:cNvPicPr>
            <a:picLocks noChangeAspect="1"/>
          </p:cNvPicPr>
          <p:nvPr/>
        </p:nvPicPr>
        <p:blipFill>
          <a:blip r:embed="rId2"/>
          <a:stretch>
            <a:fillRect/>
          </a:stretch>
        </p:blipFill>
        <p:spPr>
          <a:xfrm>
            <a:off x="2396040" y="983807"/>
            <a:ext cx="7219950" cy="4559968"/>
          </a:xfrm>
          <a:prstGeom prst="rect">
            <a:avLst/>
          </a:prstGeom>
        </p:spPr>
      </p:pic>
      <p:sp>
        <p:nvSpPr>
          <p:cNvPr id="5" name="Rectangle 4">
            <a:extLst>
              <a:ext uri="{FF2B5EF4-FFF2-40B4-BE49-F238E27FC236}">
                <a16:creationId xmlns:a16="http://schemas.microsoft.com/office/drawing/2014/main" id="{DA5366AA-F721-0A47-84D5-4F7207681251}"/>
              </a:ext>
            </a:extLst>
          </p:cNvPr>
          <p:cNvSpPr/>
          <p:nvPr/>
        </p:nvSpPr>
        <p:spPr>
          <a:xfrm>
            <a:off x="825661" y="5510622"/>
            <a:ext cx="11017047" cy="461665"/>
          </a:xfrm>
          <a:prstGeom prst="rect">
            <a:avLst/>
          </a:prstGeom>
        </p:spPr>
        <p:txBody>
          <a:bodyPr wrap="square">
            <a:spAutoFit/>
          </a:bodyPr>
          <a:lstStyle/>
          <a:p>
            <a:r>
              <a:rPr lang="en-US" sz="2400" dirty="0"/>
              <a:t>Interpret this plot.  What does this say for how Cardiac Arrest is associated with Age?</a:t>
            </a:r>
          </a:p>
        </p:txBody>
      </p:sp>
    </p:spTree>
    <p:extLst>
      <p:ext uri="{BB962C8B-B14F-4D97-AF65-F5344CB8AC3E}">
        <p14:creationId xmlns:p14="http://schemas.microsoft.com/office/powerpoint/2010/main" val="194437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E9C-73F8-8E4A-BCCA-DDD64C96F51F}"/>
              </a:ext>
            </a:extLst>
          </p:cNvPr>
          <p:cNvSpPr>
            <a:spLocks noGrp="1"/>
          </p:cNvSpPr>
          <p:nvPr>
            <p:ph type="title"/>
          </p:nvPr>
        </p:nvSpPr>
        <p:spPr/>
        <p:txBody>
          <a:bodyPr/>
          <a:lstStyle/>
          <a:p>
            <a:r>
              <a:rPr lang="en-US" dirty="0"/>
              <a:t>What if we want the joint relationship with two predictors?</a:t>
            </a:r>
          </a:p>
        </p:txBody>
      </p:sp>
      <p:sp>
        <p:nvSpPr>
          <p:cNvPr id="3" name="Content Placeholder 2">
            <a:extLst>
              <a:ext uri="{FF2B5EF4-FFF2-40B4-BE49-F238E27FC236}">
                <a16:creationId xmlns:a16="http://schemas.microsoft.com/office/drawing/2014/main" id="{794AFF52-9EC4-F54A-880A-8FDF3A45E54F}"/>
              </a:ext>
            </a:extLst>
          </p:cNvPr>
          <p:cNvSpPr>
            <a:spLocks noGrp="1"/>
          </p:cNvSpPr>
          <p:nvPr>
            <p:ph idx="1"/>
          </p:nvPr>
        </p:nvSpPr>
        <p:spPr>
          <a:xfrm>
            <a:off x="833415" y="1177758"/>
            <a:ext cx="10327008" cy="4412814"/>
          </a:xfrm>
        </p:spPr>
        <p:txBody>
          <a:bodyPr/>
          <a:lstStyle/>
          <a:p>
            <a:r>
              <a:rPr lang="en-US" dirty="0"/>
              <a:t>How can we look at how the response relates to two predictors at once?</a:t>
            </a:r>
          </a:p>
          <a:p>
            <a:endParaRPr lang="en-US" dirty="0"/>
          </a:p>
          <a:p>
            <a:r>
              <a:rPr lang="en-US" dirty="0"/>
              <a:t>This is a bit trickier to do.  Why?</a:t>
            </a:r>
          </a:p>
          <a:p>
            <a:endParaRPr lang="en-US" dirty="0"/>
          </a:p>
          <a:p>
            <a:r>
              <a:rPr lang="en-US" dirty="0"/>
              <a:t>We can go back to our friend: the classification boundary!</a:t>
            </a:r>
          </a:p>
        </p:txBody>
      </p:sp>
      <p:sp>
        <p:nvSpPr>
          <p:cNvPr id="4" name="Slide Number Placeholder 3">
            <a:extLst>
              <a:ext uri="{FF2B5EF4-FFF2-40B4-BE49-F238E27FC236}">
                <a16:creationId xmlns:a16="http://schemas.microsoft.com/office/drawing/2014/main" id="{7EA90A79-817F-BC4E-9836-C741AA522DD7}"/>
              </a:ext>
            </a:extLst>
          </p:cNvPr>
          <p:cNvSpPr>
            <a:spLocks noGrp="1"/>
          </p:cNvSpPr>
          <p:nvPr>
            <p:ph type="sldNum" sz="quarter" idx="12"/>
          </p:nvPr>
        </p:nvSpPr>
        <p:spPr/>
        <p:txBody>
          <a:bodyPr/>
          <a:lstStyle/>
          <a:p>
            <a:fld id="{82BAABBF-CE1E-8A4C-92D8-393D0291D808}" type="slidenum">
              <a:rPr lang="en-US" smtClean="0"/>
              <a:t>23</a:t>
            </a:fld>
            <a:endParaRPr lang="en-US"/>
          </a:p>
        </p:txBody>
      </p:sp>
    </p:spTree>
    <p:extLst>
      <p:ext uri="{BB962C8B-B14F-4D97-AF65-F5344CB8AC3E}">
        <p14:creationId xmlns:p14="http://schemas.microsoft.com/office/powerpoint/2010/main" val="154365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E9C-73F8-8E4A-BCCA-DDD64C96F51F}"/>
              </a:ext>
            </a:extLst>
          </p:cNvPr>
          <p:cNvSpPr>
            <a:spLocks noGrp="1"/>
          </p:cNvSpPr>
          <p:nvPr>
            <p:ph type="title"/>
          </p:nvPr>
        </p:nvSpPr>
        <p:spPr/>
        <p:txBody>
          <a:bodyPr/>
          <a:lstStyle/>
          <a:p>
            <a:r>
              <a:rPr lang="en-US" dirty="0"/>
              <a:t>What if we want the joint relationship with two predictors?</a:t>
            </a:r>
          </a:p>
        </p:txBody>
      </p:sp>
      <p:sp>
        <p:nvSpPr>
          <p:cNvPr id="3" name="Content Placeholder 2">
            <a:extLst>
              <a:ext uri="{FF2B5EF4-FFF2-40B4-BE49-F238E27FC236}">
                <a16:creationId xmlns:a16="http://schemas.microsoft.com/office/drawing/2014/main" id="{794AFF52-9EC4-F54A-880A-8FDF3A45E54F}"/>
              </a:ext>
            </a:extLst>
          </p:cNvPr>
          <p:cNvSpPr>
            <a:spLocks noGrp="1"/>
          </p:cNvSpPr>
          <p:nvPr>
            <p:ph idx="1"/>
          </p:nvPr>
        </p:nvSpPr>
        <p:spPr>
          <a:xfrm>
            <a:off x="833415" y="1177758"/>
            <a:ext cx="10327008" cy="4412814"/>
          </a:xfrm>
        </p:spPr>
        <p:txBody>
          <a:bodyPr/>
          <a:lstStyle/>
          <a:p>
            <a:endParaRPr lang="en-US" dirty="0"/>
          </a:p>
        </p:txBody>
      </p:sp>
      <p:sp>
        <p:nvSpPr>
          <p:cNvPr id="4" name="Slide Number Placeholder 3">
            <a:extLst>
              <a:ext uri="{FF2B5EF4-FFF2-40B4-BE49-F238E27FC236}">
                <a16:creationId xmlns:a16="http://schemas.microsoft.com/office/drawing/2014/main" id="{7EA90A79-817F-BC4E-9836-C741AA522DD7}"/>
              </a:ext>
            </a:extLst>
          </p:cNvPr>
          <p:cNvSpPr>
            <a:spLocks noGrp="1"/>
          </p:cNvSpPr>
          <p:nvPr>
            <p:ph type="sldNum" sz="quarter" idx="12"/>
          </p:nvPr>
        </p:nvSpPr>
        <p:spPr/>
        <p:txBody>
          <a:bodyPr/>
          <a:lstStyle/>
          <a:p>
            <a:fld id="{82BAABBF-CE1E-8A4C-92D8-393D0291D808}" type="slidenum">
              <a:rPr lang="en-US" smtClean="0"/>
              <a:t>24</a:t>
            </a:fld>
            <a:endParaRPr lang="en-US"/>
          </a:p>
        </p:txBody>
      </p:sp>
    </p:spTree>
    <p:extLst>
      <p:ext uri="{BB962C8B-B14F-4D97-AF65-F5344CB8AC3E}">
        <p14:creationId xmlns:p14="http://schemas.microsoft.com/office/powerpoint/2010/main" val="385696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E9C-73F8-8E4A-BCCA-DDD64C96F51F}"/>
              </a:ext>
            </a:extLst>
          </p:cNvPr>
          <p:cNvSpPr>
            <a:spLocks noGrp="1"/>
          </p:cNvSpPr>
          <p:nvPr>
            <p:ph type="title"/>
          </p:nvPr>
        </p:nvSpPr>
        <p:spPr/>
        <p:txBody>
          <a:bodyPr/>
          <a:lstStyle/>
          <a:p>
            <a:r>
              <a:rPr lang="en-US" dirty="0"/>
              <a:t>Should I use PCA components?</a:t>
            </a:r>
          </a:p>
        </p:txBody>
      </p:sp>
      <p:sp>
        <p:nvSpPr>
          <p:cNvPr id="3" name="Content Placeholder 2">
            <a:extLst>
              <a:ext uri="{FF2B5EF4-FFF2-40B4-BE49-F238E27FC236}">
                <a16:creationId xmlns:a16="http://schemas.microsoft.com/office/drawing/2014/main" id="{794AFF52-9EC4-F54A-880A-8FDF3A45E54F}"/>
              </a:ext>
            </a:extLst>
          </p:cNvPr>
          <p:cNvSpPr>
            <a:spLocks noGrp="1"/>
          </p:cNvSpPr>
          <p:nvPr>
            <p:ph idx="1"/>
          </p:nvPr>
        </p:nvSpPr>
        <p:spPr>
          <a:xfrm>
            <a:off x="833415" y="1177758"/>
            <a:ext cx="10327008" cy="4412814"/>
          </a:xfrm>
        </p:spPr>
        <p:txBody>
          <a:bodyPr/>
          <a:lstStyle/>
          <a:p>
            <a:r>
              <a:rPr lang="en-US" dirty="0"/>
              <a:t>What if we want an overall picture of how the response relates to the predictors?</a:t>
            </a:r>
          </a:p>
          <a:p>
            <a:endParaRPr lang="en-US" dirty="0"/>
          </a:p>
          <a:p>
            <a:r>
              <a:rPr lang="en-US" dirty="0"/>
              <a:t>Well, this is where PCA components sometimes come in to play.</a:t>
            </a:r>
          </a:p>
          <a:p>
            <a:endParaRPr lang="en-US" dirty="0"/>
          </a:p>
          <a:p>
            <a:r>
              <a:rPr lang="en-US" dirty="0"/>
              <a:t>But this is no Bueno for interpretability.  Why?</a:t>
            </a:r>
          </a:p>
        </p:txBody>
      </p:sp>
      <p:sp>
        <p:nvSpPr>
          <p:cNvPr id="4" name="Slide Number Placeholder 3">
            <a:extLst>
              <a:ext uri="{FF2B5EF4-FFF2-40B4-BE49-F238E27FC236}">
                <a16:creationId xmlns:a16="http://schemas.microsoft.com/office/drawing/2014/main" id="{7EA90A79-817F-BC4E-9836-C741AA522DD7}"/>
              </a:ext>
            </a:extLst>
          </p:cNvPr>
          <p:cNvSpPr>
            <a:spLocks noGrp="1"/>
          </p:cNvSpPr>
          <p:nvPr>
            <p:ph type="sldNum" sz="quarter" idx="12"/>
          </p:nvPr>
        </p:nvSpPr>
        <p:spPr/>
        <p:txBody>
          <a:bodyPr/>
          <a:lstStyle/>
          <a:p>
            <a:fld id="{82BAABBF-CE1E-8A4C-92D8-393D0291D808}" type="slidenum">
              <a:rPr lang="en-US" smtClean="0"/>
              <a:t>25</a:t>
            </a:fld>
            <a:endParaRPr lang="en-US"/>
          </a:p>
        </p:txBody>
      </p:sp>
    </p:spTree>
    <p:extLst>
      <p:ext uri="{BB962C8B-B14F-4D97-AF65-F5344CB8AC3E}">
        <p14:creationId xmlns:p14="http://schemas.microsoft.com/office/powerpoint/2010/main" val="517179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Uncertainty</a:t>
            </a:r>
          </a:p>
        </p:txBody>
      </p:sp>
    </p:spTree>
    <p:extLst>
      <p:ext uri="{BB962C8B-B14F-4D97-AF65-F5344CB8AC3E}">
        <p14:creationId xmlns:p14="http://schemas.microsoft.com/office/powerpoint/2010/main" val="79884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726A-952E-E94A-A1C5-81998D41B9B2}"/>
              </a:ext>
            </a:extLst>
          </p:cNvPr>
          <p:cNvSpPr>
            <a:spLocks noGrp="1"/>
          </p:cNvSpPr>
          <p:nvPr>
            <p:ph type="title"/>
          </p:nvPr>
        </p:nvSpPr>
        <p:spPr/>
        <p:txBody>
          <a:bodyPr/>
          <a:lstStyle/>
          <a:p>
            <a:r>
              <a:rPr lang="en-US" dirty="0"/>
              <a:t>Adding Uncertainty</a:t>
            </a:r>
          </a:p>
        </p:txBody>
      </p:sp>
      <p:sp>
        <p:nvSpPr>
          <p:cNvPr id="3" name="Content Placeholder 2">
            <a:extLst>
              <a:ext uri="{FF2B5EF4-FFF2-40B4-BE49-F238E27FC236}">
                <a16:creationId xmlns:a16="http://schemas.microsoft.com/office/drawing/2014/main" id="{AE68277E-00BF-6C4A-A800-42EA164BA35D}"/>
              </a:ext>
            </a:extLst>
          </p:cNvPr>
          <p:cNvSpPr>
            <a:spLocks noGrp="1"/>
          </p:cNvSpPr>
          <p:nvPr>
            <p:ph idx="1"/>
          </p:nvPr>
        </p:nvSpPr>
        <p:spPr>
          <a:xfrm>
            <a:off x="833415" y="1177758"/>
            <a:ext cx="10327008" cy="4783204"/>
          </a:xfrm>
        </p:spPr>
        <p:txBody>
          <a:bodyPr/>
          <a:lstStyle/>
          <a:p>
            <a:r>
              <a:rPr lang="en-US" dirty="0"/>
              <a:t>Not only should we plot predictions, but we can (should) also include the uncertainty of these predictions.</a:t>
            </a:r>
          </a:p>
          <a:p>
            <a:endParaRPr lang="en-US" dirty="0"/>
          </a:p>
          <a:p>
            <a:r>
              <a:rPr lang="en-US" dirty="0"/>
              <a:t>For example, there may be a big difference between.</a:t>
            </a:r>
          </a:p>
          <a:p>
            <a:endParaRPr lang="en-US" dirty="0"/>
          </a:p>
          <a:p>
            <a:r>
              <a:rPr lang="en-US" dirty="0"/>
              <a:t>How can we add uncertainty measures to these predictions?  How do we do it for linear/logistic regression?</a:t>
            </a:r>
          </a:p>
          <a:p>
            <a:endParaRPr lang="en-US" dirty="0"/>
          </a:p>
          <a:p>
            <a:r>
              <a:rPr lang="en-US" dirty="0" err="1"/>
              <a:t>Boostrapping</a:t>
            </a:r>
            <a:endParaRPr lang="en-US" dirty="0"/>
          </a:p>
        </p:txBody>
      </p:sp>
      <p:sp>
        <p:nvSpPr>
          <p:cNvPr id="4" name="Slide Number Placeholder 3">
            <a:extLst>
              <a:ext uri="{FF2B5EF4-FFF2-40B4-BE49-F238E27FC236}">
                <a16:creationId xmlns:a16="http://schemas.microsoft.com/office/drawing/2014/main" id="{8BDBDE05-638E-C248-A9C2-178D0C342CE6}"/>
              </a:ext>
            </a:extLst>
          </p:cNvPr>
          <p:cNvSpPr>
            <a:spLocks noGrp="1"/>
          </p:cNvSpPr>
          <p:nvPr>
            <p:ph type="sldNum" sz="quarter" idx="12"/>
          </p:nvPr>
        </p:nvSpPr>
        <p:spPr/>
        <p:txBody>
          <a:bodyPr/>
          <a:lstStyle/>
          <a:p>
            <a:fld id="{82BAABBF-CE1E-8A4C-92D8-393D0291D808}" type="slidenum">
              <a:rPr lang="en-US" smtClean="0"/>
              <a:t>27</a:t>
            </a:fld>
            <a:endParaRPr lang="en-US"/>
          </a:p>
        </p:txBody>
      </p:sp>
    </p:spTree>
    <p:extLst>
      <p:ext uri="{BB962C8B-B14F-4D97-AF65-F5344CB8AC3E}">
        <p14:creationId xmlns:p14="http://schemas.microsoft.com/office/powerpoint/2010/main" val="4217808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FA9B-2F05-C940-B31D-8901525E2E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9D64B99-5565-F047-8E8E-56035CAB73F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E68BCB-3E2B-0A4D-A1EA-8BACB8F702FE}"/>
              </a:ext>
            </a:extLst>
          </p:cNvPr>
          <p:cNvSpPr>
            <a:spLocks noGrp="1"/>
          </p:cNvSpPr>
          <p:nvPr>
            <p:ph type="sldNum" sz="quarter" idx="12"/>
          </p:nvPr>
        </p:nvSpPr>
        <p:spPr/>
        <p:txBody>
          <a:bodyPr/>
          <a:lstStyle/>
          <a:p>
            <a:fld id="{82BAABBF-CE1E-8A4C-92D8-393D0291D808}" type="slidenum">
              <a:rPr lang="en-US" smtClean="0"/>
              <a:t>28</a:t>
            </a:fld>
            <a:endParaRPr lang="en-US"/>
          </a:p>
        </p:txBody>
      </p:sp>
      <p:pic>
        <p:nvPicPr>
          <p:cNvPr id="5" name="Picture 4">
            <a:extLst>
              <a:ext uri="{FF2B5EF4-FFF2-40B4-BE49-F238E27FC236}">
                <a16:creationId xmlns:a16="http://schemas.microsoft.com/office/drawing/2014/main" id="{FE9D46E6-B2A5-EA41-97D6-B163E0CCF7CB}"/>
              </a:ext>
            </a:extLst>
          </p:cNvPr>
          <p:cNvPicPr>
            <a:picLocks noChangeAspect="1"/>
          </p:cNvPicPr>
          <p:nvPr/>
        </p:nvPicPr>
        <p:blipFill>
          <a:blip r:embed="rId2"/>
          <a:stretch>
            <a:fillRect/>
          </a:stretch>
        </p:blipFill>
        <p:spPr>
          <a:xfrm>
            <a:off x="2875479" y="983807"/>
            <a:ext cx="6088590" cy="5276778"/>
          </a:xfrm>
          <a:prstGeom prst="rect">
            <a:avLst/>
          </a:prstGeom>
        </p:spPr>
      </p:pic>
    </p:spTree>
    <p:extLst>
      <p:ext uri="{BB962C8B-B14F-4D97-AF65-F5344CB8AC3E}">
        <p14:creationId xmlns:p14="http://schemas.microsoft.com/office/powerpoint/2010/main" val="4100124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726A-952E-E94A-A1C5-81998D41B9B2}"/>
              </a:ext>
            </a:extLst>
          </p:cNvPr>
          <p:cNvSpPr>
            <a:spLocks noGrp="1"/>
          </p:cNvSpPr>
          <p:nvPr>
            <p:ph type="title"/>
          </p:nvPr>
        </p:nvSpPr>
        <p:spPr/>
        <p:txBody>
          <a:bodyPr/>
          <a:lstStyle/>
          <a:p>
            <a:r>
              <a:rPr lang="en-US" dirty="0"/>
              <a:t>Bootstrapping Basics, review</a:t>
            </a:r>
          </a:p>
        </p:txBody>
      </p:sp>
      <p:sp>
        <p:nvSpPr>
          <p:cNvPr id="3" name="Content Placeholder 2">
            <a:extLst>
              <a:ext uri="{FF2B5EF4-FFF2-40B4-BE49-F238E27FC236}">
                <a16:creationId xmlns:a16="http://schemas.microsoft.com/office/drawing/2014/main" id="{AE68277E-00BF-6C4A-A800-42EA164BA35D}"/>
              </a:ext>
            </a:extLst>
          </p:cNvPr>
          <p:cNvSpPr>
            <a:spLocks noGrp="1"/>
          </p:cNvSpPr>
          <p:nvPr>
            <p:ph idx="1"/>
          </p:nvPr>
        </p:nvSpPr>
        <p:spPr>
          <a:xfrm>
            <a:off x="833415" y="1177758"/>
            <a:ext cx="10327008" cy="4783204"/>
          </a:xfrm>
        </p:spPr>
        <p:txBody>
          <a:bodyPr/>
          <a:lstStyle/>
          <a:p>
            <a:r>
              <a:rPr lang="en-US" dirty="0"/>
              <a:t>How do we perform a bootstrap?  What are the key steps?</a:t>
            </a:r>
          </a:p>
          <a:p>
            <a:endParaRPr lang="en-US" dirty="0"/>
          </a:p>
          <a:p>
            <a:r>
              <a:rPr lang="en-US" dirty="0"/>
              <a:t>The bootstrap algorithm is an approach to mimic the uncertainty of taking the observed sample from a population.  So we:</a:t>
            </a:r>
          </a:p>
          <a:p>
            <a:endParaRPr lang="en-US" dirty="0"/>
          </a:p>
          <a:p>
            <a:pPr marL="514350" indent="-514350">
              <a:buAutoNum type="arabicPeriod"/>
            </a:pPr>
            <a:r>
              <a:rPr lang="en-US" dirty="0"/>
              <a:t>Sample the same number of observations as was observed (in train).</a:t>
            </a:r>
          </a:p>
          <a:p>
            <a:pPr marL="514350" indent="-514350">
              <a:buAutoNum type="arabicPeriod"/>
            </a:pPr>
            <a:r>
              <a:rPr lang="en-US" dirty="0"/>
              <a:t>Sample with replacement (so we get some randomness).</a:t>
            </a:r>
          </a:p>
          <a:p>
            <a:pPr marL="514350" indent="-514350">
              <a:buAutoNum type="arabicPeriod"/>
            </a:pPr>
            <a:endParaRPr lang="en-US" dirty="0"/>
          </a:p>
          <a:p>
            <a:r>
              <a:rPr lang="en-US" dirty="0"/>
              <a:t>Why does this work?</a:t>
            </a:r>
          </a:p>
        </p:txBody>
      </p:sp>
      <p:sp>
        <p:nvSpPr>
          <p:cNvPr id="4" name="Slide Number Placeholder 3">
            <a:extLst>
              <a:ext uri="{FF2B5EF4-FFF2-40B4-BE49-F238E27FC236}">
                <a16:creationId xmlns:a16="http://schemas.microsoft.com/office/drawing/2014/main" id="{8BDBDE05-638E-C248-A9C2-178D0C342CE6}"/>
              </a:ext>
            </a:extLst>
          </p:cNvPr>
          <p:cNvSpPr>
            <a:spLocks noGrp="1"/>
          </p:cNvSpPr>
          <p:nvPr>
            <p:ph type="sldNum" sz="quarter" idx="12"/>
          </p:nvPr>
        </p:nvSpPr>
        <p:spPr/>
        <p:txBody>
          <a:bodyPr/>
          <a:lstStyle/>
          <a:p>
            <a:fld id="{82BAABBF-CE1E-8A4C-92D8-393D0291D808}" type="slidenum">
              <a:rPr lang="en-US" smtClean="0"/>
              <a:t>29</a:t>
            </a:fld>
            <a:endParaRPr lang="en-US"/>
          </a:p>
        </p:txBody>
      </p:sp>
    </p:spTree>
    <p:extLst>
      <p:ext uri="{BB962C8B-B14F-4D97-AF65-F5344CB8AC3E}">
        <p14:creationId xmlns:p14="http://schemas.microsoft.com/office/powerpoint/2010/main" val="348188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20163" y="983807"/>
            <a:ext cx="10327008" cy="4000788"/>
          </a:xfrm>
        </p:spPr>
        <p:txBody>
          <a:bodyPr/>
          <a:lstStyle/>
          <a:p>
            <a:endParaRPr lang="en-US" dirty="0"/>
          </a:p>
          <a:p>
            <a:r>
              <a:rPr lang="en-US" dirty="0"/>
              <a:t>Variable Importance</a:t>
            </a:r>
          </a:p>
          <a:p>
            <a:endParaRPr lang="en-US" dirty="0"/>
          </a:p>
          <a:p>
            <a:r>
              <a:rPr lang="en-US" dirty="0"/>
              <a:t>Interpretation through Predictions</a:t>
            </a:r>
          </a:p>
          <a:p>
            <a:endParaRPr lang="en-US" dirty="0"/>
          </a:p>
          <a:p>
            <a:r>
              <a:rPr lang="en-US" dirty="0"/>
              <a:t>Adding Uncertainty</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82BAABBF-CE1E-8A4C-92D8-393D0291D808}" type="slidenum">
              <a:rPr lang="en-US" smtClean="0"/>
              <a:t>3</a:t>
            </a:fld>
            <a:endParaRPr lang="en-US"/>
          </a:p>
        </p:txBody>
      </p:sp>
    </p:spTree>
    <p:extLst>
      <p:ext uri="{BB962C8B-B14F-4D97-AF65-F5344CB8AC3E}">
        <p14:creationId xmlns:p14="http://schemas.microsoft.com/office/powerpoint/2010/main" val="1763728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726A-952E-E94A-A1C5-81998D41B9B2}"/>
              </a:ext>
            </a:extLst>
          </p:cNvPr>
          <p:cNvSpPr>
            <a:spLocks noGrp="1"/>
          </p:cNvSpPr>
          <p:nvPr>
            <p:ph type="title"/>
          </p:nvPr>
        </p:nvSpPr>
        <p:spPr/>
        <p:txBody>
          <a:bodyPr/>
          <a:lstStyle/>
          <a:p>
            <a:r>
              <a:rPr lang="en-US" dirty="0"/>
              <a:t>Bootstrapping Basics, review</a:t>
            </a:r>
          </a:p>
        </p:txBody>
      </p:sp>
      <p:sp>
        <p:nvSpPr>
          <p:cNvPr id="3" name="Content Placeholder 2">
            <a:extLst>
              <a:ext uri="{FF2B5EF4-FFF2-40B4-BE49-F238E27FC236}">
                <a16:creationId xmlns:a16="http://schemas.microsoft.com/office/drawing/2014/main" id="{AE68277E-00BF-6C4A-A800-42EA164BA35D}"/>
              </a:ext>
            </a:extLst>
          </p:cNvPr>
          <p:cNvSpPr>
            <a:spLocks noGrp="1"/>
          </p:cNvSpPr>
          <p:nvPr>
            <p:ph idx="1"/>
          </p:nvPr>
        </p:nvSpPr>
        <p:spPr>
          <a:xfrm>
            <a:off x="833415" y="1177758"/>
            <a:ext cx="10327008" cy="4783204"/>
          </a:xfrm>
        </p:spPr>
        <p:txBody>
          <a:bodyPr/>
          <a:lstStyle/>
          <a:p>
            <a:r>
              <a:rPr lang="en-US" dirty="0"/>
              <a:t>When is a bootstrapping approach used?</a:t>
            </a:r>
          </a:p>
          <a:p>
            <a:endParaRPr lang="en-US" dirty="0"/>
          </a:p>
          <a:p>
            <a:pPr marL="514350" indent="-514350">
              <a:buAutoNum type="arabicPeriod"/>
            </a:pPr>
            <a:r>
              <a:rPr lang="en-US" dirty="0"/>
              <a:t>When a probabilistic closed form solution is not known or not easy to get at.</a:t>
            </a:r>
          </a:p>
          <a:p>
            <a:pPr marL="514350" indent="-514350">
              <a:buAutoNum type="arabicPeriod"/>
            </a:pPr>
            <a:r>
              <a:rPr lang="en-US" dirty="0"/>
              <a:t>When the assumptions for a parametric model break down.</a:t>
            </a:r>
          </a:p>
          <a:p>
            <a:pPr marL="514350" indent="-514350">
              <a:buAutoNum type="arabicPeriod"/>
            </a:pPr>
            <a:r>
              <a:rPr lang="en-US" dirty="0"/>
              <a:t>When there is no ‘formula’ at all to add the uncertainty into a calculation.</a:t>
            </a:r>
          </a:p>
          <a:p>
            <a:pPr marL="514350" indent="-514350">
              <a:buAutoNum type="arabicPeriod"/>
            </a:pPr>
            <a:r>
              <a:rPr lang="en-US" dirty="0"/>
              <a:t>Or we are just being lazy.</a:t>
            </a:r>
          </a:p>
        </p:txBody>
      </p:sp>
      <p:sp>
        <p:nvSpPr>
          <p:cNvPr id="4" name="Slide Number Placeholder 3">
            <a:extLst>
              <a:ext uri="{FF2B5EF4-FFF2-40B4-BE49-F238E27FC236}">
                <a16:creationId xmlns:a16="http://schemas.microsoft.com/office/drawing/2014/main" id="{8BDBDE05-638E-C248-A9C2-178D0C342CE6}"/>
              </a:ext>
            </a:extLst>
          </p:cNvPr>
          <p:cNvSpPr>
            <a:spLocks noGrp="1"/>
          </p:cNvSpPr>
          <p:nvPr>
            <p:ph type="sldNum" sz="quarter" idx="12"/>
          </p:nvPr>
        </p:nvSpPr>
        <p:spPr/>
        <p:txBody>
          <a:bodyPr/>
          <a:lstStyle/>
          <a:p>
            <a:fld id="{82BAABBF-CE1E-8A4C-92D8-393D0291D808}" type="slidenum">
              <a:rPr lang="en-US" smtClean="0"/>
              <a:t>30</a:t>
            </a:fld>
            <a:endParaRPr lang="en-US"/>
          </a:p>
        </p:txBody>
      </p:sp>
    </p:spTree>
    <p:extLst>
      <p:ext uri="{BB962C8B-B14F-4D97-AF65-F5344CB8AC3E}">
        <p14:creationId xmlns:p14="http://schemas.microsoft.com/office/powerpoint/2010/main" val="213630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726A-952E-E94A-A1C5-81998D41B9B2}"/>
              </a:ext>
            </a:extLst>
          </p:cNvPr>
          <p:cNvSpPr>
            <a:spLocks noGrp="1"/>
          </p:cNvSpPr>
          <p:nvPr>
            <p:ph type="title"/>
          </p:nvPr>
        </p:nvSpPr>
        <p:spPr/>
        <p:txBody>
          <a:bodyPr/>
          <a:lstStyle/>
          <a:p>
            <a:r>
              <a:rPr lang="en-US" dirty="0"/>
              <a:t>Bootstrapping Basics, review</a:t>
            </a:r>
          </a:p>
        </p:txBody>
      </p:sp>
      <p:sp>
        <p:nvSpPr>
          <p:cNvPr id="3" name="Content Placeholder 2">
            <a:extLst>
              <a:ext uri="{FF2B5EF4-FFF2-40B4-BE49-F238E27FC236}">
                <a16:creationId xmlns:a16="http://schemas.microsoft.com/office/drawing/2014/main" id="{AE68277E-00BF-6C4A-A800-42EA164BA35D}"/>
              </a:ext>
            </a:extLst>
          </p:cNvPr>
          <p:cNvSpPr>
            <a:spLocks noGrp="1"/>
          </p:cNvSpPr>
          <p:nvPr>
            <p:ph idx="1"/>
          </p:nvPr>
        </p:nvSpPr>
        <p:spPr>
          <a:xfrm>
            <a:off x="833415" y="1177758"/>
            <a:ext cx="10327008" cy="4783204"/>
          </a:xfrm>
        </p:spPr>
        <p:txBody>
          <a:bodyPr/>
          <a:lstStyle/>
          <a:p>
            <a:r>
              <a:rPr lang="en-US" dirty="0"/>
              <a:t>How do we use the results of a bootstrap technique?</a:t>
            </a:r>
          </a:p>
          <a:p>
            <a:endParaRPr lang="en-US" dirty="0"/>
          </a:p>
          <a:p>
            <a:r>
              <a:rPr lang="en-US" dirty="0"/>
              <a:t>It provides us a re-created </a:t>
            </a:r>
            <a:r>
              <a:rPr lang="en-US" b="1" dirty="0"/>
              <a:t>estimate</a:t>
            </a:r>
            <a:r>
              <a:rPr lang="en-US" dirty="0"/>
              <a:t> every time we bootstrap.  </a:t>
            </a:r>
          </a:p>
          <a:p>
            <a:endParaRPr lang="en-US" dirty="0"/>
          </a:p>
          <a:p>
            <a:r>
              <a:rPr lang="en-US" dirty="0"/>
              <a:t>This estimate could be a mean, a beta, a plot of average predictions, etc.</a:t>
            </a:r>
          </a:p>
          <a:p>
            <a:endParaRPr lang="en-US" dirty="0"/>
          </a:p>
          <a:p>
            <a:r>
              <a:rPr lang="en-US" dirty="0"/>
              <a:t>But they will almost always be for a summary, not a single observation, and thus the sample size is already taken care of (the </a:t>
            </a:r>
            <a:r>
              <a:rPr lang="en-US" i="1" dirty="0"/>
              <a:t>n </a:t>
            </a:r>
            <a:r>
              <a:rPr lang="en-US" dirty="0"/>
              <a:t>in the formula).  Aka, do not divide by sqrt(n) again!</a:t>
            </a:r>
          </a:p>
        </p:txBody>
      </p:sp>
      <p:sp>
        <p:nvSpPr>
          <p:cNvPr id="4" name="Slide Number Placeholder 3">
            <a:extLst>
              <a:ext uri="{FF2B5EF4-FFF2-40B4-BE49-F238E27FC236}">
                <a16:creationId xmlns:a16="http://schemas.microsoft.com/office/drawing/2014/main" id="{8BDBDE05-638E-C248-A9C2-178D0C342CE6}"/>
              </a:ext>
            </a:extLst>
          </p:cNvPr>
          <p:cNvSpPr>
            <a:spLocks noGrp="1"/>
          </p:cNvSpPr>
          <p:nvPr>
            <p:ph type="sldNum" sz="quarter" idx="12"/>
          </p:nvPr>
        </p:nvSpPr>
        <p:spPr/>
        <p:txBody>
          <a:bodyPr/>
          <a:lstStyle/>
          <a:p>
            <a:fld id="{82BAABBF-CE1E-8A4C-92D8-393D0291D808}" type="slidenum">
              <a:rPr lang="en-US" smtClean="0"/>
              <a:t>31</a:t>
            </a:fld>
            <a:endParaRPr lang="en-US"/>
          </a:p>
        </p:txBody>
      </p:sp>
    </p:spTree>
    <p:extLst>
      <p:ext uri="{BB962C8B-B14F-4D97-AF65-F5344CB8AC3E}">
        <p14:creationId xmlns:p14="http://schemas.microsoft.com/office/powerpoint/2010/main" val="2211679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FB56-1093-2F42-A678-AFDC574752B7}"/>
              </a:ext>
            </a:extLst>
          </p:cNvPr>
          <p:cNvSpPr>
            <a:spLocks noGrp="1"/>
          </p:cNvSpPr>
          <p:nvPr>
            <p:ph type="title"/>
          </p:nvPr>
        </p:nvSpPr>
        <p:spPr/>
        <p:txBody>
          <a:bodyPr/>
          <a:lstStyle/>
          <a:p>
            <a:r>
              <a:rPr lang="en-US" dirty="0"/>
              <a:t>Bootstrapping for Predictions</a:t>
            </a:r>
          </a:p>
        </p:txBody>
      </p:sp>
      <p:sp>
        <p:nvSpPr>
          <p:cNvPr id="3" name="Content Placeholder 2">
            <a:extLst>
              <a:ext uri="{FF2B5EF4-FFF2-40B4-BE49-F238E27FC236}">
                <a16:creationId xmlns:a16="http://schemas.microsoft.com/office/drawing/2014/main" id="{CE8A7781-D5EF-AE44-B6E4-829BFD359321}"/>
              </a:ext>
            </a:extLst>
          </p:cNvPr>
          <p:cNvSpPr>
            <a:spLocks noGrp="1"/>
          </p:cNvSpPr>
          <p:nvPr>
            <p:ph idx="1"/>
          </p:nvPr>
        </p:nvSpPr>
        <p:spPr/>
        <p:txBody>
          <a:bodyPr/>
          <a:lstStyle/>
          <a:p>
            <a:r>
              <a:rPr lang="en-US" dirty="0"/>
              <a:t>So we can refit a model on a bootstrap sample of data, and look at the predicted probabilities each time.</a:t>
            </a:r>
          </a:p>
          <a:p>
            <a:endParaRPr lang="en-US" dirty="0"/>
          </a:p>
          <a:p>
            <a:r>
              <a:rPr lang="en-US" dirty="0"/>
              <a:t>Then we can take the top 97.5</a:t>
            </a:r>
            <a:r>
              <a:rPr lang="en-US" baseline="30000" dirty="0"/>
              <a:t>th</a:t>
            </a:r>
            <a:r>
              <a:rPr lang="en-US" dirty="0"/>
              <a:t> percentile and bottom 2.5</a:t>
            </a:r>
            <a:r>
              <a:rPr lang="en-US" baseline="30000" dirty="0"/>
              <a:t>th</a:t>
            </a:r>
            <a:r>
              <a:rPr lang="en-US" dirty="0"/>
              <a:t> percentile to build a 95% confidence interval for the predictions!</a:t>
            </a:r>
          </a:p>
          <a:p>
            <a:endParaRPr lang="en-US" dirty="0"/>
          </a:p>
          <a:p>
            <a:r>
              <a:rPr lang="en-US" dirty="0"/>
              <a:t>But how does this work for random forests and bagging models?  Yikes!</a:t>
            </a:r>
          </a:p>
        </p:txBody>
      </p:sp>
      <p:sp>
        <p:nvSpPr>
          <p:cNvPr id="4" name="Slide Number Placeholder 3">
            <a:extLst>
              <a:ext uri="{FF2B5EF4-FFF2-40B4-BE49-F238E27FC236}">
                <a16:creationId xmlns:a16="http://schemas.microsoft.com/office/drawing/2014/main" id="{8DC86608-1776-DB4F-A57B-A02538FE5B14}"/>
              </a:ext>
            </a:extLst>
          </p:cNvPr>
          <p:cNvSpPr>
            <a:spLocks noGrp="1"/>
          </p:cNvSpPr>
          <p:nvPr>
            <p:ph type="sldNum" sz="quarter" idx="12"/>
          </p:nvPr>
        </p:nvSpPr>
        <p:spPr/>
        <p:txBody>
          <a:bodyPr/>
          <a:lstStyle/>
          <a:p>
            <a:fld id="{82BAABBF-CE1E-8A4C-92D8-393D0291D808}" type="slidenum">
              <a:rPr lang="en-US" smtClean="0"/>
              <a:t>32</a:t>
            </a:fld>
            <a:endParaRPr lang="en-US"/>
          </a:p>
        </p:txBody>
      </p:sp>
    </p:spTree>
    <p:extLst>
      <p:ext uri="{BB962C8B-B14F-4D97-AF65-F5344CB8AC3E}">
        <p14:creationId xmlns:p14="http://schemas.microsoft.com/office/powerpoint/2010/main" val="380079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a:t>
            </a:r>
          </a:p>
        </p:txBody>
      </p:sp>
    </p:spTree>
    <p:extLst>
      <p:ext uri="{BB962C8B-B14F-4D97-AF65-F5344CB8AC3E}">
        <p14:creationId xmlns:p14="http://schemas.microsoft.com/office/powerpoint/2010/main" val="242137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Tree-Based Models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3394242"/>
              </a:xfrm>
            </p:spPr>
            <p:txBody>
              <a:bodyPr/>
              <a:lstStyle/>
              <a:p>
                <a:pPr>
                  <a:spcAft>
                    <a:spcPts val="1800"/>
                  </a:spcAft>
                </a:pPr>
                <a:r>
                  <a:rPr lang="en-US" sz="2400" dirty="0"/>
                  <a:t>How does </a:t>
                </a:r>
                <a:r>
                  <a:rPr lang="en-US" sz="2400" dirty="0" err="1"/>
                  <a:t>sklearn</a:t>
                </a:r>
                <a:r>
                  <a:rPr lang="en-US" sz="2400" dirty="0"/>
                  <a:t> determine </a:t>
                </a:r>
                <a:r>
                  <a:rPr lang="en-US" sz="2400" b="1" dirty="0"/>
                  <a:t>variable importance </a:t>
                </a:r>
                <a:r>
                  <a:rPr lang="en-US" sz="2400" dirty="0"/>
                  <a:t>(</a:t>
                </a:r>
                <a:r>
                  <a:rPr lang="en-US" sz="2400" dirty="0" err="1"/>
                  <a:t>feature_importance</a:t>
                </a:r>
                <a:r>
                  <a:rPr lang="en-US" sz="2400" dirty="0"/>
                  <a:t>) from a tree-based model?</a:t>
                </a:r>
              </a:p>
              <a:p>
                <a:pPr marL="342900" indent="-342900">
                  <a:spcAft>
                    <a:spcPts val="1800"/>
                  </a:spcAft>
                  <a:buFontTx/>
                  <a:buChar char="-"/>
                </a:pPr>
                <a:r>
                  <a:rPr lang="en-US" sz="2400" dirty="0"/>
                  <a:t>It determines the improvement in the loss function every time a </a:t>
                </a:r>
                <a:r>
                  <a:rPr lang="en-US" sz="2400" dirty="0" err="1"/>
                  <a:t>prediuctor</a:t>
                </a:r>
                <a:r>
                  <a:rPr lang="en-US" sz="2400" dirty="0"/>
                  <a:t> is involved in a split.</a:t>
                </a:r>
              </a:p>
              <a:p>
                <a:pPr marL="342900" indent="-342900">
                  <a:spcAft>
                    <a:spcPts val="1800"/>
                  </a:spcAft>
                  <a:buFontTx/>
                  <a:buChar char="-"/>
                </a:pPr>
                <a:r>
                  <a:rPr lang="en-US" sz="2400" dirty="0"/>
                  <a:t>More specifically, it calculate the total amount that the SSE (for regression) or Gini index (for classification) is improved (decreased) due to splits over a given predictor (averaged over all </a:t>
                </a:r>
                <a14:m>
                  <m:oMath xmlns:m="http://schemas.openxmlformats.org/officeDocument/2006/math">
                    <m:r>
                      <a:rPr lang="en-US" sz="2400" i="1">
                        <a:latin typeface="Cambria Math" charset="0"/>
                      </a:rPr>
                      <m:t>𝐵</m:t>
                    </m:r>
                  </m:oMath>
                </a14:m>
                <a:r>
                  <a:rPr lang="en-US" sz="2400" dirty="0"/>
                  <a:t> trees if a bagged/random forest method). </a:t>
                </a:r>
              </a:p>
              <a:p>
                <a:pPr>
                  <a:spcAft>
                    <a:spcPts val="1800"/>
                  </a:spcAft>
                </a:pPr>
                <a:r>
                  <a:rPr lang="en-US" sz="2400" dirty="0"/>
                  <a:t>How should variable importance compare across the various different tree models we’ve considered (trees, random forests/bagging, and boosting)?</a:t>
                </a:r>
              </a:p>
              <a:p>
                <a:pPr>
                  <a:spcAft>
                    <a:spcPts val="1800"/>
                  </a:spcAft>
                </a:pPr>
                <a:r>
                  <a:rPr lang="en-US" sz="2400" dirty="0"/>
                  <a:t>A picture is worth a thousand words…</a:t>
                </a:r>
              </a:p>
              <a:p>
                <a:pPr marL="342900" indent="-342900">
                  <a:spcAft>
                    <a:spcPts val="1800"/>
                  </a:spcAft>
                  <a:buFontTx/>
                  <a:buChar char="-"/>
                </a:pPr>
                <a:endParaRPr lang="en-US" sz="2400" dirty="0"/>
              </a:p>
              <a:p>
                <a:pPr marL="342900" indent="-342900">
                  <a:spcAft>
                    <a:spcPts val="1200"/>
                  </a:spcAft>
                  <a:buFont typeface="Arial" charset="0"/>
                  <a:buChar char="•"/>
                </a:pPr>
                <a:endParaRPr lang="en-US" sz="2400" dirty="0">
                  <a:latin typeface="Karla" charset="0"/>
                  <a:ea typeface="Karla" charset="0"/>
                  <a:cs typeface="Karla"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3394242"/>
              </a:xfrm>
              <a:blipFill>
                <a:blip r:embed="rId2"/>
                <a:stretch>
                  <a:fillRect l="-860" t="-1493" r="-1106" b="-4962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379678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BA44-307D-F749-BB70-68950A610867}"/>
              </a:ext>
            </a:extLst>
          </p:cNvPr>
          <p:cNvSpPr>
            <a:spLocks noGrp="1"/>
          </p:cNvSpPr>
          <p:nvPr>
            <p:ph type="title"/>
          </p:nvPr>
        </p:nvSpPr>
        <p:spPr/>
        <p:txBody>
          <a:bodyPr/>
          <a:lstStyle/>
          <a:p>
            <a:r>
              <a:rPr lang="en-US" dirty="0"/>
              <a:t>Variable Importance for trees, bags, and boosts</a:t>
            </a:r>
          </a:p>
        </p:txBody>
      </p:sp>
      <p:sp>
        <p:nvSpPr>
          <p:cNvPr id="3" name="Content Placeholder 2">
            <a:extLst>
              <a:ext uri="{FF2B5EF4-FFF2-40B4-BE49-F238E27FC236}">
                <a16:creationId xmlns:a16="http://schemas.microsoft.com/office/drawing/2014/main" id="{495B549F-CA5C-9C40-A783-EB5D78762AE9}"/>
              </a:ext>
            </a:extLst>
          </p:cNvPr>
          <p:cNvSpPr>
            <a:spLocks noGrp="1"/>
          </p:cNvSpPr>
          <p:nvPr>
            <p:ph idx="1"/>
          </p:nvPr>
        </p:nvSpPr>
        <p:spPr>
          <a:xfrm>
            <a:off x="1022986" y="949750"/>
            <a:ext cx="10327008" cy="5451050"/>
          </a:xfrm>
        </p:spPr>
        <p:txBody>
          <a:bodyPr/>
          <a:lstStyle/>
          <a:p>
            <a:r>
              <a:rPr lang="en-US" dirty="0"/>
              <a:t>Below are the variable importance plots for the top 10 predictors for each of a (</a:t>
            </a:r>
            <a:r>
              <a:rPr lang="en-US" dirty="0" err="1"/>
              <a:t>i</a:t>
            </a:r>
            <a:r>
              <a:rPr lang="en-US" dirty="0"/>
              <a:t>) decision tree with </a:t>
            </a:r>
            <a:r>
              <a:rPr lang="en-US" dirty="0" err="1"/>
              <a:t>maxdepth</a:t>
            </a:r>
            <a:r>
              <a:rPr lang="en-US" dirty="0"/>
              <a:t>=3, (ii) decision tree with </a:t>
            </a:r>
            <a:r>
              <a:rPr lang="en-US" dirty="0" err="1"/>
              <a:t>maxdepth</a:t>
            </a:r>
            <a:r>
              <a:rPr lang="en-US" dirty="0"/>
              <a:t>=10, (iii) a random forest, and (iv) an </a:t>
            </a:r>
            <a:r>
              <a:rPr lang="en-US" dirty="0" err="1"/>
              <a:t>adaboost</a:t>
            </a:r>
            <a:r>
              <a:rPr lang="en-US" dirty="0"/>
              <a:t> classifier.</a:t>
            </a:r>
          </a:p>
          <a:p>
            <a:endParaRPr lang="en-US" dirty="0"/>
          </a:p>
          <a:p>
            <a:endParaRPr lang="en-US" dirty="0"/>
          </a:p>
          <a:p>
            <a:endParaRPr lang="en-US" dirty="0"/>
          </a:p>
          <a:p>
            <a:endParaRPr lang="en-US" dirty="0"/>
          </a:p>
          <a:p>
            <a:endParaRPr lang="en-US" dirty="0"/>
          </a:p>
          <a:p>
            <a:endParaRPr lang="en-US" dirty="0"/>
          </a:p>
          <a:p>
            <a:endParaRPr lang="en-US" dirty="0"/>
          </a:p>
          <a:p>
            <a:r>
              <a:rPr lang="en-US" dirty="0"/>
              <a:t>Compare them?  Are the differences surprising?</a:t>
            </a:r>
          </a:p>
        </p:txBody>
      </p:sp>
      <p:sp>
        <p:nvSpPr>
          <p:cNvPr id="4" name="Slide Number Placeholder 3">
            <a:extLst>
              <a:ext uri="{FF2B5EF4-FFF2-40B4-BE49-F238E27FC236}">
                <a16:creationId xmlns:a16="http://schemas.microsoft.com/office/drawing/2014/main" id="{E57A104F-AAD0-F143-ABD7-E24C9D214447}"/>
              </a:ext>
            </a:extLst>
          </p:cNvPr>
          <p:cNvSpPr>
            <a:spLocks noGrp="1"/>
          </p:cNvSpPr>
          <p:nvPr>
            <p:ph type="sldNum" sz="quarter" idx="12"/>
          </p:nvPr>
        </p:nvSpPr>
        <p:spPr/>
        <p:txBody>
          <a:bodyPr/>
          <a:lstStyle/>
          <a:p>
            <a:fld id="{82BAABBF-CE1E-8A4C-92D8-393D0291D808}" type="slidenum">
              <a:rPr lang="en-US" smtClean="0"/>
              <a:t>6</a:t>
            </a:fld>
            <a:endParaRPr lang="en-US"/>
          </a:p>
        </p:txBody>
      </p:sp>
      <p:pic>
        <p:nvPicPr>
          <p:cNvPr id="5" name="Picture 4">
            <a:extLst>
              <a:ext uri="{FF2B5EF4-FFF2-40B4-BE49-F238E27FC236}">
                <a16:creationId xmlns:a16="http://schemas.microsoft.com/office/drawing/2014/main" id="{026EF754-DD25-084E-AC5A-2642BB062F67}"/>
              </a:ext>
            </a:extLst>
          </p:cNvPr>
          <p:cNvPicPr>
            <a:picLocks noChangeAspect="1"/>
          </p:cNvPicPr>
          <p:nvPr/>
        </p:nvPicPr>
        <p:blipFill>
          <a:blip r:embed="rId2"/>
          <a:stretch>
            <a:fillRect/>
          </a:stretch>
        </p:blipFill>
        <p:spPr>
          <a:xfrm>
            <a:off x="0" y="2466315"/>
            <a:ext cx="12192000" cy="3263515"/>
          </a:xfrm>
          <a:prstGeom prst="rect">
            <a:avLst/>
          </a:prstGeom>
        </p:spPr>
      </p:pic>
    </p:spTree>
    <p:extLst>
      <p:ext uri="{BB962C8B-B14F-4D97-AF65-F5344CB8AC3E}">
        <p14:creationId xmlns:p14="http://schemas.microsoft.com/office/powerpoint/2010/main" val="4229339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109F-E89F-184F-9204-0D4B9A621649}"/>
              </a:ext>
            </a:extLst>
          </p:cNvPr>
          <p:cNvSpPr>
            <a:spLocks noGrp="1"/>
          </p:cNvSpPr>
          <p:nvPr>
            <p:ph type="title"/>
          </p:nvPr>
        </p:nvSpPr>
        <p:spPr/>
        <p:txBody>
          <a:bodyPr/>
          <a:lstStyle/>
          <a:p>
            <a:r>
              <a:rPr lang="en-US" dirty="0"/>
              <a:t>Feature Importance in a Neural Network</a:t>
            </a:r>
          </a:p>
        </p:txBody>
      </p:sp>
      <p:sp>
        <p:nvSpPr>
          <p:cNvPr id="3" name="Content Placeholder 2">
            <a:extLst>
              <a:ext uri="{FF2B5EF4-FFF2-40B4-BE49-F238E27FC236}">
                <a16:creationId xmlns:a16="http://schemas.microsoft.com/office/drawing/2014/main" id="{85A4B390-853B-664F-B059-07FC939D926F}"/>
              </a:ext>
            </a:extLst>
          </p:cNvPr>
          <p:cNvSpPr>
            <a:spLocks noGrp="1"/>
          </p:cNvSpPr>
          <p:nvPr>
            <p:ph idx="1"/>
          </p:nvPr>
        </p:nvSpPr>
        <p:spPr>
          <a:xfrm>
            <a:off x="833415" y="1177758"/>
            <a:ext cx="10327008" cy="4866203"/>
          </a:xfrm>
        </p:spPr>
        <p:txBody>
          <a:bodyPr/>
          <a:lstStyle/>
          <a:p>
            <a:r>
              <a:rPr lang="en-US" dirty="0"/>
              <a:t>How can one measure feature importance in a Neural Network?</a:t>
            </a:r>
          </a:p>
          <a:p>
            <a:endParaRPr lang="en-US" dirty="0"/>
          </a:p>
          <a:p>
            <a:r>
              <a:rPr lang="en-US" dirty="0"/>
              <a:t>Its not so easy </a:t>
            </a:r>
            <a:r>
              <a:rPr lang="en-US" dirty="0">
                <a:sym typeface="Wingdings" pitchFamily="2" charset="2"/>
              </a:rPr>
              <a:t>.  What could potentially be done?</a:t>
            </a:r>
          </a:p>
          <a:p>
            <a:endParaRPr lang="en-US" dirty="0">
              <a:sym typeface="Wingdings" pitchFamily="2" charset="2"/>
            </a:endParaRPr>
          </a:p>
          <a:p>
            <a:r>
              <a:rPr lang="en-US" dirty="0">
                <a:sym typeface="Wingdings" pitchFamily="2" charset="2"/>
              </a:rPr>
              <a:t>We can calculate the predictions from a neural net, and then fit a decision tree model to the predicted values.</a:t>
            </a:r>
          </a:p>
          <a:p>
            <a:endParaRPr lang="en-US" dirty="0">
              <a:sym typeface="Wingdings" pitchFamily="2" charset="2"/>
            </a:endParaRPr>
          </a:p>
          <a:p>
            <a:r>
              <a:rPr lang="en-US" dirty="0">
                <a:sym typeface="Wingdings" pitchFamily="2" charset="2"/>
              </a:rPr>
              <a:t>What can go wrong with this approach?</a:t>
            </a:r>
            <a:endParaRPr lang="en-US" dirty="0"/>
          </a:p>
        </p:txBody>
      </p:sp>
      <p:sp>
        <p:nvSpPr>
          <p:cNvPr id="4" name="Slide Number Placeholder 3">
            <a:extLst>
              <a:ext uri="{FF2B5EF4-FFF2-40B4-BE49-F238E27FC236}">
                <a16:creationId xmlns:a16="http://schemas.microsoft.com/office/drawing/2014/main" id="{3EE239F6-E12D-B94F-8495-BD1ACBB44850}"/>
              </a:ext>
            </a:extLst>
          </p:cNvPr>
          <p:cNvSpPr>
            <a:spLocks noGrp="1"/>
          </p:cNvSpPr>
          <p:nvPr>
            <p:ph type="sldNum" sz="quarter" idx="12"/>
          </p:nvPr>
        </p:nvSpPr>
        <p:spPr/>
        <p:txBody>
          <a:bodyPr/>
          <a:lstStyle/>
          <a:p>
            <a:fld id="{82BAABBF-CE1E-8A4C-92D8-393D0291D808}" type="slidenum">
              <a:rPr lang="en-US" smtClean="0"/>
              <a:t>7</a:t>
            </a:fld>
            <a:endParaRPr lang="en-US"/>
          </a:p>
        </p:txBody>
      </p:sp>
    </p:spTree>
    <p:extLst>
      <p:ext uri="{BB962C8B-B14F-4D97-AF65-F5344CB8AC3E}">
        <p14:creationId xmlns:p14="http://schemas.microsoft.com/office/powerpoint/2010/main" val="1566464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BA44-307D-F749-BB70-68950A610867}"/>
              </a:ext>
            </a:extLst>
          </p:cNvPr>
          <p:cNvSpPr>
            <a:spLocks noGrp="1"/>
          </p:cNvSpPr>
          <p:nvPr>
            <p:ph type="title"/>
          </p:nvPr>
        </p:nvSpPr>
        <p:spPr/>
        <p:txBody>
          <a:bodyPr/>
          <a:lstStyle/>
          <a:p>
            <a:r>
              <a:rPr lang="en-US" dirty="0"/>
              <a:t>Other Variable Importance Measures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95B549F-CA5C-9C40-A783-EB5D78762AE9}"/>
                  </a:ext>
                </a:extLst>
              </p:cNvPr>
              <p:cNvSpPr>
                <a:spLocks noGrp="1"/>
              </p:cNvSpPr>
              <p:nvPr>
                <p:ph idx="1"/>
              </p:nvPr>
            </p:nvSpPr>
            <p:spPr>
              <a:xfrm>
                <a:off x="1022986" y="949750"/>
                <a:ext cx="10327008" cy="5451050"/>
              </a:xfrm>
            </p:spPr>
            <p:txBody>
              <a:bodyPr/>
              <a:lstStyle/>
              <a:p>
                <a:r>
                  <a:rPr lang="en-US" dirty="0"/>
                  <a:t>What other approaches can be taken to measure variable importance?</a:t>
                </a:r>
              </a:p>
              <a:p>
                <a:endParaRPr lang="en-US" dirty="0"/>
              </a:p>
              <a:p>
                <a:pPr>
                  <a:spcAft>
                    <a:spcPts val="1200"/>
                  </a:spcAft>
                </a:pPr>
                <a:r>
                  <a:rPr lang="en-US" b="1" u="sng" dirty="0">
                    <a:latin typeface="Karla" charset="0"/>
                    <a:ea typeface="Karla" charset="0"/>
                    <a:cs typeface="Karla" charset="0"/>
                  </a:rPr>
                  <a:t>Alternative:</a:t>
                </a:r>
              </a:p>
              <a:p>
                <a:pPr marL="342900" indent="-342900">
                  <a:spcAft>
                    <a:spcPts val="1200"/>
                  </a:spcAft>
                  <a:buFont typeface="Arial" charset="0"/>
                  <a:buChar char="•"/>
                </a:pPr>
                <a:r>
                  <a:rPr lang="en-US" dirty="0">
                    <a:latin typeface="Karla" charset="0"/>
                    <a:ea typeface="Karla" charset="0"/>
                    <a:cs typeface="Karla" charset="0"/>
                  </a:rPr>
                  <a:t>Record the prediction accuracy on the </a:t>
                </a:r>
                <a:r>
                  <a:rPr lang="en-US" i="1" dirty="0" err="1">
                    <a:latin typeface="Karla" charset="0"/>
                    <a:ea typeface="Karla" charset="0"/>
                    <a:cs typeface="Karla" charset="0"/>
                  </a:rPr>
                  <a:t>oob</a:t>
                </a:r>
                <a:r>
                  <a:rPr lang="en-US" i="1" dirty="0">
                    <a:latin typeface="Karla" charset="0"/>
                    <a:ea typeface="Karla" charset="0"/>
                    <a:cs typeface="Karla" charset="0"/>
                  </a:rPr>
                  <a:t> </a:t>
                </a:r>
                <a:r>
                  <a:rPr lang="en-US" dirty="0">
                    <a:latin typeface="Karla" charset="0"/>
                    <a:ea typeface="Karla" charset="0"/>
                    <a:cs typeface="Karla" charset="0"/>
                  </a:rPr>
                  <a:t>samples for each tree. </a:t>
                </a:r>
              </a:p>
              <a:p>
                <a:pPr marL="342900" indent="-342900">
                  <a:spcAft>
                    <a:spcPts val="1200"/>
                  </a:spcAft>
                  <a:buFont typeface="Arial" charset="0"/>
                  <a:buChar char="•"/>
                </a:pPr>
                <a:r>
                  <a:rPr lang="en-US" dirty="0">
                    <a:latin typeface="Karla" charset="0"/>
                    <a:ea typeface="Karla" charset="0"/>
                    <a:cs typeface="Karla" charset="0"/>
                  </a:rPr>
                  <a:t>Randomly permute the data for column </a:t>
                </a:r>
                <a14:m>
                  <m:oMath xmlns:m="http://schemas.openxmlformats.org/officeDocument/2006/math">
                    <m:r>
                      <a:rPr lang="en-US" i="1">
                        <a:latin typeface="Cambria Math" charset="0"/>
                        <a:ea typeface="Karla" charset="0"/>
                        <a:cs typeface="Karla" charset="0"/>
                      </a:rPr>
                      <m:t>𝑗</m:t>
                    </m:r>
                    <m:r>
                      <a:rPr lang="en-US" i="1">
                        <a:latin typeface="Cambria Math" charset="0"/>
                        <a:ea typeface="Karla" charset="0"/>
                        <a:cs typeface="Karla" charset="0"/>
                      </a:rPr>
                      <m:t> </m:t>
                    </m:r>
                  </m:oMath>
                </a14:m>
                <a:r>
                  <a:rPr lang="en-US" dirty="0">
                    <a:latin typeface="Karla" charset="0"/>
                    <a:ea typeface="Karla" charset="0"/>
                    <a:cs typeface="Karla" charset="0"/>
                  </a:rPr>
                  <a:t>in the </a:t>
                </a:r>
                <a:r>
                  <a:rPr lang="en-US" i="1" dirty="0" err="1">
                    <a:latin typeface="Karla" charset="0"/>
                    <a:ea typeface="Karla" charset="0"/>
                    <a:cs typeface="Karla" charset="0"/>
                  </a:rPr>
                  <a:t>oob</a:t>
                </a:r>
                <a:r>
                  <a:rPr lang="en-US" i="1" dirty="0">
                    <a:latin typeface="Karla" charset="0"/>
                    <a:ea typeface="Karla" charset="0"/>
                    <a:cs typeface="Karla" charset="0"/>
                  </a:rPr>
                  <a:t> </a:t>
                </a:r>
                <a:r>
                  <a:rPr lang="en-US" dirty="0">
                    <a:latin typeface="Karla" charset="0"/>
                    <a:ea typeface="Karla" charset="0"/>
                    <a:cs typeface="Karla" charset="0"/>
                  </a:rPr>
                  <a:t>samples the record the accuracy again. </a:t>
                </a:r>
              </a:p>
              <a:p>
                <a:pPr marL="342900" indent="-342900">
                  <a:spcAft>
                    <a:spcPts val="1200"/>
                  </a:spcAft>
                  <a:buFont typeface="Arial" charset="0"/>
                  <a:buChar char="•"/>
                </a:pPr>
                <a:r>
                  <a:rPr lang="en-US" dirty="0">
                    <a:latin typeface="Karla" charset="0"/>
                    <a:ea typeface="Karla" charset="0"/>
                    <a:cs typeface="Karla" charset="0"/>
                  </a:rPr>
                  <a:t>The decrease in accuracy as a result of this permuting is averaged over all trees, and is used as a measure of the importance of variable </a:t>
                </a:r>
                <a14:m>
                  <m:oMath xmlns:m="http://schemas.openxmlformats.org/officeDocument/2006/math">
                    <m:r>
                      <a:rPr lang="en-US" i="1">
                        <a:latin typeface="Cambria Math" charset="0"/>
                        <a:ea typeface="Karla" charset="0"/>
                        <a:cs typeface="Karla" charset="0"/>
                      </a:rPr>
                      <m:t>𝑗</m:t>
                    </m:r>
                    <m:r>
                      <a:rPr lang="en-US" i="1">
                        <a:latin typeface="Cambria Math" charset="0"/>
                        <a:ea typeface="Karla" charset="0"/>
                        <a:cs typeface="Karla" charset="0"/>
                      </a:rPr>
                      <m:t> </m:t>
                    </m:r>
                  </m:oMath>
                </a14:m>
                <a:r>
                  <a:rPr lang="en-US" dirty="0">
                    <a:latin typeface="Karla" charset="0"/>
                    <a:ea typeface="Karla" charset="0"/>
                    <a:cs typeface="Karla" charset="0"/>
                  </a:rPr>
                  <a:t> in the random forest. </a:t>
                </a:r>
              </a:p>
              <a:p>
                <a:pPr marL="342900" indent="-342900">
                  <a:spcAft>
                    <a:spcPts val="1200"/>
                  </a:spcAft>
                  <a:buFont typeface="Arial" charset="0"/>
                  <a:buChar char="•"/>
                </a:pPr>
                <a:endParaRPr lang="en-US" dirty="0">
                  <a:latin typeface="Karla" charset="0"/>
                  <a:ea typeface="Karla" charset="0"/>
                  <a:cs typeface="Karla" charset="0"/>
                </a:endParaRPr>
              </a:p>
              <a:p>
                <a:endParaRPr lang="en-US" dirty="0"/>
              </a:p>
            </p:txBody>
          </p:sp>
        </mc:Choice>
        <mc:Fallback>
          <p:sp>
            <p:nvSpPr>
              <p:cNvPr id="3" name="Content Placeholder 2">
                <a:extLst>
                  <a:ext uri="{FF2B5EF4-FFF2-40B4-BE49-F238E27FC236}">
                    <a16:creationId xmlns:a16="http://schemas.microsoft.com/office/drawing/2014/main" id="{495B549F-CA5C-9C40-A783-EB5D78762AE9}"/>
                  </a:ext>
                </a:extLst>
              </p:cNvPr>
              <p:cNvSpPr>
                <a:spLocks noGrp="1" noRot="1" noChangeAspect="1" noMove="1" noResize="1" noEditPoints="1" noAdjustHandles="1" noChangeArrowheads="1" noChangeShapeType="1" noTextEdit="1"/>
              </p:cNvSpPr>
              <p:nvPr>
                <p:ph idx="1"/>
              </p:nvPr>
            </p:nvSpPr>
            <p:spPr>
              <a:xfrm>
                <a:off x="1022986" y="949750"/>
                <a:ext cx="10327008" cy="5451050"/>
              </a:xfrm>
              <a:blipFill>
                <a:blip r:embed="rId2"/>
                <a:stretch>
                  <a:fillRect l="-1229" t="-1163" r="-98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57A104F-AAD0-F143-ABD7-E24C9D214447}"/>
              </a:ext>
            </a:extLst>
          </p:cNvPr>
          <p:cNvSpPr>
            <a:spLocks noGrp="1"/>
          </p:cNvSpPr>
          <p:nvPr>
            <p:ph type="sldNum" sz="quarter" idx="12"/>
          </p:nvPr>
        </p:nvSpPr>
        <p:spPr/>
        <p:txBody>
          <a:bodyPr/>
          <a:lstStyle/>
          <a:p>
            <a:fld id="{82BAABBF-CE1E-8A4C-92D8-393D0291D808}" type="slidenum">
              <a:rPr lang="en-US" smtClean="0"/>
              <a:t>8</a:t>
            </a:fld>
            <a:endParaRPr lang="en-US"/>
          </a:p>
        </p:txBody>
      </p:sp>
    </p:spTree>
    <p:extLst>
      <p:ext uri="{BB962C8B-B14F-4D97-AF65-F5344CB8AC3E}">
        <p14:creationId xmlns:p14="http://schemas.microsoft.com/office/powerpoint/2010/main" val="235760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BA44-307D-F749-BB70-68950A610867}"/>
              </a:ext>
            </a:extLst>
          </p:cNvPr>
          <p:cNvSpPr>
            <a:spLocks noGrp="1"/>
          </p:cNvSpPr>
          <p:nvPr>
            <p:ph type="title"/>
          </p:nvPr>
        </p:nvSpPr>
        <p:spPr/>
        <p:txBody>
          <a:bodyPr/>
          <a:lstStyle/>
          <a:p>
            <a:r>
              <a:rPr lang="en-US" dirty="0"/>
              <a:t>Permutation Variable Importance</a:t>
            </a:r>
          </a:p>
        </p:txBody>
      </p:sp>
      <p:sp>
        <p:nvSpPr>
          <p:cNvPr id="3" name="Content Placeholder 2">
            <a:extLst>
              <a:ext uri="{FF2B5EF4-FFF2-40B4-BE49-F238E27FC236}">
                <a16:creationId xmlns:a16="http://schemas.microsoft.com/office/drawing/2014/main" id="{495B549F-CA5C-9C40-A783-EB5D78762AE9}"/>
              </a:ext>
            </a:extLst>
          </p:cNvPr>
          <p:cNvSpPr>
            <a:spLocks noGrp="1"/>
          </p:cNvSpPr>
          <p:nvPr>
            <p:ph idx="1"/>
          </p:nvPr>
        </p:nvSpPr>
        <p:spPr>
          <a:xfrm>
            <a:off x="1022986" y="949750"/>
            <a:ext cx="10327008" cy="5451050"/>
          </a:xfrm>
        </p:spPr>
        <p:txBody>
          <a:bodyPr/>
          <a:lstStyle/>
          <a:p>
            <a:r>
              <a:rPr lang="en-US" sz="2400" dirty="0"/>
              <a:t>This idea of re-permuting a variable and refitting a model to see how much more poorly it performs is called </a:t>
            </a:r>
            <a:r>
              <a:rPr lang="en-US" sz="2400" b="1" dirty="0"/>
              <a:t>permutation feature importance.</a:t>
            </a:r>
          </a:p>
          <a:p>
            <a:endParaRPr lang="en-US" sz="2400" b="1" dirty="0"/>
          </a:p>
          <a:p>
            <a:r>
              <a:rPr lang="en-US" sz="2400" dirty="0"/>
              <a:t>It is sometimes preferred to the standard feature importance, why?</a:t>
            </a:r>
          </a:p>
          <a:p>
            <a:endParaRPr lang="en-US" sz="2400" dirty="0"/>
          </a:p>
          <a:p>
            <a:r>
              <a:rPr lang="en-US" sz="2400" dirty="0"/>
              <a:t>When two features are correlated and one of the features is permuted, the model will still have access to the feature through its correlated feature.</a:t>
            </a:r>
          </a:p>
          <a:p>
            <a:endParaRPr lang="en-US" sz="2400" dirty="0"/>
          </a:p>
          <a:p>
            <a:r>
              <a:rPr lang="en-US" sz="2400" dirty="0"/>
              <a:t>What is the one glaring disadvantage to this?</a:t>
            </a:r>
          </a:p>
          <a:p>
            <a:endParaRPr lang="en-US" sz="2400" dirty="0"/>
          </a:p>
          <a:p>
            <a:r>
              <a:rPr lang="en-US" sz="2400" dirty="0"/>
              <a:t>Computational time, and things may not ‘add up’.</a:t>
            </a:r>
          </a:p>
          <a:p>
            <a:endParaRPr lang="en-US" sz="2400" dirty="0"/>
          </a:p>
        </p:txBody>
      </p:sp>
      <p:sp>
        <p:nvSpPr>
          <p:cNvPr id="4" name="Slide Number Placeholder 3">
            <a:extLst>
              <a:ext uri="{FF2B5EF4-FFF2-40B4-BE49-F238E27FC236}">
                <a16:creationId xmlns:a16="http://schemas.microsoft.com/office/drawing/2014/main" id="{E57A104F-AAD0-F143-ABD7-E24C9D214447}"/>
              </a:ext>
            </a:extLst>
          </p:cNvPr>
          <p:cNvSpPr>
            <a:spLocks noGrp="1"/>
          </p:cNvSpPr>
          <p:nvPr>
            <p:ph type="sldNum" sz="quarter" idx="12"/>
          </p:nvPr>
        </p:nvSpPr>
        <p:spPr/>
        <p:txBody>
          <a:bodyPr/>
          <a:lstStyle/>
          <a:p>
            <a:fld id="{82BAABBF-CE1E-8A4C-92D8-393D0291D808}" type="slidenum">
              <a:rPr lang="en-US" smtClean="0"/>
              <a:t>9</a:t>
            </a:fld>
            <a:endParaRPr lang="en-US"/>
          </a:p>
        </p:txBody>
      </p:sp>
    </p:spTree>
    <p:extLst>
      <p:ext uri="{BB962C8B-B14F-4D97-AF65-F5344CB8AC3E}">
        <p14:creationId xmlns:p14="http://schemas.microsoft.com/office/powerpoint/2010/main" val="658523216"/>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CS109a_template</Template>
  <TotalTime>9502</TotalTime>
  <Words>1645</Words>
  <Application>Microsoft Macintosh PowerPoint</Application>
  <PresentationFormat>Widescreen</PresentationFormat>
  <Paragraphs>193</Paragraphs>
  <Slides>32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 Math</vt:lpstr>
      <vt:lpstr>Karla</vt:lpstr>
      <vt:lpstr>GEC_template</vt:lpstr>
      <vt:lpstr>Lecture 22: Interpretation of Prediction Models</vt:lpstr>
      <vt:lpstr>PowerPoint Presentation</vt:lpstr>
      <vt:lpstr>Outline</vt:lpstr>
      <vt:lpstr>Variable Importance</vt:lpstr>
      <vt:lpstr>Variable Importance for Tree-Based Models</vt:lpstr>
      <vt:lpstr>Variable Importance for trees, bags, and boosts</vt:lpstr>
      <vt:lpstr>Feature Importance in a Neural Network</vt:lpstr>
      <vt:lpstr>Other Variable Importance Measures</vt:lpstr>
      <vt:lpstr>Permutation Variable Importance</vt:lpstr>
      <vt:lpstr>Permutation Variable Importance in sklearn</vt:lpstr>
      <vt:lpstr>Permutation Variable Importance Example</vt:lpstr>
      <vt:lpstr>The problem with Variable Importance</vt:lpstr>
      <vt:lpstr>PowerPoint Presentation</vt:lpstr>
      <vt:lpstr>Interpretation through Predictions</vt:lpstr>
      <vt:lpstr>Parametric vs. Nonparametric models</vt:lpstr>
      <vt:lpstr>Simplest Approach: observed Y ̂ vs. X_j</vt:lpstr>
      <vt:lpstr>Example: observed Y ̂ vs. X_j</vt:lpstr>
      <vt:lpstr>Unboxing the black box</vt:lpstr>
      <vt:lpstr>Unboxing the black box (cont.)</vt:lpstr>
      <vt:lpstr>PowerPoint Presentation</vt:lpstr>
      <vt:lpstr>Predicted probabilities vs. Age at the means</vt:lpstr>
      <vt:lpstr>Predicted probabilities vs. Age for all observations</vt:lpstr>
      <vt:lpstr>What if we want the joint relationship with two predictors?</vt:lpstr>
      <vt:lpstr>What if we want the joint relationship with two predictors?</vt:lpstr>
      <vt:lpstr>Should I use PCA components?</vt:lpstr>
      <vt:lpstr>Adding Uncertainty</vt:lpstr>
      <vt:lpstr>Adding Uncertainty</vt:lpstr>
      <vt:lpstr>PowerPoint Presentation</vt:lpstr>
      <vt:lpstr>Bootstrapping Basics, review</vt:lpstr>
      <vt:lpstr>Bootstrapping Basics, review</vt:lpstr>
      <vt:lpstr>Bootstrapping Basics, review</vt:lpstr>
      <vt:lpstr>Bootstrapping for Predictions</vt:lpstr>
    </vt:vector>
  </TitlesOfParts>
  <Company>Harvard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Feedforward Networks</dc:title>
  <dc:creator>Harikrishna Narasimhan</dc:creator>
  <cp:lastModifiedBy>Rader, Kevin A.</cp:lastModifiedBy>
  <cp:revision>381</cp:revision>
  <cp:lastPrinted>2019-11-18T05:22:47Z</cp:lastPrinted>
  <dcterms:created xsi:type="dcterms:W3CDTF">2017-11-02T16:57:55Z</dcterms:created>
  <dcterms:modified xsi:type="dcterms:W3CDTF">2019-11-20T18:19:58Z</dcterms:modified>
</cp:coreProperties>
</file>