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83"/>
  </p:notesMasterIdLst>
  <p:sldIdLst>
    <p:sldId id="323" r:id="rId2"/>
    <p:sldId id="458" r:id="rId3"/>
    <p:sldId id="326" r:id="rId4"/>
    <p:sldId id="449" r:id="rId5"/>
    <p:sldId id="450" r:id="rId6"/>
    <p:sldId id="325" r:id="rId7"/>
    <p:sldId id="327" r:id="rId8"/>
    <p:sldId id="328" r:id="rId9"/>
    <p:sldId id="329" r:id="rId10"/>
    <p:sldId id="330" r:id="rId11"/>
    <p:sldId id="333" r:id="rId12"/>
    <p:sldId id="334" r:id="rId13"/>
    <p:sldId id="335" r:id="rId14"/>
    <p:sldId id="336" r:id="rId15"/>
    <p:sldId id="337" r:id="rId16"/>
    <p:sldId id="338" r:id="rId17"/>
    <p:sldId id="451" r:id="rId18"/>
    <p:sldId id="34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342" r:id="rId27"/>
    <p:sldId id="345" r:id="rId28"/>
    <p:sldId id="346" r:id="rId29"/>
    <p:sldId id="452" r:id="rId30"/>
    <p:sldId id="348" r:id="rId31"/>
    <p:sldId id="445" r:id="rId32"/>
    <p:sldId id="444" r:id="rId33"/>
    <p:sldId id="447" r:id="rId34"/>
    <p:sldId id="448" r:id="rId35"/>
    <p:sldId id="349" r:id="rId36"/>
    <p:sldId id="460" r:id="rId37"/>
    <p:sldId id="350" r:id="rId38"/>
    <p:sldId id="351" r:id="rId39"/>
    <p:sldId id="453" r:id="rId40"/>
    <p:sldId id="353" r:id="rId41"/>
    <p:sldId id="354" r:id="rId42"/>
    <p:sldId id="355" r:id="rId43"/>
    <p:sldId id="357" r:id="rId44"/>
    <p:sldId id="454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457" r:id="rId55"/>
    <p:sldId id="455" r:id="rId56"/>
    <p:sldId id="419" r:id="rId57"/>
    <p:sldId id="463" r:id="rId58"/>
    <p:sldId id="420" r:id="rId59"/>
    <p:sldId id="421" r:id="rId60"/>
    <p:sldId id="422" r:id="rId61"/>
    <p:sldId id="423" r:id="rId62"/>
    <p:sldId id="424" r:id="rId63"/>
    <p:sldId id="462" r:id="rId64"/>
    <p:sldId id="426" r:id="rId65"/>
    <p:sldId id="427" r:id="rId66"/>
    <p:sldId id="464" r:id="rId67"/>
    <p:sldId id="429" r:id="rId68"/>
    <p:sldId id="430" r:id="rId69"/>
    <p:sldId id="465" r:id="rId70"/>
    <p:sldId id="432" r:id="rId71"/>
    <p:sldId id="433" r:id="rId72"/>
    <p:sldId id="434" r:id="rId73"/>
    <p:sldId id="435" r:id="rId74"/>
    <p:sldId id="466" r:id="rId75"/>
    <p:sldId id="439" r:id="rId76"/>
    <p:sldId id="440" r:id="rId77"/>
    <p:sldId id="441" r:id="rId78"/>
    <p:sldId id="442" r:id="rId79"/>
    <p:sldId id="443" r:id="rId80"/>
    <p:sldId id="461" r:id="rId81"/>
    <p:sldId id="459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/>
    <p:restoredTop sz="50000" autoAdjust="0"/>
  </p:normalViewPr>
  <p:slideViewPr>
    <p:cSldViewPr snapToGrid="0" snapToObjects="1">
      <p:cViewPr>
        <p:scale>
          <a:sx n="86" d="100"/>
          <a:sy n="86" d="100"/>
        </p:scale>
        <p:origin x="-240" y="800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28AC-4B4F-4348-A192-856689668E8F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1C37-763A-A544-96C6-A43233B4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6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41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5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8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5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3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0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8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F715-0D1B-C14C-A767-9319589B51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9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2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LiveSlide</a:t>
            </a:r>
            <a:r>
              <a:rPr lang="en-US" dirty="0"/>
              <a:t> Site</a:t>
            </a:r>
          </a:p>
          <a:p>
            <a:r>
              <a:rPr lang="en-US" dirty="0"/>
              <a:t>https://</a:t>
            </a:r>
            <a:r>
              <a:rPr lang="en-US" dirty="0" err="1"/>
              <a:t>distill.pub</a:t>
            </a:r>
            <a:r>
              <a:rPr lang="en-US" dirty="0"/>
              <a:t>/2017/momentum/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3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9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5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70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0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5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25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4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7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7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7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5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LiveSlide</a:t>
            </a:r>
            <a:r>
              <a:rPr lang="en-US" dirty="0"/>
              <a:t> Site</a:t>
            </a:r>
          </a:p>
          <a:p>
            <a:r>
              <a:rPr lang="en-US" dirty="0"/>
              <a:t>http://</a:t>
            </a:r>
            <a:r>
              <a:rPr lang="en-US" dirty="0" err="1"/>
              <a:t>ruder.io</a:t>
            </a:r>
            <a:r>
              <a:rPr lang="en-US" dirty="0"/>
              <a:t>/optimizing-gradient-descent/</a:t>
            </a:r>
            <a:r>
              <a:rPr lang="en-US" dirty="0" err="1"/>
              <a:t>index.html#adam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0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6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8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3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61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40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9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4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3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25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48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60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84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6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4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22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2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4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chatbotslife.com</a:t>
            </a:r>
            <a:r>
              <a:rPr lang="en-US" dirty="0"/>
              <a:t>/regularization-in-deep-learning-f649a45d6e0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E1-75D0-4044-9DBB-6F249CDCE0B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ABBF-CE1E-8A4C-92D8-393D0291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0.png"/><Relationship Id="rId5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31.png"/><Relationship Id="rId5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15" Type="http://schemas.openxmlformats.org/officeDocument/2006/relationships/image" Target="../media/image14.emf"/><Relationship Id="rId10" Type="http://schemas.openxmlformats.org/officeDocument/2006/relationships/image" Target="../media/image16.png"/><Relationship Id="rId8" Type="http://schemas.openxmlformats.org/officeDocument/2006/relationships/image" Target="../media/image23.png"/><Relationship Id="rId9" Type="http://schemas.openxmlformats.org/officeDocument/2006/relationships/image" Target="../media/image15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3.emf"/><Relationship Id="rId6" Type="http://schemas.openxmlformats.org/officeDocument/2006/relationships/image" Target="../media/image430.png"/><Relationship Id="rId7" Type="http://schemas.openxmlformats.org/officeDocument/2006/relationships/image" Target="../media/image45.png"/><Relationship Id="rId8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7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7.emf"/><Relationship Id="rId6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39.emf"/><Relationship Id="rId8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46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46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100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0.png"/><Relationship Id="rId12" Type="http://schemas.openxmlformats.org/officeDocument/2006/relationships/image" Target="../media/image281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0.png"/><Relationship Id="rId3" Type="http://schemas.openxmlformats.org/officeDocument/2006/relationships/image" Target="../media/image64.png"/><Relationship Id="rId4" Type="http://schemas.openxmlformats.org/officeDocument/2006/relationships/image" Target="../media/image200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7" Type="http://schemas.openxmlformats.org/officeDocument/2006/relationships/image" Target="../media/image230.png"/><Relationship Id="rId8" Type="http://schemas.openxmlformats.org/officeDocument/2006/relationships/image" Target="../media/image240.png"/><Relationship Id="rId9" Type="http://schemas.openxmlformats.org/officeDocument/2006/relationships/image" Target="../media/image250.png"/><Relationship Id="rId10" Type="http://schemas.openxmlformats.org/officeDocument/2006/relationships/image" Target="../media/image260.png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1.png"/><Relationship Id="rId1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630.png"/><Relationship Id="rId4" Type="http://schemas.openxmlformats.org/officeDocument/2006/relationships/image" Target="../media/image64.png"/><Relationship Id="rId5" Type="http://schemas.openxmlformats.org/officeDocument/2006/relationships/image" Target="../media/image280.png"/><Relationship Id="rId6" Type="http://schemas.openxmlformats.org/officeDocument/2006/relationships/image" Target="../media/image290.png"/><Relationship Id="rId7" Type="http://schemas.openxmlformats.org/officeDocument/2006/relationships/image" Target="../media/image300.png"/><Relationship Id="rId8" Type="http://schemas.openxmlformats.org/officeDocument/2006/relationships/image" Target="../media/image31.png"/><Relationship Id="rId9" Type="http://schemas.openxmlformats.org/officeDocument/2006/relationships/image" Target="../media/image320.png"/><Relationship Id="rId10" Type="http://schemas.openxmlformats.org/officeDocument/2006/relationships/image" Target="../media/image3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4" Type="http://schemas.openxmlformats.org/officeDocument/2006/relationships/image" Target="../media/image350.png"/><Relationship Id="rId5" Type="http://schemas.openxmlformats.org/officeDocument/2006/relationships/image" Target="../media/image360.png"/><Relationship Id="rId6" Type="http://schemas.openxmlformats.org/officeDocument/2006/relationships/image" Target="../media/image37.png"/><Relationship Id="rId7" Type="http://schemas.openxmlformats.org/officeDocument/2006/relationships/image" Target="../media/image380.png"/><Relationship Id="rId8" Type="http://schemas.openxmlformats.org/officeDocument/2006/relationships/image" Target="../media/image340.png"/><Relationship Id="rId9" Type="http://schemas.openxmlformats.org/officeDocument/2006/relationships/image" Target="../media/image281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410.png"/><Relationship Id="rId5" Type="http://schemas.openxmlformats.org/officeDocument/2006/relationships/image" Target="../media/image42.png"/><Relationship Id="rId6" Type="http://schemas.openxmlformats.org/officeDocument/2006/relationships/image" Target="../media/image431.png"/><Relationship Id="rId7" Type="http://schemas.openxmlformats.org/officeDocument/2006/relationships/image" Target="../media/image44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hyperlink" Target="http://jmlr.org/papers/volume15/srivastava14a/srivastava14a.pdf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21: Optimization and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457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63"/>
          <a:stretch/>
        </p:blipFill>
        <p:spPr>
          <a:xfrm>
            <a:off x="2138449" y="2002926"/>
            <a:ext cx="2929539" cy="3757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Points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451232" y="2403231"/>
            <a:ext cx="4915877" cy="37229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Recent studies indicate that in high dim, saddle points are more likely than local min</a:t>
            </a:r>
          </a:p>
          <a:p>
            <a:r>
              <a:rPr lang="en-US" sz="2400" dirty="0"/>
              <a:t>Gradient can be very small near saddle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3998" y="2191238"/>
            <a:ext cx="169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Both local min and max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20449" y="2824138"/>
            <a:ext cx="192404" cy="769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18" y="92189"/>
            <a:ext cx="3416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Conditioning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Poorly conditioned Hessian matrix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High curvature</a:t>
            </a:r>
            <a:r>
              <a:rPr lang="en-US" sz="2400" dirty="0"/>
              <a:t>: small steps leads to huge increase </a:t>
            </a:r>
          </a:p>
          <a:p>
            <a:r>
              <a:rPr lang="en-US" sz="2400" dirty="0"/>
              <a:t>Learning is slow despite strong gradients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0036" y="3975293"/>
            <a:ext cx="3144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Oscillations slow down progress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35" y="2770853"/>
            <a:ext cx="4245074" cy="35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Critical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cost functions do not have critical points. In particular classification.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WHY?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AD8941-CC69-B14D-A51D-37E7995E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28" y="2311165"/>
            <a:ext cx="6816058" cy="40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98699" y="4879976"/>
            <a:ext cx="241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 activation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deeplearning.ai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425409"/>
            <a:ext cx="8020878" cy="26955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6690" y="4892746"/>
            <a:ext cx="3736513" cy="818227"/>
            <a:chOff x="4637314" y="5156974"/>
            <a:chExt cx="3736513" cy="818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637314" y="5156974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𝑊𝑥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314" y="5156974"/>
                  <a:ext cx="120417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061" r="-454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52167" y="5605869"/>
                  <a:ext cx="3721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  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=2,…,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167" y="5605869"/>
                  <a:ext cx="37216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75" t="-140984" r="-492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02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endParaRPr lang="en-US" sz="4400" dirty="0"/>
          </a:p>
          <a:p>
            <a:endParaRPr lang="en-US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47863" y="2864101"/>
          <a:ext cx="84502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4" imgW="4102100" imgH="609600" progId="Equation.3">
                  <p:embed/>
                </p:oleObj>
              </mc:Choice>
              <mc:Fallback>
                <p:oleObj name="Equation" r:id="rId4" imgW="41021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7863" y="2864101"/>
                        <a:ext cx="8450262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5721" y="1417638"/>
          <a:ext cx="3619936" cy="115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6" imgW="1549400" imgH="495300" progId="Equation.3">
                  <p:embed/>
                </p:oleObj>
              </mc:Choice>
              <mc:Fallback>
                <p:oleObj name="Equation" r:id="rId6" imgW="1549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5721" y="1417638"/>
                        <a:ext cx="3619936" cy="115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0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3080" y="3608710"/>
            <a:ext cx="192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Explodes!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3080" y="5223887"/>
            <a:ext cx="192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Vanishes!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72143" y="1032992"/>
          <a:ext cx="4979987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2133600" imgH="2209800" progId="Equation.3">
                  <p:embed/>
                </p:oleObj>
              </mc:Choice>
              <mc:Fallback>
                <p:oleObj name="Equation" r:id="rId4" imgW="2133600" imgH="220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2143" y="1032992"/>
                        <a:ext cx="4979987" cy="515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Exploding and Vanishing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36" y="1234939"/>
            <a:ext cx="8229600" cy="4846464"/>
          </a:xfrm>
        </p:spPr>
        <p:txBody>
          <a:bodyPr/>
          <a:lstStyle/>
          <a:p>
            <a:r>
              <a:rPr lang="en-US" sz="2400" dirty="0"/>
              <a:t>Exploding gradients lead to cliffs</a:t>
            </a:r>
          </a:p>
          <a:p>
            <a:r>
              <a:rPr lang="en-US" sz="2400" dirty="0"/>
              <a:t>Can be mitigated using </a:t>
            </a:r>
            <a:r>
              <a:rPr lang="en-US" sz="2400" dirty="0">
                <a:solidFill>
                  <a:srgbClr val="0000FF"/>
                </a:solidFill>
              </a:rPr>
              <a:t>gradient clipping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18" y="3032126"/>
            <a:ext cx="6123518" cy="314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8987" y="2960013"/>
                <a:ext cx="16589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Karla" charset="0"/>
                          <a:cs typeface="Karla" charset="0"/>
                        </a:rPr>
                        <m:t>if</m:t>
                      </m:r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Karla" charset="0"/>
                          <a:cs typeface="Karla" charset="0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</m:d>
                      <m:r>
                        <a:rPr lang="en-US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7" y="2960013"/>
                <a:ext cx="165891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8987" y="3756833"/>
                <a:ext cx="1535741" cy="813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⟵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𝑔𝑢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87" y="3756833"/>
                <a:ext cx="1535741" cy="8134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1"/>
            <a:ext cx="10366679" cy="4767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Karla" charset="0"/>
                <a:ea typeface="Karla" charset="0"/>
                <a:cs typeface="Karla" charset="0"/>
              </a:rPr>
              <a:t>Oscillations because updates do not exploit curvature information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Average gradient presents faster path to optimal: vertical components cancel 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745762" y="2311414"/>
            <a:ext cx="6953805" cy="2719194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3813830" y="2795284"/>
            <a:ext cx="1034413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74204" y="3597944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48243" y="2795284"/>
            <a:ext cx="597617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445859" y="2795283"/>
            <a:ext cx="298808" cy="1494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240000">
            <a:off x="5730241" y="2795284"/>
            <a:ext cx="168079" cy="1343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70338" y="3069604"/>
            <a:ext cx="154462" cy="1073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21480000">
            <a:off x="6033582" y="3069604"/>
            <a:ext cx="9894" cy="9334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3830" y="3669552"/>
            <a:ext cx="2472427" cy="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855993" y="1826212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993" y="1826212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t="-3846" r="-11864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2335449" y="3428667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35449" y="3428667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882" r="-14286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108779" y="5025611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79" y="5025611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7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Question</a:t>
            </a:r>
            <a:r>
              <a:rPr lang="en-US" sz="2400" dirty="0" smtClean="0"/>
              <a:t>: Why not this?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19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865418" y="4432515"/>
            <a:ext cx="1713972" cy="8355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895100" y="200149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00" y="200149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2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9302D7-1ACA-224D-B29D-4D28082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B42DE3A-C3D5-DB4E-8609-AB055504742F}"/>
              </a:ext>
            </a:extLst>
          </p:cNvPr>
          <p:cNvSpPr txBox="1">
            <a:spLocks/>
          </p:cNvSpPr>
          <p:nvPr/>
        </p:nvSpPr>
        <p:spPr>
          <a:xfrm>
            <a:off x="254527" y="1791043"/>
            <a:ext cx="11591109" cy="4104490"/>
          </a:xfrm>
          <a:prstGeom prst="rect">
            <a:avLst/>
          </a:prstGeom>
        </p:spPr>
        <p:txBody>
          <a:bodyPr/>
          <a:lstStyle>
            <a:lvl1pPr marL="342878" indent="-342878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1" indent="-285732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6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6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Aft>
                <a:spcPts val="11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Homework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7 OH: </a:t>
            </a:r>
          </a:p>
          <a:p>
            <a:pPr marL="857212" lvl="1" indent="-457189">
              <a:spcAft>
                <a:spcPts val="11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For conceptual questions: Kevin and Chris will continue their office hours.</a:t>
            </a:r>
          </a:p>
          <a:p>
            <a:pPr marL="857212" lvl="1" indent="-457189">
              <a:spcAft>
                <a:spcPts val="11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you have problems with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TensorFlow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please let us know on ED. We will arrange special OH to help if necessary.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457189" indent="-457189">
              <a:spcAft>
                <a:spcPts val="11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Project:</a:t>
            </a:r>
          </a:p>
          <a:p>
            <a:pPr marL="857212" lvl="1" indent="-457189">
              <a:spcAft>
                <a:spcPts val="110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Milestone3 due on Wed. EDA and base model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3BD8E3E-02C2-A04A-ABCD-1382F18753BD}"/>
              </a:ext>
            </a:extLst>
          </p:cNvPr>
          <p:cNvSpPr txBox="1">
            <a:spLocks/>
          </p:cNvSpPr>
          <p:nvPr/>
        </p:nvSpPr>
        <p:spPr>
          <a:xfrm>
            <a:off x="2851121" y="580975"/>
            <a:ext cx="6698717" cy="704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 defTabSz="457171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pPr fontAlgn="ctr"/>
            <a:r>
              <a:rPr lang="en-US" sz="4000" dirty="0">
                <a:solidFill>
                  <a:schemeClr val="bg2"/>
                </a:solidFill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0552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/>
              <a:t>Let us figure out an </a:t>
            </a:r>
            <a:r>
              <a:rPr lang="en-US" sz="2400" dirty="0" smtClean="0"/>
              <a:t>algorithm which will lead us to the </a:t>
            </a:r>
            <a:r>
              <a:rPr lang="en-US" sz="2400" smtClean="0"/>
              <a:t>minimum faster.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20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47162" y="3084007"/>
            <a:ext cx="1760703" cy="1828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4712" y="3119398"/>
            <a:ext cx="1016315" cy="14909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64951" y="3728483"/>
            <a:ext cx="312453" cy="3487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37874" y="3715298"/>
            <a:ext cx="923057" cy="8842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047162" y="3034031"/>
            <a:ext cx="1905346" cy="1878778"/>
            <a:chOff x="2982825" y="3034031"/>
            <a:chExt cx="1905346" cy="187877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02003" y="3084006"/>
            <a:ext cx="1086168" cy="1526390"/>
            <a:chOff x="2982825" y="4887819"/>
            <a:chExt cx="1086168" cy="152639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982825" y="4887819"/>
              <a:ext cx="1086168" cy="249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982825" y="4912809"/>
              <a:ext cx="12709" cy="15014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860099" y="3745282"/>
            <a:ext cx="957976" cy="858902"/>
            <a:chOff x="2970237" y="4053909"/>
            <a:chExt cx="957976" cy="858902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982825" y="4912809"/>
              <a:ext cx="945388" cy="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970237" y="4053909"/>
              <a:ext cx="12588" cy="85890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V="1">
            <a:off x="5729319" y="3724775"/>
            <a:ext cx="442602" cy="430156"/>
            <a:chOff x="2970237" y="4053909"/>
            <a:chExt cx="957976" cy="85890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2982825" y="4912809"/>
              <a:ext cx="945388" cy="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2970237" y="4053909"/>
              <a:ext cx="12588" cy="85890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>
            <a:spLocks noChangeAspect="1"/>
          </p:cNvSpPr>
          <p:nvPr/>
        </p:nvSpPr>
        <p:spPr>
          <a:xfrm>
            <a:off x="1937288" y="4829618"/>
            <a:ext cx="182880" cy="1728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 smtClean="0"/>
              <a:t>Look each component at a time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59688" y="3084007"/>
            <a:ext cx="1760703" cy="1828801"/>
          </a:xfrm>
          <a:prstGeom prst="straightConnector1">
            <a:avLst/>
          </a:prstGeom>
          <a:ln>
            <a:solidFill>
              <a:srgbClr val="0000FF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4712" y="3119398"/>
            <a:ext cx="1016315" cy="1490998"/>
          </a:xfrm>
          <a:prstGeom prst="straightConnector1">
            <a:avLst/>
          </a:prstGeom>
          <a:ln>
            <a:solidFill>
              <a:srgbClr val="0000FF">
                <a:alpha val="1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64951" y="3728483"/>
            <a:ext cx="312453" cy="348728"/>
          </a:xfrm>
          <a:prstGeom prst="straightConnector1">
            <a:avLst/>
          </a:prstGeom>
          <a:ln>
            <a:solidFill>
              <a:srgbClr val="0000FF">
                <a:alpha val="24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37874" y="3715298"/>
            <a:ext cx="923057" cy="884262"/>
          </a:xfrm>
          <a:prstGeom prst="straightConnector1">
            <a:avLst/>
          </a:prstGeom>
          <a:ln>
            <a:solidFill>
              <a:srgbClr val="0000FF">
                <a:alpha val="18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047162" y="4912808"/>
            <a:ext cx="1905346" cy="1"/>
          </a:xfrm>
          <a:prstGeom prst="straightConnector1">
            <a:avLst/>
          </a:prstGeom>
          <a:ln>
            <a:solidFill>
              <a:srgbClr val="00B050">
                <a:alpha val="1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47162" y="3034031"/>
            <a:ext cx="0" cy="187877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02003" y="3084006"/>
            <a:ext cx="1086168" cy="24991"/>
          </a:xfrm>
          <a:prstGeom prst="straightConnector1">
            <a:avLst/>
          </a:prstGeom>
          <a:ln>
            <a:solidFill>
              <a:srgbClr val="00B050">
                <a:alpha val="18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2003" y="3108996"/>
            <a:ext cx="12709" cy="15014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2687" y="4604182"/>
            <a:ext cx="945388" cy="2"/>
          </a:xfrm>
          <a:prstGeom prst="straightConnector1">
            <a:avLst/>
          </a:prstGeom>
          <a:ln>
            <a:solidFill>
              <a:srgbClr val="00B050">
                <a:alpha val="15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860099" y="3745282"/>
            <a:ext cx="12588" cy="8589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35136" y="3724775"/>
            <a:ext cx="436786" cy="1"/>
          </a:xfrm>
          <a:prstGeom prst="straightConnector1">
            <a:avLst/>
          </a:prstGeom>
          <a:ln>
            <a:solidFill>
              <a:srgbClr val="00B050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29348" y="3724775"/>
            <a:ext cx="5816" cy="4301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334 L 0.33047 -0.03773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19036 -0.00231 " pathEditMode="relative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77 L 0.10716 -0.00277 " pathEditMode="relative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342 L 0.04245 0.01342 " pathEditMode="relative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/>
              <a:t>Let us figure out an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22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59688" y="3084007"/>
            <a:ext cx="1760703" cy="1828801"/>
          </a:xfrm>
          <a:prstGeom prst="straightConnector1">
            <a:avLst/>
          </a:prstGeom>
          <a:ln>
            <a:solidFill>
              <a:srgbClr val="0000FF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4712" y="3119398"/>
            <a:ext cx="1016315" cy="1490998"/>
          </a:xfrm>
          <a:prstGeom prst="straightConnector1">
            <a:avLst/>
          </a:prstGeom>
          <a:ln>
            <a:solidFill>
              <a:srgbClr val="0000FF">
                <a:alpha val="1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64951" y="3728483"/>
            <a:ext cx="312453" cy="348728"/>
          </a:xfrm>
          <a:prstGeom prst="straightConnector1">
            <a:avLst/>
          </a:prstGeom>
          <a:ln>
            <a:solidFill>
              <a:srgbClr val="0000FF">
                <a:alpha val="24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37874" y="3715298"/>
            <a:ext cx="923057" cy="884262"/>
          </a:xfrm>
          <a:prstGeom prst="straightConnector1">
            <a:avLst/>
          </a:prstGeom>
          <a:ln>
            <a:solidFill>
              <a:srgbClr val="0000FF">
                <a:alpha val="18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047162" y="4912808"/>
            <a:ext cx="1905346" cy="1"/>
          </a:xfrm>
          <a:prstGeom prst="straightConnector1">
            <a:avLst/>
          </a:prstGeom>
          <a:ln>
            <a:solidFill>
              <a:srgbClr val="00B050">
                <a:alpha val="1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02003" y="3084006"/>
            <a:ext cx="1086168" cy="24991"/>
          </a:xfrm>
          <a:prstGeom prst="straightConnector1">
            <a:avLst/>
          </a:prstGeom>
          <a:ln>
            <a:solidFill>
              <a:srgbClr val="00B050">
                <a:alpha val="18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2687" y="4604182"/>
            <a:ext cx="945388" cy="2"/>
          </a:xfrm>
          <a:prstGeom prst="straightConnector1">
            <a:avLst/>
          </a:prstGeom>
          <a:ln>
            <a:solidFill>
              <a:srgbClr val="00B050">
                <a:alpha val="15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35135" y="3724775"/>
            <a:ext cx="436786" cy="1"/>
          </a:xfrm>
          <a:prstGeom prst="straightConnector1">
            <a:avLst/>
          </a:prstGeom>
          <a:ln>
            <a:solidFill>
              <a:srgbClr val="00B050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84953" y="4031010"/>
            <a:ext cx="2" cy="2009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/>
              <a:t>Let us figure out an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47162" y="3084007"/>
            <a:ext cx="1760703" cy="1828801"/>
          </a:xfrm>
          <a:prstGeom prst="straightConnector1">
            <a:avLst/>
          </a:prstGeom>
          <a:ln>
            <a:solidFill>
              <a:srgbClr val="0000FF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4712" y="3119398"/>
            <a:ext cx="1016315" cy="1490998"/>
          </a:xfrm>
          <a:prstGeom prst="straightConnector1">
            <a:avLst/>
          </a:prstGeom>
          <a:ln>
            <a:solidFill>
              <a:srgbClr val="0000FF">
                <a:alpha val="14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64951" y="3728483"/>
            <a:ext cx="312453" cy="348728"/>
          </a:xfrm>
          <a:prstGeom prst="straightConnector1">
            <a:avLst/>
          </a:prstGeom>
          <a:ln>
            <a:solidFill>
              <a:srgbClr val="0000FF">
                <a:alpha val="16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37874" y="3715298"/>
            <a:ext cx="923057" cy="884262"/>
          </a:xfrm>
          <a:prstGeom prst="straightConnector1">
            <a:avLst/>
          </a:prstGeom>
          <a:ln>
            <a:solidFill>
              <a:srgbClr val="0000FF">
                <a:alpha val="23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047162" y="3034031"/>
            <a:ext cx="1905346" cy="1878778"/>
            <a:chOff x="2982825" y="3034031"/>
            <a:chExt cx="1905346" cy="187877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rgbClr val="00B050">
                  <a:alpha val="16000"/>
                </a:srgb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02003" y="3084006"/>
            <a:ext cx="1086168" cy="1526390"/>
            <a:chOff x="2982825" y="4887819"/>
            <a:chExt cx="1086168" cy="152639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982825" y="4887819"/>
              <a:ext cx="1086168" cy="249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982825" y="4912809"/>
              <a:ext cx="12709" cy="1501400"/>
            </a:xfrm>
            <a:prstGeom prst="straightConnector1">
              <a:avLst/>
            </a:prstGeom>
            <a:ln>
              <a:solidFill>
                <a:srgbClr val="00B050">
                  <a:alpha val="15000"/>
                </a:srgb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860099" y="3745282"/>
            <a:ext cx="957976" cy="858902"/>
            <a:chOff x="2970237" y="4053909"/>
            <a:chExt cx="957976" cy="858902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982825" y="4912809"/>
              <a:ext cx="945388" cy="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970237" y="4053909"/>
              <a:ext cx="12588" cy="858902"/>
            </a:xfrm>
            <a:prstGeom prst="straightConnector1">
              <a:avLst/>
            </a:prstGeom>
            <a:ln>
              <a:solidFill>
                <a:srgbClr val="00B050">
                  <a:alpha val="16000"/>
                </a:srgb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V="1">
            <a:off x="5729319" y="3724775"/>
            <a:ext cx="442602" cy="430156"/>
            <a:chOff x="2970237" y="4053909"/>
            <a:chExt cx="957976" cy="858902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2982825" y="4912809"/>
              <a:ext cx="945388" cy="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2970237" y="4053909"/>
              <a:ext cx="12588" cy="858902"/>
            </a:xfrm>
            <a:prstGeom prst="straightConnector1">
              <a:avLst/>
            </a:prstGeom>
            <a:ln>
              <a:solidFill>
                <a:srgbClr val="00B050">
                  <a:alpha val="15000"/>
                </a:srgb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/>
              <a:t>Let us figure out an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24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47162" y="3084007"/>
            <a:ext cx="1760703" cy="1828801"/>
          </a:xfrm>
          <a:prstGeom prst="straightConnector1">
            <a:avLst/>
          </a:prstGeom>
          <a:ln>
            <a:solidFill>
              <a:srgbClr val="0000FF">
                <a:alpha val="19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4712" y="3119398"/>
            <a:ext cx="1016315" cy="1490998"/>
          </a:xfrm>
          <a:prstGeom prst="straightConnector1">
            <a:avLst/>
          </a:prstGeom>
          <a:ln>
            <a:solidFill>
              <a:srgbClr val="0000FF">
                <a:alpha val="14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64951" y="3728483"/>
            <a:ext cx="312453" cy="348728"/>
          </a:xfrm>
          <a:prstGeom prst="straightConnector1">
            <a:avLst/>
          </a:prstGeom>
          <a:ln>
            <a:solidFill>
              <a:srgbClr val="0000FF">
                <a:alpha val="16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37874" y="3715298"/>
            <a:ext cx="923057" cy="884262"/>
          </a:xfrm>
          <a:prstGeom prst="straightConnector1">
            <a:avLst/>
          </a:prstGeom>
          <a:ln>
            <a:solidFill>
              <a:srgbClr val="0000FF">
                <a:alpha val="23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2047162" y="4912808"/>
            <a:ext cx="1905346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47162" y="3034031"/>
            <a:ext cx="0" cy="1878777"/>
          </a:xfrm>
          <a:prstGeom prst="straightConnector1">
            <a:avLst/>
          </a:prstGeom>
          <a:ln>
            <a:solidFill>
              <a:srgbClr val="00B050">
                <a:alpha val="16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02003" y="3119397"/>
            <a:ext cx="1086168" cy="2499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02003" y="3108996"/>
            <a:ext cx="12709" cy="1501400"/>
          </a:xfrm>
          <a:prstGeom prst="straightConnector1">
            <a:avLst/>
          </a:prstGeom>
          <a:ln>
            <a:solidFill>
              <a:srgbClr val="00B050">
                <a:alpha val="15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2687" y="4604182"/>
            <a:ext cx="945388" cy="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860099" y="3745282"/>
            <a:ext cx="12588" cy="858902"/>
          </a:xfrm>
          <a:prstGeom prst="straightConnector1">
            <a:avLst/>
          </a:prstGeom>
          <a:ln>
            <a:solidFill>
              <a:srgbClr val="00B050">
                <a:alpha val="16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35107" y="3724775"/>
            <a:ext cx="436814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29319" y="3724775"/>
            <a:ext cx="5816" cy="430156"/>
          </a:xfrm>
          <a:prstGeom prst="straightConnector1">
            <a:avLst/>
          </a:prstGeom>
          <a:ln>
            <a:solidFill>
              <a:srgbClr val="00B050">
                <a:alpha val="15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809705" y="4058724"/>
            <a:ext cx="1005325" cy="1414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0.00208 L 0.30677 0.0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0277 L 0.1569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06576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42" y="1222552"/>
            <a:ext cx="10366679" cy="584042"/>
          </a:xfrm>
        </p:spPr>
        <p:txBody>
          <a:bodyPr>
            <a:noAutofit/>
          </a:bodyPr>
          <a:lstStyle/>
          <a:p>
            <a:r>
              <a:rPr lang="en-US" sz="2400" dirty="0"/>
              <a:t>Let us figure out an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25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20526" y="2402491"/>
            <a:ext cx="9076022" cy="3549059"/>
            <a:chOff x="1663090" y="1797052"/>
            <a:chExt cx="5794853" cy="2265995"/>
          </a:xfrm>
        </p:grpSpPr>
        <p:sp>
          <p:nvSpPr>
            <p:cNvPr id="12" name="Oval 11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77224" y="4049246"/>
            <a:ext cx="172295" cy="19095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047162" y="3084007"/>
            <a:ext cx="1760703" cy="1828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AE2AA-AEF4-8941-9561-37C68927D58E}"/>
                  </a:ext>
                </a:extLst>
              </p:cNvPr>
              <p:cNvSpPr txBox="1"/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AE2AA-AEF4-8941-9561-37C68927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30" y="1751036"/>
                <a:ext cx="84570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19" r="-503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3DF6E3-841A-4D46-9371-AEA519E71611}"/>
                  </a:ext>
                </a:extLst>
              </p:cNvPr>
              <p:cNvSpPr txBox="1"/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3DF6E3-841A-4D46-9371-AEA519E7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1336" y="3584555"/>
                <a:ext cx="554355" cy="338554"/>
              </a:xfrm>
              <a:prstGeom prst="rect">
                <a:avLst/>
              </a:prstGeom>
              <a:blipFill rotWithShape="0"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21F610B-DD41-C94D-9F64-0AE7B2ECBD54}"/>
                  </a:ext>
                </a:extLst>
              </p:cNvPr>
              <p:cNvSpPr txBox="1"/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1F610B-DD41-C94D-9F64-0AE7B2EC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37" y="6062246"/>
                <a:ext cx="48226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040315" y="4897827"/>
            <a:ext cx="1067001" cy="339193"/>
            <a:chOff x="2040315" y="4897827"/>
            <a:chExt cx="1067001" cy="33919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101991" y="4905735"/>
              <a:ext cx="1005325" cy="1414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40315" y="4897827"/>
              <a:ext cx="6847" cy="3391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030064" y="3392071"/>
            <a:ext cx="2541936" cy="1535147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97180" y="3392440"/>
            <a:ext cx="1067001" cy="339193"/>
            <a:chOff x="2192715" y="5050227"/>
            <a:chExt cx="1067001" cy="339193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254391" y="5058135"/>
              <a:ext cx="1005325" cy="1414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192715" y="5050227"/>
              <a:ext cx="6847" cy="3391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>
            <a:endCxn id="25" idx="2"/>
          </p:cNvCxnSpPr>
          <p:nvPr/>
        </p:nvCxnSpPr>
        <p:spPr>
          <a:xfrm>
            <a:off x="4641562" y="3414493"/>
            <a:ext cx="1435662" cy="73023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641562" y="3414493"/>
            <a:ext cx="668064" cy="5839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47162" y="4927218"/>
            <a:ext cx="1040943" cy="2222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1937288" y="4829618"/>
            <a:ext cx="182880" cy="1728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652482" y="3436915"/>
            <a:ext cx="1040943" cy="22229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35" y="1074737"/>
            <a:ext cx="10518718" cy="47085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Old gradient descent: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New gradient descent with momentum: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C6566F7-845E-B646-9A43-27EFA551E58E}"/>
                  </a:ext>
                </a:extLst>
              </p:cNvPr>
              <p:cNvSpPr txBox="1"/>
              <p:nvPr/>
            </p:nvSpPr>
            <p:spPr>
              <a:xfrm>
                <a:off x="1066873" y="3169083"/>
                <a:ext cx="6440033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3400" b="0" i="1" smtClean="0">
                          <a:latin typeface="Cambria Math" charset="0"/>
                        </a:rPr>
                        <m:t>=</m:t>
                      </m:r>
                      <m:r>
                        <a:rPr lang="en-US" sz="3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3400" b="0" i="1" smtClean="0">
                          <a:latin typeface="Cambria Math" charset="0"/>
                        </a:rPr>
                        <m:t>+</m:t>
                      </m:r>
                      <m:r>
                        <a:rPr lang="en-US" sz="3400" b="0" i="1" smtClean="0">
                          <a:latin typeface="Cambria Math" charset="0"/>
                        </a:rPr>
                        <m:t>𝑎𝑣𝑒𝑟𝑎𝑔𝑒</m:t>
                      </m:r>
                      <m:r>
                        <a:rPr lang="en-US" sz="3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4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3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400" b="0" i="1" smtClean="0">
                          <a:latin typeface="Cambria Math" charset="0"/>
                        </a:rPr>
                        <m:t>𝑓𝑟𝑜𝑚</m:t>
                      </m:r>
                      <m:r>
                        <a:rPr lang="en-US" sz="3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400" b="0" i="1" smtClean="0">
                          <a:latin typeface="Cambria Math" charset="0"/>
                        </a:rPr>
                        <m:t>𝑏𝑒𝑓𝑜𝑟𝑒</m:t>
                      </m:r>
                      <m:r>
                        <a:rPr lang="en-US" sz="34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6566F7-845E-B646-9A43-27EFA551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73" y="3169083"/>
                <a:ext cx="644003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54968" y="277520"/>
            <a:ext cx="10232985" cy="2649427"/>
            <a:chOff x="954968" y="277520"/>
            <a:chExt cx="10232985" cy="2649427"/>
          </a:xfrm>
        </p:grpSpPr>
        <p:sp>
          <p:nvSpPr>
            <p:cNvPr id="5" name="Rectangle 4"/>
            <p:cNvSpPr/>
            <p:nvPr/>
          </p:nvSpPr>
          <p:spPr>
            <a:xfrm>
              <a:off x="954968" y="1657369"/>
              <a:ext cx="10082000" cy="1269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954968" y="1657369"/>
                  <a:ext cx="5661935" cy="12695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CA" sz="3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CA" sz="34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3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CA" sz="3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968" y="1657369"/>
                  <a:ext cx="5661935" cy="12695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ular Callout 14"/>
                <p:cNvSpPr/>
                <p:nvPr/>
              </p:nvSpPr>
              <p:spPr>
                <a:xfrm>
                  <a:off x="7506906" y="277520"/>
                  <a:ext cx="3681047" cy="719477"/>
                </a:xfrm>
                <a:prstGeom prst="wedgeRoundRectCallout">
                  <a:avLst>
                    <a:gd name="adj1" fmla="val -133411"/>
                    <a:gd name="adj2" fmla="val 174092"/>
                    <a:gd name="adj3" fmla="val 16667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𝑓</m:t>
                      </m:r>
                    </m:oMath>
                  </a14:m>
                  <a:r>
                    <a:rPr lang="en-US" sz="2000" dirty="0"/>
                    <a:t>is the Neural Network</a:t>
                  </a:r>
                </a:p>
              </p:txBody>
            </p:sp>
          </mc:Choice>
          <mc:Fallback>
            <p:sp>
              <p:nvSpPr>
                <p:cNvPr id="15" name="Rounded Rectangular Callou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906" y="277520"/>
                  <a:ext cx="3681047" cy="719477"/>
                </a:xfrm>
                <a:prstGeom prst="wedgeRoundRectCallout">
                  <a:avLst>
                    <a:gd name="adj1" fmla="val -133411"/>
                    <a:gd name="adj2" fmla="val 174092"/>
                    <a:gd name="adj3" fmla="val 16667"/>
                  </a:avLst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8138041" y="2030548"/>
                  <a:ext cx="2727606" cy="523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𝑊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𝑔</m:t>
                        </m:r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041" y="2030548"/>
                  <a:ext cx="2727606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4968" y="4502900"/>
            <a:ext cx="10082000" cy="2237373"/>
            <a:chOff x="954968" y="4502900"/>
            <a:chExt cx="10082000" cy="2237373"/>
          </a:xfrm>
        </p:grpSpPr>
        <p:sp>
          <p:nvSpPr>
            <p:cNvPr id="21" name="Rectangle 20"/>
            <p:cNvSpPr/>
            <p:nvPr/>
          </p:nvSpPr>
          <p:spPr>
            <a:xfrm>
              <a:off x="954968" y="4502900"/>
              <a:ext cx="10082000" cy="12695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1085530" y="4759490"/>
                  <a:ext cx="3681584" cy="523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400" b="0" i="1" smtClean="0">
                            <a:latin typeface="Cambria Math" charset="0"/>
                          </a:rPr>
                          <m:t>𝜈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𝛼𝜈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+(1−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𝛼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) 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𝑔</m:t>
                        </m:r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30" y="4759490"/>
                  <a:ext cx="3681584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8177603" y="4751218"/>
                  <a:ext cx="2688044" cy="523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𝑊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𝜆𝜈</m:t>
                        </m:r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603" y="4751218"/>
                  <a:ext cx="2688044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ular Callout 7"/>
            <p:cNvSpPr/>
            <p:nvPr/>
          </p:nvSpPr>
          <p:spPr>
            <a:xfrm>
              <a:off x="4525623" y="6020796"/>
              <a:ext cx="3681047" cy="719477"/>
            </a:xfrm>
            <a:prstGeom prst="wedgeRoundRectCallout">
              <a:avLst>
                <a:gd name="adj1" fmla="val -64400"/>
                <a:gd name="adj2" fmla="val -152384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                </a:t>
              </a:r>
              <a:r>
                <a:rPr lang="en-US" sz="2000" dirty="0"/>
                <a:t>controls how quickly effect of past gradients decay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655721"/>
              </p:ext>
            </p:extLst>
          </p:nvPr>
        </p:nvGraphicFramePr>
        <p:xfrm>
          <a:off x="4767114" y="6062413"/>
          <a:ext cx="1004414" cy="34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4" imgW="596900" imgH="203200" progId="Equation.3">
                  <p:embed/>
                </p:oleObj>
              </mc:Choice>
              <mc:Fallback>
                <p:oleObj name="Equation" r:id="rId14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7114" y="6062413"/>
                        <a:ext cx="1004414" cy="34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Nesterov</a:t>
            </a:r>
            <a:r>
              <a:rPr lang="en-US" dirty="0"/>
              <a:t>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Apply an </a:t>
            </a:r>
            <a:r>
              <a:rPr lang="en-US" sz="2400" dirty="0">
                <a:solidFill>
                  <a:srgbClr val="0000FF"/>
                </a:solidFill>
              </a:rPr>
              <a:t>interim</a:t>
            </a:r>
            <a:r>
              <a:rPr lang="en-US" sz="2400" dirty="0"/>
              <a:t> update:</a:t>
            </a:r>
          </a:p>
          <a:p>
            <a:endParaRPr lang="en-US" sz="2400" dirty="0"/>
          </a:p>
          <a:p>
            <a:r>
              <a:rPr lang="en-US" sz="2400" dirty="0"/>
              <a:t>Perform a correction based on gradient at the interim point:</a:t>
            </a:r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27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7463693" y="4880439"/>
            <a:ext cx="4278923" cy="1445846"/>
          </a:xfrm>
          <a:prstGeom prst="cloudCallout">
            <a:avLst>
              <a:gd name="adj1" fmla="val -62143"/>
              <a:gd name="adj2" fmla="val -30743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Momentum based on look-ahead slope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19921" y="4338856"/>
          <a:ext cx="16779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4" imgW="698500" imgH="165100" progId="Equation.3">
                  <p:embed/>
                </p:oleObj>
              </mc:Choice>
              <mc:Fallback>
                <p:oleObj name="Equation" r:id="rId4" imgW="698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9921" y="4338856"/>
                        <a:ext cx="16779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8C0FADA-429E-724C-BE7A-C7154D0950BD}"/>
                  </a:ext>
                </a:extLst>
              </p:cNvPr>
              <p:cNvSpPr txBox="1"/>
              <p:nvPr/>
            </p:nvSpPr>
            <p:spPr>
              <a:xfrm>
                <a:off x="5035883" y="1700263"/>
                <a:ext cx="1676228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A" sz="2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C0FADA-429E-724C-BE7A-C7154D095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83" y="1700263"/>
                <a:ext cx="1676228" cy="378502"/>
              </a:xfrm>
              <a:prstGeom prst="rect">
                <a:avLst/>
              </a:prstGeom>
              <a:blipFill>
                <a:blip r:embed="rId6"/>
                <a:stretch>
                  <a:fillRect l="-3759" t="-12903" r="-752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83E483B-D0C8-AA4D-8773-7A00F7F7BAA2}"/>
                  </a:ext>
                </a:extLst>
              </p:cNvPr>
              <p:cNvSpPr txBox="1"/>
              <p:nvPr/>
            </p:nvSpPr>
            <p:spPr>
              <a:xfrm>
                <a:off x="3590891" y="2906228"/>
                <a:ext cx="4496744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CA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̃"/>
                                  <m:ctrlPr>
                                    <a:rPr lang="en-CA" sz="28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</m:d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83E483B-D0C8-AA4D-8773-7A00F7F7B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91" y="2906228"/>
                <a:ext cx="4496744" cy="10455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8B7003-5E87-7E46-8A5F-F07041104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920" y="5122816"/>
            <a:ext cx="1677987" cy="2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28</a:t>
            </a:fld>
            <a:endParaRPr lang="en-US"/>
          </a:p>
        </p:txBody>
      </p:sp>
      <p:pic>
        <p:nvPicPr>
          <p:cNvPr id="5" name="slide.url=https://distill.pub/2017/momentum/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b="1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r>
              <a:rPr lang="en-US" b="1" dirty="0"/>
              <a:t>Regularization </a:t>
            </a:r>
            <a:r>
              <a:rPr lang="en-US" b="1" dirty="0"/>
              <a:t>of NN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30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3831993" y="2045233"/>
            <a:ext cx="1034413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66406" y="2045233"/>
            <a:ext cx="597617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64022" y="2045232"/>
            <a:ext cx="298808" cy="1494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240000">
            <a:off x="5748404" y="2045233"/>
            <a:ext cx="168079" cy="13435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88501" y="2319553"/>
            <a:ext cx="154462" cy="10735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21480000">
            <a:off x="6051745" y="2319553"/>
            <a:ext cx="9894" cy="9334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58907AA-CA1C-0740-9EC2-56F5AB944F24}"/>
                  </a:ext>
                </a:extLst>
              </p:cNvPr>
              <p:cNvSpPr txBox="1"/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907AA-CA1C-0740-9EC2-56F5AB94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r="-135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467F33-0793-BD40-ABA8-7D16F7CB945D}"/>
                  </a:ext>
                </a:extLst>
              </p:cNvPr>
              <p:cNvSpPr txBox="1"/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467F33-0793-BD40-ABA8-7D16F7CB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714" r="-1428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C0A4048-5302-C349-B71F-330732894E47}"/>
                  </a:ext>
                </a:extLst>
              </p:cNvPr>
              <p:cNvSpPr txBox="1"/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0A4048-5302-C349-B71F-33073289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31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3831993" y="2045233"/>
            <a:ext cx="1034413" cy="14944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58907AA-CA1C-0740-9EC2-56F5AB944F24}"/>
                  </a:ext>
                </a:extLst>
              </p:cNvPr>
              <p:cNvSpPr txBox="1"/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907AA-CA1C-0740-9EC2-56F5AB94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r="-135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467F33-0793-BD40-ABA8-7D16F7CB945D}"/>
                  </a:ext>
                </a:extLst>
              </p:cNvPr>
              <p:cNvSpPr txBox="1"/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467F33-0793-BD40-ABA8-7D16F7CB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714" r="-1428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C0A4048-5302-C349-B71F-330732894E47}"/>
                  </a:ext>
                </a:extLst>
              </p:cNvPr>
              <p:cNvSpPr txBox="1"/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0A4048-5302-C349-B71F-33073289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67FAE16-620E-834B-A669-A8DF0A747639}"/>
              </a:ext>
            </a:extLst>
          </p:cNvPr>
          <p:cNvGrpSpPr/>
          <p:nvPr/>
        </p:nvGrpSpPr>
        <p:grpSpPr>
          <a:xfrm>
            <a:off x="3797031" y="2063632"/>
            <a:ext cx="1069375" cy="1494475"/>
            <a:chOff x="2982825" y="3034031"/>
            <a:chExt cx="1905346" cy="187877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E8C58006-392A-5D4D-B806-692D757B694D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2858A4CD-270D-AA40-B073-DE0A0B4612FF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DF4E6987-75F1-8049-858A-380E1291D759}"/>
              </a:ext>
            </a:extLst>
          </p:cNvPr>
          <p:cNvGrpSpPr/>
          <p:nvPr/>
        </p:nvGrpSpPr>
        <p:grpSpPr>
          <a:xfrm>
            <a:off x="3794750" y="2567201"/>
            <a:ext cx="1468953" cy="981062"/>
            <a:chOff x="2982825" y="3034031"/>
            <a:chExt cx="1905346" cy="187877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6175FD15-2C99-BF47-87AC-E6672851302A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AB32F97A-EBE3-2B4A-B868-9C75742039F6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F8C51FA-3654-A141-BE7F-F7FFA36A39EA}"/>
              </a:ext>
            </a:extLst>
          </p:cNvPr>
          <p:cNvCxnSpPr>
            <a:cxnSpLocks/>
          </p:cNvCxnSpPr>
          <p:nvPr/>
        </p:nvCxnSpPr>
        <p:spPr>
          <a:xfrm flipV="1">
            <a:off x="3822972" y="2703991"/>
            <a:ext cx="1342242" cy="83571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9F2E1E7-3267-104A-86C4-C376F57012D6}"/>
              </a:ext>
            </a:extLst>
          </p:cNvPr>
          <p:cNvCxnSpPr/>
          <p:nvPr/>
        </p:nvCxnSpPr>
        <p:spPr>
          <a:xfrm>
            <a:off x="4866406" y="2045233"/>
            <a:ext cx="597617" cy="1494473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3203432F-AD01-5343-B7EA-69B7BF733328}"/>
              </a:ext>
            </a:extLst>
          </p:cNvPr>
          <p:cNvCxnSpPr/>
          <p:nvPr/>
        </p:nvCxnSpPr>
        <p:spPr>
          <a:xfrm flipV="1">
            <a:off x="5464022" y="2045232"/>
            <a:ext cx="298808" cy="1494474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4F86873B-30EB-D54B-9C14-217F5BA2C50A}"/>
              </a:ext>
            </a:extLst>
          </p:cNvPr>
          <p:cNvCxnSpPr/>
          <p:nvPr/>
        </p:nvCxnSpPr>
        <p:spPr>
          <a:xfrm rot="240000">
            <a:off x="5748404" y="2045233"/>
            <a:ext cx="168079" cy="1343599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B91C10D8-F13F-4344-AB8F-AC2340D532C3}"/>
              </a:ext>
            </a:extLst>
          </p:cNvPr>
          <p:cNvCxnSpPr/>
          <p:nvPr/>
        </p:nvCxnSpPr>
        <p:spPr>
          <a:xfrm flipV="1">
            <a:off x="5888501" y="2319553"/>
            <a:ext cx="154462" cy="1073504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7E245BD8-A59C-8B4D-9066-9B23132C52A3}"/>
              </a:ext>
            </a:extLst>
          </p:cNvPr>
          <p:cNvCxnSpPr/>
          <p:nvPr/>
        </p:nvCxnSpPr>
        <p:spPr>
          <a:xfrm rot="21480000">
            <a:off x="6051745" y="2319553"/>
            <a:ext cx="9894" cy="933449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32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5165214" y="2703991"/>
            <a:ext cx="298809" cy="8357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58907AA-CA1C-0740-9EC2-56F5AB944F24}"/>
                  </a:ext>
                </a:extLst>
              </p:cNvPr>
              <p:cNvSpPr txBox="1"/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907AA-CA1C-0740-9EC2-56F5AB94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r="-135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467F33-0793-BD40-ABA8-7D16F7CB945D}"/>
                  </a:ext>
                </a:extLst>
              </p:cNvPr>
              <p:cNvSpPr txBox="1"/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467F33-0793-BD40-ABA8-7D16F7CB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714" r="-1428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C0A4048-5302-C349-B71F-330732894E47}"/>
                  </a:ext>
                </a:extLst>
              </p:cNvPr>
              <p:cNvSpPr txBox="1"/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0A4048-5302-C349-B71F-33073289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F8C51FA-3654-A141-BE7F-F7FFA36A39EA}"/>
              </a:ext>
            </a:extLst>
          </p:cNvPr>
          <p:cNvCxnSpPr>
            <a:cxnSpLocks/>
          </p:cNvCxnSpPr>
          <p:nvPr/>
        </p:nvCxnSpPr>
        <p:spPr>
          <a:xfrm flipV="1">
            <a:off x="3822972" y="2703991"/>
            <a:ext cx="1342242" cy="83571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71564E8-B9EA-5D43-9A87-E752E44E97CA}"/>
              </a:ext>
            </a:extLst>
          </p:cNvPr>
          <p:cNvGrpSpPr/>
          <p:nvPr/>
        </p:nvGrpSpPr>
        <p:grpSpPr>
          <a:xfrm rot="5400000">
            <a:off x="4918600" y="2930110"/>
            <a:ext cx="832258" cy="386933"/>
            <a:chOff x="2982825" y="3034031"/>
            <a:chExt cx="1905346" cy="1878778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C1E705C6-0EAA-E04B-B24F-F0E49E7318EA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BCA06E6F-AEF9-A846-8CF7-77F6958FCEC1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5C74FB8-456F-7A46-A4B9-C5DF56012E99}"/>
              </a:ext>
            </a:extLst>
          </p:cNvPr>
          <p:cNvGrpSpPr/>
          <p:nvPr/>
        </p:nvGrpSpPr>
        <p:grpSpPr>
          <a:xfrm rot="5400000">
            <a:off x="5297283" y="2537709"/>
            <a:ext cx="417138" cy="743658"/>
            <a:chOff x="2982825" y="3034031"/>
            <a:chExt cx="1905346" cy="187877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FAE3CF1A-6409-3646-8223-EAA3A5FAA551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D931CAB3-8784-204B-88BE-11BC311E3EBA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5FC31BFB-1C85-5742-9503-85318B11AEF2}"/>
              </a:ext>
            </a:extLst>
          </p:cNvPr>
          <p:cNvCxnSpPr>
            <a:cxnSpLocks/>
          </p:cNvCxnSpPr>
          <p:nvPr/>
        </p:nvCxnSpPr>
        <p:spPr>
          <a:xfrm>
            <a:off x="5141262" y="2729834"/>
            <a:ext cx="736419" cy="26436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1A5B0CB5-65E5-8649-8EA4-5B5A6F2A838A}"/>
              </a:ext>
            </a:extLst>
          </p:cNvPr>
          <p:cNvCxnSpPr/>
          <p:nvPr/>
        </p:nvCxnSpPr>
        <p:spPr>
          <a:xfrm flipV="1">
            <a:off x="5464022" y="2045232"/>
            <a:ext cx="298808" cy="1494474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578A00E0-7EEE-3D46-8E6C-87D387DBBFAF}"/>
              </a:ext>
            </a:extLst>
          </p:cNvPr>
          <p:cNvCxnSpPr/>
          <p:nvPr/>
        </p:nvCxnSpPr>
        <p:spPr>
          <a:xfrm rot="240000">
            <a:off x="5748404" y="2045233"/>
            <a:ext cx="168079" cy="1343599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B9A350E-15E0-B744-AEC4-D699FF1A7DED}"/>
              </a:ext>
            </a:extLst>
          </p:cNvPr>
          <p:cNvCxnSpPr/>
          <p:nvPr/>
        </p:nvCxnSpPr>
        <p:spPr>
          <a:xfrm flipV="1">
            <a:off x="5888501" y="2319553"/>
            <a:ext cx="154462" cy="1073504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8B134DF-065B-294F-93D6-B20EE8C90771}"/>
              </a:ext>
            </a:extLst>
          </p:cNvPr>
          <p:cNvCxnSpPr/>
          <p:nvPr/>
        </p:nvCxnSpPr>
        <p:spPr>
          <a:xfrm rot="21480000">
            <a:off x="6051745" y="2319553"/>
            <a:ext cx="9894" cy="933449"/>
          </a:xfrm>
          <a:prstGeom prst="straightConnector1">
            <a:avLst/>
          </a:prstGeom>
          <a:ln>
            <a:solidFill>
              <a:srgbClr val="0000FF">
                <a:alpha val="27000"/>
              </a:srgb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33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58907AA-CA1C-0740-9EC2-56F5AB944F24}"/>
                  </a:ext>
                </a:extLst>
              </p:cNvPr>
              <p:cNvSpPr txBox="1"/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907AA-CA1C-0740-9EC2-56F5AB94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r="-135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467F33-0793-BD40-ABA8-7D16F7CB945D}"/>
                  </a:ext>
                </a:extLst>
              </p:cNvPr>
              <p:cNvSpPr txBox="1"/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467F33-0793-BD40-ABA8-7D16F7CB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714" r="-1428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C0A4048-5302-C349-B71F-330732894E47}"/>
                  </a:ext>
                </a:extLst>
              </p:cNvPr>
              <p:cNvSpPr txBox="1"/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0A4048-5302-C349-B71F-33073289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F8C51FA-3654-A141-BE7F-F7FFA36A39EA}"/>
              </a:ext>
            </a:extLst>
          </p:cNvPr>
          <p:cNvCxnSpPr>
            <a:cxnSpLocks/>
          </p:cNvCxnSpPr>
          <p:nvPr/>
        </p:nvCxnSpPr>
        <p:spPr>
          <a:xfrm flipV="1">
            <a:off x="3822972" y="2703991"/>
            <a:ext cx="1342242" cy="83571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0E5A89B-3389-FB41-8AE4-980053EB4FD6}"/>
              </a:ext>
            </a:extLst>
          </p:cNvPr>
          <p:cNvCxnSpPr>
            <a:cxnSpLocks/>
          </p:cNvCxnSpPr>
          <p:nvPr/>
        </p:nvCxnSpPr>
        <p:spPr>
          <a:xfrm>
            <a:off x="5141262" y="2729834"/>
            <a:ext cx="736419" cy="26436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709ACF8D-4440-8A4A-BD98-A4C19BE24F3B}"/>
              </a:ext>
            </a:extLst>
          </p:cNvPr>
          <p:cNvCxnSpPr>
            <a:cxnSpLocks/>
          </p:cNvCxnSpPr>
          <p:nvPr/>
        </p:nvCxnSpPr>
        <p:spPr>
          <a:xfrm flipV="1">
            <a:off x="5850229" y="2589089"/>
            <a:ext cx="245771" cy="3818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8CFFB42-E984-5E45-8E59-E8B488D59346}"/>
              </a:ext>
            </a:extLst>
          </p:cNvPr>
          <p:cNvGrpSpPr/>
          <p:nvPr/>
        </p:nvGrpSpPr>
        <p:grpSpPr>
          <a:xfrm>
            <a:off x="5834141" y="2598247"/>
            <a:ext cx="261860" cy="381884"/>
            <a:chOff x="2982825" y="3034031"/>
            <a:chExt cx="1905346" cy="187877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C4A15CA7-5804-0849-8A78-7ABAF920EAAE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BD8719E9-6771-0446-9509-FC04AF873AD4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9D9663D-1E34-C947-9A09-7CEA45E1C67D}"/>
              </a:ext>
            </a:extLst>
          </p:cNvPr>
          <p:cNvGrpSpPr/>
          <p:nvPr/>
        </p:nvGrpSpPr>
        <p:grpSpPr>
          <a:xfrm>
            <a:off x="5829137" y="2739579"/>
            <a:ext cx="426877" cy="250298"/>
            <a:chOff x="2982825" y="3034031"/>
            <a:chExt cx="1905346" cy="187877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CF1E8545-7ED8-BA4C-AFF2-A8878338FA88}"/>
                </a:ext>
              </a:extLst>
            </p:cNvPr>
            <p:cNvCxnSpPr/>
            <p:nvPr/>
          </p:nvCxnSpPr>
          <p:spPr>
            <a:xfrm flipV="1">
              <a:off x="2982825" y="4912808"/>
              <a:ext cx="1905346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29313EBD-7FCD-B640-81A7-07B8D4483912}"/>
                </a:ext>
              </a:extLst>
            </p:cNvPr>
            <p:cNvCxnSpPr/>
            <p:nvPr/>
          </p:nvCxnSpPr>
          <p:spPr>
            <a:xfrm flipV="1">
              <a:off x="2982825" y="3034031"/>
              <a:ext cx="0" cy="18787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AC02A47C-88AC-204A-A73A-AE89A9F0240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833085" y="2869319"/>
            <a:ext cx="381162" cy="120558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 Rates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981200" y="5039221"/>
            <a:ext cx="8229600" cy="1323977"/>
          </a:xfrm>
        </p:spPr>
        <p:txBody>
          <a:bodyPr>
            <a:noAutofit/>
          </a:bodyPr>
          <a:lstStyle/>
          <a:p>
            <a:r>
              <a:rPr lang="en-US" sz="2600" dirty="0"/>
              <a:t>Oscillations along vertical direction</a:t>
            </a:r>
          </a:p>
          <a:p>
            <a:pPr lvl="1"/>
            <a:r>
              <a:rPr lang="en-US" sz="2400" dirty="0"/>
              <a:t>Learning must be slower along parameter 2</a:t>
            </a:r>
          </a:p>
          <a:p>
            <a:r>
              <a:rPr lang="en-US" sz="2600" dirty="0"/>
              <a:t>Use a different learning rate for each parameter?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34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89738" y="4497641"/>
            <a:ext cx="792106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289740" y="1561363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63925" y="1561363"/>
            <a:ext cx="6953805" cy="2719194"/>
            <a:chOff x="1663090" y="1797052"/>
            <a:chExt cx="5794853" cy="2265995"/>
          </a:xfrm>
        </p:grpSpPr>
        <p:sp>
          <p:nvSpPr>
            <p:cNvPr id="30" name="Oval 29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6192367" y="2847893"/>
            <a:ext cx="149404" cy="146304"/>
          </a:xfrm>
          <a:prstGeom prst="ellipse">
            <a:avLst/>
          </a:prstGeom>
          <a:solidFill>
            <a:srgbClr val="FF6600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01746" y="4795937"/>
            <a:ext cx="950471" cy="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8631" y="2703991"/>
            <a:ext cx="15876" cy="143348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36250">
            <a:off x="1251541" y="2259290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0151943">
            <a:off x="6341771" y="4583323"/>
            <a:ext cx="139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58907AA-CA1C-0740-9EC2-56F5AB944F24}"/>
                  </a:ext>
                </a:extLst>
              </p:cNvPr>
              <p:cNvSpPr txBox="1"/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907AA-CA1C-0740-9EC2-56F5AB94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00" y="116211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6780" r="-135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467F33-0793-BD40-ABA8-7D16F7CB945D}"/>
                  </a:ext>
                </a:extLst>
              </p:cNvPr>
              <p:cNvSpPr txBox="1"/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0467F33-0793-BD40-ABA8-7D16F7CB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02348" y="1609255"/>
                <a:ext cx="424732" cy="338554"/>
              </a:xfrm>
              <a:prstGeom prst="rect">
                <a:avLst/>
              </a:prstGeom>
              <a:blipFill>
                <a:blip r:embed="rId4"/>
                <a:stretch>
                  <a:fillRect t="-5714" r="-1428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C0A4048-5302-C349-B71F-330732894E47}"/>
                  </a:ext>
                </a:extLst>
              </p:cNvPr>
              <p:cNvSpPr txBox="1"/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CA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0A4048-5302-C349-B71F-33073289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0" y="4644878"/>
                <a:ext cx="418191" cy="338554"/>
              </a:xfrm>
              <a:prstGeom prst="rect">
                <a:avLst/>
              </a:prstGeom>
              <a:blipFill>
                <a:blip r:embed="rId5"/>
                <a:stretch>
                  <a:fillRect l="-14706" r="-588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F8C51FA-3654-A141-BE7F-F7FFA36A39EA}"/>
              </a:ext>
            </a:extLst>
          </p:cNvPr>
          <p:cNvCxnSpPr>
            <a:cxnSpLocks/>
          </p:cNvCxnSpPr>
          <p:nvPr/>
        </p:nvCxnSpPr>
        <p:spPr>
          <a:xfrm flipV="1">
            <a:off x="3822972" y="2703991"/>
            <a:ext cx="1342242" cy="83571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0E5A89B-3389-FB41-8AE4-980053EB4FD6}"/>
              </a:ext>
            </a:extLst>
          </p:cNvPr>
          <p:cNvCxnSpPr>
            <a:cxnSpLocks/>
          </p:cNvCxnSpPr>
          <p:nvPr/>
        </p:nvCxnSpPr>
        <p:spPr>
          <a:xfrm>
            <a:off x="5141262" y="2729834"/>
            <a:ext cx="736419" cy="26436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AC02A47C-88AC-204A-A73A-AE89A9F0240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877681" y="2869319"/>
            <a:ext cx="336566" cy="124878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18" y="1166018"/>
            <a:ext cx="8229601" cy="45259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Accumulate squared gradients: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Update each parameter: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Greater progress along gently sloped directions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86971" y="1665381"/>
          <a:ext cx="16573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4" imgW="609600" imgH="241300" progId="Equation.3">
                  <p:embed/>
                </p:oleObj>
              </mc:Choice>
              <mc:Fallback>
                <p:oleObj name="Equation" r:id="rId4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971" y="1665381"/>
                        <a:ext cx="16573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594D08-05D3-AA45-A66C-56479E302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460" y="3104261"/>
            <a:ext cx="3324825" cy="752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7772401" y="1430880"/>
                <a:ext cx="3681047" cy="719477"/>
              </a:xfrm>
              <a:prstGeom prst="wedgeRoundRectCallout">
                <a:avLst>
                  <a:gd name="adj1" fmla="val -76707"/>
                  <a:gd name="adj2" fmla="val 46385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𝑔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is the gradient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1430880"/>
                <a:ext cx="3681047" cy="719477"/>
              </a:xfrm>
              <a:prstGeom prst="wedgeRoundRectCallout">
                <a:avLst>
                  <a:gd name="adj1" fmla="val -76707"/>
                  <a:gd name="adj2" fmla="val 46385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>
          <a:xfrm>
            <a:off x="8032111" y="3856305"/>
            <a:ext cx="3681047" cy="719477"/>
          </a:xfrm>
          <a:prstGeom prst="wedgeRoundRectCallout">
            <a:avLst>
              <a:gd name="adj1" fmla="val -81456"/>
              <a:gd name="adj2" fmla="val -526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FF"/>
                </a:solidFill>
              </a:rPr>
              <a:t>Inversely proportional to cumulative squared gradient</a:t>
            </a:r>
          </a:p>
        </p:txBody>
      </p:sp>
    </p:spTree>
    <p:extLst>
      <p:ext uri="{BB962C8B-B14F-4D97-AF65-F5344CB8AC3E}">
        <p14:creationId xmlns:p14="http://schemas.microsoft.com/office/powerpoint/2010/main" val="778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54968" y="1657369"/>
            <a:ext cx="10082000" cy="1269578"/>
            <a:chOff x="954968" y="1657369"/>
            <a:chExt cx="10082000" cy="1269578"/>
          </a:xfrm>
        </p:grpSpPr>
        <p:sp>
          <p:nvSpPr>
            <p:cNvPr id="17" name="Rectangle 16"/>
            <p:cNvSpPr/>
            <p:nvPr/>
          </p:nvSpPr>
          <p:spPr>
            <a:xfrm>
              <a:off x="954968" y="1657369"/>
              <a:ext cx="10082000" cy="1269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954968" y="1657369"/>
                  <a:ext cx="5661935" cy="12695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CA" sz="3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CA" sz="34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sz="3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CA" sz="3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CA" sz="3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3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968" y="1657369"/>
                  <a:ext cx="5661935" cy="12695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8138041" y="2030548"/>
                  <a:ext cx="2727606" cy="523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𝑊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3400" b="0" i="1" smtClean="0">
                            <a:latin typeface="Cambria Math" charset="0"/>
                          </a:rPr>
                          <m:t>𝑔</m:t>
                        </m:r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041" y="2030548"/>
                  <a:ext cx="2727606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69235" y="1074737"/>
            <a:ext cx="10518718" cy="4094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Old gradient descent: 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C6566F7-845E-B646-9A43-27EFA551E58E}"/>
                  </a:ext>
                </a:extLst>
              </p:cNvPr>
              <p:cNvSpPr txBox="1"/>
              <p:nvPr/>
            </p:nvSpPr>
            <p:spPr>
              <a:xfrm>
                <a:off x="1066873" y="3169083"/>
                <a:ext cx="95533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We would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not to be the same and inversely proportional to the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566F7-845E-B646-9A43-27EFA551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73" y="3169083"/>
                <a:ext cx="955338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14" t="-143333" r="-511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C6566F7-845E-B646-9A43-27EFA551E58E}"/>
                  </a:ext>
                </a:extLst>
              </p:cNvPr>
              <p:cNvSpPr txBox="1"/>
              <p:nvPr/>
            </p:nvSpPr>
            <p:spPr>
              <a:xfrm>
                <a:off x="1185103" y="3876008"/>
                <a:ext cx="3053913" cy="523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3400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400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CA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4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566F7-845E-B646-9A43-27EFA551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03" y="3876008"/>
                <a:ext cx="3053913" cy="5236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C6566F7-845E-B646-9A43-27EFA551E58E}"/>
                  </a:ext>
                </a:extLst>
              </p:cNvPr>
              <p:cNvSpPr txBox="1"/>
              <p:nvPr/>
            </p:nvSpPr>
            <p:spPr>
              <a:xfrm>
                <a:off x="6768565" y="3740419"/>
                <a:ext cx="3797835" cy="212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sz="3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3400" b="0" i="1" smtClean="0">
                          <a:latin typeface="Cambria Math" charset="0"/>
                        </a:rPr>
                        <m:t>∝</m:t>
                      </m:r>
                      <m:f>
                        <m:fPr>
                          <m:ctrlPr>
                            <a:rPr lang="en-US" sz="3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400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3400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400" b="0" i="1" smtClean="0">
                              <a:latin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34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400" b="0" i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4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3400" b="0" i="1" smtClean="0">
                              <a:latin typeface="Cambria Math" charset="0"/>
                            </a:rPr>
                            <m:t>+|</m:t>
                          </m:r>
                          <m:sSub>
                            <m:sSubPr>
                              <m:ctrlPr>
                                <a:rPr lang="en-US" sz="3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400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400" b="0" i="1" smtClean="0">
                              <a:latin typeface="Cambria Math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3400" b="0" dirty="0" smtClean="0"/>
              </a:p>
              <a:p>
                <a:pPr/>
                <a:endParaRPr lang="en-US" sz="3400" b="0" dirty="0" smtClean="0"/>
              </a:p>
              <a:p>
                <a:pPr/>
                <a:endParaRPr lang="en-US" sz="3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566F7-845E-B646-9A43-27EFA551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565" y="3740419"/>
                <a:ext cx="3797835" cy="2123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067" y="5309323"/>
            <a:ext cx="10082000" cy="1617511"/>
            <a:chOff x="965067" y="5309323"/>
            <a:chExt cx="10082000" cy="1617511"/>
          </a:xfrm>
        </p:grpSpPr>
        <p:sp>
          <p:nvSpPr>
            <p:cNvPr id="26" name="Rectangle 25"/>
            <p:cNvSpPr/>
            <p:nvPr/>
          </p:nvSpPr>
          <p:spPr>
            <a:xfrm>
              <a:off x="965067" y="5309323"/>
              <a:ext cx="10082000" cy="12695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1185103" y="5590424"/>
                  <a:ext cx="2360710" cy="5515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4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103" y="5590424"/>
                  <a:ext cx="2360710" cy="55156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C6566F7-845E-B646-9A43-27EFA551E58E}"/>
                    </a:ext>
                  </a:extLst>
                </p:cNvPr>
                <p:cNvSpPr txBox="1"/>
                <p:nvPr/>
              </p:nvSpPr>
              <p:spPr>
                <a:xfrm>
                  <a:off x="6817639" y="5387117"/>
                  <a:ext cx="4229428" cy="15397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CA" sz="3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400" b="0" i="1" smtClean="0">
                                <a:latin typeface="Cambria Math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3400" b="0" i="1" smtClean="0">
                                <a:latin typeface="Cambria Math" charset="0"/>
                              </a:rPr>
                              <m:t>𝛿</m:t>
                            </m:r>
                            <m:r>
                              <a:rPr lang="en-US" sz="3400" b="0" i="1" smtClean="0">
                                <a:latin typeface="Cambria Math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400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3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4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US" sz="3400" b="0" i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400" b="0" i="0" smtClean="0">
                                <a:latin typeface="Cambria Math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400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3400" b="0" dirty="0" smtClean="0"/>
                </a:p>
                <a:p>
                  <a:pPr/>
                  <a:endParaRPr lang="en-US" sz="3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C6566F7-845E-B646-9A43-27EFA551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639" y="5387117"/>
                  <a:ext cx="4229428" cy="153971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6C6566F7-845E-B646-9A43-27EFA551E58E}"/>
              </a:ext>
            </a:extLst>
          </p:cNvPr>
          <p:cNvSpPr txBox="1"/>
          <p:nvPr/>
        </p:nvSpPr>
        <p:spPr>
          <a:xfrm>
            <a:off x="1151901" y="4799084"/>
            <a:ext cx="62420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gradient descent with adaptive learning rate: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ular Callout 12"/>
              <p:cNvSpPr/>
              <p:nvPr/>
            </p:nvSpPr>
            <p:spPr>
              <a:xfrm>
                <a:off x="8015569" y="71695"/>
                <a:ext cx="3827139" cy="902040"/>
              </a:xfrm>
              <a:prstGeom prst="wedgeRoundRectCallout">
                <a:avLst>
                  <a:gd name="adj1" fmla="val -24414"/>
                  <a:gd name="adj2" fmla="val 416031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𝛿</m:t>
                    </m:r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is a small number, making sure this does not become too large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69" y="71695"/>
                <a:ext cx="3827139" cy="902040"/>
              </a:xfrm>
              <a:prstGeom prst="wedgeRoundRectCallout">
                <a:avLst>
                  <a:gd name="adj1" fmla="val -24414"/>
                  <a:gd name="adj2" fmla="val 416031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20" grpId="0"/>
      <p:bldP spid="21" grpId="0"/>
      <p:bldP spid="24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RMSProp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177760"/>
            <a:ext cx="10722481" cy="211114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For non-convex problems, </a:t>
            </a:r>
            <a:r>
              <a:rPr lang="en-US" sz="2400" dirty="0" err="1"/>
              <a:t>AdaGrad</a:t>
            </a:r>
            <a:r>
              <a:rPr lang="en-US" sz="2400" dirty="0"/>
              <a:t> can prematurely decrease learning rate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Use </a:t>
            </a:r>
            <a:r>
              <a:rPr lang="en-US" sz="2400" dirty="0">
                <a:solidFill>
                  <a:srgbClr val="0000FF"/>
                </a:solidFill>
              </a:rPr>
              <a:t>exponentially weighted average </a:t>
            </a:r>
            <a:r>
              <a:rPr lang="en-US" sz="2400" dirty="0"/>
              <a:t>for gradient accumulation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30737" y="2771775"/>
          <a:ext cx="2930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4" imgW="1079500" imgH="241300" progId="Equation.3">
                  <p:embed/>
                </p:oleObj>
              </mc:Choice>
              <mc:Fallback>
                <p:oleObj name="Equation" r:id="rId4" imgW="1079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737" y="2771775"/>
                        <a:ext cx="29305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01B6C8-8989-4445-808E-4774B0C2C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586" y="3899355"/>
            <a:ext cx="3324825" cy="7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RMSProp</a:t>
            </a:r>
            <a:r>
              <a:rPr lang="en-US" sz="2400" dirty="0">
                <a:solidFill>
                  <a:srgbClr val="0000FF"/>
                </a:solidFill>
              </a:rPr>
              <a:t> + Momentum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Estimate first moment:</a:t>
            </a:r>
          </a:p>
          <a:p>
            <a:pPr marL="571500" indent="-571500">
              <a:buFont typeface="Arial" charset="0"/>
              <a:buChar char="•"/>
            </a:pPr>
            <a:endParaRPr lang="en-US" sz="4400" dirty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Estimate second moment:</a:t>
            </a:r>
          </a:p>
          <a:p>
            <a:pPr marL="685800" indent="-685800">
              <a:buFont typeface="Arial" charset="0"/>
              <a:buChar char="•"/>
            </a:pPr>
            <a:endParaRPr lang="en-US" sz="4800" dirty="0">
              <a:solidFill>
                <a:srgbClr val="00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Update parameters: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38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8324781" y="1722441"/>
            <a:ext cx="3230074" cy="1391261"/>
          </a:xfrm>
          <a:prstGeom prst="cloudCallout">
            <a:avLst>
              <a:gd name="adj1" fmla="val -59704"/>
              <a:gd name="adj2" fmla="val 625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Also applies bias correction to </a:t>
            </a:r>
            <a:r>
              <a:rPr lang="en-US" sz="2400" i="1" dirty="0">
                <a:latin typeface="Times"/>
                <a:cs typeface="Times"/>
              </a:rPr>
              <a:t>v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3326" y="4772512"/>
            <a:ext cx="31146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Works well in practice, is fairly robust to hyper-parameters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55331" y="2176097"/>
          <a:ext cx="31734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4" imgW="1168400" imgH="215900" progId="Equation.3">
                  <p:embed/>
                </p:oleObj>
              </mc:Choice>
              <mc:Fallback>
                <p:oleObj name="Equation" r:id="rId4" imgW="116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5331" y="2176097"/>
                        <a:ext cx="31734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28528" y="3433990"/>
          <a:ext cx="31734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6" imgW="1168400" imgH="241300" progId="Equation.3">
                  <p:embed/>
                </p:oleObj>
              </mc:Choice>
              <mc:Fallback>
                <p:oleObj name="Equation" r:id="rId6" imgW="1168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8528" y="3433990"/>
                        <a:ext cx="317341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280C2F-2037-2A44-BB58-1E4E65135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196" y="5058137"/>
            <a:ext cx="3316130" cy="7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b="1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Goal: </a:t>
            </a:r>
            <a:r>
              <a:rPr lang="en-US" sz="2400" dirty="0">
                <a:solidFill>
                  <a:srgbClr val="FF0000"/>
                </a:solidFill>
              </a:rPr>
              <a:t>break symmetry </a:t>
            </a:r>
            <a:r>
              <a:rPr lang="en-US" sz="2400" dirty="0"/>
              <a:t>between units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so that each unit computes a different function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Initialize all weights (not biases) </a:t>
            </a:r>
            <a:r>
              <a:rPr lang="en-US" sz="2400" dirty="0">
                <a:solidFill>
                  <a:srgbClr val="0000FF"/>
                </a:solidFill>
              </a:rPr>
              <a:t>randomly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Gaussian or uniform distribution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Scale of initialization?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Large</a:t>
            </a:r>
            <a:r>
              <a:rPr lang="en-US" sz="2400" dirty="0"/>
              <a:t> -&gt; grad explosion,  </a:t>
            </a:r>
            <a:r>
              <a:rPr lang="en-US" sz="2400" i="1" dirty="0"/>
              <a:t>Small</a:t>
            </a:r>
            <a:r>
              <a:rPr lang="en-US" sz="2400" dirty="0"/>
              <a:t> -&gt; grad vanishing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Xavier Initialization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Heuristic for all outputs to have </a:t>
            </a:r>
            <a:r>
              <a:rPr lang="en-US" sz="2400" dirty="0">
                <a:solidFill>
                  <a:srgbClr val="0000FF"/>
                </a:solidFill>
              </a:rPr>
              <a:t>unit variance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For a fully-connected layer with </a:t>
            </a:r>
            <a:r>
              <a:rPr lang="en-US" sz="2400" i="1" dirty="0">
                <a:latin typeface="Times"/>
                <a:cs typeface="Times"/>
              </a:rPr>
              <a:t>m</a:t>
            </a:r>
            <a:r>
              <a:rPr lang="en-US" sz="2400" dirty="0"/>
              <a:t> inputs: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For </a:t>
            </a:r>
            <a:r>
              <a:rPr lang="en-US" sz="2400" dirty="0" err="1"/>
              <a:t>ReLU</a:t>
            </a:r>
            <a:r>
              <a:rPr lang="en-US" sz="2400" dirty="0"/>
              <a:t> units, it is recommended: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55381" y="2423227"/>
          <a:ext cx="22812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4" imgW="965200" imgH="431800" progId="Equation.3">
                  <p:embed/>
                </p:oleObj>
              </mc:Choice>
              <mc:Fallback>
                <p:oleObj name="Equation" r:id="rId4" imgW="96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5381" y="2423227"/>
                        <a:ext cx="2281238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56300" y="4164086"/>
          <a:ext cx="22812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6" imgW="965200" imgH="431800" progId="Equation.3">
                  <p:embed/>
                </p:oleObj>
              </mc:Choice>
              <mc:Fallback>
                <p:oleObj name="Equation" r:id="rId6" imgW="96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6300" y="4164086"/>
                        <a:ext cx="2281238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42" y="1229474"/>
            <a:ext cx="8686801" cy="510149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Fully-connected layer with </a:t>
            </a:r>
            <a:r>
              <a:rPr lang="en-US" sz="2400" i="1" dirty="0">
                <a:latin typeface="Times"/>
                <a:cs typeface="Times"/>
              </a:rPr>
              <a:t>m</a:t>
            </a:r>
            <a:r>
              <a:rPr lang="en-US" sz="2400" dirty="0"/>
              <a:t> inputs, 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dirty="0"/>
              <a:t> outputs:</a:t>
            </a:r>
          </a:p>
          <a:p>
            <a:pPr marL="685800" indent="-685800">
              <a:spcAft>
                <a:spcPts val="1200"/>
              </a:spcAft>
              <a:buFont typeface="Arial" charset="0"/>
              <a:buChar char="•"/>
            </a:pPr>
            <a:endParaRPr lang="en-US" sz="48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Heuristic trades off between initialize all layers have </a:t>
            </a:r>
            <a:r>
              <a:rPr lang="en-US" sz="2400" dirty="0">
                <a:solidFill>
                  <a:srgbClr val="000000"/>
                </a:solidFill>
              </a:rPr>
              <a:t>same activation and gradient variance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Sparse</a:t>
            </a:r>
            <a:r>
              <a:rPr lang="en-US" sz="2400" dirty="0"/>
              <a:t> variant when </a:t>
            </a:r>
            <a:r>
              <a:rPr lang="en-US" sz="2400" i="1" dirty="0">
                <a:latin typeface="Times"/>
                <a:cs typeface="Times"/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is large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1800" dirty="0"/>
              <a:t> </a:t>
            </a:r>
            <a:r>
              <a:rPr lang="en-US" sz="2000" dirty="0"/>
              <a:t>Initialize </a:t>
            </a:r>
            <a:r>
              <a:rPr lang="en-US" sz="2000" i="1" dirty="0"/>
              <a:t>k</a:t>
            </a:r>
            <a:r>
              <a:rPr lang="en-US" sz="2000" dirty="0"/>
              <a:t> nonzero weights in each unit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84614" y="2162679"/>
          <a:ext cx="4087079" cy="117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1727200" imgH="495300" progId="Equation.3">
                  <p:embed/>
                </p:oleObj>
              </mc:Choice>
              <mc:Fallback>
                <p:oleObj name="Equation" r:id="rId4" imgW="1727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4614" y="2162679"/>
                        <a:ext cx="4087079" cy="117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43</a:t>
            </a:fld>
            <a:endParaRPr lang="en-US"/>
          </a:p>
        </p:txBody>
      </p:sp>
      <p:pic>
        <p:nvPicPr>
          <p:cNvPr id="5" name="slide.url=http://ruder.io/optimizing-gradient-descent/index.html#ada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b="1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53" y="1141762"/>
            <a:ext cx="9923107" cy="4898327"/>
          </a:xfrm>
        </p:spPr>
        <p:txBody>
          <a:bodyPr/>
          <a:lstStyle/>
          <a:p>
            <a:r>
              <a:rPr lang="en-US" sz="2400" dirty="0"/>
              <a:t>Good practice to normalize features before applying learning algorithm: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6000" dirty="0"/>
          </a:p>
          <a:p>
            <a:r>
              <a:rPr lang="en-US" sz="2400" dirty="0"/>
              <a:t>Features in </a:t>
            </a:r>
            <a:r>
              <a:rPr lang="en-US" sz="2400" dirty="0">
                <a:solidFill>
                  <a:srgbClr val="0000FF"/>
                </a:solidFill>
              </a:rPr>
              <a:t>same scale</a:t>
            </a:r>
            <a:r>
              <a:rPr lang="en-US" sz="2400" dirty="0"/>
              <a:t>: mean 0 and variance 1</a:t>
            </a:r>
          </a:p>
          <a:p>
            <a:pPr lvl="1"/>
            <a:r>
              <a:rPr lang="en-US" sz="1800" dirty="0"/>
              <a:t>Speeds up learning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06352" y="2174311"/>
            <a:ext cx="6759382" cy="1678773"/>
            <a:chOff x="3519604" y="2770659"/>
            <a:chExt cx="6759382" cy="1678773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529050" y="3045411"/>
              <a:ext cx="448213" cy="2785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39911" y="2826681"/>
              <a:ext cx="3339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Vector of mean feature values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174216" y="4049323"/>
              <a:ext cx="448214" cy="2187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5077" y="4049322"/>
              <a:ext cx="3296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Vector of SD of feature values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30754" y="3026737"/>
              <a:ext cx="413300" cy="2871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19604" y="2770659"/>
              <a:ext cx="1711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Feature vector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739724" y="2392916"/>
          <a:ext cx="194151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4" imgW="635000" imgH="393700" progId="Equation.3">
                  <p:embed/>
                </p:oleObj>
              </mc:Choice>
              <mc:Fallback>
                <p:oleObj name="Equation" r:id="rId4" imgW="63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9724" y="2392916"/>
                        <a:ext cx="1941513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14"/>
            <a:ext cx="10972800" cy="767276"/>
          </a:xfrm>
        </p:spPr>
        <p:txBody>
          <a:bodyPr/>
          <a:lstStyle/>
          <a:p>
            <a:r>
              <a:rPr lang="en-US" dirty="0"/>
              <a:t>Feature Normalization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073059" y="3020885"/>
            <a:ext cx="3933416" cy="1298850"/>
            <a:chOff x="1663090" y="1797052"/>
            <a:chExt cx="5794853" cy="2265995"/>
          </a:xfrm>
        </p:grpSpPr>
        <p:sp>
          <p:nvSpPr>
            <p:cNvPr id="4" name="Oval 3"/>
            <p:cNvSpPr/>
            <p:nvPr/>
          </p:nvSpPr>
          <p:spPr>
            <a:xfrm>
              <a:off x="3685566" y="2635250"/>
              <a:ext cx="184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9631026">
            <a:off x="7129467" y="2683467"/>
            <a:ext cx="2288800" cy="2304094"/>
            <a:chOff x="1663090" y="1797052"/>
            <a:chExt cx="5794853" cy="2265995"/>
          </a:xfrm>
        </p:grpSpPr>
        <p:sp>
          <p:nvSpPr>
            <p:cNvPr id="10" name="Oval 9"/>
            <p:cNvSpPr/>
            <p:nvPr/>
          </p:nvSpPr>
          <p:spPr>
            <a:xfrm>
              <a:off x="3712819" y="2618834"/>
              <a:ext cx="1806245" cy="6574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288690" y="2428877"/>
              <a:ext cx="2600262" cy="10167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694965" y="2200276"/>
              <a:ext cx="3714650" cy="14525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134049" y="1978026"/>
              <a:ext cx="4829044" cy="18883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63090" y="1797052"/>
              <a:ext cx="5794853" cy="2265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027677" y="5281946"/>
            <a:ext cx="3959772" cy="7616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679" y="2345668"/>
            <a:ext cx="0" cy="2936278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1832" y="5257055"/>
            <a:ext cx="3328204" cy="0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687750" y="2345669"/>
            <a:ext cx="24084" cy="2903771"/>
          </a:xfrm>
          <a:prstGeom prst="straightConnector1">
            <a:avLst/>
          </a:prstGeom>
          <a:ln w="3175" cmpd="sng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9845" y="5627771"/>
            <a:ext cx="334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Before 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87751" y="5637698"/>
            <a:ext cx="334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After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0F3D844-7595-7C41-ABFD-995560D63507}"/>
                  </a:ext>
                </a:extLst>
              </p:cNvPr>
              <p:cNvSpPr txBox="1"/>
              <p:nvPr/>
            </p:nvSpPr>
            <p:spPr>
              <a:xfrm>
                <a:off x="9306694" y="1688267"/>
                <a:ext cx="7333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F3D844-7595-7C41-ABFD-995560D63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694" y="1688267"/>
                <a:ext cx="733342" cy="338554"/>
              </a:xfrm>
              <a:prstGeom prst="rect">
                <a:avLst/>
              </a:prstGeom>
              <a:blipFill>
                <a:blip r:embed="rId3"/>
                <a:stretch>
                  <a:fillRect l="-8475" r="-1186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Covariance Shift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3074" y="1600201"/>
            <a:ext cx="7563584" cy="48983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Each hidden layer changes distribution of inputs to next layer: </a:t>
            </a:r>
            <a:r>
              <a:rPr lang="en-US" i="1" dirty="0"/>
              <a:t>slows down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47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946335" y="6029734"/>
            <a:ext cx="2443497" cy="655532"/>
          </a:xfrm>
          <a:prstGeom prst="wedgeEllipseCallout">
            <a:avLst>
              <a:gd name="adj1" fmla="val 43581"/>
              <a:gd name="adj2" fmla="val -856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Normalize inputs to layer 2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898396" y="6029734"/>
            <a:ext cx="2424820" cy="655532"/>
          </a:xfrm>
          <a:prstGeom prst="wedgeEllipseCallout">
            <a:avLst>
              <a:gd name="adj1" fmla="val -30107"/>
              <a:gd name="adj2" fmla="val -82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Normalize inputs to layer </a:t>
            </a:r>
            <a:r>
              <a:rPr lang="en-US" i="1" dirty="0">
                <a:latin typeface="Times"/>
                <a:cs typeface="Times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3475" y="5852197"/>
            <a:ext cx="52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66" y="2821708"/>
            <a:ext cx="6095250" cy="32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time:</a:t>
            </a:r>
          </a:p>
          <a:p>
            <a:pPr lvl="1"/>
            <a:r>
              <a:rPr lang="en-US" dirty="0"/>
              <a:t>Mini-batch of activations for layer to normalize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86776" y="3305287"/>
            <a:ext cx="2577220" cy="560218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86776" y="3299829"/>
            <a:ext cx="709132" cy="1779481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250" y="3299829"/>
            <a:ext cx="214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hidden layer activations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6777" y="5307139"/>
            <a:ext cx="214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dirty="0"/>
              <a:t> data points in mini-batch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30937" y="3140200"/>
          <a:ext cx="402431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4" imgW="1511300" imgH="812800" progId="Equation.3">
                  <p:embed/>
                </p:oleObj>
              </mc:Choice>
              <mc:Fallback>
                <p:oleObj name="Equation" r:id="rId4" imgW="15113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0937" y="3140200"/>
                        <a:ext cx="4024312" cy="216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8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time: </a:t>
            </a:r>
          </a:p>
          <a:p>
            <a:pPr lvl="1"/>
            <a:r>
              <a:rPr lang="en-US" dirty="0"/>
              <a:t>Mini-batch of activations for layer to normalize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050" dirty="0"/>
          </a:p>
          <a:p>
            <a:pPr marL="457200" lvl="1" indent="0">
              <a:buNone/>
            </a:pPr>
            <a:r>
              <a:rPr lang="en-US" dirty="0"/>
              <a:t>   where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82730" y="5191354"/>
            <a:ext cx="308820" cy="62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2061" y="5820121"/>
            <a:ext cx="309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Vector of mean activations across mini-batch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44918" y="5434114"/>
            <a:ext cx="459319" cy="386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04748" y="5820122"/>
            <a:ext cx="325634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Vector of SD of each unit across mini-batch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84157" y="2892940"/>
          <a:ext cx="1960760" cy="104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4" imgW="736600" imgH="393700" progId="Equation.3">
                  <p:embed/>
                </p:oleObj>
              </mc:Choice>
              <mc:Fallback>
                <p:oleObj name="Equation" r:id="rId4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4157" y="2892940"/>
                        <a:ext cx="1960760" cy="104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14651" y="4429126"/>
          <a:ext cx="62706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6" imgW="2578100" imgH="469900" progId="Equation.3">
                  <p:embed/>
                </p:oleObj>
              </mc:Choice>
              <mc:Fallback>
                <p:oleObj name="Equation" r:id="rId6" imgW="2578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4651" y="4429126"/>
                        <a:ext cx="6270625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5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92914"/>
          </a:xfrm>
        </p:spPr>
        <p:txBody>
          <a:bodyPr/>
          <a:lstStyle/>
          <a:p>
            <a:r>
              <a:rPr lang="en-US" dirty="0"/>
              <a:t>Training time: </a:t>
            </a:r>
          </a:p>
          <a:p>
            <a:pPr lvl="1"/>
            <a:r>
              <a:rPr lang="en-US" dirty="0"/>
              <a:t>Normalization can reduce expressive power</a:t>
            </a:r>
          </a:p>
          <a:p>
            <a:pPr lvl="1"/>
            <a:r>
              <a:rPr lang="en-US" dirty="0"/>
              <a:t>Instead use:</a:t>
            </a:r>
          </a:p>
          <a:p>
            <a:pPr lvl="1"/>
            <a:endParaRPr lang="en-US" dirty="0"/>
          </a:p>
          <a:p>
            <a:pPr lvl="1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dirty="0"/>
          </a:p>
          <a:p>
            <a:pPr lvl="1"/>
            <a:r>
              <a:rPr lang="en-US" dirty="0"/>
              <a:t>Allows network to </a:t>
            </a:r>
            <a:r>
              <a:rPr lang="en-US" dirty="0">
                <a:solidFill>
                  <a:srgbClr val="0000FF"/>
                </a:solidFill>
              </a:rPr>
              <a:t>control range of normalization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05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64359" y="3734799"/>
            <a:ext cx="336339" cy="628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04748" y="3734801"/>
            <a:ext cx="310510" cy="628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72524" y="4293928"/>
            <a:ext cx="325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Learnable parameters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14950" y="3193921"/>
          <a:ext cx="14493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4" imgW="495300" imgH="203200" progId="Equation.3">
                  <p:embed/>
                </p:oleObj>
              </mc:Choice>
              <mc:Fallback>
                <p:oleObj name="Equation" r:id="rId4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4950" y="3193921"/>
                        <a:ext cx="14493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2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1940511"/>
            <a:ext cx="3863675" cy="20335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4557868"/>
            <a:ext cx="3863675" cy="20335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03683" y="1716423"/>
            <a:ext cx="2758155" cy="174757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3936339" y="4070998"/>
            <a:ext cx="72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2199" y="2620747"/>
            <a:ext cx="112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200" y="5151365"/>
            <a:ext cx="115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</a:t>
            </a:r>
            <a:r>
              <a:rPr lang="en-US" sz="2400" i="1" dirty="0"/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3857" y="1940511"/>
            <a:ext cx="466888" cy="20114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3857" y="4557868"/>
            <a:ext cx="466888" cy="20114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Curved Connector 3"/>
          <p:cNvCxnSpPr>
            <a:stCxn id="10" idx="0"/>
          </p:cNvCxnSpPr>
          <p:nvPr/>
        </p:nvCxnSpPr>
        <p:spPr>
          <a:xfrm rot="16200000" flipH="1">
            <a:off x="5656333" y="581479"/>
            <a:ext cx="169643" cy="2887707"/>
          </a:xfrm>
          <a:prstGeom prst="curvedConnector4">
            <a:avLst>
              <a:gd name="adj1" fmla="val -376926"/>
              <a:gd name="adj2" fmla="val 65037"/>
            </a:avLst>
          </a:prstGeom>
          <a:ln w="38100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5986272" y="1868201"/>
            <a:ext cx="1093874" cy="4285458"/>
          </a:xfrm>
          <a:prstGeom prst="curvedConnector3">
            <a:avLst>
              <a:gd name="adj1" fmla="val 32929"/>
            </a:avLst>
          </a:prstGeom>
          <a:ln w="38100" cmpd="sng">
            <a:solidFill>
              <a:srgbClr val="800000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cxnSpLocks noChangeAspect="1"/>
          </p:cNvCxnSpPr>
          <p:nvPr/>
        </p:nvCxnSpPr>
        <p:spPr>
          <a:xfrm rot="5400000" flipH="1" flipV="1">
            <a:off x="6299707" y="1801535"/>
            <a:ext cx="1148569" cy="4499731"/>
          </a:xfrm>
          <a:prstGeom prst="curvedConnector3">
            <a:avLst>
              <a:gd name="adj1" fmla="val 13419"/>
            </a:avLst>
          </a:prstGeom>
          <a:ln w="38100" cmpd="sng">
            <a:solidFill>
              <a:srgbClr val="800000"/>
            </a:solidFill>
            <a:prstDash val="dash"/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5658512" y="803458"/>
            <a:ext cx="169643" cy="2887707"/>
          </a:xfrm>
          <a:prstGeom prst="curvedConnector4">
            <a:avLst>
              <a:gd name="adj1" fmla="val -376925"/>
              <a:gd name="adj2" fmla="val 65037"/>
            </a:avLst>
          </a:prstGeom>
          <a:ln w="38100" cmpd="sng">
            <a:solidFill>
              <a:srgbClr val="800000"/>
            </a:solidFill>
            <a:prstDash val="dash"/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03682" y="4892570"/>
            <a:ext cx="346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</a:rPr>
              <a:t>Add normalization operations for layer 1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168510" y="1716423"/>
          <a:ext cx="2830512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5" imgW="1498600" imgH="927100" progId="Equation.3">
                  <p:embed/>
                </p:oleObj>
              </mc:Choice>
              <mc:Fallback>
                <p:oleObj name="Equation" r:id="rId5" imgW="14986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8510" y="1716423"/>
                        <a:ext cx="2830512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3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1940511"/>
            <a:ext cx="3863675" cy="203351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145339" y="1716089"/>
          <a:ext cx="2878137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5" imgW="1524000" imgH="927100" progId="Equation.3">
                  <p:embed/>
                </p:oleObj>
              </mc:Choice>
              <mc:Fallback>
                <p:oleObj name="Equation" r:id="rId5" imgW="15240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5339" y="1716089"/>
                        <a:ext cx="2878137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32" y="4557868"/>
            <a:ext cx="3863675" cy="20335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03683" y="1716423"/>
            <a:ext cx="2758155" cy="174757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2199" y="2620747"/>
            <a:ext cx="112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200" y="5151365"/>
            <a:ext cx="115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Batch </a:t>
            </a:r>
            <a:r>
              <a:rPr lang="en-US" sz="2400" i="1" dirty="0"/>
              <a:t>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86786" y="1940510"/>
            <a:ext cx="4164641" cy="4628843"/>
            <a:chOff x="2444729" y="1940509"/>
            <a:chExt cx="5155127" cy="4628843"/>
          </a:xfrm>
        </p:grpSpPr>
        <p:sp>
          <p:nvSpPr>
            <p:cNvPr id="13" name="Rectangle 12"/>
            <p:cNvSpPr/>
            <p:nvPr/>
          </p:nvSpPr>
          <p:spPr>
            <a:xfrm>
              <a:off x="2444729" y="4557867"/>
              <a:ext cx="655394" cy="20114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2412338" y="4027078"/>
              <a:ext cx="726281" cy="45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…..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4730" y="1940510"/>
              <a:ext cx="631369" cy="20114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Curved Connector 3"/>
            <p:cNvCxnSpPr>
              <a:stCxn id="10" idx="0"/>
            </p:cNvCxnSpPr>
            <p:nvPr/>
          </p:nvCxnSpPr>
          <p:spPr>
            <a:xfrm rot="16200000" flipH="1">
              <a:off x="4160564" y="540358"/>
              <a:ext cx="169643" cy="2969946"/>
            </a:xfrm>
            <a:prstGeom prst="curvedConnector4">
              <a:avLst>
                <a:gd name="adj1" fmla="val -134754"/>
                <a:gd name="adj2" fmla="val 55315"/>
              </a:avLst>
            </a:prstGeom>
            <a:ln w="38100" cmpd="sng">
              <a:solidFill>
                <a:srgbClr val="8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5400000" flipH="1" flipV="1">
              <a:off x="4462272" y="1868201"/>
              <a:ext cx="1093874" cy="4285458"/>
            </a:xfrm>
            <a:prstGeom prst="curvedConnector3">
              <a:avLst>
                <a:gd name="adj1" fmla="val 32929"/>
              </a:avLst>
            </a:prstGeom>
            <a:ln w="38100" cmpd="sng">
              <a:solidFill>
                <a:srgbClr val="800000"/>
              </a:solidFill>
              <a:prstDash val="dash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cxnSpLocks noChangeAspect="1"/>
            </p:cNvCxnSpPr>
            <p:nvPr/>
          </p:nvCxnSpPr>
          <p:spPr>
            <a:xfrm rot="5400000" flipH="1" flipV="1">
              <a:off x="4775706" y="1801534"/>
              <a:ext cx="1148569" cy="4499731"/>
            </a:xfrm>
            <a:prstGeom prst="curvedConnector3">
              <a:avLst>
                <a:gd name="adj1" fmla="val 13419"/>
              </a:avLst>
            </a:prstGeom>
            <a:ln w="38100" cmpd="sng">
              <a:solidFill>
                <a:srgbClr val="80000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16200000" flipH="1">
              <a:off x="4134511" y="803457"/>
              <a:ext cx="169643" cy="2887707"/>
            </a:xfrm>
            <a:prstGeom prst="curvedConnector4">
              <a:avLst>
                <a:gd name="adj1" fmla="val -376925"/>
                <a:gd name="adj2" fmla="val 65037"/>
              </a:avLst>
            </a:prstGeom>
            <a:ln w="38100" cmpd="sng">
              <a:solidFill>
                <a:srgbClr val="800000"/>
              </a:solidFill>
              <a:prstDash val="dash"/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203682" y="4892569"/>
            <a:ext cx="3464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</a:rPr>
              <a:t>Add normalization operations for layer 2 and so on … </a:t>
            </a:r>
          </a:p>
        </p:txBody>
      </p:sp>
    </p:spTree>
    <p:extLst>
      <p:ext uri="{BB962C8B-B14F-4D97-AF65-F5344CB8AC3E}">
        <p14:creationId xmlns:p14="http://schemas.microsoft.com/office/powerpoint/2010/main" val="17875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the </a:t>
            </a:r>
            <a:r>
              <a:rPr lang="en-US" dirty="0">
                <a:solidFill>
                  <a:srgbClr val="0000FF"/>
                </a:solidFill>
              </a:rPr>
              <a:t>joint loss </a:t>
            </a:r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mini-batches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u="sng" dirty="0">
                <a:solidFill>
                  <a:srgbClr val="0000FF"/>
                </a:solidFill>
              </a:rPr>
              <a:t>Back-propagate </a:t>
            </a:r>
            <a:r>
              <a:rPr lang="en-US" i="1" u="sng" dirty="0">
                <a:solidFill>
                  <a:srgbClr val="0000FF"/>
                </a:solidFill>
              </a:rPr>
              <a:t>through</a:t>
            </a:r>
            <a:r>
              <a:rPr lang="en-US" u="sng" dirty="0">
                <a:solidFill>
                  <a:srgbClr val="0000FF"/>
                </a:solidFill>
              </a:rPr>
              <a:t> the norm operations</a:t>
            </a:r>
          </a:p>
          <a:p>
            <a:endParaRPr lang="en-US" sz="2000" dirty="0"/>
          </a:p>
          <a:p>
            <a:r>
              <a:rPr lang="en-US" dirty="0"/>
              <a:t>Test time:</a:t>
            </a:r>
          </a:p>
          <a:p>
            <a:pPr lvl="1"/>
            <a:r>
              <a:rPr lang="en-US" dirty="0"/>
              <a:t>Model needs to be evaluated on a </a:t>
            </a:r>
            <a:r>
              <a:rPr lang="en-US" i="1" dirty="0"/>
              <a:t>single example</a:t>
            </a:r>
          </a:p>
          <a:p>
            <a:pPr lvl="1"/>
            <a:r>
              <a:rPr lang="en-US" dirty="0"/>
              <a:t>Replace </a:t>
            </a:r>
            <a:r>
              <a:rPr lang="en-US" i="1" dirty="0"/>
              <a:t>μ</a:t>
            </a:r>
            <a:r>
              <a:rPr lang="en-US" dirty="0"/>
              <a:t> and </a:t>
            </a:r>
            <a:r>
              <a:rPr lang="en-US" i="1" dirty="0" err="1"/>
              <a:t>σ</a:t>
            </a:r>
            <a:r>
              <a:rPr lang="en-US" dirty="0"/>
              <a:t> with </a:t>
            </a:r>
            <a:r>
              <a:rPr lang="en-US" dirty="0">
                <a:solidFill>
                  <a:srgbClr val="0000FF"/>
                </a:solidFill>
              </a:rPr>
              <a:t>running averages </a:t>
            </a:r>
            <a:r>
              <a:rPr lang="en-US" dirty="0"/>
              <a:t>collected during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2661724"/>
            <a:ext cx="10972800" cy="767276"/>
          </a:xfrm>
        </p:spPr>
        <p:txBody>
          <a:bodyPr/>
          <a:lstStyle/>
          <a:p>
            <a:r>
              <a:rPr lang="en-US" sz="3200" dirty="0"/>
              <a:t>Regularization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0790" y="3922088"/>
            <a:ext cx="1079041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 is any modification we make to a learning algorithm that is intended to </a:t>
            </a:r>
            <a:r>
              <a:rPr lang="en-US" sz="2400" b="1" dirty="0">
                <a:solidFill>
                  <a:schemeClr val="accent1"/>
                </a:solidFill>
              </a:rPr>
              <a:t>reduce its generalization error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not its training error.</a:t>
            </a:r>
          </a:p>
        </p:txBody>
      </p:sp>
    </p:spTree>
    <p:extLst>
      <p:ext uri="{BB962C8B-B14F-4D97-AF65-F5344CB8AC3E}">
        <p14:creationId xmlns:p14="http://schemas.microsoft.com/office/powerpoint/2010/main" val="16164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73454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292" y="1244184"/>
            <a:ext cx="1149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Fitting a deep neural network with 5 layers and 100 neurons per layer can lead to a very good prediction on the training set but poor prediction on validations set.</a:t>
            </a:r>
          </a:p>
        </p:txBody>
      </p:sp>
    </p:spTree>
    <p:extLst>
      <p:ext uri="{BB962C8B-B14F-4D97-AF65-F5344CB8AC3E}">
        <p14:creationId xmlns:p14="http://schemas.microsoft.com/office/powerpoint/2010/main" val="17301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We used to optimize: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Change to </a:t>
                </a:r>
                <a:r>
                  <a:rPr lang="mr-IN" dirty="0"/>
                  <a:t>…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Ω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𝑊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5400" dirty="0"/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Weights decay</a:t>
                </a:r>
              </a:p>
              <a:p>
                <a:pPr lvl="1"/>
                <a:r>
                  <a:rPr lang="en-US" sz="1800" dirty="0"/>
                  <a:t>MAP estimation with Gaussian prior</a:t>
                </a:r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encourages </a:t>
                </a:r>
                <a:r>
                  <a:rPr lang="en-US" sz="1800" dirty="0" err="1"/>
                  <a:t>sparsity</a:t>
                </a:r>
                <a:endParaRPr lang="en-US" sz="1800" dirty="0"/>
              </a:p>
              <a:p>
                <a:pPr lvl="1"/>
                <a:r>
                  <a:rPr lang="en-US" sz="1800" dirty="0"/>
                  <a:t>MAP estimation with </a:t>
                </a:r>
                <a:r>
                  <a:rPr lang="en-US" sz="1800" dirty="0" err="1"/>
                  <a:t>Laplacian</a:t>
                </a:r>
                <a:r>
                  <a:rPr lang="en-US" sz="1800" dirty="0"/>
                  <a:t> prior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  <a:blipFill>
                <a:blip r:embed="rId3"/>
                <a:stretch>
                  <a:fillRect l="-96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59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9383163" y="2607220"/>
            <a:ext cx="2014695" cy="1165104"/>
          </a:xfrm>
          <a:prstGeom prst="cloudCallout">
            <a:avLst>
              <a:gd name="adj1" fmla="val -14831"/>
              <a:gd name="adj2" fmla="val 78146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Biases not penalized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vs.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Goal of learning: </a:t>
                </a:r>
                <a:r>
                  <a:rPr lang="en-US" sz="2400" dirty="0">
                    <a:solidFill>
                      <a:srgbClr val="0000FF"/>
                    </a:solidFill>
                  </a:rPr>
                  <a:t>minimize generalization error, or the loss function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						</a:t>
                </a:r>
                <a:endParaRPr lang="en-US" sz="2400" b="0" i="1" dirty="0">
                  <a:solidFill>
                    <a:srgbClr val="0000FF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𝓛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𝑾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𝒅𝒂𝒕𝒂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/>
                  <a:t>In practice,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empirical risk minimization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mr-IN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5" t="-2305" b="-9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732424" y="5722662"/>
            <a:ext cx="3921125" cy="968375"/>
          </a:xfrm>
          <a:prstGeom prst="wedgeEllipseCallout">
            <a:avLst>
              <a:gd name="adj1" fmla="val -92503"/>
              <a:gd name="adj2" fmla="val -994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Quantity </a:t>
            </a:r>
            <a:r>
              <a:rPr lang="en-US"/>
              <a:t>optimized different </a:t>
            </a:r>
            <a:r>
              <a:rPr lang="en-US" dirty="0"/>
              <a:t>from the quantity we care about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285963" y="2998664"/>
            <a:ext cx="3921125" cy="968375"/>
          </a:xfrm>
          <a:prstGeom prst="wedgeEllipseCallout">
            <a:avLst>
              <a:gd name="adj1" fmla="val -68498"/>
              <a:gd name="adj2" fmla="val -758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>
                <a:latin typeface="Cambria Math" charset="0"/>
                <a:ea typeface="Cambria Math" charset="0"/>
                <a:cs typeface="Cambria Math" charset="0"/>
              </a:rPr>
              <a:t>f </a:t>
            </a:r>
            <a:r>
              <a:rPr lang="en-US"/>
              <a:t> </a:t>
            </a:r>
            <a:r>
              <a:rPr lang="en-US" dirty="0"/>
              <a:t>is the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We used to optimize: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Change to </a:t>
                </a:r>
                <a:r>
                  <a:rPr lang="mr-IN" dirty="0"/>
                  <a:t>…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charset="0"/>
                            </a:rPr>
                            <m:t>;</m:t>
                          </m:r>
                          <m:r>
                            <a:rPr lang="en-US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Ω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𝑊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5400" dirty="0"/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b="1" dirty="0"/>
                  <a:t>Decay of weights</a:t>
                </a:r>
              </a:p>
              <a:p>
                <a:pPr lvl="1"/>
                <a:r>
                  <a:rPr lang="en-US" sz="1800" dirty="0"/>
                  <a:t>MAP estimation with Gaussian prior</a:t>
                </a:r>
              </a:p>
              <a:p>
                <a:r>
                  <a:rPr lang="en-US" sz="2400" i="1" dirty="0"/>
                  <a:t>L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regularization:</a:t>
                </a:r>
              </a:p>
              <a:p>
                <a:pPr lvl="1"/>
                <a:r>
                  <a:rPr lang="en-US" sz="1800" dirty="0"/>
                  <a:t>encourages </a:t>
                </a:r>
                <a:r>
                  <a:rPr lang="en-US" sz="1800" dirty="0" err="1"/>
                  <a:t>sparsity</a:t>
                </a:r>
                <a:endParaRPr lang="en-US" sz="1800" dirty="0"/>
              </a:p>
              <a:p>
                <a:pPr lvl="1"/>
                <a:r>
                  <a:rPr lang="en-US" sz="1800" dirty="0"/>
                  <a:t>MAP estimation with </a:t>
                </a:r>
                <a:r>
                  <a:rPr lang="en-US" sz="1800" dirty="0" err="1"/>
                  <a:t>Laplacian</a:t>
                </a:r>
                <a:r>
                  <a:rPr lang="en-US" sz="1800" dirty="0"/>
                  <a:t> prior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739" y="1266274"/>
                <a:ext cx="10475844" cy="4958403"/>
              </a:xfrm>
              <a:blipFill>
                <a:blip r:embed="rId3"/>
                <a:stretch>
                  <a:fillRect l="-96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60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9383163" y="2607220"/>
            <a:ext cx="2014695" cy="1165104"/>
          </a:xfrm>
          <a:prstGeom prst="cloudCallout">
            <a:avLst>
              <a:gd name="adj1" fmla="val -14831"/>
              <a:gd name="adj2" fmla="val 78146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Biases not penalized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4265637"/>
                <a:ext cx="2579489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080" y="5263917"/>
                <a:ext cx="2572371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5906" y="1650247"/>
                <a:ext cx="6096000" cy="218829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𝛼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𝜆𝛼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𝑊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06" y="1650247"/>
                <a:ext cx="6096000" cy="2188291"/>
              </a:xfrm>
              <a:prstGeom prst="rect">
                <a:avLst/>
              </a:prstGeom>
              <a:blipFill>
                <a:blip r:embed="rId6"/>
                <a:stretch>
                  <a:fillRect b="-1149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44640" y="3181723"/>
            <a:ext cx="1097280" cy="5825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8801906" y="983807"/>
            <a:ext cx="2369677" cy="1408937"/>
          </a:xfrm>
          <a:prstGeom prst="cloudCallout">
            <a:avLst>
              <a:gd name="adj1" fmla="val -91550"/>
              <a:gd name="adj2" fmla="val 100660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Weights decay in proportion to size</a:t>
            </a:r>
          </a:p>
        </p:txBody>
      </p:sp>
    </p:spTree>
    <p:extLst>
      <p:ext uri="{BB962C8B-B14F-4D97-AF65-F5344CB8AC3E}">
        <p14:creationId xmlns:p14="http://schemas.microsoft.com/office/powerpoint/2010/main" val="13748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4" y="579495"/>
            <a:ext cx="54864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4" y="3638863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8424" y="1624491"/>
                <a:ext cx="257948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24" y="1624491"/>
                <a:ext cx="2579489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98306" y="4683859"/>
                <a:ext cx="25723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06" y="4683859"/>
                <a:ext cx="2572371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Penalties as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166" y="2482037"/>
            <a:ext cx="8229600" cy="32808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Useful if </a:t>
            </a:r>
            <a:r>
              <a:rPr lang="en-US" sz="2400" i="1" dirty="0"/>
              <a:t>K</a:t>
            </a:r>
            <a:r>
              <a:rPr lang="en-US" sz="2400" dirty="0"/>
              <a:t> is known in advance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Optimization: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Construct </a:t>
            </a:r>
            <a:r>
              <a:rPr lang="en-US" dirty="0" err="1"/>
              <a:t>Lagrangian</a:t>
            </a:r>
            <a:r>
              <a:rPr lang="en-US" dirty="0"/>
              <a:t> and apply gradient descent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Projected gradient descent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4207" y="1407202"/>
                <a:ext cx="2323585" cy="520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sz="24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sz="2400" i="0" smtClean="0">
                                  <a:latin typeface="Cambria Math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07" y="1407202"/>
                <a:ext cx="2323585" cy="520592"/>
              </a:xfrm>
              <a:prstGeom prst="rect">
                <a:avLst/>
              </a:prstGeom>
              <a:blipFill rotWithShape="0">
                <a:blip r:embed="rId2"/>
                <a:stretch>
                  <a:fillRect l="-1571" r="-4188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00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Stopping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64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8014297" y="4958748"/>
            <a:ext cx="4186912" cy="1165104"/>
          </a:xfrm>
          <a:prstGeom prst="cloudCallout">
            <a:avLst>
              <a:gd name="adj1" fmla="val -57125"/>
              <a:gd name="adj2" fmla="val -43268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Training time can be treated as a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hyperparameter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12" y="1736562"/>
            <a:ext cx="7470099" cy="49800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9052" y="1129352"/>
            <a:ext cx="10033896" cy="3097243"/>
            <a:chOff x="1079052" y="1129352"/>
            <a:chExt cx="10033896" cy="3097243"/>
          </a:xfrm>
        </p:grpSpPr>
        <p:sp>
          <p:nvSpPr>
            <p:cNvPr id="5" name="TextBox 4"/>
            <p:cNvSpPr txBox="1"/>
            <p:nvPr/>
          </p:nvSpPr>
          <p:spPr>
            <a:xfrm>
              <a:off x="1079052" y="1129352"/>
              <a:ext cx="10033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rPr>
                <a:t>Early stopping: terminate while validation set performance is better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732552" y="1591017"/>
              <a:ext cx="487850" cy="2635578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4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Stopping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03" y="1237451"/>
            <a:ext cx="8794793" cy="46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4" y="1004445"/>
            <a:ext cx="8732394" cy="4925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74" y="2519804"/>
            <a:ext cx="1789452" cy="21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8" y="998797"/>
            <a:ext cx="9144000" cy="51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Dropout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09172" y="6332535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79" b="-479"/>
          <a:stretch/>
        </p:blipFill>
        <p:spPr>
          <a:xfrm>
            <a:off x="1524000" y="1536192"/>
            <a:ext cx="9144000" cy="46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182" rtl="0">
              <a:spcBef>
                <a:spcPct val="0"/>
              </a:spcBef>
            </a:pPr>
            <a: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  <a:t>Sparse Representation</a:t>
            </a:r>
            <a:b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</a:br>
            <a:endParaRPr lang="en-US" sz="3200" kern="1200" dirty="0">
              <a:solidFill>
                <a:srgbClr val="464646"/>
              </a:solidFill>
              <a:latin typeface="Karla"/>
              <a:ea typeface="+mj-ea"/>
              <a:cs typeface="Kar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06886" y="3802262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86" y="3802262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78663" y="600169"/>
            <a:ext cx="7413995" cy="3222900"/>
            <a:chOff x="2578663" y="600169"/>
            <a:chExt cx="7413995" cy="3222900"/>
          </a:xfrm>
        </p:grpSpPr>
        <p:pic>
          <p:nvPicPr>
            <p:cNvPr id="11" name="Content Placeholder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63" y="600169"/>
              <a:ext cx="7413995" cy="3222900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flipH="1">
                  <a:off x="4867421" y="1497845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67421" y="1497845"/>
                  <a:ext cx="75262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4870146" y="225035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70146" y="2250357"/>
                  <a:ext cx="75262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4867421" y="300021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67421" y="3000217"/>
                  <a:ext cx="75262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6935752" y="1512618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2" y="1512618"/>
                  <a:ext cx="75262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flipH="1">
                  <a:off x="6935751" y="2246571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1" y="2246571"/>
                  <a:ext cx="75262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6935751" y="300021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1" y="3000217"/>
                  <a:ext cx="75262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71942" y="4557022"/>
                <a:ext cx="429066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4.34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2.0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−2.2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2" y="4557022"/>
                <a:ext cx="4290662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9602886" y="2385070"/>
            <a:ext cx="95793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30247" y="5746852"/>
                <a:ext cx="533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247" y="5746852"/>
                <a:ext cx="53386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6042941" y="4630428"/>
            <a:ext cx="308476" cy="1806417"/>
          </a:xfrm>
          <a:prstGeom prst="rightBrace">
            <a:avLst>
              <a:gd name="adj1" fmla="val 8333"/>
              <a:gd name="adj2" fmla="val 510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182" rtl="0">
              <a:spcBef>
                <a:spcPct val="0"/>
              </a:spcBef>
            </a:pPr>
            <a: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  <a:t>Sparse Representation</a:t>
            </a:r>
            <a:b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</a:br>
            <a:endParaRPr lang="en-US" sz="3200" kern="1200" dirty="0">
              <a:solidFill>
                <a:srgbClr val="464646"/>
              </a:solidFill>
              <a:latin typeface="Karla"/>
              <a:ea typeface="+mj-ea"/>
              <a:cs typeface="Kar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1942" y="4557022"/>
                <a:ext cx="412074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0.69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−2.2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2" y="4557022"/>
                <a:ext cx="4120743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06886" y="3802262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charset="0"/>
                        </a:rPr>
                        <m:t>Ω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86" y="3802262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78663" y="600169"/>
            <a:ext cx="7413995" cy="3222900"/>
            <a:chOff x="2578663" y="600169"/>
            <a:chExt cx="7413995" cy="3222900"/>
          </a:xfrm>
        </p:grpSpPr>
        <p:pic>
          <p:nvPicPr>
            <p:cNvPr id="11" name="Content Placeholder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63" y="600169"/>
              <a:ext cx="7413995" cy="3222900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flipH="1">
                  <a:off x="4867421" y="1497845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67421" y="1497845"/>
                  <a:ext cx="75262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4870146" y="225035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70146" y="2250357"/>
                  <a:ext cx="75262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4867421" y="300021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67421" y="3000217"/>
                  <a:ext cx="75262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6935752" y="1512618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2" y="1512618"/>
                  <a:ext cx="75262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flipH="1">
                  <a:off x="6935751" y="2246571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1" y="2246571"/>
                  <a:ext cx="75262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6935751" y="3000217"/>
                  <a:ext cx="75262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35751" y="3000217"/>
                  <a:ext cx="75262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549885" y="6082751"/>
            <a:ext cx="3969542" cy="1079280"/>
            <a:chOff x="7865787" y="5185194"/>
            <a:chExt cx="3549270" cy="51966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7865787" y="5185194"/>
              <a:ext cx="186014" cy="119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008394" y="5304752"/>
              <a:ext cx="3406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latin typeface="Karla" charset="0"/>
                  <a:ea typeface="Karla" charset="0"/>
                  <a:cs typeface="Karla" charset="0"/>
                </a:rPr>
                <a:t>Weights in output 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9602886" y="2385070"/>
            <a:ext cx="95793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00928" y="5775931"/>
                <a:ext cx="3320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28" y="5775931"/>
                <a:ext cx="3320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5400000">
            <a:off x="5953214" y="4696614"/>
            <a:ext cx="351046" cy="1649440"/>
          </a:xfrm>
          <a:prstGeom prst="rightBrace">
            <a:avLst>
              <a:gd name="adj1" fmla="val 8333"/>
              <a:gd name="adj2" fmla="val 510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63" y="600169"/>
            <a:ext cx="7413995" cy="3222900"/>
          </a:xfrm>
          <a:prstGeom prst="rect">
            <a:avLst/>
          </a:prstGeom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182" rtl="0">
              <a:spcBef>
                <a:spcPct val="0"/>
              </a:spcBef>
            </a:pPr>
            <a: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  <a:t>Sparse Representation</a:t>
            </a:r>
            <a:b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</a:br>
            <a:endParaRPr lang="en-US" sz="3200" kern="1200" dirty="0">
              <a:solidFill>
                <a:srgbClr val="464646"/>
              </a:solidFill>
              <a:latin typeface="Karla"/>
              <a:ea typeface="+mj-ea"/>
              <a:cs typeface="Kar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3840343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40343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7635742" y="1582831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2" y="1582831"/>
                <a:ext cx="752621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7635741" y="2096197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1" y="2096197"/>
                <a:ext cx="752621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7635742" y="2519336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2" y="2519336"/>
                <a:ext cx="752621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71942" y="4557022"/>
                <a:ext cx="382579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4.34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−2.2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2" y="4557022"/>
                <a:ext cx="3825791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22" y="2208368"/>
                <a:ext cx="5338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9602886" y="2385070"/>
            <a:ext cx="95793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751" y="2200404"/>
                <a:ext cx="38266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7845833" y="4606620"/>
            <a:ext cx="332436" cy="877418"/>
          </a:xfrm>
          <a:prstGeom prst="rightBrace">
            <a:avLst>
              <a:gd name="adj1" fmla="val 8333"/>
              <a:gd name="adj2" fmla="val 510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8388362" y="4901032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8362" y="4901032"/>
                <a:ext cx="75262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1290" r="-6048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4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63" y="600169"/>
            <a:ext cx="7413995" cy="3222900"/>
          </a:xfrm>
          <a:prstGeom prst="rect">
            <a:avLst/>
          </a:prstGeom>
          <a:ln>
            <a:noFill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182" rtl="0">
              <a:spcBef>
                <a:spcPct val="0"/>
              </a:spcBef>
            </a:pPr>
            <a: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  <a:t>Sparse Representation</a:t>
            </a:r>
            <a:br>
              <a:rPr lang="en-US" sz="3200" kern="1200" dirty="0">
                <a:solidFill>
                  <a:srgbClr val="464646"/>
                </a:solidFill>
                <a:latin typeface="Karla"/>
                <a:ea typeface="+mj-ea"/>
                <a:cs typeface="Karla"/>
              </a:rPr>
            </a:br>
            <a:endParaRPr lang="en-US" sz="3200" kern="1200" dirty="0">
              <a:solidFill>
                <a:srgbClr val="464646"/>
              </a:solidFill>
              <a:latin typeface="Karla"/>
              <a:ea typeface="+mj-ea"/>
              <a:cs typeface="Kar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3840343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charset="0"/>
                        </a:rPr>
                        <m:t>Ω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40343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02075" y="5705279"/>
            <a:ext cx="3016512" cy="828433"/>
            <a:chOff x="7364877" y="3621531"/>
            <a:chExt cx="3016512" cy="82843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680437" y="3621531"/>
              <a:ext cx="526774" cy="4283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364877" y="4049854"/>
              <a:ext cx="3016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latin typeface="Karla" charset="0"/>
                  <a:ea typeface="Karla" charset="0"/>
                  <a:cs typeface="Karla" charset="0"/>
                </a:rPr>
                <a:t>Output of hidden 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7635742" y="1582831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2" y="1582831"/>
                <a:ext cx="752621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7635741" y="2096197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1" y="2096197"/>
                <a:ext cx="752621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7635742" y="2519336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742" y="2519336"/>
                <a:ext cx="752621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71942" y="4557022"/>
                <a:ext cx="365587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1.3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42" y="4557022"/>
                <a:ext cx="3655873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7845833" y="4606620"/>
            <a:ext cx="332436" cy="877418"/>
          </a:xfrm>
          <a:prstGeom prst="rightBrace">
            <a:avLst>
              <a:gd name="adj1" fmla="val 8333"/>
              <a:gd name="adj2" fmla="val 510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flipH="1">
                <a:off x="8388362" y="4901032"/>
                <a:ext cx="752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8362" y="4901032"/>
                <a:ext cx="75262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290" r="-6048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63" y="983807"/>
            <a:ext cx="10327008" cy="2111143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 in Optimization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Adaptive Learning Rate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Parameter Initialization </a:t>
            </a:r>
          </a:p>
          <a:p>
            <a:pPr lvl="1">
              <a:buFont typeface="Arial" charset="0"/>
              <a:buChar char="•"/>
            </a:pPr>
            <a:r>
              <a:rPr lang="en-US" sz="2200" dirty="0"/>
              <a:t>Batch Normalization</a:t>
            </a:r>
          </a:p>
          <a:p>
            <a:r>
              <a:rPr lang="en-US" sz="2400" b="1" dirty="0"/>
              <a:t>Regularization of NN 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Norm Penalties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Early Stopping</a:t>
            </a:r>
          </a:p>
          <a:p>
            <a:pPr lvl="1">
              <a:buFont typeface="Wingdings" charset="2"/>
              <a:buChar char="§"/>
            </a:pPr>
            <a:r>
              <a:rPr lang="en-US" sz="2200" dirty="0"/>
              <a:t>Data Augmentation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Sparse Representation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 smtClean="0"/>
              <a:t>Dropout</a:t>
            </a:r>
            <a:endParaRPr lang="en-US" sz="2200" b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Random </a:t>
            </a:r>
            <a:r>
              <a:rPr lang="en-US" sz="2400" dirty="0">
                <a:solidFill>
                  <a:srgbClr val="0000FF"/>
                </a:solidFill>
              </a:rPr>
              <a:t>perturbation of network weights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Gaussian noise: Equivalent to minimizing loss with regularization term 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Encourages smooth function: small perturbation in weights leads to small changes in output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Injecting </a:t>
            </a:r>
            <a:r>
              <a:rPr lang="en-US" sz="2400" dirty="0">
                <a:solidFill>
                  <a:srgbClr val="0000FF"/>
                </a:solidFill>
              </a:rPr>
              <a:t>noise in output labels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Better convergence: prevents pursuit of hard probabilities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390" y="963273"/>
            <a:ext cx="1173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Randomly set some neurons and their connections to zero (i.e. “dropped”)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Prevent overfitting by reducing co-adaptation of neurons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Like training many random sub-networks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xmlns="" id="{291C885F-0B4A-5148-82C2-D50DBCCF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43" y="2250810"/>
            <a:ext cx="7558314" cy="40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3EB08-5DBD-324E-A83B-0A5C5B5D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6FB436C6-FBA4-974D-A4B3-83DE739CB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722" y="1847087"/>
            <a:ext cx="5992556" cy="45214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38FBB2-1D00-DC4B-BEDF-0F4BA34F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CA0393-6749-B946-ACB3-1069304FF97E}"/>
              </a:ext>
            </a:extLst>
          </p:cNvPr>
          <p:cNvSpPr txBox="1"/>
          <p:nvPr/>
        </p:nvSpPr>
        <p:spPr>
          <a:xfrm>
            <a:off x="1068254" y="983807"/>
            <a:ext cx="1112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Widely used and highly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Proposed as an alternative to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ensembling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, which is too expensive for neural nets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1734" y="6368516"/>
            <a:ext cx="613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Slack-Lato" charset="0"/>
                <a:hlinkClick r:id="rId3"/>
              </a:rPr>
              <a:t>http://jmlr.org/papers/volume15/srivastava14a/srivastava14a.pdf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18754" y="4291024"/>
            <a:ext cx="2778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Test error for different architectures with and without dropout. The networks have 2 to 4 hidden layers each with 1024 to 2048 units.</a:t>
            </a:r>
          </a:p>
        </p:txBody>
      </p:sp>
    </p:spTree>
    <p:extLst>
      <p:ext uri="{BB962C8B-B14F-4D97-AF65-F5344CB8AC3E}">
        <p14:creationId xmlns:p14="http://schemas.microsoft.com/office/powerpoint/2010/main" val="6438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Dropout: Stochastic GD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322" y="1166018"/>
            <a:ext cx="10507996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For each new example/mini-batch: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Randomly </a:t>
            </a:r>
            <a:r>
              <a:rPr lang="en-US" sz="2200" dirty="0">
                <a:solidFill>
                  <a:srgbClr val="0000FF"/>
                </a:solidFill>
              </a:rPr>
              <a:t>sample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a binary mask </a:t>
            </a:r>
            <a:r>
              <a:rPr lang="en-US" sz="2200" i="1" dirty="0">
                <a:solidFill>
                  <a:srgbClr val="0000FF"/>
                </a:solidFill>
                <a:latin typeface="Times"/>
                <a:cs typeface="Times"/>
              </a:rPr>
              <a:t>μ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independently, where </a:t>
            </a:r>
            <a:r>
              <a:rPr lang="en-US" sz="2200" i="1" dirty="0" err="1">
                <a:latin typeface="Times"/>
                <a:cs typeface="Times"/>
              </a:rPr>
              <a:t>μ</a:t>
            </a:r>
            <a:r>
              <a:rPr lang="en-US" sz="2200" i="1" baseline="-25000" dirty="0" err="1">
                <a:latin typeface="Times"/>
                <a:cs typeface="Times"/>
              </a:rPr>
              <a:t>i</a:t>
            </a:r>
            <a:r>
              <a:rPr lang="en-US" sz="2200" dirty="0">
                <a:latin typeface="Times"/>
                <a:cs typeface="Times"/>
              </a:rPr>
              <a:t> </a:t>
            </a:r>
            <a:r>
              <a:rPr lang="en-US" sz="2200" dirty="0">
                <a:latin typeface="Calibri"/>
                <a:cs typeface="Calibri"/>
              </a:rPr>
              <a:t>indicates if</a:t>
            </a:r>
            <a:r>
              <a:rPr lang="en-US" sz="2200" dirty="0"/>
              <a:t> input/hidden node </a:t>
            </a:r>
            <a:r>
              <a:rPr lang="en-US" sz="2200" i="1" dirty="0" err="1">
                <a:latin typeface="Times"/>
                <a:cs typeface="Times"/>
              </a:rPr>
              <a:t>i</a:t>
            </a:r>
            <a:r>
              <a:rPr lang="en-US" sz="2200" dirty="0"/>
              <a:t> is included</a:t>
            </a:r>
            <a:endParaRPr lang="en-US" sz="2200" i="1" baseline="-25000" dirty="0">
              <a:latin typeface="Calibri"/>
              <a:cs typeface="Calibri"/>
            </a:endParaRP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Multiply output of node </a:t>
            </a:r>
            <a:r>
              <a:rPr lang="en-US" sz="2200" i="1" dirty="0" err="1">
                <a:solidFill>
                  <a:srgbClr val="0000FF"/>
                </a:solidFill>
                <a:latin typeface="Times"/>
                <a:cs typeface="Times"/>
              </a:rPr>
              <a:t>i</a:t>
            </a:r>
            <a:r>
              <a:rPr lang="en-US" sz="2200" i="1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with </a:t>
            </a:r>
            <a:r>
              <a:rPr lang="en-US" sz="2200" i="1" dirty="0" err="1">
                <a:solidFill>
                  <a:srgbClr val="0000FF"/>
                </a:solidFill>
                <a:latin typeface="Times"/>
                <a:cs typeface="Times"/>
              </a:rPr>
              <a:t>μ</a:t>
            </a:r>
            <a:r>
              <a:rPr lang="en-US" sz="2200" i="1" baseline="-25000" dirty="0" err="1">
                <a:solidFill>
                  <a:srgbClr val="0000FF"/>
                </a:solidFill>
                <a:latin typeface="Times"/>
                <a:cs typeface="Times"/>
              </a:rPr>
              <a:t>i</a:t>
            </a:r>
            <a:r>
              <a:rPr lang="en-US" sz="2200" dirty="0"/>
              <a:t>, and perform gradient update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Typically, an input node is </a:t>
            </a:r>
            <a:r>
              <a:rPr lang="en-US" sz="2400" b="1" dirty="0">
                <a:solidFill>
                  <a:schemeClr val="accent2"/>
                </a:solidFill>
              </a:rPr>
              <a:t>included</a:t>
            </a:r>
            <a:r>
              <a:rPr lang="en-US" sz="2400" dirty="0"/>
              <a:t> with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prob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=0.8</a:t>
            </a:r>
            <a:r>
              <a:rPr lang="en-US" sz="2400" dirty="0"/>
              <a:t>, hidden node with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prob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=0.5.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Dropout: Weight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think of dropout as training many of sub-networks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</a:t>
            </a:r>
            <a:r>
              <a:rPr lang="en-US" sz="2400" b="1" dirty="0"/>
              <a:t>test time</a:t>
            </a:r>
            <a:r>
              <a:rPr lang="en-US" sz="2400" dirty="0"/>
              <a:t>, we can “aggregate” over these sub-networks by </a:t>
            </a:r>
            <a:r>
              <a:rPr lang="en-US" sz="2400" b="1" dirty="0"/>
              <a:t>reducing connection weights in proportion to dropout probability, </a:t>
            </a:r>
            <a:r>
              <a:rPr lang="en-US" sz="2400" b="1" i="1" dirty="0"/>
              <a:t>p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A176E3BF-A357-184F-9EE8-28342119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3" y="2996378"/>
            <a:ext cx="11155231" cy="304309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F199FBD2-4549-3B4C-A8E4-FA42D6FD7F64}"/>
              </a:ext>
            </a:extLst>
          </p:cNvPr>
          <p:cNvSpPr/>
          <p:nvPr/>
        </p:nvSpPr>
        <p:spPr>
          <a:xfrm>
            <a:off x="2514600" y="5107521"/>
            <a:ext cx="468000" cy="468000"/>
          </a:xfrm>
          <a:prstGeom prst="fram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71A1499B-F7A9-EB45-BB99-2DBA3F299300}"/>
              </a:ext>
            </a:extLst>
          </p:cNvPr>
          <p:cNvSpPr/>
          <p:nvPr/>
        </p:nvSpPr>
        <p:spPr>
          <a:xfrm>
            <a:off x="4898572" y="4179396"/>
            <a:ext cx="468000" cy="396000"/>
          </a:xfrm>
          <a:prstGeom prst="fram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435BCAA1-AD53-1049-BF26-55771F35650B}"/>
              </a:ext>
            </a:extLst>
          </p:cNvPr>
          <p:cNvSpPr/>
          <p:nvPr/>
        </p:nvSpPr>
        <p:spPr>
          <a:xfrm>
            <a:off x="10343285" y="4179396"/>
            <a:ext cx="662171" cy="432000"/>
          </a:xfrm>
          <a:prstGeom prst="fram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DB06403-143D-2E4F-99D2-B2312FFF228F}"/>
              </a:ext>
            </a:extLst>
          </p:cNvPr>
          <p:cNvCxnSpPr/>
          <p:nvPr/>
        </p:nvCxnSpPr>
        <p:spPr>
          <a:xfrm>
            <a:off x="3252866" y="5906125"/>
            <a:ext cx="10193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2988DE-C537-314C-A1A4-E83A9F984CF0}"/>
              </a:ext>
            </a:extLst>
          </p:cNvPr>
          <p:cNvCxnSpPr>
            <a:cxnSpLocks/>
          </p:cNvCxnSpPr>
          <p:nvPr/>
        </p:nvCxnSpPr>
        <p:spPr>
          <a:xfrm>
            <a:off x="9011588" y="5938604"/>
            <a:ext cx="492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Points with </a:t>
            </a:r>
            <a:r>
              <a:rPr lang="en-US" sz="2400" dirty="0">
                <a:solidFill>
                  <a:srgbClr val="0000FF"/>
                </a:solidFill>
              </a:rPr>
              <a:t>zero gradient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nd</a:t>
            </a:r>
            <a:r>
              <a:rPr lang="en-US" sz="2400" dirty="0">
                <a:solidFill>
                  <a:srgbClr val="000000"/>
                </a:solidFill>
              </a:rPr>
              <a:t>-derivate (Hessian) determines curvature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9172" y="6388557"/>
            <a:ext cx="356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Goodfellow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70" y="2626555"/>
            <a:ext cx="7788793" cy="29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7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60347" y="3114831"/>
            <a:ext cx="2243137" cy="12858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8005" y="1384303"/>
            <a:ext cx="2100077" cy="873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Statistical Learning</a:t>
            </a:r>
          </a:p>
        </p:txBody>
      </p:sp>
      <p:sp>
        <p:nvSpPr>
          <p:cNvPr id="5" name="Oval 4"/>
          <p:cNvSpPr/>
          <p:nvPr/>
        </p:nvSpPr>
        <p:spPr>
          <a:xfrm>
            <a:off x="33213" y="87443"/>
            <a:ext cx="2243136" cy="13917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Uncertainty in model and prediction </a:t>
            </a:r>
          </a:p>
        </p:txBody>
      </p:sp>
      <p:sp>
        <p:nvSpPr>
          <p:cNvPr id="6" name="Oval 5"/>
          <p:cNvSpPr/>
          <p:nvPr/>
        </p:nvSpPr>
        <p:spPr>
          <a:xfrm>
            <a:off x="2323617" y="56594"/>
            <a:ext cx="1590663" cy="935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 validation </a:t>
            </a:r>
          </a:p>
        </p:txBody>
      </p:sp>
      <p:sp>
        <p:nvSpPr>
          <p:cNvPr id="8" name="Oval 7"/>
          <p:cNvSpPr/>
          <p:nvPr/>
        </p:nvSpPr>
        <p:spPr>
          <a:xfrm>
            <a:off x="3982140" y="51882"/>
            <a:ext cx="1945717" cy="10355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Overfitting: Variance &amp; Bias</a:t>
            </a:r>
          </a:p>
        </p:txBody>
      </p:sp>
      <p:sp>
        <p:nvSpPr>
          <p:cNvPr id="9" name="Oval 8"/>
          <p:cNvSpPr/>
          <p:nvPr/>
        </p:nvSpPr>
        <p:spPr>
          <a:xfrm>
            <a:off x="28604" y="1669990"/>
            <a:ext cx="2270831" cy="14590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Methods of regularization: </a:t>
            </a:r>
          </a:p>
          <a:p>
            <a:pPr algn="ctr"/>
            <a:r>
              <a:rPr lang="en-US" dirty="0"/>
              <a:t>Lasso and Ridge</a:t>
            </a:r>
          </a:p>
        </p:txBody>
      </p:sp>
      <p:sp>
        <p:nvSpPr>
          <p:cNvPr id="11" name="Oval 10"/>
          <p:cNvSpPr/>
          <p:nvPr/>
        </p:nvSpPr>
        <p:spPr>
          <a:xfrm>
            <a:off x="6452013" y="3129036"/>
            <a:ext cx="2243136" cy="12858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Classification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41544" y="1070817"/>
            <a:ext cx="2243136" cy="12042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PCA &amp; dimensionality reduction </a:t>
            </a:r>
          </a:p>
        </p:txBody>
      </p:sp>
      <p:sp>
        <p:nvSpPr>
          <p:cNvPr id="13" name="Oval 12"/>
          <p:cNvSpPr/>
          <p:nvPr/>
        </p:nvSpPr>
        <p:spPr>
          <a:xfrm>
            <a:off x="6996746" y="116198"/>
            <a:ext cx="1232694" cy="999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Pandas</a:t>
            </a:r>
          </a:p>
        </p:txBody>
      </p:sp>
      <p:sp>
        <p:nvSpPr>
          <p:cNvPr id="14" name="Oval 13"/>
          <p:cNvSpPr/>
          <p:nvPr/>
        </p:nvSpPr>
        <p:spPr>
          <a:xfrm>
            <a:off x="10346159" y="1441046"/>
            <a:ext cx="1725073" cy="999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976001" y="283332"/>
            <a:ext cx="1232694" cy="999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16" name="Oval 15"/>
          <p:cNvSpPr/>
          <p:nvPr/>
        </p:nvSpPr>
        <p:spPr>
          <a:xfrm>
            <a:off x="8464367" y="64801"/>
            <a:ext cx="1232694" cy="9999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NumPy</a:t>
            </a:r>
          </a:p>
        </p:txBody>
      </p:sp>
      <p:sp>
        <p:nvSpPr>
          <p:cNvPr id="17" name="Oval 16"/>
          <p:cNvSpPr/>
          <p:nvPr/>
        </p:nvSpPr>
        <p:spPr>
          <a:xfrm>
            <a:off x="3289472" y="5333098"/>
            <a:ext cx="1585512" cy="9813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Trees </a:t>
            </a:r>
          </a:p>
        </p:txBody>
      </p:sp>
      <p:sp>
        <p:nvSpPr>
          <p:cNvPr id="18" name="Oval 17"/>
          <p:cNvSpPr/>
          <p:nvPr/>
        </p:nvSpPr>
        <p:spPr>
          <a:xfrm>
            <a:off x="6780825" y="5290081"/>
            <a:ext cx="1585512" cy="9813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Neural Networks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AD990E1-A7CA-0F4F-AF97-90CFC8B3CBD1}"/>
              </a:ext>
            </a:extLst>
          </p:cNvPr>
          <p:cNvCxnSpPr>
            <a:stCxn id="4" idx="4"/>
            <a:endCxn id="3" idx="0"/>
          </p:cNvCxnSpPr>
          <p:nvPr/>
        </p:nvCxnSpPr>
        <p:spPr>
          <a:xfrm>
            <a:off x="3438044" y="2258063"/>
            <a:ext cx="643872" cy="856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16F65D8-F975-9C45-9593-5CAD330BB5F3}"/>
              </a:ext>
            </a:extLst>
          </p:cNvPr>
          <p:cNvCxnSpPr>
            <a:cxnSpLocks/>
            <a:stCxn id="9" idx="7"/>
            <a:endCxn id="4" idx="2"/>
          </p:cNvCxnSpPr>
          <p:nvPr/>
        </p:nvCxnSpPr>
        <p:spPr>
          <a:xfrm flipV="1">
            <a:off x="1966879" y="1821183"/>
            <a:ext cx="421126" cy="62479"/>
          </a:xfrm>
          <a:prstGeom prst="straightConnector1">
            <a:avLst/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6F8215BB-1081-BF48-9C2C-8CDC7EB1BC8E}"/>
              </a:ext>
            </a:extLst>
          </p:cNvPr>
          <p:cNvCxnSpPr>
            <a:stCxn id="5" idx="5"/>
            <a:endCxn id="4" idx="1"/>
          </p:cNvCxnSpPr>
          <p:nvPr/>
        </p:nvCxnSpPr>
        <p:spPr>
          <a:xfrm>
            <a:off x="1947849" y="1275390"/>
            <a:ext cx="747705" cy="236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B939EBDE-7FA4-A541-B7A1-6336F218904F}"/>
              </a:ext>
            </a:extLst>
          </p:cNvPr>
          <p:cNvCxnSpPr>
            <a:cxnSpLocks/>
            <a:stCxn id="4" idx="5"/>
            <a:endCxn id="11" idx="1"/>
          </p:cNvCxnSpPr>
          <p:nvPr/>
        </p:nvCxnSpPr>
        <p:spPr>
          <a:xfrm>
            <a:off x="4180533" y="2130104"/>
            <a:ext cx="2599980" cy="1187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A38CC41-BBC0-1A45-8387-073322E012D7}"/>
              </a:ext>
            </a:extLst>
          </p:cNvPr>
          <p:cNvSpPr/>
          <p:nvPr/>
        </p:nvSpPr>
        <p:spPr>
          <a:xfrm>
            <a:off x="8064278" y="1393826"/>
            <a:ext cx="1841957" cy="10944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Computing Tools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xmlns="" id="{FB03051D-FEF4-B940-AB8B-AF6588B32FE1}"/>
              </a:ext>
            </a:extLst>
          </p:cNvPr>
          <p:cNvCxnSpPr>
            <a:cxnSpLocks/>
            <a:stCxn id="125" idx="4"/>
            <a:endCxn id="11" idx="7"/>
          </p:cNvCxnSpPr>
          <p:nvPr/>
        </p:nvCxnSpPr>
        <p:spPr>
          <a:xfrm flipH="1">
            <a:off x="8366649" y="2488255"/>
            <a:ext cx="618608" cy="829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BB4F7C73-0600-E04A-AF6F-3A111757D58B}"/>
              </a:ext>
            </a:extLst>
          </p:cNvPr>
          <p:cNvCxnSpPr>
            <a:cxnSpLocks/>
            <a:stCxn id="125" idx="3"/>
            <a:endCxn id="3" idx="7"/>
          </p:cNvCxnSpPr>
          <p:nvPr/>
        </p:nvCxnSpPr>
        <p:spPr>
          <a:xfrm flipH="1">
            <a:off x="4874984" y="2327980"/>
            <a:ext cx="3459042" cy="975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xmlns="" id="{9CB367A1-32AB-F74A-B554-7059449FADB0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>
            <a:off x="3118949" y="992052"/>
            <a:ext cx="319095" cy="392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2408E805-EEE6-7F43-8E85-F4F6D7B857C4}"/>
              </a:ext>
            </a:extLst>
          </p:cNvPr>
          <p:cNvCxnSpPr>
            <a:cxnSpLocks/>
            <a:stCxn id="8" idx="3"/>
            <a:endCxn id="4" idx="7"/>
          </p:cNvCxnSpPr>
          <p:nvPr/>
        </p:nvCxnSpPr>
        <p:spPr>
          <a:xfrm flipH="1">
            <a:off x="4180533" y="935778"/>
            <a:ext cx="86551" cy="57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22BE1F98-14F0-BD4F-8974-3A2C438F7347}"/>
              </a:ext>
            </a:extLst>
          </p:cNvPr>
          <p:cNvCxnSpPr>
            <a:cxnSpLocks/>
            <a:stCxn id="12" idx="2"/>
            <a:endCxn id="4" idx="6"/>
          </p:cNvCxnSpPr>
          <p:nvPr/>
        </p:nvCxnSpPr>
        <p:spPr>
          <a:xfrm flipH="1">
            <a:off x="4488082" y="1672936"/>
            <a:ext cx="353462" cy="148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xmlns="" id="{43DE0FB5-605B-2442-BDB4-500DA3357F55}"/>
              </a:ext>
            </a:extLst>
          </p:cNvPr>
          <p:cNvCxnSpPr>
            <a:cxnSpLocks/>
            <a:stCxn id="13" idx="5"/>
            <a:endCxn id="125" idx="1"/>
          </p:cNvCxnSpPr>
          <p:nvPr/>
        </p:nvCxnSpPr>
        <p:spPr>
          <a:xfrm>
            <a:off x="8048916" y="969740"/>
            <a:ext cx="285110" cy="584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xmlns="" id="{766B88F7-4A2B-604B-B9CF-75C53F53BF8C}"/>
              </a:ext>
            </a:extLst>
          </p:cNvPr>
          <p:cNvCxnSpPr>
            <a:cxnSpLocks/>
            <a:stCxn id="16" idx="4"/>
            <a:endCxn id="125" idx="0"/>
          </p:cNvCxnSpPr>
          <p:nvPr/>
        </p:nvCxnSpPr>
        <p:spPr>
          <a:xfrm flipH="1">
            <a:off x="8985257" y="1064788"/>
            <a:ext cx="95457" cy="329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1C180F75-A22F-E249-AAE3-A299EE4957A2}"/>
              </a:ext>
            </a:extLst>
          </p:cNvPr>
          <p:cNvCxnSpPr>
            <a:cxnSpLocks/>
            <a:stCxn id="15" idx="3"/>
            <a:endCxn id="125" idx="7"/>
          </p:cNvCxnSpPr>
          <p:nvPr/>
        </p:nvCxnSpPr>
        <p:spPr>
          <a:xfrm flipH="1">
            <a:off x="9636487" y="1136874"/>
            <a:ext cx="520038" cy="417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xmlns="" id="{82C77B47-028A-584D-B335-E5B391079A1A}"/>
              </a:ext>
            </a:extLst>
          </p:cNvPr>
          <p:cNvCxnSpPr>
            <a:cxnSpLocks/>
            <a:stCxn id="14" idx="2"/>
            <a:endCxn id="125" idx="6"/>
          </p:cNvCxnSpPr>
          <p:nvPr/>
        </p:nvCxnSpPr>
        <p:spPr>
          <a:xfrm flipH="1">
            <a:off x="9906235" y="1941040"/>
            <a:ext cx="43992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xmlns="" id="{AC00FAD6-E7F4-5642-AB25-35E9AFF332EA}"/>
              </a:ext>
            </a:extLst>
          </p:cNvPr>
          <p:cNvSpPr/>
          <p:nvPr/>
        </p:nvSpPr>
        <p:spPr>
          <a:xfrm>
            <a:off x="409891" y="3726597"/>
            <a:ext cx="1600437" cy="11035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Linear 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xmlns="" id="{242E7FCE-20B3-3A49-A454-D07B9E5796CC}"/>
              </a:ext>
            </a:extLst>
          </p:cNvPr>
          <p:cNvSpPr/>
          <p:nvPr/>
        </p:nvSpPr>
        <p:spPr>
          <a:xfrm>
            <a:off x="5030687" y="5309956"/>
            <a:ext cx="1585512" cy="9813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KNN 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xmlns="" id="{279C588F-2091-2C49-AA4D-B0C13FDE728A}"/>
              </a:ext>
            </a:extLst>
          </p:cNvPr>
          <p:cNvSpPr/>
          <p:nvPr/>
        </p:nvSpPr>
        <p:spPr>
          <a:xfrm>
            <a:off x="9442468" y="3220202"/>
            <a:ext cx="1585512" cy="11035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Logistic 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xmlns="" id="{E798F050-3D80-0449-A709-BAF8D89C828C}"/>
              </a:ext>
            </a:extLst>
          </p:cNvPr>
          <p:cNvCxnSpPr>
            <a:cxnSpLocks/>
            <a:stCxn id="220" idx="0"/>
            <a:endCxn id="9" idx="4"/>
          </p:cNvCxnSpPr>
          <p:nvPr/>
        </p:nvCxnSpPr>
        <p:spPr>
          <a:xfrm flipH="1" flipV="1">
            <a:off x="1164020" y="3129036"/>
            <a:ext cx="46090" cy="597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xmlns="" id="{C5DD9D26-F6BF-584F-840E-CDD9CCC813A6}"/>
              </a:ext>
            </a:extLst>
          </p:cNvPr>
          <p:cNvCxnSpPr>
            <a:cxnSpLocks/>
            <a:stCxn id="220" idx="7"/>
            <a:endCxn id="3" idx="2"/>
          </p:cNvCxnSpPr>
          <p:nvPr/>
        </p:nvCxnSpPr>
        <p:spPr>
          <a:xfrm flipV="1">
            <a:off x="1775949" y="3757769"/>
            <a:ext cx="1184398" cy="130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xmlns="" id="{B4A4C60D-47A0-2040-8F30-F918152A8D73}"/>
              </a:ext>
            </a:extLst>
          </p:cNvPr>
          <p:cNvCxnSpPr>
            <a:stCxn id="17" idx="0"/>
            <a:endCxn id="3" idx="4"/>
          </p:cNvCxnSpPr>
          <p:nvPr/>
        </p:nvCxnSpPr>
        <p:spPr>
          <a:xfrm flipH="1" flipV="1">
            <a:off x="4081916" y="4400706"/>
            <a:ext cx="312" cy="932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xmlns="" id="{79970806-C7F1-2245-8871-4BD27304C1FE}"/>
              </a:ext>
            </a:extLst>
          </p:cNvPr>
          <p:cNvCxnSpPr>
            <a:stCxn id="17" idx="0"/>
            <a:endCxn id="11" idx="3"/>
          </p:cNvCxnSpPr>
          <p:nvPr/>
        </p:nvCxnSpPr>
        <p:spPr>
          <a:xfrm flipV="1">
            <a:off x="4082228" y="4226598"/>
            <a:ext cx="2698285" cy="1106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xmlns="" id="{B44BE0E3-38AC-4C43-B6F4-2E75051378F2}"/>
              </a:ext>
            </a:extLst>
          </p:cNvPr>
          <p:cNvCxnSpPr>
            <a:stCxn id="221" idx="0"/>
            <a:endCxn id="3" idx="5"/>
          </p:cNvCxnSpPr>
          <p:nvPr/>
        </p:nvCxnSpPr>
        <p:spPr>
          <a:xfrm flipH="1" flipV="1">
            <a:off x="4874984" y="4212394"/>
            <a:ext cx="948459" cy="1097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xmlns="" id="{631769FC-9784-1F43-9FB5-F30325BC3200}"/>
              </a:ext>
            </a:extLst>
          </p:cNvPr>
          <p:cNvCxnSpPr>
            <a:stCxn id="221" idx="0"/>
            <a:endCxn id="11" idx="3"/>
          </p:cNvCxnSpPr>
          <p:nvPr/>
        </p:nvCxnSpPr>
        <p:spPr>
          <a:xfrm flipV="1">
            <a:off x="5823443" y="4226598"/>
            <a:ext cx="957070" cy="10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xmlns="" id="{12C9F00E-FF54-624A-A412-389AEB0199E3}"/>
              </a:ext>
            </a:extLst>
          </p:cNvPr>
          <p:cNvCxnSpPr>
            <a:stCxn id="18" idx="0"/>
            <a:endCxn id="11" idx="4"/>
          </p:cNvCxnSpPr>
          <p:nvPr/>
        </p:nvCxnSpPr>
        <p:spPr>
          <a:xfrm flipV="1">
            <a:off x="7573581" y="4414910"/>
            <a:ext cx="0" cy="875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xmlns="" id="{898A79A1-DBE8-B14C-A3B3-2D01E211F16B}"/>
              </a:ext>
            </a:extLst>
          </p:cNvPr>
          <p:cNvCxnSpPr>
            <a:cxnSpLocks/>
            <a:stCxn id="222" idx="2"/>
            <a:endCxn id="11" idx="6"/>
          </p:cNvCxnSpPr>
          <p:nvPr/>
        </p:nvCxnSpPr>
        <p:spPr>
          <a:xfrm flipH="1">
            <a:off x="8695149" y="3771973"/>
            <a:ext cx="747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Slide Number Placeholder 3">
            <a:extLst>
              <a:ext uri="{FF2B5EF4-FFF2-40B4-BE49-F238E27FC236}">
                <a16:creationId xmlns:a16="http://schemas.microsoft.com/office/drawing/2014/main" xmlns="" id="{13CF0711-7CA3-C44B-973C-571234E3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47445CB2-BF6F-6E49-AC61-7BDDE2E02F5B}" type="slidenum">
              <a:rPr lang="en-US" smtClean="0"/>
              <a:t>81</a:t>
            </a:fld>
            <a:endParaRPr lang="en-US" dirty="0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xmlns="" id="{F484B83C-D55D-F846-A75C-B293D1E9F30B}"/>
              </a:ext>
            </a:extLst>
          </p:cNvPr>
          <p:cNvSpPr/>
          <p:nvPr/>
        </p:nvSpPr>
        <p:spPr>
          <a:xfrm>
            <a:off x="9964291" y="5543287"/>
            <a:ext cx="1204217" cy="8027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Experimental Design &amp; Causal Inference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A4F266C-9C4B-1345-A83D-AC8A967A9888}"/>
              </a:ext>
            </a:extLst>
          </p:cNvPr>
          <p:cNvCxnSpPr/>
          <p:nvPr/>
        </p:nvCxnSpPr>
        <p:spPr>
          <a:xfrm flipH="1" flipV="1">
            <a:off x="4874984" y="4212394"/>
            <a:ext cx="2698597" cy="1077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5" grpId="0" animBg="1"/>
      <p:bldP spid="220" grpId="0" animBg="1"/>
      <p:bldP spid="221" grpId="0" animBg="1"/>
      <p:bldP spid="222" grpId="0" animBg="1"/>
      <p:bldP spid="3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Old view: local minima is major problem in neural network training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Recent view:  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For sufficiently large neural networks, </a:t>
            </a:r>
            <a:r>
              <a:rPr lang="en-US" sz="2200" dirty="0">
                <a:solidFill>
                  <a:srgbClr val="0000FF"/>
                </a:solidFill>
              </a:rPr>
              <a:t>most local minima incur low cost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200" dirty="0"/>
              <a:t>Not important to find true global minimum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ABBF-CE1E-8A4C-92D8-393D0291D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CS109a_template</Template>
  <TotalTime>8239</TotalTime>
  <Words>2834</Words>
  <Application>Microsoft Macintosh PowerPoint</Application>
  <PresentationFormat>Widescreen</PresentationFormat>
  <Paragraphs>767</Paragraphs>
  <Slides>81</Slides>
  <Notes>62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Calibri</vt:lpstr>
      <vt:lpstr>Cambria Math</vt:lpstr>
      <vt:lpstr>Karla</vt:lpstr>
      <vt:lpstr>Mangal</vt:lpstr>
      <vt:lpstr>Slack-Lato</vt:lpstr>
      <vt:lpstr>Times</vt:lpstr>
      <vt:lpstr>Wingdings</vt:lpstr>
      <vt:lpstr>Arial</vt:lpstr>
      <vt:lpstr>GEC_template</vt:lpstr>
      <vt:lpstr>Equation</vt:lpstr>
      <vt:lpstr>Lecture 21: Optimization and Regularization</vt:lpstr>
      <vt:lpstr>PowerPoint Presentation</vt:lpstr>
      <vt:lpstr>Outline</vt:lpstr>
      <vt:lpstr>Outline</vt:lpstr>
      <vt:lpstr>Outline</vt:lpstr>
      <vt:lpstr>Learning vs. Optimization</vt:lpstr>
      <vt:lpstr>Local Minima</vt:lpstr>
      <vt:lpstr>Critical Points</vt:lpstr>
      <vt:lpstr>Local Minima</vt:lpstr>
      <vt:lpstr>Saddle Points</vt:lpstr>
      <vt:lpstr>Poor Conditioning</vt:lpstr>
      <vt:lpstr>No Critical Points</vt:lpstr>
      <vt:lpstr>Exploding and Vanishing Gradients</vt:lpstr>
      <vt:lpstr>Exploding and Vanishing Gradients</vt:lpstr>
      <vt:lpstr>Exploding and Vanishing Gradients</vt:lpstr>
      <vt:lpstr>Exploding and Vanishing Gradients</vt:lpstr>
      <vt:lpstr>Outline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Nesterov Momentum</vt:lpstr>
      <vt:lpstr>PowerPoint Presentation</vt:lpstr>
      <vt:lpstr>Outline</vt:lpstr>
      <vt:lpstr>Adaptive Learning Rates</vt:lpstr>
      <vt:lpstr>Adaptive Learning Rates</vt:lpstr>
      <vt:lpstr>Adaptive Learning Rates</vt:lpstr>
      <vt:lpstr>Adaptive Learning Rates</vt:lpstr>
      <vt:lpstr>Adaptive Learning Rates</vt:lpstr>
      <vt:lpstr>AdaGrad</vt:lpstr>
      <vt:lpstr>AdaGrad</vt:lpstr>
      <vt:lpstr>RMSProp</vt:lpstr>
      <vt:lpstr>Adam</vt:lpstr>
      <vt:lpstr>Outline</vt:lpstr>
      <vt:lpstr>Parameter Initialization</vt:lpstr>
      <vt:lpstr>Xavier Initialization</vt:lpstr>
      <vt:lpstr>Normalized Initialization</vt:lpstr>
      <vt:lpstr>PowerPoint Presentation</vt:lpstr>
      <vt:lpstr>Outline</vt:lpstr>
      <vt:lpstr>Feature Normalization</vt:lpstr>
      <vt:lpstr>Feature Normalization</vt:lpstr>
      <vt:lpstr>Internal Covariance Shift</vt:lpstr>
      <vt:lpstr>Batch Normalization</vt:lpstr>
      <vt:lpstr>Batch Normalization</vt:lpstr>
      <vt:lpstr>Batch Normalization</vt:lpstr>
      <vt:lpstr>Batch Normalization</vt:lpstr>
      <vt:lpstr>Batch Normalization</vt:lpstr>
      <vt:lpstr>Batch Normalization</vt:lpstr>
      <vt:lpstr>PowerPoint Presentation</vt:lpstr>
      <vt:lpstr>Outline</vt:lpstr>
      <vt:lpstr>Regularization</vt:lpstr>
      <vt:lpstr>Outline</vt:lpstr>
      <vt:lpstr>Overfitting</vt:lpstr>
      <vt:lpstr>Norm Penalties</vt:lpstr>
      <vt:lpstr>Norm Penalties</vt:lpstr>
      <vt:lpstr>Norm Penalties</vt:lpstr>
      <vt:lpstr>Norm Penalties as Constraints</vt:lpstr>
      <vt:lpstr>Outline</vt:lpstr>
      <vt:lpstr>Early Stopping</vt:lpstr>
      <vt:lpstr>Early Stopping</vt:lpstr>
      <vt:lpstr>Outline</vt:lpstr>
      <vt:lpstr>Data Augmentation</vt:lpstr>
      <vt:lpstr>Data Augmentation</vt:lpstr>
      <vt:lpstr>Outline</vt:lpstr>
      <vt:lpstr>Sparse Representation </vt:lpstr>
      <vt:lpstr>Sparse Representation </vt:lpstr>
      <vt:lpstr>Sparse Representation </vt:lpstr>
      <vt:lpstr>Sparse Representation </vt:lpstr>
      <vt:lpstr>Outline</vt:lpstr>
      <vt:lpstr>Noise Robustness</vt:lpstr>
      <vt:lpstr>Dropout</vt:lpstr>
      <vt:lpstr>Dropout</vt:lpstr>
      <vt:lpstr>Dropout: Stochastic GD</vt:lpstr>
      <vt:lpstr>Dropout: Weight Scaling</vt:lpstr>
      <vt:lpstr>PowerPoint Presentation</vt:lpstr>
      <vt:lpstr>PowerPoint Presentation</vt:lpstr>
    </vt:vector>
  </TitlesOfParts>
  <Company>Harvard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</dc:title>
  <dc:creator>Harikrishna Narasimhan</dc:creator>
  <cp:lastModifiedBy>Microsoft Office User</cp:lastModifiedBy>
  <cp:revision>349</cp:revision>
  <cp:lastPrinted>2019-11-18T05:22:47Z</cp:lastPrinted>
  <dcterms:created xsi:type="dcterms:W3CDTF">2017-11-02T16:57:55Z</dcterms:created>
  <dcterms:modified xsi:type="dcterms:W3CDTF">2019-11-18T18:16:10Z</dcterms:modified>
</cp:coreProperties>
</file>