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1"/>
  </p:sldMasterIdLst>
  <p:notesMasterIdLst>
    <p:notesMasterId r:id="rId96"/>
  </p:notesMasterIdLst>
  <p:sldIdLst>
    <p:sldId id="264" r:id="rId2"/>
    <p:sldId id="289" r:id="rId3"/>
    <p:sldId id="568" r:id="rId4"/>
    <p:sldId id="452" r:id="rId5"/>
    <p:sldId id="448" r:id="rId6"/>
    <p:sldId id="449" r:id="rId7"/>
    <p:sldId id="450" r:id="rId8"/>
    <p:sldId id="453" r:id="rId9"/>
    <p:sldId id="503" r:id="rId10"/>
    <p:sldId id="456" r:id="rId11"/>
    <p:sldId id="455" r:id="rId12"/>
    <p:sldId id="457" r:id="rId13"/>
    <p:sldId id="458" r:id="rId14"/>
    <p:sldId id="459" r:id="rId15"/>
    <p:sldId id="563" r:id="rId16"/>
    <p:sldId id="481" r:id="rId17"/>
    <p:sldId id="482" r:id="rId18"/>
    <p:sldId id="483" r:id="rId19"/>
    <p:sldId id="484" r:id="rId20"/>
    <p:sldId id="485" r:id="rId21"/>
    <p:sldId id="564" r:id="rId22"/>
    <p:sldId id="487" r:id="rId23"/>
    <p:sldId id="565" r:id="rId24"/>
    <p:sldId id="489" r:id="rId25"/>
    <p:sldId id="490" r:id="rId26"/>
    <p:sldId id="491" r:id="rId27"/>
    <p:sldId id="566" r:id="rId28"/>
    <p:sldId id="493" r:id="rId29"/>
    <p:sldId id="494" r:id="rId30"/>
    <p:sldId id="495" r:id="rId31"/>
    <p:sldId id="496" r:id="rId32"/>
    <p:sldId id="497" r:id="rId33"/>
    <p:sldId id="498" r:id="rId34"/>
    <p:sldId id="499" r:id="rId35"/>
    <p:sldId id="500" r:id="rId36"/>
    <p:sldId id="501" r:id="rId37"/>
    <p:sldId id="502" r:id="rId38"/>
    <p:sldId id="504" r:id="rId39"/>
    <p:sldId id="505" r:id="rId40"/>
    <p:sldId id="506" r:id="rId41"/>
    <p:sldId id="507" r:id="rId42"/>
    <p:sldId id="508" r:id="rId43"/>
    <p:sldId id="509" r:id="rId44"/>
    <p:sldId id="510" r:id="rId45"/>
    <p:sldId id="511" r:id="rId46"/>
    <p:sldId id="512" r:id="rId47"/>
    <p:sldId id="513" r:id="rId48"/>
    <p:sldId id="514" r:id="rId49"/>
    <p:sldId id="515" r:id="rId50"/>
    <p:sldId id="516" r:id="rId51"/>
    <p:sldId id="567" r:id="rId52"/>
    <p:sldId id="517" r:id="rId53"/>
    <p:sldId id="521" r:id="rId54"/>
    <p:sldId id="522" r:id="rId55"/>
    <p:sldId id="519" r:id="rId56"/>
    <p:sldId id="523" r:id="rId57"/>
    <p:sldId id="524" r:id="rId58"/>
    <p:sldId id="525" r:id="rId59"/>
    <p:sldId id="526" r:id="rId60"/>
    <p:sldId id="527" r:id="rId61"/>
    <p:sldId id="528" r:id="rId62"/>
    <p:sldId id="529" r:id="rId63"/>
    <p:sldId id="530" r:id="rId64"/>
    <p:sldId id="531" r:id="rId65"/>
    <p:sldId id="532" r:id="rId66"/>
    <p:sldId id="533" r:id="rId67"/>
    <p:sldId id="534" r:id="rId68"/>
    <p:sldId id="535" r:id="rId69"/>
    <p:sldId id="536" r:id="rId70"/>
    <p:sldId id="537" r:id="rId71"/>
    <p:sldId id="538" r:id="rId72"/>
    <p:sldId id="539" r:id="rId73"/>
    <p:sldId id="540" r:id="rId74"/>
    <p:sldId id="541" r:id="rId75"/>
    <p:sldId id="542" r:id="rId76"/>
    <p:sldId id="543" r:id="rId77"/>
    <p:sldId id="544" r:id="rId78"/>
    <p:sldId id="545" r:id="rId79"/>
    <p:sldId id="546" r:id="rId80"/>
    <p:sldId id="548" r:id="rId81"/>
    <p:sldId id="549" r:id="rId82"/>
    <p:sldId id="550" r:id="rId83"/>
    <p:sldId id="551" r:id="rId84"/>
    <p:sldId id="552" r:id="rId85"/>
    <p:sldId id="553" r:id="rId86"/>
    <p:sldId id="554" r:id="rId87"/>
    <p:sldId id="555" r:id="rId88"/>
    <p:sldId id="556" r:id="rId89"/>
    <p:sldId id="557" r:id="rId90"/>
    <p:sldId id="558" r:id="rId91"/>
    <p:sldId id="559" r:id="rId92"/>
    <p:sldId id="560" r:id="rId93"/>
    <p:sldId id="561" r:id="rId94"/>
    <p:sldId id="562"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7"/>
  </p:normalViewPr>
  <p:slideViewPr>
    <p:cSldViewPr snapToGrid="0" snapToObjects="1" showGuides="1">
      <p:cViewPr>
        <p:scale>
          <a:sx n="95" d="100"/>
          <a:sy n="95" d="100"/>
        </p:scale>
        <p:origin x="5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6.emf"/><Relationship Id="rId2" Type="http://schemas.openxmlformats.org/officeDocument/2006/relationships/image" Target="../media/image6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787F9-A555-6A49-8F5F-5EB8A5040242}" type="datetimeFigureOut">
              <a:rPr lang="en-US" smtClean="0"/>
              <a:t>11/13/19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46B3B-A6E3-A041-934C-E25839EC6C49}" type="slidenum">
              <a:rPr lang="en-US" smtClean="0"/>
              <a:t>‹#›</a:t>
            </a:fld>
            <a:endParaRPr lang="en-US"/>
          </a:p>
        </p:txBody>
      </p:sp>
    </p:spTree>
    <p:extLst>
      <p:ext uri="{BB962C8B-B14F-4D97-AF65-F5344CB8AC3E}">
        <p14:creationId xmlns:p14="http://schemas.microsoft.com/office/powerpoint/2010/main" val="132192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C46B3B-A6E3-A041-934C-E25839EC6C49}" type="slidenum">
              <a:rPr lang="en-US" smtClean="0"/>
              <a:t>1</a:t>
            </a:fld>
            <a:endParaRPr lang="en-US"/>
          </a:p>
        </p:txBody>
      </p:sp>
    </p:spTree>
    <p:extLst>
      <p:ext uri="{BB962C8B-B14F-4D97-AF65-F5344CB8AC3E}">
        <p14:creationId xmlns:p14="http://schemas.microsoft.com/office/powerpoint/2010/main" val="1879936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61</a:t>
            </a:fld>
            <a:endParaRPr lang="en-US"/>
          </a:p>
        </p:txBody>
      </p:sp>
    </p:spTree>
    <p:extLst>
      <p:ext uri="{BB962C8B-B14F-4D97-AF65-F5344CB8AC3E}">
        <p14:creationId xmlns:p14="http://schemas.microsoft.com/office/powerpoint/2010/main" val="155841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62</a:t>
            </a:fld>
            <a:endParaRPr lang="en-US"/>
          </a:p>
        </p:txBody>
      </p:sp>
    </p:spTree>
    <p:extLst>
      <p:ext uri="{BB962C8B-B14F-4D97-AF65-F5344CB8AC3E}">
        <p14:creationId xmlns:p14="http://schemas.microsoft.com/office/powerpoint/2010/main" val="71252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63</a:t>
            </a:fld>
            <a:endParaRPr lang="en-US"/>
          </a:p>
        </p:txBody>
      </p:sp>
    </p:spTree>
    <p:extLst>
      <p:ext uri="{BB962C8B-B14F-4D97-AF65-F5344CB8AC3E}">
        <p14:creationId xmlns:p14="http://schemas.microsoft.com/office/powerpoint/2010/main" val="126086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64</a:t>
            </a:fld>
            <a:endParaRPr lang="en-US"/>
          </a:p>
        </p:txBody>
      </p:sp>
    </p:spTree>
    <p:extLst>
      <p:ext uri="{BB962C8B-B14F-4D97-AF65-F5344CB8AC3E}">
        <p14:creationId xmlns:p14="http://schemas.microsoft.com/office/powerpoint/2010/main" val="116028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65</a:t>
            </a:fld>
            <a:endParaRPr lang="en-US"/>
          </a:p>
        </p:txBody>
      </p:sp>
    </p:spTree>
    <p:extLst>
      <p:ext uri="{BB962C8B-B14F-4D97-AF65-F5344CB8AC3E}">
        <p14:creationId xmlns:p14="http://schemas.microsoft.com/office/powerpoint/2010/main" val="159997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66</a:t>
            </a:fld>
            <a:endParaRPr lang="en-US"/>
          </a:p>
        </p:txBody>
      </p:sp>
    </p:spTree>
    <p:extLst>
      <p:ext uri="{BB962C8B-B14F-4D97-AF65-F5344CB8AC3E}">
        <p14:creationId xmlns:p14="http://schemas.microsoft.com/office/powerpoint/2010/main" val="103954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67</a:t>
            </a:fld>
            <a:endParaRPr lang="en-US"/>
          </a:p>
        </p:txBody>
      </p:sp>
    </p:spTree>
    <p:extLst>
      <p:ext uri="{BB962C8B-B14F-4D97-AF65-F5344CB8AC3E}">
        <p14:creationId xmlns:p14="http://schemas.microsoft.com/office/powerpoint/2010/main" val="69359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distill.pub</a:t>
            </a:r>
            <a:r>
              <a:rPr lang="en-US" dirty="0"/>
              <a:t>/2017/momentum/</a:t>
            </a:r>
          </a:p>
        </p:txBody>
      </p:sp>
      <p:sp>
        <p:nvSpPr>
          <p:cNvPr id="4" name="Slide Number Placeholder 3"/>
          <p:cNvSpPr>
            <a:spLocks noGrp="1"/>
          </p:cNvSpPr>
          <p:nvPr>
            <p:ph type="sldNum" sz="quarter" idx="10"/>
          </p:nvPr>
        </p:nvSpPr>
        <p:spPr/>
        <p:txBody>
          <a:bodyPr/>
          <a:lstStyle/>
          <a:p>
            <a:fld id="{F64DF715-0D1B-C14C-A767-9319589B51C1}" type="slidenum">
              <a:rPr lang="en-US" smtClean="0"/>
              <a:t>68</a:t>
            </a:fld>
            <a:endParaRPr lang="en-US"/>
          </a:p>
        </p:txBody>
      </p:sp>
    </p:spTree>
    <p:extLst>
      <p:ext uri="{BB962C8B-B14F-4D97-AF65-F5344CB8AC3E}">
        <p14:creationId xmlns:p14="http://schemas.microsoft.com/office/powerpoint/2010/main" val="165052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69</a:t>
            </a:fld>
            <a:endParaRPr lang="en-US"/>
          </a:p>
        </p:txBody>
      </p:sp>
    </p:spTree>
    <p:extLst>
      <p:ext uri="{BB962C8B-B14F-4D97-AF65-F5344CB8AC3E}">
        <p14:creationId xmlns:p14="http://schemas.microsoft.com/office/powerpoint/2010/main" val="718729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70</a:t>
            </a:fld>
            <a:endParaRPr lang="en-US"/>
          </a:p>
        </p:txBody>
      </p:sp>
    </p:spTree>
    <p:extLst>
      <p:ext uri="{BB962C8B-B14F-4D97-AF65-F5344CB8AC3E}">
        <p14:creationId xmlns:p14="http://schemas.microsoft.com/office/powerpoint/2010/main" val="185711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52</a:t>
            </a:fld>
            <a:endParaRPr lang="en-US"/>
          </a:p>
        </p:txBody>
      </p:sp>
    </p:spTree>
    <p:extLst>
      <p:ext uri="{BB962C8B-B14F-4D97-AF65-F5344CB8AC3E}">
        <p14:creationId xmlns:p14="http://schemas.microsoft.com/office/powerpoint/2010/main" val="184370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71</a:t>
            </a:fld>
            <a:endParaRPr lang="en-US"/>
          </a:p>
        </p:txBody>
      </p:sp>
    </p:spTree>
    <p:extLst>
      <p:ext uri="{BB962C8B-B14F-4D97-AF65-F5344CB8AC3E}">
        <p14:creationId xmlns:p14="http://schemas.microsoft.com/office/powerpoint/2010/main" val="33112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72</a:t>
            </a:fld>
            <a:endParaRPr lang="en-US"/>
          </a:p>
        </p:txBody>
      </p:sp>
    </p:spTree>
    <p:extLst>
      <p:ext uri="{BB962C8B-B14F-4D97-AF65-F5344CB8AC3E}">
        <p14:creationId xmlns:p14="http://schemas.microsoft.com/office/powerpoint/2010/main" val="1992698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LiveSlide</a:t>
            </a:r>
            <a:r>
              <a:rPr lang="en-US" dirty="0"/>
              <a:t> Site</a:t>
            </a:r>
          </a:p>
          <a:p>
            <a:r>
              <a:rPr lang="en-US" dirty="0"/>
              <a:t>https://</a:t>
            </a:r>
            <a:r>
              <a:rPr lang="en-US" dirty="0" err="1"/>
              <a:t>distill.pub</a:t>
            </a:r>
            <a:r>
              <a:rPr lang="en-US" dirty="0"/>
              <a:t>/2017/momentum/</a:t>
            </a:r>
          </a:p>
        </p:txBody>
      </p:sp>
      <p:sp>
        <p:nvSpPr>
          <p:cNvPr id="4" name="Slide Number Placeholder 3"/>
          <p:cNvSpPr>
            <a:spLocks noGrp="1"/>
          </p:cNvSpPr>
          <p:nvPr>
            <p:ph type="sldNum" sz="quarter" idx="10"/>
          </p:nvPr>
        </p:nvSpPr>
        <p:spPr/>
        <p:txBody>
          <a:bodyPr/>
          <a:lstStyle/>
          <a:p>
            <a:fld id="{7FF51C37-763A-A544-96C6-A43233B4922E}" type="slidenum">
              <a:rPr lang="en-US" smtClean="0"/>
              <a:t>73</a:t>
            </a:fld>
            <a:endParaRPr lang="en-US"/>
          </a:p>
        </p:txBody>
      </p:sp>
    </p:spTree>
    <p:extLst>
      <p:ext uri="{BB962C8B-B14F-4D97-AF65-F5344CB8AC3E}">
        <p14:creationId xmlns:p14="http://schemas.microsoft.com/office/powerpoint/2010/main" val="195009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74</a:t>
            </a:fld>
            <a:endParaRPr lang="en-US"/>
          </a:p>
        </p:txBody>
      </p:sp>
    </p:spTree>
    <p:extLst>
      <p:ext uri="{BB962C8B-B14F-4D97-AF65-F5344CB8AC3E}">
        <p14:creationId xmlns:p14="http://schemas.microsoft.com/office/powerpoint/2010/main" val="1082782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75</a:t>
            </a:fld>
            <a:endParaRPr lang="en-US"/>
          </a:p>
        </p:txBody>
      </p:sp>
    </p:spTree>
    <p:extLst>
      <p:ext uri="{BB962C8B-B14F-4D97-AF65-F5344CB8AC3E}">
        <p14:creationId xmlns:p14="http://schemas.microsoft.com/office/powerpoint/2010/main" val="85664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76</a:t>
            </a:fld>
            <a:endParaRPr lang="en-US"/>
          </a:p>
        </p:txBody>
      </p:sp>
    </p:spTree>
    <p:extLst>
      <p:ext uri="{BB962C8B-B14F-4D97-AF65-F5344CB8AC3E}">
        <p14:creationId xmlns:p14="http://schemas.microsoft.com/office/powerpoint/2010/main" val="778442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77</a:t>
            </a:fld>
            <a:endParaRPr lang="en-US"/>
          </a:p>
        </p:txBody>
      </p:sp>
    </p:spTree>
    <p:extLst>
      <p:ext uri="{BB962C8B-B14F-4D97-AF65-F5344CB8AC3E}">
        <p14:creationId xmlns:p14="http://schemas.microsoft.com/office/powerpoint/2010/main" val="102743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78</a:t>
            </a:fld>
            <a:endParaRPr lang="en-US"/>
          </a:p>
        </p:txBody>
      </p:sp>
    </p:spTree>
    <p:extLst>
      <p:ext uri="{BB962C8B-B14F-4D97-AF65-F5344CB8AC3E}">
        <p14:creationId xmlns:p14="http://schemas.microsoft.com/office/powerpoint/2010/main" val="2067526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79</a:t>
            </a:fld>
            <a:endParaRPr lang="en-US"/>
          </a:p>
        </p:txBody>
      </p:sp>
    </p:spTree>
    <p:extLst>
      <p:ext uri="{BB962C8B-B14F-4D97-AF65-F5344CB8AC3E}">
        <p14:creationId xmlns:p14="http://schemas.microsoft.com/office/powerpoint/2010/main" val="767058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80</a:t>
            </a:fld>
            <a:endParaRPr lang="en-US"/>
          </a:p>
        </p:txBody>
      </p:sp>
    </p:spTree>
    <p:extLst>
      <p:ext uri="{BB962C8B-B14F-4D97-AF65-F5344CB8AC3E}">
        <p14:creationId xmlns:p14="http://schemas.microsoft.com/office/powerpoint/2010/main" val="166234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53</a:t>
            </a:fld>
            <a:endParaRPr lang="en-US"/>
          </a:p>
        </p:txBody>
      </p:sp>
    </p:spTree>
    <p:extLst>
      <p:ext uri="{BB962C8B-B14F-4D97-AF65-F5344CB8AC3E}">
        <p14:creationId xmlns:p14="http://schemas.microsoft.com/office/powerpoint/2010/main" val="2049573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81</a:t>
            </a:fld>
            <a:endParaRPr lang="en-US"/>
          </a:p>
        </p:txBody>
      </p:sp>
    </p:spTree>
    <p:extLst>
      <p:ext uri="{BB962C8B-B14F-4D97-AF65-F5344CB8AC3E}">
        <p14:creationId xmlns:p14="http://schemas.microsoft.com/office/powerpoint/2010/main" val="419952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82</a:t>
            </a:fld>
            <a:endParaRPr lang="en-US"/>
          </a:p>
        </p:txBody>
      </p:sp>
    </p:spTree>
    <p:extLst>
      <p:ext uri="{BB962C8B-B14F-4D97-AF65-F5344CB8AC3E}">
        <p14:creationId xmlns:p14="http://schemas.microsoft.com/office/powerpoint/2010/main" val="1496650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DF715-0D1B-C14C-A767-9319589B51C1}" type="slidenum">
              <a:rPr lang="en-US" smtClean="0"/>
              <a:t>83</a:t>
            </a:fld>
            <a:endParaRPr lang="en-US"/>
          </a:p>
        </p:txBody>
      </p:sp>
    </p:spTree>
    <p:extLst>
      <p:ext uri="{BB962C8B-B14F-4D97-AF65-F5344CB8AC3E}">
        <p14:creationId xmlns:p14="http://schemas.microsoft.com/office/powerpoint/2010/main" val="698096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LiveSlide</a:t>
            </a:r>
            <a:r>
              <a:rPr lang="en-US" dirty="0"/>
              <a:t> Site</a:t>
            </a:r>
          </a:p>
          <a:p>
            <a:r>
              <a:rPr lang="en-US" dirty="0"/>
              <a:t>http://</a:t>
            </a:r>
            <a:r>
              <a:rPr lang="en-US" dirty="0" err="1"/>
              <a:t>ruder.io</a:t>
            </a:r>
            <a:r>
              <a:rPr lang="en-US" dirty="0"/>
              <a:t>/optimizing-gradient-descent/</a:t>
            </a:r>
            <a:r>
              <a:rPr lang="en-US" dirty="0" err="1"/>
              <a:t>index.html#adam</a:t>
            </a:r>
            <a:endParaRPr lang="en-US" dirty="0"/>
          </a:p>
        </p:txBody>
      </p:sp>
      <p:sp>
        <p:nvSpPr>
          <p:cNvPr id="4" name="Slide Number Placeholder 3"/>
          <p:cNvSpPr>
            <a:spLocks noGrp="1"/>
          </p:cNvSpPr>
          <p:nvPr>
            <p:ph type="sldNum" sz="quarter" idx="10"/>
          </p:nvPr>
        </p:nvSpPr>
        <p:spPr/>
        <p:txBody>
          <a:bodyPr/>
          <a:lstStyle/>
          <a:p>
            <a:fld id="{7FF51C37-763A-A544-96C6-A43233B4922E}" type="slidenum">
              <a:rPr lang="en-US" smtClean="0"/>
              <a:t>84</a:t>
            </a:fld>
            <a:endParaRPr lang="en-US"/>
          </a:p>
        </p:txBody>
      </p:sp>
    </p:spTree>
    <p:extLst>
      <p:ext uri="{BB962C8B-B14F-4D97-AF65-F5344CB8AC3E}">
        <p14:creationId xmlns:p14="http://schemas.microsoft.com/office/powerpoint/2010/main" val="230567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85</a:t>
            </a:fld>
            <a:endParaRPr lang="en-US"/>
          </a:p>
        </p:txBody>
      </p:sp>
    </p:spTree>
    <p:extLst>
      <p:ext uri="{BB962C8B-B14F-4D97-AF65-F5344CB8AC3E}">
        <p14:creationId xmlns:p14="http://schemas.microsoft.com/office/powerpoint/2010/main" val="1120385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86</a:t>
            </a:fld>
            <a:endParaRPr lang="en-US"/>
          </a:p>
        </p:txBody>
      </p:sp>
    </p:spTree>
    <p:extLst>
      <p:ext uri="{BB962C8B-B14F-4D97-AF65-F5344CB8AC3E}">
        <p14:creationId xmlns:p14="http://schemas.microsoft.com/office/powerpoint/2010/main" val="2090881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87</a:t>
            </a:fld>
            <a:endParaRPr lang="en-US"/>
          </a:p>
        </p:txBody>
      </p:sp>
    </p:spTree>
    <p:extLst>
      <p:ext uri="{BB962C8B-B14F-4D97-AF65-F5344CB8AC3E}">
        <p14:creationId xmlns:p14="http://schemas.microsoft.com/office/powerpoint/2010/main" val="915270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88</a:t>
            </a:fld>
            <a:endParaRPr lang="en-US"/>
          </a:p>
        </p:txBody>
      </p:sp>
    </p:spTree>
    <p:extLst>
      <p:ext uri="{BB962C8B-B14F-4D97-AF65-F5344CB8AC3E}">
        <p14:creationId xmlns:p14="http://schemas.microsoft.com/office/powerpoint/2010/main" val="226527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89</a:t>
            </a:fld>
            <a:endParaRPr lang="en-US"/>
          </a:p>
        </p:txBody>
      </p:sp>
    </p:spTree>
    <p:extLst>
      <p:ext uri="{BB962C8B-B14F-4D97-AF65-F5344CB8AC3E}">
        <p14:creationId xmlns:p14="http://schemas.microsoft.com/office/powerpoint/2010/main" val="1001930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90</a:t>
            </a:fld>
            <a:endParaRPr lang="en-US"/>
          </a:p>
        </p:txBody>
      </p:sp>
    </p:spTree>
    <p:extLst>
      <p:ext uri="{BB962C8B-B14F-4D97-AF65-F5344CB8AC3E}">
        <p14:creationId xmlns:p14="http://schemas.microsoft.com/office/powerpoint/2010/main" val="14944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54</a:t>
            </a:fld>
            <a:endParaRPr lang="en-US"/>
          </a:p>
        </p:txBody>
      </p:sp>
    </p:spTree>
    <p:extLst>
      <p:ext uri="{BB962C8B-B14F-4D97-AF65-F5344CB8AC3E}">
        <p14:creationId xmlns:p14="http://schemas.microsoft.com/office/powerpoint/2010/main" val="328938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91</a:t>
            </a:fld>
            <a:endParaRPr lang="en-US"/>
          </a:p>
        </p:txBody>
      </p:sp>
    </p:spTree>
    <p:extLst>
      <p:ext uri="{BB962C8B-B14F-4D97-AF65-F5344CB8AC3E}">
        <p14:creationId xmlns:p14="http://schemas.microsoft.com/office/powerpoint/2010/main" val="2070553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92</a:t>
            </a:fld>
            <a:endParaRPr lang="en-US"/>
          </a:p>
        </p:txBody>
      </p:sp>
    </p:spTree>
    <p:extLst>
      <p:ext uri="{BB962C8B-B14F-4D97-AF65-F5344CB8AC3E}">
        <p14:creationId xmlns:p14="http://schemas.microsoft.com/office/powerpoint/2010/main" val="1114653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93</a:t>
            </a:fld>
            <a:endParaRPr lang="en-US"/>
          </a:p>
        </p:txBody>
      </p:sp>
    </p:spTree>
    <p:extLst>
      <p:ext uri="{BB962C8B-B14F-4D97-AF65-F5344CB8AC3E}">
        <p14:creationId xmlns:p14="http://schemas.microsoft.com/office/powerpoint/2010/main" val="34886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94</a:t>
            </a:fld>
            <a:endParaRPr lang="en-US"/>
          </a:p>
        </p:txBody>
      </p:sp>
    </p:spTree>
    <p:extLst>
      <p:ext uri="{BB962C8B-B14F-4D97-AF65-F5344CB8AC3E}">
        <p14:creationId xmlns:p14="http://schemas.microsoft.com/office/powerpoint/2010/main" val="188873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55</a:t>
            </a:fld>
            <a:endParaRPr lang="en-US"/>
          </a:p>
        </p:txBody>
      </p:sp>
    </p:spTree>
    <p:extLst>
      <p:ext uri="{BB962C8B-B14F-4D97-AF65-F5344CB8AC3E}">
        <p14:creationId xmlns:p14="http://schemas.microsoft.com/office/powerpoint/2010/main" val="62546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56</a:t>
            </a:fld>
            <a:endParaRPr lang="en-US"/>
          </a:p>
        </p:txBody>
      </p:sp>
    </p:spTree>
    <p:extLst>
      <p:ext uri="{BB962C8B-B14F-4D97-AF65-F5344CB8AC3E}">
        <p14:creationId xmlns:p14="http://schemas.microsoft.com/office/powerpoint/2010/main" val="160496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57</a:t>
            </a:fld>
            <a:endParaRPr lang="en-US"/>
          </a:p>
        </p:txBody>
      </p:sp>
    </p:spTree>
    <p:extLst>
      <p:ext uri="{BB962C8B-B14F-4D97-AF65-F5344CB8AC3E}">
        <p14:creationId xmlns:p14="http://schemas.microsoft.com/office/powerpoint/2010/main" val="177396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58</a:t>
            </a:fld>
            <a:endParaRPr lang="en-US"/>
          </a:p>
        </p:txBody>
      </p:sp>
    </p:spTree>
    <p:extLst>
      <p:ext uri="{BB962C8B-B14F-4D97-AF65-F5344CB8AC3E}">
        <p14:creationId xmlns:p14="http://schemas.microsoft.com/office/powerpoint/2010/main" val="212373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51C37-763A-A544-96C6-A43233B4922E}" type="slidenum">
              <a:rPr lang="en-US" smtClean="0"/>
              <a:t>60</a:t>
            </a:fld>
            <a:endParaRPr lang="en-US"/>
          </a:p>
        </p:txBody>
      </p:sp>
    </p:spTree>
    <p:extLst>
      <p:ext uri="{BB962C8B-B14F-4D97-AF65-F5344CB8AC3E}">
        <p14:creationId xmlns:p14="http://schemas.microsoft.com/office/powerpoint/2010/main" val="8940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9F9F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rgbClr val="464646"/>
                </a:solidFill>
                <a:latin typeface="Karla" charset="0"/>
                <a:ea typeface="Karla" charset="0"/>
                <a:cs typeface="Karla" charset="0"/>
              </a:defRPr>
            </a:lvl1pPr>
          </a:lstStyle>
          <a:p>
            <a:r>
              <a:rPr lang="en-US"/>
              <a:t>Lecture #: </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44000" y="6400800"/>
            <a:ext cx="2844800" cy="365125"/>
          </a:xfrm>
        </p:spPr>
        <p:txBody>
          <a:bodyPr/>
          <a:lstStyle/>
          <a:p>
            <a:fld id="{74FD6AAA-7C75-FB4B-8EA1-06B22787237D}" type="slidenum">
              <a:rPr lang="en-US" smtClean="0"/>
              <a:t>‹#›</a:t>
            </a:fld>
            <a:endParaRPr lang="en-US"/>
          </a:p>
        </p:txBody>
      </p:sp>
      <p:sp>
        <p:nvSpPr>
          <p:cNvPr id="7" name="TextBox 6"/>
          <p:cNvSpPr txBox="1"/>
          <p:nvPr/>
        </p:nvSpPr>
        <p:spPr>
          <a:xfrm>
            <a:off x="2082800" y="2958528"/>
            <a:ext cx="8026400" cy="95410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lumMod val="75000"/>
                    <a:lumOff val="25000"/>
                  </a:schemeClr>
                </a:solidFill>
                <a:effectLst/>
                <a:latin typeface="Karla" charset="0"/>
                <a:ea typeface="Karla" charset="0"/>
                <a:cs typeface="Karla" charset="0"/>
              </a:rPr>
              <a:t>CS109A Introduction to Data Science</a:t>
            </a:r>
            <a:endParaRPr lang="en-US" sz="2400" b="0" i="0" dirty="0">
              <a:solidFill>
                <a:schemeClr val="tx1">
                  <a:lumMod val="75000"/>
                  <a:lumOff val="25000"/>
                </a:schemeClr>
              </a:solidFill>
              <a:latin typeface="Karla" charset="0"/>
              <a:ea typeface="Karla" charset="0"/>
              <a:cs typeface="Karla" charset="0"/>
            </a:endParaRPr>
          </a:p>
          <a:p>
            <a:pPr algn="ctr"/>
            <a:r>
              <a:rPr lang="en-US" sz="2400" b="0" i="0" dirty="0">
                <a:solidFill>
                  <a:schemeClr val="tx1">
                    <a:lumMod val="75000"/>
                    <a:lumOff val="25000"/>
                  </a:schemeClr>
                </a:solidFill>
                <a:latin typeface="Karla" charset="0"/>
                <a:ea typeface="Karla" charset="0"/>
                <a:cs typeface="Karla" charset="0"/>
              </a:rPr>
              <a:t>Pavlos Protopapas,</a:t>
            </a:r>
            <a:r>
              <a:rPr lang="en-US" sz="2400" b="0" i="0" baseline="0" dirty="0">
                <a:solidFill>
                  <a:schemeClr val="tx1">
                    <a:lumMod val="75000"/>
                    <a:lumOff val="25000"/>
                  </a:schemeClr>
                </a:solidFill>
                <a:latin typeface="Karla" charset="0"/>
                <a:ea typeface="Karla" charset="0"/>
                <a:cs typeface="Karla" charset="0"/>
              </a:rPr>
              <a:t> </a:t>
            </a:r>
            <a:r>
              <a:rPr lang="en-US" sz="2400" b="0" i="0" dirty="0">
                <a:solidFill>
                  <a:schemeClr val="tx1">
                    <a:lumMod val="75000"/>
                    <a:lumOff val="25000"/>
                  </a:schemeClr>
                </a:solidFill>
                <a:latin typeface="Karla" charset="0"/>
                <a:ea typeface="Karla" charset="0"/>
                <a:cs typeface="Karla" charset="0"/>
              </a:rPr>
              <a:t>Kevin Rader and Chris Tanner</a:t>
            </a:r>
          </a:p>
        </p:txBody>
      </p:sp>
      <p:grpSp>
        <p:nvGrpSpPr>
          <p:cNvPr id="12" name="Group 11"/>
          <p:cNvGrpSpPr>
            <a:grpSpLocks noChangeAspect="1"/>
          </p:cNvGrpSpPr>
          <p:nvPr/>
        </p:nvGrpSpPr>
        <p:grpSpPr>
          <a:xfrm>
            <a:off x="4475134" y="4428549"/>
            <a:ext cx="3154320" cy="1764795"/>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D6AAA-7C75-FB4B-8EA1-06B2278723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D6AAA-7C75-FB4B-8EA1-06B2278723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D6AAA-7C75-FB4B-8EA1-06B22787237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AABBF-CE1E-8A4C-92D8-393D0291D808}" type="slidenum">
              <a:rPr lang="en-US" smtClean="0"/>
              <a:t>‹#›</a:t>
            </a:fld>
            <a:endParaRPr lang="en-US"/>
          </a:p>
        </p:txBody>
      </p:sp>
    </p:spTree>
    <p:extLst>
      <p:ext uri="{BB962C8B-B14F-4D97-AF65-F5344CB8AC3E}">
        <p14:creationId xmlns:p14="http://schemas.microsoft.com/office/powerpoint/2010/main" val="136777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l">
              <a:defRPr>
                <a:solidFill>
                  <a:srgbClr val="464646"/>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74FD6AAA-7C75-FB4B-8EA1-06B22787237D}" type="slidenum">
              <a:rPr lang="en-US" smtClean="0"/>
              <a:t>‹#›</a:t>
            </a:fld>
            <a:endParaRPr lang="en-US"/>
          </a:p>
        </p:txBody>
      </p:sp>
      <p:grpSp>
        <p:nvGrpSpPr>
          <p:cNvPr id="9" name="Group 8"/>
          <p:cNvGrpSpPr>
            <a:grpSpLocks noChangeAspect="1"/>
          </p:cNvGrpSpPr>
          <p:nvPr/>
        </p:nvGrpSpPr>
        <p:grpSpPr>
          <a:xfrm>
            <a:off x="457200" y="6400800"/>
            <a:ext cx="487418" cy="274320"/>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cxnSp>
        <p:nvCxnSpPr>
          <p:cNvPr id="10" name="Straight Connector 9"/>
          <p:cNvCxnSpPr/>
          <p:nvPr/>
        </p:nvCxnSpPr>
        <p:spPr>
          <a:xfrm>
            <a:off x="0" y="789856"/>
            <a:ext cx="12192000"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15746" y="6400800"/>
            <a:ext cx="2287807" cy="261610"/>
          </a:xfrm>
          <a:prstGeom prst="rect">
            <a:avLst/>
          </a:prstGeom>
          <a:noFill/>
        </p:spPr>
        <p:txBody>
          <a:bodyPr wrap="none" rtlCol="0">
            <a:spAutoFit/>
          </a:bodyPr>
          <a:lstStyle/>
          <a:p>
            <a:pPr algn="ctr"/>
            <a:r>
              <a:rPr lang="en-US" sz="1100" cap="small" baseline="0" dirty="0">
                <a:solidFill>
                  <a:schemeClr val="tx1">
                    <a:lumMod val="50000"/>
                    <a:lumOff val="50000"/>
                  </a:schemeClr>
                </a:solidFill>
                <a:latin typeface="Karla" charset="0"/>
                <a:ea typeface="Karla" charset="0"/>
                <a:cs typeface="Karla" charset="0"/>
              </a:rPr>
              <a:t>CS109A, Protopapas, Rader, Tanner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74FD6AAA-7C75-FB4B-8EA1-06B22787237D}" type="slidenum">
              <a:rPr lang="en-US" smtClean="0"/>
              <a:t>‹#›</a:t>
            </a:fld>
            <a:endParaRPr lang="en-US"/>
          </a:p>
        </p:txBody>
      </p:sp>
      <p:sp>
        <p:nvSpPr>
          <p:cNvPr id="12" name="TextBox 11"/>
          <p:cNvSpPr txBox="1"/>
          <p:nvPr/>
        </p:nvSpPr>
        <p:spPr>
          <a:xfrm>
            <a:off x="5015747" y="6400800"/>
            <a:ext cx="2287806" cy="261610"/>
          </a:xfrm>
          <a:prstGeom prst="rect">
            <a:avLst/>
          </a:prstGeom>
          <a:noFill/>
        </p:spPr>
        <p:txBody>
          <a:bodyPr wrap="none" rtlCol="0">
            <a:spAutoFit/>
          </a:bodyPr>
          <a:lstStyle/>
          <a:p>
            <a:pPr algn="ctr"/>
            <a:r>
              <a:rPr lang="en-US" sz="1100" cap="small" baseline="0" dirty="0">
                <a:solidFill>
                  <a:schemeClr val="tx1">
                    <a:lumMod val="50000"/>
                    <a:lumOff val="50000"/>
                  </a:schemeClr>
                </a:solidFill>
                <a:latin typeface="Karla" charset="0"/>
                <a:ea typeface="Karla" charset="0"/>
                <a:cs typeface="Karla" charset="0"/>
              </a:rPr>
              <a:t>CS109A, Protopapas, Rader, Tanner</a:t>
            </a:r>
          </a:p>
        </p:txBody>
      </p:sp>
      <p:grpSp>
        <p:nvGrpSpPr>
          <p:cNvPr id="10" name="Group 9"/>
          <p:cNvGrpSpPr>
            <a:grpSpLocks noChangeAspect="1"/>
          </p:cNvGrpSpPr>
          <p:nvPr/>
        </p:nvGrpSpPr>
        <p:grpSpPr>
          <a:xfrm>
            <a:off x="457200" y="6400800"/>
            <a:ext cx="487418" cy="274320"/>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D6AAA-7C75-FB4B-8EA1-06B2278723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44000" y="6400800"/>
            <a:ext cx="2844800" cy="365125"/>
          </a:xfrm>
        </p:spPr>
        <p:txBody>
          <a:bodyPr/>
          <a:lstStyle/>
          <a:p>
            <a:fld id="{74FD6AAA-7C75-FB4B-8EA1-06B22787237D}" type="slidenum">
              <a:rPr lang="en-US" smtClean="0"/>
              <a:t>‹#›</a:t>
            </a:fld>
            <a:endParaRPr lang="en-US"/>
          </a:p>
        </p:txBody>
      </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Pavlos Protopapas</a:t>
            </a:r>
          </a:p>
        </p:txBody>
      </p:sp>
      <p:grpSp>
        <p:nvGrpSpPr>
          <p:cNvPr id="13" name="Group 12"/>
          <p:cNvGrpSpPr>
            <a:grpSpLocks noChangeAspect="1"/>
          </p:cNvGrpSpPr>
          <p:nvPr/>
        </p:nvGrpSpPr>
        <p:grpSpPr>
          <a:xfrm>
            <a:off x="457200" y="6400800"/>
            <a:ext cx="487418" cy="274320"/>
            <a:chOff x="8442646" y="6356350"/>
            <a:chExt cx="482609" cy="274320"/>
          </a:xfrm>
        </p:grpSpPr>
        <p:pic>
          <p:nvPicPr>
            <p:cNvPr id="14" name="Picture 13"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5" name="Picture 14"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44000" y="6400800"/>
            <a:ext cx="2844800" cy="365125"/>
          </a:xfrm>
        </p:spPr>
        <p:txBody>
          <a:bodyPr/>
          <a:lstStyle/>
          <a:p>
            <a:fld id="{74FD6AAA-7C75-FB4B-8EA1-06B22787237D}" type="slidenum">
              <a:rPr lang="en-US" smtClean="0"/>
              <a:t>‹#›</a:t>
            </a:fld>
            <a:endParaRPr lang="en-US"/>
          </a:p>
        </p:txBody>
      </p:sp>
      <p:grpSp>
        <p:nvGrpSpPr>
          <p:cNvPr id="15" name="Group 14"/>
          <p:cNvGrpSpPr>
            <a:grpSpLocks noChangeAspect="1"/>
          </p:cNvGrpSpPr>
          <p:nvPr/>
        </p:nvGrpSpPr>
        <p:grpSpPr>
          <a:xfrm>
            <a:off x="457200" y="6400800"/>
            <a:ext cx="487418" cy="274320"/>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9958"/>
            <a:ext cx="10972800" cy="767276"/>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144000" y="6400800"/>
            <a:ext cx="2844800" cy="365125"/>
          </a:xfrm>
        </p:spPr>
        <p:txBody>
          <a:bodyPr/>
          <a:lstStyle/>
          <a:p>
            <a:fld id="{74FD6AAA-7C75-FB4B-8EA1-06B22787237D}" type="slidenum">
              <a:rPr lang="en-US" smtClean="0"/>
              <a:t>‹#›</a:t>
            </a:fld>
            <a:endParaRPr lang="en-US"/>
          </a:p>
        </p:txBody>
      </p:sp>
      <p:sp>
        <p:nvSpPr>
          <p:cNvPr id="10" name="TextBox 9"/>
          <p:cNvSpPr txBox="1"/>
          <p:nvPr/>
        </p:nvSpPr>
        <p:spPr>
          <a:xfrm>
            <a:off x="5015747" y="6400800"/>
            <a:ext cx="2287806" cy="261610"/>
          </a:xfrm>
          <a:prstGeom prst="rect">
            <a:avLst/>
          </a:prstGeom>
          <a:noFill/>
        </p:spPr>
        <p:txBody>
          <a:bodyPr wrap="none" rtlCol="0">
            <a:spAutoFit/>
          </a:bodyPr>
          <a:lstStyle/>
          <a:p>
            <a:pPr algn="ctr"/>
            <a:r>
              <a:rPr lang="en-US" sz="1100" cap="small" baseline="0" dirty="0">
                <a:solidFill>
                  <a:schemeClr val="tx1">
                    <a:lumMod val="50000"/>
                    <a:lumOff val="50000"/>
                  </a:schemeClr>
                </a:solidFill>
                <a:latin typeface="Karla" charset="0"/>
                <a:ea typeface="Karla" charset="0"/>
                <a:cs typeface="Karla" charset="0"/>
              </a:rPr>
              <a:t>CS109A, Protopapas, Rader, Tanner</a:t>
            </a:r>
          </a:p>
        </p:txBody>
      </p:sp>
      <p:grpSp>
        <p:nvGrpSpPr>
          <p:cNvPr id="11" name="Group 10"/>
          <p:cNvGrpSpPr>
            <a:grpSpLocks noChangeAspect="1"/>
          </p:cNvGrpSpPr>
          <p:nvPr/>
        </p:nvGrpSpPr>
        <p:grpSpPr>
          <a:xfrm>
            <a:off x="457200" y="6400800"/>
            <a:ext cx="487418" cy="274320"/>
            <a:chOff x="8442646" y="6356350"/>
            <a:chExt cx="482609" cy="274320"/>
          </a:xfrm>
        </p:grpSpPr>
        <p:pic>
          <p:nvPicPr>
            <p:cNvPr id="12" name="Picture 11"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400800"/>
            <a:ext cx="2844800" cy="365125"/>
          </a:xfrm>
        </p:spPr>
        <p:txBody>
          <a:bodyPr/>
          <a:lstStyle/>
          <a:p>
            <a:fld id="{74FD6AAA-7C75-FB4B-8EA1-06B22787237D}" type="slidenum">
              <a:rPr lang="en-US" smtClean="0"/>
              <a:t>‹#›</a:t>
            </a:fld>
            <a:endParaRPr lang="en-US"/>
          </a:p>
        </p:txBody>
      </p:sp>
      <p:sp>
        <p:nvSpPr>
          <p:cNvPr id="8" name="TextBox 7"/>
          <p:cNvSpPr txBox="1"/>
          <p:nvPr/>
        </p:nvSpPr>
        <p:spPr>
          <a:xfrm>
            <a:off x="5015747" y="6400800"/>
            <a:ext cx="2287806" cy="261610"/>
          </a:xfrm>
          <a:prstGeom prst="rect">
            <a:avLst/>
          </a:prstGeom>
          <a:noFill/>
        </p:spPr>
        <p:txBody>
          <a:bodyPr wrap="none" rtlCol="0">
            <a:spAutoFit/>
          </a:bodyPr>
          <a:lstStyle/>
          <a:p>
            <a:pPr algn="ctr"/>
            <a:r>
              <a:rPr lang="en-US" sz="1100" cap="small" baseline="0" dirty="0">
                <a:solidFill>
                  <a:schemeClr val="tx1">
                    <a:lumMod val="50000"/>
                    <a:lumOff val="50000"/>
                  </a:schemeClr>
                </a:solidFill>
                <a:latin typeface="Karla" charset="0"/>
                <a:ea typeface="Karla" charset="0"/>
                <a:cs typeface="Karla" charset="0"/>
              </a:rPr>
              <a:t>CS109A, Protopapas, Rader, Tanner</a:t>
            </a:r>
          </a:p>
        </p:txBody>
      </p:sp>
      <p:grpSp>
        <p:nvGrpSpPr>
          <p:cNvPr id="9" name="Group 8"/>
          <p:cNvGrpSpPr>
            <a:grpSpLocks noChangeAspect="1"/>
          </p:cNvGrpSpPr>
          <p:nvPr/>
        </p:nvGrpSpPr>
        <p:grpSpPr>
          <a:xfrm>
            <a:off x="457200" y="6400800"/>
            <a:ext cx="487418" cy="274320"/>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1" name="Picture 10"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D6AAA-7C75-FB4B-8EA1-06B2278723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D6AAA-7C75-FB4B-8EA1-06B22787237D}" type="slidenum">
              <a:rPr lang="en-US" smtClean="0"/>
              <a:t>‹#›</a:t>
            </a:fld>
            <a:endParaRPr lang="en-US"/>
          </a:p>
        </p:txBody>
      </p:sp>
    </p:spTree>
    <p:extLst>
      <p:ext uri="{BB962C8B-B14F-4D97-AF65-F5344CB8AC3E}">
        <p14:creationId xmlns:p14="http://schemas.microsoft.com/office/powerpoint/2010/main" val="102367223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Lst>
  <p:hf hdr="0" ftr="0" dt="0"/>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11.png"/><Relationship Id="rId5" Type="http://schemas.openxmlformats.org/officeDocument/2006/relationships/image" Target="../media/image220.png"/><Relationship Id="rId6" Type="http://schemas.openxmlformats.org/officeDocument/2006/relationships/oleObject" Target="../embeddings/oleObject1.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1.png"/><Relationship Id="rId3" Type="http://schemas.openxmlformats.org/officeDocument/2006/relationships/image" Target="../media/image5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0.png"/><Relationship Id="rId3" Type="http://schemas.openxmlformats.org/officeDocument/2006/relationships/image" Target="../media/image4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s.bham.ac.uk/~jxb/NN/l8.pdf"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bioinfo.org.cn/~wangchao/maa/Numerical_Optimizatio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1" Type="http://schemas.openxmlformats.org/officeDocument/2006/relationships/image" Target="../media/image106.png"/><Relationship Id="rId12" Type="http://schemas.openxmlformats.org/officeDocument/2006/relationships/image" Target="../media/image86.png"/><Relationship Id="rId13"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2.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0.png"/><Relationship Id="rId7" Type="http://schemas.openxmlformats.org/officeDocument/2006/relationships/image" Target="../media/image690.png"/><Relationship Id="rId8" Type="http://schemas.openxmlformats.org/officeDocument/2006/relationships/image" Target="../media/image99.png"/><Relationship Id="rId9" Type="http://schemas.openxmlformats.org/officeDocument/2006/relationships/image" Target="../media/image100.png"/><Relationship Id="rId10" Type="http://schemas.openxmlformats.org/officeDocument/2006/relationships/image" Target="../media/image105.png"/></Relationships>
</file>

<file path=ppt/slides/_rels/slide4.xml.rels><?xml version="1.0" encoding="UTF-8" standalone="yes"?>
<Relationships xmlns="http://schemas.openxmlformats.org/package/2006/relationships"><Relationship Id="rId3" Type="http://schemas.openxmlformats.org/officeDocument/2006/relationships/image" Target="../media/image180.png"/><Relationship Id="rId4" Type="http://schemas.openxmlformats.org/officeDocument/2006/relationships/image" Target="../media/image190.png"/><Relationship Id="rId5" Type="http://schemas.openxmlformats.org/officeDocument/2006/relationships/image" Target="../media/image200.png"/><Relationship Id="rId6" Type="http://schemas.openxmlformats.org/officeDocument/2006/relationships/image" Target="../media/image210.png"/><Relationship Id="rId7" Type="http://schemas.openxmlformats.org/officeDocument/2006/relationships/image" Target="../media/image281.png"/><Relationship Id="rId8" Type="http://schemas.openxmlformats.org/officeDocument/2006/relationships/image" Target="../media/image291.png"/><Relationship Id="rId9" Type="http://schemas.openxmlformats.org/officeDocument/2006/relationships/image" Target="../media/image301.png"/><Relationship Id="rId1" Type="http://schemas.openxmlformats.org/officeDocument/2006/relationships/slideLayout" Target="../slideLayouts/slideLayout2.xml"/><Relationship Id="rId2" Type="http://schemas.openxmlformats.org/officeDocument/2006/relationships/image" Target="../media/image1210.png"/></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1.png"/><Relationship Id="rId1" Type="http://schemas.openxmlformats.org/officeDocument/2006/relationships/slideLayout" Target="../slideLayouts/slideLayout2.xml"/><Relationship Id="rId2" Type="http://schemas.openxmlformats.org/officeDocument/2006/relationships/image" Target="../media/image109.png"/></Relationships>
</file>

<file path=ppt/slides/_rels/slide41.xml.rels><?xml version="1.0" encoding="UTF-8" standalone="yes"?>
<Relationships xmlns="http://schemas.openxmlformats.org/package/2006/relationships"><Relationship Id="rId9" Type="http://schemas.openxmlformats.org/officeDocument/2006/relationships/image" Target="../media/image107.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1" Type="http://schemas.openxmlformats.org/officeDocument/2006/relationships/slideLayout" Target="../slideLayouts/slideLayout2.xml"/><Relationship Id="rId8" Type="http://schemas.openxmlformats.org/officeDocument/2006/relationships/image" Target="../media/image9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46.xml.rels><?xml version="1.0" encoding="UTF-8" standalone="yes"?>
<Relationships xmlns="http://schemas.openxmlformats.org/package/2006/relationships"><Relationship Id="rId9" Type="http://schemas.openxmlformats.org/officeDocument/2006/relationships/image" Target="../media/image119.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1" Type="http://schemas.openxmlformats.org/officeDocument/2006/relationships/slideLayout" Target="../slideLayouts/slideLayout2.xml"/><Relationship Id="rId8" Type="http://schemas.openxmlformats.org/officeDocument/2006/relationships/image" Target="../media/image118.png"/></Relationships>
</file>

<file path=ppt/slides/_rels/slide47.xml.rels><?xml version="1.0" encoding="UTF-8" standalone="yes"?>
<Relationships xmlns="http://schemas.openxmlformats.org/package/2006/relationships"><Relationship Id="rId9" Type="http://schemas.openxmlformats.org/officeDocument/2006/relationships/image" Target="../media/image400.png"/><Relationship Id="rId20" Type="http://schemas.openxmlformats.org/officeDocument/2006/relationships/image" Target="../media/image129.png"/><Relationship Id="rId10" Type="http://schemas.openxmlformats.org/officeDocument/2006/relationships/image" Target="../media/image1200.png"/><Relationship Id="rId11" Type="http://schemas.openxmlformats.org/officeDocument/2006/relationships/image" Target="../media/image451.png"/><Relationship Id="rId12" Type="http://schemas.openxmlformats.org/officeDocument/2006/relationships/image" Target="../media/image1211.png"/><Relationship Id="rId13" Type="http://schemas.openxmlformats.org/officeDocument/2006/relationships/image" Target="../media/image122.png"/><Relationship Id="rId14" Type="http://schemas.openxmlformats.org/officeDocument/2006/relationships/image" Target="../media/image123.png"/><Relationship Id="rId15" Type="http://schemas.openxmlformats.org/officeDocument/2006/relationships/image" Target="../media/image124.png"/><Relationship Id="rId16" Type="http://schemas.openxmlformats.org/officeDocument/2006/relationships/image" Target="../media/image125.png"/><Relationship Id="rId17" Type="http://schemas.openxmlformats.org/officeDocument/2006/relationships/image" Target="../media/image126.png"/><Relationship Id="rId18" Type="http://schemas.openxmlformats.org/officeDocument/2006/relationships/image" Target="../media/image127.png"/><Relationship Id="rId19" Type="http://schemas.openxmlformats.org/officeDocument/2006/relationships/image" Target="../media/image128.png"/><Relationship Id="rId1" Type="http://schemas.openxmlformats.org/officeDocument/2006/relationships/slideLayout" Target="../slideLayouts/slideLayout8.xml"/><Relationship Id="rId2" Type="http://schemas.openxmlformats.org/officeDocument/2006/relationships/image" Target="../media/image390.png"/><Relationship Id="rId3" Type="http://schemas.openxmlformats.org/officeDocument/2006/relationships/image" Target="../media/image710.png"/><Relationship Id="rId4" Type="http://schemas.openxmlformats.org/officeDocument/2006/relationships/image" Target="../media/image120.png"/><Relationship Id="rId5" Type="http://schemas.openxmlformats.org/officeDocument/2006/relationships/image" Target="../media/image1170.png"/><Relationship Id="rId6" Type="http://schemas.openxmlformats.org/officeDocument/2006/relationships/image" Target="../media/image108.png"/><Relationship Id="rId7" Type="http://schemas.openxmlformats.org/officeDocument/2006/relationships/image" Target="../media/image1180.png"/><Relationship Id="rId8" Type="http://schemas.openxmlformats.org/officeDocument/2006/relationships/image" Target="../media/image1190.png"/></Relationships>
</file>

<file path=ppt/slides/_rels/slide48.xml.rels><?xml version="1.0" encoding="UTF-8" standalone="yes"?>
<Relationships xmlns="http://schemas.openxmlformats.org/package/2006/relationships"><Relationship Id="rId9" Type="http://schemas.openxmlformats.org/officeDocument/2006/relationships/image" Target="../media/image119.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1" Type="http://schemas.openxmlformats.org/officeDocument/2006/relationships/slideLayout" Target="../slideLayouts/slideLayout2.xml"/><Relationship Id="rId8" Type="http://schemas.openxmlformats.org/officeDocument/2006/relationships/image" Target="../media/image1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260.png"/><Relationship Id="rId6" Type="http://schemas.openxmlformats.org/officeDocument/2006/relationships/image" Target="../media/image270.png"/><Relationship Id="rId1" Type="http://schemas.openxmlformats.org/officeDocument/2006/relationships/slideLayout" Target="../slideLayouts/slideLayout2.xml"/><Relationship Id="rId2" Type="http://schemas.openxmlformats.org/officeDocument/2006/relationships/image" Target="../media/image23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90.png"/><Relationship Id="rId4" Type="http://schemas.openxmlformats.org/officeDocument/2006/relationships/image" Target="../media/image300.png"/><Relationship Id="rId5" Type="http://schemas.openxmlformats.org/officeDocument/2006/relationships/image" Target="../media/image260.png"/><Relationship Id="rId6"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image" Target="../media/image28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70.png"/><Relationship Id="rId5" Type="http://schemas.openxmlformats.org/officeDocument/2006/relationships/image" Target="../media/image18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21.emf"/><Relationship Id="rId6" Type="http://schemas.openxmlformats.org/officeDocument/2006/relationships/oleObject" Target="../embeddings/oleObject3.bin"/><Relationship Id="rId7"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4.bin"/><Relationship Id="rId5" Type="http://schemas.openxmlformats.org/officeDocument/2006/relationships/image" Target="../media/image2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1.png"/><Relationship Id="rId5" Type="http://schemas.openxmlformats.org/officeDocument/2006/relationships/image" Target="../media/image24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5.bin"/><Relationship Id="rId5" Type="http://schemas.openxmlformats.org/officeDocument/2006/relationships/image" Target="../media/image26.emf"/><Relationship Id="rId6" Type="http://schemas.openxmlformats.org/officeDocument/2006/relationships/oleObject" Target="../embeddings/oleObject6.bin"/><Relationship Id="rId7" Type="http://schemas.openxmlformats.org/officeDocument/2006/relationships/image" Target="../media/image27.emf"/><Relationship Id="rId8" Type="http://schemas.openxmlformats.org/officeDocument/2006/relationships/image" Target="../media/image34.png"/><Relationship Id="rId9" Type="http://schemas.openxmlformats.org/officeDocument/2006/relationships/image" Target="../media/image3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1.png"/></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2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7.bin"/><Relationship Id="rId5" Type="http://schemas.openxmlformats.org/officeDocument/2006/relationships/image" Target="../media/image44.emf"/><Relationship Id="rId6" Type="http://schemas.openxmlformats.org/officeDocument/2006/relationships/image" Target="../media/image430.png"/><Relationship Id="rId7" Type="http://schemas.openxmlformats.org/officeDocument/2006/relationships/image" Target="../media/image45.png"/><Relationship Id="rId8" Type="http://schemas.openxmlformats.org/officeDocument/2006/relationships/image" Target="../media/image4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4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8.bin"/><Relationship Id="rId5" Type="http://schemas.openxmlformats.org/officeDocument/2006/relationships/image" Target="../media/image50.emf"/><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9.bin"/><Relationship Id="rId5" Type="http://schemas.openxmlformats.org/officeDocument/2006/relationships/image" Target="../media/image56.emf"/><Relationship Id="rId6" Type="http://schemas.openxmlformats.org/officeDocument/2006/relationships/image" Target="../media/image54.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0.bin"/><Relationship Id="rId5" Type="http://schemas.openxmlformats.org/officeDocument/2006/relationships/image" Target="../media/image57.emf"/><Relationship Id="rId6" Type="http://schemas.openxmlformats.org/officeDocument/2006/relationships/oleObject" Target="../embeddings/oleObject11.bin"/><Relationship Id="rId7" Type="http://schemas.openxmlformats.org/officeDocument/2006/relationships/image" Target="../media/image58.emf"/><Relationship Id="rId8" Type="http://schemas.openxmlformats.org/officeDocument/2006/relationships/image" Target="../media/image59.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xml.rels><?xml version="1.0" encoding="UTF-8" standalone="yes"?>
<Relationships xmlns="http://schemas.openxmlformats.org/package/2006/relationships"><Relationship Id="rId3" Type="http://schemas.openxmlformats.org/officeDocument/2006/relationships/image" Target="../media/image320.png"/><Relationship Id="rId4" Type="http://schemas.openxmlformats.org/officeDocument/2006/relationships/image" Target="../media/image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2.bin"/><Relationship Id="rId5" Type="http://schemas.openxmlformats.org/officeDocument/2006/relationships/image" Target="../media/image60.emf"/><Relationship Id="rId6" Type="http://schemas.openxmlformats.org/officeDocument/2006/relationships/oleObject" Target="../embeddings/oleObject13.bin"/><Relationship Id="rId7" Type="http://schemas.openxmlformats.org/officeDocument/2006/relationships/image" Target="../media/image61.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4.bin"/><Relationship Id="rId5" Type="http://schemas.openxmlformats.org/officeDocument/2006/relationships/image" Target="../media/image62.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4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5.bin"/><Relationship Id="rId5" Type="http://schemas.openxmlformats.org/officeDocument/2006/relationships/image" Target="../media/image6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6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4.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6.bin"/><Relationship Id="rId5" Type="http://schemas.openxmlformats.org/officeDocument/2006/relationships/image" Target="../media/image65.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17.bin"/><Relationship Id="rId5" Type="http://schemas.openxmlformats.org/officeDocument/2006/relationships/image" Target="../media/image66.emf"/><Relationship Id="rId6" Type="http://schemas.openxmlformats.org/officeDocument/2006/relationships/oleObject" Target="../embeddings/oleObject18.bin"/><Relationship Id="rId7" Type="http://schemas.openxmlformats.org/officeDocument/2006/relationships/image" Target="../media/image67.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9.bin"/><Relationship Id="rId5" Type="http://schemas.openxmlformats.org/officeDocument/2006/relationships/image" Target="../media/image68.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64.png"/><Relationship Id="rId5" Type="http://schemas.openxmlformats.org/officeDocument/2006/relationships/oleObject" Target="../embeddings/oleObject20.bin"/><Relationship Id="rId6" Type="http://schemas.openxmlformats.org/officeDocument/2006/relationships/image" Target="../media/image69.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64.png"/><Relationship Id="rId5" Type="http://schemas.openxmlformats.org/officeDocument/2006/relationships/oleObject" Target="../embeddings/oleObject21.bin"/><Relationship Id="rId6" Type="http://schemas.openxmlformats.org/officeDocument/2006/relationships/image" Target="../media/image70.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20:  Back Propagation</a:t>
            </a:r>
          </a:p>
        </p:txBody>
      </p:sp>
      <p:sp>
        <p:nvSpPr>
          <p:cNvPr id="3" name="Slide Number Placeholder 2"/>
          <p:cNvSpPr>
            <a:spLocks noGrp="1"/>
          </p:cNvSpPr>
          <p:nvPr>
            <p:ph type="sldNum" sz="quarter" idx="12"/>
          </p:nvPr>
        </p:nvSpPr>
        <p:spPr/>
        <p:txBody>
          <a:bodyPr/>
          <a:lstStyle/>
          <a:p>
            <a:fld id="{74FD6AAA-7C75-FB4B-8EA1-06B22787237D}" type="slidenum">
              <a:rPr lang="en-US" smtClean="0"/>
              <a:t>1</a:t>
            </a:fld>
            <a:endParaRPr lang="en-US"/>
          </a:p>
        </p:txBody>
      </p:sp>
      <p:sp>
        <p:nvSpPr>
          <p:cNvPr id="4" name="Rectangle 3"/>
          <p:cNvSpPr/>
          <p:nvPr/>
        </p:nvSpPr>
        <p:spPr>
          <a:xfrm>
            <a:off x="5977217" y="3244334"/>
            <a:ext cx="237566" cy="369332"/>
          </a:xfrm>
          <a:prstGeom prst="rect">
            <a:avLst/>
          </a:prstGeom>
        </p:spPr>
        <p:txBody>
          <a:bodyPr wrap="none">
            <a:spAutoFit/>
          </a:bodyPr>
          <a:lstStyle/>
          <a:p>
            <a:r>
              <a:rPr lang="sk-SK" b="0" dirty="0">
                <a:effectLst/>
              </a:rPr>
              <a:t> </a:t>
            </a:r>
            <a:endParaRPr lang="en-US" dirty="0"/>
          </a:p>
        </p:txBody>
      </p:sp>
    </p:spTree>
    <p:extLst>
      <p:ext uri="{BB962C8B-B14F-4D97-AF65-F5344CB8AC3E}">
        <p14:creationId xmlns:p14="http://schemas.microsoft.com/office/powerpoint/2010/main" val="179712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Minimization of the Loss Function	</a:t>
            </a:r>
          </a:p>
        </p:txBody>
      </p:sp>
      <p:sp>
        <p:nvSpPr>
          <p:cNvPr id="3" name="Content Placeholder 2"/>
          <p:cNvSpPr>
            <a:spLocks noGrp="1"/>
          </p:cNvSpPr>
          <p:nvPr>
            <p:ph idx="1"/>
          </p:nvPr>
        </p:nvSpPr>
        <p:spPr>
          <a:xfrm>
            <a:off x="833415" y="1177758"/>
            <a:ext cx="11494052" cy="2111143"/>
          </a:xfrm>
        </p:spPr>
        <p:txBody>
          <a:bodyPr/>
          <a:lstStyle/>
          <a:p>
            <a:pPr>
              <a:spcAft>
                <a:spcPts val="1200"/>
              </a:spcAft>
            </a:pPr>
            <a:endParaRPr lang="en-US" sz="2400" dirty="0"/>
          </a:p>
          <a:p>
            <a:pPr>
              <a:spcAft>
                <a:spcPts val="1200"/>
              </a:spcAft>
            </a:pPr>
            <a:r>
              <a:rPr lang="en-US" sz="2400" b="1" dirty="0"/>
              <a:t>Question</a:t>
            </a:r>
            <a:r>
              <a:rPr lang="en-US" sz="2400" dirty="0"/>
              <a:t>: What is the mathematical function that describes the slope? </a:t>
            </a:r>
          </a:p>
          <a:p>
            <a:pPr>
              <a:spcAft>
                <a:spcPts val="1200"/>
              </a:spcAft>
            </a:pPr>
            <a:r>
              <a:rPr lang="en-US" sz="2400" b="1" dirty="0" smtClean="0">
                <a:solidFill>
                  <a:srgbClr val="C00000"/>
                </a:solidFill>
              </a:rPr>
              <a:t>	Derivative</a:t>
            </a:r>
            <a:endParaRPr lang="en-US" sz="2400" dirty="0"/>
          </a:p>
          <a:p>
            <a:pPr>
              <a:spcAft>
                <a:spcPts val="1200"/>
              </a:spcAft>
            </a:pPr>
            <a:r>
              <a:rPr lang="en-US" sz="2400" b="1" dirty="0"/>
              <a:t>Question</a:t>
            </a:r>
            <a:r>
              <a:rPr lang="en-US" sz="2400" dirty="0"/>
              <a:t>: How do we generalize this to more than one predictor?</a:t>
            </a:r>
          </a:p>
          <a:p>
            <a:pPr>
              <a:spcAft>
                <a:spcPts val="1200"/>
              </a:spcAft>
            </a:pPr>
            <a:r>
              <a:rPr lang="en-US" sz="2400" b="1" dirty="0" smtClean="0">
                <a:solidFill>
                  <a:srgbClr val="C00000"/>
                </a:solidFill>
              </a:rPr>
              <a:t>	Take </a:t>
            </a:r>
            <a:r>
              <a:rPr lang="en-US" sz="2400" b="1" dirty="0">
                <a:solidFill>
                  <a:srgbClr val="C00000"/>
                </a:solidFill>
              </a:rPr>
              <a:t>the derivative with respect to each coefficient and do the same </a:t>
            </a:r>
            <a:r>
              <a:rPr lang="en-US" sz="2400" b="1" dirty="0" smtClean="0">
                <a:solidFill>
                  <a:srgbClr val="C00000"/>
                </a:solidFill>
              </a:rPr>
              <a:t>	sequentially</a:t>
            </a:r>
            <a:endParaRPr lang="en-US" sz="2400" b="1" dirty="0">
              <a:solidFill>
                <a:srgbClr val="C00000"/>
              </a:solidFill>
            </a:endParaRPr>
          </a:p>
          <a:p>
            <a:pPr>
              <a:spcAft>
                <a:spcPts val="1200"/>
              </a:spcAft>
            </a:pPr>
            <a:r>
              <a:rPr lang="en-US" sz="2400" b="1" dirty="0"/>
              <a:t>Question:  </a:t>
            </a:r>
            <a:r>
              <a:rPr lang="en-US" sz="2400" dirty="0"/>
              <a:t>What do you think is a good approach for telling the model how to change (what is the step size) to become better? </a:t>
            </a:r>
          </a:p>
        </p:txBody>
      </p:sp>
      <p:sp>
        <p:nvSpPr>
          <p:cNvPr id="4" name="Slide Number Placeholder 3"/>
          <p:cNvSpPr>
            <a:spLocks noGrp="1"/>
          </p:cNvSpPr>
          <p:nvPr>
            <p:ph type="sldNum" sz="quarter" idx="12"/>
          </p:nvPr>
        </p:nvSpPr>
        <p:spPr/>
        <p:txBody>
          <a:bodyPr/>
          <a:lstStyle/>
          <a:p>
            <a:fld id="{74FD6AAA-7C75-FB4B-8EA1-06B22787237D}" type="slidenum">
              <a:rPr lang="en-US" smtClean="0"/>
              <a:t>10</a:t>
            </a:fld>
            <a:endParaRPr lang="en-US"/>
          </a:p>
        </p:txBody>
      </p:sp>
    </p:spTree>
    <p:extLst>
      <p:ext uri="{BB962C8B-B14F-4D97-AF65-F5344CB8AC3E}">
        <p14:creationId xmlns:p14="http://schemas.microsoft.com/office/powerpoint/2010/main" val="103777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 (cont.)</a:t>
            </a:r>
          </a:p>
        </p:txBody>
      </p:sp>
      <p:sp>
        <p:nvSpPr>
          <p:cNvPr id="3" name="Content Placeholder 2"/>
          <p:cNvSpPr>
            <a:spLocks noGrp="1"/>
          </p:cNvSpPr>
          <p:nvPr>
            <p:ph idx="1"/>
          </p:nvPr>
        </p:nvSpPr>
        <p:spPr>
          <a:xfrm>
            <a:off x="833415" y="1177758"/>
            <a:ext cx="11494052" cy="2111143"/>
          </a:xfrm>
        </p:spPr>
        <p:txBody>
          <a:bodyPr/>
          <a:lstStyle/>
          <a:p>
            <a:r>
              <a:rPr lang="en-US" sz="2400" dirty="0"/>
              <a:t>If the step is proportional to the slope then you avoid overshooting the minimum. How? </a:t>
            </a:r>
          </a:p>
          <a:p>
            <a:r>
              <a:rPr lang="en-US" sz="2400" dirty="0"/>
              <a:t> </a:t>
            </a:r>
          </a:p>
        </p:txBody>
      </p:sp>
      <p:sp>
        <p:nvSpPr>
          <p:cNvPr id="4" name="Slide Number Placeholder 3"/>
          <p:cNvSpPr>
            <a:spLocks noGrp="1"/>
          </p:cNvSpPr>
          <p:nvPr>
            <p:ph type="sldNum" sz="quarter" idx="12"/>
          </p:nvPr>
        </p:nvSpPr>
        <p:spPr/>
        <p:txBody>
          <a:bodyPr/>
          <a:lstStyle/>
          <a:p>
            <a:fld id="{74FD6AAA-7C75-FB4B-8EA1-06B22787237D}" type="slidenum">
              <a:rPr lang="en-US" smtClean="0"/>
              <a:t>11</a:t>
            </a:fld>
            <a:endParaRPr lang="en-US"/>
          </a:p>
        </p:txBody>
      </p:sp>
      <p:sp>
        <p:nvSpPr>
          <p:cNvPr id="15" name="Freeform 14">
            <a:extLst>
              <a:ext uri="{FF2B5EF4-FFF2-40B4-BE49-F238E27FC236}">
                <a16:creationId xmlns="" xmlns:a16="http://schemas.microsoft.com/office/drawing/2014/main" id="{1241BC74-178E-6C48-98BB-1D450BF2A00A}"/>
              </a:ext>
            </a:extLst>
          </p:cNvPr>
          <p:cNvSpPr/>
          <p:nvPr/>
        </p:nvSpPr>
        <p:spPr>
          <a:xfrm>
            <a:off x="2464420" y="2509024"/>
            <a:ext cx="7582829" cy="2408697"/>
          </a:xfrm>
          <a:custGeom>
            <a:avLst/>
            <a:gdLst>
              <a:gd name="connsiteX0" fmla="*/ 0 w 7582829"/>
              <a:gd name="connsiteY0" fmla="*/ 0 h 2408697"/>
              <a:gd name="connsiteX1" fmla="*/ 3479180 w 7582829"/>
              <a:gd name="connsiteY1" fmla="*/ 2408664 h 2408697"/>
              <a:gd name="connsiteX2" fmla="*/ 7582829 w 7582829"/>
              <a:gd name="connsiteY2" fmla="*/ 55756 h 2408697"/>
            </a:gdLst>
            <a:ahLst/>
            <a:cxnLst>
              <a:cxn ang="0">
                <a:pos x="connsiteX0" y="connsiteY0"/>
              </a:cxn>
              <a:cxn ang="0">
                <a:pos x="connsiteX1" y="connsiteY1"/>
              </a:cxn>
              <a:cxn ang="0">
                <a:pos x="connsiteX2" y="connsiteY2"/>
              </a:cxn>
            </a:cxnLst>
            <a:rect l="l" t="t" r="r" b="b"/>
            <a:pathLst>
              <a:path w="7582829" h="2408697">
                <a:moveTo>
                  <a:pt x="0" y="0"/>
                </a:moveTo>
                <a:cubicBezTo>
                  <a:pt x="1107687" y="1199685"/>
                  <a:pt x="2215375" y="2399371"/>
                  <a:pt x="3479180" y="2408664"/>
                </a:cubicBezTo>
                <a:cubicBezTo>
                  <a:pt x="4742985" y="2417957"/>
                  <a:pt x="6852424" y="475785"/>
                  <a:pt x="7582829" y="5575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7189DE07-A56B-2D47-B75C-536AF030C7E9}"/>
              </a:ext>
            </a:extLst>
          </p:cNvPr>
          <p:cNvSpPr/>
          <p:nvPr/>
        </p:nvSpPr>
        <p:spPr>
          <a:xfrm>
            <a:off x="3412273" y="3502193"/>
            <a:ext cx="89210" cy="669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1E4F5A39-D5E0-7F4D-A22E-F4B2A47D4A2E}"/>
              </a:ext>
            </a:extLst>
          </p:cNvPr>
          <p:cNvCxnSpPr/>
          <p:nvPr/>
        </p:nvCxnSpPr>
        <p:spPr>
          <a:xfrm>
            <a:off x="2159594" y="2287255"/>
            <a:ext cx="2683777" cy="263046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 xmlns:a16="http://schemas.microsoft.com/office/drawing/2014/main" id="{F6F0D03A-CD0F-2742-9002-EABF0F3C29A0}"/>
              </a:ext>
            </a:extLst>
          </p:cNvPr>
          <p:cNvSpPr/>
          <p:nvPr/>
        </p:nvSpPr>
        <p:spPr>
          <a:xfrm>
            <a:off x="4680533" y="4519959"/>
            <a:ext cx="112734" cy="1002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 xmlns:a16="http://schemas.microsoft.com/office/drawing/2014/main" id="{DCB53FC7-FC7F-5D4F-A869-7F7BAEB760D2}"/>
              </a:ext>
            </a:extLst>
          </p:cNvPr>
          <p:cNvCxnSpPr/>
          <p:nvPr/>
        </p:nvCxnSpPr>
        <p:spPr>
          <a:xfrm>
            <a:off x="3501482" y="3883068"/>
            <a:ext cx="2594518" cy="145302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 xmlns:a16="http://schemas.microsoft.com/office/drawing/2014/main" id="{F2F2EB78-58A3-5C4F-9726-4028477828B8}"/>
              </a:ext>
            </a:extLst>
          </p:cNvPr>
          <p:cNvCxnSpPr>
            <a:cxnSpLocks/>
          </p:cNvCxnSpPr>
          <p:nvPr/>
        </p:nvCxnSpPr>
        <p:spPr>
          <a:xfrm flipV="1">
            <a:off x="3501483" y="3542876"/>
            <a:ext cx="1235417" cy="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 xmlns:a16="http://schemas.microsoft.com/office/drawing/2014/main" id="{371B9FD7-B908-5946-814C-AA00D0DC97B4}"/>
                  </a:ext>
                </a:extLst>
              </p:cNvPr>
              <p:cNvSpPr/>
              <p:nvPr/>
            </p:nvSpPr>
            <p:spPr>
              <a:xfrm>
                <a:off x="3651595" y="2817251"/>
                <a:ext cx="935191"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mr-IN" i="1">
                              <a:latin typeface="Cambria Math" charset="0"/>
                            </a:rPr>
                          </m:ctrlPr>
                        </m:fPr>
                        <m:num>
                          <m:r>
                            <a:rPr lang="en-US" i="1">
                              <a:latin typeface="Cambria Math" charset="0"/>
                            </a:rPr>
                            <m:t>𝑑</m:t>
                          </m:r>
                          <m:r>
                            <a:rPr lang="en-US" i="1">
                              <a:latin typeface="Cambria Math" charset="0"/>
                            </a:rPr>
                            <m:t>ℒ</m:t>
                          </m:r>
                          <m:r>
                            <a:rPr lang="en-US" i="1">
                              <a:latin typeface="Cambria Math" charset="0"/>
                            </a:rPr>
                            <m:t>(</m:t>
                          </m:r>
                          <m:r>
                            <a:rPr lang="en-US" i="1">
                              <a:latin typeface="Cambria Math" charset="0"/>
                            </a:rPr>
                            <m:t>𝑊</m:t>
                          </m:r>
                          <m:r>
                            <a:rPr lang="en-US" i="1">
                              <a:latin typeface="Cambria Math" charset="0"/>
                            </a:rPr>
                            <m:t>)</m:t>
                          </m:r>
                        </m:num>
                        <m:den>
                          <m:r>
                            <a:rPr lang="en-US" i="1">
                              <a:latin typeface="Cambria Math" charset="0"/>
                            </a:rPr>
                            <m:t>𝑑𝑊</m:t>
                          </m:r>
                        </m:den>
                      </m:f>
                    </m:oMath>
                  </m:oMathPara>
                </a14:m>
                <a:endParaRPr lang="en-US" sz="1600" dirty="0"/>
              </a:p>
            </p:txBody>
          </p:sp>
        </mc:Choice>
        <mc:Fallback xmlns="">
          <p:sp>
            <p:nvSpPr>
              <p:cNvPr id="27" name="Rectangle 26">
                <a:extLst>
                  <a:ext uri="{FF2B5EF4-FFF2-40B4-BE49-F238E27FC236}">
                    <a16:creationId xmlns:a16="http://schemas.microsoft.com/office/drawing/2014/main" id="{371B9FD7-B908-5946-814C-AA00D0DC97B4}"/>
                  </a:ext>
                </a:extLst>
              </p:cNvPr>
              <p:cNvSpPr>
                <a:spLocks noRot="1" noChangeAspect="1" noMove="1" noResize="1" noEditPoints="1" noAdjustHandles="1" noChangeArrowheads="1" noChangeShapeType="1" noTextEdit="1"/>
              </p:cNvSpPr>
              <p:nvPr/>
            </p:nvSpPr>
            <p:spPr>
              <a:xfrm>
                <a:off x="3651595" y="2817251"/>
                <a:ext cx="935191" cy="619913"/>
              </a:xfrm>
              <a:prstGeom prst="rect">
                <a:avLst/>
              </a:prstGeom>
              <a:blipFill>
                <a:blip r:embed="rId2"/>
                <a:stretch>
                  <a:fillRect b="-4000"/>
                </a:stretch>
              </a:blipFill>
            </p:spPr>
            <p:txBody>
              <a:bodyPr/>
              <a:lstStyle/>
              <a:p>
                <a:r>
                  <a:rPr lang="en-US">
                    <a:noFill/>
                  </a:rPr>
                  <a:t> </a:t>
                </a:r>
              </a:p>
            </p:txBody>
          </p:sp>
        </mc:Fallback>
      </mc:AlternateContent>
      <p:cxnSp>
        <p:nvCxnSpPr>
          <p:cNvPr id="28" name="Straight Arrow Connector 27">
            <a:extLst>
              <a:ext uri="{FF2B5EF4-FFF2-40B4-BE49-F238E27FC236}">
                <a16:creationId xmlns="" xmlns:a16="http://schemas.microsoft.com/office/drawing/2014/main" id="{1CE73A49-3869-8347-ABCE-B4AAED956944}"/>
              </a:ext>
            </a:extLst>
          </p:cNvPr>
          <p:cNvCxnSpPr>
            <a:cxnSpLocks/>
          </p:cNvCxnSpPr>
          <p:nvPr/>
        </p:nvCxnSpPr>
        <p:spPr>
          <a:xfrm flipV="1">
            <a:off x="4736900" y="4579521"/>
            <a:ext cx="835267" cy="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28">
                <a:extLst>
                  <a:ext uri="{FF2B5EF4-FFF2-40B4-BE49-F238E27FC236}">
                    <a16:creationId xmlns="" xmlns:a16="http://schemas.microsoft.com/office/drawing/2014/main" id="{46401CB7-B92E-9145-8731-400A7A5C9BBC}"/>
                  </a:ext>
                </a:extLst>
              </p:cNvPr>
              <p:cNvSpPr/>
              <p:nvPr/>
            </p:nvSpPr>
            <p:spPr>
              <a:xfrm>
                <a:off x="4736900" y="3921338"/>
                <a:ext cx="935191" cy="6199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mr-IN" i="1">
                              <a:latin typeface="Cambria Math" charset="0"/>
                            </a:rPr>
                          </m:ctrlPr>
                        </m:fPr>
                        <m:num>
                          <m:r>
                            <a:rPr lang="en-US" i="1">
                              <a:latin typeface="Cambria Math" charset="0"/>
                            </a:rPr>
                            <m:t>𝑑</m:t>
                          </m:r>
                          <m:r>
                            <a:rPr lang="en-US" i="1">
                              <a:latin typeface="Cambria Math" charset="0"/>
                            </a:rPr>
                            <m:t>ℒ</m:t>
                          </m:r>
                          <m:r>
                            <a:rPr lang="en-US" i="1">
                              <a:latin typeface="Cambria Math" charset="0"/>
                            </a:rPr>
                            <m:t>(</m:t>
                          </m:r>
                          <m:r>
                            <a:rPr lang="en-US" i="1">
                              <a:latin typeface="Cambria Math" charset="0"/>
                            </a:rPr>
                            <m:t>𝑊</m:t>
                          </m:r>
                          <m:r>
                            <a:rPr lang="en-US" i="1">
                              <a:latin typeface="Cambria Math" charset="0"/>
                            </a:rPr>
                            <m:t>)</m:t>
                          </m:r>
                        </m:num>
                        <m:den>
                          <m:r>
                            <a:rPr lang="en-US" i="1">
                              <a:latin typeface="Cambria Math" charset="0"/>
                            </a:rPr>
                            <m:t>𝑑𝑊</m:t>
                          </m:r>
                        </m:den>
                      </m:f>
                    </m:oMath>
                  </m:oMathPara>
                </a14:m>
                <a:endParaRPr lang="en-US" sz="1600" dirty="0"/>
              </a:p>
            </p:txBody>
          </p:sp>
        </mc:Choice>
        <mc:Fallback xmlns="">
          <p:sp>
            <p:nvSpPr>
              <p:cNvPr id="29" name="Rectangle 28">
                <a:extLst>
                  <a:ext uri="{FF2B5EF4-FFF2-40B4-BE49-F238E27FC236}">
                    <a16:creationId xmlns:a16="http://schemas.microsoft.com/office/drawing/2014/main" id="{46401CB7-B92E-9145-8731-400A7A5C9BBC}"/>
                  </a:ext>
                </a:extLst>
              </p:cNvPr>
              <p:cNvSpPr>
                <a:spLocks noRot="1" noChangeAspect="1" noMove="1" noResize="1" noEditPoints="1" noAdjustHandles="1" noChangeArrowheads="1" noChangeShapeType="1" noTextEdit="1"/>
              </p:cNvSpPr>
              <p:nvPr/>
            </p:nvSpPr>
            <p:spPr>
              <a:xfrm>
                <a:off x="4736900" y="3921338"/>
                <a:ext cx="935191" cy="619913"/>
              </a:xfrm>
              <a:prstGeom prst="rect">
                <a:avLst/>
              </a:prstGeom>
              <a:blipFill>
                <a:blip r:embed="rId3"/>
                <a:stretch>
                  <a:fillRect b="-4000"/>
                </a:stretch>
              </a:blipFill>
            </p:spPr>
            <p:txBody>
              <a:bodyPr/>
              <a:lstStyle/>
              <a:p>
                <a:r>
                  <a:rPr lang="en-US">
                    <a:noFill/>
                  </a:rPr>
                  <a:t> </a:t>
                </a:r>
              </a:p>
            </p:txBody>
          </p:sp>
        </mc:Fallback>
      </mc:AlternateContent>
      <p:sp>
        <p:nvSpPr>
          <p:cNvPr id="32" name="Oval 31">
            <a:extLst>
              <a:ext uri="{FF2B5EF4-FFF2-40B4-BE49-F238E27FC236}">
                <a16:creationId xmlns="" xmlns:a16="http://schemas.microsoft.com/office/drawing/2014/main" id="{C1B29D17-EFA5-1D4F-8EB0-F2FAB5F36CA4}"/>
              </a:ext>
            </a:extLst>
          </p:cNvPr>
          <p:cNvSpPr/>
          <p:nvPr/>
        </p:nvSpPr>
        <p:spPr>
          <a:xfrm>
            <a:off x="5559357" y="4837836"/>
            <a:ext cx="112734" cy="1002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 xmlns:a16="http://schemas.microsoft.com/office/drawing/2014/main" id="{5CB1995A-683C-E14D-9AFE-0ED603843922}"/>
              </a:ext>
            </a:extLst>
          </p:cNvPr>
          <p:cNvCxnSpPr>
            <a:cxnSpLocks/>
          </p:cNvCxnSpPr>
          <p:nvPr/>
        </p:nvCxnSpPr>
        <p:spPr>
          <a:xfrm>
            <a:off x="4416975" y="4722891"/>
            <a:ext cx="2510232" cy="366924"/>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 xmlns:a16="http://schemas.microsoft.com/office/drawing/2014/main" id="{97F08786-6D5D-AC46-A57D-A2E486A7AF01}"/>
              </a:ext>
            </a:extLst>
          </p:cNvPr>
          <p:cNvCxnSpPr>
            <a:cxnSpLocks/>
          </p:cNvCxnSpPr>
          <p:nvPr/>
        </p:nvCxnSpPr>
        <p:spPr>
          <a:xfrm flipV="1">
            <a:off x="5666849" y="4896326"/>
            <a:ext cx="236482" cy="1"/>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 xmlns:a16="http://schemas.microsoft.com/office/drawing/2014/main" id="{A88C60A0-43E6-144A-8390-886BA5B45808}"/>
              </a:ext>
            </a:extLst>
          </p:cNvPr>
          <p:cNvSpPr/>
          <p:nvPr/>
        </p:nvSpPr>
        <p:spPr>
          <a:xfrm>
            <a:off x="5895878" y="4856249"/>
            <a:ext cx="112734" cy="1002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Rectangle 45">
                <a:extLst>
                  <a:ext uri="{FF2B5EF4-FFF2-40B4-BE49-F238E27FC236}">
                    <a16:creationId xmlns="" xmlns:a16="http://schemas.microsoft.com/office/drawing/2014/main" id="{F52DC26E-2FC7-A340-BA30-3E7EE22F9869}"/>
                  </a:ext>
                </a:extLst>
              </p:cNvPr>
              <p:cNvSpPr/>
              <p:nvPr/>
            </p:nvSpPr>
            <p:spPr>
              <a:xfrm>
                <a:off x="5584720" y="4184974"/>
                <a:ext cx="935191" cy="6199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mr-IN" i="1">
                              <a:latin typeface="Cambria Math" charset="0"/>
                            </a:rPr>
                          </m:ctrlPr>
                        </m:fPr>
                        <m:num>
                          <m:r>
                            <a:rPr lang="en-US" i="1">
                              <a:latin typeface="Cambria Math" charset="0"/>
                            </a:rPr>
                            <m:t>𝑑</m:t>
                          </m:r>
                          <m:r>
                            <a:rPr lang="en-US" i="1">
                              <a:latin typeface="Cambria Math" charset="0"/>
                            </a:rPr>
                            <m:t>ℒ</m:t>
                          </m:r>
                          <m:r>
                            <a:rPr lang="en-US" i="1">
                              <a:latin typeface="Cambria Math" charset="0"/>
                            </a:rPr>
                            <m:t>(</m:t>
                          </m:r>
                          <m:r>
                            <a:rPr lang="en-US" i="1">
                              <a:latin typeface="Cambria Math" charset="0"/>
                            </a:rPr>
                            <m:t>𝑊</m:t>
                          </m:r>
                          <m:r>
                            <a:rPr lang="en-US" i="1">
                              <a:latin typeface="Cambria Math" charset="0"/>
                            </a:rPr>
                            <m:t>)</m:t>
                          </m:r>
                        </m:num>
                        <m:den>
                          <m:r>
                            <a:rPr lang="en-US" i="1">
                              <a:latin typeface="Cambria Math" charset="0"/>
                            </a:rPr>
                            <m:t>𝑑𝑊</m:t>
                          </m:r>
                        </m:den>
                      </m:f>
                    </m:oMath>
                  </m:oMathPara>
                </a14:m>
                <a:endParaRPr lang="en-US" sz="1600" dirty="0"/>
              </a:p>
            </p:txBody>
          </p:sp>
        </mc:Choice>
        <mc:Fallback xmlns="">
          <p:sp>
            <p:nvSpPr>
              <p:cNvPr id="46" name="Rectangle 45">
                <a:extLst>
                  <a:ext uri="{FF2B5EF4-FFF2-40B4-BE49-F238E27FC236}">
                    <a16:creationId xmlns:a16="http://schemas.microsoft.com/office/drawing/2014/main" id="{F52DC26E-2FC7-A340-BA30-3E7EE22F9869}"/>
                  </a:ext>
                </a:extLst>
              </p:cNvPr>
              <p:cNvSpPr>
                <a:spLocks noRot="1" noChangeAspect="1" noMove="1" noResize="1" noEditPoints="1" noAdjustHandles="1" noChangeArrowheads="1" noChangeShapeType="1" noTextEdit="1"/>
              </p:cNvSpPr>
              <p:nvPr/>
            </p:nvSpPr>
            <p:spPr>
              <a:xfrm>
                <a:off x="5584720" y="4184974"/>
                <a:ext cx="935191" cy="619913"/>
              </a:xfrm>
              <a:prstGeom prst="rect">
                <a:avLst/>
              </a:prstGeom>
              <a:blipFill>
                <a:blip r:embed="rId4"/>
                <a:stretch>
                  <a:fillRect b="-6122"/>
                </a:stretch>
              </a:blipFill>
            </p:spPr>
            <p:txBody>
              <a:bodyPr/>
              <a:lstStyle/>
              <a:p>
                <a:r>
                  <a:rPr lang="en-US">
                    <a:noFill/>
                  </a:rPr>
                  <a:t> </a:t>
                </a:r>
              </a:p>
            </p:txBody>
          </p:sp>
        </mc:Fallback>
      </mc:AlternateContent>
    </p:spTree>
    <p:extLst>
      <p:ext uri="{BB962C8B-B14F-4D97-AF65-F5344CB8AC3E}">
        <p14:creationId xmlns:p14="http://schemas.microsoft.com/office/powerpoint/2010/main" val="4950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7" grpId="0"/>
      <p:bldP spid="29" grpId="0"/>
      <p:bldP spid="32" grpId="0" animBg="1"/>
      <p:bldP spid="44" grpId="0" animBg="1"/>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play the Pavlos game</a:t>
            </a:r>
          </a:p>
        </p:txBody>
      </p:sp>
      <p:sp>
        <p:nvSpPr>
          <p:cNvPr id="3" name="Content Placeholder 2"/>
          <p:cNvSpPr>
            <a:spLocks noGrp="1"/>
          </p:cNvSpPr>
          <p:nvPr>
            <p:ph idx="1"/>
          </p:nvPr>
        </p:nvSpPr>
        <p:spPr>
          <a:xfrm>
            <a:off x="833415" y="1177758"/>
            <a:ext cx="10596585" cy="1379175"/>
          </a:xfrm>
        </p:spPr>
        <p:txBody>
          <a:bodyPr/>
          <a:lstStyle/>
          <a:p>
            <a:r>
              <a:rPr lang="en-US" sz="2400" dirty="0"/>
              <a:t>We know that we want to go in the opposite direction of the derivative and we know we want to be making a step proportional to the derivative. </a:t>
            </a:r>
          </a:p>
          <a:p>
            <a:endParaRPr lang="en-US" sz="2400" dirty="0"/>
          </a:p>
          <a:p>
            <a:r>
              <a:rPr lang="en-US" sz="2400" dirty="0"/>
              <a:t>Making a step means:</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74FD6AAA-7C75-FB4B-8EA1-06B22787237D}" type="slidenum">
              <a:rPr lang="en-US" smtClean="0"/>
              <a:t>12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5078789" y="2899124"/>
                <a:ext cx="2766335"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𝑛𝑒𝑤</m:t>
                              </m:r>
                            </m:sup>
                          </m:sSup>
                          <m:r>
                            <a:rPr lang="en-US" sz="2400" b="0" i="1" smtClean="0">
                              <a:latin typeface="Cambria Math" charset="0"/>
                            </a:rPr>
                            <m:t>=</m:t>
                          </m:r>
                          <m:r>
                            <a:rPr lang="en-US" sz="2400" b="0" i="1" smtClean="0">
                              <a:latin typeface="Cambria Math" charset="0"/>
                            </a:rPr>
                            <m:t>𝑤</m:t>
                          </m:r>
                        </m:e>
                        <m:sup>
                          <m:r>
                            <a:rPr lang="en-US" sz="2400" b="0" i="1" smtClean="0">
                              <a:latin typeface="Cambria Math" charset="0"/>
                            </a:rPr>
                            <m:t>𝑜𝑙𝑑</m:t>
                          </m:r>
                        </m:sup>
                      </m:sSup>
                      <m:r>
                        <a:rPr lang="en-US" sz="2400" b="0" i="1" smtClean="0">
                          <a:latin typeface="Cambria Math" charset="0"/>
                        </a:rPr>
                        <m:t>+</m:t>
                      </m:r>
                      <m:r>
                        <a:rPr lang="en-US" sz="2400" b="0" i="1" smtClean="0">
                          <a:latin typeface="Cambria Math" charset="0"/>
                        </a:rPr>
                        <m:t>𝑠𝑡𝑒𝑝</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078789" y="2899124"/>
                <a:ext cx="2766335" cy="375872"/>
              </a:xfrm>
              <a:prstGeom prst="rect">
                <a:avLst/>
              </a:prstGeom>
              <a:blipFill rotWithShape="0">
                <a:blip r:embed="rId2"/>
                <a:stretch>
                  <a:fillRect l="-881" t="-3279" r="-2643" b="-27869"/>
                </a:stretch>
              </a:blipFill>
            </p:spPr>
            <p:txBody>
              <a:bodyPr/>
              <a:lstStyle/>
              <a:p>
                <a:r>
                  <a:rPr lang="en-US">
                    <a:noFill/>
                  </a:rPr>
                  <a:t> </a:t>
                </a:r>
              </a:p>
            </p:txBody>
          </p:sp>
        </mc:Fallback>
      </mc:AlternateContent>
      <p:grpSp>
        <p:nvGrpSpPr>
          <p:cNvPr id="8" name="Group 7"/>
          <p:cNvGrpSpPr/>
          <p:nvPr/>
        </p:nvGrpSpPr>
        <p:grpSpPr>
          <a:xfrm>
            <a:off x="833415" y="3649313"/>
            <a:ext cx="10596585" cy="1379175"/>
            <a:chOff x="833415" y="3649313"/>
            <a:chExt cx="10596585" cy="1379175"/>
          </a:xfrm>
        </p:grpSpPr>
        <p:sp>
          <p:nvSpPr>
            <p:cNvPr id="6" name="Content Placeholder 2"/>
            <p:cNvSpPr txBox="1">
              <a:spLocks/>
            </p:cNvSpPr>
            <p:nvPr/>
          </p:nvSpPr>
          <p:spPr>
            <a:xfrm>
              <a:off x="833415" y="3649313"/>
              <a:ext cx="10596585" cy="137917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Opposite direction of the derivative means:   </a:t>
              </a:r>
            </a:p>
            <a:p>
              <a:endParaRPr lang="en-US" sz="2400" dirty="0"/>
            </a:p>
            <a:p>
              <a:endParaRPr lang="en-US" sz="2400" dirty="0"/>
            </a:p>
            <a:p>
              <a:endParaRPr lang="en-US" sz="2400" dirty="0"/>
            </a:p>
          </p:txBody>
        </p:sp>
        <mc:AlternateContent xmlns:mc="http://schemas.openxmlformats.org/markup-compatibility/2006" xmlns:a14="http://schemas.microsoft.com/office/drawing/2010/main">
          <mc:Choice Requires="a14">
            <p:sp>
              <p:nvSpPr>
                <p:cNvPr id="7" name="TextBox 6"/>
                <p:cNvSpPr txBox="1"/>
                <p:nvPr/>
              </p:nvSpPr>
              <p:spPr>
                <a:xfrm>
                  <a:off x="4848189" y="4139556"/>
                  <a:ext cx="2804101"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𝑛𝑒𝑤</m:t>
                                </m:r>
                              </m:sup>
                            </m:sSup>
                            <m:r>
                              <a:rPr lang="en-US" sz="2400" b="0" i="1" smtClean="0">
                                <a:latin typeface="Cambria Math" charset="0"/>
                              </a:rPr>
                              <m:t>=</m:t>
                            </m:r>
                            <m:r>
                              <a:rPr lang="en-US" sz="2400" b="0" i="1" smtClean="0">
                                <a:latin typeface="Cambria Math" charset="0"/>
                              </a:rPr>
                              <m:t>𝑤</m:t>
                            </m:r>
                          </m:e>
                          <m:sup>
                            <m:r>
                              <a:rPr lang="en-US" sz="2400" b="0" i="1" smtClean="0">
                                <a:latin typeface="Cambria Math" charset="0"/>
                              </a:rPr>
                              <m:t>𝑜𝑙𝑑</m:t>
                            </m:r>
                          </m:sup>
                        </m:sSup>
                        <m:r>
                          <a:rPr lang="en-US" sz="2400" b="0" i="1" smtClean="0">
                            <a:latin typeface="Cambria Math" charset="0"/>
                          </a:rPr>
                          <m:t>−</m:t>
                        </m:r>
                        <m:r>
                          <a:rPr lang="en-US" sz="2400" b="0" i="1" smtClean="0">
                            <a:latin typeface="Cambria Math" charset="0"/>
                          </a:rPr>
                          <m:t>𝜆</m:t>
                        </m:r>
                        <m:f>
                          <m:fPr>
                            <m:ctrlPr>
                              <a:rPr lang="mr-IN" sz="2400" b="0" i="1" smtClean="0">
                                <a:latin typeface="Cambria Math" charset="0"/>
                              </a:rPr>
                            </m:ctrlPr>
                          </m:fPr>
                          <m:num>
                            <m:r>
                              <a:rPr lang="en-US" sz="2400" b="0" i="1" smtClean="0">
                                <a:latin typeface="Cambria Math" charset="0"/>
                              </a:rPr>
                              <m:t>𝑑</m:t>
                            </m:r>
                            <m:r>
                              <a:rPr lang="en-US" sz="2400" b="0" i="1" smtClean="0">
                                <a:latin typeface="Cambria Math" charset="0"/>
                                <a:ea typeface="Cambria Math" charset="0"/>
                                <a:cs typeface="Cambria Math" charset="0"/>
                              </a:rPr>
                              <m:t>ℒ</m:t>
                            </m:r>
                          </m:num>
                          <m:den>
                            <m:r>
                              <a:rPr lang="en-US" sz="2400" b="0" i="1" smtClean="0">
                                <a:latin typeface="Cambria Math" charset="0"/>
                              </a:rPr>
                              <m:t>𝑑𝑤</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848189" y="4139556"/>
                  <a:ext cx="2804101" cy="701218"/>
                </a:xfrm>
                <a:prstGeom prst="rect">
                  <a:avLst/>
                </a:prstGeom>
                <a:blipFill rotWithShape="0">
                  <a:blip r:embed="rId3"/>
                  <a:stretch>
                    <a:fillRect/>
                  </a:stretch>
                </a:blipFill>
              </p:spPr>
              <p:txBody>
                <a:bodyPr/>
                <a:lstStyle/>
                <a:p>
                  <a:r>
                    <a:rPr lang="en-US">
                      <a:noFill/>
                    </a:rPr>
                    <a:t> </a:t>
                  </a:r>
                </a:p>
              </p:txBody>
            </p:sp>
          </mc:Fallback>
        </mc:AlternateContent>
      </p:grpSp>
      <p:sp>
        <p:nvSpPr>
          <p:cNvPr id="38" name="Content Placeholder 2"/>
          <p:cNvSpPr txBox="1">
            <a:spLocks/>
          </p:cNvSpPr>
          <p:nvPr/>
        </p:nvSpPr>
        <p:spPr>
          <a:xfrm>
            <a:off x="951946" y="5133502"/>
            <a:ext cx="10596585" cy="137917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Change to more conventional notation:</a:t>
            </a:r>
          </a:p>
        </p:txBody>
      </p:sp>
      <mc:AlternateContent xmlns:mc="http://schemas.openxmlformats.org/markup-compatibility/2006" xmlns:a14="http://schemas.microsoft.com/office/drawing/2010/main">
        <mc:Choice Requires="a14">
          <p:sp>
            <p:nvSpPr>
              <p:cNvPr id="39" name="TextBox 38"/>
              <p:cNvSpPr txBox="1"/>
              <p:nvPr/>
            </p:nvSpPr>
            <p:spPr>
              <a:xfrm>
                <a:off x="4839691" y="5713065"/>
                <a:ext cx="2821093"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m:t>
                              </m:r>
                              <m:r>
                                <a:rPr lang="en-US" sz="2400" b="0" i="1" smtClean="0">
                                  <a:latin typeface="Cambria Math" charset="0"/>
                                </a:rPr>
                                <m:t>𝑖</m:t>
                              </m:r>
                              <m:r>
                                <a:rPr lang="en-US" sz="2400" b="0" i="1" smtClean="0">
                                  <a:latin typeface="Cambria Math" charset="0"/>
                                </a:rPr>
                                <m:t>+1)</m:t>
                              </m:r>
                            </m:sup>
                          </m:sSup>
                          <m:r>
                            <a:rPr lang="en-US" sz="2400" b="0" i="1" smtClean="0">
                              <a:latin typeface="Cambria Math" charset="0"/>
                            </a:rPr>
                            <m:t>=</m:t>
                          </m:r>
                          <m:r>
                            <a:rPr lang="en-US" sz="2400" b="0" i="1" smtClean="0">
                              <a:latin typeface="Cambria Math" charset="0"/>
                            </a:rPr>
                            <m:t>𝑤</m:t>
                          </m:r>
                        </m:e>
                        <m:sup>
                          <m:r>
                            <a:rPr lang="en-US" sz="2400" b="0" i="1" smtClean="0">
                              <a:latin typeface="Cambria Math" charset="0"/>
                            </a:rPr>
                            <m:t>(</m:t>
                          </m:r>
                          <m:r>
                            <a:rPr lang="en-US" sz="2400" b="0" i="1" smtClean="0">
                              <a:latin typeface="Cambria Math" charset="0"/>
                            </a:rPr>
                            <m:t>𝑖</m:t>
                          </m:r>
                          <m:r>
                            <a:rPr lang="en-US" sz="2400" b="0" i="1" smtClean="0">
                              <a:latin typeface="Cambria Math" charset="0"/>
                            </a:rPr>
                            <m:t>)</m:t>
                          </m:r>
                        </m:sup>
                      </m:sSup>
                      <m:r>
                        <a:rPr lang="en-US" sz="2400" b="0" i="1" smtClean="0">
                          <a:latin typeface="Cambria Math" charset="0"/>
                        </a:rPr>
                        <m:t>−</m:t>
                      </m:r>
                      <m:r>
                        <a:rPr lang="en-US" sz="2400" b="0" i="1" smtClean="0">
                          <a:latin typeface="Cambria Math" charset="0"/>
                        </a:rPr>
                        <m:t>𝜆</m:t>
                      </m:r>
                      <m:f>
                        <m:fPr>
                          <m:ctrlPr>
                            <a:rPr lang="mr-IN" sz="2400" b="0" i="1" smtClean="0">
                              <a:latin typeface="Cambria Math" charset="0"/>
                            </a:rPr>
                          </m:ctrlPr>
                        </m:fPr>
                        <m:num>
                          <m:r>
                            <a:rPr lang="en-US" sz="2400" b="0" i="1" smtClean="0">
                              <a:latin typeface="Cambria Math" charset="0"/>
                            </a:rPr>
                            <m:t>𝑑</m:t>
                          </m:r>
                          <m:r>
                            <a:rPr lang="en-US" sz="2400" b="0" i="1" smtClean="0">
                              <a:latin typeface="Cambria Math" charset="0"/>
                              <a:ea typeface="Cambria Math" charset="0"/>
                              <a:cs typeface="Cambria Math" charset="0"/>
                            </a:rPr>
                            <m:t>ℒ</m:t>
                          </m:r>
                        </m:num>
                        <m:den>
                          <m:r>
                            <a:rPr lang="en-US" sz="2400" b="0" i="1" smtClean="0">
                              <a:latin typeface="Cambria Math" charset="0"/>
                            </a:rPr>
                            <m:t>𝑑𝑤</m:t>
                          </m:r>
                        </m:den>
                      </m:f>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839691" y="5713065"/>
                <a:ext cx="2821093" cy="701218"/>
              </a:xfrm>
              <a:prstGeom prst="rect">
                <a:avLst/>
              </a:prstGeom>
              <a:blipFill rotWithShape="0">
                <a:blip r:embed="rId4"/>
                <a:stretch>
                  <a:fillRect/>
                </a:stretch>
              </a:blipFill>
            </p:spPr>
            <p:txBody>
              <a:bodyPr/>
              <a:lstStyle/>
              <a:p>
                <a:r>
                  <a:rPr lang="en-US">
                    <a:noFill/>
                  </a:rPr>
                  <a:t> </a:t>
                </a:r>
              </a:p>
            </p:txBody>
          </p:sp>
        </mc:Fallback>
      </mc:AlternateContent>
      <p:sp>
        <p:nvSpPr>
          <p:cNvPr id="40" name="Oval Callout 39"/>
          <p:cNvSpPr/>
          <p:nvPr/>
        </p:nvSpPr>
        <p:spPr>
          <a:xfrm>
            <a:off x="8163858" y="4079956"/>
            <a:ext cx="1828800" cy="1403105"/>
          </a:xfrm>
          <a:prstGeom prst="wedgeEllipseCallout">
            <a:avLst>
              <a:gd name="adj1" fmla="val -111921"/>
              <a:gd name="adj2" fmla="val 84827"/>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Learning Rate</a:t>
            </a:r>
          </a:p>
        </p:txBody>
      </p:sp>
      <p:sp>
        <p:nvSpPr>
          <p:cNvPr id="12" name="Oval Callout 11"/>
          <p:cNvSpPr/>
          <p:nvPr/>
        </p:nvSpPr>
        <p:spPr>
          <a:xfrm>
            <a:off x="8737600" y="2239615"/>
            <a:ext cx="2114176" cy="1403105"/>
          </a:xfrm>
          <a:prstGeom prst="wedgeEllipseCallout">
            <a:avLst>
              <a:gd name="adj1" fmla="val -111921"/>
              <a:gd name="adj2" fmla="val 84827"/>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Step size is proportional to derivative</a:t>
            </a:r>
          </a:p>
        </p:txBody>
      </p:sp>
    </p:spTree>
    <p:extLst>
      <p:ext uri="{BB962C8B-B14F-4D97-AF65-F5344CB8AC3E}">
        <p14:creationId xmlns:p14="http://schemas.microsoft.com/office/powerpoint/2010/main" val="5435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38" grpId="0"/>
      <p:bldP spid="39" grpId="0"/>
      <p:bldP spid="4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Gradient</a:t>
            </a:r>
            <a:r>
              <a:rPr lang="en-US" dirty="0"/>
              <a:t> Descent </a:t>
            </a:r>
          </a:p>
        </p:txBody>
      </p:sp>
      <mc:AlternateContent xmlns:mc="http://schemas.openxmlformats.org/markup-compatibility/2006" xmlns:a14="http://schemas.microsoft.com/office/drawing/2010/main">
        <mc:Choice Requires="a14">
          <p:sp>
            <p:nvSpPr>
              <p:cNvPr id="10" name="Google Shape;479;p43"/>
              <p:cNvSpPr txBox="1">
                <a:spLocks noGrp="1"/>
              </p:cNvSpPr>
              <p:nvPr>
                <p:ph idx="1"/>
              </p:nvPr>
            </p:nvSpPr>
            <p:spPr>
              <a:xfrm>
                <a:off x="584528" y="1381799"/>
                <a:ext cx="5622771" cy="4082654"/>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charset="0"/>
                  <a:buChar char="•"/>
                </a:pPr>
                <a:r>
                  <a:rPr lang="en-US" sz="2400" dirty="0"/>
                  <a:t>Algorithm for optimization of first order to finding a minimum of a function. </a:t>
                </a:r>
              </a:p>
              <a:p>
                <a:pPr marL="457200" lvl="0" indent="-342900" rtl="0">
                  <a:spcBef>
                    <a:spcPts val="1000"/>
                  </a:spcBef>
                  <a:spcAft>
                    <a:spcPts val="0"/>
                  </a:spcAft>
                  <a:buSzPts val="1800"/>
                  <a:buFont typeface="Arial" charset="0"/>
                  <a:buChar char="•"/>
                </a:pPr>
                <a:r>
                  <a:rPr lang="en-US" sz="2400" dirty="0"/>
                  <a:t>It is an iterative method.</a:t>
                </a:r>
              </a:p>
              <a:p>
                <a:pPr marL="457200" lvl="0" indent="-342900" rtl="0">
                  <a:spcBef>
                    <a:spcPts val="1000"/>
                  </a:spcBef>
                  <a:spcAft>
                    <a:spcPts val="0"/>
                  </a:spcAft>
                  <a:buSzPts val="1800"/>
                  <a:buFont typeface="Arial" charset="0"/>
                  <a:buChar char="•"/>
                </a:pPr>
                <a:r>
                  <a:rPr lang="en-US" sz="2400" i="1" dirty="0"/>
                  <a:t>L</a:t>
                </a:r>
                <a:r>
                  <a:rPr lang="en-US" sz="2400" dirty="0"/>
                  <a:t> is decreasing much faster in the direction of the negative derivative. </a:t>
                </a:r>
              </a:p>
              <a:p>
                <a:pPr marL="457200" lvl="0" indent="-342900" rtl="0">
                  <a:spcBef>
                    <a:spcPts val="1000"/>
                  </a:spcBef>
                  <a:spcAft>
                    <a:spcPts val="0"/>
                  </a:spcAft>
                  <a:buSzPts val="1800"/>
                  <a:buFont typeface="Arial" charset="0"/>
                  <a:buChar char="•"/>
                </a:pPr>
                <a:r>
                  <a:rPr lang="en-US" sz="2400" dirty="0"/>
                  <a:t>The learning rate is controlled by the magnitude of </a:t>
                </a:r>
                <a14:m>
                  <m:oMath xmlns:m="http://schemas.openxmlformats.org/officeDocument/2006/math">
                    <m:r>
                      <a:rPr lang="en-US" sz="2400" b="0" i="1" smtClean="0">
                        <a:latin typeface="Cambria Math" charset="0"/>
                      </a:rPr>
                      <m:t>𝜆</m:t>
                    </m:r>
                  </m:oMath>
                </a14:m>
                <a:r>
                  <a:rPr lang="en-US" sz="2400" dirty="0"/>
                  <a:t>.</a:t>
                </a:r>
              </a:p>
              <a:p>
                <a:pPr marL="0" lvl="0" indent="0" rtl="0">
                  <a:spcBef>
                    <a:spcPts val="1000"/>
                  </a:spcBef>
                  <a:spcAft>
                    <a:spcPts val="0"/>
                  </a:spcAft>
                  <a:buNone/>
                </a:pPr>
                <a:endParaRPr lang="en-US" sz="2400" dirty="0"/>
              </a:p>
              <a:p>
                <a:pPr marL="0" lvl="0" indent="0" rtl="0">
                  <a:spcBef>
                    <a:spcPts val="1000"/>
                  </a:spcBef>
                  <a:spcAft>
                    <a:spcPts val="0"/>
                  </a:spcAft>
                  <a:buNone/>
                </a:pPr>
                <a:endParaRPr lang="en-US" sz="2400" b="1" dirty="0"/>
              </a:p>
              <a:p>
                <a:pPr marL="0" marR="0" lvl="0" indent="0" algn="l" rtl="0">
                  <a:lnSpc>
                    <a:spcPct val="115000"/>
                  </a:lnSpc>
                  <a:spcBef>
                    <a:spcPts val="1600"/>
                  </a:spcBef>
                  <a:spcAft>
                    <a:spcPts val="1600"/>
                  </a:spcAft>
                  <a:buNone/>
                </a:pPr>
                <a:endParaRPr sz="2400" dirty="0"/>
              </a:p>
            </p:txBody>
          </p:sp>
        </mc:Choice>
        <mc:Fallback xmlns="">
          <p:sp>
            <p:nvSpPr>
              <p:cNvPr id="10" name="Google Shape;479;p43"/>
              <p:cNvSpPr txBox="1">
                <a:spLocks noGrp="1" noRot="1" noChangeAspect="1" noMove="1" noResize="1" noEditPoints="1" noAdjustHandles="1" noChangeArrowheads="1" noChangeShapeType="1" noTextEdit="1"/>
              </p:cNvSpPr>
              <p:nvPr>
                <p:ph idx="1"/>
              </p:nvPr>
            </p:nvSpPr>
            <p:spPr>
              <a:xfrm>
                <a:off x="584528" y="1381799"/>
                <a:ext cx="5622771" cy="4082654"/>
              </a:xfrm>
              <a:prstGeom prst="rect">
                <a:avLst/>
              </a:prstGeom>
              <a:blipFill rotWithShape="0">
                <a:blip r:embed="rId2"/>
                <a:stretch>
                  <a:fillRect r="-173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4FD6AAA-7C75-FB4B-8EA1-06B22787237D}" type="slidenum">
              <a:rPr lang="en-US" smtClean="0"/>
              <a:t>13</a:t>
            </a:fld>
            <a:endParaRPr lang="en-US"/>
          </a:p>
        </p:txBody>
      </p:sp>
      <p:sp>
        <p:nvSpPr>
          <p:cNvPr id="7" name="Google Shape;473;p43"/>
          <p:cNvSpPr/>
          <p:nvPr/>
        </p:nvSpPr>
        <p:spPr>
          <a:xfrm>
            <a:off x="7575175" y="3337478"/>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cxnSp>
        <p:nvCxnSpPr>
          <p:cNvPr id="8" name="Google Shape;474;p43"/>
          <p:cNvCxnSpPr/>
          <p:nvPr/>
        </p:nvCxnSpPr>
        <p:spPr>
          <a:xfrm flipH="1">
            <a:off x="9613725" y="3699353"/>
            <a:ext cx="366900" cy="635400"/>
          </a:xfrm>
          <a:prstGeom prst="straightConnector1">
            <a:avLst/>
          </a:prstGeom>
          <a:noFill/>
          <a:ln w="19050" cap="flat" cmpd="sng">
            <a:solidFill>
              <a:srgbClr val="CC0000"/>
            </a:solidFill>
            <a:prstDash val="dash"/>
            <a:round/>
            <a:headEnd type="none" w="med" len="med"/>
            <a:tailEnd type="none" w="med" len="med"/>
          </a:ln>
        </p:spPr>
      </p:cxnSp>
      <p:cxnSp>
        <p:nvCxnSpPr>
          <p:cNvPr id="9" name="Google Shape;475;p43"/>
          <p:cNvCxnSpPr/>
          <p:nvPr/>
        </p:nvCxnSpPr>
        <p:spPr>
          <a:xfrm flipH="1">
            <a:off x="8288575" y="3677753"/>
            <a:ext cx="366900" cy="635400"/>
          </a:xfrm>
          <a:prstGeom prst="straightConnector1">
            <a:avLst/>
          </a:prstGeom>
          <a:noFill/>
          <a:ln w="19050" cap="flat" cmpd="sng">
            <a:solidFill>
              <a:srgbClr val="CC0000"/>
            </a:solidFill>
            <a:prstDash val="dash"/>
            <a:round/>
            <a:headEnd type="none" w="med" len="med"/>
            <a:tailEnd type="none" w="med" len="med"/>
          </a:ln>
        </p:spPr>
      </p:cxnSp>
      <p:cxnSp>
        <p:nvCxnSpPr>
          <p:cNvPr id="11" name="Google Shape;476;p43"/>
          <p:cNvCxnSpPr/>
          <p:nvPr/>
        </p:nvCxnSpPr>
        <p:spPr>
          <a:xfrm>
            <a:off x="9042875" y="4134853"/>
            <a:ext cx="366900" cy="635400"/>
          </a:xfrm>
          <a:prstGeom prst="straightConnector1">
            <a:avLst/>
          </a:prstGeom>
          <a:noFill/>
          <a:ln w="19050" cap="flat" cmpd="sng">
            <a:solidFill>
              <a:srgbClr val="CC0000"/>
            </a:solidFill>
            <a:prstDash val="dash"/>
            <a:round/>
            <a:headEnd type="none" w="med" len="med"/>
            <a:tailEnd type="none" w="med" len="med"/>
          </a:ln>
        </p:spPr>
      </p:cxnSp>
      <p:cxnSp>
        <p:nvCxnSpPr>
          <p:cNvPr id="12" name="Google Shape;477;p43"/>
          <p:cNvCxnSpPr/>
          <p:nvPr/>
        </p:nvCxnSpPr>
        <p:spPr>
          <a:xfrm>
            <a:off x="7527650" y="3283603"/>
            <a:ext cx="366900" cy="635400"/>
          </a:xfrm>
          <a:prstGeom prst="straightConnector1">
            <a:avLst/>
          </a:prstGeom>
          <a:noFill/>
          <a:ln w="19050" cap="flat" cmpd="sng">
            <a:solidFill>
              <a:srgbClr val="CC0000"/>
            </a:solidFill>
            <a:prstDash val="dash"/>
            <a:round/>
            <a:headEnd type="none" w="med" len="med"/>
            <a:tailEnd type="none" w="med" len="med"/>
          </a:ln>
        </p:spPr>
      </p:cxnSp>
      <p:cxnSp>
        <p:nvCxnSpPr>
          <p:cNvPr id="13" name="Google Shape;480;p43"/>
          <p:cNvCxnSpPr/>
          <p:nvPr/>
        </p:nvCxnSpPr>
        <p:spPr>
          <a:xfrm>
            <a:off x="7377500" y="2916253"/>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4" name="Google Shape;481;p43"/>
          <p:cNvCxnSpPr/>
          <p:nvPr/>
        </p:nvCxnSpPr>
        <p:spPr>
          <a:xfrm>
            <a:off x="6874450" y="5231078"/>
            <a:ext cx="3485400" cy="0"/>
          </a:xfrm>
          <a:prstGeom prst="straightConnector1">
            <a:avLst/>
          </a:prstGeom>
          <a:noFill/>
          <a:ln w="28575" cap="flat" cmpd="sng">
            <a:solidFill>
              <a:schemeClr val="dk2"/>
            </a:solidFill>
            <a:prstDash val="dash"/>
            <a:round/>
            <a:headEnd type="none" w="med" len="med"/>
            <a:tailEnd type="none" w="med" len="med"/>
          </a:ln>
        </p:spPr>
      </p:cxnSp>
      <p:sp>
        <p:nvSpPr>
          <p:cNvPr id="15" name="Google Shape;483;p43"/>
          <p:cNvSpPr txBox="1"/>
          <p:nvPr/>
        </p:nvSpPr>
        <p:spPr>
          <a:xfrm>
            <a:off x="6964500" y="2877828"/>
            <a:ext cx="413100" cy="432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t>L</a:t>
            </a:r>
            <a:endParaRPr sz="1800" b="1"/>
          </a:p>
        </p:txBody>
      </p:sp>
      <p:sp>
        <p:nvSpPr>
          <p:cNvPr id="16" name="Google Shape;482;p43"/>
          <p:cNvSpPr txBox="1"/>
          <p:nvPr/>
        </p:nvSpPr>
        <p:spPr>
          <a:xfrm>
            <a:off x="10153300" y="5248303"/>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dirty="0"/>
              <a:t>w</a:t>
            </a:r>
            <a:endParaRPr sz="1800" dirty="0"/>
          </a:p>
        </p:txBody>
      </p:sp>
      <p:sp>
        <p:nvSpPr>
          <p:cNvPr id="17" name="Google Shape;484;p43"/>
          <p:cNvSpPr/>
          <p:nvPr/>
        </p:nvSpPr>
        <p:spPr>
          <a:xfrm>
            <a:off x="7619900" y="3510103"/>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8" name="Google Shape;485;p43"/>
          <p:cNvCxnSpPr/>
          <p:nvPr/>
        </p:nvCxnSpPr>
        <p:spPr>
          <a:xfrm>
            <a:off x="7802300" y="3601303"/>
            <a:ext cx="334500" cy="0"/>
          </a:xfrm>
          <a:prstGeom prst="straightConnector1">
            <a:avLst/>
          </a:prstGeom>
          <a:noFill/>
          <a:ln w="19050" cap="flat" cmpd="sng">
            <a:solidFill>
              <a:srgbClr val="CC0000"/>
            </a:solidFill>
            <a:prstDash val="solid"/>
            <a:round/>
            <a:headEnd type="none" w="med" len="med"/>
            <a:tailEnd type="triangle" w="med" len="med"/>
          </a:ln>
        </p:spPr>
      </p:cxnSp>
      <p:sp>
        <p:nvSpPr>
          <p:cNvPr id="19" name="Google Shape;486;p43"/>
          <p:cNvSpPr/>
          <p:nvPr/>
        </p:nvSpPr>
        <p:spPr>
          <a:xfrm>
            <a:off x="9705971" y="3919072"/>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0" name="Google Shape;487;p43"/>
          <p:cNvCxnSpPr/>
          <p:nvPr/>
        </p:nvCxnSpPr>
        <p:spPr>
          <a:xfrm rot="10800000">
            <a:off x="9428771" y="4010272"/>
            <a:ext cx="277200" cy="0"/>
          </a:xfrm>
          <a:prstGeom prst="straightConnector1">
            <a:avLst/>
          </a:prstGeom>
          <a:noFill/>
          <a:ln w="19050" cap="flat" cmpd="sng">
            <a:solidFill>
              <a:srgbClr val="CC0000"/>
            </a:solidFill>
            <a:prstDash val="solid"/>
            <a:round/>
            <a:headEnd type="none" w="med" len="med"/>
            <a:tailEnd type="triangle" w="med" len="med"/>
          </a:ln>
        </p:spPr>
      </p:cxnSp>
      <p:sp>
        <p:nvSpPr>
          <p:cNvPr id="21" name="Google Shape;488;p43"/>
          <p:cNvSpPr/>
          <p:nvPr/>
        </p:nvSpPr>
        <p:spPr>
          <a:xfrm rot="4578386">
            <a:off x="8363975" y="3904201"/>
            <a:ext cx="182487" cy="182487"/>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2" name="Google Shape;489;p43"/>
          <p:cNvCxnSpPr/>
          <p:nvPr/>
        </p:nvCxnSpPr>
        <p:spPr>
          <a:xfrm rot="10800000">
            <a:off x="8131669" y="4017045"/>
            <a:ext cx="234900" cy="0"/>
          </a:xfrm>
          <a:prstGeom prst="straightConnector1">
            <a:avLst/>
          </a:prstGeom>
          <a:noFill/>
          <a:ln w="19050" cap="flat" cmpd="sng">
            <a:solidFill>
              <a:srgbClr val="CC0000"/>
            </a:solidFill>
            <a:prstDash val="solid"/>
            <a:round/>
            <a:headEnd type="none" w="med" len="med"/>
            <a:tailEnd type="triangle" w="med" len="med"/>
          </a:ln>
        </p:spPr>
      </p:cxnSp>
      <p:sp>
        <p:nvSpPr>
          <p:cNvPr id="23" name="Google Shape;490;p43"/>
          <p:cNvSpPr/>
          <p:nvPr/>
        </p:nvSpPr>
        <p:spPr>
          <a:xfrm>
            <a:off x="9141744" y="4356762"/>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4" name="Google Shape;491;p43"/>
          <p:cNvCxnSpPr/>
          <p:nvPr/>
        </p:nvCxnSpPr>
        <p:spPr>
          <a:xfrm>
            <a:off x="9324144" y="4447962"/>
            <a:ext cx="223800" cy="0"/>
          </a:xfrm>
          <a:prstGeom prst="straightConnector1">
            <a:avLst/>
          </a:prstGeom>
          <a:noFill/>
          <a:ln w="19050" cap="flat" cmpd="sng">
            <a:solidFill>
              <a:srgbClr val="CC0000"/>
            </a:solidFill>
            <a:prstDash val="solid"/>
            <a:round/>
            <a:headEnd type="none" w="med" len="med"/>
            <a:tailEnd type="triangle" w="med" len="med"/>
          </a:ln>
        </p:spPr>
      </p:cxnSp>
      <p:sp>
        <p:nvSpPr>
          <p:cNvPr id="25" name="Google Shape;492;p43"/>
          <p:cNvSpPr/>
          <p:nvPr/>
        </p:nvSpPr>
        <p:spPr>
          <a:xfrm>
            <a:off x="8780472" y="3130224"/>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6" name="Google Shape;493;p43"/>
          <p:cNvCxnSpPr/>
          <p:nvPr/>
        </p:nvCxnSpPr>
        <p:spPr>
          <a:xfrm>
            <a:off x="8962872" y="3221424"/>
            <a:ext cx="287100" cy="0"/>
          </a:xfrm>
          <a:prstGeom prst="straightConnector1">
            <a:avLst/>
          </a:prstGeom>
          <a:noFill/>
          <a:ln w="19050" cap="flat" cmpd="sng">
            <a:solidFill>
              <a:srgbClr val="CC0000"/>
            </a:solidFill>
            <a:prstDash val="solid"/>
            <a:round/>
            <a:headEnd type="none" w="med" len="med"/>
            <a:tailEnd type="triangle" w="med" len="med"/>
          </a:ln>
        </p:spPr>
      </p:cxnSp>
      <p:cxnSp>
        <p:nvCxnSpPr>
          <p:cNvPr id="27" name="Google Shape;494;p43"/>
          <p:cNvCxnSpPr/>
          <p:nvPr/>
        </p:nvCxnSpPr>
        <p:spPr>
          <a:xfrm rot="10800000">
            <a:off x="8474772" y="3221424"/>
            <a:ext cx="305700" cy="0"/>
          </a:xfrm>
          <a:prstGeom prst="straightConnector1">
            <a:avLst/>
          </a:prstGeom>
          <a:noFill/>
          <a:ln w="19050" cap="flat" cmpd="sng">
            <a:solidFill>
              <a:srgbClr val="CC0000"/>
            </a:solidFill>
            <a:prstDash val="solid"/>
            <a:round/>
            <a:headEnd type="none" w="med" len="med"/>
            <a:tailEnd type="triangle" w="med" len="med"/>
          </a:ln>
        </p:spPr>
      </p:cxnSp>
      <p:sp>
        <p:nvSpPr>
          <p:cNvPr id="28" name="Google Shape;495;p43"/>
          <p:cNvSpPr txBox="1"/>
          <p:nvPr/>
        </p:nvSpPr>
        <p:spPr>
          <a:xfrm>
            <a:off x="8415025" y="2814003"/>
            <a:ext cx="238200" cy="238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a:t>-</a:t>
            </a:r>
            <a:endParaRPr sz="2000"/>
          </a:p>
        </p:txBody>
      </p:sp>
      <p:sp>
        <p:nvSpPr>
          <p:cNvPr id="29" name="Google Shape;496;p43"/>
          <p:cNvSpPr txBox="1"/>
          <p:nvPr/>
        </p:nvSpPr>
        <p:spPr>
          <a:xfrm>
            <a:off x="9024625" y="2814003"/>
            <a:ext cx="238200" cy="23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a:t>+</a:t>
            </a:r>
            <a:endParaRPr sz="2000"/>
          </a:p>
        </p:txBody>
      </p:sp>
      <p:cxnSp>
        <p:nvCxnSpPr>
          <p:cNvPr id="30" name="Google Shape;497;p43"/>
          <p:cNvCxnSpPr/>
          <p:nvPr/>
        </p:nvCxnSpPr>
        <p:spPr>
          <a:xfrm>
            <a:off x="7711100" y="3692503"/>
            <a:ext cx="0" cy="1520100"/>
          </a:xfrm>
          <a:prstGeom prst="straightConnector1">
            <a:avLst/>
          </a:prstGeom>
          <a:noFill/>
          <a:ln w="19050" cap="flat" cmpd="sng">
            <a:solidFill>
              <a:srgbClr val="CC0000"/>
            </a:solidFill>
            <a:prstDash val="dash"/>
            <a:round/>
            <a:headEnd type="none" w="med" len="med"/>
            <a:tailEnd type="none" w="med" len="med"/>
          </a:ln>
        </p:spPr>
      </p:cxnSp>
      <p:cxnSp>
        <p:nvCxnSpPr>
          <p:cNvPr id="31" name="Google Shape;498;p43"/>
          <p:cNvCxnSpPr/>
          <p:nvPr/>
        </p:nvCxnSpPr>
        <p:spPr>
          <a:xfrm>
            <a:off x="8476819" y="4084095"/>
            <a:ext cx="0" cy="1168200"/>
          </a:xfrm>
          <a:prstGeom prst="straightConnector1">
            <a:avLst/>
          </a:prstGeom>
          <a:noFill/>
          <a:ln w="19050" cap="flat" cmpd="sng">
            <a:solidFill>
              <a:srgbClr val="CC0000"/>
            </a:solidFill>
            <a:prstDash val="dash"/>
            <a:round/>
            <a:headEnd type="none" w="med" len="med"/>
            <a:tailEnd type="none" w="med" len="med"/>
          </a:ln>
        </p:spPr>
      </p:cxnSp>
      <p:cxnSp>
        <p:nvCxnSpPr>
          <p:cNvPr id="32" name="Google Shape;499;p43"/>
          <p:cNvCxnSpPr/>
          <p:nvPr/>
        </p:nvCxnSpPr>
        <p:spPr>
          <a:xfrm>
            <a:off x="9797171" y="4101472"/>
            <a:ext cx="0" cy="1101300"/>
          </a:xfrm>
          <a:prstGeom prst="straightConnector1">
            <a:avLst/>
          </a:prstGeom>
          <a:noFill/>
          <a:ln w="19050" cap="flat" cmpd="sng">
            <a:solidFill>
              <a:srgbClr val="CC0000"/>
            </a:solidFill>
            <a:prstDash val="dash"/>
            <a:round/>
            <a:headEnd type="none" w="med" len="med"/>
            <a:tailEnd type="none" w="med" len="med"/>
          </a:ln>
        </p:spPr>
      </p:cxnSp>
      <p:cxnSp>
        <p:nvCxnSpPr>
          <p:cNvPr id="33" name="Google Shape;500;p43"/>
          <p:cNvCxnSpPr/>
          <p:nvPr/>
        </p:nvCxnSpPr>
        <p:spPr>
          <a:xfrm>
            <a:off x="9232944" y="4539162"/>
            <a:ext cx="0" cy="668400"/>
          </a:xfrm>
          <a:prstGeom prst="straightConnector1">
            <a:avLst/>
          </a:prstGeom>
          <a:noFill/>
          <a:ln w="19050" cap="flat" cmpd="sng">
            <a:solidFill>
              <a:srgbClr val="CC0000"/>
            </a:solidFill>
            <a:prstDash val="dash"/>
            <a:round/>
            <a:headEnd type="none" w="med" len="med"/>
            <a:tailEnd type="none" w="med" len="med"/>
          </a:ln>
        </p:spPr>
      </p:cxnSp>
      <mc:AlternateContent xmlns:mc="http://schemas.openxmlformats.org/markup-compatibility/2006" xmlns:a14="http://schemas.microsoft.com/office/drawing/2010/main">
        <mc:Choice Requires="a14">
          <p:sp>
            <p:nvSpPr>
              <p:cNvPr id="35" name="TextBox 34"/>
              <p:cNvSpPr txBox="1"/>
              <p:nvPr/>
            </p:nvSpPr>
            <p:spPr>
              <a:xfrm>
                <a:off x="7067278" y="1382564"/>
                <a:ext cx="2821093"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m:t>
                              </m:r>
                              <m:r>
                                <a:rPr lang="en-US" sz="2400" b="0" i="1" smtClean="0">
                                  <a:latin typeface="Cambria Math" charset="0"/>
                                </a:rPr>
                                <m:t>𝑖</m:t>
                              </m:r>
                              <m:r>
                                <a:rPr lang="en-US" sz="2400" b="0" i="1" smtClean="0">
                                  <a:latin typeface="Cambria Math" charset="0"/>
                                </a:rPr>
                                <m:t>+1)</m:t>
                              </m:r>
                            </m:sup>
                          </m:sSup>
                          <m:r>
                            <a:rPr lang="en-US" sz="2400" b="0" i="1" smtClean="0">
                              <a:latin typeface="Cambria Math" charset="0"/>
                            </a:rPr>
                            <m:t>=</m:t>
                          </m:r>
                          <m:r>
                            <a:rPr lang="en-US" sz="2400" b="0" i="1" smtClean="0">
                              <a:latin typeface="Cambria Math" charset="0"/>
                            </a:rPr>
                            <m:t>𝑤</m:t>
                          </m:r>
                        </m:e>
                        <m:sup>
                          <m:r>
                            <a:rPr lang="en-US" sz="2400" b="0" i="1" smtClean="0">
                              <a:latin typeface="Cambria Math" charset="0"/>
                            </a:rPr>
                            <m:t>(</m:t>
                          </m:r>
                          <m:r>
                            <a:rPr lang="en-US" sz="2400" b="0" i="1" smtClean="0">
                              <a:latin typeface="Cambria Math" charset="0"/>
                            </a:rPr>
                            <m:t>𝑖</m:t>
                          </m:r>
                          <m:r>
                            <a:rPr lang="en-US" sz="2400" b="0" i="1" smtClean="0">
                              <a:latin typeface="Cambria Math" charset="0"/>
                            </a:rPr>
                            <m:t>)</m:t>
                          </m:r>
                        </m:sup>
                      </m:sSup>
                      <m:r>
                        <a:rPr lang="en-US" sz="2400" b="0" i="1" smtClean="0">
                          <a:latin typeface="Cambria Math" charset="0"/>
                        </a:rPr>
                        <m:t>−</m:t>
                      </m:r>
                      <m:r>
                        <a:rPr lang="en-US" sz="2400" b="0" i="1" smtClean="0">
                          <a:latin typeface="Cambria Math" charset="0"/>
                        </a:rPr>
                        <m:t>𝜆</m:t>
                      </m:r>
                      <m:f>
                        <m:fPr>
                          <m:ctrlPr>
                            <a:rPr lang="mr-IN" sz="2400" b="0" i="1" smtClean="0">
                              <a:latin typeface="Cambria Math" charset="0"/>
                            </a:rPr>
                          </m:ctrlPr>
                        </m:fPr>
                        <m:num>
                          <m:r>
                            <a:rPr lang="en-US" sz="2400" b="0" i="1" smtClean="0">
                              <a:latin typeface="Cambria Math" charset="0"/>
                            </a:rPr>
                            <m:t>𝑑</m:t>
                          </m:r>
                          <m:r>
                            <a:rPr lang="en-US" sz="2400" b="0" i="1" smtClean="0">
                              <a:latin typeface="Cambria Math" charset="0"/>
                              <a:ea typeface="Cambria Math" charset="0"/>
                              <a:cs typeface="Cambria Math" charset="0"/>
                            </a:rPr>
                            <m:t>ℒ</m:t>
                          </m:r>
                        </m:num>
                        <m:den>
                          <m:r>
                            <a:rPr lang="en-US" sz="2400" b="0" i="1" smtClean="0">
                              <a:latin typeface="Cambria Math" charset="0"/>
                            </a:rPr>
                            <m:t>𝑑𝑤</m:t>
                          </m:r>
                        </m:den>
                      </m:f>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7067278" y="1382564"/>
                <a:ext cx="2821093" cy="70121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266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a:t>
            </a:r>
          </a:p>
        </p:txBody>
      </p:sp>
      <p:sp>
        <p:nvSpPr>
          <p:cNvPr id="3" name="Content Placeholder 2"/>
          <p:cNvSpPr>
            <a:spLocks noGrp="1"/>
          </p:cNvSpPr>
          <p:nvPr>
            <p:ph idx="1"/>
          </p:nvPr>
        </p:nvSpPr>
        <p:spPr>
          <a:xfrm>
            <a:off x="731815" y="1581160"/>
            <a:ext cx="10327008" cy="2111143"/>
          </a:xfrm>
        </p:spPr>
        <p:txBody>
          <a:bodyPr/>
          <a:lstStyle/>
          <a:p>
            <a:pPr marL="342900" indent="-342900">
              <a:spcAft>
                <a:spcPts val="2400"/>
              </a:spcAft>
              <a:buFont typeface="Arial" charset="0"/>
              <a:buChar char="•"/>
            </a:pPr>
            <a:r>
              <a:rPr lang="en-US" dirty="0">
                <a:latin typeface="Karla" charset="0"/>
                <a:ea typeface="Karla" charset="0"/>
                <a:cs typeface="Karla" charset="0"/>
              </a:rPr>
              <a:t>We still need to calculate the derivatives.</a:t>
            </a:r>
          </a:p>
          <a:p>
            <a:pPr marL="342900" indent="-342900">
              <a:spcAft>
                <a:spcPts val="2400"/>
              </a:spcAft>
              <a:buFont typeface="Arial" charset="0"/>
              <a:buChar char="•"/>
            </a:pPr>
            <a:r>
              <a:rPr lang="en-US" dirty="0">
                <a:latin typeface="Karla" charset="0"/>
                <a:ea typeface="Karla" charset="0"/>
                <a:cs typeface="Karla" charset="0"/>
              </a:rPr>
              <a:t>We need to know what is the learning rate or how to set it. </a:t>
            </a:r>
          </a:p>
          <a:p>
            <a:pPr marL="342900" indent="-342900">
              <a:spcAft>
                <a:spcPts val="2400"/>
              </a:spcAft>
              <a:buFont typeface="Arial" charset="0"/>
              <a:buChar char="•"/>
            </a:pPr>
            <a:r>
              <a:rPr lang="en-US" dirty="0">
                <a:latin typeface="Karla" charset="0"/>
                <a:ea typeface="Karla" charset="0"/>
                <a:cs typeface="Karla" charset="0"/>
              </a:rPr>
              <a:t>Local vs global minima.</a:t>
            </a:r>
          </a:p>
          <a:p>
            <a:pPr marL="342900" indent="-342900">
              <a:spcAft>
                <a:spcPts val="2400"/>
              </a:spcAft>
              <a:buFont typeface="Arial" charset="0"/>
              <a:buChar char="•"/>
            </a:pPr>
            <a:r>
              <a:rPr lang="en-US" dirty="0">
                <a:latin typeface="Karla" charset="0"/>
                <a:ea typeface="Karla" charset="0"/>
                <a:cs typeface="Karla" charset="0"/>
              </a:rPr>
              <a:t>The full likelihood function includes summing up all individual ‘</a:t>
            </a:r>
            <a:r>
              <a:rPr lang="en-US" i="1" dirty="0">
                <a:latin typeface="Karla" charset="0"/>
                <a:ea typeface="Karla" charset="0"/>
                <a:cs typeface="Karla" charset="0"/>
              </a:rPr>
              <a:t>errors’. </a:t>
            </a:r>
            <a:r>
              <a:rPr lang="en-US" dirty="0">
                <a:latin typeface="Karla" charset="0"/>
                <a:ea typeface="Karla" charset="0"/>
                <a:cs typeface="Karla" charset="0"/>
              </a:rPr>
              <a:t>Unless you are a statistician, sometimes this includes hundreds of thousands of examples. </a:t>
            </a:r>
            <a:endParaRPr lang="en-US" i="1"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14</a:t>
            </a:fld>
            <a:endParaRPr lang="en-US"/>
          </a:p>
        </p:txBody>
      </p:sp>
    </p:spTree>
    <p:extLst>
      <p:ext uri="{BB962C8B-B14F-4D97-AF65-F5344CB8AC3E}">
        <p14:creationId xmlns:p14="http://schemas.microsoft.com/office/powerpoint/2010/main" val="6221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a:t>
            </a:r>
          </a:p>
        </p:txBody>
      </p:sp>
      <p:sp>
        <p:nvSpPr>
          <p:cNvPr id="3" name="Content Placeholder 2"/>
          <p:cNvSpPr>
            <a:spLocks noGrp="1"/>
          </p:cNvSpPr>
          <p:nvPr>
            <p:ph idx="1"/>
          </p:nvPr>
        </p:nvSpPr>
        <p:spPr>
          <a:xfrm>
            <a:off x="731815" y="1581160"/>
            <a:ext cx="10327008" cy="2111143"/>
          </a:xfrm>
        </p:spPr>
        <p:txBody>
          <a:bodyPr/>
          <a:lstStyle/>
          <a:p>
            <a:pPr marL="342900" indent="-342900">
              <a:spcAft>
                <a:spcPts val="2400"/>
              </a:spcAft>
              <a:buFont typeface="Arial" charset="0"/>
              <a:buChar char="•"/>
            </a:pPr>
            <a:r>
              <a:rPr lang="en-US" b="1" dirty="0">
                <a:latin typeface="Karla" charset="0"/>
                <a:ea typeface="Karla" charset="0"/>
                <a:cs typeface="Karla" charset="0"/>
              </a:rPr>
              <a:t>We still need to calculate the derivatives.</a:t>
            </a:r>
          </a:p>
          <a:p>
            <a:pPr marL="342900" indent="-342900">
              <a:spcAft>
                <a:spcPts val="2400"/>
              </a:spcAft>
              <a:buFont typeface="Arial" charset="0"/>
              <a:buChar char="•"/>
            </a:pPr>
            <a:r>
              <a:rPr lang="en-US" dirty="0">
                <a:latin typeface="Karla" charset="0"/>
                <a:ea typeface="Karla" charset="0"/>
                <a:cs typeface="Karla" charset="0"/>
              </a:rPr>
              <a:t>We need to know what is the learning rate or how to set it. </a:t>
            </a:r>
          </a:p>
          <a:p>
            <a:pPr marL="342900" indent="-342900">
              <a:spcAft>
                <a:spcPts val="2400"/>
              </a:spcAft>
              <a:buFont typeface="Arial" charset="0"/>
              <a:buChar char="•"/>
            </a:pPr>
            <a:r>
              <a:rPr lang="en-US" dirty="0">
                <a:latin typeface="Karla" charset="0"/>
                <a:ea typeface="Karla" charset="0"/>
                <a:cs typeface="Karla" charset="0"/>
              </a:rPr>
              <a:t>Local vs global minima.</a:t>
            </a:r>
          </a:p>
          <a:p>
            <a:pPr marL="342900" indent="-342900">
              <a:spcAft>
                <a:spcPts val="2400"/>
              </a:spcAft>
              <a:buFont typeface="Arial" charset="0"/>
              <a:buChar char="•"/>
            </a:pPr>
            <a:r>
              <a:rPr lang="en-US" dirty="0">
                <a:latin typeface="Karla" charset="0"/>
                <a:ea typeface="Karla" charset="0"/>
                <a:cs typeface="Karla" charset="0"/>
              </a:rPr>
              <a:t>The full likelihood function includes summing up all individual ‘</a:t>
            </a:r>
            <a:r>
              <a:rPr lang="en-US" i="1" dirty="0">
                <a:latin typeface="Karla" charset="0"/>
                <a:ea typeface="Karla" charset="0"/>
                <a:cs typeface="Karla" charset="0"/>
              </a:rPr>
              <a:t>errors’. </a:t>
            </a:r>
            <a:r>
              <a:rPr lang="en-US" dirty="0">
                <a:latin typeface="Karla" charset="0"/>
                <a:ea typeface="Karla" charset="0"/>
                <a:cs typeface="Karla" charset="0"/>
              </a:rPr>
              <a:t>Unless you are a statistician, sometimes this includes hundreds of thousands of examples. </a:t>
            </a:r>
            <a:endParaRPr lang="en-US" i="1"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15</a:t>
            </a:fld>
            <a:endParaRPr lang="en-US"/>
          </a:p>
        </p:txBody>
      </p:sp>
    </p:spTree>
    <p:extLst>
      <p:ext uri="{BB962C8B-B14F-4D97-AF65-F5344CB8AC3E}">
        <p14:creationId xmlns:p14="http://schemas.microsoft.com/office/powerpoint/2010/main" val="152096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the Derivatives</a:t>
            </a:r>
          </a:p>
        </p:txBody>
      </p:sp>
      <p:sp>
        <p:nvSpPr>
          <p:cNvPr id="9" name="Slide Number Placeholder 8"/>
          <p:cNvSpPr>
            <a:spLocks noGrp="1"/>
          </p:cNvSpPr>
          <p:nvPr>
            <p:ph type="sldNum" sz="quarter" idx="12"/>
          </p:nvPr>
        </p:nvSpPr>
        <p:spPr/>
        <p:txBody>
          <a:bodyPr/>
          <a:lstStyle/>
          <a:p>
            <a:fld id="{74FD6AAA-7C75-FB4B-8EA1-06B22787237D}" type="slidenum">
              <a:rPr lang="en-US" smtClean="0"/>
              <a:t>16</a:t>
            </a:fld>
            <a:endParaRPr lang="en-US"/>
          </a:p>
        </p:txBody>
      </p:sp>
      <p:sp>
        <p:nvSpPr>
          <p:cNvPr id="4" name="TextBox 3"/>
          <p:cNvSpPr txBox="1"/>
          <p:nvPr/>
        </p:nvSpPr>
        <p:spPr>
          <a:xfrm>
            <a:off x="990600" y="1219200"/>
            <a:ext cx="8630889" cy="4401205"/>
          </a:xfrm>
          <a:prstGeom prst="rect">
            <a:avLst/>
          </a:prstGeom>
          <a:noFill/>
        </p:spPr>
        <p:txBody>
          <a:bodyPr wrap="none" rtlCol="0">
            <a:spAutoFit/>
          </a:bodyPr>
          <a:lstStyle/>
          <a:p>
            <a:r>
              <a:rPr lang="en-US" sz="2800" dirty="0">
                <a:solidFill>
                  <a:schemeClr val="tx1">
                    <a:lumMod val="75000"/>
                    <a:lumOff val="25000"/>
                  </a:schemeClr>
                </a:solidFill>
                <a:latin typeface="Karla" charset="0"/>
                <a:ea typeface="Karla" charset="0"/>
                <a:cs typeface="Karla" charset="0"/>
              </a:rPr>
              <a:t>Can we do it?</a:t>
            </a:r>
          </a:p>
          <a:p>
            <a:endParaRPr lang="en-US" sz="2800" dirty="0">
              <a:solidFill>
                <a:schemeClr val="tx1">
                  <a:lumMod val="75000"/>
                  <a:lumOff val="25000"/>
                </a:schemeClr>
              </a:solidFill>
              <a:latin typeface="Karla" charset="0"/>
              <a:ea typeface="Karla" charset="0"/>
              <a:cs typeface="Karla" charset="0"/>
            </a:endParaRPr>
          </a:p>
          <a:p>
            <a:r>
              <a:rPr lang="en-US" sz="2800" b="1" dirty="0">
                <a:solidFill>
                  <a:schemeClr val="tx1">
                    <a:lumMod val="75000"/>
                    <a:lumOff val="25000"/>
                  </a:schemeClr>
                </a:solidFill>
                <a:latin typeface="Karla" charset="0"/>
                <a:ea typeface="Karla" charset="0"/>
                <a:cs typeface="Karla" charset="0"/>
              </a:rPr>
              <a:t>Wolfram Alpha </a:t>
            </a:r>
            <a:r>
              <a:rPr lang="en-US" sz="2800" dirty="0">
                <a:solidFill>
                  <a:schemeClr val="tx1">
                    <a:lumMod val="75000"/>
                    <a:lumOff val="25000"/>
                  </a:schemeClr>
                </a:solidFill>
                <a:latin typeface="Karla" charset="0"/>
                <a:ea typeface="Karla" charset="0"/>
                <a:cs typeface="Karla" charset="0"/>
              </a:rPr>
              <a:t>can do it for us! </a:t>
            </a:r>
          </a:p>
          <a:p>
            <a:endParaRPr lang="en-US" sz="2800" dirty="0">
              <a:solidFill>
                <a:schemeClr val="tx1">
                  <a:lumMod val="75000"/>
                  <a:lumOff val="25000"/>
                </a:schemeClr>
              </a:solidFill>
              <a:latin typeface="Karla" charset="0"/>
              <a:ea typeface="Karla" charset="0"/>
              <a:cs typeface="Karla" charset="0"/>
            </a:endParaRPr>
          </a:p>
          <a:p>
            <a:r>
              <a:rPr lang="en-US" sz="2800" dirty="0">
                <a:solidFill>
                  <a:schemeClr val="tx1">
                    <a:lumMod val="75000"/>
                    <a:lumOff val="25000"/>
                  </a:schemeClr>
                </a:solidFill>
                <a:latin typeface="Karla" charset="0"/>
                <a:ea typeface="Karla" charset="0"/>
                <a:cs typeface="Karla" charset="0"/>
              </a:rPr>
              <a:t>We need a formalism to deal with these derivatives.</a:t>
            </a:r>
            <a:endParaRPr lang="en-US" sz="2800" b="1" dirty="0" smtClean="0">
              <a:solidFill>
                <a:schemeClr val="accent1">
                  <a:lumMod val="50000"/>
                </a:schemeClr>
              </a:solidFill>
              <a:latin typeface="Karla" charset="0"/>
              <a:ea typeface="Karla" charset="0"/>
              <a:cs typeface="Karla" charset="0"/>
            </a:endParaRPr>
          </a:p>
          <a:p>
            <a:endParaRPr lang="en-US" sz="2800" b="1" dirty="0" smtClean="0">
              <a:solidFill>
                <a:schemeClr val="accent1">
                  <a:lumMod val="50000"/>
                </a:schemeClr>
              </a:solidFill>
              <a:latin typeface="Karla" charset="0"/>
              <a:ea typeface="Karla" charset="0"/>
              <a:cs typeface="Karla" charset="0"/>
            </a:endParaRPr>
          </a:p>
          <a:p>
            <a:endParaRPr lang="en-US" sz="2800" b="1" dirty="0">
              <a:solidFill>
                <a:schemeClr val="accent1">
                  <a:lumMod val="50000"/>
                </a:schemeClr>
              </a:solidFill>
              <a:latin typeface="Karla" charset="0"/>
              <a:ea typeface="Karla" charset="0"/>
              <a:cs typeface="Karla" charset="0"/>
            </a:endParaRPr>
          </a:p>
          <a:p>
            <a:r>
              <a:rPr lang="en-US" sz="2800" b="1" dirty="0" smtClean="0">
                <a:solidFill>
                  <a:schemeClr val="accent1">
                    <a:lumMod val="50000"/>
                  </a:schemeClr>
                </a:solidFill>
                <a:latin typeface="Karla" charset="0"/>
                <a:ea typeface="Karla" charset="0"/>
                <a:cs typeface="Karla" charset="0"/>
              </a:rPr>
              <a:t>	Example</a:t>
            </a:r>
            <a:r>
              <a:rPr lang="en-US" sz="2800" b="1" dirty="0">
                <a:solidFill>
                  <a:schemeClr val="accent1">
                    <a:lumMod val="50000"/>
                  </a:schemeClr>
                </a:solidFill>
                <a:latin typeface="Karla" charset="0"/>
                <a:ea typeface="Karla" charset="0"/>
                <a:cs typeface="Karla" charset="0"/>
              </a:rPr>
              <a:t>: </a:t>
            </a:r>
            <a:r>
              <a:rPr lang="en-US" sz="2800" dirty="0">
                <a:solidFill>
                  <a:schemeClr val="tx1">
                    <a:lumMod val="75000"/>
                    <a:lumOff val="25000"/>
                  </a:schemeClr>
                </a:solidFill>
                <a:latin typeface="Karla" charset="0"/>
                <a:ea typeface="Karla" charset="0"/>
                <a:cs typeface="Karla" charset="0"/>
              </a:rPr>
              <a:t>Logistic Regression </a:t>
            </a:r>
            <a:r>
              <a:rPr lang="en-US" sz="2800" dirty="0" smtClean="0">
                <a:solidFill>
                  <a:schemeClr val="tx1">
                    <a:lumMod val="75000"/>
                    <a:lumOff val="25000"/>
                  </a:schemeClr>
                </a:solidFill>
                <a:latin typeface="Karla" charset="0"/>
                <a:ea typeface="Karla" charset="0"/>
                <a:cs typeface="Karla" charset="0"/>
              </a:rPr>
              <a:t>derivatives</a:t>
            </a:r>
            <a:endParaRPr lang="en-US" sz="2800" dirty="0">
              <a:solidFill>
                <a:schemeClr val="tx1">
                  <a:lumMod val="75000"/>
                  <a:lumOff val="25000"/>
                </a:schemeClr>
              </a:solidFill>
              <a:latin typeface="Karla" charset="0"/>
              <a:ea typeface="Karla" charset="0"/>
              <a:cs typeface="Karla" charset="0"/>
            </a:endParaRPr>
          </a:p>
          <a:p>
            <a:endParaRPr lang="en-US" sz="2800" dirty="0">
              <a:solidFill>
                <a:schemeClr val="tx1">
                  <a:lumMod val="75000"/>
                  <a:lumOff val="25000"/>
                </a:schemeClr>
              </a:solidFill>
              <a:latin typeface="Karla" charset="0"/>
              <a:ea typeface="Karla" charset="0"/>
              <a:cs typeface="Karla" charset="0"/>
            </a:endParaRPr>
          </a:p>
          <a:p>
            <a:pPr lvl="1"/>
            <a:endParaRPr lang="en-US" sz="28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5539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Rule</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845290" y="1416544"/>
                <a:ext cx="10327008" cy="573621"/>
              </a:xfrm>
            </p:spPr>
            <p:txBody>
              <a:bodyPr/>
              <a:lstStyle/>
              <a:p>
                <a:r>
                  <a:rPr lang="en-US" sz="2400" dirty="0">
                    <a:latin typeface="Karla" charset="0"/>
                    <a:ea typeface="Karla" charset="0"/>
                    <a:cs typeface="Karla" charset="0"/>
                  </a:rPr>
                  <a:t>Chain rule for computing gradients: </a:t>
                </a: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14:m>
                  <m:oMath xmlns:m="http://schemas.openxmlformats.org/officeDocument/2006/math">
                    <m:r>
                      <a:rPr lang="en-US" sz="2400" i="1">
                        <a:solidFill>
                          <a:schemeClr val="tx1">
                            <a:lumMod val="75000"/>
                            <a:lumOff val="25000"/>
                          </a:schemeClr>
                        </a:solidFill>
                        <a:latin typeface="Cambria Math" charset="0"/>
                        <a:ea typeface="Karla" charset="0"/>
                        <a:cs typeface="Karla" charset="0"/>
                      </a:rPr>
                      <m:t>𝑦</m:t>
                    </m:r>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𝑔</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𝑥</m:t>
                        </m:r>
                      </m:e>
                    </m:d>
                    <m:r>
                      <a:rPr lang="en-US" sz="2400" i="1">
                        <a:solidFill>
                          <a:schemeClr val="tx1">
                            <a:lumMod val="75000"/>
                            <a:lumOff val="25000"/>
                          </a:schemeClr>
                        </a:solidFill>
                        <a:latin typeface="Cambria Math" charset="0"/>
                        <a:ea typeface="Karla" charset="0"/>
                        <a:cs typeface="Karla" charset="0"/>
                      </a:rPr>
                      <m:t>       </m:t>
                    </m:r>
                    <m:r>
                      <a:rPr lang="en-US" sz="2400" i="1">
                        <a:solidFill>
                          <a:schemeClr val="tx1">
                            <a:lumMod val="75000"/>
                            <a:lumOff val="25000"/>
                          </a:schemeClr>
                        </a:solidFill>
                        <a:latin typeface="Cambria Math" charset="0"/>
                        <a:ea typeface="Karla" charset="0"/>
                        <a:cs typeface="Karla" charset="0"/>
                      </a:rPr>
                      <m:t>𝑧</m:t>
                    </m:r>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𝑓</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𝑦</m:t>
                        </m:r>
                      </m:e>
                    </m:d>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𝑓</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𝑔</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𝑥</m:t>
                            </m:r>
                          </m:e>
                        </m:d>
                      </m:e>
                    </m:d>
                  </m:oMath>
                </a14:m>
                <a:endParaRPr lang="en-US" sz="2400" b="0" dirty="0">
                  <a:latin typeface="Karla" charset="0"/>
                  <a:ea typeface="Karla" charset="0"/>
                  <a:cs typeface="Karla" charset="0"/>
                </a:endParaRPr>
              </a:p>
              <a:p>
                <a:pPr marL="342900" indent="-342900">
                  <a:buFont typeface="Arial" charset="0"/>
                  <a:buChar char="•"/>
                </a:pPr>
                <a:endParaRPr lang="en-US" sz="2400" b="0" dirty="0">
                  <a:latin typeface="Karla" charset="0"/>
                  <a:ea typeface="Karla" charset="0"/>
                  <a:cs typeface="Karla" charset="0"/>
                </a:endParaRP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For longer </a:t>
                </a:r>
                <a:r>
                  <a:rPr lang="en-US" sz="2400" dirty="0" smtClean="0">
                    <a:latin typeface="Karla" charset="0"/>
                    <a:ea typeface="Karla" charset="0"/>
                    <a:cs typeface="Karla" charset="0"/>
                  </a:rPr>
                  <a:t>chains:</a:t>
                </a:r>
                <a:endParaRPr lang="en-US" sz="2400" dirty="0">
                  <a:latin typeface="Karla" charset="0"/>
                  <a:ea typeface="Karla" charset="0"/>
                  <a:cs typeface="Karla" charset="0"/>
                </a:endParaRPr>
              </a:p>
              <a:p>
                <a:endParaRPr lang="en-US" sz="2400" dirty="0">
                  <a:latin typeface="Karla" charset="0"/>
                  <a:ea typeface="Karla" charset="0"/>
                  <a:cs typeface="Karla" charset="0"/>
                </a:endParaRPr>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845290" y="1416544"/>
                <a:ext cx="10327008" cy="573621"/>
              </a:xfrm>
              <a:blipFill rotWithShape="0">
                <a:blip r:embed="rId3"/>
                <a:stretch>
                  <a:fillRect l="-945" t="-8511" b="-62659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4FD6AAA-7C75-FB4B-8EA1-06B22787237D}" type="slidenum">
              <a:rPr lang="en-US" smtClean="0"/>
              <a:t>17</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1296154" y="3459391"/>
                <a:ext cx="1559722" cy="765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mr-IN" sz="2400" b="0" i="1" smtClean="0">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𝑧</m:t>
                          </m:r>
                        </m:num>
                        <m:den>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𝑥</m:t>
                          </m:r>
                        </m:den>
                      </m:f>
                      <m:r>
                        <a:rPr lang="en-US" sz="2400" b="0" i="1" smtClean="0">
                          <a:solidFill>
                            <a:schemeClr val="tx1">
                              <a:lumMod val="75000"/>
                              <a:lumOff val="25000"/>
                            </a:schemeClr>
                          </a:solidFill>
                          <a:latin typeface="Cambria Math" charset="0"/>
                          <a:ea typeface="Cambria Math" charset="0"/>
                          <a:cs typeface="Cambria Math" charset="0"/>
                        </a:rPr>
                        <m:t>=</m:t>
                      </m:r>
                      <m:f>
                        <m:fPr>
                          <m:ctrlPr>
                            <a:rPr lang="mr-IN" sz="2400" b="0" i="1" smtClean="0">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𝑧</m:t>
                          </m:r>
                        </m:num>
                        <m:den>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𝑦</m:t>
                          </m:r>
                        </m:den>
                      </m:f>
                      <m:f>
                        <m:fPr>
                          <m:ctrlPr>
                            <a:rPr lang="mr-IN" sz="2400" b="0" i="1" smtClean="0">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𝑦</m:t>
                          </m:r>
                        </m:num>
                        <m:den>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𝑥</m:t>
                          </m:r>
                        </m:den>
                      </m:f>
                    </m:oMath>
                  </m:oMathPara>
                </a14:m>
                <a:endParaRPr lang="en-US" sz="2400" dirty="0">
                  <a:solidFill>
                    <a:schemeClr val="tx1">
                      <a:lumMod val="75000"/>
                      <a:lumOff val="25000"/>
                    </a:schemeClr>
                  </a:solidFill>
                  <a:latin typeface="Cambria Math" charset="0"/>
                  <a:ea typeface="Cambria Math" charset="0"/>
                  <a:cs typeface="Cambria Math"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96154" y="3459391"/>
                <a:ext cx="1559722" cy="76540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412404" y="2762456"/>
                <a:ext cx="5056641" cy="29261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lumMod val="75000"/>
                              <a:lumOff val="25000"/>
                            </a:schemeClr>
                          </a:solidFill>
                          <a:latin typeface="Cambria Math" charset="0"/>
                          <a:ea typeface="Karla" charset="0"/>
                          <a:cs typeface="Karla" charset="0"/>
                        </a:rPr>
                        <m:t>𝒚</m:t>
                      </m:r>
                      <m:r>
                        <a:rPr lang="en-US" sz="2400" i="1" smtClean="0">
                          <a:solidFill>
                            <a:schemeClr val="tx1">
                              <a:lumMod val="75000"/>
                              <a:lumOff val="25000"/>
                            </a:schemeClr>
                          </a:solidFill>
                          <a:latin typeface="Cambria Math" charset="0"/>
                          <a:ea typeface="Karla" charset="0"/>
                          <a:cs typeface="Karla" charset="0"/>
                        </a:rPr>
                        <m:t>=</m:t>
                      </m:r>
                      <m:r>
                        <a:rPr lang="en-US" sz="2400" i="1" smtClean="0">
                          <a:solidFill>
                            <a:schemeClr val="tx1">
                              <a:lumMod val="75000"/>
                              <a:lumOff val="25000"/>
                            </a:schemeClr>
                          </a:solidFill>
                          <a:latin typeface="Cambria Math" charset="0"/>
                          <a:ea typeface="Karla" charset="0"/>
                          <a:cs typeface="Karla" charset="0"/>
                        </a:rPr>
                        <m:t>𝑔</m:t>
                      </m:r>
                      <m:d>
                        <m:dPr>
                          <m:ctrlPr>
                            <a:rPr lang="en-US" sz="2400" i="1">
                              <a:solidFill>
                                <a:schemeClr val="tx1">
                                  <a:lumMod val="75000"/>
                                  <a:lumOff val="25000"/>
                                </a:schemeClr>
                              </a:solidFill>
                              <a:latin typeface="Cambria Math" charset="0"/>
                              <a:ea typeface="Karla" charset="0"/>
                              <a:cs typeface="Karla" charset="0"/>
                            </a:rPr>
                          </m:ctrlPr>
                        </m:dPr>
                        <m:e>
                          <m:r>
                            <a:rPr lang="en-US" sz="2400" b="1" i="1" smtClean="0">
                              <a:solidFill>
                                <a:schemeClr val="tx1">
                                  <a:lumMod val="75000"/>
                                  <a:lumOff val="25000"/>
                                </a:schemeClr>
                              </a:solidFill>
                              <a:latin typeface="Cambria Math" charset="0"/>
                              <a:ea typeface="Karla" charset="0"/>
                              <a:cs typeface="Karla" charset="0"/>
                            </a:rPr>
                            <m:t>𝒙</m:t>
                          </m:r>
                          <m:r>
                            <a:rPr lang="en-US" sz="2400" b="0" i="1" smtClean="0">
                              <a:solidFill>
                                <a:schemeClr val="tx1">
                                  <a:lumMod val="75000"/>
                                  <a:lumOff val="25000"/>
                                </a:schemeClr>
                              </a:solidFill>
                              <a:latin typeface="Cambria Math" charset="0"/>
                              <a:ea typeface="Karla" charset="0"/>
                              <a:cs typeface="Karla" charset="0"/>
                            </a:rPr>
                            <m:t> </m:t>
                          </m:r>
                        </m:e>
                      </m:d>
                      <m:r>
                        <a:rPr lang="en-US" sz="2400" i="1">
                          <a:solidFill>
                            <a:schemeClr val="tx1">
                              <a:lumMod val="75000"/>
                              <a:lumOff val="25000"/>
                            </a:schemeClr>
                          </a:solidFill>
                          <a:latin typeface="Cambria Math" charset="0"/>
                          <a:ea typeface="Karla" charset="0"/>
                          <a:cs typeface="Karla" charset="0"/>
                        </a:rPr>
                        <m:t>       </m:t>
                      </m:r>
                      <m:r>
                        <a:rPr lang="en-US" sz="2400" i="1">
                          <a:solidFill>
                            <a:schemeClr val="tx1">
                              <a:lumMod val="75000"/>
                              <a:lumOff val="25000"/>
                            </a:schemeClr>
                          </a:solidFill>
                          <a:latin typeface="Cambria Math" charset="0"/>
                          <a:ea typeface="Karla" charset="0"/>
                          <a:cs typeface="Karla" charset="0"/>
                        </a:rPr>
                        <m:t>𝑧</m:t>
                      </m:r>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𝑓</m:t>
                      </m:r>
                      <m:d>
                        <m:dPr>
                          <m:ctrlPr>
                            <a:rPr lang="en-US" sz="2400" i="1">
                              <a:solidFill>
                                <a:schemeClr val="tx1">
                                  <a:lumMod val="75000"/>
                                  <a:lumOff val="25000"/>
                                </a:schemeClr>
                              </a:solidFill>
                              <a:latin typeface="Cambria Math" charset="0"/>
                              <a:ea typeface="Karla" charset="0"/>
                              <a:cs typeface="Karla" charset="0"/>
                            </a:rPr>
                          </m:ctrlPr>
                        </m:dPr>
                        <m:e>
                          <m:r>
                            <a:rPr lang="en-US" sz="2400" b="1" i="1" smtClean="0">
                              <a:solidFill>
                                <a:schemeClr val="tx1">
                                  <a:lumMod val="75000"/>
                                  <a:lumOff val="25000"/>
                                </a:schemeClr>
                              </a:solidFill>
                              <a:latin typeface="Cambria Math" charset="0"/>
                              <a:ea typeface="Karla" charset="0"/>
                              <a:cs typeface="Karla" charset="0"/>
                            </a:rPr>
                            <m:t>𝒚</m:t>
                          </m:r>
                        </m:e>
                      </m:d>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𝑓</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𝑔</m:t>
                          </m:r>
                          <m:d>
                            <m:dPr>
                              <m:ctrlPr>
                                <a:rPr lang="en-US" sz="2400" i="1">
                                  <a:solidFill>
                                    <a:schemeClr val="tx1">
                                      <a:lumMod val="75000"/>
                                      <a:lumOff val="25000"/>
                                    </a:schemeClr>
                                  </a:solidFill>
                                  <a:latin typeface="Cambria Math" charset="0"/>
                                  <a:ea typeface="Karla" charset="0"/>
                                  <a:cs typeface="Karla" charset="0"/>
                                </a:rPr>
                              </m:ctrlPr>
                            </m:dPr>
                            <m:e>
                              <m:r>
                                <a:rPr lang="en-US" sz="2400" b="1" i="1" smtClean="0">
                                  <a:solidFill>
                                    <a:schemeClr val="tx1">
                                      <a:lumMod val="75000"/>
                                      <a:lumOff val="25000"/>
                                    </a:schemeClr>
                                  </a:solidFill>
                                  <a:latin typeface="Cambria Math" charset="0"/>
                                  <a:ea typeface="Karla" charset="0"/>
                                  <a:cs typeface="Karla" charset="0"/>
                                </a:rPr>
                                <m:t>𝒙</m:t>
                              </m:r>
                              <m:r>
                                <a:rPr lang="en-US" sz="2400" b="0" i="1" smtClean="0">
                                  <a:solidFill>
                                    <a:schemeClr val="tx1">
                                      <a:lumMod val="75000"/>
                                      <a:lumOff val="25000"/>
                                    </a:schemeClr>
                                  </a:solidFill>
                                  <a:latin typeface="Cambria Math" charset="0"/>
                                  <a:ea typeface="Karla" charset="0"/>
                                  <a:cs typeface="Karla" charset="0"/>
                                </a:rPr>
                                <m:t> </m:t>
                              </m:r>
                            </m:e>
                          </m:d>
                        </m:e>
                      </m:d>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f>
                        <m:fPr>
                          <m:ctrlPr>
                            <a:rPr lang="mr-IN" sz="2400" i="1">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i="1">
                              <a:solidFill>
                                <a:schemeClr val="tx1">
                                  <a:lumMod val="75000"/>
                                  <a:lumOff val="25000"/>
                                </a:schemeClr>
                              </a:solidFill>
                              <a:latin typeface="Cambria Math" charset="0"/>
                              <a:ea typeface="Cambria Math" charset="0"/>
                              <a:cs typeface="Cambria Math" charset="0"/>
                            </a:rPr>
                            <m:t>𝑧</m:t>
                          </m:r>
                        </m:num>
                        <m:den>
                          <m:r>
                            <a:rPr lang="en-US" sz="2400" b="0" i="1" smtClean="0">
                              <a:solidFill>
                                <a:schemeClr val="tx1">
                                  <a:lumMod val="75000"/>
                                  <a:lumOff val="25000"/>
                                </a:schemeClr>
                              </a:solidFill>
                              <a:latin typeface="Cambria Math" charset="0"/>
                              <a:ea typeface="Cambria Math" charset="0"/>
                              <a:cs typeface="Cambria Math" charset="0"/>
                            </a:rPr>
                            <m:t>𝜕</m:t>
                          </m:r>
                          <m:sSub>
                            <m:sSubPr>
                              <m:ctrlPr>
                                <a:rPr lang="en-US" sz="2400" b="0" i="1" smtClean="0">
                                  <a:solidFill>
                                    <a:schemeClr val="tx1">
                                      <a:lumMod val="75000"/>
                                      <a:lumOff val="25000"/>
                                    </a:schemeClr>
                                  </a:solidFill>
                                  <a:latin typeface="Cambria Math" charset="0"/>
                                  <a:ea typeface="Cambria Math" charset="0"/>
                                  <a:cs typeface="Cambria Math" charset="0"/>
                                </a:rPr>
                              </m:ctrlPr>
                            </m:sSubPr>
                            <m:e>
                              <m:r>
                                <a:rPr lang="en-US" sz="2400" i="1">
                                  <a:solidFill>
                                    <a:schemeClr val="tx1">
                                      <a:lumMod val="75000"/>
                                      <a:lumOff val="25000"/>
                                    </a:schemeClr>
                                  </a:solidFill>
                                  <a:latin typeface="Cambria Math" charset="0"/>
                                  <a:ea typeface="Cambria Math" charset="0"/>
                                  <a:cs typeface="Cambria Math" charset="0"/>
                                </a:rPr>
                                <m:t>𝑥</m:t>
                              </m:r>
                            </m:e>
                            <m:sub>
                              <m:r>
                                <a:rPr lang="en-US" sz="2400" b="0" i="1" smtClean="0">
                                  <a:solidFill>
                                    <a:schemeClr val="tx1">
                                      <a:lumMod val="75000"/>
                                      <a:lumOff val="25000"/>
                                    </a:schemeClr>
                                  </a:solidFill>
                                  <a:latin typeface="Cambria Math" charset="0"/>
                                  <a:ea typeface="Cambria Math" charset="0"/>
                                  <a:cs typeface="Cambria Math" charset="0"/>
                                </a:rPr>
                                <m:t>𝑖</m:t>
                              </m:r>
                            </m:sub>
                          </m:sSub>
                        </m:den>
                      </m:f>
                      <m:r>
                        <a:rPr lang="en-US" sz="2400" i="1">
                          <a:solidFill>
                            <a:schemeClr val="tx1">
                              <a:lumMod val="75000"/>
                              <a:lumOff val="25000"/>
                            </a:schemeClr>
                          </a:solidFill>
                          <a:latin typeface="Cambria Math" charset="0"/>
                          <a:ea typeface="Cambria Math" charset="0"/>
                          <a:cs typeface="Cambria Math" charset="0"/>
                        </a:rPr>
                        <m:t>=</m:t>
                      </m:r>
                      <m:nary>
                        <m:naryPr>
                          <m:chr m:val="∑"/>
                          <m:supHide m:val="on"/>
                          <m:ctrlPr>
                            <a:rPr lang="en-US" sz="2400" i="1" smtClean="0">
                              <a:solidFill>
                                <a:schemeClr val="tx1">
                                  <a:lumMod val="75000"/>
                                  <a:lumOff val="25000"/>
                                </a:schemeClr>
                              </a:solidFill>
                              <a:latin typeface="Cambria Math" charset="0"/>
                              <a:ea typeface="Cambria Math" charset="0"/>
                              <a:cs typeface="Cambria Math" charset="0"/>
                            </a:rPr>
                          </m:ctrlPr>
                        </m:naryPr>
                        <m:sub>
                          <m:r>
                            <m:rPr>
                              <m:brk m:alnAt="7"/>
                            </m:rPr>
                            <a:rPr lang="en-US" sz="2400" b="0" i="1" smtClean="0">
                              <a:solidFill>
                                <a:schemeClr val="tx1">
                                  <a:lumMod val="75000"/>
                                  <a:lumOff val="25000"/>
                                </a:schemeClr>
                              </a:solidFill>
                              <a:latin typeface="Cambria Math" charset="0"/>
                              <a:ea typeface="Cambria Math" charset="0"/>
                              <a:cs typeface="Cambria Math" charset="0"/>
                            </a:rPr>
                            <m:t>𝑗</m:t>
                          </m:r>
                        </m:sub>
                        <m:sup/>
                        <m:e>
                          <m:f>
                            <m:fPr>
                              <m:ctrlPr>
                                <a:rPr lang="mr-IN" sz="2400" i="1">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i="1">
                                  <a:solidFill>
                                    <a:schemeClr val="tx1">
                                      <a:lumMod val="75000"/>
                                      <a:lumOff val="25000"/>
                                    </a:schemeClr>
                                  </a:solidFill>
                                  <a:latin typeface="Cambria Math" charset="0"/>
                                  <a:ea typeface="Cambria Math" charset="0"/>
                                  <a:cs typeface="Cambria Math" charset="0"/>
                                </a:rPr>
                                <m:t>𝑧</m:t>
                              </m:r>
                            </m:num>
                            <m:den>
                              <m:r>
                                <a:rPr lang="en-US" sz="2400" b="0" i="1" smtClean="0">
                                  <a:solidFill>
                                    <a:schemeClr val="tx1">
                                      <a:lumMod val="75000"/>
                                      <a:lumOff val="25000"/>
                                    </a:schemeClr>
                                  </a:solidFill>
                                  <a:latin typeface="Cambria Math" charset="0"/>
                                  <a:ea typeface="Cambria Math" charset="0"/>
                                  <a:cs typeface="Cambria Math" charset="0"/>
                                </a:rPr>
                                <m:t>𝜕</m:t>
                              </m:r>
                              <m:sSub>
                                <m:sSubPr>
                                  <m:ctrlPr>
                                    <a:rPr lang="en-US" sz="2400" b="0" i="1" smtClean="0">
                                      <a:solidFill>
                                        <a:schemeClr val="tx1">
                                          <a:lumMod val="75000"/>
                                          <a:lumOff val="25000"/>
                                        </a:schemeClr>
                                      </a:solidFill>
                                      <a:latin typeface="Cambria Math" charset="0"/>
                                      <a:ea typeface="Cambria Math" charset="0"/>
                                      <a:cs typeface="Cambria Math" charset="0"/>
                                    </a:rPr>
                                  </m:ctrlPr>
                                </m:sSubPr>
                                <m:e>
                                  <m:r>
                                    <a:rPr lang="en-US" sz="2400" b="0" i="1" smtClean="0">
                                      <a:solidFill>
                                        <a:schemeClr val="tx1">
                                          <a:lumMod val="75000"/>
                                          <a:lumOff val="25000"/>
                                        </a:schemeClr>
                                      </a:solidFill>
                                      <a:latin typeface="Cambria Math" charset="0"/>
                                      <a:ea typeface="Cambria Math" charset="0"/>
                                      <a:cs typeface="Cambria Math" charset="0"/>
                                    </a:rPr>
                                    <m:t>𝑦</m:t>
                                  </m:r>
                                </m:e>
                                <m:sub>
                                  <m:r>
                                    <a:rPr lang="en-US" sz="2400" b="0" i="1" smtClean="0">
                                      <a:solidFill>
                                        <a:schemeClr val="tx1">
                                          <a:lumMod val="75000"/>
                                          <a:lumOff val="25000"/>
                                        </a:schemeClr>
                                      </a:solidFill>
                                      <a:latin typeface="Cambria Math" charset="0"/>
                                      <a:ea typeface="Cambria Math" charset="0"/>
                                      <a:cs typeface="Cambria Math" charset="0"/>
                                    </a:rPr>
                                    <m:t>𝑗</m:t>
                                  </m:r>
                                </m:sub>
                              </m:sSub>
                            </m:den>
                          </m:f>
                          <m:f>
                            <m:fPr>
                              <m:ctrlPr>
                                <a:rPr lang="mr-IN" sz="2400" i="1">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sSub>
                                <m:sSubPr>
                                  <m:ctrlPr>
                                    <a:rPr lang="en-US" sz="2400" b="0" i="1" smtClean="0">
                                      <a:solidFill>
                                        <a:schemeClr val="tx1">
                                          <a:lumMod val="75000"/>
                                          <a:lumOff val="25000"/>
                                        </a:schemeClr>
                                      </a:solidFill>
                                      <a:latin typeface="Cambria Math" charset="0"/>
                                      <a:ea typeface="Cambria Math" charset="0"/>
                                      <a:cs typeface="Cambria Math" charset="0"/>
                                    </a:rPr>
                                  </m:ctrlPr>
                                </m:sSubPr>
                                <m:e>
                                  <m:r>
                                    <a:rPr lang="en-US" sz="2400" b="0" i="1" smtClean="0">
                                      <a:solidFill>
                                        <a:schemeClr val="tx1">
                                          <a:lumMod val="75000"/>
                                          <a:lumOff val="25000"/>
                                        </a:schemeClr>
                                      </a:solidFill>
                                      <a:latin typeface="Cambria Math" charset="0"/>
                                      <a:ea typeface="Cambria Math" charset="0"/>
                                      <a:cs typeface="Cambria Math" charset="0"/>
                                    </a:rPr>
                                    <m:t>𝑦</m:t>
                                  </m:r>
                                </m:e>
                                <m:sub>
                                  <m:r>
                                    <a:rPr lang="en-US" sz="2400" b="0" i="1" smtClean="0">
                                      <a:solidFill>
                                        <a:schemeClr val="tx1">
                                          <a:lumMod val="75000"/>
                                          <a:lumOff val="25000"/>
                                        </a:schemeClr>
                                      </a:solidFill>
                                      <a:latin typeface="Cambria Math" charset="0"/>
                                      <a:ea typeface="Cambria Math" charset="0"/>
                                      <a:cs typeface="Cambria Math" charset="0"/>
                                    </a:rPr>
                                    <m:t>𝑗</m:t>
                                  </m:r>
                                </m:sub>
                              </m:sSub>
                            </m:num>
                            <m:den>
                              <m:r>
                                <a:rPr lang="en-US" sz="2400" b="0" i="1" smtClean="0">
                                  <a:solidFill>
                                    <a:schemeClr val="tx1">
                                      <a:lumMod val="75000"/>
                                      <a:lumOff val="25000"/>
                                    </a:schemeClr>
                                  </a:solidFill>
                                  <a:latin typeface="Cambria Math" charset="0"/>
                                  <a:ea typeface="Cambria Math" charset="0"/>
                                  <a:cs typeface="Cambria Math" charset="0"/>
                                </a:rPr>
                                <m:t>𝜕</m:t>
                              </m:r>
                              <m:sSub>
                                <m:sSubPr>
                                  <m:ctrlPr>
                                    <a:rPr lang="en-US" sz="2400" i="1">
                                      <a:solidFill>
                                        <a:schemeClr val="tx1">
                                          <a:lumMod val="75000"/>
                                          <a:lumOff val="25000"/>
                                        </a:schemeClr>
                                      </a:solidFill>
                                      <a:latin typeface="Cambria Math" charset="0"/>
                                      <a:ea typeface="Cambria Math" charset="0"/>
                                      <a:cs typeface="Cambria Math" charset="0"/>
                                    </a:rPr>
                                  </m:ctrlPr>
                                </m:sSubPr>
                                <m:e>
                                  <m:r>
                                    <a:rPr lang="en-US" sz="2400" i="1">
                                      <a:solidFill>
                                        <a:schemeClr val="tx1">
                                          <a:lumMod val="75000"/>
                                          <a:lumOff val="25000"/>
                                        </a:schemeClr>
                                      </a:solidFill>
                                      <a:latin typeface="Cambria Math" charset="0"/>
                                      <a:ea typeface="Cambria Math" charset="0"/>
                                      <a:cs typeface="Cambria Math" charset="0"/>
                                    </a:rPr>
                                    <m:t>𝑥</m:t>
                                  </m:r>
                                </m:e>
                                <m:sub>
                                  <m:r>
                                    <a:rPr lang="en-US" sz="2400" i="1">
                                      <a:solidFill>
                                        <a:schemeClr val="tx1">
                                          <a:lumMod val="75000"/>
                                          <a:lumOff val="25000"/>
                                        </a:schemeClr>
                                      </a:solidFill>
                                      <a:latin typeface="Cambria Math" charset="0"/>
                                      <a:ea typeface="Cambria Math" charset="0"/>
                                      <a:cs typeface="Cambria Math" charset="0"/>
                                    </a:rPr>
                                    <m:t>𝑖</m:t>
                                  </m:r>
                                </m:sub>
                              </m:sSub>
                            </m:den>
                          </m:f>
                        </m:e>
                      </m:nary>
                    </m:oMath>
                  </m:oMathPara>
                </a14:m>
                <a:endParaRPr lang="en-US" sz="2400" dirty="0">
                  <a:solidFill>
                    <a:schemeClr val="tx1">
                      <a:lumMod val="75000"/>
                      <a:lumOff val="25000"/>
                    </a:schemeClr>
                  </a:solidFill>
                  <a:latin typeface="Cambria Math" charset="0"/>
                  <a:ea typeface="Cambria Math" charset="0"/>
                  <a:cs typeface="Cambria Math" charset="0"/>
                </a:endParaRPr>
              </a:p>
              <a:p>
                <a:endParaRPr lang="en-US" sz="2400" dirty="0"/>
              </a:p>
              <a:p>
                <a:endParaRPr lang="en-US" sz="2400" dirty="0"/>
              </a:p>
              <a:p>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6412404" y="2762456"/>
                <a:ext cx="5056641" cy="2926122"/>
              </a:xfrm>
              <a:prstGeom prst="rect">
                <a:avLst/>
              </a:prstGeom>
              <a:blipFill rotWithShape="0">
                <a:blip r:embed="rId5"/>
                <a:stretch>
                  <a:fillRect/>
                </a:stretch>
              </a:blipFill>
            </p:spPr>
            <p:txBody>
              <a:bodyPr/>
              <a:lstStyle/>
              <a:p>
                <a:r>
                  <a:rPr lang="en-US">
                    <a:noFill/>
                  </a:rPr>
                  <a:t> </a:t>
                </a:r>
              </a:p>
            </p:txBody>
          </p:sp>
        </mc:Fallback>
      </mc:AlternateContent>
      <p:graphicFrame>
        <p:nvGraphicFramePr>
          <p:cNvPr id="10" name="Object 9"/>
          <p:cNvGraphicFramePr>
            <a:graphicFrameLocks noChangeAspect="1"/>
          </p:cNvGraphicFramePr>
          <p:nvPr/>
        </p:nvGraphicFramePr>
        <p:xfrm>
          <a:off x="4421186" y="4831079"/>
          <a:ext cx="3349625" cy="1031875"/>
        </p:xfrm>
        <a:graphic>
          <a:graphicData uri="http://schemas.openxmlformats.org/presentationml/2006/ole">
            <mc:AlternateContent xmlns:mc="http://schemas.openxmlformats.org/markup-compatibility/2006">
              <mc:Choice xmlns:v="urn:schemas-microsoft-com:vml" Requires="v">
                <p:oleObj spid="_x0000_s3161" name="Equation" r:id="rId6" imgW="1524000" imgH="469900" progId="Equation.3">
                  <p:embed/>
                </p:oleObj>
              </mc:Choice>
              <mc:Fallback>
                <p:oleObj name="Equation" r:id="rId6" imgW="1524000" imgH="469900" progId="Equation.3">
                  <p:embed/>
                  <p:pic>
                    <p:nvPicPr>
                      <p:cNvPr id="0" name=""/>
                      <p:cNvPicPr/>
                      <p:nvPr/>
                    </p:nvPicPr>
                    <p:blipFill>
                      <a:blip r:embed="rId7"/>
                      <a:stretch>
                        <a:fillRect/>
                      </a:stretch>
                    </p:blipFill>
                    <p:spPr>
                      <a:xfrm>
                        <a:off x="4421186" y="4831079"/>
                        <a:ext cx="3349625" cy="1031875"/>
                      </a:xfrm>
                      <a:prstGeom prst="rect">
                        <a:avLst/>
                      </a:prstGeom>
                    </p:spPr>
                  </p:pic>
                </p:oleObj>
              </mc:Fallback>
            </mc:AlternateContent>
          </a:graphicData>
        </a:graphic>
      </p:graphicFrame>
    </p:spTree>
    <p:extLst>
      <p:ext uri="{BB962C8B-B14F-4D97-AF65-F5344CB8AC3E}">
        <p14:creationId xmlns:p14="http://schemas.microsoft.com/office/powerpoint/2010/main" val="13009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derivatives</a:t>
            </a:r>
          </a:p>
        </p:txBody>
      </p:sp>
      <p:sp>
        <p:nvSpPr>
          <p:cNvPr id="9" name="Slide Number Placeholder 8"/>
          <p:cNvSpPr>
            <a:spLocks noGrp="1"/>
          </p:cNvSpPr>
          <p:nvPr>
            <p:ph type="sldNum" sz="quarter" idx="12"/>
          </p:nvPr>
        </p:nvSpPr>
        <p:spPr/>
        <p:txBody>
          <a:bodyPr/>
          <a:lstStyle/>
          <a:p>
            <a:fld id="{74FD6AAA-7C75-FB4B-8EA1-06B22787237D}" type="slidenum">
              <a:rPr lang="en-US" smtClean="0"/>
              <a:t>18</a:t>
            </a:fld>
            <a:endParaRPr lang="en-US"/>
          </a:p>
        </p:txBody>
      </p:sp>
      <mc:AlternateContent xmlns:mc="http://schemas.openxmlformats.org/markup-compatibility/2006" xmlns:a14="http://schemas.microsoft.com/office/drawing/2010/main">
        <mc:Choice Requires="a14">
          <p:sp>
            <p:nvSpPr>
              <p:cNvPr id="8" name="Rectangle 7"/>
              <p:cNvSpPr/>
              <p:nvPr/>
            </p:nvSpPr>
            <p:spPr>
              <a:xfrm>
                <a:off x="959725" y="1652154"/>
                <a:ext cx="8786649"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rPr>
                        <m:t>ℒ</m:t>
                      </m:r>
                      <m:r>
                        <a:rPr lang="en-US" sz="2400" i="1" smtClean="0">
                          <a:latin typeface="Cambria Math" charset="0"/>
                        </a:rPr>
                        <m:t>=</m:t>
                      </m:r>
                      <m:func>
                        <m:funcPr>
                          <m:ctrlPr>
                            <a:rPr lang="en-US" sz="2400" i="1">
                              <a:latin typeface="Cambria Math" charset="0"/>
                            </a:rPr>
                          </m:ctrlPr>
                        </m:funcPr>
                        <m:fName>
                          <m:nary>
                            <m:naryPr>
                              <m:chr m:val="∑"/>
                              <m:supHide m:val="on"/>
                              <m:ctrlPr>
                                <a:rPr lang="en-US" sz="2400" i="1">
                                  <a:latin typeface="Cambria Math" charset="0"/>
                                </a:rPr>
                              </m:ctrlPr>
                            </m:naryPr>
                            <m:sub>
                              <m:r>
                                <a:rPr lang="en-US" sz="2400" b="0" i="1">
                                  <a:latin typeface="Cambria Math" charset="0"/>
                                </a:rPr>
                                <m:t>𝑖</m:t>
                              </m:r>
                            </m:sub>
                            <m:sup/>
                            <m:e>
                              <m:sSub>
                                <m:sSubPr>
                                  <m:ctrlPr>
                                    <a:rPr lang="en-US" sz="2400" i="1">
                                      <a:latin typeface="Cambria Math" charset="0"/>
                                    </a:rPr>
                                  </m:ctrlPr>
                                </m:sSubPr>
                                <m:e>
                                  <m:r>
                                    <a:rPr lang="en-US" sz="2400" b="0" i="1">
                                      <a:latin typeface="Cambria Math" charset="0"/>
                                    </a:rPr>
                                    <m:t>ℒ</m:t>
                                  </m:r>
                                </m:e>
                                <m:sub>
                                  <m:r>
                                    <a:rPr lang="en-US" sz="2400" b="0" i="1">
                                      <a:latin typeface="Cambria Math" charset="0"/>
                                    </a:rPr>
                                    <m:t>𝑖</m:t>
                                  </m:r>
                                </m:sub>
                              </m:sSub>
                            </m:e>
                          </m:nary>
                          <m:r>
                            <a:rPr lang="en-US" sz="2400" b="0" i="1">
                              <a:latin typeface="Cambria Math" charset="0"/>
                            </a:rPr>
                            <m:t>=−</m:t>
                          </m:r>
                          <m:nary>
                            <m:naryPr>
                              <m:chr m:val="∑"/>
                              <m:supHide m:val="on"/>
                              <m:ctrlPr>
                                <a:rPr lang="en-US" sz="2400" i="1">
                                  <a:latin typeface="Cambria Math" charset="0"/>
                                </a:rPr>
                              </m:ctrlPr>
                            </m:naryPr>
                            <m:sub>
                              <m:r>
                                <a:rPr lang="en-US" sz="2400" b="0" i="1">
                                  <a:latin typeface="Cambria Math" charset="0"/>
                                </a:rPr>
                                <m:t>𝑖</m:t>
                              </m:r>
                            </m:sub>
                            <m:sup/>
                            <m:e>
                              <m:func>
                                <m:funcPr>
                                  <m:ctrlPr>
                                    <a:rPr lang="en-US" sz="2400" b="0" i="1" smtClean="0">
                                      <a:latin typeface="Cambria Math" charset="0"/>
                                    </a:rPr>
                                  </m:ctrlPr>
                                </m:funcPr>
                                <m:fName>
                                  <m:r>
                                    <m:rPr>
                                      <m:sty m:val="p"/>
                                    </m:rPr>
                                    <a:rPr lang="en-US" sz="2400" b="0" i="0" smtClean="0">
                                      <a:latin typeface="Cambria Math" charset="0"/>
                                    </a:rPr>
                                    <m:t>log</m:t>
                                  </m:r>
                                </m:fName>
                                <m:e>
                                  <m:sSub>
                                    <m:sSubPr>
                                      <m:ctrlPr>
                                        <a:rPr lang="en-US" sz="2400" b="0" i="1" smtClean="0">
                                          <a:latin typeface="Cambria Math" charset="0"/>
                                        </a:rPr>
                                      </m:ctrlPr>
                                    </m:sSubPr>
                                    <m:e>
                                      <m:r>
                                        <a:rPr lang="en-US" sz="2400" b="0" i="1" smtClean="0">
                                          <a:latin typeface="Cambria Math" charset="0"/>
                                        </a:rPr>
                                        <m:t>𝐿</m:t>
                                      </m:r>
                                    </m:e>
                                    <m:sub>
                                      <m:r>
                                        <a:rPr lang="en-US" sz="2400" b="0" i="1" smtClean="0">
                                          <a:latin typeface="Cambria Math" charset="0"/>
                                        </a:rPr>
                                        <m:t>𝑖</m:t>
                                      </m:r>
                                    </m:sub>
                                  </m:sSub>
                                </m:e>
                              </m:func>
                            </m:e>
                          </m:nary>
                          <m:r>
                            <a:rPr lang="en-US" sz="2400" b="0">
                              <a:latin typeface="Cambria Math" charset="0"/>
                            </a:rPr>
                            <m:t> </m:t>
                          </m:r>
                        </m:fName>
                        <m:e>
                          <m:r>
                            <a:rPr lang="en-US" sz="2400" b="0" i="1">
                              <a:latin typeface="Cambria Math" charset="0"/>
                            </a:rPr>
                            <m:t>=−</m:t>
                          </m:r>
                          <m:nary>
                            <m:naryPr>
                              <m:chr m:val="∑"/>
                              <m:supHide m:val="on"/>
                              <m:ctrlPr>
                                <a:rPr lang="en-US" sz="2400" i="1">
                                  <a:latin typeface="Cambria Math" charset="0"/>
                                </a:rPr>
                              </m:ctrlPr>
                            </m:naryPr>
                            <m:sub>
                              <m:r>
                                <a:rPr lang="en-US" sz="2400" b="0" i="1">
                                  <a:latin typeface="Cambria Math" charset="0"/>
                                </a:rPr>
                                <m:t>𝑖</m:t>
                              </m:r>
                            </m:sub>
                            <m:sup/>
                            <m:e>
                              <m:r>
                                <a:rPr lang="en-US" sz="2400" b="0" i="1" smtClean="0">
                                  <a:latin typeface="Cambria Math" charset="0"/>
                                </a:rPr>
                                <m:t>[</m:t>
                              </m:r>
                              <m:sSub>
                                <m:sSubPr>
                                  <m:ctrlPr>
                                    <a:rPr lang="en-US" sz="2400" i="1">
                                      <a:latin typeface="Cambria Math" charset="0"/>
                                    </a:rPr>
                                  </m:ctrlPr>
                                </m:sSubPr>
                                <m:e>
                                  <m:r>
                                    <a:rPr lang="en-US" sz="2400" b="0" i="1">
                                      <a:latin typeface="Cambria Math" charset="0"/>
                                    </a:rPr>
                                    <m:t>𝑦</m:t>
                                  </m:r>
                                </m:e>
                                <m:sub>
                                  <m:r>
                                    <a:rPr lang="en-US" sz="2400" b="0" i="1">
                                      <a:latin typeface="Cambria Math" charset="0"/>
                                    </a:rPr>
                                    <m:t>𝑖</m:t>
                                  </m:r>
                                </m:sub>
                              </m:sSub>
                              <m:func>
                                <m:funcPr>
                                  <m:ctrlPr>
                                    <a:rPr lang="en-US" sz="2400" i="1">
                                      <a:latin typeface="Cambria Math" charset="0"/>
                                    </a:rPr>
                                  </m:ctrlPr>
                                </m:funcPr>
                                <m:fName>
                                  <m:r>
                                    <m:rPr>
                                      <m:sty m:val="p"/>
                                    </m:rPr>
                                    <a:rPr lang="en-US" sz="2400" b="0" i="0">
                                      <a:latin typeface="Cambria Math" charset="0"/>
                                    </a:rPr>
                                    <m:t>log</m:t>
                                  </m:r>
                                </m:fName>
                                <m:e>
                                  <m:sSub>
                                    <m:sSubPr>
                                      <m:ctrlPr>
                                        <a:rPr lang="en-US" sz="2400" i="1">
                                          <a:latin typeface="Cambria Math" charset="0"/>
                                        </a:rPr>
                                      </m:ctrlPr>
                                    </m:sSubPr>
                                    <m:e>
                                      <m:r>
                                        <a:rPr lang="en-US" sz="2400" b="0" i="1">
                                          <a:latin typeface="Cambria Math" charset="0"/>
                                        </a:rPr>
                                        <m:t>𝑝</m:t>
                                      </m:r>
                                    </m:e>
                                    <m:sub>
                                      <m:r>
                                        <a:rPr lang="en-US" sz="2400" b="0" i="1">
                                          <a:latin typeface="Cambria Math" charset="0"/>
                                        </a:rPr>
                                        <m:t>𝑖</m:t>
                                      </m:r>
                                    </m:sub>
                                  </m:sSub>
                                  <m:r>
                                    <a:rPr lang="en-US" sz="2400" b="0" i="1">
                                      <a:latin typeface="Cambria Math" charset="0"/>
                                    </a:rPr>
                                    <m:t>+</m:t>
                                  </m:r>
                                  <m:d>
                                    <m:dPr>
                                      <m:ctrlPr>
                                        <a:rPr lang="en-US" sz="2400" i="1">
                                          <a:latin typeface="Cambria Math" charset="0"/>
                                        </a:rPr>
                                      </m:ctrlPr>
                                    </m:dPr>
                                    <m:e>
                                      <m:r>
                                        <a:rPr lang="en-US" sz="2400" b="0" i="1">
                                          <a:latin typeface="Cambria Math" charset="0"/>
                                        </a:rPr>
                                        <m:t>1−</m:t>
                                      </m:r>
                                      <m:sSub>
                                        <m:sSubPr>
                                          <m:ctrlPr>
                                            <a:rPr lang="en-US" sz="2400" i="1">
                                              <a:latin typeface="Cambria Math" charset="0"/>
                                            </a:rPr>
                                          </m:ctrlPr>
                                        </m:sSubPr>
                                        <m:e>
                                          <m:r>
                                            <a:rPr lang="en-US" sz="2400" b="0" i="1">
                                              <a:latin typeface="Cambria Math" charset="0"/>
                                            </a:rPr>
                                            <m:t>𝑦</m:t>
                                          </m:r>
                                        </m:e>
                                        <m:sub>
                                          <m:r>
                                            <a:rPr lang="en-US" sz="2400" b="0" i="1">
                                              <a:latin typeface="Cambria Math" charset="0"/>
                                            </a:rPr>
                                            <m:t>𝑖</m:t>
                                          </m:r>
                                        </m:sub>
                                      </m:sSub>
                                    </m:e>
                                  </m:d>
                                  <m:func>
                                    <m:funcPr>
                                      <m:ctrlPr>
                                        <a:rPr lang="en-US" sz="2400" i="1">
                                          <a:latin typeface="Cambria Math" charset="0"/>
                                        </a:rPr>
                                      </m:ctrlPr>
                                    </m:funcPr>
                                    <m:fName>
                                      <m:r>
                                        <m:rPr>
                                          <m:sty m:val="p"/>
                                        </m:rPr>
                                        <a:rPr lang="en-US" sz="2400" b="0" i="0">
                                          <a:latin typeface="Cambria Math" charset="0"/>
                                        </a:rPr>
                                        <m:t>log</m:t>
                                      </m:r>
                                    </m:fName>
                                    <m:e>
                                      <m:r>
                                        <a:rPr lang="en-US" sz="2400" b="0" i="1">
                                          <a:latin typeface="Cambria Math" charset="0"/>
                                        </a:rPr>
                                        <m:t>(1−</m:t>
                                      </m:r>
                                      <m:sSub>
                                        <m:sSubPr>
                                          <m:ctrlPr>
                                            <a:rPr lang="en-US" sz="2400" i="1">
                                              <a:latin typeface="Cambria Math" charset="0"/>
                                            </a:rPr>
                                          </m:ctrlPr>
                                        </m:sSubPr>
                                        <m:e>
                                          <m:r>
                                            <a:rPr lang="en-US" sz="2400" b="0" i="1">
                                              <a:latin typeface="Cambria Math" charset="0"/>
                                            </a:rPr>
                                            <m:t>𝑝</m:t>
                                          </m:r>
                                        </m:e>
                                        <m:sub>
                                          <m:r>
                                            <a:rPr lang="en-US" sz="2400" b="0" i="1">
                                              <a:latin typeface="Cambria Math" charset="0"/>
                                            </a:rPr>
                                            <m:t>𝑖</m:t>
                                          </m:r>
                                        </m:sub>
                                      </m:sSub>
                                      <m:r>
                                        <a:rPr lang="en-US" sz="2400" b="0" i="1">
                                          <a:latin typeface="Cambria Math" charset="0"/>
                                        </a:rPr>
                                        <m:t>)</m:t>
                                      </m:r>
                                      <m:r>
                                        <a:rPr lang="en-US" sz="2400" b="0" i="1" smtClean="0">
                                          <a:latin typeface="Cambria Math" charset="0"/>
                                        </a:rPr>
                                        <m:t>]</m:t>
                                      </m:r>
                                    </m:e>
                                  </m:func>
                                </m:e>
                              </m:func>
                            </m:e>
                          </m:nary>
                        </m:e>
                      </m:func>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9725" y="1652154"/>
                <a:ext cx="8786649" cy="98854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008768" y="5637992"/>
                <a:ext cx="4561490" cy="611193"/>
              </a:xfrm>
              <a:prstGeom prst="rect">
                <a:avLst/>
              </a:prstGeom>
              <a:noFill/>
            </p:spPr>
            <p:txBody>
              <a:bodyPr wrap="square" lIns="0" tIns="0" rIns="0" bIns="0" rtlCol="0">
                <a:spAutoFit/>
              </a:bodyPr>
              <a:lstStyle/>
              <a:p>
                <a14:m>
                  <m:oMath xmlns:m="http://schemas.openxmlformats.org/officeDocument/2006/math">
                    <m:f>
                      <m:fPr>
                        <m:ctrlPr>
                          <a:rPr lang="mr-IN" sz="2400" i="1" smtClean="0">
                            <a:solidFill>
                              <a:schemeClr val="tx1">
                                <a:lumMod val="75000"/>
                                <a:lumOff val="25000"/>
                              </a:schemeClr>
                            </a:solidFill>
                            <a:latin typeface="Cambria Math" charset="0"/>
                          </a:rPr>
                        </m:ctrlPr>
                      </m:fPr>
                      <m:num>
                        <m:r>
                          <a:rPr lang="en-US" sz="2400" b="0" i="1" smtClean="0">
                            <a:solidFill>
                              <a:schemeClr val="tx1">
                                <a:lumMod val="75000"/>
                                <a:lumOff val="25000"/>
                              </a:schemeClr>
                            </a:solidFill>
                            <a:latin typeface="Cambria Math" charset="0"/>
                          </a:rPr>
                          <m:t>𝜕</m:t>
                        </m:r>
                        <m:r>
                          <a:rPr lang="en-US" sz="2400" b="0" i="1" smtClean="0">
                            <a:solidFill>
                              <a:schemeClr val="tx1">
                                <a:lumMod val="75000"/>
                                <a:lumOff val="25000"/>
                              </a:schemeClr>
                            </a:solidFill>
                            <a:latin typeface="Cambria Math" charset="0"/>
                          </a:rPr>
                          <m:t>ℒ</m:t>
                        </m:r>
                      </m:num>
                      <m:den>
                        <m:r>
                          <a:rPr lang="en-US" sz="2400" b="0" i="1" smtClean="0">
                            <a:solidFill>
                              <a:schemeClr val="tx1">
                                <a:lumMod val="75000"/>
                                <a:lumOff val="25000"/>
                              </a:schemeClr>
                            </a:solidFill>
                            <a:latin typeface="Cambria Math" charset="0"/>
                          </a:rPr>
                          <m:t>𝜕</m:t>
                        </m:r>
                        <m:r>
                          <a:rPr lang="en-US" sz="2400" b="0" i="1" smtClean="0">
                            <a:solidFill>
                              <a:schemeClr val="tx1">
                                <a:lumMod val="75000"/>
                                <a:lumOff val="25000"/>
                              </a:schemeClr>
                            </a:solidFill>
                            <a:latin typeface="Cambria Math" charset="0"/>
                          </a:rPr>
                          <m:t>𝑊</m:t>
                        </m:r>
                      </m:den>
                    </m:f>
                    <m:r>
                      <a:rPr lang="en-US" sz="2400" b="0" i="1" smtClean="0">
                        <a:solidFill>
                          <a:schemeClr val="tx1">
                            <a:lumMod val="75000"/>
                            <a:lumOff val="25000"/>
                          </a:schemeClr>
                        </a:solidFill>
                        <a:latin typeface="Cambria Math" charset="0"/>
                      </a:rPr>
                      <m:t>=</m:t>
                    </m:r>
                    <m:nary>
                      <m:naryPr>
                        <m:chr m:val="∑"/>
                        <m:supHide m:val="on"/>
                        <m:ctrlPr>
                          <a:rPr lang="en-US" sz="2400" i="1" smtClean="0">
                            <a:solidFill>
                              <a:schemeClr val="tx1">
                                <a:lumMod val="75000"/>
                                <a:lumOff val="25000"/>
                              </a:schemeClr>
                            </a:solidFill>
                            <a:latin typeface="Cambria Math" charset="0"/>
                          </a:rPr>
                        </m:ctrlPr>
                      </m:naryPr>
                      <m:sub>
                        <m:r>
                          <a:rPr lang="en-US" sz="2400" b="0" i="1" smtClean="0">
                            <a:solidFill>
                              <a:schemeClr val="tx1">
                                <a:lumMod val="75000"/>
                                <a:lumOff val="25000"/>
                              </a:schemeClr>
                            </a:solidFill>
                            <a:latin typeface="Cambria Math" charset="0"/>
                          </a:rPr>
                          <m:t>𝑖</m:t>
                        </m:r>
                      </m:sub>
                      <m:sup/>
                      <m:e>
                        <m:f>
                          <m:fPr>
                            <m:ctrlPr>
                              <a:rPr lang="mr-IN" sz="2400" i="1" smtClean="0">
                                <a:solidFill>
                                  <a:schemeClr val="tx1">
                                    <a:lumMod val="75000"/>
                                    <a:lumOff val="25000"/>
                                  </a:schemeClr>
                                </a:solidFill>
                                <a:latin typeface="Cambria Math" charset="0"/>
                              </a:rPr>
                            </m:ctrlPr>
                          </m:fPr>
                          <m:num>
                            <m:r>
                              <a:rPr lang="en-US" sz="2400" b="0" i="1" smtClean="0">
                                <a:solidFill>
                                  <a:schemeClr val="tx1">
                                    <a:lumMod val="75000"/>
                                    <a:lumOff val="25000"/>
                                  </a:schemeClr>
                                </a:solidFill>
                                <a:latin typeface="Cambria Math" charset="0"/>
                              </a:rPr>
                              <m:t>𝜕</m:t>
                            </m:r>
                            <m:sSub>
                              <m:sSubPr>
                                <m:ctrlPr>
                                  <a:rPr lang="en-US" sz="2400" i="1" smtClean="0">
                                    <a:solidFill>
                                      <a:schemeClr val="tx1">
                                        <a:lumMod val="75000"/>
                                        <a:lumOff val="25000"/>
                                      </a:schemeClr>
                                    </a:solidFill>
                                    <a:latin typeface="Cambria Math" charset="0"/>
                                  </a:rPr>
                                </m:ctrlPr>
                              </m:sSubPr>
                              <m:e>
                                <m:r>
                                  <a:rPr lang="en-US" sz="2400" b="0" i="1" smtClean="0">
                                    <a:solidFill>
                                      <a:schemeClr val="tx1">
                                        <a:lumMod val="75000"/>
                                        <a:lumOff val="25000"/>
                                      </a:schemeClr>
                                    </a:solidFill>
                                    <a:latin typeface="Cambria Math" charset="0"/>
                                  </a:rPr>
                                  <m:t>ℒ</m:t>
                                </m:r>
                              </m:e>
                              <m:sub>
                                <m:r>
                                  <a:rPr lang="en-US" sz="2400" b="0" i="1" smtClean="0">
                                    <a:solidFill>
                                      <a:schemeClr val="tx1">
                                        <a:lumMod val="75000"/>
                                        <a:lumOff val="25000"/>
                                      </a:schemeClr>
                                    </a:solidFill>
                                    <a:latin typeface="Cambria Math" charset="0"/>
                                  </a:rPr>
                                  <m:t>𝑖</m:t>
                                </m:r>
                              </m:sub>
                            </m:sSub>
                          </m:num>
                          <m:den>
                            <m:r>
                              <a:rPr lang="en-US" sz="2400" b="0" i="1" smtClean="0">
                                <a:solidFill>
                                  <a:schemeClr val="tx1">
                                    <a:lumMod val="75000"/>
                                    <a:lumOff val="25000"/>
                                  </a:schemeClr>
                                </a:solidFill>
                                <a:latin typeface="Cambria Math" charset="0"/>
                              </a:rPr>
                              <m:t>𝜕</m:t>
                            </m:r>
                            <m:r>
                              <a:rPr lang="en-US" sz="2400" b="0" i="1" smtClean="0">
                                <a:solidFill>
                                  <a:schemeClr val="tx1">
                                    <a:lumMod val="75000"/>
                                    <a:lumOff val="25000"/>
                                  </a:schemeClr>
                                </a:solidFill>
                                <a:latin typeface="Cambria Math" charset="0"/>
                              </a:rPr>
                              <m:t>𝑊</m:t>
                            </m:r>
                          </m:den>
                        </m:f>
                      </m:e>
                    </m:nary>
                    <m:r>
                      <a:rPr lang="en-US" sz="2400" b="0" i="1" smtClean="0">
                        <a:solidFill>
                          <a:schemeClr val="tx1">
                            <a:lumMod val="75000"/>
                            <a:lumOff val="25000"/>
                          </a:schemeClr>
                        </a:solidFill>
                        <a:latin typeface="Cambria Math" charset="0"/>
                      </a:rPr>
                      <m:t>=</m:t>
                    </m:r>
                    <m:nary>
                      <m:naryPr>
                        <m:chr m:val="∑"/>
                        <m:supHide m:val="on"/>
                        <m:ctrlPr>
                          <a:rPr lang="en-US" sz="2400" i="1" smtClean="0">
                            <a:solidFill>
                              <a:schemeClr val="tx1">
                                <a:lumMod val="75000"/>
                                <a:lumOff val="25000"/>
                              </a:schemeClr>
                            </a:solidFill>
                            <a:latin typeface="Cambria Math" charset="0"/>
                          </a:rPr>
                        </m:ctrlPr>
                      </m:naryPr>
                      <m:sub>
                        <m:r>
                          <a:rPr lang="en-US" sz="2400" b="0" i="1" smtClean="0">
                            <a:solidFill>
                              <a:schemeClr val="tx1">
                                <a:lumMod val="75000"/>
                                <a:lumOff val="25000"/>
                              </a:schemeClr>
                            </a:solidFill>
                            <a:latin typeface="Cambria Math" charset="0"/>
                          </a:rPr>
                          <m:t>𝑖</m:t>
                        </m:r>
                      </m:sub>
                      <m:sup/>
                      <m:e>
                        <m:r>
                          <a:rPr lang="en-US" sz="2400" b="0" i="1" smtClean="0">
                            <a:solidFill>
                              <a:schemeClr val="tx1">
                                <a:lumMod val="75000"/>
                                <a:lumOff val="25000"/>
                              </a:schemeClr>
                            </a:solidFill>
                            <a:latin typeface="Cambria Math" charset="0"/>
                          </a:rPr>
                          <m:t>(</m:t>
                        </m:r>
                      </m:e>
                    </m:nary>
                    <m:f>
                      <m:fPr>
                        <m:ctrlPr>
                          <a:rPr lang="mr-IN" sz="2400" i="1">
                            <a:solidFill>
                              <a:schemeClr val="tx1">
                                <a:lumMod val="75000"/>
                                <a:lumOff val="25000"/>
                              </a:schemeClr>
                            </a:solidFill>
                            <a:latin typeface="Cambria Math" charset="0"/>
                          </a:rPr>
                        </m:ctrlPr>
                      </m:fPr>
                      <m:num>
                        <m:r>
                          <a:rPr lang="en-US" sz="2400" b="0" i="1" smtClean="0">
                            <a:solidFill>
                              <a:schemeClr val="tx1">
                                <a:lumMod val="75000"/>
                                <a:lumOff val="25000"/>
                              </a:schemeClr>
                            </a:solidFill>
                            <a:latin typeface="Cambria Math" charset="0"/>
                          </a:rPr>
                          <m:t>𝜕</m:t>
                        </m:r>
                        <m:sSubSup>
                          <m:sSubSupPr>
                            <m:ctrlPr>
                              <a:rPr lang="en-US" sz="2400" i="1" smtClean="0">
                                <a:solidFill>
                                  <a:schemeClr val="tx1">
                                    <a:lumMod val="75000"/>
                                    <a:lumOff val="25000"/>
                                  </a:schemeClr>
                                </a:solidFill>
                                <a:latin typeface="Cambria Math" charset="0"/>
                              </a:rPr>
                            </m:ctrlPr>
                          </m:sSubSupPr>
                          <m:e>
                            <m:r>
                              <a:rPr lang="en-US" sz="2400" b="0" i="1">
                                <a:solidFill>
                                  <a:schemeClr val="tx1">
                                    <a:lumMod val="75000"/>
                                    <a:lumOff val="25000"/>
                                  </a:schemeClr>
                                </a:solidFill>
                                <a:latin typeface="Cambria Math" charset="0"/>
                              </a:rPr>
                              <m:t>ℒ</m:t>
                            </m:r>
                          </m:e>
                          <m:sub>
                            <m:r>
                              <a:rPr lang="en-US" sz="2400" b="0" i="1">
                                <a:solidFill>
                                  <a:schemeClr val="tx1">
                                    <a:lumMod val="75000"/>
                                    <a:lumOff val="25000"/>
                                  </a:schemeClr>
                                </a:solidFill>
                                <a:latin typeface="Cambria Math" charset="0"/>
                              </a:rPr>
                              <m:t>𝑖</m:t>
                            </m:r>
                          </m:sub>
                          <m:sup>
                            <m:r>
                              <a:rPr lang="en-US" sz="2400" b="0" i="1" smtClean="0">
                                <a:solidFill>
                                  <a:schemeClr val="tx1">
                                    <a:lumMod val="75000"/>
                                    <a:lumOff val="25000"/>
                                  </a:schemeClr>
                                </a:solidFill>
                                <a:latin typeface="Cambria Math" charset="0"/>
                              </a:rPr>
                              <m:t>𝐴</m:t>
                            </m:r>
                          </m:sup>
                        </m:sSubSup>
                      </m:num>
                      <m:den>
                        <m:r>
                          <a:rPr lang="en-US" sz="2400" b="0" i="1" smtClean="0">
                            <a:solidFill>
                              <a:schemeClr val="tx1">
                                <a:lumMod val="75000"/>
                                <a:lumOff val="25000"/>
                              </a:schemeClr>
                            </a:solidFill>
                            <a:latin typeface="Cambria Math" charset="0"/>
                          </a:rPr>
                          <m:t>𝜕</m:t>
                        </m:r>
                        <m:r>
                          <a:rPr lang="en-US" sz="2400" b="0" i="1">
                            <a:solidFill>
                              <a:schemeClr val="tx1">
                                <a:lumMod val="75000"/>
                                <a:lumOff val="25000"/>
                              </a:schemeClr>
                            </a:solidFill>
                            <a:latin typeface="Cambria Math" charset="0"/>
                          </a:rPr>
                          <m:t>𝑊</m:t>
                        </m:r>
                      </m:den>
                    </m:f>
                  </m:oMath>
                </a14:m>
                <a:r>
                  <a:rPr lang="en-US" sz="2400" dirty="0">
                    <a:solidFill>
                      <a:schemeClr val="tx1">
                        <a:lumMod val="75000"/>
                        <a:lumOff val="25000"/>
                      </a:schemeClr>
                    </a:solidFill>
                  </a:rPr>
                  <a:t>+</a:t>
                </a:r>
                <a:r>
                  <a:rPr lang="mr-IN" sz="2400" dirty="0">
                    <a:solidFill>
                      <a:schemeClr val="tx1">
                        <a:lumMod val="75000"/>
                        <a:lumOff val="25000"/>
                      </a:schemeClr>
                    </a:solidFill>
                  </a:rPr>
                  <a:t> </a:t>
                </a:r>
                <a14:m>
                  <m:oMath xmlns:m="http://schemas.openxmlformats.org/officeDocument/2006/math">
                    <m:f>
                      <m:fPr>
                        <m:ctrlPr>
                          <a:rPr lang="mr-IN" sz="2400" i="1">
                            <a:solidFill>
                              <a:schemeClr val="tx1">
                                <a:lumMod val="75000"/>
                                <a:lumOff val="25000"/>
                              </a:schemeClr>
                            </a:solidFill>
                            <a:latin typeface="Cambria Math" charset="0"/>
                          </a:rPr>
                        </m:ctrlPr>
                      </m:fPr>
                      <m:num>
                        <m:r>
                          <a:rPr lang="en-US" sz="2400" b="0" i="1" smtClean="0">
                            <a:solidFill>
                              <a:schemeClr val="tx1">
                                <a:lumMod val="75000"/>
                                <a:lumOff val="25000"/>
                              </a:schemeClr>
                            </a:solidFill>
                            <a:latin typeface="Cambria Math" charset="0"/>
                          </a:rPr>
                          <m:t>𝜕</m:t>
                        </m:r>
                        <m:sSubSup>
                          <m:sSubSupPr>
                            <m:ctrlPr>
                              <a:rPr lang="en-US" sz="2400" i="1" smtClean="0">
                                <a:solidFill>
                                  <a:schemeClr val="tx1">
                                    <a:lumMod val="75000"/>
                                    <a:lumOff val="25000"/>
                                  </a:schemeClr>
                                </a:solidFill>
                                <a:latin typeface="Cambria Math" charset="0"/>
                              </a:rPr>
                            </m:ctrlPr>
                          </m:sSubSupPr>
                          <m:e>
                            <m:r>
                              <a:rPr lang="en-US" sz="2400" b="0" i="1">
                                <a:solidFill>
                                  <a:schemeClr val="tx1">
                                    <a:lumMod val="75000"/>
                                    <a:lumOff val="25000"/>
                                  </a:schemeClr>
                                </a:solidFill>
                                <a:latin typeface="Cambria Math" charset="0"/>
                              </a:rPr>
                              <m:t>ℒ</m:t>
                            </m:r>
                          </m:e>
                          <m:sub>
                            <m:r>
                              <a:rPr lang="en-US" sz="2400" b="0" i="1">
                                <a:solidFill>
                                  <a:schemeClr val="tx1">
                                    <a:lumMod val="75000"/>
                                    <a:lumOff val="25000"/>
                                  </a:schemeClr>
                                </a:solidFill>
                                <a:latin typeface="Cambria Math" charset="0"/>
                              </a:rPr>
                              <m:t>𝑖</m:t>
                            </m:r>
                          </m:sub>
                          <m:sup>
                            <m:r>
                              <a:rPr lang="en-US" sz="2400" b="0" i="1" smtClean="0">
                                <a:solidFill>
                                  <a:schemeClr val="tx1">
                                    <a:lumMod val="75000"/>
                                    <a:lumOff val="25000"/>
                                  </a:schemeClr>
                                </a:solidFill>
                                <a:latin typeface="Cambria Math" charset="0"/>
                              </a:rPr>
                              <m:t>𝐵</m:t>
                            </m:r>
                          </m:sup>
                        </m:sSubSup>
                      </m:num>
                      <m:den>
                        <m:r>
                          <a:rPr lang="en-US" sz="2400" b="0" i="1" smtClean="0">
                            <a:solidFill>
                              <a:schemeClr val="tx1">
                                <a:lumMod val="75000"/>
                                <a:lumOff val="25000"/>
                              </a:schemeClr>
                            </a:solidFill>
                            <a:latin typeface="Cambria Math" charset="0"/>
                          </a:rPr>
                          <m:t>𝜕</m:t>
                        </m:r>
                        <m:r>
                          <a:rPr lang="en-US" sz="2400" b="0" i="1">
                            <a:solidFill>
                              <a:schemeClr val="tx1">
                                <a:lumMod val="75000"/>
                                <a:lumOff val="25000"/>
                              </a:schemeClr>
                            </a:solidFill>
                            <a:latin typeface="Cambria Math" charset="0"/>
                          </a:rPr>
                          <m:t>𝑊</m:t>
                        </m:r>
                      </m:den>
                    </m:f>
                  </m:oMath>
                </a14:m>
                <a:r>
                  <a:rPr lang="en-US" sz="2400" dirty="0">
                    <a:solidFill>
                      <a:schemeClr val="tx1">
                        <a:lumMod val="75000"/>
                        <a:lumOff val="25000"/>
                      </a:schemeClr>
                    </a:solidFill>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4008768" y="5637992"/>
                <a:ext cx="4561490" cy="611193"/>
              </a:xfrm>
              <a:prstGeom prst="rect">
                <a:avLst/>
              </a:prstGeom>
              <a:blipFill rotWithShape="0">
                <a:blip r:embed="rId3"/>
                <a:stretch>
                  <a:fillRect l="-13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523371" y="2772592"/>
                <a:ext cx="7223003" cy="10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ℒ</m:t>
                          </m:r>
                        </m:e>
                        <m:sub>
                          <m:r>
                            <a:rPr lang="en-US" sz="2400" b="0" i="1" smtClean="0">
                              <a:latin typeface="Cambria Math" charset="0"/>
                            </a:rPr>
                            <m:t>𝑖</m:t>
                          </m:r>
                        </m:sub>
                      </m:sSub>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m:t>
                          </m:r>
                          <m:r>
                            <a:rPr lang="en-US" sz="2400" b="0" i="1" smtClean="0">
                              <a:latin typeface="Cambria Math" charset="0"/>
                            </a:rPr>
                            <m:t>𝑦</m:t>
                          </m:r>
                        </m:e>
                        <m:sub>
                          <m:r>
                            <a:rPr lang="en-US" sz="2400" b="0" i="1" smtClean="0">
                              <a:latin typeface="Cambria Math" charset="0"/>
                            </a:rPr>
                            <m:t>𝑖</m:t>
                          </m:r>
                        </m:sub>
                      </m:sSub>
                      <m:func>
                        <m:funcPr>
                          <m:ctrlPr>
                            <a:rPr lang="en-US" sz="2400" b="0" i="1" smtClean="0">
                              <a:latin typeface="Cambria Math" charset="0"/>
                            </a:rPr>
                          </m:ctrlPr>
                        </m:funcPr>
                        <m:fName>
                          <m:r>
                            <m:rPr>
                              <m:sty m:val="p"/>
                            </m:rPr>
                            <a:rPr lang="en-US" sz="2400" b="0" i="0" smtClean="0">
                              <a:latin typeface="Cambria Math" charset="0"/>
                            </a:rPr>
                            <m:t>log</m:t>
                          </m:r>
                        </m:fName>
                        <m:e>
                          <m:f>
                            <m:fPr>
                              <m:ctrlPr>
                                <a:rPr lang="mr-IN" sz="2400" b="0" i="1" smtClean="0">
                                  <a:latin typeface="Cambria Math" charset="0"/>
                                </a:rPr>
                              </m:ctrlPr>
                            </m:fPr>
                            <m:num>
                              <m:r>
                                <a:rPr lang="en-US" sz="2400" b="0" i="1" smtClean="0">
                                  <a:latin typeface="Cambria Math" charset="0"/>
                                </a:rPr>
                                <m:t>1</m:t>
                              </m:r>
                            </m:num>
                            <m:den>
                              <m:r>
                                <a:rPr lang="en-US" sz="2400" b="0" i="1" smtClean="0">
                                  <a:latin typeface="Cambria Math" charset="0"/>
                                </a:rPr>
                                <m:t>1+</m:t>
                              </m:r>
                              <m:sSup>
                                <m:sSupPr>
                                  <m:ctrlPr>
                                    <a:rPr lang="en-US" sz="2400" b="0" i="1" smtClean="0">
                                      <a:latin typeface="Cambria Math" charset="0"/>
                                    </a:rPr>
                                  </m:ctrlPr>
                                </m:sSupPr>
                                <m:e>
                                  <m:r>
                                    <a:rPr lang="en-US" sz="2400" b="0" i="1" smtClean="0">
                                      <a:latin typeface="Cambria Math" charset="0"/>
                                    </a:rPr>
                                    <m:t>𝑒</m:t>
                                  </m:r>
                                </m:e>
                                <m:sup>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𝑊</m:t>
                                      </m:r>
                                    </m:e>
                                    <m:sup>
                                      <m:r>
                                        <a:rPr lang="en-US" sz="2400" b="0" i="1" smtClean="0">
                                          <a:latin typeface="Cambria Math" charset="0"/>
                                        </a:rPr>
                                        <m:t>𝑇</m:t>
                                      </m:r>
                                    </m:sup>
                                  </m:sSup>
                                  <m:r>
                                    <a:rPr lang="en-US" sz="2400" b="0" i="1" smtClean="0">
                                      <a:latin typeface="Cambria Math" charset="0"/>
                                    </a:rPr>
                                    <m:t>𝑋</m:t>
                                  </m:r>
                                </m:sup>
                              </m:sSup>
                            </m:den>
                          </m:f>
                          <m:r>
                            <a:rPr lang="en-US" sz="2400" b="0" i="1" smtClean="0">
                              <a:latin typeface="Cambria Math" charset="0"/>
                            </a:rPr>
                            <m:t>−</m:t>
                          </m:r>
                          <m:d>
                            <m:dPr>
                              <m:ctrlPr>
                                <a:rPr lang="en-US" sz="2400" b="0" i="1" smtClean="0">
                                  <a:latin typeface="Cambria Math" charset="0"/>
                                </a:rPr>
                              </m:ctrlPr>
                            </m:dPr>
                            <m:e>
                              <m:r>
                                <a:rPr lang="en-US" sz="2400" b="0" i="1" smtClean="0">
                                  <a:latin typeface="Cambria Math" charset="0"/>
                                </a:rPr>
                                <m:t>1−</m:t>
                              </m:r>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𝑖</m:t>
                                  </m:r>
                                </m:sub>
                              </m:sSub>
                            </m:e>
                          </m:d>
                          <m:func>
                            <m:funcPr>
                              <m:ctrlPr>
                                <a:rPr lang="en-US" sz="2400" b="0" i="1" smtClean="0">
                                  <a:latin typeface="Cambria Math" charset="0"/>
                                </a:rPr>
                              </m:ctrlPr>
                            </m:funcPr>
                            <m:fName>
                              <m:r>
                                <m:rPr>
                                  <m:sty m:val="p"/>
                                </m:rPr>
                                <a:rPr lang="en-US" sz="2400" b="0" i="0" smtClean="0">
                                  <a:latin typeface="Cambria Math" charset="0"/>
                                </a:rPr>
                                <m:t>log</m:t>
                              </m:r>
                            </m:fName>
                            <m:e>
                              <m:r>
                                <a:rPr lang="en-US" sz="2400" b="0" i="1" smtClean="0">
                                  <a:latin typeface="Cambria Math" charset="0"/>
                                </a:rPr>
                                <m:t>(1−</m:t>
                              </m:r>
                              <m:f>
                                <m:fPr>
                                  <m:ctrlPr>
                                    <a:rPr lang="mr-IN" sz="2400" i="1">
                                      <a:latin typeface="Cambria Math" charset="0"/>
                                    </a:rPr>
                                  </m:ctrlPr>
                                </m:fPr>
                                <m:num>
                                  <m:r>
                                    <a:rPr lang="en-US" sz="2400" i="1">
                                      <a:latin typeface="Cambria Math" charset="0"/>
                                    </a:rPr>
                                    <m:t>1</m:t>
                                  </m:r>
                                </m:num>
                                <m:den>
                                  <m:r>
                                    <a:rPr lang="en-US" sz="2400" i="1">
                                      <a:latin typeface="Cambria Math" charset="0"/>
                                    </a:rPr>
                                    <m:t>1+</m:t>
                                  </m:r>
                                  <m:sSup>
                                    <m:sSupPr>
                                      <m:ctrlPr>
                                        <a:rPr lang="en-US" sz="2400" i="1">
                                          <a:latin typeface="Cambria Math" charset="0"/>
                                        </a:rPr>
                                      </m:ctrlPr>
                                    </m:sSupPr>
                                    <m:e>
                                      <m:r>
                                        <a:rPr lang="en-US" sz="2400" i="1">
                                          <a:latin typeface="Cambria Math" charset="0"/>
                                        </a:rPr>
                                        <m:t>𝑒</m:t>
                                      </m:r>
                                    </m:e>
                                    <m:sup>
                                      <m:r>
                                        <a:rPr lang="en-US" sz="2400" i="1">
                                          <a:latin typeface="Cambria Math" charset="0"/>
                                        </a:rPr>
                                        <m:t>−</m:t>
                                      </m:r>
                                      <m:sSup>
                                        <m:sSupPr>
                                          <m:ctrlPr>
                                            <a:rPr lang="en-US" sz="2400" i="1">
                                              <a:latin typeface="Cambria Math" charset="0"/>
                                            </a:rPr>
                                          </m:ctrlPr>
                                        </m:sSupPr>
                                        <m:e>
                                          <m:r>
                                            <a:rPr lang="en-US" sz="2400" i="1">
                                              <a:latin typeface="Cambria Math" charset="0"/>
                                            </a:rPr>
                                            <m:t>𝑊</m:t>
                                          </m:r>
                                        </m:e>
                                        <m:sup>
                                          <m:r>
                                            <a:rPr lang="en-US" sz="2400" i="1">
                                              <a:latin typeface="Cambria Math" charset="0"/>
                                            </a:rPr>
                                            <m:t>𝑇</m:t>
                                          </m:r>
                                        </m:sup>
                                      </m:sSup>
                                      <m:r>
                                        <a:rPr lang="en-US" sz="2400" i="1">
                                          <a:latin typeface="Cambria Math" charset="0"/>
                                        </a:rPr>
                                        <m:t>𝑋</m:t>
                                      </m:r>
                                    </m:sup>
                                  </m:sSup>
                                </m:den>
                              </m:f>
                              <m:r>
                                <a:rPr lang="en-US" sz="2400" b="0" i="1" smtClean="0">
                                  <a:latin typeface="Cambria Math" charset="0"/>
                                </a:rPr>
                                <m:t>)</m:t>
                              </m:r>
                            </m:e>
                          </m:func>
                        </m:e>
                      </m:func>
                    </m:oMath>
                  </m:oMathPara>
                </a14:m>
                <a:endParaRPr lang="en-US" dirty="0"/>
              </a:p>
              <a:p>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523371" y="2772592"/>
                <a:ext cx="7223003" cy="1015214"/>
              </a:xfrm>
              <a:prstGeom prst="rect">
                <a:avLst/>
              </a:prstGeom>
              <a:blipFill rotWithShape="0">
                <a:blip r:embed="rId4"/>
                <a:stretch>
                  <a:fillRect/>
                </a:stretch>
              </a:blipFill>
            </p:spPr>
            <p:txBody>
              <a:bodyPr/>
              <a:lstStyle/>
              <a:p>
                <a:r>
                  <a:rPr lang="en-US">
                    <a:noFill/>
                  </a:rPr>
                  <a:t> </a:t>
                </a:r>
              </a:p>
            </p:txBody>
          </p:sp>
        </mc:Fallback>
      </mc:AlternateContent>
      <p:sp>
        <p:nvSpPr>
          <p:cNvPr id="3" name="TextBox 2"/>
          <p:cNvSpPr txBox="1"/>
          <p:nvPr/>
        </p:nvSpPr>
        <p:spPr>
          <a:xfrm>
            <a:off x="1238250" y="983807"/>
            <a:ext cx="9257472"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For logistic regression,  the </a:t>
            </a:r>
            <a:r>
              <a:rPr lang="mr-IN" sz="2400" dirty="0">
                <a:solidFill>
                  <a:schemeClr val="tx1">
                    <a:lumMod val="75000"/>
                    <a:lumOff val="25000"/>
                  </a:schemeClr>
                </a:solidFill>
                <a:latin typeface="Karla" charset="0"/>
                <a:ea typeface="Karla" charset="0"/>
                <a:cs typeface="Karla" charset="0"/>
              </a:rPr>
              <a:t>–</a:t>
            </a:r>
            <a:r>
              <a:rPr lang="en-US" sz="2400" dirty="0" err="1">
                <a:solidFill>
                  <a:schemeClr val="tx1">
                    <a:lumMod val="75000"/>
                    <a:lumOff val="25000"/>
                  </a:schemeClr>
                </a:solidFill>
                <a:latin typeface="Karla" charset="0"/>
                <a:ea typeface="Karla" charset="0"/>
                <a:cs typeface="Karla" charset="0"/>
              </a:rPr>
              <a:t>ve</a:t>
            </a:r>
            <a:r>
              <a:rPr lang="en-US" sz="2400" dirty="0">
                <a:solidFill>
                  <a:schemeClr val="tx1">
                    <a:lumMod val="75000"/>
                    <a:lumOff val="25000"/>
                  </a:schemeClr>
                </a:solidFill>
                <a:latin typeface="Karla" charset="0"/>
                <a:ea typeface="Karla" charset="0"/>
                <a:cs typeface="Karla" charset="0"/>
              </a:rPr>
              <a:t> log of the likelihood is:</a:t>
            </a:r>
          </a:p>
        </p:txBody>
      </p:sp>
      <mc:AlternateContent xmlns:mc="http://schemas.openxmlformats.org/markup-compatibility/2006" xmlns:a14="http://schemas.microsoft.com/office/drawing/2010/main">
        <mc:Choice Requires="a14">
          <p:sp>
            <p:nvSpPr>
              <p:cNvPr id="4" name="Rectangle 3"/>
              <p:cNvSpPr/>
              <p:nvPr/>
            </p:nvSpPr>
            <p:spPr>
              <a:xfrm>
                <a:off x="4878639" y="4427456"/>
                <a:ext cx="2046329" cy="4837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charset="0"/>
                            </a:rPr>
                          </m:ctrlPr>
                        </m:sSubPr>
                        <m:e>
                          <m:r>
                            <a:rPr lang="en-US" sz="2400" i="1">
                              <a:latin typeface="Cambria Math" charset="0"/>
                            </a:rPr>
                            <m:t>ℒ</m:t>
                          </m:r>
                        </m:e>
                        <m:sub>
                          <m:r>
                            <a:rPr lang="en-US" sz="2400" i="1">
                              <a:latin typeface="Cambria Math" charset="0"/>
                            </a:rPr>
                            <m:t>𝑖</m:t>
                          </m:r>
                        </m:sub>
                      </m:sSub>
                      <m:r>
                        <a:rPr lang="en-US" sz="2400" i="1">
                          <a:latin typeface="Cambria Math" charset="0"/>
                        </a:rPr>
                        <m:t>=</m:t>
                      </m:r>
                      <m:sSubSup>
                        <m:sSubSupPr>
                          <m:ctrlPr>
                            <a:rPr lang="en-US" sz="2400" i="1">
                              <a:latin typeface="Cambria Math" charset="0"/>
                            </a:rPr>
                          </m:ctrlPr>
                        </m:sSubSupPr>
                        <m:e>
                          <m:r>
                            <a:rPr lang="en-US" sz="2400" i="1">
                              <a:latin typeface="Cambria Math" charset="0"/>
                            </a:rPr>
                            <m:t>ℒ</m:t>
                          </m:r>
                        </m:e>
                        <m:sub>
                          <m:r>
                            <a:rPr lang="en-US" sz="2400" i="1">
                              <a:latin typeface="Cambria Math" charset="0"/>
                            </a:rPr>
                            <m:t>𝑖</m:t>
                          </m:r>
                        </m:sub>
                        <m:sup>
                          <m:r>
                            <a:rPr lang="en-US" sz="2400" i="1">
                              <a:latin typeface="Cambria Math" charset="0"/>
                            </a:rPr>
                            <m:t>𝐴</m:t>
                          </m:r>
                        </m:sup>
                      </m:sSubSup>
                      <m:r>
                        <a:rPr lang="en-US" sz="2400" i="1">
                          <a:latin typeface="Cambria Math" charset="0"/>
                        </a:rPr>
                        <m:t>+</m:t>
                      </m:r>
                      <m:sSubSup>
                        <m:sSubSupPr>
                          <m:ctrlPr>
                            <a:rPr lang="en-US" sz="2400" i="1">
                              <a:latin typeface="Cambria Math" charset="0"/>
                            </a:rPr>
                          </m:ctrlPr>
                        </m:sSubSupPr>
                        <m:e>
                          <m:r>
                            <a:rPr lang="en-US" sz="2400" i="1">
                              <a:latin typeface="Cambria Math" charset="0"/>
                            </a:rPr>
                            <m:t>ℒ</m:t>
                          </m:r>
                        </m:e>
                        <m:sub>
                          <m:r>
                            <a:rPr lang="en-US" sz="2400" i="1">
                              <a:latin typeface="Cambria Math" charset="0"/>
                            </a:rPr>
                            <m:t>𝑖</m:t>
                          </m:r>
                        </m:sub>
                        <m:sup>
                          <m:r>
                            <a:rPr lang="en-US" sz="2400" i="1">
                              <a:latin typeface="Cambria Math" charset="0"/>
                            </a:rPr>
                            <m:t>𝐵</m:t>
                          </m:r>
                        </m:sup>
                      </m:sSub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878639" y="4427456"/>
                <a:ext cx="2046329" cy="483722"/>
              </a:xfrm>
              <a:prstGeom prst="rect">
                <a:avLst/>
              </a:prstGeom>
              <a:blipFill rotWithShape="0">
                <a:blip r:embed="rId5"/>
                <a:stretch>
                  <a:fillRect/>
                </a:stretch>
              </a:blipFill>
            </p:spPr>
            <p:txBody>
              <a:bodyPr/>
              <a:lstStyle/>
              <a:p>
                <a:r>
                  <a:rPr lang="en-US">
                    <a:noFill/>
                  </a:rPr>
                  <a:t> </a:t>
                </a:r>
              </a:p>
            </p:txBody>
          </p:sp>
        </mc:Fallback>
      </mc:AlternateContent>
      <p:sp>
        <p:nvSpPr>
          <p:cNvPr id="11" name="TextBox 10"/>
          <p:cNvSpPr txBox="1"/>
          <p:nvPr/>
        </p:nvSpPr>
        <p:spPr>
          <a:xfrm>
            <a:off x="1238250" y="3791802"/>
            <a:ext cx="9257472"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To simplify the analysis let us split it into two parts, </a:t>
            </a:r>
          </a:p>
        </p:txBody>
      </p:sp>
      <p:sp>
        <p:nvSpPr>
          <p:cNvPr id="12" name="TextBox 11"/>
          <p:cNvSpPr txBox="1"/>
          <p:nvPr/>
        </p:nvSpPr>
        <p:spPr>
          <a:xfrm>
            <a:off x="1273067" y="4980281"/>
            <a:ext cx="9257472"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So the derivative with respect to </a:t>
            </a:r>
            <a:r>
              <a:rPr lang="en-US" sz="2400" i="1" dirty="0">
                <a:solidFill>
                  <a:schemeClr val="tx1">
                    <a:lumMod val="75000"/>
                    <a:lumOff val="25000"/>
                  </a:schemeClr>
                </a:solidFill>
                <a:latin typeface="Karla" charset="0"/>
                <a:ea typeface="Karla" charset="0"/>
                <a:cs typeface="Karla" charset="0"/>
              </a:rPr>
              <a:t>W </a:t>
            </a:r>
            <a:r>
              <a:rPr lang="en-US" sz="2400" dirty="0">
                <a:solidFill>
                  <a:schemeClr val="tx1">
                    <a:lumMod val="75000"/>
                    <a:lumOff val="25000"/>
                  </a:schemeClr>
                </a:solidFill>
                <a:latin typeface="Karla" charset="0"/>
                <a:ea typeface="Karla" charset="0"/>
                <a:cs typeface="Karla" charset="0"/>
              </a:rPr>
              <a:t>is:</a:t>
            </a:r>
            <a:endParaRPr lang="en-US" sz="2400" i="1" dirty="0">
              <a:solidFill>
                <a:schemeClr val="tx1">
                  <a:lumMod val="75000"/>
                  <a:lumOff val="25000"/>
                </a:schemeClr>
              </a:solidFill>
              <a:latin typeface="Karla" charset="0"/>
              <a:ea typeface="Karla" charset="0"/>
              <a:cs typeface="Karla" charset="0"/>
            </a:endParaRPr>
          </a:p>
        </p:txBody>
      </p:sp>
      <p:grpSp>
        <p:nvGrpSpPr>
          <p:cNvPr id="18" name="Group 17"/>
          <p:cNvGrpSpPr/>
          <p:nvPr/>
        </p:nvGrpSpPr>
        <p:grpSpPr>
          <a:xfrm>
            <a:off x="3273287" y="2540198"/>
            <a:ext cx="6599582" cy="2031802"/>
            <a:chOff x="3273287" y="2540198"/>
            <a:chExt cx="6599582" cy="2031802"/>
          </a:xfrm>
        </p:grpSpPr>
        <p:grpSp>
          <p:nvGrpSpPr>
            <p:cNvPr id="13" name="Group 12"/>
            <p:cNvGrpSpPr/>
            <p:nvPr/>
          </p:nvGrpSpPr>
          <p:grpSpPr>
            <a:xfrm>
              <a:off x="3273287" y="2640694"/>
              <a:ext cx="2438400" cy="1931306"/>
              <a:chOff x="3273287" y="2640694"/>
              <a:chExt cx="2438400" cy="1931306"/>
            </a:xfrm>
          </p:grpSpPr>
          <p:sp>
            <p:nvSpPr>
              <p:cNvPr id="5" name="Oval 4"/>
              <p:cNvSpPr/>
              <p:nvPr/>
            </p:nvSpPr>
            <p:spPr>
              <a:xfrm>
                <a:off x="3273287" y="2640694"/>
                <a:ext cx="2438400" cy="1147112"/>
              </a:xfrm>
              <a:prstGeom prst="ellipse">
                <a:avLst/>
              </a:pr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4"/>
              </p:cNvCxnSpPr>
              <p:nvPr/>
            </p:nvCxnSpPr>
            <p:spPr>
              <a:xfrm>
                <a:off x="4492487" y="3787806"/>
                <a:ext cx="1219200" cy="78419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5711686" y="2540198"/>
              <a:ext cx="4161183" cy="1887258"/>
              <a:chOff x="3273287" y="2640694"/>
              <a:chExt cx="2438400" cy="1809613"/>
            </a:xfrm>
          </p:grpSpPr>
          <p:sp>
            <p:nvSpPr>
              <p:cNvPr id="16" name="Oval 15"/>
              <p:cNvSpPr/>
              <p:nvPr/>
            </p:nvSpPr>
            <p:spPr>
              <a:xfrm>
                <a:off x="3273287" y="2640694"/>
                <a:ext cx="2438400" cy="1147112"/>
              </a:xfrm>
              <a:prstGeom prst="ellipse">
                <a:avLst/>
              </a:pr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3879005" y="3787806"/>
                <a:ext cx="613483" cy="66250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7966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p:bldP spid="3" grpId="0"/>
      <p:bldP spid="4"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FD6AAA-7C75-FB4B-8EA1-06B22787237D}" type="slidenum">
              <a:rPr lang="en-US" smtClean="0"/>
              <a:t>19</a:t>
            </a:fld>
            <a:endParaRPr lang="en-US"/>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1795004" y="1318608"/>
              <a:ext cx="9053936" cy="4634166"/>
            </p:xfrm>
            <a:graphic>
              <a:graphicData uri="http://schemas.openxmlformats.org/drawingml/2006/table">
                <a:tbl>
                  <a:tblPr firstRow="1" bandRow="1">
                    <a:tableStyleId>{073A0DAA-6AF3-43AB-8588-CEC1D06C72B9}</a:tableStyleId>
                  </a:tblPr>
                  <a:tblGrid>
                    <a:gridCol w="3497494">
                      <a:extLst>
                        <a:ext uri="{9D8B030D-6E8A-4147-A177-3AD203B41FA5}">
                          <a16:colId xmlns="" xmlns:a16="http://schemas.microsoft.com/office/drawing/2014/main" val="20000"/>
                        </a:ext>
                      </a:extLst>
                    </a:gridCol>
                    <a:gridCol w="2585545">
                      <a:extLst>
                        <a:ext uri="{9D8B030D-6E8A-4147-A177-3AD203B41FA5}">
                          <a16:colId xmlns="" xmlns:a16="http://schemas.microsoft.com/office/drawing/2014/main" val="20001"/>
                        </a:ext>
                      </a:extLst>
                    </a:gridCol>
                    <a:gridCol w="2970897">
                      <a:extLst>
                        <a:ext uri="{9D8B030D-6E8A-4147-A177-3AD203B41FA5}">
                          <a16:colId xmlns="" xmlns:a16="http://schemas.microsoft.com/office/drawing/2014/main" val="20002"/>
                        </a:ext>
                      </a:extLst>
                    </a:gridCol>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Variables</a:t>
                          </a:r>
                          <a:endParaRPr lang="en-US" sz="1400" b="0" dirty="0">
                            <a:latin typeface="Karla" charset="0"/>
                            <a:ea typeface="Karla" charset="0"/>
                            <a:cs typeface="Karla" charset="0"/>
                          </a:endParaRPr>
                        </a:p>
                      </a:txBody>
                      <a:tcPr anchor="ctr"/>
                    </a:tc>
                    <a:tc>
                      <a:txBody>
                        <a:bodyPr/>
                        <a:lstStyle/>
                        <a:p>
                          <a:pPr algn="ctr"/>
                          <a:r>
                            <a:rPr lang="en-US" sz="1400" dirty="0"/>
                            <a:t>Partial derivatives</a:t>
                          </a:r>
                          <a:endParaRPr lang="en-US" sz="1400" dirty="0">
                            <a:latin typeface="Karla" charset="0"/>
                            <a:ea typeface="Karla" charset="0"/>
                            <a:cs typeface="Karla" charset="0"/>
                          </a:endParaRP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Partial derivatives</a:t>
                          </a:r>
                          <a:endParaRPr lang="en-US" sz="1400" dirty="0">
                            <a:latin typeface="Karla" charset="0"/>
                            <a:ea typeface="Karla" charset="0"/>
                            <a:cs typeface="Karla" charset="0"/>
                          </a:endParaRPr>
                        </a:p>
                      </a:txBody>
                      <a:tcPr anchor="ctr"/>
                    </a:tc>
                    <a:extLst>
                      <a:ext uri="{0D108BD9-81ED-4DB2-BD59-A6C34878D82A}">
                        <a16:rowId xmlns="" xmlns:a16="http://schemas.microsoft.com/office/drawing/2014/main" val="10000"/>
                      </a:ext>
                    </a:extLst>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b="0" i="0" smtClean="0">
                                    <a:latin typeface="Cambria Math" charset="0"/>
                                  </a:rPr>
                                  <m:t>=</m:t>
                                </m:r>
                                <m:r>
                                  <a:rPr lang="en-US" sz="1400" smtClean="0">
                                    <a:latin typeface="Cambria Math" charset="0"/>
                                  </a:rPr>
                                  <m:t>−</m:t>
                                </m:r>
                                <m:r>
                                  <a:rPr lang="en-US" sz="1400" smtClean="0">
                                    <a:latin typeface="Cambria Math" charset="0"/>
                                  </a:rPr>
                                  <m:t>𝑋</m:t>
                                </m:r>
                              </m:oMath>
                            </m:oMathPara>
                          </a14:m>
                          <a:endParaRPr lang="en-US" sz="1400" b="0" dirty="0"/>
                        </a:p>
                      </a:txBody>
                      <a:tcPr anchor="ctr"/>
                    </a:tc>
                    <a:extLst>
                      <a:ext uri="{0D108BD9-81ED-4DB2-BD59-A6C34878D82A}">
                        <a16:rowId xmlns="" xmlns:a16="http://schemas.microsoft.com/office/drawing/2014/main" val="10001"/>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dirty="0"/>
                        </a:p>
                      </a:txBody>
                      <a:tcPr anchor="ctr"/>
                    </a:tc>
                    <a:extLst>
                      <a:ext uri="{0D108BD9-81ED-4DB2-BD59-A6C34878D82A}">
                        <a16:rowId xmlns="" xmlns:a16="http://schemas.microsoft.com/office/drawing/2014/main" val="10002"/>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=1</m:t>
                                </m:r>
                              </m:oMath>
                            </m:oMathPara>
                          </a14:m>
                          <a:endParaRPr lang="en-US" sz="1400" b="0" dirty="0"/>
                        </a:p>
                      </a:txBody>
                      <a:tcPr/>
                    </a:tc>
                    <a:tc>
                      <a:txBody>
                        <a:bodyPr/>
                        <a:lstStyle/>
                        <a:p>
                          <a:pPr algn="ctr"/>
                          <a14:m>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m:t>
                              </m:r>
                            </m:oMath>
                          </a14:m>
                          <a:r>
                            <a:rPr lang="en-US" sz="1400" dirty="0"/>
                            <a:t>1</a:t>
                          </a:r>
                        </a:p>
                      </a:txBody>
                      <a:tcPr anchor="ctr"/>
                    </a:tc>
                    <a:extLst>
                      <a:ext uri="{0D108BD9-81ED-4DB2-BD59-A6C34878D82A}">
                        <a16:rowId xmlns="" xmlns:a16="http://schemas.microsoft.com/office/drawing/2014/main" val="10003"/>
                      </a:ext>
                    </a:extLst>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p>
                                      <m:sSupPr>
                                        <m:ctrlPr>
                                          <a:rPr lang="en-US" sz="1400" i="1" smtClean="0">
                                            <a:latin typeface="Cambria Math" charset="0"/>
                                          </a:rPr>
                                        </m:ctrlPr>
                                      </m:sSupPr>
                                      <m:e>
                                        <m:d>
                                          <m:dPr>
                                            <m:ctrlPr>
                                              <a:rPr lang="en-US" sz="1400" i="1" smtClean="0">
                                                <a:latin typeface="Cambria Math" charset="0"/>
                                              </a:rPr>
                                            </m:ctrlPr>
                                          </m:dPr>
                                          <m:e>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e>
                                        </m:d>
                                      </m:e>
                                      <m:sup>
                                        <m:r>
                                          <a:rPr lang="en-US" sz="1400" smtClean="0">
                                            <a:latin typeface="Cambria Math" charset="0"/>
                                          </a:rPr>
                                          <m:t>2</m:t>
                                        </m:r>
                                      </m:sup>
                                    </m:sSup>
                                  </m:den>
                                </m:f>
                              </m:oMath>
                            </m:oMathPara>
                          </a14:m>
                          <a:endParaRPr lang="en-US" sz="1400" dirty="0"/>
                        </a:p>
                      </a:txBody>
                      <a:tcPr anchor="ctr"/>
                    </a:tc>
                    <a:extLst>
                      <a:ext uri="{0D108BD9-81ED-4DB2-BD59-A6C34878D82A}">
                        <a16:rowId xmlns="" xmlns:a16="http://schemas.microsoft.com/office/drawing/2014/main" val="10004"/>
                      </a:ext>
                    </a:extLst>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dirty="0"/>
                        </a:p>
                      </a:txBody>
                      <a:tcPr anchor="ctr"/>
                    </a:tc>
                    <a:extLst>
                      <a:ext uri="{0D108BD9-81ED-4DB2-BD59-A6C34878D82A}">
                        <a16:rowId xmlns="" xmlns:a16="http://schemas.microsoft.com/office/drawing/2014/main" val="10005"/>
                      </a:ext>
                    </a:extLst>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r>
                                  <a:rPr lang="en-US" sz="1400" smtClean="0">
                                    <a:latin typeface="Cambria Math" charset="0"/>
                                  </a:rPr>
                                  <m:t>=−</m:t>
                                </m:r>
                                <m:r>
                                  <a:rPr lang="en-US" sz="1400" smtClean="0">
                                    <a:latin typeface="Cambria Math" charset="0"/>
                                  </a:rPr>
                                  <m:t>𝑦</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oMath>
                            </m:oMathPara>
                          </a14:m>
                          <a:endParaRPr lang="en-US" sz="1400" b="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dirty="0"/>
                        </a:p>
                      </a:txBody>
                      <a:tcPr anchor="ctr"/>
                    </a:tc>
                    <a:extLst>
                      <a:ext uri="{0D108BD9-81ED-4DB2-BD59-A6C34878D82A}">
                        <a16:rowId xmlns="" xmlns:a16="http://schemas.microsoft.com/office/drawing/2014/main" val="10006"/>
                      </a:ext>
                    </a:extLst>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ℒ</m:t>
                                        </m:r>
                                      </m:e>
                                      <m:sub>
                                        <m:r>
                                          <a:rPr lang="en-US" sz="1400" smtClean="0">
                                            <a:latin typeface="Cambria Math" charset="0"/>
                                          </a:rPr>
                                          <m:t>𝑖</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endParaRPr lang="en-US" sz="1400" b="0" dirty="0"/>
                        </a:p>
                      </a:txBody>
                      <a:tcPr anchor="ct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𝑦𝑋𝑒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f>
                                  <m:fPr>
                                    <m:ctrlPr>
                                      <a:rPr lang="mr-IN" sz="1400" i="1" smtClean="0">
                                        <a:latin typeface="Cambria Math" charset="0"/>
                                      </a:rPr>
                                    </m:ctrlPr>
                                  </m:fPr>
                                  <m:num>
                                    <m:r>
                                      <a:rPr lang="en-US" sz="1400" smtClean="0">
                                        <a:latin typeface="Cambria Math" charset="0"/>
                                      </a:rPr>
                                      <m:t>1</m:t>
                                    </m:r>
                                  </m:num>
                                  <m:den>
                                    <m:sSup>
                                      <m:sSupPr>
                                        <m:ctrlPr>
                                          <a:rPr lang="en-US" sz="1400" i="1" smtClean="0">
                                            <a:latin typeface="Cambria Math" charset="0"/>
                                          </a:rPr>
                                        </m:ctrlPr>
                                      </m:sSupPr>
                                      <m:e>
                                        <m:d>
                                          <m:dPr>
                                            <m:ctrlPr>
                                              <a:rPr lang="en-US" sz="1400" i="1" smtClean="0">
                                                <a:latin typeface="Cambria Math" charset="0"/>
                                              </a:rPr>
                                            </m:ctrlPr>
                                          </m:dPr>
                                          <m:e>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e>
                                        </m:d>
                                      </m:e>
                                      <m:sup/>
                                    </m:sSup>
                                  </m:den>
                                </m:f>
                              </m:oMath>
                            </m:oMathPara>
                          </a14:m>
                          <a:endParaRPr lang="en-US" sz="1400" dirty="0"/>
                        </a:p>
                      </a:txBody>
                      <a:tcPr anchor="ctr"/>
                    </a:tc>
                    <a:extLst>
                      <a:ext uri="{0D108BD9-81ED-4DB2-BD59-A6C34878D82A}">
                        <a16:rowId xmlns="" xmlns:a16="http://schemas.microsoft.com/office/drawing/2014/main" val="10007"/>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05303050"/>
                  </p:ext>
                </p:extLst>
              </p:nvPr>
            </p:nvGraphicFramePr>
            <p:xfrm>
              <a:off x="1795004" y="1318608"/>
              <a:ext cx="9053936" cy="4634166"/>
            </p:xfrm>
            <a:graphic>
              <a:graphicData uri="http://schemas.openxmlformats.org/drawingml/2006/table">
                <a:tbl>
                  <a:tblPr firstRow="1" bandRow="1">
                    <a:tableStyleId>{073A0DAA-6AF3-43AB-8588-CEC1D06C72B9}</a:tableStyleId>
                  </a:tblPr>
                  <a:tblGrid>
                    <a:gridCol w="3497494"/>
                    <a:gridCol w="2585545"/>
                    <a:gridCol w="2970897"/>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Partial derivatives</a:t>
                          </a:r>
                          <a:endParaRPr lang="en-US" sz="1400" dirty="0">
                            <a:latin typeface="Karla" charset="0"/>
                            <a:ea typeface="Karla" charset="0"/>
                            <a:cs typeface="Karla" charset="0"/>
                          </a:endParaRP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Partial derivatives</a:t>
                          </a:r>
                          <a:endParaRPr lang="en-US" sz="1400" dirty="0" smtClean="0">
                            <a:latin typeface="Karla" charset="0"/>
                            <a:ea typeface="Karla" charset="0"/>
                            <a:cs typeface="Karla" charset="0"/>
                          </a:endParaRPr>
                        </a:p>
                      </a:txBody>
                      <a:tcPr anchor="ctr"/>
                    </a:tc>
                  </a:tr>
                  <a:tr h="514712">
                    <a:tc>
                      <a:txBody>
                        <a:bodyPr/>
                        <a:lstStyle/>
                        <a:p>
                          <a:endParaRPr lang="en-US"/>
                        </a:p>
                      </a:txBody>
                      <a:tcPr anchor="ctr">
                        <a:blipFill rotWithShape="0">
                          <a:blip r:embed="rId2"/>
                          <a:stretch>
                            <a:fillRect l="-174" t="-97647" r="-159582" b="-701176"/>
                          </a:stretch>
                        </a:blipFill>
                      </a:tcPr>
                    </a:tc>
                    <a:tc>
                      <a:txBody>
                        <a:bodyPr/>
                        <a:lstStyle/>
                        <a:p>
                          <a:endParaRPr lang="en-US"/>
                        </a:p>
                      </a:txBody>
                      <a:tcPr>
                        <a:blipFill rotWithShape="0">
                          <a:blip r:embed="rId2"/>
                          <a:stretch>
                            <a:fillRect l="-135613" t="-97647" r="-116038" b="-701176"/>
                          </a:stretch>
                        </a:blipFill>
                      </a:tcPr>
                    </a:tc>
                    <a:tc>
                      <a:txBody>
                        <a:bodyPr/>
                        <a:lstStyle/>
                        <a:p>
                          <a:endParaRPr lang="en-US"/>
                        </a:p>
                      </a:txBody>
                      <a:tcPr anchor="ctr">
                        <a:blipFill rotWithShape="0">
                          <a:blip r:embed="rId2"/>
                          <a:stretch>
                            <a:fillRect l="-204713" t="-97647" r="-820" b="-701176"/>
                          </a:stretch>
                        </a:blipFill>
                      </a:tcPr>
                    </a:tc>
                  </a:tr>
                  <a:tr h="551246">
                    <a:tc>
                      <a:txBody>
                        <a:bodyPr/>
                        <a:lstStyle/>
                        <a:p>
                          <a:endParaRPr lang="en-US"/>
                        </a:p>
                      </a:txBody>
                      <a:tcPr anchor="ctr">
                        <a:blipFill rotWithShape="0">
                          <a:blip r:embed="rId2"/>
                          <a:stretch>
                            <a:fillRect l="-174" t="-184615" r="-159582" b="-554945"/>
                          </a:stretch>
                        </a:blipFill>
                      </a:tcPr>
                    </a:tc>
                    <a:tc>
                      <a:txBody>
                        <a:bodyPr/>
                        <a:lstStyle/>
                        <a:p>
                          <a:endParaRPr lang="en-US"/>
                        </a:p>
                      </a:txBody>
                      <a:tcPr>
                        <a:blipFill rotWithShape="0">
                          <a:blip r:embed="rId2"/>
                          <a:stretch>
                            <a:fillRect l="-135613" t="-184615" r="-116038" b="-554945"/>
                          </a:stretch>
                        </a:blipFill>
                      </a:tcPr>
                    </a:tc>
                    <a:tc>
                      <a:txBody>
                        <a:bodyPr/>
                        <a:lstStyle/>
                        <a:p>
                          <a:endParaRPr lang="en-US"/>
                        </a:p>
                      </a:txBody>
                      <a:tcPr anchor="ctr">
                        <a:blipFill rotWithShape="0">
                          <a:blip r:embed="rId2"/>
                          <a:stretch>
                            <a:fillRect l="-204713" t="-184615" r="-820" b="-554945"/>
                          </a:stretch>
                        </a:blipFill>
                      </a:tcPr>
                    </a:tc>
                  </a:tr>
                  <a:tr h="551246">
                    <a:tc>
                      <a:txBody>
                        <a:bodyPr/>
                        <a:lstStyle/>
                        <a:p>
                          <a:endParaRPr lang="en-US"/>
                        </a:p>
                      </a:txBody>
                      <a:tcPr anchor="ctr">
                        <a:blipFill rotWithShape="0">
                          <a:blip r:embed="rId2"/>
                          <a:stretch>
                            <a:fillRect l="-174" t="-287778" r="-159582" b="-461111"/>
                          </a:stretch>
                        </a:blipFill>
                      </a:tcPr>
                    </a:tc>
                    <a:tc>
                      <a:txBody>
                        <a:bodyPr/>
                        <a:lstStyle/>
                        <a:p>
                          <a:endParaRPr lang="en-US"/>
                        </a:p>
                      </a:txBody>
                      <a:tcPr>
                        <a:blipFill rotWithShape="0">
                          <a:blip r:embed="rId2"/>
                          <a:stretch>
                            <a:fillRect l="-135613" t="-287778" r="-116038" b="-461111"/>
                          </a:stretch>
                        </a:blipFill>
                      </a:tcPr>
                    </a:tc>
                    <a:tc>
                      <a:txBody>
                        <a:bodyPr/>
                        <a:lstStyle/>
                        <a:p>
                          <a:endParaRPr lang="en-US"/>
                        </a:p>
                      </a:txBody>
                      <a:tcPr anchor="ctr">
                        <a:blipFill rotWithShape="0">
                          <a:blip r:embed="rId2"/>
                          <a:stretch>
                            <a:fillRect l="-204713" t="-287778" r="-820" b="-461111"/>
                          </a:stretch>
                        </a:blipFill>
                      </a:tcPr>
                    </a:tc>
                  </a:tr>
                  <a:tr h="633993">
                    <a:tc>
                      <a:txBody>
                        <a:bodyPr/>
                        <a:lstStyle/>
                        <a:p>
                          <a:endParaRPr lang="en-US"/>
                        </a:p>
                      </a:txBody>
                      <a:tcPr anchor="ctr">
                        <a:blipFill rotWithShape="0">
                          <a:blip r:embed="rId2"/>
                          <a:stretch>
                            <a:fillRect l="-174" t="-335577" r="-159582" b="-299038"/>
                          </a:stretch>
                        </a:blipFill>
                      </a:tcPr>
                    </a:tc>
                    <a:tc>
                      <a:txBody>
                        <a:bodyPr/>
                        <a:lstStyle/>
                        <a:p>
                          <a:endParaRPr lang="en-US"/>
                        </a:p>
                      </a:txBody>
                      <a:tcPr>
                        <a:blipFill rotWithShape="0">
                          <a:blip r:embed="rId2"/>
                          <a:stretch>
                            <a:fillRect l="-135613" t="-335577" r="-116038" b="-299038"/>
                          </a:stretch>
                        </a:blipFill>
                      </a:tcPr>
                    </a:tc>
                    <a:tc>
                      <a:txBody>
                        <a:bodyPr/>
                        <a:lstStyle/>
                        <a:p>
                          <a:endParaRPr lang="en-US"/>
                        </a:p>
                      </a:txBody>
                      <a:tcPr anchor="ctr">
                        <a:blipFill rotWithShape="0">
                          <a:blip r:embed="rId2"/>
                          <a:stretch>
                            <a:fillRect l="-204713" t="-335577" r="-820" b="-299038"/>
                          </a:stretch>
                        </a:blipFill>
                      </a:tcPr>
                    </a:tc>
                  </a:tr>
                  <a:tr h="551246">
                    <a:tc>
                      <a:txBody>
                        <a:bodyPr/>
                        <a:lstStyle/>
                        <a:p>
                          <a:endParaRPr lang="en-US"/>
                        </a:p>
                      </a:txBody>
                      <a:tcPr anchor="ctr">
                        <a:blipFill rotWithShape="0">
                          <a:blip r:embed="rId2"/>
                          <a:stretch>
                            <a:fillRect l="-174" t="-497802" r="-159582" b="-241758"/>
                          </a:stretch>
                        </a:blipFill>
                      </a:tcPr>
                    </a:tc>
                    <a:tc>
                      <a:txBody>
                        <a:bodyPr/>
                        <a:lstStyle/>
                        <a:p>
                          <a:endParaRPr lang="en-US"/>
                        </a:p>
                      </a:txBody>
                      <a:tcPr>
                        <a:blipFill rotWithShape="0">
                          <a:blip r:embed="rId2"/>
                          <a:stretch>
                            <a:fillRect l="-135613" t="-497802" r="-116038" b="-241758"/>
                          </a:stretch>
                        </a:blipFill>
                      </a:tcPr>
                    </a:tc>
                    <a:tc>
                      <a:txBody>
                        <a:bodyPr/>
                        <a:lstStyle/>
                        <a:p>
                          <a:endParaRPr lang="en-US"/>
                        </a:p>
                      </a:txBody>
                      <a:tcPr anchor="ctr">
                        <a:blipFill rotWithShape="0">
                          <a:blip r:embed="rId2"/>
                          <a:stretch>
                            <a:fillRect l="-204713" t="-497802" r="-820" b="-241758"/>
                          </a:stretch>
                        </a:blipFill>
                      </a:tcPr>
                    </a:tc>
                  </a:tr>
                  <a:tr h="552234">
                    <a:tc>
                      <a:txBody>
                        <a:bodyPr/>
                        <a:lstStyle/>
                        <a:p>
                          <a:endParaRPr lang="en-US"/>
                        </a:p>
                      </a:txBody>
                      <a:tcPr anchor="ctr">
                        <a:blipFill rotWithShape="0">
                          <a:blip r:embed="rId2"/>
                          <a:stretch>
                            <a:fillRect l="-174" t="-604444" r="-159582" b="-144444"/>
                          </a:stretch>
                        </a:blipFill>
                      </a:tcPr>
                    </a:tc>
                    <a:tc>
                      <a:txBody>
                        <a:bodyPr/>
                        <a:lstStyle/>
                        <a:p>
                          <a:endParaRPr lang="en-US"/>
                        </a:p>
                      </a:txBody>
                      <a:tcPr>
                        <a:blipFill rotWithShape="0">
                          <a:blip r:embed="rId2"/>
                          <a:stretch>
                            <a:fillRect l="-135613" t="-604444" r="-116038" b="-144444"/>
                          </a:stretch>
                        </a:blipFill>
                      </a:tcPr>
                    </a:tc>
                    <a:tc>
                      <a:txBody>
                        <a:bodyPr/>
                        <a:lstStyle/>
                        <a:p>
                          <a:endParaRPr lang="en-US"/>
                        </a:p>
                      </a:txBody>
                      <a:tcPr anchor="ctr">
                        <a:blipFill rotWithShape="0">
                          <a:blip r:embed="rId2"/>
                          <a:stretch>
                            <a:fillRect l="-204713" t="-604444" r="-820" b="-144444"/>
                          </a:stretch>
                        </a:blipFill>
                      </a:tcPr>
                    </a:tc>
                  </a:tr>
                  <a:tr h="777367">
                    <a:tc>
                      <a:txBody>
                        <a:bodyPr/>
                        <a:lstStyle/>
                        <a:p>
                          <a:endParaRPr lang="en-US"/>
                        </a:p>
                      </a:txBody>
                      <a:tcPr anchor="ctr">
                        <a:blipFill rotWithShape="0">
                          <a:blip r:embed="rId2"/>
                          <a:stretch>
                            <a:fillRect l="-174" t="-495313" r="-159582" b="-1563"/>
                          </a:stretch>
                        </a:blipFill>
                      </a:tcPr>
                    </a:tc>
                    <a:tc>
                      <a:txBody>
                        <a:bodyPr/>
                        <a:lstStyle/>
                        <a:p>
                          <a:endParaRPr lang="en-US" sz="1400" b="0" dirty="0"/>
                        </a:p>
                      </a:txBody>
                      <a:tcPr/>
                    </a:tc>
                    <a:tc>
                      <a:txBody>
                        <a:bodyPr/>
                        <a:lstStyle/>
                        <a:p>
                          <a:endParaRPr lang="en-US"/>
                        </a:p>
                      </a:txBody>
                      <a:tcPr anchor="ctr">
                        <a:blipFill rotWithShape="0">
                          <a:blip r:embed="rId2"/>
                          <a:stretch>
                            <a:fillRect l="-204713" t="-495313" r="-820" b="-1563"/>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4087930" y="310276"/>
                <a:ext cx="2618794"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ℒ</m:t>
                          </m:r>
                        </m:e>
                        <m:sub>
                          <m:r>
                            <a:rPr lang="en-US" b="0" i="1" smtClean="0">
                              <a:latin typeface="Cambria Math" charset="0"/>
                            </a:rPr>
                            <m:t>𝑖</m:t>
                          </m:r>
                        </m:sub>
                        <m:sup>
                          <m:r>
                            <a:rPr lang="en-US" b="0" i="1" smtClean="0">
                              <a:latin typeface="Cambria Math" charset="0"/>
                            </a:rPr>
                            <m:t>𝐴</m:t>
                          </m:r>
                        </m:sup>
                      </m:sSubSup>
                      <m:r>
                        <a:rPr lang="en-US" b="0" i="1" smtClean="0">
                          <a:latin typeface="Cambria Math" charset="0"/>
                        </a:rPr>
                        <m:t>=</m:t>
                      </m:r>
                      <m:sSub>
                        <m:sSubPr>
                          <m:ctrlPr>
                            <a:rPr lang="en-US" i="1">
                              <a:latin typeface="Cambria Math" charset="0"/>
                            </a:rPr>
                          </m:ctrlPr>
                        </m:sSubPr>
                        <m:e>
                          <m:r>
                            <a:rPr lang="en-US" i="1">
                              <a:latin typeface="Cambria Math" charset="0"/>
                            </a:rPr>
                            <m:t>−</m:t>
                          </m:r>
                          <m:r>
                            <a:rPr lang="en-US" i="1">
                              <a:latin typeface="Cambria Math" charset="0"/>
                            </a:rPr>
                            <m:t>𝑦</m:t>
                          </m:r>
                        </m:e>
                        <m:sub>
                          <m:r>
                            <a:rPr lang="en-US" i="1">
                              <a:latin typeface="Cambria Math" charset="0"/>
                            </a:rPr>
                            <m:t>𝑖</m:t>
                          </m:r>
                        </m:sub>
                      </m:sSub>
                      <m:func>
                        <m:funcPr>
                          <m:ctrlPr>
                            <a:rPr lang="en-US" i="1">
                              <a:latin typeface="Cambria Math" charset="0"/>
                            </a:rPr>
                          </m:ctrlPr>
                        </m:funcPr>
                        <m:fName>
                          <m:r>
                            <m:rPr>
                              <m:sty m:val="p"/>
                            </m:rPr>
                            <a:rPr lang="en-US">
                              <a:latin typeface="Cambria Math" charset="0"/>
                            </a:rPr>
                            <m:t>log</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e>
                      </m:func>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087930" y="310276"/>
                <a:ext cx="2618794" cy="645946"/>
              </a:xfrm>
              <a:prstGeom prst="rect">
                <a:avLst/>
              </a:prstGeom>
              <a:blipFill rotWithShape="0">
                <a:blip r:embed="rId3"/>
                <a:stretch>
                  <a:fillRect/>
                </a:stretch>
              </a:blipFill>
            </p:spPr>
            <p:txBody>
              <a:bodyPr/>
              <a:lstStyle/>
              <a:p>
                <a:r>
                  <a:rPr lang="en-US">
                    <a:noFill/>
                  </a:rPr>
                  <a:t> </a:t>
                </a:r>
              </a:p>
            </p:txBody>
          </p:sp>
        </mc:Fallback>
      </mc:AlternateContent>
      <p:sp>
        <p:nvSpPr>
          <p:cNvPr id="6" name="Rectangle 5"/>
          <p:cNvSpPr/>
          <p:nvPr/>
        </p:nvSpPr>
        <p:spPr>
          <a:xfrm>
            <a:off x="6032938" y="672662"/>
            <a:ext cx="578069" cy="19969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914400" y="1905000"/>
            <a:ext cx="520700" cy="27940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887479" y="672661"/>
            <a:ext cx="723528" cy="24236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18793" y="672660"/>
            <a:ext cx="1092214" cy="25027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18793" y="310276"/>
            <a:ext cx="1244614" cy="6126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69454" y="302372"/>
            <a:ext cx="1537269" cy="6126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84703" y="318180"/>
            <a:ext cx="1978704" cy="6126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1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42" presetClass="path" presetSubtype="0" accel="50000" decel="50000" fill="hold" grpId="1" nodeType="withEffect">
                                  <p:stCondLst>
                                    <p:cond delay="0"/>
                                  </p:stCondLst>
                                  <p:childTnLst>
                                    <p:animMotion origin="layout" path="M -4.16667E-6 1.85185E-6 L 0.00026 0.07963 " pathEditMode="relative" rAng="0" ptsTypes="AA">
                                      <p:cBhvr>
                                        <p:cTn id="16" dur="1000" fill="hold"/>
                                        <p:tgtEl>
                                          <p:spTgt spid="7"/>
                                        </p:tgtEl>
                                        <p:attrNameLst>
                                          <p:attrName>ppt_x</p:attrName>
                                          <p:attrName>ppt_y</p:attrName>
                                        </p:attrNameLst>
                                      </p:cBhvr>
                                      <p:rCtr x="13" y="398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42" presetClass="path" presetSubtype="0" accel="50000" decel="50000" fill="hold" grpId="2" nodeType="withEffect">
                                  <p:stCondLst>
                                    <p:cond delay="0"/>
                                  </p:stCondLst>
                                  <p:childTnLst>
                                    <p:animMotion origin="layout" path="M 0.00026 0.07963 L -0.00052 0.15416 " pathEditMode="relative" rAng="0" ptsTypes="AA">
                                      <p:cBhvr>
                                        <p:cTn id="24" dur="1000" fill="hold"/>
                                        <p:tgtEl>
                                          <p:spTgt spid="7"/>
                                        </p:tgtEl>
                                        <p:attrNameLst>
                                          <p:attrName>ppt_x</p:attrName>
                                          <p:attrName>ppt_y</p:attrName>
                                        </p:attrNameLst>
                                      </p:cBhvr>
                                      <p:rCtr x="-104" y="4051"/>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42" presetClass="path" presetSubtype="0" accel="50000" decel="50000" fill="hold" grpId="3" nodeType="withEffect">
                                  <p:stCondLst>
                                    <p:cond delay="0"/>
                                  </p:stCondLst>
                                  <p:childTnLst>
                                    <p:animMotion origin="layout" path="M -4.16667E-6 0.15416 L 0.00053 0.25 " pathEditMode="relative" rAng="0" ptsTypes="AA">
                                      <p:cBhvr>
                                        <p:cTn id="32" dur="1000" fill="hold"/>
                                        <p:tgtEl>
                                          <p:spTgt spid="7"/>
                                        </p:tgtEl>
                                        <p:attrNameLst>
                                          <p:attrName>ppt_x</p:attrName>
                                          <p:attrName>ppt_y</p:attrName>
                                        </p:attrNameLst>
                                      </p:cBhvr>
                                      <p:rCtr x="26" y="4792"/>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42" presetClass="path" presetSubtype="0" accel="50000" decel="50000" fill="hold" grpId="4" nodeType="withEffect">
                                  <p:stCondLst>
                                    <p:cond delay="0"/>
                                  </p:stCondLst>
                                  <p:childTnLst>
                                    <p:animMotion origin="layout" path="M 0.00052 0.25 L 0.00013 0.33032 " pathEditMode="relative" rAng="0" ptsTypes="AA">
                                      <p:cBhvr>
                                        <p:cTn id="40" dur="1000" fill="hold"/>
                                        <p:tgtEl>
                                          <p:spTgt spid="7"/>
                                        </p:tgtEl>
                                        <p:attrNameLst>
                                          <p:attrName>ppt_x</p:attrName>
                                          <p:attrName>ppt_y</p:attrName>
                                        </p:attrNameLst>
                                      </p:cBhvr>
                                      <p:rCtr x="0" y="412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42" presetClass="path" presetSubtype="0" accel="50000" decel="50000" fill="hold" grpId="5" nodeType="withEffect">
                                  <p:stCondLst>
                                    <p:cond delay="0"/>
                                  </p:stCondLst>
                                  <p:childTnLst>
                                    <p:animMotion origin="layout" path="M 0.00013 0.33032 L 0.00131 0.4162 " pathEditMode="relative" rAng="0" ptsTypes="AA">
                                      <p:cBhvr>
                                        <p:cTn id="48" dur="1000" fill="hold"/>
                                        <p:tgtEl>
                                          <p:spTgt spid="7"/>
                                        </p:tgtEl>
                                        <p:attrNameLst>
                                          <p:attrName>ppt_x</p:attrName>
                                          <p:attrName>ppt_y</p:attrName>
                                        </p:attrNameLst>
                                      </p:cBhvr>
                                      <p:rCtr x="52" y="4282"/>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6" nodeType="clickEffect">
                                  <p:stCondLst>
                                    <p:cond delay="0"/>
                                  </p:stCondLst>
                                  <p:childTnLst>
                                    <p:animMotion origin="layout" path="M 0.00131 0.4162 L 0.00248 0.49768 " pathEditMode="relative" rAng="0" ptsTypes="AA">
                                      <p:cBhvr>
                                        <p:cTn id="52" dur="2000" fill="hold"/>
                                        <p:tgtEl>
                                          <p:spTgt spid="7"/>
                                        </p:tgtEl>
                                        <p:attrNameLst>
                                          <p:attrName>ppt_x</p:attrName>
                                          <p:attrName>ppt_y</p:attrName>
                                        </p:attrNameLst>
                                      </p:cBhvr>
                                      <p:rCtr x="52"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7" grpId="2" animBg="1"/>
      <p:bldP spid="7" grpId="3" animBg="1"/>
      <p:bldP spid="7" grpId="4" animBg="1"/>
      <p:bldP spid="7" grpId="5" animBg="1"/>
      <p:bldP spid="7" grpId="6" animBg="1"/>
      <p:bldP spid="8" grpId="0" animBg="1"/>
      <p:bldP spid="8" grpId="1" animBg="1"/>
      <p:bldP spid="9" grpId="0" animBg="1"/>
      <p:bldP spid="9" grpId="1" animBg="1"/>
      <p:bldP spid="10" grpId="0" animBg="1"/>
      <p:bldP spid="10" grpId="1" animBg="1"/>
      <p:bldP spid="12" grpId="0" animBg="1"/>
      <p:bldP spid="12"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33415" y="983807"/>
            <a:ext cx="10327008" cy="2111143"/>
          </a:xfrm>
        </p:spPr>
        <p:txBody>
          <a:bodyPr/>
          <a:lstStyle/>
          <a:p>
            <a:pPr marL="514350" indent="-514350">
              <a:spcAft>
                <a:spcPts val="1200"/>
              </a:spcAft>
              <a:buFont typeface="+mj-lt"/>
              <a:buAutoNum type="arabicPeriod"/>
            </a:pPr>
            <a:r>
              <a:rPr lang="en-US" dirty="0"/>
              <a:t>Back Propagation </a:t>
            </a:r>
          </a:p>
          <a:p>
            <a:pPr marL="514350" indent="-514350">
              <a:spcAft>
                <a:spcPts val="1200"/>
              </a:spcAft>
              <a:buFont typeface="+mj-lt"/>
              <a:buAutoNum type="arabicPeriod"/>
            </a:pPr>
            <a:r>
              <a:rPr lang="en-US" dirty="0"/>
              <a:t>Optimizers</a:t>
            </a:r>
          </a:p>
          <a:p>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2</a:t>
            </a:fld>
            <a:endParaRPr lang="en-US"/>
          </a:p>
        </p:txBody>
      </p:sp>
    </p:spTree>
    <p:extLst>
      <p:ext uri="{BB962C8B-B14F-4D97-AF65-F5344CB8AC3E}">
        <p14:creationId xmlns:p14="http://schemas.microsoft.com/office/powerpoint/2010/main" val="95614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FD6AAA-7C75-FB4B-8EA1-06B22787237D}" type="slidenum">
              <a:rPr lang="en-US" smtClean="0"/>
              <a:t>20</a:t>
            </a:fld>
            <a:endParaRPr lang="en-US"/>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349292" y="1016364"/>
              <a:ext cx="11344725" cy="5417835"/>
            </p:xfrm>
            <a:graphic>
              <a:graphicData uri="http://schemas.openxmlformats.org/drawingml/2006/table">
                <a:tbl>
                  <a:tblPr firstRow="1" bandRow="1">
                    <a:tableStyleId>{073A0DAA-6AF3-43AB-8588-CEC1D06C72B9}</a:tableStyleId>
                  </a:tblPr>
                  <a:tblGrid>
                    <a:gridCol w="5242525">
                      <a:extLst>
                        <a:ext uri="{9D8B030D-6E8A-4147-A177-3AD203B41FA5}">
                          <a16:colId xmlns="" xmlns:a16="http://schemas.microsoft.com/office/drawing/2014/main" val="20000"/>
                        </a:ext>
                      </a:extLst>
                    </a:gridCol>
                    <a:gridCol w="2743311">
                      <a:extLst>
                        <a:ext uri="{9D8B030D-6E8A-4147-A177-3AD203B41FA5}">
                          <a16:colId xmlns="" xmlns:a16="http://schemas.microsoft.com/office/drawing/2014/main" val="20001"/>
                        </a:ext>
                      </a:extLst>
                    </a:gridCol>
                    <a:gridCol w="3358889">
                      <a:extLst>
                        <a:ext uri="{9D8B030D-6E8A-4147-A177-3AD203B41FA5}">
                          <a16:colId xmlns="" xmlns:a16="http://schemas.microsoft.com/office/drawing/2014/main" val="20002"/>
                        </a:ext>
                      </a:extLst>
                    </a:gridCol>
                  </a:tblGrid>
                  <a:tr h="51471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Variables</a:t>
                          </a:r>
                          <a:endParaRPr lang="en-US" sz="1400" b="0" dirty="0">
                            <a:latin typeface="Karla" charset="0"/>
                            <a:ea typeface="Karla" charset="0"/>
                            <a:cs typeface="Karla" charset="0"/>
                          </a:endParaRPr>
                        </a:p>
                      </a:txBody>
                      <a:tcPr anchor="ctr"/>
                    </a:tc>
                    <a:tc>
                      <a:txBody>
                        <a:bodyPr/>
                        <a:lstStyle/>
                        <a:p>
                          <a:pPr algn="ctr"/>
                          <a:r>
                            <a:rPr lang="en-US" sz="1400" dirty="0"/>
                            <a:t>derivatives</a:t>
                          </a:r>
                          <a:endParaRPr lang="en-US" sz="1400" dirty="0">
                            <a:latin typeface="Karla" charset="0"/>
                            <a:ea typeface="Karla" charset="0"/>
                            <a:cs typeface="Karla" charset="0"/>
                          </a:endParaRP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Partial derivatives </a:t>
                          </a:r>
                          <a:r>
                            <a:rPr lang="en-US" sz="1400" dirty="0" err="1"/>
                            <a:t>wrt</a:t>
                          </a:r>
                          <a:r>
                            <a:rPr lang="en-US" sz="1400" dirty="0"/>
                            <a:t> to X,W</a:t>
                          </a:r>
                          <a:endParaRPr lang="en-US" sz="1400" dirty="0">
                            <a:latin typeface="Karla" charset="0"/>
                            <a:ea typeface="Karla" charset="0"/>
                            <a:cs typeface="Karla" charset="0"/>
                          </a:endParaRPr>
                        </a:p>
                      </a:txBody>
                      <a:tcPr anchor="ctr"/>
                    </a:tc>
                    <a:extLst>
                      <a:ext uri="{0D108BD9-81ED-4DB2-BD59-A6C34878D82A}">
                        <a16:rowId xmlns="" xmlns:a16="http://schemas.microsoft.com/office/drawing/2014/main" val="10000"/>
                      </a:ext>
                    </a:extLst>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b="0" i="0" smtClean="0">
                                    <a:latin typeface="Cambria Math" charset="0"/>
                                  </a:rPr>
                                  <m:t>=</m:t>
                                </m:r>
                                <m:r>
                                  <a:rPr lang="en-US" sz="1400" smtClean="0">
                                    <a:latin typeface="Cambria Math" charset="0"/>
                                  </a:rPr>
                                  <m:t>−</m:t>
                                </m:r>
                                <m:r>
                                  <a:rPr lang="en-US" sz="1400" smtClean="0">
                                    <a:latin typeface="Cambria Math" charset="0"/>
                                  </a:rPr>
                                  <m:t>𝑋</m:t>
                                </m:r>
                              </m:oMath>
                            </m:oMathPara>
                          </a14:m>
                          <a:endParaRPr lang="en-US" sz="1400" b="0" dirty="0"/>
                        </a:p>
                      </a:txBody>
                      <a:tcPr anchor="ctr"/>
                    </a:tc>
                    <a:extLst>
                      <a:ext uri="{0D108BD9-81ED-4DB2-BD59-A6C34878D82A}">
                        <a16:rowId xmlns="" xmlns:a16="http://schemas.microsoft.com/office/drawing/2014/main" val="10001"/>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2</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2</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1</m:t>
                                        </m:r>
                                      </m:sub>
                                    </m:sSub>
                                  </m:den>
                                </m:f>
                                <m:r>
                                  <a:rPr lang="en-US" sz="1400" smtClean="0">
                                    <a:latin typeface="Cambria Math" charset="0"/>
                                  </a:rPr>
                                  <m:t>=</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dirty="0"/>
                        </a:p>
                      </a:txBody>
                      <a:tcPr anchor="ctr"/>
                    </a:tc>
                    <a:extLst>
                      <a:ext uri="{0D108BD9-81ED-4DB2-BD59-A6C34878D82A}">
                        <a16:rowId xmlns="" xmlns:a16="http://schemas.microsoft.com/office/drawing/2014/main" val="10002"/>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3</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2</m:t>
                                        </m:r>
                                      </m:sub>
                                    </m:sSub>
                                  </m:den>
                                </m:f>
                                <m:r>
                                  <a:rPr lang="en-US" sz="1400" b="0" i="1" smtClean="0">
                                    <a:latin typeface="Cambria Math" charset="0"/>
                                  </a:rPr>
                                  <m:t>=</m:t>
                                </m:r>
                                <m:r>
                                  <a:rPr lang="en-US" sz="1400" smtClean="0">
                                    <a:latin typeface="Cambria Math" charset="0"/>
                                  </a:rPr>
                                  <m:t>1</m:t>
                                </m:r>
                              </m:oMath>
                            </m:oMathPara>
                          </a14:m>
                          <a:endParaRPr lang="en-US" sz="1400" b="0" dirty="0"/>
                        </a:p>
                      </a:txBody>
                      <a:tcPr/>
                    </a:tc>
                    <a:tc>
                      <a:txBody>
                        <a:bodyPr/>
                        <a:lstStyle/>
                        <a:p>
                          <a:pPr algn="ctr"/>
                          <a14:m>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3</m:t>
                                      </m:r>
                                    </m:sub>
                                  </m:sSub>
                                </m:num>
                                <m:den>
                                  <m:r>
                                    <a:rPr lang="en-US" sz="1400" b="0" i="1" smtClean="0">
                                      <a:latin typeface="Cambria Math" charset="0"/>
                                    </a:rPr>
                                    <m:t>𝜕</m:t>
                                  </m:r>
                                  <m:r>
                                    <a:rPr lang="en-US" sz="1400" b="0" i="1" smtClean="0">
                                      <a:latin typeface="Cambria Math" charset="0"/>
                                    </a:rPr>
                                    <m:t>2</m:t>
                                  </m:r>
                                </m:den>
                              </m:f>
                              <m:r>
                                <a:rPr lang="en-US" sz="1400" b="0" i="1" smtClean="0">
                                  <a:latin typeface="Cambria Math" charset="0"/>
                                </a:rPr>
                                <m:t>=</m:t>
                              </m:r>
                            </m:oMath>
                          </a14:m>
                          <a:r>
                            <a:rPr lang="en-US" sz="1400" dirty="0"/>
                            <a:t>1</a:t>
                          </a:r>
                        </a:p>
                      </a:txBody>
                      <a:tcPr anchor="ctr"/>
                    </a:tc>
                    <a:extLst>
                      <a:ext uri="{0D108BD9-81ED-4DB2-BD59-A6C34878D82A}">
                        <a16:rowId xmlns="" xmlns:a16="http://schemas.microsoft.com/office/drawing/2014/main" val="10003"/>
                      </a:ext>
                    </a:extLst>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4</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4</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p>
                                      <m:sSupPr>
                                        <m:ctrlPr>
                                          <a:rPr lang="en-US" sz="1400" i="1" smtClean="0">
                                            <a:latin typeface="Cambria Math" charset="0"/>
                                          </a:rPr>
                                        </m:ctrlPr>
                                      </m:sSupPr>
                                      <m:e>
                                        <m:d>
                                          <m:dPr>
                                            <m:ctrlPr>
                                              <a:rPr lang="en-US" sz="1400" i="1" smtClean="0">
                                                <a:latin typeface="Cambria Math" charset="0"/>
                                              </a:rPr>
                                            </m:ctrlPr>
                                          </m:dPr>
                                          <m:e>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e>
                                        </m:d>
                                      </m:e>
                                      <m:sup>
                                        <m:r>
                                          <a:rPr lang="en-US" sz="1400" smtClean="0">
                                            <a:latin typeface="Cambria Math" charset="0"/>
                                          </a:rPr>
                                          <m:t>2</m:t>
                                        </m:r>
                                      </m:sup>
                                    </m:sSup>
                                  </m:den>
                                </m:f>
                              </m:oMath>
                            </m:oMathPara>
                          </a14:m>
                          <a:endParaRPr lang="en-US" sz="1400" dirty="0"/>
                        </a:p>
                      </a:txBody>
                      <a:tcPr anchor="ctr"/>
                    </a:tc>
                    <a:extLst>
                      <a:ext uri="{0D108BD9-81ED-4DB2-BD59-A6C34878D82A}">
                        <a16:rowId xmlns="" xmlns:a16="http://schemas.microsoft.com/office/drawing/2014/main" val="10004"/>
                      </a:ext>
                    </a:extLst>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=1−</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=1−</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oMath>
                            </m:oMathPara>
                          </a14:m>
                          <a:endParaRPr lang="en-US" sz="1400" dirty="0"/>
                        </a:p>
                        <a:p>
                          <a:endParaRPr lang="en-US"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4</m:t>
                                        </m:r>
                                      </m:sub>
                                    </m:sSub>
                                  </m:den>
                                </m:f>
                                <m:r>
                                  <a:rPr lang="en-US" sz="1400" smtClean="0">
                                    <a:latin typeface="Cambria Math" charset="0"/>
                                  </a:rPr>
                                  <m:t>=−1</m:t>
                                </m:r>
                              </m:oMath>
                            </m:oMathPara>
                          </a14:m>
                          <a:endParaRPr lang="en-US" sz="1400" b="0" dirty="0"/>
                        </a:p>
                      </a:txBody>
                      <a:tcPr/>
                    </a:tc>
                    <a:tc>
                      <a:txBody>
                        <a:bodyPr/>
                        <a:lstStyle/>
                        <a:p>
                          <a:pPr algn="ctr"/>
                          <a14:m>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4</m:t>
                                      </m:r>
                                    </m:sub>
                                  </m:sSub>
                                </m:den>
                              </m:f>
                              <m:r>
                                <a:rPr lang="en-US" sz="1400" smtClean="0">
                                  <a:latin typeface="Cambria Math" charset="0"/>
                                </a:rPr>
                                <m:t>=</m:t>
                              </m:r>
                            </m:oMath>
                          </a14:m>
                          <a:r>
                            <a:rPr lang="en-US" sz="1400" dirty="0"/>
                            <a:t>-1</a:t>
                          </a:r>
                        </a:p>
                      </a:txBody>
                      <a:tcPr anchor="ctr"/>
                    </a:tc>
                    <a:extLst>
                      <a:ext uri="{0D108BD9-81ED-4DB2-BD59-A6C34878D82A}">
                        <a16:rowId xmlns="" xmlns:a16="http://schemas.microsoft.com/office/drawing/2014/main" val="10005"/>
                      </a:ext>
                    </a:extLst>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6</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(1−</m:t>
                                        </m:r>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6</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oMath>
                            </m:oMathPara>
                          </a14:m>
                          <a:endParaRPr lang="en-US" sz="1400" b="0" dirty="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6</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r>
                                      <m:rPr>
                                        <m:nor/>
                                      </m:rPr>
                                      <a:rPr lang="en-US" sz="1400" dirty="0"/>
                                      <m:t> </m:t>
                                    </m:r>
                                  </m:num>
                                  <m:den>
                                    <m:sSup>
                                      <m:sSupPr>
                                        <m:ctrlPr>
                                          <a:rPr lang="en-US" sz="1400" i="1" smtClean="0">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oMath>
                            </m:oMathPara>
                          </a14:m>
                          <a:endParaRPr lang="en-US" sz="1400" dirty="0"/>
                        </a:p>
                      </a:txBody>
                      <a:tcPr anchor="ctr"/>
                    </a:tc>
                    <a:extLst>
                      <a:ext uri="{0D108BD9-81ED-4DB2-BD59-A6C34878D82A}">
                        <a16:rowId xmlns="" xmlns:a16="http://schemas.microsoft.com/office/drawing/2014/main" val="10006"/>
                      </a:ext>
                    </a:extLst>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𝐵</m:t>
                                    </m:r>
                                  </m:sup>
                                </m:sSubSup>
                                <m:r>
                                  <a:rPr lang="en-US" sz="1400" smtClean="0">
                                    <a:latin typeface="Cambria Math" charset="0"/>
                                  </a:rPr>
                                  <m:t>=(1−</m:t>
                                </m:r>
                                <m:r>
                                  <a:rPr lang="en-US" sz="1400" smtClean="0">
                                    <a:latin typeface="Cambria Math" charset="0"/>
                                  </a:rPr>
                                  <m:t>𝑦</m:t>
                                </m:r>
                                <m:r>
                                  <a:rPr lang="en-US" sz="1400"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6</m:t>
                                    </m:r>
                                  </m:sub>
                                </m:sSub>
                              </m:oMath>
                            </m:oMathPara>
                          </a14:m>
                          <a:endParaRPr lang="en-US" sz="1400" b="0" dirty="0"/>
                        </a:p>
                      </a:txBody>
                      <a:tcP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6</m:t>
                                        </m:r>
                                      </m:sub>
                                    </m:sSub>
                                  </m:den>
                                </m:f>
                                <m:r>
                                  <a:rPr lang="en-US" sz="1400" smtClean="0">
                                    <a:latin typeface="Cambria Math" charset="0"/>
                                  </a:rPr>
                                  <m:t>=1−</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6</m:t>
                                        </m:r>
                                      </m:sub>
                                    </m:sSub>
                                  </m:den>
                                </m:f>
                                <m:r>
                                  <a:rPr lang="en-US" sz="1400" smtClean="0">
                                    <a:latin typeface="Cambria Math" charset="0"/>
                                  </a:rPr>
                                  <m:t>=1−</m:t>
                                </m:r>
                                <m:r>
                                  <a:rPr lang="en-US" sz="1400" smtClean="0">
                                    <a:latin typeface="Cambria Math" charset="0"/>
                                  </a:rPr>
                                  <m:t>𝑦</m:t>
                                </m:r>
                              </m:oMath>
                            </m:oMathPara>
                          </a14:m>
                          <a:endParaRPr lang="en-US" sz="1400" dirty="0"/>
                        </a:p>
                      </a:txBody>
                      <a:tcPr anchor="ctr"/>
                    </a:tc>
                    <a:extLst>
                      <a:ext uri="{0D108BD9-81ED-4DB2-BD59-A6C34878D82A}">
                        <a16:rowId xmlns="" xmlns:a16="http://schemas.microsoft.com/office/drawing/2014/main" val="10007"/>
                      </a:ext>
                    </a:extLst>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b="0" i="1" smtClean="0">
                                            <a:latin typeface="Cambria Math" charset="0"/>
                                          </a:rPr>
                                          <m:t>𝐵</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Sup>
                                      <m:sSubSupPr>
                                        <m:ctrlPr>
                                          <a:rPr lang="en-US" sz="1400" b="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b="0" i="1" smtClean="0">
                                            <a:latin typeface="Cambria Math" charset="0"/>
                                          </a:rPr>
                                          <m:t>𝐵</m:t>
                                        </m:r>
                                      </m:sup>
                                    </m:sSubSup>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6</m:t>
                                        </m:r>
                                      </m:sub>
                                    </m:sSub>
                                  </m:den>
                                </m:f>
                                <m:f>
                                  <m:fPr>
                                    <m:ctrlPr>
                                      <a:rPr lang="en-US" sz="1400" b="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6</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endParaRPr lang="en-US" sz="1400" b="0" dirty="0"/>
                        </a:p>
                      </a:txBody>
                      <a:tcP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b="0" i="1" smtClean="0">
                                            <a:latin typeface="Cambria Math" charset="0"/>
                                          </a:rPr>
                                          <m:t>𝐵</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=(1−</m:t>
                                </m:r>
                                <m:r>
                                  <a:rPr lang="en-US" sz="1400" smtClean="0">
                                    <a:latin typeface="Cambria Math" charset="0"/>
                                  </a:rPr>
                                  <m:t>𝑦</m:t>
                                </m:r>
                                <m:r>
                                  <a:rPr lang="en-US" sz="1400" smtClean="0">
                                    <a:latin typeface="Cambria Math" charset="0"/>
                                  </a:rPr>
                                  <m:t>)</m:t>
                                </m:r>
                                <m:r>
                                  <a:rPr lang="en-US" sz="1400" smtClean="0">
                                    <a:latin typeface="Cambria Math" charset="0"/>
                                  </a:rPr>
                                  <m:t>𝑋</m:t>
                                </m:r>
                                <m:f>
                                  <m:fPr>
                                    <m:ctrlPr>
                                      <a:rPr lang="mr-IN" sz="1400" i="1" smtClean="0">
                                        <a:latin typeface="Cambria Math" charset="0"/>
                                      </a:rPr>
                                    </m:ctrlPr>
                                  </m:fPr>
                                  <m:num>
                                    <m:r>
                                      <a:rPr lang="en-US" sz="1400" smtClean="0">
                                        <a:latin typeface="Cambria Math" charset="0"/>
                                      </a:rPr>
                                      <m:t>1</m:t>
                                    </m:r>
                                  </m:num>
                                  <m:den>
                                    <m:sSup>
                                      <m:sSupPr>
                                        <m:ctrlPr>
                                          <a:rPr lang="en-US" sz="1400" i="1" smtClean="0">
                                            <a:latin typeface="Cambria Math" charset="0"/>
                                          </a:rPr>
                                        </m:ctrlPr>
                                      </m:sSupPr>
                                      <m:e>
                                        <m:d>
                                          <m:dPr>
                                            <m:ctrlPr>
                                              <a:rPr lang="en-US" sz="1400" i="1" smtClean="0">
                                                <a:latin typeface="Cambria Math" charset="0"/>
                                              </a:rPr>
                                            </m:ctrlPr>
                                          </m:dPr>
                                          <m:e>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e>
                                        </m:d>
                                      </m:e>
                                      <m:sup/>
                                    </m:sSup>
                                  </m:den>
                                </m:f>
                              </m:oMath>
                            </m:oMathPara>
                          </a14:m>
                          <a:endParaRPr lang="en-US" sz="1400" dirty="0"/>
                        </a:p>
                      </a:txBody>
                      <a:tcPr anchor="ctr"/>
                    </a:tc>
                    <a:extLst>
                      <a:ext uri="{0D108BD9-81ED-4DB2-BD59-A6C34878D82A}">
                        <a16:rowId xmlns="" xmlns:a16="http://schemas.microsoft.com/office/drawing/2014/main" val="1000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600555411"/>
                  </p:ext>
                </p:extLst>
              </p:nvPr>
            </p:nvGraphicFramePr>
            <p:xfrm>
              <a:off x="349292" y="1016364"/>
              <a:ext cx="11344725" cy="5417835"/>
            </p:xfrm>
            <a:graphic>
              <a:graphicData uri="http://schemas.openxmlformats.org/drawingml/2006/table">
                <a:tbl>
                  <a:tblPr firstRow="1" bandRow="1">
                    <a:tableStyleId>{073A0DAA-6AF3-43AB-8588-CEC1D06C72B9}</a:tableStyleId>
                  </a:tblPr>
                  <a:tblGrid>
                    <a:gridCol w="5242525"/>
                    <a:gridCol w="2743311"/>
                    <a:gridCol w="3358889"/>
                  </a:tblGrid>
                  <a:tr h="51471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Partial derivatives </a:t>
                          </a:r>
                          <a:r>
                            <a:rPr lang="en-US" sz="1400" dirty="0" err="1" smtClean="0"/>
                            <a:t>wrt</a:t>
                          </a:r>
                          <a:r>
                            <a:rPr lang="en-US" sz="1400" dirty="0" smtClean="0"/>
                            <a:t> to X,W</a:t>
                          </a:r>
                          <a:endParaRPr lang="en-US" sz="1400" dirty="0" smtClean="0">
                            <a:latin typeface="Karla" charset="0"/>
                            <a:ea typeface="Karla" charset="0"/>
                            <a:cs typeface="Karla" charset="0"/>
                          </a:endParaRPr>
                        </a:p>
                      </a:txBody>
                      <a:tcPr anchor="ctr"/>
                    </a:tc>
                  </a:tr>
                  <a:tr h="514712">
                    <a:tc>
                      <a:txBody>
                        <a:bodyPr/>
                        <a:lstStyle/>
                        <a:p>
                          <a:endParaRPr lang="en-US"/>
                        </a:p>
                      </a:txBody>
                      <a:tcPr>
                        <a:blipFill rotWithShape="0">
                          <a:blip r:embed="rId2"/>
                          <a:stretch>
                            <a:fillRect l="-116" t="-102381" r="-116977" b="-860714"/>
                          </a:stretch>
                        </a:blipFill>
                      </a:tcPr>
                    </a:tc>
                    <a:tc>
                      <a:txBody>
                        <a:bodyPr/>
                        <a:lstStyle/>
                        <a:p>
                          <a:endParaRPr lang="en-US"/>
                        </a:p>
                      </a:txBody>
                      <a:tcPr>
                        <a:blipFill rotWithShape="0">
                          <a:blip r:embed="rId2"/>
                          <a:stretch>
                            <a:fillRect l="-190909" t="-102381" r="-123060" b="-860714"/>
                          </a:stretch>
                        </a:blipFill>
                      </a:tcPr>
                    </a:tc>
                    <a:tc>
                      <a:txBody>
                        <a:bodyPr/>
                        <a:lstStyle/>
                        <a:p>
                          <a:endParaRPr lang="en-US"/>
                        </a:p>
                      </a:txBody>
                      <a:tcPr anchor="ctr">
                        <a:blipFill rotWithShape="0">
                          <a:blip r:embed="rId2"/>
                          <a:stretch>
                            <a:fillRect l="-238113" t="-102381" r="-726" b="-860714"/>
                          </a:stretch>
                        </a:blipFill>
                      </a:tcPr>
                    </a:tc>
                  </a:tr>
                  <a:tr h="551246">
                    <a:tc>
                      <a:txBody>
                        <a:bodyPr/>
                        <a:lstStyle/>
                        <a:p>
                          <a:endParaRPr lang="en-US"/>
                        </a:p>
                      </a:txBody>
                      <a:tcPr>
                        <a:blipFill rotWithShape="0">
                          <a:blip r:embed="rId2"/>
                          <a:stretch>
                            <a:fillRect l="-116" t="-186813" r="-116977" b="-694505"/>
                          </a:stretch>
                        </a:blipFill>
                      </a:tcPr>
                    </a:tc>
                    <a:tc>
                      <a:txBody>
                        <a:bodyPr/>
                        <a:lstStyle/>
                        <a:p>
                          <a:endParaRPr lang="en-US"/>
                        </a:p>
                      </a:txBody>
                      <a:tcPr>
                        <a:blipFill rotWithShape="0">
                          <a:blip r:embed="rId2"/>
                          <a:stretch>
                            <a:fillRect l="-190909" t="-186813" r="-123060" b="-694505"/>
                          </a:stretch>
                        </a:blipFill>
                      </a:tcPr>
                    </a:tc>
                    <a:tc>
                      <a:txBody>
                        <a:bodyPr/>
                        <a:lstStyle/>
                        <a:p>
                          <a:endParaRPr lang="en-US"/>
                        </a:p>
                      </a:txBody>
                      <a:tcPr anchor="ctr">
                        <a:blipFill rotWithShape="0">
                          <a:blip r:embed="rId2"/>
                          <a:stretch>
                            <a:fillRect l="-238113" t="-186813" r="-726" b="-694505"/>
                          </a:stretch>
                        </a:blipFill>
                      </a:tcPr>
                    </a:tc>
                  </a:tr>
                  <a:tr h="551246">
                    <a:tc>
                      <a:txBody>
                        <a:bodyPr/>
                        <a:lstStyle/>
                        <a:p>
                          <a:endParaRPr lang="en-US"/>
                        </a:p>
                      </a:txBody>
                      <a:tcPr>
                        <a:blipFill rotWithShape="0">
                          <a:blip r:embed="rId2"/>
                          <a:stretch>
                            <a:fillRect l="-116" t="-290000" r="-116977" b="-602222"/>
                          </a:stretch>
                        </a:blipFill>
                      </a:tcPr>
                    </a:tc>
                    <a:tc>
                      <a:txBody>
                        <a:bodyPr/>
                        <a:lstStyle/>
                        <a:p>
                          <a:endParaRPr lang="en-US"/>
                        </a:p>
                      </a:txBody>
                      <a:tcPr>
                        <a:blipFill rotWithShape="0">
                          <a:blip r:embed="rId2"/>
                          <a:stretch>
                            <a:fillRect l="-190909" t="-290000" r="-123060" b="-602222"/>
                          </a:stretch>
                        </a:blipFill>
                      </a:tcPr>
                    </a:tc>
                    <a:tc>
                      <a:txBody>
                        <a:bodyPr/>
                        <a:lstStyle/>
                        <a:p>
                          <a:endParaRPr lang="en-US"/>
                        </a:p>
                      </a:txBody>
                      <a:tcPr anchor="ctr">
                        <a:blipFill rotWithShape="0">
                          <a:blip r:embed="rId2"/>
                          <a:stretch>
                            <a:fillRect l="-238113" t="-290000" r="-726" b="-602222"/>
                          </a:stretch>
                        </a:blipFill>
                      </a:tcPr>
                    </a:tc>
                  </a:tr>
                  <a:tr h="633993">
                    <a:tc>
                      <a:txBody>
                        <a:bodyPr/>
                        <a:lstStyle/>
                        <a:p>
                          <a:endParaRPr lang="en-US"/>
                        </a:p>
                      </a:txBody>
                      <a:tcPr>
                        <a:blipFill rotWithShape="0">
                          <a:blip r:embed="rId2"/>
                          <a:stretch>
                            <a:fillRect l="-116" t="-337500" r="-116977" b="-421154"/>
                          </a:stretch>
                        </a:blipFill>
                      </a:tcPr>
                    </a:tc>
                    <a:tc>
                      <a:txBody>
                        <a:bodyPr/>
                        <a:lstStyle/>
                        <a:p>
                          <a:endParaRPr lang="en-US"/>
                        </a:p>
                      </a:txBody>
                      <a:tcPr>
                        <a:blipFill rotWithShape="0">
                          <a:blip r:embed="rId2"/>
                          <a:stretch>
                            <a:fillRect l="-190909" t="-337500" r="-123060" b="-421154"/>
                          </a:stretch>
                        </a:blipFill>
                      </a:tcPr>
                    </a:tc>
                    <a:tc>
                      <a:txBody>
                        <a:bodyPr/>
                        <a:lstStyle/>
                        <a:p>
                          <a:endParaRPr lang="en-US"/>
                        </a:p>
                      </a:txBody>
                      <a:tcPr anchor="ctr">
                        <a:blipFill rotWithShape="0">
                          <a:blip r:embed="rId2"/>
                          <a:stretch>
                            <a:fillRect l="-238113" t="-337500" r="-726" b="-421154"/>
                          </a:stretch>
                        </a:blipFill>
                      </a:tcPr>
                    </a:tc>
                  </a:tr>
                  <a:tr h="731203">
                    <a:tc>
                      <a:txBody>
                        <a:bodyPr/>
                        <a:lstStyle/>
                        <a:p>
                          <a:endParaRPr lang="en-US"/>
                        </a:p>
                      </a:txBody>
                      <a:tcPr>
                        <a:blipFill rotWithShape="0">
                          <a:blip r:embed="rId2"/>
                          <a:stretch>
                            <a:fillRect l="-116" t="-379167" r="-116977" b="-265000"/>
                          </a:stretch>
                        </a:blipFill>
                      </a:tcPr>
                    </a:tc>
                    <a:tc>
                      <a:txBody>
                        <a:bodyPr/>
                        <a:lstStyle/>
                        <a:p>
                          <a:endParaRPr lang="en-US"/>
                        </a:p>
                      </a:txBody>
                      <a:tcPr>
                        <a:blipFill rotWithShape="0">
                          <a:blip r:embed="rId2"/>
                          <a:stretch>
                            <a:fillRect l="-190909" t="-379167" r="-123060" b="-265000"/>
                          </a:stretch>
                        </a:blipFill>
                      </a:tcPr>
                    </a:tc>
                    <a:tc>
                      <a:txBody>
                        <a:bodyPr/>
                        <a:lstStyle/>
                        <a:p>
                          <a:endParaRPr lang="en-US"/>
                        </a:p>
                      </a:txBody>
                      <a:tcPr anchor="ctr">
                        <a:blipFill rotWithShape="0">
                          <a:blip r:embed="rId2"/>
                          <a:stretch>
                            <a:fillRect l="-238113" t="-379167" r="-726" b="-265000"/>
                          </a:stretch>
                        </a:blipFill>
                      </a:tcPr>
                    </a:tc>
                  </a:tr>
                  <a:tr h="592201">
                    <a:tc>
                      <a:txBody>
                        <a:bodyPr/>
                        <a:lstStyle/>
                        <a:p>
                          <a:endParaRPr lang="en-US"/>
                        </a:p>
                      </a:txBody>
                      <a:tcPr>
                        <a:blipFill rotWithShape="0">
                          <a:blip r:embed="rId2"/>
                          <a:stretch>
                            <a:fillRect l="-116" t="-586735" r="-116977" b="-224490"/>
                          </a:stretch>
                        </a:blipFill>
                      </a:tcPr>
                    </a:tc>
                    <a:tc>
                      <a:txBody>
                        <a:bodyPr/>
                        <a:lstStyle/>
                        <a:p>
                          <a:endParaRPr lang="en-US"/>
                        </a:p>
                      </a:txBody>
                      <a:tcPr>
                        <a:blipFill rotWithShape="0">
                          <a:blip r:embed="rId2"/>
                          <a:stretch>
                            <a:fillRect l="-190909" t="-586735" r="-123060" b="-224490"/>
                          </a:stretch>
                        </a:blipFill>
                      </a:tcPr>
                    </a:tc>
                    <a:tc>
                      <a:txBody>
                        <a:bodyPr/>
                        <a:lstStyle/>
                        <a:p>
                          <a:endParaRPr lang="en-US"/>
                        </a:p>
                      </a:txBody>
                      <a:tcPr anchor="ctr">
                        <a:blipFill rotWithShape="0">
                          <a:blip r:embed="rId2"/>
                          <a:stretch>
                            <a:fillRect l="-238113" t="-586735" r="-726" b="-224490"/>
                          </a:stretch>
                        </a:blipFill>
                      </a:tcPr>
                    </a:tc>
                  </a:tr>
                  <a:tr h="552234">
                    <a:tc>
                      <a:txBody>
                        <a:bodyPr/>
                        <a:lstStyle/>
                        <a:p>
                          <a:endParaRPr lang="en-US"/>
                        </a:p>
                      </a:txBody>
                      <a:tcPr>
                        <a:blipFill rotWithShape="0">
                          <a:blip r:embed="rId2"/>
                          <a:stretch>
                            <a:fillRect l="-116" t="-747778" r="-116977" b="-144444"/>
                          </a:stretch>
                        </a:blipFill>
                      </a:tcPr>
                    </a:tc>
                    <a:tc>
                      <a:txBody>
                        <a:bodyPr/>
                        <a:lstStyle/>
                        <a:p>
                          <a:endParaRPr lang="en-US"/>
                        </a:p>
                      </a:txBody>
                      <a:tcPr>
                        <a:blipFill rotWithShape="0">
                          <a:blip r:embed="rId2"/>
                          <a:stretch>
                            <a:fillRect l="-190909" t="-747778" r="-123060" b="-144444"/>
                          </a:stretch>
                        </a:blipFill>
                      </a:tcPr>
                    </a:tc>
                    <a:tc>
                      <a:txBody>
                        <a:bodyPr/>
                        <a:lstStyle/>
                        <a:p>
                          <a:endParaRPr lang="en-US"/>
                        </a:p>
                      </a:txBody>
                      <a:tcPr anchor="ctr">
                        <a:blipFill rotWithShape="0">
                          <a:blip r:embed="rId2"/>
                          <a:stretch>
                            <a:fillRect l="-238113" t="-747778" r="-726" b="-144444"/>
                          </a:stretch>
                        </a:blipFill>
                      </a:tcPr>
                    </a:tc>
                  </a:tr>
                  <a:tr h="776288">
                    <a:tc>
                      <a:txBody>
                        <a:bodyPr/>
                        <a:lstStyle/>
                        <a:p>
                          <a:endParaRPr lang="en-US"/>
                        </a:p>
                      </a:txBody>
                      <a:tcPr>
                        <a:blipFill rotWithShape="0">
                          <a:blip r:embed="rId2"/>
                          <a:stretch>
                            <a:fillRect l="-116" t="-596094" r="-116977" b="-1563"/>
                          </a:stretch>
                        </a:blipFill>
                      </a:tcPr>
                    </a:tc>
                    <a:tc>
                      <a:txBody>
                        <a:bodyPr/>
                        <a:lstStyle/>
                        <a:p>
                          <a:endParaRPr lang="en-US" sz="1400" b="0" dirty="0"/>
                        </a:p>
                      </a:txBody>
                      <a:tcPr/>
                    </a:tc>
                    <a:tc>
                      <a:txBody>
                        <a:bodyPr/>
                        <a:lstStyle/>
                        <a:p>
                          <a:endParaRPr lang="en-US"/>
                        </a:p>
                      </a:txBody>
                      <a:tcPr anchor="ctr">
                        <a:blipFill rotWithShape="0">
                          <a:blip r:embed="rId2"/>
                          <a:stretch>
                            <a:fillRect l="-238113" t="-596094" r="-726" b="-1563"/>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4087930" y="310276"/>
                <a:ext cx="3738780"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ℒ</m:t>
                          </m:r>
                        </m:e>
                        <m:sub>
                          <m:r>
                            <a:rPr lang="en-US" b="0" i="1" smtClean="0">
                              <a:latin typeface="Cambria Math" charset="0"/>
                            </a:rPr>
                            <m:t>𝑖</m:t>
                          </m:r>
                        </m:sub>
                        <m:sup>
                          <m:r>
                            <a:rPr lang="en-US" b="0" i="1" smtClean="0">
                              <a:latin typeface="Cambria Math" charset="0"/>
                            </a:rPr>
                            <m:t>𝐵</m:t>
                          </m:r>
                        </m:sup>
                      </m:sSubSup>
                      <m:r>
                        <a:rPr lang="en-US" b="0" i="1" smtClean="0">
                          <a:latin typeface="Cambria Math" charset="0"/>
                        </a:rPr>
                        <m:t>=</m:t>
                      </m:r>
                      <m:sSub>
                        <m:sSubPr>
                          <m:ctrlPr>
                            <a:rPr lang="en-US" i="1">
                              <a:latin typeface="Cambria Math" charset="0"/>
                            </a:rPr>
                          </m:ctrlPr>
                        </m:sSubPr>
                        <m:e>
                          <m:r>
                            <a:rPr lang="en-US" i="1">
                              <a:latin typeface="Cambria Math" charset="0"/>
                            </a:rPr>
                            <m:t>−</m:t>
                          </m:r>
                          <m:r>
                            <a:rPr lang="en-US" b="0" i="1" smtClean="0">
                              <a:latin typeface="Cambria Math" charset="0"/>
                            </a:rPr>
                            <m:t>(1−</m:t>
                          </m:r>
                          <m:r>
                            <a:rPr lang="en-US" i="1">
                              <a:latin typeface="Cambria Math" charset="0"/>
                            </a:rPr>
                            <m:t>𝑦</m:t>
                          </m:r>
                        </m:e>
                        <m:sub>
                          <m:r>
                            <a:rPr lang="en-US" i="1">
                              <a:latin typeface="Cambria Math" charset="0"/>
                            </a:rPr>
                            <m:t>𝑖</m:t>
                          </m:r>
                        </m:sub>
                      </m:sSub>
                      <m:r>
                        <a:rPr lang="en-US" b="0" i="1" smtClean="0">
                          <a:latin typeface="Cambria Math" charset="0"/>
                        </a:rPr>
                        <m:t>)</m:t>
                      </m:r>
                      <m:func>
                        <m:funcPr>
                          <m:ctrlPr>
                            <a:rPr lang="en-US" i="1">
                              <a:latin typeface="Cambria Math" charset="0"/>
                            </a:rPr>
                          </m:ctrlPr>
                        </m:funcPr>
                        <m:fName>
                          <m:r>
                            <m:rPr>
                              <m:sty m:val="p"/>
                            </m:rPr>
                            <a:rPr lang="en-US">
                              <a:latin typeface="Cambria Math" charset="0"/>
                            </a:rPr>
                            <m:t>log</m:t>
                          </m:r>
                        </m:fName>
                        <m:e>
                          <m:r>
                            <a:rPr lang="en-US" b="0" i="1" smtClean="0">
                              <a:latin typeface="Cambria Math" charset="0"/>
                            </a:rPr>
                            <m:t>[1−</m:t>
                          </m:r>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b="0" i="1" smtClean="0">
                              <a:latin typeface="Cambria Math" charset="0"/>
                            </a:rPr>
                            <m:t>]</m:t>
                          </m:r>
                        </m:e>
                      </m:func>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087930" y="310276"/>
                <a:ext cx="3738780" cy="64594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4094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a:t>
            </a:r>
          </a:p>
        </p:txBody>
      </p:sp>
      <p:sp>
        <p:nvSpPr>
          <p:cNvPr id="3" name="Content Placeholder 2"/>
          <p:cNvSpPr>
            <a:spLocks noGrp="1"/>
          </p:cNvSpPr>
          <p:nvPr>
            <p:ph idx="1"/>
          </p:nvPr>
        </p:nvSpPr>
        <p:spPr>
          <a:xfrm>
            <a:off x="731815" y="1581160"/>
            <a:ext cx="10327008" cy="2111143"/>
          </a:xfrm>
        </p:spPr>
        <p:txBody>
          <a:bodyPr/>
          <a:lstStyle/>
          <a:p>
            <a:pPr marL="342900" indent="-342900">
              <a:spcAft>
                <a:spcPts val="2400"/>
              </a:spcAft>
              <a:buFont typeface="Arial" charset="0"/>
              <a:buChar char="•"/>
            </a:pPr>
            <a:r>
              <a:rPr lang="en-US" dirty="0">
                <a:latin typeface="Karla" charset="0"/>
                <a:ea typeface="Karla" charset="0"/>
                <a:cs typeface="Karla" charset="0"/>
              </a:rPr>
              <a:t>We still need to calculate the derivatives.</a:t>
            </a:r>
          </a:p>
          <a:p>
            <a:pPr marL="342900" indent="-342900">
              <a:spcAft>
                <a:spcPts val="2400"/>
              </a:spcAft>
              <a:buFont typeface="Arial" charset="0"/>
              <a:buChar char="•"/>
            </a:pPr>
            <a:r>
              <a:rPr lang="en-US" b="1" dirty="0">
                <a:latin typeface="Karla" charset="0"/>
                <a:ea typeface="Karla" charset="0"/>
                <a:cs typeface="Karla" charset="0"/>
              </a:rPr>
              <a:t>We need to know what is the learning rate or how to set it. </a:t>
            </a:r>
          </a:p>
          <a:p>
            <a:pPr marL="342900" indent="-342900">
              <a:spcAft>
                <a:spcPts val="2400"/>
              </a:spcAft>
              <a:buFont typeface="Arial" charset="0"/>
              <a:buChar char="•"/>
            </a:pPr>
            <a:r>
              <a:rPr lang="en-US" dirty="0">
                <a:latin typeface="Karla" charset="0"/>
                <a:ea typeface="Karla" charset="0"/>
                <a:cs typeface="Karla" charset="0"/>
              </a:rPr>
              <a:t>Local vs global minima.</a:t>
            </a:r>
          </a:p>
          <a:p>
            <a:pPr marL="342900" indent="-342900">
              <a:spcAft>
                <a:spcPts val="2400"/>
              </a:spcAft>
              <a:buFont typeface="Arial" charset="0"/>
              <a:buChar char="•"/>
            </a:pPr>
            <a:r>
              <a:rPr lang="en-US" dirty="0">
                <a:latin typeface="Karla" charset="0"/>
                <a:ea typeface="Karla" charset="0"/>
                <a:cs typeface="Karla" charset="0"/>
              </a:rPr>
              <a:t>The full likelihood function includes summing up all individual ‘</a:t>
            </a:r>
            <a:r>
              <a:rPr lang="en-US" i="1" dirty="0">
                <a:latin typeface="Karla" charset="0"/>
                <a:ea typeface="Karla" charset="0"/>
                <a:cs typeface="Karla" charset="0"/>
              </a:rPr>
              <a:t>errors’. </a:t>
            </a:r>
            <a:r>
              <a:rPr lang="en-US" dirty="0">
                <a:latin typeface="Karla" charset="0"/>
                <a:ea typeface="Karla" charset="0"/>
                <a:cs typeface="Karla" charset="0"/>
              </a:rPr>
              <a:t>Unless you are a statistician, sometimes this includes hundreds of thousands of examples. </a:t>
            </a:r>
            <a:endParaRPr lang="en-US" i="1"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21</a:t>
            </a:fld>
            <a:endParaRPr lang="en-US"/>
          </a:p>
        </p:txBody>
      </p:sp>
    </p:spTree>
    <p:extLst>
      <p:ext uri="{BB962C8B-B14F-4D97-AF65-F5344CB8AC3E}">
        <p14:creationId xmlns:p14="http://schemas.microsoft.com/office/powerpoint/2010/main" val="940663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Rate</a:t>
            </a:r>
          </a:p>
        </p:txBody>
      </p:sp>
      <p:sp>
        <p:nvSpPr>
          <p:cNvPr id="3" name="Content Placeholder 2"/>
          <p:cNvSpPr>
            <a:spLocks noGrp="1"/>
          </p:cNvSpPr>
          <p:nvPr>
            <p:ph idx="1"/>
          </p:nvPr>
        </p:nvSpPr>
        <p:spPr/>
        <p:txBody>
          <a:bodyPr/>
          <a:lstStyle/>
          <a:p>
            <a:r>
              <a:rPr lang="en-US" dirty="0"/>
              <a:t>Trial and Error.</a:t>
            </a:r>
          </a:p>
          <a:p>
            <a:endParaRPr lang="en-US" dirty="0"/>
          </a:p>
          <a:p>
            <a:r>
              <a:rPr lang="en-US" dirty="0"/>
              <a:t>There are many alternative methods which address how to set or adjust the learning rate, using the derivative or second derivatives and or the momentum. To be discussed in the next lectures on NN.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22</a:t>
            </a:fld>
            <a:endParaRPr lang="en-US"/>
          </a:p>
        </p:txBody>
      </p:sp>
      <p:grpSp>
        <p:nvGrpSpPr>
          <p:cNvPr id="8" name="Group 7"/>
          <p:cNvGrpSpPr/>
          <p:nvPr/>
        </p:nvGrpSpPr>
        <p:grpSpPr>
          <a:xfrm>
            <a:off x="2089701" y="3588525"/>
            <a:ext cx="8701418" cy="2593600"/>
            <a:chOff x="2089701" y="3588525"/>
            <a:chExt cx="8701418" cy="2593600"/>
          </a:xfrm>
        </p:grpSpPr>
        <p:sp>
          <p:nvSpPr>
            <p:cNvPr id="6" name="Google Shape;635;p51"/>
            <p:cNvSpPr txBox="1"/>
            <p:nvPr/>
          </p:nvSpPr>
          <p:spPr>
            <a:xfrm>
              <a:off x="2089701" y="4890025"/>
              <a:ext cx="6983700" cy="1292100"/>
            </a:xfrm>
            <a:prstGeom prst="rect">
              <a:avLst/>
            </a:prstGeom>
            <a:noFill/>
            <a:ln>
              <a:noFill/>
            </a:ln>
          </p:spPr>
          <p:txBody>
            <a:bodyPr spcFirstLastPara="1" wrap="square" lIns="91425" tIns="91425" rIns="91425" bIns="91425" anchor="t" anchorCtr="0">
              <a:noAutofit/>
            </a:bodyPr>
            <a:lstStyle/>
            <a:p>
              <a:pPr marL="457200" lvl="0" indent="-330200" rtl="0">
                <a:lnSpc>
                  <a:spcPct val="115000"/>
                </a:lnSpc>
                <a:spcBef>
                  <a:spcPts val="100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J. </a:t>
              </a:r>
              <a:r>
                <a:rPr lang="en" sz="1600" dirty="0" err="1">
                  <a:solidFill>
                    <a:schemeClr val="dk2"/>
                  </a:solidFill>
                  <a:latin typeface="Open Sans"/>
                  <a:ea typeface="Open Sans"/>
                  <a:cs typeface="Open Sans"/>
                  <a:sym typeface="Open Sans"/>
                </a:rPr>
                <a:t>Nocedal</a:t>
              </a:r>
              <a:r>
                <a:rPr lang="en" sz="1600" dirty="0">
                  <a:solidFill>
                    <a:schemeClr val="dk2"/>
                  </a:solidFill>
                  <a:latin typeface="Open Sans"/>
                  <a:ea typeface="Open Sans"/>
                  <a:cs typeface="Open Sans"/>
                  <a:sym typeface="Open Sans"/>
                </a:rPr>
                <a:t> y S. Wright, “Numerical optimization”, Springer, 1999 </a:t>
              </a:r>
              <a:r>
                <a:rPr lang="en" sz="1600" dirty="0">
                  <a:solidFill>
                    <a:schemeClr val="hlink"/>
                  </a:solidFill>
                  <a:uFill>
                    <a:noFill/>
                  </a:uFill>
                  <a:latin typeface="Open Sans"/>
                  <a:ea typeface="Open Sans"/>
                  <a:cs typeface="Open Sans"/>
                  <a:sym typeface="Open Sans"/>
                  <a:hlinkClick r:id="rId2"/>
                </a:rPr>
                <a:t>🔗</a:t>
              </a:r>
              <a:r>
                <a:rPr lang="en" sz="1600" dirty="0">
                  <a:solidFill>
                    <a:schemeClr val="dk2"/>
                  </a:solidFill>
                  <a:latin typeface="Open Sans"/>
                  <a:ea typeface="Open Sans"/>
                  <a:cs typeface="Open Sans"/>
                  <a:sym typeface="Open Sans"/>
                </a:rPr>
                <a:t> </a:t>
              </a:r>
              <a:endParaRPr sz="1600" dirty="0">
                <a:solidFill>
                  <a:schemeClr val="dk2"/>
                </a:solidFill>
                <a:latin typeface="Open Sans"/>
                <a:ea typeface="Open Sans"/>
                <a:cs typeface="Open Sans"/>
                <a:sym typeface="Open Sans"/>
              </a:endParaRPr>
            </a:p>
            <a:p>
              <a:pPr marL="457200" lvl="0" indent="-330200" rtl="0">
                <a:lnSpc>
                  <a:spcPct val="115000"/>
                </a:lnSpc>
                <a:spcBef>
                  <a:spcPts val="0"/>
                </a:spcBef>
                <a:spcAft>
                  <a:spcPts val="0"/>
                </a:spcAft>
                <a:buClr>
                  <a:schemeClr val="dk2"/>
                </a:buClr>
                <a:buSzPts val="1600"/>
                <a:buFont typeface="Open Sans"/>
                <a:buChar char="∗"/>
              </a:pPr>
              <a:r>
                <a:rPr lang="en" sz="1600" i="1" dirty="0">
                  <a:solidFill>
                    <a:schemeClr val="dk2"/>
                  </a:solidFill>
                  <a:latin typeface="Open Sans"/>
                  <a:ea typeface="Open Sans"/>
                  <a:cs typeface="Open Sans"/>
                  <a:sym typeface="Open Sans"/>
                </a:rPr>
                <a:t>TLDR</a:t>
              </a:r>
              <a:r>
                <a:rPr lang="en" sz="1600" dirty="0">
                  <a:solidFill>
                    <a:schemeClr val="dk2"/>
                  </a:solidFill>
                  <a:latin typeface="Open Sans"/>
                  <a:ea typeface="Open Sans"/>
                  <a:cs typeface="Open Sans"/>
                  <a:sym typeface="Open Sans"/>
                </a:rPr>
                <a:t>: J. </a:t>
              </a:r>
              <a:r>
                <a:rPr lang="en" sz="1600" dirty="0" err="1">
                  <a:solidFill>
                    <a:schemeClr val="dk2"/>
                  </a:solidFill>
                  <a:latin typeface="Open Sans"/>
                  <a:ea typeface="Open Sans"/>
                  <a:cs typeface="Open Sans"/>
                  <a:sym typeface="Open Sans"/>
                </a:rPr>
                <a:t>Bullinaria</a:t>
              </a:r>
              <a:r>
                <a:rPr lang="en" sz="1600" dirty="0">
                  <a:solidFill>
                    <a:schemeClr val="dk2"/>
                  </a:solidFill>
                  <a:latin typeface="Open Sans"/>
                  <a:ea typeface="Open Sans"/>
                  <a:cs typeface="Open Sans"/>
                  <a:sym typeface="Open Sans"/>
                </a:rPr>
                <a:t>, “Learning with Momentum, Conjugate Gradient Learning”, 2015 </a:t>
              </a:r>
              <a:r>
                <a:rPr lang="en" sz="1600" dirty="0">
                  <a:solidFill>
                    <a:schemeClr val="accent5"/>
                  </a:solidFill>
                  <a:uFill>
                    <a:noFill/>
                  </a:uFill>
                  <a:latin typeface="Open Sans"/>
                  <a:ea typeface="Open Sans"/>
                  <a:cs typeface="Open Sans"/>
                  <a:sym typeface="Open Sans"/>
                  <a:hlinkClick r:id="rId3"/>
                </a:rPr>
                <a:t>🔗</a:t>
              </a:r>
              <a:r>
                <a:rPr lang="en" sz="1600" dirty="0">
                  <a:solidFill>
                    <a:schemeClr val="dk2"/>
                  </a:solidFill>
                  <a:latin typeface="Open Sans"/>
                  <a:ea typeface="Open Sans"/>
                  <a:cs typeface="Open Sans"/>
                  <a:sym typeface="Open Sans"/>
                </a:rPr>
                <a:t> </a:t>
              </a:r>
              <a:endParaRPr sz="1600" dirty="0">
                <a:solidFill>
                  <a:schemeClr val="dk2"/>
                </a:solidFill>
                <a:latin typeface="Open Sans"/>
                <a:ea typeface="Open Sans"/>
                <a:cs typeface="Open Sans"/>
                <a:sym typeface="Open Sans"/>
              </a:endParaRPr>
            </a:p>
          </p:txBody>
        </p:sp>
        <p:pic>
          <p:nvPicPr>
            <p:cNvPr id="7" name="Google Shape;634;p51"/>
            <p:cNvPicPr preferRelativeResize="0"/>
            <p:nvPr/>
          </p:nvPicPr>
          <p:blipFill>
            <a:blip r:embed="rId4">
              <a:alphaModFix/>
            </a:blip>
            <a:stretch>
              <a:fillRect/>
            </a:stretch>
          </p:blipFill>
          <p:spPr>
            <a:xfrm>
              <a:off x="9427819" y="3588525"/>
              <a:ext cx="1363300" cy="1947550"/>
            </a:xfrm>
            <a:prstGeom prst="rect">
              <a:avLst/>
            </a:prstGeom>
            <a:noFill/>
            <a:ln>
              <a:noFill/>
            </a:ln>
          </p:spPr>
        </p:pic>
      </p:grpSp>
    </p:spTree>
    <p:extLst>
      <p:ext uri="{BB962C8B-B14F-4D97-AF65-F5344CB8AC3E}">
        <p14:creationId xmlns:p14="http://schemas.microsoft.com/office/powerpoint/2010/main" val="122953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a:t>
            </a:r>
          </a:p>
        </p:txBody>
      </p:sp>
      <p:sp>
        <p:nvSpPr>
          <p:cNvPr id="3" name="Content Placeholder 2"/>
          <p:cNvSpPr>
            <a:spLocks noGrp="1"/>
          </p:cNvSpPr>
          <p:nvPr>
            <p:ph idx="1"/>
          </p:nvPr>
        </p:nvSpPr>
        <p:spPr>
          <a:xfrm>
            <a:off x="731815" y="1581160"/>
            <a:ext cx="10327008" cy="2111143"/>
          </a:xfrm>
        </p:spPr>
        <p:txBody>
          <a:bodyPr/>
          <a:lstStyle/>
          <a:p>
            <a:pPr marL="342900" indent="-342900">
              <a:spcAft>
                <a:spcPts val="2400"/>
              </a:spcAft>
              <a:buFont typeface="Arial" charset="0"/>
              <a:buChar char="•"/>
            </a:pPr>
            <a:r>
              <a:rPr lang="en-US" dirty="0">
                <a:latin typeface="Karla" charset="0"/>
                <a:ea typeface="Karla" charset="0"/>
                <a:cs typeface="Karla" charset="0"/>
              </a:rPr>
              <a:t>We still need to calculate the derivatives.</a:t>
            </a:r>
          </a:p>
          <a:p>
            <a:pPr marL="342900" indent="-342900">
              <a:spcAft>
                <a:spcPts val="2400"/>
              </a:spcAft>
              <a:buFont typeface="Arial" charset="0"/>
              <a:buChar char="•"/>
            </a:pPr>
            <a:r>
              <a:rPr lang="en-US" dirty="0">
                <a:latin typeface="Karla" charset="0"/>
                <a:ea typeface="Karla" charset="0"/>
                <a:cs typeface="Karla" charset="0"/>
              </a:rPr>
              <a:t>We need to know what is the learning rate or how to set it. </a:t>
            </a:r>
          </a:p>
          <a:p>
            <a:pPr marL="342900" indent="-342900">
              <a:spcAft>
                <a:spcPts val="2400"/>
              </a:spcAft>
              <a:buFont typeface="Arial" charset="0"/>
              <a:buChar char="•"/>
            </a:pPr>
            <a:r>
              <a:rPr lang="en-US" b="1" dirty="0">
                <a:latin typeface="Karla" charset="0"/>
                <a:ea typeface="Karla" charset="0"/>
                <a:cs typeface="Karla" charset="0"/>
              </a:rPr>
              <a:t>Local vs global minima.</a:t>
            </a:r>
          </a:p>
          <a:p>
            <a:pPr marL="342900" indent="-342900">
              <a:spcAft>
                <a:spcPts val="2400"/>
              </a:spcAft>
              <a:buFont typeface="Arial" charset="0"/>
              <a:buChar char="•"/>
            </a:pPr>
            <a:r>
              <a:rPr lang="en-US" dirty="0">
                <a:latin typeface="Karla" charset="0"/>
                <a:ea typeface="Karla" charset="0"/>
                <a:cs typeface="Karla" charset="0"/>
              </a:rPr>
              <a:t>The full likelihood function includes summing up all individual ‘</a:t>
            </a:r>
            <a:r>
              <a:rPr lang="en-US" i="1" dirty="0">
                <a:latin typeface="Karla" charset="0"/>
                <a:ea typeface="Karla" charset="0"/>
                <a:cs typeface="Karla" charset="0"/>
              </a:rPr>
              <a:t>errors’. </a:t>
            </a:r>
            <a:r>
              <a:rPr lang="en-US" dirty="0">
                <a:latin typeface="Karla" charset="0"/>
                <a:ea typeface="Karla" charset="0"/>
                <a:cs typeface="Karla" charset="0"/>
              </a:rPr>
              <a:t>Unless you are a statistician, sometimes this includes hundreds of thousands of examples. </a:t>
            </a:r>
            <a:endParaRPr lang="en-US" i="1"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23</a:t>
            </a:fld>
            <a:endParaRPr lang="en-US"/>
          </a:p>
        </p:txBody>
      </p:sp>
    </p:spTree>
    <p:extLst>
      <p:ext uri="{BB962C8B-B14F-4D97-AF65-F5344CB8AC3E}">
        <p14:creationId xmlns:p14="http://schemas.microsoft.com/office/powerpoint/2010/main" val="1397107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vs Global Minima</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24</a:t>
            </a:fld>
            <a:endParaRPr lang="en-US"/>
          </a:p>
        </p:txBody>
      </p:sp>
      <p:grpSp>
        <p:nvGrpSpPr>
          <p:cNvPr id="6" name="Group 5"/>
          <p:cNvGrpSpPr>
            <a:grpSpLocks noChangeAspect="1"/>
          </p:cNvGrpSpPr>
          <p:nvPr/>
        </p:nvGrpSpPr>
        <p:grpSpPr>
          <a:xfrm>
            <a:off x="3367710" y="1930559"/>
            <a:ext cx="4886405" cy="4114800"/>
            <a:chOff x="4750900" y="3555775"/>
            <a:chExt cx="3691950" cy="2785550"/>
          </a:xfrm>
        </p:grpSpPr>
        <p:cxnSp>
          <p:nvCxnSpPr>
            <p:cNvPr id="7"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8"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9"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0"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1" name="Google Shape;612;p50"/>
            <p:cNvSpPr/>
            <p:nvPr/>
          </p:nvSpPr>
          <p:spPr>
            <a:xfrm>
              <a:off x="5469650" y="41930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613;p50"/>
            <p:cNvSpPr/>
            <p:nvPr/>
          </p:nvSpPr>
          <p:spPr>
            <a:xfrm>
              <a:off x="5446650" y="4045225"/>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3" name="Google Shape;614;p50"/>
            <p:cNvSpPr/>
            <p:nvPr/>
          </p:nvSpPr>
          <p:spPr>
            <a:xfrm>
              <a:off x="5773413" y="4736300"/>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615;p50"/>
            <p:cNvSpPr/>
            <p:nvPr/>
          </p:nvSpPr>
          <p:spPr>
            <a:xfrm>
              <a:off x="6020476" y="4860349"/>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9" name="Google Shape;622;p50"/>
            <p:cNvCxnSpPr/>
            <p:nvPr/>
          </p:nvCxnSpPr>
          <p:spPr>
            <a:xfrm>
              <a:off x="5625338" y="4348713"/>
              <a:ext cx="174900" cy="414300"/>
            </a:xfrm>
            <a:prstGeom prst="straightConnector1">
              <a:avLst/>
            </a:prstGeom>
            <a:noFill/>
            <a:ln w="19050" cap="flat" cmpd="sng">
              <a:solidFill>
                <a:srgbClr val="CC0000"/>
              </a:solidFill>
              <a:prstDash val="solid"/>
              <a:round/>
              <a:headEnd type="none" w="med" len="med"/>
              <a:tailEnd type="triangle" w="med" len="med"/>
            </a:ln>
          </p:spPr>
        </p:cxnSp>
        <p:cxnSp>
          <p:nvCxnSpPr>
            <p:cNvPr id="20" name="Google Shape;623;p50"/>
            <p:cNvCxnSpPr>
              <a:stCxn id="13" idx="5"/>
            </p:cNvCxnSpPr>
            <p:nvPr/>
          </p:nvCxnSpPr>
          <p:spPr>
            <a:xfrm>
              <a:off x="5929101" y="4891988"/>
              <a:ext cx="91292" cy="83613"/>
            </a:xfrm>
            <a:prstGeom prst="straightConnector1">
              <a:avLst/>
            </a:prstGeom>
            <a:noFill/>
            <a:ln w="19050" cap="flat" cmpd="sng">
              <a:solidFill>
                <a:srgbClr val="CC0000"/>
              </a:solidFill>
              <a:prstDash val="solid"/>
              <a:round/>
              <a:headEnd type="none" w="med" len="med"/>
              <a:tailEnd type="triangle" w="med" len="med"/>
            </a:ln>
          </p:spPr>
        </p:cxnSp>
      </p:grpSp>
    </p:spTree>
    <p:extLst>
      <p:ext uri="{BB962C8B-B14F-4D97-AF65-F5344CB8AC3E}">
        <p14:creationId xmlns:p14="http://schemas.microsoft.com/office/powerpoint/2010/main" val="353843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vs Global Minima</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4FD6AAA-7C75-FB4B-8EA1-06B22787237D}" type="slidenum">
              <a:rPr lang="en-US" smtClean="0"/>
              <a:t>25</a:t>
            </a:fld>
            <a:endParaRPr lang="en-US"/>
          </a:p>
        </p:txBody>
      </p:sp>
      <p:grpSp>
        <p:nvGrpSpPr>
          <p:cNvPr id="16" name="Group 15"/>
          <p:cNvGrpSpPr>
            <a:grpSpLocks noChangeAspect="1"/>
          </p:cNvGrpSpPr>
          <p:nvPr/>
        </p:nvGrpSpPr>
        <p:grpSpPr>
          <a:xfrm>
            <a:off x="3364992" y="1929384"/>
            <a:ext cx="4886404" cy="4114800"/>
            <a:chOff x="4750900" y="3555775"/>
            <a:chExt cx="3691950" cy="2785550"/>
          </a:xfrm>
        </p:grpSpPr>
        <p:cxnSp>
          <p:nvCxnSpPr>
            <p:cNvPr id="17" name="Google Shape;608;p50"/>
            <p:cNvCxnSpPr/>
            <p:nvPr/>
          </p:nvCxnSpPr>
          <p:spPr>
            <a:xfrm>
              <a:off x="5253950" y="3594200"/>
              <a:ext cx="0" cy="2551176"/>
            </a:xfrm>
            <a:prstGeom prst="straightConnector1">
              <a:avLst/>
            </a:prstGeom>
            <a:noFill/>
            <a:ln w="28575" cap="flat" cmpd="sng">
              <a:solidFill>
                <a:schemeClr val="dk2"/>
              </a:solidFill>
              <a:prstDash val="dash"/>
              <a:round/>
              <a:headEnd type="none" w="med" len="med"/>
              <a:tailEnd type="none" w="med" len="med"/>
            </a:ln>
          </p:spPr>
        </p:cxnSp>
        <p:cxnSp>
          <p:nvCxnSpPr>
            <p:cNvPr id="18"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2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2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24" name="Google Shape;613;p50"/>
            <p:cNvSpPr/>
            <p:nvPr/>
          </p:nvSpPr>
          <p:spPr>
            <a:xfrm>
              <a:off x="5446650" y="4045225"/>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27" name="Google Shape;616;p50"/>
            <p:cNvSpPr/>
            <p:nvPr/>
          </p:nvSpPr>
          <p:spPr>
            <a:xfrm>
              <a:off x="6486950" y="446467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617;p50"/>
            <p:cNvSpPr/>
            <p:nvPr/>
          </p:nvSpPr>
          <p:spPr>
            <a:xfrm>
              <a:off x="6824950" y="4645250"/>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618;p50"/>
            <p:cNvSpPr/>
            <p:nvPr/>
          </p:nvSpPr>
          <p:spPr>
            <a:xfrm>
              <a:off x="7007350" y="5042750"/>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619;p50"/>
            <p:cNvSpPr/>
            <p:nvPr/>
          </p:nvSpPr>
          <p:spPr>
            <a:xfrm>
              <a:off x="7219050" y="53281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4" name="Google Shape;625;p50"/>
            <p:cNvCxnSpPr/>
            <p:nvPr/>
          </p:nvCxnSpPr>
          <p:spPr>
            <a:xfrm>
              <a:off x="6669350" y="4555875"/>
              <a:ext cx="182400" cy="116100"/>
            </a:xfrm>
            <a:prstGeom prst="straightConnector1">
              <a:avLst/>
            </a:prstGeom>
            <a:noFill/>
            <a:ln w="19050" cap="flat" cmpd="sng">
              <a:solidFill>
                <a:srgbClr val="CC0000"/>
              </a:solidFill>
              <a:prstDash val="solid"/>
              <a:round/>
              <a:headEnd type="none" w="med" len="med"/>
              <a:tailEnd type="triangle" w="med" len="med"/>
            </a:ln>
          </p:spPr>
        </p:cxnSp>
        <p:cxnSp>
          <p:nvCxnSpPr>
            <p:cNvPr id="35" name="Google Shape;626;p50"/>
            <p:cNvCxnSpPr/>
            <p:nvPr/>
          </p:nvCxnSpPr>
          <p:spPr>
            <a:xfrm>
              <a:off x="6980638" y="4800938"/>
              <a:ext cx="117900" cy="241800"/>
            </a:xfrm>
            <a:prstGeom prst="straightConnector1">
              <a:avLst/>
            </a:prstGeom>
            <a:noFill/>
            <a:ln w="19050" cap="flat" cmpd="sng">
              <a:solidFill>
                <a:srgbClr val="CC0000"/>
              </a:solidFill>
              <a:prstDash val="solid"/>
              <a:round/>
              <a:headEnd type="none" w="med" len="med"/>
              <a:tailEnd type="triangle" w="med" len="med"/>
            </a:ln>
          </p:spPr>
        </p:cxnSp>
        <p:cxnSp>
          <p:nvCxnSpPr>
            <p:cNvPr id="36" name="Google Shape;627;p50"/>
            <p:cNvCxnSpPr/>
            <p:nvPr/>
          </p:nvCxnSpPr>
          <p:spPr>
            <a:xfrm>
              <a:off x="7163038" y="5198438"/>
              <a:ext cx="82800" cy="156300"/>
            </a:xfrm>
            <a:prstGeom prst="straightConnector1">
              <a:avLst/>
            </a:prstGeom>
            <a:noFill/>
            <a:ln w="19050" cap="flat" cmpd="sng">
              <a:solidFill>
                <a:srgbClr val="CC0000"/>
              </a:solidFill>
              <a:prstDash val="solid"/>
              <a:round/>
              <a:headEnd type="none" w="med" len="med"/>
              <a:tailEnd type="triangle" w="med" len="med"/>
            </a:ln>
          </p:spPr>
        </p:cxnSp>
      </p:grpSp>
    </p:spTree>
    <p:extLst>
      <p:ext uri="{BB962C8B-B14F-4D97-AF65-F5344CB8AC3E}">
        <p14:creationId xmlns:p14="http://schemas.microsoft.com/office/powerpoint/2010/main" val="1940112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vs Global Minima</a:t>
            </a:r>
          </a:p>
        </p:txBody>
      </p:sp>
      <p:sp>
        <p:nvSpPr>
          <p:cNvPr id="3" name="Content Placeholder 2"/>
          <p:cNvSpPr>
            <a:spLocks noGrp="1"/>
          </p:cNvSpPr>
          <p:nvPr>
            <p:ph idx="1"/>
          </p:nvPr>
        </p:nvSpPr>
        <p:spPr/>
        <p:txBody>
          <a:bodyPr/>
          <a:lstStyle/>
          <a:p>
            <a:r>
              <a:rPr lang="en-US" dirty="0"/>
              <a:t>No guarantee that we get the global minimum.</a:t>
            </a:r>
          </a:p>
          <a:p>
            <a:endParaRPr lang="en-US" dirty="0"/>
          </a:p>
          <a:p>
            <a:r>
              <a:rPr lang="en-US" b="1" dirty="0"/>
              <a:t>Question: </a:t>
            </a:r>
            <a:r>
              <a:rPr lang="en-US" dirty="0"/>
              <a:t>What would be a good strategy? </a:t>
            </a:r>
          </a:p>
        </p:txBody>
      </p:sp>
      <p:sp>
        <p:nvSpPr>
          <p:cNvPr id="4" name="Slide Number Placeholder 3"/>
          <p:cNvSpPr>
            <a:spLocks noGrp="1"/>
          </p:cNvSpPr>
          <p:nvPr>
            <p:ph type="sldNum" sz="quarter" idx="12"/>
          </p:nvPr>
        </p:nvSpPr>
        <p:spPr/>
        <p:txBody>
          <a:bodyPr/>
          <a:lstStyle/>
          <a:p>
            <a:fld id="{74FD6AAA-7C75-FB4B-8EA1-06B22787237D}" type="slidenum">
              <a:rPr lang="en-US" smtClean="0"/>
              <a:t>26</a:t>
            </a:fld>
            <a:endParaRPr lang="en-US"/>
          </a:p>
        </p:txBody>
      </p:sp>
    </p:spTree>
    <p:extLst>
      <p:ext uri="{BB962C8B-B14F-4D97-AF65-F5344CB8AC3E}">
        <p14:creationId xmlns:p14="http://schemas.microsoft.com/office/powerpoint/2010/main" val="917095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a:t>
            </a:r>
          </a:p>
        </p:txBody>
      </p:sp>
      <p:sp>
        <p:nvSpPr>
          <p:cNvPr id="3" name="Content Placeholder 2"/>
          <p:cNvSpPr>
            <a:spLocks noGrp="1"/>
          </p:cNvSpPr>
          <p:nvPr>
            <p:ph idx="1"/>
          </p:nvPr>
        </p:nvSpPr>
        <p:spPr>
          <a:xfrm>
            <a:off x="731815" y="1581160"/>
            <a:ext cx="10327008" cy="2111143"/>
          </a:xfrm>
        </p:spPr>
        <p:txBody>
          <a:bodyPr/>
          <a:lstStyle/>
          <a:p>
            <a:pPr marL="342900" indent="-342900">
              <a:spcAft>
                <a:spcPts val="2400"/>
              </a:spcAft>
              <a:buFont typeface="Arial" charset="0"/>
              <a:buChar char="•"/>
            </a:pPr>
            <a:r>
              <a:rPr lang="en-US" dirty="0">
                <a:latin typeface="Karla" charset="0"/>
                <a:ea typeface="Karla" charset="0"/>
                <a:cs typeface="Karla" charset="0"/>
              </a:rPr>
              <a:t>We still need to calculate the derivatives.</a:t>
            </a:r>
          </a:p>
          <a:p>
            <a:pPr marL="342900" indent="-342900">
              <a:spcAft>
                <a:spcPts val="2400"/>
              </a:spcAft>
              <a:buFont typeface="Arial" charset="0"/>
              <a:buChar char="•"/>
            </a:pPr>
            <a:r>
              <a:rPr lang="en-US" dirty="0">
                <a:latin typeface="Karla" charset="0"/>
                <a:ea typeface="Karla" charset="0"/>
                <a:cs typeface="Karla" charset="0"/>
              </a:rPr>
              <a:t>We need to know what is the learning rate or how to set it. </a:t>
            </a:r>
          </a:p>
          <a:p>
            <a:pPr marL="342900" indent="-342900">
              <a:spcAft>
                <a:spcPts val="2400"/>
              </a:spcAft>
              <a:buFont typeface="Arial" charset="0"/>
              <a:buChar char="•"/>
            </a:pPr>
            <a:r>
              <a:rPr lang="en-US" dirty="0">
                <a:latin typeface="Karla" charset="0"/>
                <a:ea typeface="Karla" charset="0"/>
                <a:cs typeface="Karla" charset="0"/>
              </a:rPr>
              <a:t>Local vs global minima.</a:t>
            </a:r>
          </a:p>
          <a:p>
            <a:pPr marL="342900" indent="-342900">
              <a:spcAft>
                <a:spcPts val="2400"/>
              </a:spcAft>
              <a:buFont typeface="Arial" charset="0"/>
              <a:buChar char="•"/>
            </a:pPr>
            <a:r>
              <a:rPr lang="en-US" b="1" dirty="0">
                <a:latin typeface="Karla" charset="0"/>
                <a:ea typeface="Karla" charset="0"/>
                <a:cs typeface="Karla" charset="0"/>
              </a:rPr>
              <a:t>The full likelihood function includes summing up all individual ‘</a:t>
            </a:r>
            <a:r>
              <a:rPr lang="en-US" b="1" i="1" dirty="0">
                <a:latin typeface="Karla" charset="0"/>
                <a:ea typeface="Karla" charset="0"/>
                <a:cs typeface="Karla" charset="0"/>
              </a:rPr>
              <a:t>errors’. </a:t>
            </a:r>
            <a:r>
              <a:rPr lang="en-US" b="1" dirty="0">
                <a:latin typeface="Karla" charset="0"/>
                <a:ea typeface="Karla" charset="0"/>
                <a:cs typeface="Karla" charset="0"/>
              </a:rPr>
              <a:t>Unless you are a statistician, sometimes this includes hundreds of thousands of examples. </a:t>
            </a:r>
            <a:endParaRPr lang="en-US" b="1" i="1"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27</a:t>
            </a:fld>
            <a:endParaRPr lang="en-US"/>
          </a:p>
        </p:txBody>
      </p:sp>
    </p:spTree>
    <p:extLst>
      <p:ext uri="{BB962C8B-B14F-4D97-AF65-F5344CB8AC3E}">
        <p14:creationId xmlns:p14="http://schemas.microsoft.com/office/powerpoint/2010/main" val="1350436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3" name="Content Placeholder 2"/>
          <p:cNvSpPr>
            <a:spLocks noGrp="1"/>
          </p:cNvSpPr>
          <p:nvPr>
            <p:ph idx="1"/>
          </p:nvPr>
        </p:nvSpPr>
        <p:spPr>
          <a:xfrm>
            <a:off x="1088132" y="2285778"/>
            <a:ext cx="10327008" cy="2111143"/>
          </a:xfrm>
        </p:spPr>
        <p:txBody>
          <a:bodyPr/>
          <a:lstStyle/>
          <a:p>
            <a:pPr lvl="0"/>
            <a:r>
              <a:rPr lang="en-US" dirty="0"/>
              <a:t>Instead of using  all the examples for every step, use a subset of them (batch).</a:t>
            </a:r>
          </a:p>
          <a:p>
            <a:pPr lvl="0"/>
            <a:r>
              <a:rPr lang="en-US" dirty="0"/>
              <a:t>For each iteration </a:t>
            </a:r>
            <a:r>
              <a:rPr lang="en-US" i="1" dirty="0"/>
              <a:t>k, </a:t>
            </a:r>
            <a:r>
              <a:rPr lang="en-US" dirty="0"/>
              <a:t> use the following loss function to derive the derivatives: </a:t>
            </a:r>
          </a:p>
          <a:p>
            <a:pPr lvl="0"/>
            <a:endParaRPr lang="en-US" dirty="0"/>
          </a:p>
          <a:p>
            <a:pPr lvl="0"/>
            <a:endParaRPr lang="en-US" dirty="0"/>
          </a:p>
          <a:p>
            <a:pPr lvl="0"/>
            <a:endParaRPr lang="en-US" dirty="0"/>
          </a:p>
          <a:p>
            <a:pPr lvl="0"/>
            <a:r>
              <a:rPr lang="en-US" dirty="0"/>
              <a:t>which is an </a:t>
            </a:r>
            <a:r>
              <a:rPr lang="en-US" b="1" dirty="0">
                <a:solidFill>
                  <a:srgbClr val="C00000"/>
                </a:solidFill>
              </a:rPr>
              <a:t>approximation</a:t>
            </a:r>
            <a:r>
              <a:rPr lang="en-US" dirty="0"/>
              <a:t> to the full loss function. </a:t>
            </a:r>
          </a:p>
          <a:p>
            <a:pPr lvl="0"/>
            <a:r>
              <a:rPr lang="en-US" dirty="0"/>
              <a:t> </a:t>
            </a:r>
          </a:p>
          <a:p>
            <a:pPr lvl="0"/>
            <a:endParaRPr lang="en-US" i="1" dirty="0"/>
          </a:p>
          <a:p>
            <a:pPr lvl="0"/>
            <a:endParaRPr lang="en-US" i="1" dirty="0"/>
          </a:p>
          <a:p>
            <a:pPr lvl="0"/>
            <a:endParaRPr lang="en-US" dirty="0"/>
          </a:p>
          <a:p>
            <a:pPr lvl="0"/>
            <a:endParaRPr lang="en-US" dirty="0"/>
          </a:p>
          <a:p>
            <a:pPr lvl="0"/>
            <a:endParaRPr lang="en-US" dirty="0"/>
          </a:p>
          <a:p>
            <a:pPr lvl="0"/>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28</a:t>
            </a:fld>
            <a:endParaRPr lang="en-US"/>
          </a:p>
        </p:txBody>
      </p:sp>
      <mc:AlternateContent xmlns:mc="http://schemas.openxmlformats.org/markup-compatibility/2006" xmlns:a14="http://schemas.microsoft.com/office/drawing/2010/main">
        <mc:Choice Requires="a14">
          <p:sp>
            <p:nvSpPr>
              <p:cNvPr id="5" name="Rectangle 4"/>
              <p:cNvSpPr/>
              <p:nvPr/>
            </p:nvSpPr>
            <p:spPr>
              <a:xfrm>
                <a:off x="1088132" y="1157538"/>
                <a:ext cx="5694123"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lumMod val="65000"/>
                              <a:lumOff val="35000"/>
                            </a:schemeClr>
                          </a:solidFill>
                          <a:latin typeface="Cambria Math" charset="0"/>
                        </a:rPr>
                        <m:t>ℒ</m:t>
                      </m:r>
                      <m:r>
                        <a:rPr lang="en-US" sz="2400" b="0" i="1" smtClean="0">
                          <a:solidFill>
                            <a:schemeClr val="tx1">
                              <a:lumMod val="65000"/>
                              <a:lumOff val="35000"/>
                            </a:schemeClr>
                          </a:solidFill>
                          <a:latin typeface="Cambria Math" charset="0"/>
                        </a:rPr>
                        <m:t>=−</m:t>
                      </m:r>
                      <m:nary>
                        <m:naryPr>
                          <m:chr m:val="∑"/>
                          <m:supHide m:val="on"/>
                          <m:ctrlPr>
                            <a:rPr lang="en-US" sz="2400" i="1">
                              <a:solidFill>
                                <a:schemeClr val="tx1">
                                  <a:lumMod val="65000"/>
                                  <a:lumOff val="35000"/>
                                </a:schemeClr>
                              </a:solidFill>
                              <a:latin typeface="Cambria Math" charset="0"/>
                            </a:rPr>
                          </m:ctrlPr>
                        </m:naryPr>
                        <m:sub>
                          <m:r>
                            <a:rPr lang="en-US" sz="2400" i="1">
                              <a:solidFill>
                                <a:schemeClr val="tx1">
                                  <a:lumMod val="65000"/>
                                  <a:lumOff val="35000"/>
                                </a:schemeClr>
                              </a:solidFill>
                              <a:latin typeface="Cambria Math" charset="0"/>
                            </a:rPr>
                            <m:t>𝑖</m:t>
                          </m:r>
                        </m:sub>
                        <m:sup/>
                        <m:e>
                          <m:r>
                            <a:rPr lang="en-US" sz="2400" i="1">
                              <a:solidFill>
                                <a:schemeClr val="tx1">
                                  <a:lumMod val="65000"/>
                                  <a:lumOff val="35000"/>
                                </a:schemeClr>
                              </a:solidFill>
                              <a:latin typeface="Cambria Math" charset="0"/>
                            </a:rPr>
                            <m:t>[</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𝑦</m:t>
                              </m:r>
                            </m:e>
                            <m:sub>
                              <m:r>
                                <a:rPr lang="en-US" sz="2400" i="1">
                                  <a:solidFill>
                                    <a:schemeClr val="tx1">
                                      <a:lumMod val="65000"/>
                                      <a:lumOff val="35000"/>
                                    </a:schemeClr>
                                  </a:solidFill>
                                  <a:latin typeface="Cambria Math" charset="0"/>
                                </a:rPr>
                                <m:t>𝑖</m:t>
                              </m:r>
                            </m:sub>
                          </m:sSub>
                          <m:func>
                            <m:funcPr>
                              <m:ctrlPr>
                                <a:rPr lang="en-US" sz="2400" i="1">
                                  <a:solidFill>
                                    <a:schemeClr val="tx1">
                                      <a:lumMod val="65000"/>
                                      <a:lumOff val="35000"/>
                                    </a:schemeClr>
                                  </a:solidFill>
                                  <a:latin typeface="Cambria Math" charset="0"/>
                                </a:rPr>
                              </m:ctrlPr>
                            </m:funcPr>
                            <m:fName>
                              <m:r>
                                <m:rPr>
                                  <m:sty m:val="p"/>
                                </m:rPr>
                                <a:rPr lang="en-US" sz="2400">
                                  <a:solidFill>
                                    <a:schemeClr val="tx1">
                                      <a:lumMod val="65000"/>
                                      <a:lumOff val="35000"/>
                                    </a:schemeClr>
                                  </a:solidFill>
                                  <a:latin typeface="Cambria Math" charset="0"/>
                                </a:rPr>
                                <m:t>log</m:t>
                              </m:r>
                            </m:fName>
                            <m:e>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𝑝</m:t>
                                  </m:r>
                                </m:e>
                                <m:sub>
                                  <m:r>
                                    <a:rPr lang="en-US" sz="2400" i="1">
                                      <a:solidFill>
                                        <a:schemeClr val="tx1">
                                          <a:lumMod val="65000"/>
                                          <a:lumOff val="35000"/>
                                        </a:schemeClr>
                                      </a:solidFill>
                                      <a:latin typeface="Cambria Math" charset="0"/>
                                    </a:rPr>
                                    <m:t>𝑖</m:t>
                                  </m:r>
                                </m:sub>
                              </m:sSub>
                              <m:r>
                                <a:rPr lang="en-US" sz="2400" i="1">
                                  <a:solidFill>
                                    <a:schemeClr val="tx1">
                                      <a:lumMod val="65000"/>
                                      <a:lumOff val="35000"/>
                                    </a:schemeClr>
                                  </a:solidFill>
                                  <a:latin typeface="Cambria Math" charset="0"/>
                                </a:rPr>
                                <m:t>+</m:t>
                              </m:r>
                              <m:d>
                                <m:dPr>
                                  <m:ctrlPr>
                                    <a:rPr lang="en-US" sz="2400" i="1">
                                      <a:solidFill>
                                        <a:schemeClr val="tx1">
                                          <a:lumMod val="65000"/>
                                          <a:lumOff val="35000"/>
                                        </a:schemeClr>
                                      </a:solidFill>
                                      <a:latin typeface="Cambria Math" charset="0"/>
                                    </a:rPr>
                                  </m:ctrlPr>
                                </m:dPr>
                                <m:e>
                                  <m:r>
                                    <a:rPr lang="en-US" sz="2400" i="1">
                                      <a:solidFill>
                                        <a:schemeClr val="tx1">
                                          <a:lumMod val="65000"/>
                                          <a:lumOff val="35000"/>
                                        </a:schemeClr>
                                      </a:solidFill>
                                      <a:latin typeface="Cambria Math" charset="0"/>
                                    </a:rPr>
                                    <m:t>1−</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𝑦</m:t>
                                      </m:r>
                                    </m:e>
                                    <m:sub>
                                      <m:r>
                                        <a:rPr lang="en-US" sz="2400" i="1">
                                          <a:solidFill>
                                            <a:schemeClr val="tx1">
                                              <a:lumMod val="65000"/>
                                              <a:lumOff val="35000"/>
                                            </a:schemeClr>
                                          </a:solidFill>
                                          <a:latin typeface="Cambria Math" charset="0"/>
                                        </a:rPr>
                                        <m:t>𝑖</m:t>
                                      </m:r>
                                    </m:sub>
                                  </m:sSub>
                                </m:e>
                              </m:d>
                              <m:func>
                                <m:funcPr>
                                  <m:ctrlPr>
                                    <a:rPr lang="en-US" sz="2400" i="1">
                                      <a:solidFill>
                                        <a:schemeClr val="tx1">
                                          <a:lumMod val="65000"/>
                                          <a:lumOff val="35000"/>
                                        </a:schemeClr>
                                      </a:solidFill>
                                      <a:latin typeface="Cambria Math" charset="0"/>
                                    </a:rPr>
                                  </m:ctrlPr>
                                </m:funcPr>
                                <m:fName>
                                  <m:r>
                                    <m:rPr>
                                      <m:sty m:val="p"/>
                                    </m:rPr>
                                    <a:rPr lang="en-US" sz="2400">
                                      <a:solidFill>
                                        <a:schemeClr val="tx1">
                                          <a:lumMod val="65000"/>
                                          <a:lumOff val="35000"/>
                                        </a:schemeClr>
                                      </a:solidFill>
                                      <a:latin typeface="Cambria Math" charset="0"/>
                                    </a:rPr>
                                    <m:t>log</m:t>
                                  </m:r>
                                </m:fName>
                                <m:e>
                                  <m:r>
                                    <a:rPr lang="en-US" sz="2400" i="1">
                                      <a:solidFill>
                                        <a:schemeClr val="tx1">
                                          <a:lumMod val="65000"/>
                                          <a:lumOff val="35000"/>
                                        </a:schemeClr>
                                      </a:solidFill>
                                      <a:latin typeface="Cambria Math" charset="0"/>
                                    </a:rPr>
                                    <m:t>(1−</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𝑝</m:t>
                                      </m:r>
                                    </m:e>
                                    <m:sub>
                                      <m:r>
                                        <a:rPr lang="en-US" sz="2400" i="1">
                                          <a:solidFill>
                                            <a:schemeClr val="tx1">
                                              <a:lumMod val="65000"/>
                                              <a:lumOff val="35000"/>
                                            </a:schemeClr>
                                          </a:solidFill>
                                          <a:latin typeface="Cambria Math" charset="0"/>
                                        </a:rPr>
                                        <m:t>𝑖</m:t>
                                      </m:r>
                                    </m:sub>
                                  </m:sSub>
                                  <m:r>
                                    <a:rPr lang="en-US" sz="2400" i="1">
                                      <a:solidFill>
                                        <a:schemeClr val="tx1">
                                          <a:lumMod val="65000"/>
                                          <a:lumOff val="35000"/>
                                        </a:schemeClr>
                                      </a:solidFill>
                                      <a:latin typeface="Cambria Math" charset="0"/>
                                    </a:rPr>
                                    <m:t>)]</m:t>
                                  </m:r>
                                </m:e>
                              </m:func>
                            </m:e>
                          </m:func>
                        </m:e>
                      </m:nary>
                    </m:oMath>
                  </m:oMathPara>
                </a14:m>
                <a:endParaRPr lang="en-US" sz="2400" dirty="0">
                  <a:solidFill>
                    <a:schemeClr val="tx1">
                      <a:lumMod val="65000"/>
                      <a:lumOff val="35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088132" y="1157538"/>
                <a:ext cx="5694123" cy="98854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88132" y="4379222"/>
                <a:ext cx="6077946" cy="1019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lumMod val="65000"/>
                                  <a:lumOff val="35000"/>
                                </a:schemeClr>
                              </a:solidFill>
                              <a:latin typeface="Cambria Math" charset="0"/>
                            </a:rPr>
                          </m:ctrlPr>
                        </m:sSupPr>
                        <m:e>
                          <m:r>
                            <a:rPr lang="en-US" sz="2400" b="0" i="1" smtClean="0">
                              <a:solidFill>
                                <a:schemeClr val="tx1">
                                  <a:lumMod val="65000"/>
                                  <a:lumOff val="35000"/>
                                </a:schemeClr>
                              </a:solidFill>
                              <a:latin typeface="Cambria Math" charset="0"/>
                            </a:rPr>
                            <m:t>ℒ</m:t>
                          </m:r>
                        </m:e>
                        <m:sup>
                          <m:r>
                            <a:rPr lang="en-US" sz="2400" b="0" i="1" smtClean="0">
                              <a:solidFill>
                                <a:schemeClr val="tx1">
                                  <a:lumMod val="65000"/>
                                  <a:lumOff val="35000"/>
                                </a:schemeClr>
                              </a:solidFill>
                              <a:latin typeface="Cambria Math" charset="0"/>
                            </a:rPr>
                            <m:t>𝑘</m:t>
                          </m:r>
                        </m:sup>
                      </m:sSup>
                      <m:r>
                        <a:rPr lang="en-US" sz="2400" b="0" i="1" smtClean="0">
                          <a:solidFill>
                            <a:schemeClr val="tx1">
                              <a:lumMod val="65000"/>
                              <a:lumOff val="35000"/>
                            </a:schemeClr>
                          </a:solidFill>
                          <a:latin typeface="Cambria Math" charset="0"/>
                        </a:rPr>
                        <m:t>=</m:t>
                      </m:r>
                      <m:r>
                        <a:rPr lang="en-US" sz="2400" i="1">
                          <a:solidFill>
                            <a:schemeClr val="tx1">
                              <a:lumMod val="65000"/>
                              <a:lumOff val="35000"/>
                            </a:schemeClr>
                          </a:solidFill>
                          <a:latin typeface="Cambria Math" charset="0"/>
                        </a:rPr>
                        <m:t>−</m:t>
                      </m:r>
                      <m:nary>
                        <m:naryPr>
                          <m:chr m:val="∑"/>
                          <m:supHide m:val="on"/>
                          <m:ctrlPr>
                            <a:rPr lang="en-US" sz="2400" i="1">
                              <a:solidFill>
                                <a:schemeClr val="tx1">
                                  <a:lumMod val="65000"/>
                                  <a:lumOff val="35000"/>
                                </a:schemeClr>
                              </a:solidFill>
                              <a:latin typeface="Cambria Math" charset="0"/>
                            </a:rPr>
                          </m:ctrlPr>
                        </m:naryPr>
                        <m:sub>
                          <m:r>
                            <a:rPr lang="en-US" sz="2400" b="0" i="1" smtClean="0">
                              <a:solidFill>
                                <a:schemeClr val="tx1">
                                  <a:lumMod val="65000"/>
                                  <a:lumOff val="35000"/>
                                </a:schemeClr>
                              </a:solidFill>
                              <a:latin typeface="Cambria Math" charset="0"/>
                            </a:rPr>
                            <m:t>𝑖</m:t>
                          </m:r>
                          <m:r>
                            <a:rPr lang="en-US" sz="2400" b="0" i="1" smtClean="0">
                              <a:solidFill>
                                <a:schemeClr val="tx1">
                                  <a:lumMod val="65000"/>
                                  <a:lumOff val="35000"/>
                                </a:schemeClr>
                              </a:solidFill>
                              <a:latin typeface="Cambria Math" charset="0"/>
                            </a:rPr>
                            <m:t>∈</m:t>
                          </m:r>
                          <m:sSup>
                            <m:sSupPr>
                              <m:ctrlPr>
                                <a:rPr lang="en-US" sz="2400" b="0" i="1" smtClean="0">
                                  <a:solidFill>
                                    <a:schemeClr val="tx1">
                                      <a:lumMod val="65000"/>
                                      <a:lumOff val="35000"/>
                                    </a:schemeClr>
                                  </a:solidFill>
                                  <a:latin typeface="Cambria Math" charset="0"/>
                                </a:rPr>
                              </m:ctrlPr>
                            </m:sSupPr>
                            <m:e>
                              <m:r>
                                <a:rPr lang="en-US" sz="2400" b="0" i="1" smtClean="0">
                                  <a:solidFill>
                                    <a:schemeClr val="tx1">
                                      <a:lumMod val="65000"/>
                                      <a:lumOff val="35000"/>
                                    </a:schemeClr>
                                  </a:solidFill>
                                  <a:latin typeface="Cambria Math" charset="0"/>
                                </a:rPr>
                                <m:t>𝑏</m:t>
                              </m:r>
                            </m:e>
                            <m:sup>
                              <m:r>
                                <a:rPr lang="en-US" sz="2400" b="0" i="1" smtClean="0">
                                  <a:solidFill>
                                    <a:schemeClr val="tx1">
                                      <a:lumMod val="65000"/>
                                      <a:lumOff val="35000"/>
                                    </a:schemeClr>
                                  </a:solidFill>
                                  <a:latin typeface="Cambria Math" charset="0"/>
                                </a:rPr>
                                <m:t>𝑘</m:t>
                              </m:r>
                            </m:sup>
                          </m:sSup>
                        </m:sub>
                        <m:sup/>
                        <m:e>
                          <m:r>
                            <a:rPr lang="en-US" sz="2400" i="1">
                              <a:solidFill>
                                <a:schemeClr val="tx1">
                                  <a:lumMod val="65000"/>
                                  <a:lumOff val="35000"/>
                                </a:schemeClr>
                              </a:solidFill>
                              <a:latin typeface="Cambria Math" charset="0"/>
                            </a:rPr>
                            <m:t>[</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𝑦</m:t>
                              </m:r>
                            </m:e>
                            <m:sub>
                              <m:r>
                                <a:rPr lang="en-US" sz="2400" i="1">
                                  <a:solidFill>
                                    <a:schemeClr val="tx1">
                                      <a:lumMod val="65000"/>
                                      <a:lumOff val="35000"/>
                                    </a:schemeClr>
                                  </a:solidFill>
                                  <a:latin typeface="Cambria Math" charset="0"/>
                                </a:rPr>
                                <m:t>𝑖</m:t>
                              </m:r>
                            </m:sub>
                          </m:sSub>
                          <m:func>
                            <m:funcPr>
                              <m:ctrlPr>
                                <a:rPr lang="en-US" sz="2400" i="1">
                                  <a:solidFill>
                                    <a:schemeClr val="tx1">
                                      <a:lumMod val="65000"/>
                                      <a:lumOff val="35000"/>
                                    </a:schemeClr>
                                  </a:solidFill>
                                  <a:latin typeface="Cambria Math" charset="0"/>
                                </a:rPr>
                              </m:ctrlPr>
                            </m:funcPr>
                            <m:fName>
                              <m:r>
                                <m:rPr>
                                  <m:sty m:val="p"/>
                                </m:rPr>
                                <a:rPr lang="en-US" sz="2400">
                                  <a:solidFill>
                                    <a:schemeClr val="tx1">
                                      <a:lumMod val="65000"/>
                                      <a:lumOff val="35000"/>
                                    </a:schemeClr>
                                  </a:solidFill>
                                  <a:latin typeface="Cambria Math" charset="0"/>
                                </a:rPr>
                                <m:t>log</m:t>
                              </m:r>
                            </m:fName>
                            <m:e>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𝑝</m:t>
                                  </m:r>
                                </m:e>
                                <m:sub>
                                  <m:r>
                                    <a:rPr lang="en-US" sz="2400" i="1">
                                      <a:solidFill>
                                        <a:schemeClr val="tx1">
                                          <a:lumMod val="65000"/>
                                          <a:lumOff val="35000"/>
                                        </a:schemeClr>
                                      </a:solidFill>
                                      <a:latin typeface="Cambria Math" charset="0"/>
                                    </a:rPr>
                                    <m:t>𝑖</m:t>
                                  </m:r>
                                </m:sub>
                              </m:sSub>
                              <m:r>
                                <a:rPr lang="en-US" sz="2400" i="1">
                                  <a:solidFill>
                                    <a:schemeClr val="tx1">
                                      <a:lumMod val="65000"/>
                                      <a:lumOff val="35000"/>
                                    </a:schemeClr>
                                  </a:solidFill>
                                  <a:latin typeface="Cambria Math" charset="0"/>
                                </a:rPr>
                                <m:t>+</m:t>
                              </m:r>
                              <m:d>
                                <m:dPr>
                                  <m:ctrlPr>
                                    <a:rPr lang="en-US" sz="2400" i="1">
                                      <a:solidFill>
                                        <a:schemeClr val="tx1">
                                          <a:lumMod val="65000"/>
                                          <a:lumOff val="35000"/>
                                        </a:schemeClr>
                                      </a:solidFill>
                                      <a:latin typeface="Cambria Math" charset="0"/>
                                    </a:rPr>
                                  </m:ctrlPr>
                                </m:dPr>
                                <m:e>
                                  <m:r>
                                    <a:rPr lang="en-US" sz="2400" i="1">
                                      <a:solidFill>
                                        <a:schemeClr val="tx1">
                                          <a:lumMod val="65000"/>
                                          <a:lumOff val="35000"/>
                                        </a:schemeClr>
                                      </a:solidFill>
                                      <a:latin typeface="Cambria Math" charset="0"/>
                                    </a:rPr>
                                    <m:t>1−</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𝑦</m:t>
                                      </m:r>
                                    </m:e>
                                    <m:sub>
                                      <m:r>
                                        <a:rPr lang="en-US" sz="2400" i="1">
                                          <a:solidFill>
                                            <a:schemeClr val="tx1">
                                              <a:lumMod val="65000"/>
                                              <a:lumOff val="35000"/>
                                            </a:schemeClr>
                                          </a:solidFill>
                                          <a:latin typeface="Cambria Math" charset="0"/>
                                        </a:rPr>
                                        <m:t>𝑖</m:t>
                                      </m:r>
                                    </m:sub>
                                  </m:sSub>
                                </m:e>
                              </m:d>
                              <m:func>
                                <m:funcPr>
                                  <m:ctrlPr>
                                    <a:rPr lang="en-US" sz="2400" i="1">
                                      <a:solidFill>
                                        <a:schemeClr val="tx1">
                                          <a:lumMod val="65000"/>
                                          <a:lumOff val="35000"/>
                                        </a:schemeClr>
                                      </a:solidFill>
                                      <a:latin typeface="Cambria Math" charset="0"/>
                                    </a:rPr>
                                  </m:ctrlPr>
                                </m:funcPr>
                                <m:fName>
                                  <m:r>
                                    <m:rPr>
                                      <m:sty m:val="p"/>
                                    </m:rPr>
                                    <a:rPr lang="en-US" sz="2400">
                                      <a:solidFill>
                                        <a:schemeClr val="tx1">
                                          <a:lumMod val="65000"/>
                                          <a:lumOff val="35000"/>
                                        </a:schemeClr>
                                      </a:solidFill>
                                      <a:latin typeface="Cambria Math" charset="0"/>
                                    </a:rPr>
                                    <m:t>log</m:t>
                                  </m:r>
                                </m:fName>
                                <m:e>
                                  <m:r>
                                    <a:rPr lang="en-US" sz="2400" i="1">
                                      <a:solidFill>
                                        <a:schemeClr val="tx1">
                                          <a:lumMod val="65000"/>
                                          <a:lumOff val="35000"/>
                                        </a:schemeClr>
                                      </a:solidFill>
                                      <a:latin typeface="Cambria Math" charset="0"/>
                                    </a:rPr>
                                    <m:t>(1−</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𝑝</m:t>
                                      </m:r>
                                    </m:e>
                                    <m:sub>
                                      <m:r>
                                        <a:rPr lang="en-US" sz="2400" i="1">
                                          <a:solidFill>
                                            <a:schemeClr val="tx1">
                                              <a:lumMod val="65000"/>
                                              <a:lumOff val="35000"/>
                                            </a:schemeClr>
                                          </a:solidFill>
                                          <a:latin typeface="Cambria Math" charset="0"/>
                                        </a:rPr>
                                        <m:t>𝑖</m:t>
                                      </m:r>
                                    </m:sub>
                                  </m:sSub>
                                  <m:r>
                                    <a:rPr lang="en-US" sz="2400" i="1">
                                      <a:solidFill>
                                        <a:schemeClr val="tx1">
                                          <a:lumMod val="65000"/>
                                          <a:lumOff val="35000"/>
                                        </a:schemeClr>
                                      </a:solidFill>
                                      <a:latin typeface="Cambria Math" charset="0"/>
                                    </a:rPr>
                                    <m:t>)]</m:t>
                                  </m:r>
                                </m:e>
                              </m:func>
                            </m:e>
                          </m:func>
                        </m:e>
                      </m:nary>
                    </m:oMath>
                  </m:oMathPara>
                </a14:m>
                <a:endParaRPr lang="en-US" sz="2400" dirty="0">
                  <a:solidFill>
                    <a:schemeClr val="tx1">
                      <a:lumMod val="65000"/>
                      <a:lumOff val="3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088132" y="4379222"/>
                <a:ext cx="6077946" cy="101963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20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29</a:t>
            </a:fld>
            <a:endParaRPr lang="en-US"/>
          </a:p>
        </p:txBody>
      </p:sp>
      <p:grpSp>
        <p:nvGrpSpPr>
          <p:cNvPr id="8" name="Group 7"/>
          <p:cNvGrpSpPr>
            <a:grpSpLocks noChangeAspect="1"/>
          </p:cNvGrpSpPr>
          <p:nvPr/>
        </p:nvGrpSpPr>
        <p:grpSpPr>
          <a:xfrm>
            <a:off x="3431878" y="1634903"/>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3" name="Google Shape;612;p50"/>
            <p:cNvSpPr/>
            <p:nvPr/>
          </p:nvSpPr>
          <p:spPr>
            <a:xfrm>
              <a:off x="5469650" y="41930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grpSp>
        <p:nvGrpSpPr>
          <p:cNvPr id="25" name="Group 24"/>
          <p:cNvGrpSpPr/>
          <p:nvPr/>
        </p:nvGrpSpPr>
        <p:grpSpPr>
          <a:xfrm>
            <a:off x="9144000" y="1322332"/>
            <a:ext cx="2618065" cy="773523"/>
            <a:chOff x="9144000" y="1322332"/>
            <a:chExt cx="2618065" cy="773523"/>
          </a:xfrm>
        </p:grpSpPr>
        <p:sp>
          <p:nvSpPr>
            <p:cNvPr id="20" name="TextBox 19"/>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2" name="Straight Connector 21"/>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4" name="Straight Connector 23"/>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9220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33415" y="983807"/>
            <a:ext cx="10327008" cy="2111143"/>
          </a:xfrm>
        </p:spPr>
        <p:txBody>
          <a:bodyPr/>
          <a:lstStyle/>
          <a:p>
            <a:pPr marL="514350" indent="-514350">
              <a:spcAft>
                <a:spcPts val="1200"/>
              </a:spcAft>
              <a:buFont typeface="+mj-lt"/>
              <a:buAutoNum type="arabicPeriod"/>
            </a:pPr>
            <a:r>
              <a:rPr lang="en-US" b="1" dirty="0"/>
              <a:t>Back Propagation </a:t>
            </a:r>
          </a:p>
          <a:p>
            <a:pPr marL="514350" indent="-514350">
              <a:spcAft>
                <a:spcPts val="1200"/>
              </a:spcAft>
              <a:buFont typeface="+mj-lt"/>
              <a:buAutoNum type="arabicPeriod"/>
            </a:pPr>
            <a:r>
              <a:rPr lang="en-US" dirty="0"/>
              <a:t>Optimizers</a:t>
            </a:r>
          </a:p>
          <a:p>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3</a:t>
            </a:fld>
            <a:endParaRPr lang="en-US"/>
          </a:p>
        </p:txBody>
      </p:sp>
    </p:spTree>
    <p:extLst>
      <p:ext uri="{BB962C8B-B14F-4D97-AF65-F5344CB8AC3E}">
        <p14:creationId xmlns:p14="http://schemas.microsoft.com/office/powerpoint/2010/main" val="16980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30</a:t>
            </a:fld>
            <a:endParaRPr lang="en-US"/>
          </a:p>
        </p:txBody>
      </p:sp>
      <p:grpSp>
        <p:nvGrpSpPr>
          <p:cNvPr id="8" name="Group 7"/>
          <p:cNvGrpSpPr>
            <a:grpSpLocks noChangeAspect="1"/>
          </p:cNvGrpSpPr>
          <p:nvPr/>
        </p:nvGrpSpPr>
        <p:grpSpPr>
          <a:xfrm>
            <a:off x="3431878" y="1634903"/>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3" name="Google Shape;612;p50"/>
            <p:cNvSpPr/>
            <p:nvPr/>
          </p:nvSpPr>
          <p:spPr>
            <a:xfrm>
              <a:off x="5469650" y="41930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613;p50"/>
            <p:cNvSpPr/>
            <p:nvPr/>
          </p:nvSpPr>
          <p:spPr>
            <a:xfrm>
              <a:off x="5446650" y="4045225"/>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grpSp>
        <p:nvGrpSpPr>
          <p:cNvPr id="25" name="Group 24"/>
          <p:cNvGrpSpPr/>
          <p:nvPr/>
        </p:nvGrpSpPr>
        <p:grpSpPr>
          <a:xfrm>
            <a:off x="9144000" y="1322332"/>
            <a:ext cx="2618065" cy="773523"/>
            <a:chOff x="9144000" y="1322332"/>
            <a:chExt cx="2618065" cy="773523"/>
          </a:xfrm>
        </p:grpSpPr>
        <p:sp>
          <p:nvSpPr>
            <p:cNvPr id="20" name="TextBox 19"/>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2" name="Straight Connector 21"/>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4" name="Straight Connector 23"/>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9427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31</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3" name="Google Shape;612;p50"/>
            <p:cNvSpPr/>
            <p:nvPr/>
          </p:nvSpPr>
          <p:spPr>
            <a:xfrm>
              <a:off x="5469650" y="41930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613;p50"/>
            <p:cNvSpPr/>
            <p:nvPr/>
          </p:nvSpPr>
          <p:spPr>
            <a:xfrm>
              <a:off x="5446650" y="4045225"/>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cxnSp>
        <p:nvCxnSpPr>
          <p:cNvPr id="15" name="Google Shape;622;p50"/>
          <p:cNvCxnSpPr/>
          <p:nvPr/>
        </p:nvCxnSpPr>
        <p:spPr>
          <a:xfrm>
            <a:off x="4572000" y="2854712"/>
            <a:ext cx="327102" cy="713678"/>
          </a:xfrm>
          <a:prstGeom prst="straightConnector1">
            <a:avLst/>
          </a:prstGeom>
          <a:noFill/>
          <a:ln w="19050" cap="flat" cmpd="sng">
            <a:solidFill>
              <a:srgbClr val="CC0000"/>
            </a:solidFill>
            <a:prstDash val="solid"/>
            <a:round/>
            <a:headEnd type="none" w="med" len="med"/>
            <a:tailEnd type="triangle" w="med" len="med"/>
          </a:ln>
        </p:spPr>
      </p:cxnSp>
      <p:sp>
        <p:nvSpPr>
          <p:cNvPr id="18" name="Google Shape;612;p50"/>
          <p:cNvSpPr/>
          <p:nvPr/>
        </p:nvSpPr>
        <p:spPr>
          <a:xfrm>
            <a:off x="4899102" y="3473476"/>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0" name="Group 19"/>
          <p:cNvGrpSpPr/>
          <p:nvPr/>
        </p:nvGrpSpPr>
        <p:grpSpPr>
          <a:xfrm>
            <a:off x="9144000" y="1322332"/>
            <a:ext cx="2618065" cy="773523"/>
            <a:chOff x="9144000" y="1322332"/>
            <a:chExt cx="2618065" cy="773523"/>
          </a:xfrm>
        </p:grpSpPr>
        <p:sp>
          <p:nvSpPr>
            <p:cNvPr id="21" name="TextBox 20"/>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2" name="Straight Connector 21"/>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4" name="Straight Connector 23"/>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9060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32</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a:off x="5617942" y="4713688"/>
              <a:ext cx="2641958" cy="826662"/>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8" name="Google Shape;612;p50"/>
          <p:cNvSpPr/>
          <p:nvPr/>
        </p:nvSpPr>
        <p:spPr>
          <a:xfrm>
            <a:off x="4899102" y="3882354"/>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 name="Group 15"/>
          <p:cNvGrpSpPr/>
          <p:nvPr/>
        </p:nvGrpSpPr>
        <p:grpSpPr>
          <a:xfrm>
            <a:off x="9144000" y="1322332"/>
            <a:ext cx="2618065" cy="773523"/>
            <a:chOff x="9144000" y="1322332"/>
            <a:chExt cx="2618065" cy="773523"/>
          </a:xfrm>
        </p:grpSpPr>
        <p:sp>
          <p:nvSpPr>
            <p:cNvPr id="17" name="TextBox 16"/>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28913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33</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a:off x="5617942" y="4713688"/>
              <a:ext cx="2641958" cy="826662"/>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8" name="Google Shape;612;p50"/>
          <p:cNvSpPr/>
          <p:nvPr/>
        </p:nvSpPr>
        <p:spPr>
          <a:xfrm>
            <a:off x="4899102" y="3882354"/>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 name="Google Shape;622;p50"/>
          <p:cNvCxnSpPr>
            <a:stCxn id="18" idx="6"/>
          </p:cNvCxnSpPr>
          <p:nvPr/>
        </p:nvCxnSpPr>
        <p:spPr>
          <a:xfrm>
            <a:off x="5140514" y="4017074"/>
            <a:ext cx="78256" cy="47355"/>
          </a:xfrm>
          <a:prstGeom prst="straightConnector1">
            <a:avLst/>
          </a:prstGeom>
          <a:noFill/>
          <a:ln w="19050" cap="flat" cmpd="sng">
            <a:solidFill>
              <a:srgbClr val="CC0000"/>
            </a:solidFill>
            <a:prstDash val="solid"/>
            <a:round/>
            <a:headEnd type="none" w="med" len="med"/>
            <a:tailEnd type="triangle" w="med" len="med"/>
          </a:ln>
        </p:spPr>
      </p:cxnSp>
      <p:sp>
        <p:nvSpPr>
          <p:cNvPr id="15" name="Google Shape;612;p50"/>
          <p:cNvSpPr/>
          <p:nvPr/>
        </p:nvSpPr>
        <p:spPr>
          <a:xfrm>
            <a:off x="5218770" y="3969515"/>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 name="Group 15"/>
          <p:cNvGrpSpPr/>
          <p:nvPr/>
        </p:nvGrpSpPr>
        <p:grpSpPr>
          <a:xfrm>
            <a:off x="9144000" y="1322332"/>
            <a:ext cx="2618065" cy="773523"/>
            <a:chOff x="9144000" y="1322332"/>
            <a:chExt cx="2618065" cy="773523"/>
          </a:xfrm>
        </p:grpSpPr>
        <p:sp>
          <p:nvSpPr>
            <p:cNvPr id="17" name="TextBox 16"/>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58902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34</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flipV="1">
              <a:off x="5561797" y="5126146"/>
              <a:ext cx="2641958" cy="38118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5" name="Google Shape;612;p50"/>
          <p:cNvSpPr/>
          <p:nvPr/>
        </p:nvSpPr>
        <p:spPr>
          <a:xfrm>
            <a:off x="5218770" y="3969515"/>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 name="Group 15"/>
          <p:cNvGrpSpPr/>
          <p:nvPr/>
        </p:nvGrpSpPr>
        <p:grpSpPr>
          <a:xfrm>
            <a:off x="9144000" y="1322332"/>
            <a:ext cx="2618065" cy="773523"/>
            <a:chOff x="9144000" y="1322332"/>
            <a:chExt cx="2618065" cy="773523"/>
          </a:xfrm>
        </p:grpSpPr>
        <p:sp>
          <p:nvSpPr>
            <p:cNvPr id="17" name="TextBox 16"/>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155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35</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flipV="1">
              <a:off x="5561797" y="5126146"/>
              <a:ext cx="2641958" cy="38118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5" name="Google Shape;612;p50"/>
          <p:cNvSpPr/>
          <p:nvPr/>
        </p:nvSpPr>
        <p:spPr>
          <a:xfrm>
            <a:off x="5218770" y="3969515"/>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 name="Google Shape;622;p50"/>
          <p:cNvCxnSpPr/>
          <p:nvPr/>
        </p:nvCxnSpPr>
        <p:spPr>
          <a:xfrm>
            <a:off x="5460182" y="4103649"/>
            <a:ext cx="330572" cy="32199"/>
          </a:xfrm>
          <a:prstGeom prst="straightConnector1">
            <a:avLst/>
          </a:prstGeom>
          <a:noFill/>
          <a:ln w="19050" cap="flat" cmpd="sng">
            <a:solidFill>
              <a:srgbClr val="CC0000"/>
            </a:solidFill>
            <a:prstDash val="solid"/>
            <a:round/>
            <a:headEnd type="none" w="med" len="med"/>
            <a:tailEnd type="triangle" w="med" len="med"/>
          </a:ln>
        </p:spPr>
      </p:cxnSp>
      <p:sp>
        <p:nvSpPr>
          <p:cNvPr id="16" name="Google Shape;612;p50"/>
          <p:cNvSpPr/>
          <p:nvPr/>
        </p:nvSpPr>
        <p:spPr>
          <a:xfrm>
            <a:off x="5790754" y="4040933"/>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 name="Group 16"/>
          <p:cNvGrpSpPr/>
          <p:nvPr/>
        </p:nvGrpSpPr>
        <p:grpSpPr>
          <a:xfrm>
            <a:off x="9144000" y="1322332"/>
            <a:ext cx="2618065" cy="773523"/>
            <a:chOff x="9144000" y="1322332"/>
            <a:chExt cx="2618065" cy="773523"/>
          </a:xfrm>
        </p:grpSpPr>
        <p:sp>
          <p:nvSpPr>
            <p:cNvPr id="18" name="TextBox 17"/>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20453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36</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flipV="1">
              <a:off x="5561797" y="5126146"/>
              <a:ext cx="2641958" cy="38118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6" name="Google Shape;612;p50"/>
          <p:cNvSpPr/>
          <p:nvPr/>
        </p:nvSpPr>
        <p:spPr>
          <a:xfrm>
            <a:off x="5790754" y="4040933"/>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 name="Group 16"/>
          <p:cNvGrpSpPr/>
          <p:nvPr/>
        </p:nvGrpSpPr>
        <p:grpSpPr>
          <a:xfrm>
            <a:off x="9144000" y="1322332"/>
            <a:ext cx="2618065" cy="773523"/>
            <a:chOff x="9144000" y="1322332"/>
            <a:chExt cx="2618065" cy="773523"/>
          </a:xfrm>
        </p:grpSpPr>
        <p:sp>
          <p:nvSpPr>
            <p:cNvPr id="18" name="TextBox 17"/>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52802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and Stochastic Gradient Descent</a:t>
            </a:r>
          </a:p>
        </p:txBody>
      </p:sp>
      <p:sp>
        <p:nvSpPr>
          <p:cNvPr id="4" name="Slide Number Placeholder 3"/>
          <p:cNvSpPr>
            <a:spLocks noGrp="1"/>
          </p:cNvSpPr>
          <p:nvPr>
            <p:ph type="sldNum" sz="quarter" idx="12"/>
          </p:nvPr>
        </p:nvSpPr>
        <p:spPr/>
        <p:txBody>
          <a:bodyPr/>
          <a:lstStyle/>
          <a:p>
            <a:fld id="{74FD6AAA-7C75-FB4B-8EA1-06B22787237D}" type="slidenum">
              <a:rPr lang="en-US" smtClean="0"/>
              <a:t>37</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a:off x="5511245" y="5025895"/>
              <a:ext cx="2641958" cy="784871"/>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6" name="Google Shape;612;p50"/>
          <p:cNvSpPr/>
          <p:nvPr/>
        </p:nvSpPr>
        <p:spPr>
          <a:xfrm>
            <a:off x="5790754" y="4040933"/>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 name="Google Shape;622;p50"/>
          <p:cNvCxnSpPr/>
          <p:nvPr/>
        </p:nvCxnSpPr>
        <p:spPr>
          <a:xfrm>
            <a:off x="6032166" y="4244898"/>
            <a:ext cx="313212" cy="282895"/>
          </a:xfrm>
          <a:prstGeom prst="straightConnector1">
            <a:avLst/>
          </a:prstGeom>
          <a:noFill/>
          <a:ln w="19050" cap="flat" cmpd="sng">
            <a:solidFill>
              <a:srgbClr val="CC0000"/>
            </a:solidFill>
            <a:prstDash val="solid"/>
            <a:round/>
            <a:headEnd type="none" w="med" len="med"/>
            <a:tailEnd type="triangle" w="med" len="med"/>
          </a:ln>
        </p:spPr>
      </p:cxnSp>
      <p:sp>
        <p:nvSpPr>
          <p:cNvPr id="15" name="Google Shape;612;p50"/>
          <p:cNvSpPr/>
          <p:nvPr/>
        </p:nvSpPr>
        <p:spPr>
          <a:xfrm>
            <a:off x="6345378" y="4432878"/>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 name="Group 16"/>
          <p:cNvGrpSpPr/>
          <p:nvPr/>
        </p:nvGrpSpPr>
        <p:grpSpPr>
          <a:xfrm>
            <a:off x="9144000" y="1322332"/>
            <a:ext cx="2618065" cy="773523"/>
            <a:chOff x="9144000" y="1322332"/>
            <a:chExt cx="2618065" cy="773523"/>
          </a:xfrm>
        </p:grpSpPr>
        <p:sp>
          <p:nvSpPr>
            <p:cNvPr id="18" name="TextBox 17"/>
            <p:cNvSpPr txBox="1"/>
            <p:nvPr/>
          </p:nvSpPr>
          <p:spPr>
            <a:xfrm>
              <a:off x="9144000" y="1322332"/>
              <a:ext cx="1822935" cy="369332"/>
            </a:xfrm>
            <a:prstGeom prst="rect">
              <a:avLst/>
            </a:prstGeom>
            <a:noFill/>
          </p:spPr>
          <p:txBody>
            <a:bodyPr wrap="none" rtlCol="0">
              <a:spAutoFit/>
            </a:bodyPr>
            <a:lstStyle/>
            <a:p>
              <a:r>
                <a:rPr lang="en-US">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a:latin typeface="Karla" charset="0"/>
                  <a:ea typeface="Karla" charset="0"/>
                  <a:cs typeface="Karla" charset="0"/>
                </a:rPr>
                <a:t>Batch Likelihood: </a:t>
              </a: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799549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a:t>
            </a:r>
          </a:p>
        </p:txBody>
      </p:sp>
      <p:sp>
        <p:nvSpPr>
          <p:cNvPr id="3" name="Slide Number Placeholder 2"/>
          <p:cNvSpPr>
            <a:spLocks noGrp="1"/>
          </p:cNvSpPr>
          <p:nvPr>
            <p:ph type="sldNum" sz="quarter" idx="12"/>
          </p:nvPr>
        </p:nvSpPr>
        <p:spPr/>
        <p:txBody>
          <a:bodyPr/>
          <a:lstStyle/>
          <a:p>
            <a:fld id="{74FD6AAA-7C75-FB4B-8EA1-06B22787237D}" type="slidenum">
              <a:rPr lang="en-US" smtClean="0"/>
              <a:t>38</a:t>
            </a:fld>
            <a:endParaRPr lang="en-US"/>
          </a:p>
        </p:txBody>
      </p:sp>
    </p:spTree>
    <p:extLst>
      <p:ext uri="{BB962C8B-B14F-4D97-AF65-F5344CB8AC3E}">
        <p14:creationId xmlns:p14="http://schemas.microsoft.com/office/powerpoint/2010/main" val="2092579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 Logistic Regression Revisited</a:t>
            </a:r>
          </a:p>
        </p:txBody>
      </p:sp>
      <p:sp>
        <p:nvSpPr>
          <p:cNvPr id="4" name="Slide Number Placeholder 3"/>
          <p:cNvSpPr>
            <a:spLocks noGrp="1"/>
          </p:cNvSpPr>
          <p:nvPr>
            <p:ph type="sldNum" sz="quarter" idx="12"/>
          </p:nvPr>
        </p:nvSpPr>
        <p:spPr/>
        <p:txBody>
          <a:bodyPr/>
          <a:lstStyle/>
          <a:p>
            <a:fld id="{74FD6AAA-7C75-FB4B-8EA1-06B22787237D}" type="slidenum">
              <a:rPr lang="en-US" smtClean="0"/>
              <a:t>39</a:t>
            </a:fld>
            <a:endParaRPr lang="en-US"/>
          </a:p>
        </p:txBody>
      </p:sp>
      <p:grpSp>
        <p:nvGrpSpPr>
          <p:cNvPr id="20" name="Group 19"/>
          <p:cNvGrpSpPr/>
          <p:nvPr/>
        </p:nvGrpSpPr>
        <p:grpSpPr>
          <a:xfrm>
            <a:off x="349292" y="1479897"/>
            <a:ext cx="11852982" cy="1032810"/>
            <a:chOff x="0" y="4778909"/>
            <a:chExt cx="11852982" cy="1032810"/>
          </a:xfrm>
        </p:grpSpPr>
        <p:grpSp>
          <p:nvGrpSpPr>
            <p:cNvPr id="21" name="Group 20"/>
            <p:cNvGrpSpPr/>
            <p:nvPr/>
          </p:nvGrpSpPr>
          <p:grpSpPr>
            <a:xfrm>
              <a:off x="0" y="4778909"/>
              <a:ext cx="11852982" cy="1032810"/>
              <a:chOff x="0" y="4778909"/>
              <a:chExt cx="11852982" cy="1032810"/>
            </a:xfrm>
          </p:grpSpPr>
          <mc:AlternateContent xmlns:mc="http://schemas.openxmlformats.org/markup-compatibility/2006" xmlns:a14="http://schemas.microsoft.com/office/drawing/2010/main">
            <mc:Choice Requires="a14">
              <p:sp>
                <p:nvSpPr>
                  <p:cNvPr id="23" name="TextBox 22"/>
                  <p:cNvSpPr txBox="1"/>
                  <p:nvPr/>
                </p:nvSpPr>
                <p:spPr>
                  <a:xfrm>
                    <a:off x="8147022" y="4876881"/>
                    <a:ext cx="3705960" cy="764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charset="0"/>
                              <a:ea typeface="Cambria Math" charset="0"/>
                              <a:cs typeface="Cambria Math" charset="0"/>
                            </a:rPr>
                            <m:t>ℒ</m:t>
                          </m:r>
                          <m:r>
                            <a:rPr lang="en-US"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𝛽</m:t>
                          </m:r>
                          <m:r>
                            <a:rPr lang="en-US" sz="1600" b="0" i="1" smtClean="0">
                              <a:latin typeface="Cambria Math" charset="0"/>
                              <a:ea typeface="Cambria Math" charset="0"/>
                              <a:cs typeface="Cambria Math" charset="0"/>
                            </a:rPr>
                            <m:t>)=</m:t>
                          </m:r>
                          <m:nary>
                            <m:naryPr>
                              <m:chr m:val="∑"/>
                              <m:ctrlPr>
                                <a:rPr lang="is-IS" sz="1600" b="0" i="1" smtClean="0">
                                  <a:latin typeface="Cambria Math" charset="0"/>
                                  <a:ea typeface="Cambria Math" charset="0"/>
                                  <a:cs typeface="Cambria Math" charset="0"/>
                                </a:rPr>
                              </m:ctrlPr>
                            </m:naryPr>
                            <m:sub>
                              <m:r>
                                <m:rPr>
                                  <m:brk m:alnAt="23"/>
                                </m:rPr>
                                <a:rPr lang="en-US" sz="1600" b="0" i="1" smtClean="0">
                                  <a:latin typeface="Cambria Math" charset="0"/>
                                  <a:ea typeface="Cambria Math" charset="0"/>
                                  <a:cs typeface="Cambria Math" charset="0"/>
                                </a:rPr>
                                <m:t>𝑖</m:t>
                              </m:r>
                            </m:sub>
                            <m:sup>
                              <m:r>
                                <a:rPr lang="en-US" sz="1600" b="0" i="1" smtClean="0">
                                  <a:latin typeface="Cambria Math" charset="0"/>
                                  <a:ea typeface="Cambria Math" charset="0"/>
                                  <a:cs typeface="Cambria Math" charset="0"/>
                                </a:rPr>
                                <m:t>𝑛</m:t>
                              </m:r>
                            </m:sup>
                            <m:e>
                              <m:sSub>
                                <m:sSubPr>
                                  <m:ctrlPr>
                                    <a:rPr lang="en-US" sz="1600" b="0" i="1" smtClean="0">
                                      <a:latin typeface="Cambria Math" charset="0"/>
                                      <a:ea typeface="Cambria Math" charset="0"/>
                                      <a:cs typeface="Cambria Math" charset="0"/>
                                    </a:rPr>
                                  </m:ctrlPr>
                                </m:sSubPr>
                                <m:e>
                                  <m:r>
                                    <a:rPr lang="en-US" sz="1600" b="0" i="1" smtClean="0">
                                      <a:latin typeface="Cambria Math" charset="0"/>
                                      <a:ea typeface="Cambria Math" charset="0"/>
                                      <a:cs typeface="Cambria Math" charset="0"/>
                                    </a:rPr>
                                    <m:t>ℒ</m:t>
                                  </m:r>
                                </m:e>
                                <m:sub>
                                  <m:r>
                                    <a:rPr lang="en-US" sz="1600" b="0" i="1" smtClean="0">
                                      <a:latin typeface="Cambria Math" charset="0"/>
                                      <a:ea typeface="Cambria Math" charset="0"/>
                                      <a:cs typeface="Cambria Math" charset="0"/>
                                    </a:rPr>
                                    <m:t>𝑖</m:t>
                                  </m:r>
                                </m:sub>
                              </m:sSub>
                              <m:d>
                                <m:dPr>
                                  <m:ctrlPr>
                                    <a:rPr lang="en-US" sz="1600" b="0" i="1" smtClean="0">
                                      <a:latin typeface="Cambria Math" charset="0"/>
                                      <a:ea typeface="Cambria Math" charset="0"/>
                                      <a:cs typeface="Cambria Math" charset="0"/>
                                    </a:rPr>
                                  </m:ctrlPr>
                                </m:dPr>
                                <m:e>
                                  <m:r>
                                    <a:rPr lang="en-US" sz="1600" b="0" i="1" smtClean="0">
                                      <a:latin typeface="Cambria Math" charset="0"/>
                                      <a:ea typeface="Cambria Math" charset="0"/>
                                      <a:cs typeface="Cambria Math" charset="0"/>
                                    </a:rPr>
                                    <m:t>𝛽</m:t>
                                  </m:r>
                                </m:e>
                              </m:d>
                            </m:e>
                          </m:nary>
                        </m:oMath>
                      </m:oMathPara>
                    </a14:m>
                    <a:endParaRPr lang="en-US" b="0" i="1" dirty="0">
                      <a:latin typeface="Cambria Math" charset="0"/>
                      <a:ea typeface="Cambria Math" charset="0"/>
                      <a:cs typeface="Cambria Math"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147022" y="4876881"/>
                    <a:ext cx="3705960" cy="764505"/>
                  </a:xfrm>
                  <a:prstGeom prst="rect">
                    <a:avLst/>
                  </a:prstGeom>
                  <a:blipFill rotWithShape="0">
                    <a:blip r:embed="rId2"/>
                    <a:stretch>
                      <a:fillRect/>
                    </a:stretch>
                  </a:blipFill>
                </p:spPr>
                <p:txBody>
                  <a:bodyPr/>
                  <a:lstStyle/>
                  <a:p>
                    <a:r>
                      <a:rPr lang="en-US">
                        <a:noFill/>
                      </a:rPr>
                      <a:t> </a:t>
                    </a:r>
                  </a:p>
                </p:txBody>
              </p:sp>
            </mc:Fallback>
          </mc:AlternateContent>
          <p:grpSp>
            <p:nvGrpSpPr>
              <p:cNvPr id="24" name="Group 23"/>
              <p:cNvGrpSpPr/>
              <p:nvPr/>
            </p:nvGrpSpPr>
            <p:grpSpPr>
              <a:xfrm>
                <a:off x="0" y="4778909"/>
                <a:ext cx="8416752" cy="1032810"/>
                <a:chOff x="244843" y="3195835"/>
                <a:chExt cx="8416752" cy="1032810"/>
              </a:xfrm>
            </p:grpSpPr>
            <p:sp>
              <p:nvSpPr>
                <p:cNvPr id="25" name="Rectangle 24"/>
                <p:cNvSpPr/>
                <p:nvPr/>
              </p:nvSpPr>
              <p:spPr>
                <a:xfrm>
                  <a:off x="1093393" y="3203897"/>
                  <a:ext cx="1005840" cy="100584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Affine</a:t>
                  </a:r>
                </a:p>
              </p:txBody>
            </p:sp>
            <mc:AlternateContent xmlns:mc="http://schemas.openxmlformats.org/markup-compatibility/2006" xmlns:a14="http://schemas.microsoft.com/office/drawing/2010/main">
              <mc:Choice Requires="a14">
                <p:sp>
                  <p:nvSpPr>
                    <p:cNvPr id="26" name="TextBox 25"/>
                    <p:cNvSpPr txBox="1"/>
                    <p:nvPr/>
                  </p:nvSpPr>
                  <p:spPr>
                    <a:xfrm>
                      <a:off x="244843" y="3522061"/>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44843" y="3522061"/>
                      <a:ext cx="392287" cy="369332"/>
                    </a:xfrm>
                    <a:prstGeom prst="rect">
                      <a:avLst/>
                    </a:prstGeom>
                    <a:blipFill rotWithShape="0">
                      <a:blip r:embed="rId3"/>
                      <a:stretch>
                        <a:fillRect/>
                      </a:stretch>
                    </a:blipFill>
                  </p:spPr>
                  <p:txBody>
                    <a:bodyPr/>
                    <a:lstStyle/>
                    <a:p>
                      <a:r>
                        <a:rPr lang="en-US">
                          <a:noFill/>
                        </a:rPr>
                        <a:t> </a:t>
                      </a:r>
                    </a:p>
                  </p:txBody>
                </p:sp>
              </mc:Fallback>
            </mc:AlternateContent>
            <p:cxnSp>
              <p:nvCxnSpPr>
                <p:cNvPr id="27" name="Straight Arrow Connector 26"/>
                <p:cNvCxnSpPr/>
                <p:nvPr/>
              </p:nvCxnSpPr>
              <p:spPr>
                <a:xfrm>
                  <a:off x="678230" y="3725725"/>
                  <a:ext cx="347196"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412720" y="3498483"/>
                      <a:ext cx="15604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h</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0</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1</m:t>
                                </m:r>
                              </m:sub>
                            </m:sSub>
                            <m:r>
                              <a:rPr lang="en-US" b="0" i="1" smtClean="0">
                                <a:latin typeface="Cambria Math" charset="0"/>
                              </a:rPr>
                              <m:t>𝑋</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412720" y="3498483"/>
                      <a:ext cx="1560492" cy="369332"/>
                    </a:xfrm>
                    <a:prstGeom prst="rect">
                      <a:avLst/>
                    </a:prstGeom>
                    <a:blipFill rotWithShape="0">
                      <a:blip r:embed="rId4"/>
                      <a:stretch>
                        <a:fillRect b="-13115"/>
                      </a:stretch>
                    </a:blipFill>
                  </p:spPr>
                  <p:txBody>
                    <a:bodyPr/>
                    <a:lstStyle/>
                    <a:p>
                      <a:r>
                        <a:rPr lang="en-US">
                          <a:noFill/>
                        </a:rPr>
                        <a:t> </a:t>
                      </a:r>
                    </a:p>
                  </p:txBody>
                </p:sp>
              </mc:Fallback>
            </mc:AlternateContent>
            <p:cxnSp>
              <p:nvCxnSpPr>
                <p:cNvPr id="29" name="Straight Arrow Connector 28"/>
                <p:cNvCxnSpPr/>
                <p:nvPr/>
              </p:nvCxnSpPr>
              <p:spPr>
                <a:xfrm flipV="1">
                  <a:off x="2207052" y="3714038"/>
                  <a:ext cx="255532" cy="454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353981" y="3222805"/>
                  <a:ext cx="1132369" cy="100584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Activation</a:t>
                  </a:r>
                </a:p>
              </p:txBody>
            </p:sp>
            <mc:AlternateContent xmlns:mc="http://schemas.openxmlformats.org/markup-compatibility/2006" xmlns:a14="http://schemas.microsoft.com/office/drawing/2010/main">
              <mc:Choice Requires="a14">
                <p:sp>
                  <p:nvSpPr>
                    <p:cNvPr id="31" name="TextBox 30"/>
                    <p:cNvSpPr txBox="1"/>
                    <p:nvPr/>
                  </p:nvSpPr>
                  <p:spPr>
                    <a:xfrm>
                      <a:off x="5404539" y="3359086"/>
                      <a:ext cx="2245512" cy="6173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𝑝</m:t>
                            </m:r>
                            <m:r>
                              <a:rPr lang="en-US" b="0" i="1" smtClean="0">
                                <a:latin typeface="Cambria Math" charset="0"/>
                              </a:rPr>
                              <m:t>=</m:t>
                            </m:r>
                            <m:f>
                              <m:fPr>
                                <m:ctrlPr>
                                  <a:rPr lang="mr-IN" b="0" i="1" smtClean="0">
                                    <a:latin typeface="Cambria Math" charset="0"/>
                                  </a:rPr>
                                </m:ctrlPr>
                              </m:fPr>
                              <m:num>
                                <m:r>
                                  <a:rPr lang="en-US" b="0" i="1" smtClean="0">
                                    <a:latin typeface="Cambria Math" charset="0"/>
                                  </a:rPr>
                                  <m:t>1</m:t>
                                </m:r>
                              </m:num>
                              <m:den>
                                <m:r>
                                  <a:rPr lang="en-US" b="0" i="1" smtClean="0">
                                    <a:latin typeface="Cambria Math" charset="0"/>
                                  </a:rPr>
                                  <m:t>1+</m:t>
                                </m:r>
                                <m:sSup>
                                  <m:sSupPr>
                                    <m:ctrlPr>
                                      <a:rPr lang="en-US" b="0" i="1" smtClean="0">
                                        <a:latin typeface="Cambria Math" charset="0"/>
                                      </a:rPr>
                                    </m:ctrlPr>
                                  </m:sSupPr>
                                  <m:e>
                                    <m:r>
                                      <a:rPr lang="en-US" b="0" i="1" smtClean="0">
                                        <a:latin typeface="Cambria Math" charset="0"/>
                                      </a:rPr>
                                      <m:t>𝑒</m:t>
                                    </m:r>
                                  </m:e>
                                  <m:sup>
                                    <m:r>
                                      <a:rPr lang="en-US" b="0" i="1" smtClean="0">
                                        <a:latin typeface="Cambria Math" charset="0"/>
                                      </a:rPr>
                                      <m:t>−</m:t>
                                    </m:r>
                                    <m:r>
                                      <a:rPr lang="en-US" b="0" i="1" smtClean="0">
                                        <a:latin typeface="Cambria Math" charset="0"/>
                                      </a:rPr>
                                      <m:t>h</m:t>
                                    </m:r>
                                  </m:sup>
                                </m:sSup>
                              </m:den>
                            </m:f>
                          </m:oMath>
                        </m:oMathPara>
                      </a14:m>
                      <a:endParaRPr lang="en-US"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5404539" y="3359086"/>
                      <a:ext cx="2245512" cy="617348"/>
                    </a:xfrm>
                    <a:prstGeom prst="rect">
                      <a:avLst/>
                    </a:prstGeom>
                    <a:blipFill rotWithShape="0">
                      <a:blip r:embed="rId5"/>
                      <a:stretch>
                        <a:fillRect/>
                      </a:stretch>
                    </a:blipFill>
                  </p:spPr>
                  <p:txBody>
                    <a:bodyPr/>
                    <a:lstStyle/>
                    <a:p>
                      <a:r>
                        <a:rPr lang="en-US">
                          <a:noFill/>
                        </a:rPr>
                        <a:t> </a:t>
                      </a:r>
                    </a:p>
                  </p:txBody>
                </p:sp>
              </mc:Fallback>
            </mc:AlternateContent>
            <p:cxnSp>
              <p:nvCxnSpPr>
                <p:cNvPr id="32" name="Straight Arrow Connector 31"/>
                <p:cNvCxnSpPr/>
                <p:nvPr/>
              </p:nvCxnSpPr>
              <p:spPr>
                <a:xfrm>
                  <a:off x="5537168" y="3713835"/>
                  <a:ext cx="277387" cy="20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7652903" y="3195835"/>
                  <a:ext cx="1005840" cy="100584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Loss Fun</a:t>
                  </a:r>
                </a:p>
              </p:txBody>
            </p:sp>
            <p:cxnSp>
              <p:nvCxnSpPr>
                <p:cNvPr id="34" name="Straight Arrow Connector 33"/>
                <p:cNvCxnSpPr/>
                <p:nvPr/>
              </p:nvCxnSpPr>
              <p:spPr>
                <a:xfrm flipV="1">
                  <a:off x="4064053" y="3697793"/>
                  <a:ext cx="229852" cy="962"/>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274560" y="3696747"/>
                  <a:ext cx="328205"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8476864" y="3667760"/>
                  <a:ext cx="184731" cy="369332"/>
                </a:xfrm>
                <a:prstGeom prst="rect">
                  <a:avLst/>
                </a:prstGeom>
                <a:noFill/>
              </p:spPr>
              <p:txBody>
                <a:bodyPr wrap="none" rtlCol="0">
                  <a:spAutoFit/>
                </a:bodyPr>
                <a:lstStyle/>
                <a:p>
                  <a:endParaRPr lang="en-US" dirty="0"/>
                </a:p>
              </p:txBody>
            </p:sp>
          </p:grpSp>
        </p:grpSp>
        <p:cxnSp>
          <p:nvCxnSpPr>
            <p:cNvPr id="22" name="Straight Arrow Connector 21"/>
            <p:cNvCxnSpPr/>
            <p:nvPr/>
          </p:nvCxnSpPr>
          <p:spPr>
            <a:xfrm flipV="1">
              <a:off x="8569837" y="5266223"/>
              <a:ext cx="576295" cy="756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TextBox 36"/>
              <p:cNvSpPr txBox="1"/>
              <p:nvPr/>
            </p:nvSpPr>
            <p:spPr>
              <a:xfrm>
                <a:off x="9653666" y="3442787"/>
                <a:ext cx="1010884" cy="7294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sz="2000" b="0" i="1" smtClean="0">
                              <a:latin typeface="Cambria Math" charset="0"/>
                              <a:ea typeface="Cambria Math" charset="0"/>
                              <a:cs typeface="Cambria Math" charset="0"/>
                            </a:rPr>
                          </m:ctrlPr>
                        </m:fPr>
                        <m:num>
                          <m:r>
                            <a:rPr lang="mr-IN"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ℒ</m:t>
                          </m:r>
                        </m:num>
                        <m:den>
                          <m:r>
                            <a:rPr lang="mr-IN"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𝑝</m:t>
                          </m:r>
                        </m:den>
                      </m:f>
                    </m:oMath>
                  </m:oMathPara>
                </a14:m>
                <a:endParaRPr lang="en-US" b="0" i="1" dirty="0">
                  <a:latin typeface="Cambria Math" charset="0"/>
                  <a:ea typeface="Cambria Math" charset="0"/>
                  <a:cs typeface="Cambria Math"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9653666" y="3442787"/>
                <a:ext cx="1010884" cy="729430"/>
              </a:xfrm>
              <a:prstGeom prst="rect">
                <a:avLst/>
              </a:prstGeom>
              <a:blipFill rotWithShape="0">
                <a:blip r:embed="rId6"/>
                <a:stretch>
                  <a:fillRect/>
                </a:stretch>
              </a:blipFill>
            </p:spPr>
            <p:txBody>
              <a:bodyPr/>
              <a:lstStyle/>
              <a:p>
                <a:r>
                  <a:rPr lang="en-US">
                    <a:noFill/>
                  </a:rPr>
                  <a:t> </a:t>
                </a:r>
              </a:p>
            </p:txBody>
          </p:sp>
        </mc:Fallback>
      </mc:AlternateContent>
      <p:grpSp>
        <p:nvGrpSpPr>
          <p:cNvPr id="54" name="Group 53"/>
          <p:cNvGrpSpPr/>
          <p:nvPr/>
        </p:nvGrpSpPr>
        <p:grpSpPr>
          <a:xfrm>
            <a:off x="6199078" y="3539796"/>
            <a:ext cx="3454588" cy="675954"/>
            <a:chOff x="6199078" y="3539796"/>
            <a:chExt cx="3454588" cy="675954"/>
          </a:xfrm>
        </p:grpSpPr>
        <mc:AlternateContent xmlns:mc="http://schemas.openxmlformats.org/markup-compatibility/2006" xmlns:a14="http://schemas.microsoft.com/office/drawing/2010/main">
          <mc:Choice Requires="a14">
            <p:sp>
              <p:nvSpPr>
                <p:cNvPr id="38" name="TextBox 37"/>
                <p:cNvSpPr txBox="1"/>
                <p:nvPr/>
              </p:nvSpPr>
              <p:spPr>
                <a:xfrm>
                  <a:off x="6199078" y="3539796"/>
                  <a:ext cx="1179931" cy="675954"/>
                </a:xfrm>
                <a:prstGeom prst="rect">
                  <a:avLst/>
                </a:prstGeom>
                <a:noFill/>
              </p:spPr>
              <p:txBody>
                <a:bodyPr wrap="square" rtlCol="0">
                  <a:spAutoFit/>
                </a:bodyPr>
                <a:lstStyle/>
                <a:p>
                  <a14:m>
                    <m:oMath xmlns:m="http://schemas.openxmlformats.org/officeDocument/2006/math">
                      <m:f>
                        <m:fPr>
                          <m:ctrlPr>
                            <a:rPr lang="mr-IN" sz="2400" b="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ℒ</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𝑝</m:t>
                          </m:r>
                        </m:den>
                      </m:f>
                    </m:oMath>
                  </a14:m>
                  <a:r>
                    <a:rPr lang="mr-IN" sz="2400" b="0" dirty="0">
                      <a:ea typeface="Cambria Math" charset="0"/>
                      <a:cs typeface="Cambria Math" charset="0"/>
                    </a:rPr>
                    <a:t> </a:t>
                  </a:r>
                  <a14:m>
                    <m:oMath xmlns:m="http://schemas.openxmlformats.org/officeDocument/2006/math">
                      <m:f>
                        <m:fPr>
                          <m:ctrlPr>
                            <a:rPr lang="mr-IN" sz="2400" b="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𝑝</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h</m:t>
                          </m:r>
                        </m:den>
                      </m:f>
                    </m:oMath>
                  </a14:m>
                  <a:endParaRPr lang="en-US" sz="2400" b="0" i="1" dirty="0">
                    <a:latin typeface="Cambria Math" charset="0"/>
                    <a:ea typeface="Cambria Math" charset="0"/>
                    <a:cs typeface="Cambria Math"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199078" y="3539796"/>
                  <a:ext cx="1179931" cy="675954"/>
                </a:xfrm>
                <a:prstGeom prst="rect">
                  <a:avLst/>
                </a:prstGeom>
                <a:blipFill rotWithShape="0">
                  <a:blip r:embed="rId7"/>
                  <a:stretch>
                    <a:fillRect b="-901"/>
                  </a:stretch>
                </a:blipFill>
              </p:spPr>
              <p:txBody>
                <a:bodyPr/>
                <a:lstStyle/>
                <a:p>
                  <a:r>
                    <a:rPr lang="en-US">
                      <a:noFill/>
                    </a:rPr>
                    <a:t> </a:t>
                  </a:r>
                </a:p>
              </p:txBody>
            </p:sp>
          </mc:Fallback>
        </mc:AlternateContent>
        <p:cxnSp>
          <p:nvCxnSpPr>
            <p:cNvPr id="42" name="Straight Arrow Connector 41"/>
            <p:cNvCxnSpPr/>
            <p:nvPr/>
          </p:nvCxnSpPr>
          <p:spPr>
            <a:xfrm flipH="1">
              <a:off x="7075357" y="3807502"/>
              <a:ext cx="2578309" cy="9477"/>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442533" y="3539796"/>
            <a:ext cx="3635072" cy="680314"/>
            <a:chOff x="2442533" y="3539796"/>
            <a:chExt cx="3635072" cy="680314"/>
          </a:xfrm>
        </p:grpSpPr>
        <mc:AlternateContent xmlns:mc="http://schemas.openxmlformats.org/markup-compatibility/2006" xmlns:a14="http://schemas.microsoft.com/office/drawing/2010/main">
          <mc:Choice Requires="a14">
            <p:sp>
              <p:nvSpPr>
                <p:cNvPr id="39" name="TextBox 38"/>
                <p:cNvSpPr txBox="1"/>
                <p:nvPr/>
              </p:nvSpPr>
              <p:spPr>
                <a:xfrm>
                  <a:off x="2442533" y="3539796"/>
                  <a:ext cx="1553494" cy="680314"/>
                </a:xfrm>
                <a:prstGeom prst="rect">
                  <a:avLst/>
                </a:prstGeom>
                <a:noFill/>
              </p:spPr>
              <p:txBody>
                <a:bodyPr wrap="square" rtlCol="0">
                  <a:spAutoFit/>
                </a:bodyPr>
                <a:lstStyle/>
                <a:p>
                  <a14:m>
                    <m:oMath xmlns:m="http://schemas.openxmlformats.org/officeDocument/2006/math">
                      <m:f>
                        <m:fPr>
                          <m:ctrlPr>
                            <a:rPr lang="mr-IN" sz="240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ℒ</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𝑝</m:t>
                          </m:r>
                        </m:den>
                      </m:f>
                    </m:oMath>
                  </a14:m>
                  <a:r>
                    <a:rPr lang="mr-IN" sz="2400" dirty="0">
                      <a:ea typeface="Cambria Math" charset="0"/>
                      <a:cs typeface="Cambria Math" charset="0"/>
                    </a:rPr>
                    <a:t> </a:t>
                  </a:r>
                  <a14:m>
                    <m:oMath xmlns:m="http://schemas.openxmlformats.org/officeDocument/2006/math">
                      <m:f>
                        <m:fPr>
                          <m:ctrlPr>
                            <a:rPr lang="mr-IN" sz="240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𝑝</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h</m:t>
                          </m:r>
                        </m:den>
                      </m:f>
                    </m:oMath>
                  </a14:m>
                  <a:r>
                    <a:rPr lang="mr-IN" sz="2400" dirty="0">
                      <a:ea typeface="Cambria Math" charset="0"/>
                      <a:cs typeface="Cambria Math" charset="0"/>
                    </a:rPr>
                    <a:t> </a:t>
                  </a:r>
                  <a14:m>
                    <m:oMath xmlns:m="http://schemas.openxmlformats.org/officeDocument/2006/math">
                      <m:f>
                        <m:fPr>
                          <m:ctrlPr>
                            <a:rPr lang="mr-IN" sz="240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h</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𝛽</m:t>
                          </m:r>
                        </m:den>
                      </m:f>
                    </m:oMath>
                  </a14:m>
                  <a:endParaRPr lang="en-US" sz="2400" i="1" dirty="0">
                    <a:latin typeface="Cambria Math" charset="0"/>
                    <a:ea typeface="Cambria Math" charset="0"/>
                    <a:cs typeface="Cambria Math"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442533" y="3539796"/>
                  <a:ext cx="1553494" cy="680314"/>
                </a:xfrm>
                <a:prstGeom prst="rect">
                  <a:avLst/>
                </a:prstGeom>
                <a:blipFill rotWithShape="0">
                  <a:blip r:embed="rId8"/>
                  <a:stretch>
                    <a:fillRect b="-901"/>
                  </a:stretch>
                </a:blipFill>
              </p:spPr>
              <p:txBody>
                <a:bodyPr/>
                <a:lstStyle/>
                <a:p>
                  <a:r>
                    <a:rPr lang="en-US">
                      <a:noFill/>
                    </a:rPr>
                    <a:t> </a:t>
                  </a:r>
                </a:p>
              </p:txBody>
            </p:sp>
          </mc:Fallback>
        </mc:AlternateContent>
        <p:cxnSp>
          <p:nvCxnSpPr>
            <p:cNvPr id="46" name="Straight Arrow Connector 45"/>
            <p:cNvCxnSpPr/>
            <p:nvPr/>
          </p:nvCxnSpPr>
          <p:spPr>
            <a:xfrm flipH="1">
              <a:off x="3739344" y="3816979"/>
              <a:ext cx="2338261" cy="1"/>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4463321" y="4465175"/>
                <a:ext cx="3291179" cy="6190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b="0" i="1" smtClean="0">
                              <a:latin typeface="Cambria Math" charset="0"/>
                              <a:ea typeface="Cambria Math" charset="0"/>
                              <a:cs typeface="Cambria Math" charset="0"/>
                            </a:rPr>
                          </m:ctrlPr>
                        </m:fPr>
                        <m:num>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𝑝</m:t>
                          </m:r>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h</m:t>
                          </m:r>
                        </m:den>
                      </m:f>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𝜎</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h</m:t>
                      </m:r>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𝜎</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h</m:t>
                          </m:r>
                        </m:e>
                      </m:d>
                      <m:r>
                        <a:rPr lang="en-US" b="0" i="1" smtClean="0">
                          <a:latin typeface="Cambria Math" charset="0"/>
                          <a:ea typeface="Cambria Math" charset="0"/>
                          <a:cs typeface="Cambria Math" charset="0"/>
                        </a:rPr>
                        <m:t>)</m:t>
                      </m:r>
                    </m:oMath>
                  </m:oMathPara>
                </a14:m>
                <a:endParaRPr lang="en-US" sz="2400" b="0" i="1" dirty="0">
                  <a:latin typeface="Cambria Math" charset="0"/>
                  <a:ea typeface="Cambria Math" charset="0"/>
                  <a:cs typeface="Cambria Math"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463321" y="4465175"/>
                <a:ext cx="3291179" cy="61901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750421" y="4392563"/>
                <a:ext cx="3614018" cy="665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b="0" i="1" smtClean="0">
                              <a:latin typeface="Cambria Math" charset="0"/>
                              <a:ea typeface="Cambria Math" charset="0"/>
                              <a:cs typeface="Cambria Math" charset="0"/>
                            </a:rPr>
                          </m:ctrlPr>
                        </m:fPr>
                        <m:num>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ℒ</m:t>
                          </m:r>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𝑝</m:t>
                          </m:r>
                        </m:den>
                      </m:f>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𝑦</m:t>
                      </m:r>
                      <m:f>
                        <m:fPr>
                          <m:ctrlPr>
                            <a:rPr lang="en-US"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1</m:t>
                          </m:r>
                        </m:num>
                        <m:den>
                          <m:r>
                            <a:rPr lang="en-US" b="0" i="1" smtClean="0">
                              <a:latin typeface="Cambria Math" charset="0"/>
                              <a:ea typeface="Cambria Math" charset="0"/>
                              <a:cs typeface="Cambria Math" charset="0"/>
                            </a:rPr>
                            <m:t>𝑝</m:t>
                          </m:r>
                        </m:den>
                      </m:f>
                      <m:r>
                        <a:rPr lang="en-US" b="0" i="1" smtClean="0">
                          <a:latin typeface="Cambria Math" charset="0"/>
                          <a:ea typeface="Cambria Math" charset="0"/>
                          <a:cs typeface="Cambria Math" charset="0"/>
                        </a:rPr>
                        <m:t>−</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𝑦</m:t>
                          </m:r>
                        </m:e>
                      </m:d>
                      <m:f>
                        <m:fPr>
                          <m:ctrlPr>
                            <a:rPr lang="en-US"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1</m:t>
                          </m:r>
                        </m:num>
                        <m:den>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𝑝</m:t>
                          </m:r>
                        </m:den>
                      </m:f>
                    </m:oMath>
                  </m:oMathPara>
                </a14:m>
                <a:endParaRPr lang="en-US" sz="2400" b="0" i="1" dirty="0">
                  <a:latin typeface="Cambria Math" charset="0"/>
                  <a:ea typeface="Cambria Math" charset="0"/>
                  <a:cs typeface="Cambria Math"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7750421" y="4392563"/>
                <a:ext cx="3614018" cy="66569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309534" y="4392178"/>
                <a:ext cx="2983257" cy="6660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b="0" i="1" smtClean="0">
                              <a:latin typeface="Cambria Math" charset="0"/>
                              <a:ea typeface="Cambria Math" charset="0"/>
                              <a:cs typeface="Cambria Math" charset="0"/>
                            </a:rPr>
                          </m:ctrlPr>
                        </m:fPr>
                        <m:num>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h</m:t>
                          </m:r>
                        </m:num>
                        <m:den>
                          <m:r>
                            <a:rPr lang="mr-IN" b="0" i="1" smtClean="0">
                              <a:latin typeface="Cambria Math" charset="0"/>
                              <a:ea typeface="Cambria Math" charset="0"/>
                              <a:cs typeface="Cambria Math" charset="0"/>
                            </a:rPr>
                            <m:t>𝜕</m:t>
                          </m:r>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𝛽</m:t>
                              </m:r>
                            </m:e>
                            <m:sub>
                              <m:r>
                                <a:rPr lang="en-US" b="0" i="1" smtClean="0">
                                  <a:latin typeface="Cambria Math" charset="0"/>
                                  <a:ea typeface="Cambria Math" charset="0"/>
                                  <a:cs typeface="Cambria Math" charset="0"/>
                                </a:rPr>
                                <m:t>1</m:t>
                              </m:r>
                            </m:sub>
                          </m:sSub>
                        </m:den>
                      </m:f>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𝑋</m:t>
                      </m:r>
                      <m:r>
                        <a:rPr lang="en-US" b="0" i="1" smtClean="0">
                          <a:latin typeface="Cambria Math" charset="0"/>
                          <a:ea typeface="Cambria Math" charset="0"/>
                          <a:cs typeface="Cambria Math" charset="0"/>
                        </a:rPr>
                        <m:t>,</m:t>
                      </m:r>
                      <m:f>
                        <m:fPr>
                          <m:ctrlPr>
                            <a:rPr lang="en-US"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𝑑</m:t>
                          </m:r>
                          <m:r>
                            <a:rPr lang="en-US" b="0" i="1" smtClean="0">
                              <a:latin typeface="Cambria Math" charset="0"/>
                              <a:ea typeface="Cambria Math" charset="0"/>
                              <a:cs typeface="Cambria Math" charset="0"/>
                            </a:rPr>
                            <m:t>ℒ</m:t>
                          </m:r>
                        </m:num>
                        <m:den>
                          <m:r>
                            <a:rPr lang="en-US" b="0" i="1" smtClean="0">
                              <a:latin typeface="Cambria Math" charset="0"/>
                              <a:ea typeface="Cambria Math" charset="0"/>
                              <a:cs typeface="Cambria Math" charset="0"/>
                            </a:rPr>
                            <m:t>𝑑</m:t>
                          </m:r>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𝛽</m:t>
                              </m:r>
                            </m:e>
                            <m:sub>
                              <m:r>
                                <a:rPr lang="en-US" b="0" i="1" smtClean="0">
                                  <a:latin typeface="Cambria Math" charset="0"/>
                                  <a:ea typeface="Cambria Math" charset="0"/>
                                  <a:cs typeface="Cambria Math" charset="0"/>
                                </a:rPr>
                                <m:t>0</m:t>
                              </m:r>
                            </m:sub>
                          </m:sSub>
                        </m:den>
                      </m:f>
                      <m:r>
                        <a:rPr lang="en-US" b="0" i="1" smtClean="0">
                          <a:latin typeface="Cambria Math" charset="0"/>
                          <a:ea typeface="Cambria Math" charset="0"/>
                          <a:cs typeface="Cambria Math" charset="0"/>
                        </a:rPr>
                        <m:t>=1</m:t>
                      </m:r>
                    </m:oMath>
                  </m:oMathPara>
                </a14:m>
                <a:endParaRPr lang="en-US" b="0" i="1" dirty="0">
                  <a:latin typeface="Cambria Math" charset="0"/>
                  <a:ea typeface="Cambria Math" charset="0"/>
                  <a:cs typeface="Cambria Math"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09534" y="4392178"/>
                <a:ext cx="2983257" cy="66608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73791" y="5060053"/>
                <a:ext cx="6607628" cy="1006429"/>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sz="2000" b="0" i="1" smtClean="0">
                              <a:latin typeface="Cambria Math" charset="0"/>
                              <a:ea typeface="Cambria Math" charset="0"/>
                              <a:cs typeface="Cambria Math" charset="0"/>
                            </a:rPr>
                          </m:ctrlPr>
                        </m:fPr>
                        <m:num>
                          <m:r>
                            <a:rPr lang="mr-IN"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ℒ</m:t>
                          </m:r>
                        </m:num>
                        <m:den>
                          <m:r>
                            <a:rPr lang="mr-IN" sz="2000" b="0" i="1" smtClean="0">
                              <a:latin typeface="Cambria Math" charset="0"/>
                              <a:ea typeface="Cambria Math" charset="0"/>
                              <a:cs typeface="Cambria Math" charset="0"/>
                            </a:rPr>
                            <m:t>𝜕</m:t>
                          </m:r>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𝛽</m:t>
                              </m:r>
                            </m:e>
                            <m:sub>
                              <m:r>
                                <a:rPr lang="en-US" sz="2000" b="0" i="1" smtClean="0">
                                  <a:latin typeface="Cambria Math" charset="0"/>
                                  <a:ea typeface="Cambria Math" charset="0"/>
                                  <a:cs typeface="Cambria Math" charset="0"/>
                                </a:rPr>
                                <m:t>1</m:t>
                              </m:r>
                            </m:sub>
                          </m:sSub>
                        </m:den>
                      </m:f>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m:t>
                      </m:r>
                      <m:r>
                        <a:rPr lang="en-US" sz="2000" i="1">
                          <a:latin typeface="Cambria Math" charset="0"/>
                          <a:ea typeface="Cambria Math" charset="0"/>
                          <a:cs typeface="Cambria Math" charset="0"/>
                        </a:rPr>
                        <m:t>𝑋</m:t>
                      </m:r>
                      <m:r>
                        <a:rPr lang="en-US" sz="2000" i="1">
                          <a:latin typeface="Cambria Math" charset="0"/>
                          <a:ea typeface="Cambria Math" charset="0"/>
                          <a:cs typeface="Cambria Math" charset="0"/>
                        </a:rPr>
                        <m:t>𝜎</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h</m:t>
                          </m:r>
                        </m:e>
                      </m:d>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𝜎</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h</m:t>
                              </m:r>
                            </m:e>
                          </m:d>
                        </m:e>
                      </m:d>
                      <m:r>
                        <a:rPr lang="en-US" sz="2000" b="0" i="1" smtClean="0">
                          <a:latin typeface="Cambria Math" charset="0"/>
                          <a:ea typeface="Cambria Math" charset="0"/>
                          <a:cs typeface="Cambria Math" charset="0"/>
                        </a:rPr>
                        <m:t>[</m:t>
                      </m:r>
                      <m:r>
                        <a:rPr lang="en-US" sz="2000" i="1">
                          <a:latin typeface="Cambria Math" charset="0"/>
                          <a:ea typeface="Cambria Math" charset="0"/>
                          <a:cs typeface="Cambria Math" charset="0"/>
                        </a:rPr>
                        <m:t>𝑦</m:t>
                      </m:r>
                      <m:f>
                        <m:fPr>
                          <m:ctrlPr>
                            <a:rPr lang="en-US" sz="2000" i="1">
                              <a:latin typeface="Cambria Math" charset="0"/>
                              <a:ea typeface="Cambria Math" charset="0"/>
                              <a:cs typeface="Cambria Math" charset="0"/>
                            </a:rPr>
                          </m:ctrlPr>
                        </m:fPr>
                        <m:num>
                          <m:r>
                            <a:rPr lang="en-US" sz="2000" i="1">
                              <a:latin typeface="Cambria Math" charset="0"/>
                              <a:ea typeface="Cambria Math" charset="0"/>
                              <a:cs typeface="Cambria Math" charset="0"/>
                            </a:rPr>
                            <m:t>1</m:t>
                          </m:r>
                        </m:num>
                        <m:den>
                          <m:r>
                            <a:rPr lang="en-US" sz="2000" i="1">
                              <a:latin typeface="Cambria Math" charset="0"/>
                              <a:ea typeface="Cambria Math" charset="0"/>
                              <a:cs typeface="Cambria Math" charset="0"/>
                            </a:rPr>
                            <m:t>𝑝</m:t>
                          </m:r>
                        </m:den>
                      </m:f>
                      <m:r>
                        <a:rPr lang="en-US" sz="2000" b="0" i="1" smtClean="0">
                          <a:latin typeface="Cambria Math" charset="0"/>
                          <a:ea typeface="Cambria Math" charset="0"/>
                          <a:cs typeface="Cambria Math" charset="0"/>
                        </a:rPr>
                        <m:t>+</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𝑦</m:t>
                          </m:r>
                        </m:e>
                      </m:d>
                      <m:f>
                        <m:fPr>
                          <m:ctrlPr>
                            <a:rPr lang="en-US" sz="2000" i="1">
                              <a:latin typeface="Cambria Math" charset="0"/>
                              <a:ea typeface="Cambria Math" charset="0"/>
                              <a:cs typeface="Cambria Math" charset="0"/>
                            </a:rPr>
                          </m:ctrlPr>
                        </m:fPr>
                        <m:num>
                          <m:r>
                            <a:rPr lang="en-US" sz="2000" i="1">
                              <a:latin typeface="Cambria Math" charset="0"/>
                              <a:ea typeface="Cambria Math" charset="0"/>
                              <a:cs typeface="Cambria Math" charset="0"/>
                            </a:rPr>
                            <m:t>1</m:t>
                          </m:r>
                        </m:num>
                        <m:den>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𝑝</m:t>
                          </m:r>
                        </m:den>
                      </m:f>
                      <m:r>
                        <m:rPr>
                          <m:lit/>
                        </m:rPr>
                        <a:rPr lang="en-US" sz="2000" b="0" i="1" smtClean="0">
                          <a:latin typeface="Cambria Math" charset="0"/>
                          <a:ea typeface="Cambria Math" charset="0"/>
                          <a:cs typeface="Cambria Math" charset="0"/>
                        </a:rPr>
                        <m:t>]</m:t>
                      </m:r>
                    </m:oMath>
                  </m:oMathPara>
                </a14:m>
                <a:endParaRPr lang="en-US" sz="2000" i="1" dirty="0">
                  <a:latin typeface="Cambria Math" charset="0"/>
                  <a:ea typeface="Cambria Math" charset="0"/>
                  <a:cs typeface="Cambria Math" charset="0"/>
                </a:endParaRPr>
              </a:p>
              <a:p>
                <a:endParaRPr lang="en-US" sz="1600" b="0" i="1" dirty="0">
                  <a:latin typeface="Cambria Math" charset="0"/>
                  <a:ea typeface="Cambria Math" charset="0"/>
                  <a:cs typeface="Cambria Math"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773791" y="5060053"/>
                <a:ext cx="6607628" cy="1006429"/>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773791" y="5823857"/>
                <a:ext cx="6607628" cy="1006814"/>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sz="2000" b="0" i="1" smtClean="0">
                              <a:latin typeface="Cambria Math" charset="0"/>
                              <a:ea typeface="Cambria Math" charset="0"/>
                              <a:cs typeface="Cambria Math" charset="0"/>
                            </a:rPr>
                          </m:ctrlPr>
                        </m:fPr>
                        <m:num>
                          <m:r>
                            <a:rPr lang="mr-IN"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ℒ</m:t>
                          </m:r>
                        </m:num>
                        <m:den>
                          <m:r>
                            <a:rPr lang="mr-IN" sz="2000" b="0" i="1" smtClean="0">
                              <a:latin typeface="Cambria Math" charset="0"/>
                              <a:ea typeface="Cambria Math" charset="0"/>
                              <a:cs typeface="Cambria Math" charset="0"/>
                            </a:rPr>
                            <m:t>𝜕</m:t>
                          </m:r>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𝛽</m:t>
                              </m:r>
                            </m:e>
                            <m:sub>
                              <m:r>
                                <a:rPr lang="en-US" sz="2000" b="0" i="1" smtClean="0">
                                  <a:latin typeface="Cambria Math" charset="0"/>
                                  <a:ea typeface="Cambria Math" charset="0"/>
                                  <a:cs typeface="Cambria Math" charset="0"/>
                                </a:rPr>
                                <m:t>0 </m:t>
                              </m:r>
                            </m:sub>
                          </m:sSub>
                        </m:den>
                      </m:f>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m:t>
                      </m:r>
                      <m:r>
                        <a:rPr lang="en-US" sz="2000" i="1">
                          <a:latin typeface="Cambria Math" charset="0"/>
                          <a:ea typeface="Cambria Math" charset="0"/>
                          <a:cs typeface="Cambria Math" charset="0"/>
                        </a:rPr>
                        <m:t>𝜎</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h</m:t>
                          </m:r>
                        </m:e>
                      </m:d>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𝜎</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h</m:t>
                              </m:r>
                            </m:e>
                          </m:d>
                        </m:e>
                      </m:d>
                      <m:r>
                        <m:rPr>
                          <m:lit/>
                        </m:rP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 </m:t>
                      </m:r>
                      <m:r>
                        <a:rPr lang="en-US" sz="2000" i="1">
                          <a:latin typeface="Cambria Math" charset="0"/>
                          <a:ea typeface="Cambria Math" charset="0"/>
                          <a:cs typeface="Cambria Math" charset="0"/>
                        </a:rPr>
                        <m:t>𝑦</m:t>
                      </m:r>
                      <m:f>
                        <m:fPr>
                          <m:ctrlPr>
                            <a:rPr lang="en-US" sz="2000" i="1">
                              <a:latin typeface="Cambria Math" charset="0"/>
                              <a:ea typeface="Cambria Math" charset="0"/>
                              <a:cs typeface="Cambria Math" charset="0"/>
                            </a:rPr>
                          </m:ctrlPr>
                        </m:fPr>
                        <m:num>
                          <m:r>
                            <a:rPr lang="en-US" sz="2000" i="1">
                              <a:latin typeface="Cambria Math" charset="0"/>
                              <a:ea typeface="Cambria Math" charset="0"/>
                              <a:cs typeface="Cambria Math" charset="0"/>
                            </a:rPr>
                            <m:t>1</m:t>
                          </m:r>
                        </m:num>
                        <m:den>
                          <m:r>
                            <a:rPr lang="en-US" sz="2000" i="1">
                              <a:latin typeface="Cambria Math" charset="0"/>
                              <a:ea typeface="Cambria Math" charset="0"/>
                              <a:cs typeface="Cambria Math" charset="0"/>
                            </a:rPr>
                            <m:t>𝑝</m:t>
                          </m:r>
                        </m:den>
                      </m:f>
                      <m:r>
                        <a:rPr lang="en-US" sz="2000" b="0" i="1" smtClean="0">
                          <a:latin typeface="Cambria Math" charset="0"/>
                          <a:ea typeface="Cambria Math" charset="0"/>
                          <a:cs typeface="Cambria Math" charset="0"/>
                        </a:rPr>
                        <m:t>+</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𝑦</m:t>
                          </m:r>
                        </m:e>
                      </m:d>
                      <m:f>
                        <m:fPr>
                          <m:ctrlPr>
                            <a:rPr lang="en-US" sz="2000" i="1">
                              <a:latin typeface="Cambria Math" charset="0"/>
                              <a:ea typeface="Cambria Math" charset="0"/>
                              <a:cs typeface="Cambria Math" charset="0"/>
                            </a:rPr>
                          </m:ctrlPr>
                        </m:fPr>
                        <m:num>
                          <m:r>
                            <a:rPr lang="en-US" sz="2000" i="1">
                              <a:latin typeface="Cambria Math" charset="0"/>
                              <a:ea typeface="Cambria Math" charset="0"/>
                              <a:cs typeface="Cambria Math" charset="0"/>
                            </a:rPr>
                            <m:t>1</m:t>
                          </m:r>
                        </m:num>
                        <m:den>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𝑝</m:t>
                          </m:r>
                        </m:den>
                      </m:f>
                      <m:r>
                        <m:rPr>
                          <m:lit/>
                        </m:rPr>
                        <a:rPr lang="en-US" sz="2000" b="0" i="1" smtClean="0">
                          <a:latin typeface="Cambria Math" charset="0"/>
                          <a:ea typeface="Cambria Math" charset="0"/>
                          <a:cs typeface="Cambria Math" charset="0"/>
                        </a:rPr>
                        <m:t>]</m:t>
                      </m:r>
                    </m:oMath>
                  </m:oMathPara>
                </a14:m>
                <a:endParaRPr lang="en-US" sz="2000" i="1" dirty="0">
                  <a:latin typeface="Cambria Math" charset="0"/>
                  <a:ea typeface="Cambria Math" charset="0"/>
                  <a:cs typeface="Cambria Math" charset="0"/>
                </a:endParaRPr>
              </a:p>
              <a:p>
                <a:endParaRPr lang="en-US" sz="1600" b="0" i="1" dirty="0">
                  <a:latin typeface="Cambria Math" charset="0"/>
                  <a:ea typeface="Cambria Math" charset="0"/>
                  <a:cs typeface="Cambria Math"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773791" y="5823857"/>
                <a:ext cx="6607628" cy="1006814"/>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573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P spid="43" grpId="0"/>
      <p:bldP spid="44"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the coefficients</a:t>
            </a:r>
          </a:p>
        </p:txBody>
      </p:sp>
      <p:sp>
        <p:nvSpPr>
          <p:cNvPr id="4" name="Slide Number Placeholder 3"/>
          <p:cNvSpPr>
            <a:spLocks noGrp="1"/>
          </p:cNvSpPr>
          <p:nvPr>
            <p:ph type="sldNum" sz="quarter" idx="12"/>
          </p:nvPr>
        </p:nvSpPr>
        <p:spPr/>
        <p:txBody>
          <a:bodyPr/>
          <a:lstStyle/>
          <a:p>
            <a:fld id="{74FD6AAA-7C75-FB4B-8EA1-06B22787237D}" type="slidenum">
              <a:rPr lang="en-US" smtClean="0"/>
              <a:t>4</a:t>
            </a:fld>
            <a:endParaRPr lang="en-US"/>
          </a:p>
        </p:txBody>
      </p:sp>
      <p:sp>
        <p:nvSpPr>
          <p:cNvPr id="16" name="TextBox 15"/>
          <p:cNvSpPr txBox="1"/>
          <p:nvPr/>
        </p:nvSpPr>
        <p:spPr>
          <a:xfrm>
            <a:off x="767215" y="1148791"/>
            <a:ext cx="7425431" cy="523220"/>
          </a:xfrm>
          <a:prstGeom prst="rect">
            <a:avLst/>
          </a:prstGeom>
          <a:noFill/>
        </p:spPr>
        <p:txBody>
          <a:bodyPr wrap="none" rtlCol="0">
            <a:spAutoFit/>
          </a:bodyPr>
          <a:lstStyle/>
          <a:p>
            <a:r>
              <a:rPr lang="en-US" sz="2800" dirty="0">
                <a:solidFill>
                  <a:schemeClr val="tx1">
                    <a:lumMod val="75000"/>
                    <a:lumOff val="25000"/>
                  </a:schemeClr>
                </a:solidFill>
                <a:latin typeface="Karla" charset="0"/>
                <a:ea typeface="Karla" charset="0"/>
                <a:cs typeface="Karla" charset="0"/>
              </a:rPr>
              <a:t>Start with Regression or Logistic Regression</a:t>
            </a:r>
          </a:p>
        </p:txBody>
      </p:sp>
      <mc:AlternateContent xmlns:mc="http://schemas.openxmlformats.org/markup-compatibility/2006" xmlns:a14="http://schemas.microsoft.com/office/drawing/2010/main">
        <mc:Choice Requires="a14">
          <p:sp>
            <p:nvSpPr>
              <p:cNvPr id="18" name="Rectangle 17"/>
              <p:cNvSpPr/>
              <p:nvPr/>
            </p:nvSpPr>
            <p:spPr>
              <a:xfrm>
                <a:off x="4539068" y="4097189"/>
                <a:ext cx="41855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r>
                        <a:rPr lang="en-US" b="0" i="1" smtClean="0">
                          <a:latin typeface="Cambria Math" charset="0"/>
                        </a:rPr>
                        <m:t>=</m:t>
                      </m:r>
                      <m:r>
                        <a:rPr lang="en-US" b="0" i="1" smtClean="0">
                          <a:latin typeface="Cambria Math" charset="0"/>
                        </a:rPr>
                        <m:t>𝑓</m:t>
                      </m:r>
                      <m:r>
                        <a:rPr lang="en-US" b="0" i="1" smtClean="0">
                          <a:latin typeface="Cambria Math" charset="0"/>
                          <a:ea typeface="Cambria Math" charset="0"/>
                          <a:cs typeface="Cambria Math" charset="0"/>
                        </a:rPr>
                        <m:t>(</m:t>
                      </m:r>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𝛽</m:t>
                          </m:r>
                        </m:e>
                        <m:sub>
                          <m:r>
                            <a:rPr lang="en-US" b="0" i="1" smtClean="0">
                              <a:latin typeface="Cambria Math" charset="0"/>
                              <a:ea typeface="Cambria Math" charset="0"/>
                              <a:cs typeface="Cambria Math" charset="0"/>
                            </a:rPr>
                            <m:t>0</m:t>
                          </m:r>
                        </m:sub>
                      </m:sSub>
                      <m:r>
                        <a:rPr lang="en-US" b="0" i="1" smtClean="0">
                          <a:latin typeface="Cambria Math" charset="0"/>
                          <a:ea typeface="Cambria Math" charset="0"/>
                          <a:cs typeface="Cambria Math" charset="0"/>
                        </a:rPr>
                        <m:t>+</m:t>
                      </m:r>
                      <m:sSub>
                        <m:sSubPr>
                          <m:ctrlPr>
                            <a:rPr lang="en-US" b="0" i="1" smtClean="0">
                              <a:solidFill>
                                <a:schemeClr val="accent2">
                                  <a:lumMod val="75000"/>
                                </a:schemeClr>
                              </a:solidFill>
                              <a:latin typeface="Cambria Math" charset="0"/>
                              <a:ea typeface="Cambria Math" charset="0"/>
                              <a:cs typeface="Cambria Math" charset="0"/>
                            </a:rPr>
                          </m:ctrlPr>
                        </m:sSubPr>
                        <m:e>
                          <m:r>
                            <a:rPr lang="en-US" b="0" i="1" smtClean="0">
                              <a:solidFill>
                                <a:schemeClr val="accent2">
                                  <a:lumMod val="75000"/>
                                </a:schemeClr>
                              </a:solidFill>
                              <a:latin typeface="Cambria Math" charset="0"/>
                              <a:ea typeface="Cambria Math" charset="0"/>
                              <a:cs typeface="Cambria Math" charset="0"/>
                            </a:rPr>
                            <m:t>𝛽</m:t>
                          </m:r>
                        </m:e>
                        <m:sub>
                          <m:r>
                            <a:rPr lang="en-US" b="0" i="1" smtClean="0">
                              <a:solidFill>
                                <a:schemeClr val="accent2">
                                  <a:lumMod val="75000"/>
                                </a:schemeClr>
                              </a:solidFill>
                              <a:latin typeface="Cambria Math" charset="0"/>
                              <a:ea typeface="Cambria Math" charset="0"/>
                              <a:cs typeface="Cambria Math" charset="0"/>
                            </a:rPr>
                            <m:t>1</m:t>
                          </m:r>
                        </m:sub>
                      </m:sSub>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𝑥</m:t>
                          </m:r>
                        </m:e>
                        <m:sub>
                          <m:r>
                            <a:rPr lang="en-US" b="0" i="1" smtClean="0">
                              <a:latin typeface="Cambria Math" charset="0"/>
                              <a:ea typeface="Cambria Math" charset="0"/>
                              <a:cs typeface="Cambria Math" charset="0"/>
                            </a:rPr>
                            <m:t>1</m:t>
                          </m:r>
                        </m:sub>
                      </m:sSub>
                      <m:r>
                        <a:rPr lang="en-US" b="0" i="1" smtClean="0">
                          <a:latin typeface="Cambria Math" charset="0"/>
                          <a:ea typeface="Cambria Math" charset="0"/>
                          <a:cs typeface="Cambria Math" charset="0"/>
                        </a:rPr>
                        <m:t>+</m:t>
                      </m:r>
                      <m:sSub>
                        <m:sSubPr>
                          <m:ctrlPr>
                            <a:rPr lang="en-US" b="0" i="1" smtClean="0">
                              <a:solidFill>
                                <a:srgbClr val="0070C0"/>
                              </a:solidFill>
                              <a:latin typeface="Cambria Math" charset="0"/>
                              <a:ea typeface="Cambria Math" charset="0"/>
                              <a:cs typeface="Cambria Math" charset="0"/>
                            </a:rPr>
                          </m:ctrlPr>
                        </m:sSubPr>
                        <m:e>
                          <m:r>
                            <a:rPr lang="en-US" b="0" i="1" smtClean="0">
                              <a:solidFill>
                                <a:srgbClr val="0070C0"/>
                              </a:solidFill>
                              <a:latin typeface="Cambria Math" charset="0"/>
                              <a:ea typeface="Cambria Math" charset="0"/>
                              <a:cs typeface="Cambria Math" charset="0"/>
                            </a:rPr>
                            <m:t>𝛽</m:t>
                          </m:r>
                        </m:e>
                        <m:sub>
                          <m:r>
                            <a:rPr lang="en-US" b="0" i="1" smtClean="0">
                              <a:solidFill>
                                <a:srgbClr val="0070C0"/>
                              </a:solidFill>
                              <a:latin typeface="Cambria Math" charset="0"/>
                              <a:ea typeface="Cambria Math" charset="0"/>
                              <a:cs typeface="Cambria Math" charset="0"/>
                            </a:rPr>
                            <m:t>2</m:t>
                          </m:r>
                        </m:sub>
                      </m:sSub>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𝑥</m:t>
                          </m:r>
                        </m:e>
                        <m:sub>
                          <m:r>
                            <a:rPr lang="en-US" b="0" i="1" smtClean="0">
                              <a:latin typeface="Cambria Math" charset="0"/>
                              <a:ea typeface="Cambria Math" charset="0"/>
                              <a:cs typeface="Cambria Math" charset="0"/>
                            </a:rPr>
                            <m:t>2</m:t>
                          </m:r>
                        </m:sub>
                      </m:sSub>
                      <m:r>
                        <a:rPr lang="en-US" b="0" i="1" smtClean="0">
                          <a:latin typeface="Cambria Math" charset="0"/>
                          <a:ea typeface="Cambria Math" charset="0"/>
                          <a:cs typeface="Cambria Math" charset="0"/>
                        </a:rPr>
                        <m:t>+</m:t>
                      </m:r>
                      <m:sSub>
                        <m:sSubPr>
                          <m:ctrlPr>
                            <a:rPr lang="en-US" b="0" i="1" smtClean="0">
                              <a:solidFill>
                                <a:srgbClr val="00B050"/>
                              </a:solidFill>
                              <a:latin typeface="Cambria Math" charset="0"/>
                              <a:ea typeface="Cambria Math" charset="0"/>
                              <a:cs typeface="Cambria Math" charset="0"/>
                            </a:rPr>
                          </m:ctrlPr>
                        </m:sSubPr>
                        <m:e>
                          <m:r>
                            <a:rPr lang="en-US" b="0" i="1" smtClean="0">
                              <a:solidFill>
                                <a:srgbClr val="00B050"/>
                              </a:solidFill>
                              <a:latin typeface="Cambria Math" charset="0"/>
                              <a:ea typeface="Cambria Math" charset="0"/>
                              <a:cs typeface="Cambria Math" charset="0"/>
                            </a:rPr>
                            <m:t>𝛽</m:t>
                          </m:r>
                        </m:e>
                        <m:sub>
                          <m:r>
                            <a:rPr lang="en-US" b="0" i="1" smtClean="0">
                              <a:solidFill>
                                <a:srgbClr val="00B050"/>
                              </a:solidFill>
                              <a:latin typeface="Cambria Math" charset="0"/>
                              <a:ea typeface="Cambria Math" charset="0"/>
                              <a:cs typeface="Cambria Math" charset="0"/>
                            </a:rPr>
                            <m:t>3</m:t>
                          </m:r>
                        </m:sub>
                      </m:sSub>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𝑥</m:t>
                          </m:r>
                        </m:e>
                        <m:sub>
                          <m:r>
                            <a:rPr lang="en-US" b="0" i="1" smtClean="0">
                              <a:latin typeface="Cambria Math" charset="0"/>
                              <a:ea typeface="Cambria Math" charset="0"/>
                              <a:cs typeface="Cambria Math" charset="0"/>
                            </a:rPr>
                            <m:t>3</m:t>
                          </m:r>
                        </m:sub>
                      </m:sSub>
                      <m:r>
                        <a:rPr lang="en-US" b="0" i="1" smtClean="0">
                          <a:latin typeface="Cambria Math" charset="0"/>
                          <a:ea typeface="Cambria Math" charset="0"/>
                          <a:cs typeface="Cambria Math" charset="0"/>
                        </a:rPr>
                        <m:t>+</m:t>
                      </m:r>
                      <m:sSub>
                        <m:sSubPr>
                          <m:ctrlPr>
                            <a:rPr lang="en-US" b="0" i="1" smtClean="0">
                              <a:solidFill>
                                <a:srgbClr val="7030A0"/>
                              </a:solidFill>
                              <a:latin typeface="Cambria Math" charset="0"/>
                              <a:ea typeface="Cambria Math" charset="0"/>
                              <a:cs typeface="Cambria Math" charset="0"/>
                            </a:rPr>
                          </m:ctrlPr>
                        </m:sSubPr>
                        <m:e>
                          <m:r>
                            <a:rPr lang="en-US" b="0" i="1" smtClean="0">
                              <a:solidFill>
                                <a:srgbClr val="7030A0"/>
                              </a:solidFill>
                              <a:latin typeface="Cambria Math" charset="0"/>
                              <a:ea typeface="Cambria Math" charset="0"/>
                              <a:cs typeface="Cambria Math" charset="0"/>
                            </a:rPr>
                            <m:t>𝛽</m:t>
                          </m:r>
                        </m:e>
                        <m:sub>
                          <m:r>
                            <a:rPr lang="en-US" b="0" i="1" smtClean="0">
                              <a:solidFill>
                                <a:srgbClr val="7030A0"/>
                              </a:solidFill>
                              <a:latin typeface="Cambria Math" charset="0"/>
                              <a:ea typeface="Cambria Math" charset="0"/>
                              <a:cs typeface="Cambria Math" charset="0"/>
                            </a:rPr>
                            <m:t>4</m:t>
                          </m:r>
                        </m:sub>
                      </m:sSub>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𝑥</m:t>
                          </m:r>
                        </m:e>
                        <m:sub>
                          <m:r>
                            <a:rPr lang="en-US" b="0" i="1" smtClean="0">
                              <a:latin typeface="Cambria Math" charset="0"/>
                              <a:ea typeface="Cambria Math" charset="0"/>
                              <a:cs typeface="Cambria Math" charset="0"/>
                            </a:rPr>
                            <m:t>4</m:t>
                          </m:r>
                        </m:sub>
                      </m:sSub>
                      <m:r>
                        <a:rPr lang="en-US" b="0" i="1" smtClean="0">
                          <a:latin typeface="Cambria Math" charset="0"/>
                          <a:ea typeface="Cambria Math" charset="0"/>
                          <a:cs typeface="Cambria Math" charset="0"/>
                        </a:rPr>
                        <m:t>)</m:t>
                      </m:r>
                    </m:oMath>
                  </m:oMathPara>
                </a14:m>
                <a:endParaRPr lang="en-US" b="0" dirty="0">
                  <a:ea typeface="Cambria Math" charset="0"/>
                  <a:cs typeface="Cambria Math"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539068" y="4097189"/>
                <a:ext cx="4185505" cy="369332"/>
              </a:xfrm>
              <a:prstGeom prst="rect">
                <a:avLst/>
              </a:prstGeom>
              <a:blipFill rotWithShape="0">
                <a:blip r:embed="rId2"/>
                <a:stretch>
                  <a:fillRect b="-13115"/>
                </a:stretch>
              </a:blipFill>
            </p:spPr>
            <p:txBody>
              <a:bodyPr/>
              <a:lstStyle/>
              <a:p>
                <a:r>
                  <a:rPr lang="en-US">
                    <a:noFill/>
                  </a:rPr>
                  <a:t> </a:t>
                </a:r>
              </a:p>
            </p:txBody>
          </p:sp>
        </mc:Fallback>
      </mc:AlternateContent>
      <p:grpSp>
        <p:nvGrpSpPr>
          <p:cNvPr id="9" name="Group 8"/>
          <p:cNvGrpSpPr/>
          <p:nvPr/>
        </p:nvGrpSpPr>
        <p:grpSpPr>
          <a:xfrm>
            <a:off x="1968581" y="2883430"/>
            <a:ext cx="2675280" cy="2640311"/>
            <a:chOff x="2140857" y="2883430"/>
            <a:chExt cx="2675280" cy="2640311"/>
          </a:xfrm>
        </p:grpSpPr>
        <p:grpSp>
          <p:nvGrpSpPr>
            <p:cNvPr id="8" name="Group 7"/>
            <p:cNvGrpSpPr/>
            <p:nvPr/>
          </p:nvGrpSpPr>
          <p:grpSpPr>
            <a:xfrm>
              <a:off x="2140857" y="2883430"/>
              <a:ext cx="2675280" cy="2640311"/>
              <a:chOff x="2140857" y="2883430"/>
              <a:chExt cx="2675280" cy="2640311"/>
            </a:xfrm>
          </p:grpSpPr>
          <p:cxnSp>
            <p:nvCxnSpPr>
              <p:cNvPr id="11" name="Straight Arrow Connector 10"/>
              <p:cNvCxnSpPr/>
              <p:nvPr/>
            </p:nvCxnSpPr>
            <p:spPr>
              <a:xfrm>
                <a:off x="4025257" y="4277639"/>
                <a:ext cx="790880" cy="4999"/>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2601242" y="3047419"/>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2589268" y="3755254"/>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601391" y="4508735"/>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601242" y="5216570"/>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3761750" y="4132059"/>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a:stCxn id="32" idx="5"/>
              </p:cNvCxnSpPr>
              <p:nvPr/>
            </p:nvCxnSpPr>
            <p:spPr>
              <a:xfrm>
                <a:off x="2823958" y="3309605"/>
                <a:ext cx="987897" cy="87971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3" idx="6"/>
              </p:cNvCxnSpPr>
              <p:nvPr/>
            </p:nvCxnSpPr>
            <p:spPr>
              <a:xfrm>
                <a:off x="2850197" y="3908839"/>
                <a:ext cx="923526" cy="341988"/>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4" idx="6"/>
              </p:cNvCxnSpPr>
              <p:nvPr/>
            </p:nvCxnSpPr>
            <p:spPr>
              <a:xfrm flipV="1">
                <a:off x="2862320" y="4361341"/>
                <a:ext cx="909676" cy="30098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7" idx="3"/>
              </p:cNvCxnSpPr>
              <p:nvPr/>
            </p:nvCxnSpPr>
            <p:spPr>
              <a:xfrm flipV="1">
                <a:off x="2862320" y="4394245"/>
                <a:ext cx="937642" cy="93283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55630" y="2883430"/>
                    <a:ext cx="315147" cy="372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1</m:t>
                              </m:r>
                            </m:sub>
                          </m:sSub>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2155630" y="2883430"/>
                    <a:ext cx="315147" cy="372205"/>
                  </a:xfrm>
                  <a:prstGeom prst="rect">
                    <a:avLst/>
                  </a:prstGeom>
                  <a:blipFill rotWithShape="0">
                    <a:blip r:embed="rId3"/>
                    <a:stretch>
                      <a:fillRect l="-3922" r="-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142111" y="3620964"/>
                    <a:ext cx="321222" cy="372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2</m:t>
                              </m:r>
                            </m:sub>
                          </m:sSub>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2142111" y="3620964"/>
                    <a:ext cx="321222" cy="372205"/>
                  </a:xfrm>
                  <a:prstGeom prst="rect">
                    <a:avLst/>
                  </a:prstGeom>
                  <a:blipFill rotWithShape="0">
                    <a:blip r:embed="rId4"/>
                    <a:stretch>
                      <a:fillRect l="-1887" r="-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140857" y="4420878"/>
                    <a:ext cx="321222" cy="372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3</m:t>
                              </m:r>
                            </m:sub>
                          </m:sSub>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2140857" y="4420878"/>
                    <a:ext cx="321222" cy="372205"/>
                  </a:xfrm>
                  <a:prstGeom prst="rect">
                    <a:avLst/>
                  </a:prstGeom>
                  <a:blipFill rotWithShape="0">
                    <a:blip r:embed="rId5"/>
                    <a:stretch>
                      <a:fillRect l="-1887" r="-188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TextBox 62"/>
                <p:cNvSpPr txBox="1"/>
                <p:nvPr/>
              </p:nvSpPr>
              <p:spPr>
                <a:xfrm>
                  <a:off x="2149556" y="5151536"/>
                  <a:ext cx="321222" cy="372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4</m:t>
                            </m:r>
                          </m:sub>
                        </m:sSub>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2149556" y="5151536"/>
                  <a:ext cx="321222" cy="372205"/>
                </a:xfrm>
                <a:prstGeom prst="rect">
                  <a:avLst/>
                </a:prstGeom>
                <a:blipFill rotWithShape="0">
                  <a:blip r:embed="rId6"/>
                  <a:stretch>
                    <a:fillRect l="-3846" r="-1923"/>
                  </a:stretch>
                </a:blipFill>
              </p:spPr>
              <p:txBody>
                <a:bodyPr/>
                <a:lstStyle/>
                <a:p>
                  <a:r>
                    <a:rPr lang="en-US">
                      <a:noFill/>
                    </a:rPr>
                    <a:t> </a:t>
                  </a:r>
                </a:p>
              </p:txBody>
            </p:sp>
          </mc:Fallback>
        </mc:AlternateContent>
      </p:grpSp>
      <p:grpSp>
        <p:nvGrpSpPr>
          <p:cNvPr id="7" name="Group 6"/>
          <p:cNvGrpSpPr/>
          <p:nvPr/>
        </p:nvGrpSpPr>
        <p:grpSpPr>
          <a:xfrm>
            <a:off x="6058227" y="4487568"/>
            <a:ext cx="3565835" cy="1511229"/>
            <a:chOff x="6254496" y="4439230"/>
            <a:chExt cx="3565835" cy="1511229"/>
          </a:xfrm>
        </p:grpSpPr>
        <p:cxnSp>
          <p:nvCxnSpPr>
            <p:cNvPr id="26" name="Straight Arrow Connector 25"/>
            <p:cNvCxnSpPr/>
            <p:nvPr/>
          </p:nvCxnSpPr>
          <p:spPr>
            <a:xfrm flipV="1">
              <a:off x="6888480" y="4439230"/>
              <a:ext cx="36576" cy="887853"/>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925056" y="4439230"/>
              <a:ext cx="707136" cy="98621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7040880" y="4508735"/>
              <a:ext cx="1274064" cy="970749"/>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295007" y="5488794"/>
              <a:ext cx="3525324" cy="461665"/>
            </a:xfrm>
            <a:prstGeom prst="rect">
              <a:avLst/>
            </a:prstGeom>
            <a:noFill/>
          </p:spPr>
          <p:txBody>
            <a:bodyPr wrap="none" rtlCol="0">
              <a:spAutoFit/>
            </a:bodyPr>
            <a:lstStyle/>
            <a:p>
              <a:r>
                <a:rPr lang="en-US" sz="2400" dirty="0">
                  <a:latin typeface="Karla" charset="0"/>
                  <a:ea typeface="Karla" charset="0"/>
                  <a:cs typeface="Karla" charset="0"/>
                </a:rPr>
                <a:t>Coefficients or </a:t>
              </a:r>
              <a:r>
                <a:rPr lang="en-US" sz="2400" b="1" dirty="0">
                  <a:solidFill>
                    <a:srgbClr val="C00000"/>
                  </a:solidFill>
                  <a:latin typeface="Karla" charset="0"/>
                  <a:ea typeface="Karla" charset="0"/>
                  <a:cs typeface="Karla" charset="0"/>
                </a:rPr>
                <a:t>Weights</a:t>
              </a:r>
            </a:p>
          </p:txBody>
        </p:sp>
        <p:cxnSp>
          <p:nvCxnSpPr>
            <p:cNvPr id="39" name="Straight Arrow Connector 38"/>
            <p:cNvCxnSpPr/>
            <p:nvPr/>
          </p:nvCxnSpPr>
          <p:spPr>
            <a:xfrm flipH="1" flipV="1">
              <a:off x="6254496" y="4513268"/>
              <a:ext cx="548640" cy="916705"/>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3014486" y="4487568"/>
            <a:ext cx="2611612" cy="1422115"/>
            <a:chOff x="3405140" y="4508736"/>
            <a:chExt cx="2611612" cy="1422115"/>
          </a:xfrm>
        </p:grpSpPr>
        <p:cxnSp>
          <p:nvCxnSpPr>
            <p:cNvPr id="23" name="Straight Arrow Connector 22"/>
            <p:cNvCxnSpPr/>
            <p:nvPr/>
          </p:nvCxnSpPr>
          <p:spPr>
            <a:xfrm flipV="1">
              <a:off x="5084064" y="4508736"/>
              <a:ext cx="670560" cy="970748"/>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405140" y="5469186"/>
              <a:ext cx="2611612" cy="461665"/>
            </a:xfrm>
            <a:prstGeom prst="rect">
              <a:avLst/>
            </a:prstGeom>
            <a:noFill/>
          </p:spPr>
          <p:txBody>
            <a:bodyPr wrap="none" rtlCol="0">
              <a:spAutoFit/>
            </a:bodyPr>
            <a:lstStyle/>
            <a:p>
              <a:r>
                <a:rPr lang="en-US" sz="2400" dirty="0">
                  <a:latin typeface="Karla" charset="0"/>
                  <a:ea typeface="Karla" charset="0"/>
                  <a:cs typeface="Karla" charset="0"/>
                </a:rPr>
                <a:t>Intercept or </a:t>
              </a:r>
              <a:r>
                <a:rPr lang="en-US" sz="2400" b="1" dirty="0">
                  <a:solidFill>
                    <a:srgbClr val="C00000"/>
                  </a:solidFill>
                  <a:latin typeface="Karla" charset="0"/>
                  <a:ea typeface="Karla" charset="0"/>
                  <a:cs typeface="Karla" charset="0"/>
                </a:rPr>
                <a:t>Bias</a:t>
              </a:r>
            </a:p>
          </p:txBody>
        </p:sp>
      </p:grpSp>
      <p:grpSp>
        <p:nvGrpSpPr>
          <p:cNvPr id="12" name="Group 11"/>
          <p:cNvGrpSpPr/>
          <p:nvPr/>
        </p:nvGrpSpPr>
        <p:grpSpPr>
          <a:xfrm>
            <a:off x="3749056" y="1903092"/>
            <a:ext cx="1786992" cy="2159333"/>
            <a:chOff x="3749056" y="1903092"/>
            <a:chExt cx="1786992" cy="2159333"/>
          </a:xfrm>
        </p:grpSpPr>
        <p:grpSp>
          <p:nvGrpSpPr>
            <p:cNvPr id="5" name="Group 4"/>
            <p:cNvGrpSpPr/>
            <p:nvPr/>
          </p:nvGrpSpPr>
          <p:grpSpPr>
            <a:xfrm>
              <a:off x="3858240" y="2282947"/>
              <a:ext cx="1677808" cy="1779478"/>
              <a:chOff x="3858240" y="2282947"/>
              <a:chExt cx="1677808" cy="1779478"/>
            </a:xfrm>
          </p:grpSpPr>
          <mc:AlternateContent xmlns:mc="http://schemas.openxmlformats.org/markup-compatibility/2006" xmlns:a14="http://schemas.microsoft.com/office/drawing/2010/main">
            <mc:Choice Requires="a14">
              <p:sp>
                <p:nvSpPr>
                  <p:cNvPr id="60" name="TextBox 59"/>
                  <p:cNvSpPr txBox="1"/>
                  <p:nvPr/>
                </p:nvSpPr>
                <p:spPr>
                  <a:xfrm>
                    <a:off x="3858240" y="2282947"/>
                    <a:ext cx="1361655" cy="417487"/>
                  </a:xfrm>
                  <a:prstGeom prst="rect">
                    <a:avLst/>
                  </a:prstGeom>
                  <a:noFill/>
                </p:spPr>
                <p:txBody>
                  <a:bodyPr wrap="none" lIns="0" tIns="0" rIns="0" bIns="0" rtlCol="0">
                    <a:spAutoFit/>
                  </a:bodyPr>
                  <a:lstStyle/>
                  <a:p>
                    <a:r>
                      <a:rPr lang="en-US" b="0" i="1" dirty="0"/>
                      <a:t>f(X)</a:t>
                    </a:r>
                    <a14:m>
                      <m:oMath xmlns:m="http://schemas.openxmlformats.org/officeDocument/2006/math">
                        <m:r>
                          <a:rPr lang="en-US" b="0" i="1" smtClean="0">
                            <a:latin typeface="Cambria Math" charset="0"/>
                          </a:rPr>
                          <m:t>=</m:t>
                        </m:r>
                        <m:f>
                          <m:fPr>
                            <m:ctrlPr>
                              <a:rPr lang="mr-IN" b="0" i="1" smtClean="0">
                                <a:latin typeface="Cambria Math" charset="0"/>
                              </a:rPr>
                            </m:ctrlPr>
                          </m:fPr>
                          <m:num>
                            <m:r>
                              <a:rPr lang="en-US" b="0" i="1" smtClean="0">
                                <a:latin typeface="Cambria Math" charset="0"/>
                              </a:rPr>
                              <m:t>1</m:t>
                            </m:r>
                          </m:num>
                          <m:den>
                            <m:sSup>
                              <m:sSupPr>
                                <m:ctrlPr>
                                  <a:rPr lang="en-US" b="0" i="1" smtClean="0">
                                    <a:latin typeface="Cambria Math" charset="0"/>
                                  </a:rPr>
                                </m:ctrlPr>
                              </m:sSupPr>
                              <m:e>
                                <m:r>
                                  <a:rPr lang="en-US" b="0" i="1" smtClean="0">
                                    <a:latin typeface="Cambria Math" charset="0"/>
                                  </a:rPr>
                                  <m:t>1+</m:t>
                                </m:r>
                                <m:r>
                                  <a:rPr lang="en-US" b="0" i="1" smtClean="0">
                                    <a:latin typeface="Cambria Math" charset="0"/>
                                  </a:rPr>
                                  <m:t>𝑒</m:t>
                                </m:r>
                              </m:e>
                              <m:sup>
                                <m:r>
                                  <a:rPr lang="en-US" b="0" i="1" smtClean="0">
                                    <a:latin typeface="Cambria Math" charset="0"/>
                                  </a:rPr>
                                  <m:t>−</m:t>
                                </m:r>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𝑇</m:t>
                                    </m:r>
                                  </m:sup>
                                </m:sSup>
                                <m:r>
                                  <a:rPr lang="en-US" b="0" i="1" smtClean="0">
                                    <a:latin typeface="Cambria Math" charset="0"/>
                                  </a:rPr>
                                  <m:t>𝑋</m:t>
                                </m:r>
                              </m:sup>
                            </m:sSup>
                          </m:den>
                        </m:f>
                      </m:oMath>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858240" y="2282947"/>
                    <a:ext cx="1361655" cy="417487"/>
                  </a:xfrm>
                  <a:prstGeom prst="rect">
                    <a:avLst/>
                  </a:prstGeom>
                  <a:blipFill rotWithShape="0">
                    <a:blip r:embed="rId7"/>
                    <a:stretch>
                      <a:fillRect l="-10762" t="-2899" r="-3587" b="-14493"/>
                    </a:stretch>
                  </a:blipFill>
                </p:spPr>
                <p:txBody>
                  <a:bodyPr/>
                  <a:lstStyle/>
                  <a:p>
                    <a:r>
                      <a:rPr lang="en-US">
                        <a:noFill/>
                      </a:rPr>
                      <a:t> </a:t>
                    </a:r>
                  </a:p>
                </p:txBody>
              </p:sp>
            </mc:Fallback>
          </mc:AlternateContent>
          <p:cxnSp>
            <p:nvCxnSpPr>
              <p:cNvPr id="65" name="Straight Arrow Connector 64"/>
              <p:cNvCxnSpPr/>
              <p:nvPr/>
            </p:nvCxnSpPr>
            <p:spPr>
              <a:xfrm flipV="1">
                <a:off x="5536048" y="2760324"/>
                <a:ext cx="0" cy="1302101"/>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749056" y="1903092"/>
              <a:ext cx="1649811" cy="369332"/>
            </a:xfrm>
            <a:prstGeom prst="rect">
              <a:avLst/>
            </a:prstGeom>
            <a:noFill/>
          </p:spPr>
          <p:txBody>
            <a:bodyPr wrap="none" rtlCol="0">
              <a:spAutoFit/>
            </a:bodyPr>
            <a:lstStyle/>
            <a:p>
              <a:r>
                <a:rPr lang="en-US" dirty="0">
                  <a:latin typeface="Karla" charset="0"/>
                  <a:ea typeface="Karla" charset="0"/>
                  <a:cs typeface="Karla" charset="0"/>
                </a:rPr>
                <a:t>Classification</a:t>
              </a:r>
            </a:p>
          </p:txBody>
        </p:sp>
      </p:grpSp>
      <p:grpSp>
        <p:nvGrpSpPr>
          <p:cNvPr id="10" name="Group 9"/>
          <p:cNvGrpSpPr/>
          <p:nvPr/>
        </p:nvGrpSpPr>
        <p:grpSpPr>
          <a:xfrm>
            <a:off x="5951986" y="1903092"/>
            <a:ext cx="1359668" cy="720013"/>
            <a:chOff x="5951986" y="1903092"/>
            <a:chExt cx="1359668" cy="720013"/>
          </a:xfrm>
        </p:grpSpPr>
        <mc:AlternateContent xmlns:mc="http://schemas.openxmlformats.org/markup-compatibility/2006" xmlns:a14="http://schemas.microsoft.com/office/drawing/2010/main">
          <mc:Choice Requires="a14">
            <p:sp>
              <p:nvSpPr>
                <p:cNvPr id="42" name="TextBox 41"/>
                <p:cNvSpPr txBox="1"/>
                <p:nvPr/>
              </p:nvSpPr>
              <p:spPr>
                <a:xfrm>
                  <a:off x="6058227" y="2346106"/>
                  <a:ext cx="1225785" cy="276999"/>
                </a:xfrm>
                <a:prstGeom prst="rect">
                  <a:avLst/>
                </a:prstGeom>
                <a:noFill/>
              </p:spPr>
              <p:txBody>
                <a:bodyPr wrap="none" lIns="0" tIns="0" rIns="0" bIns="0" rtlCol="0">
                  <a:spAutoFit/>
                </a:bodyPr>
                <a:lstStyle/>
                <a:p>
                  <a:r>
                    <a:rPr lang="en-US" b="0" dirty="0"/>
                    <a:t>f</a:t>
                  </a:r>
                  <a14:m>
                    <m:oMath xmlns:m="http://schemas.openxmlformats.org/officeDocument/2006/math">
                      <m:d>
                        <m:dPr>
                          <m:ctrlPr>
                            <a:rPr lang="en-US" b="0" i="1" smtClean="0">
                              <a:latin typeface="Cambria Math" charset="0"/>
                            </a:rPr>
                          </m:ctrlPr>
                        </m:dPr>
                        <m:e>
                          <m:r>
                            <a:rPr lang="en-US" b="0" i="1" smtClean="0">
                              <a:latin typeface="Cambria Math" charset="0"/>
                            </a:rPr>
                            <m:t>𝑋</m:t>
                          </m:r>
                        </m:e>
                      </m:d>
                      <m:r>
                        <a:rPr lang="en-US" b="0" i="1" smtClean="0">
                          <a:latin typeface="Cambria Math" charset="0"/>
                        </a:rPr>
                        <m:t>=</m:t>
                      </m:r>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𝑇</m:t>
                          </m:r>
                        </m:sup>
                      </m:sSup>
                      <m:r>
                        <a:rPr lang="en-US" b="0" i="1" smtClean="0">
                          <a:latin typeface="Cambria Math" charset="0"/>
                        </a:rPr>
                        <m:t>𝑋</m:t>
                      </m:r>
                    </m:oMath>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058227" y="2346106"/>
                  <a:ext cx="1225785" cy="276999"/>
                </a:xfrm>
                <a:prstGeom prst="rect">
                  <a:avLst/>
                </a:prstGeom>
                <a:blipFill rotWithShape="0">
                  <a:blip r:embed="rId8"/>
                  <a:stretch>
                    <a:fillRect l="-11940" t="-28889" r="-5970" b="-51111"/>
                  </a:stretch>
                </a:blipFill>
              </p:spPr>
              <p:txBody>
                <a:bodyPr/>
                <a:lstStyle/>
                <a:p>
                  <a:r>
                    <a:rPr lang="en-US">
                      <a:noFill/>
                    </a:rPr>
                    <a:t> </a:t>
                  </a:r>
                </a:p>
              </p:txBody>
            </p:sp>
          </mc:Fallback>
        </mc:AlternateContent>
        <p:sp>
          <p:nvSpPr>
            <p:cNvPr id="44" name="TextBox 43"/>
            <p:cNvSpPr txBox="1"/>
            <p:nvPr/>
          </p:nvSpPr>
          <p:spPr>
            <a:xfrm>
              <a:off x="5951986" y="1903092"/>
              <a:ext cx="1359668" cy="369332"/>
            </a:xfrm>
            <a:prstGeom prst="rect">
              <a:avLst/>
            </a:prstGeom>
            <a:noFill/>
          </p:spPr>
          <p:txBody>
            <a:bodyPr wrap="none" rtlCol="0">
              <a:spAutoFit/>
            </a:bodyPr>
            <a:lstStyle/>
            <a:p>
              <a:r>
                <a:rPr lang="en-US" dirty="0">
                  <a:latin typeface="Karla" charset="0"/>
                  <a:ea typeface="Karla" charset="0"/>
                  <a:cs typeface="Karla" charset="0"/>
                </a:rPr>
                <a:t>Regression</a:t>
              </a:r>
            </a:p>
          </p:txBody>
        </p:sp>
      </p:grpSp>
      <mc:AlternateContent xmlns:mc="http://schemas.openxmlformats.org/markup-compatibility/2006" xmlns:a14="http://schemas.microsoft.com/office/drawing/2010/main">
        <mc:Choice Requires="a14">
          <p:sp>
            <p:nvSpPr>
              <p:cNvPr id="13" name="TextBox 12"/>
              <p:cNvSpPr txBox="1"/>
              <p:nvPr/>
            </p:nvSpPr>
            <p:spPr>
              <a:xfrm>
                <a:off x="9332757" y="2299939"/>
                <a:ext cx="243361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𝑇</m:t>
                          </m:r>
                        </m:sup>
                      </m:sSup>
                      <m:r>
                        <a:rPr lang="en-US" b="0" i="1" smtClean="0">
                          <a:latin typeface="Cambria Math" charset="0"/>
                        </a:rPr>
                        <m:t>=</m:t>
                      </m:r>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0</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m:t>
                              </m:r>
                            </m:sub>
                          </m:sSub>
                          <m:r>
                            <a:rPr lang="en-US" b="0" i="1" smtClean="0">
                              <a:latin typeface="Cambria Math" charset="0"/>
                            </a:rPr>
                            <m:t>,…, </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4</m:t>
                              </m:r>
                            </m:sub>
                          </m:sSub>
                        </m:e>
                      </m:d>
                    </m:oMath>
                  </m:oMathPara>
                </a14:m>
                <a:endParaRPr lang="en-US" b="0" i="1" dirty="0">
                  <a:latin typeface="Cambria Math" charset="0"/>
                </a:endParaRPr>
              </a:p>
              <a:p>
                <a:r>
                  <a:rPr lang="en-US" b="0" dirty="0"/>
                  <a:t>         </a:t>
                </a:r>
                <a14:m>
                  <m:oMath xmlns:m="http://schemas.openxmlformats.org/officeDocument/2006/math">
                    <m:r>
                      <a:rPr lang="en-US" b="0" i="0" smtClean="0">
                        <a:latin typeface="Cambria Math" charset="0"/>
                      </a:rPr>
                      <m:t>=</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0</m:t>
                        </m:r>
                      </m:sub>
                    </m:sSub>
                    <m:r>
                      <a:rPr lang="en-US" b="0" i="1" smtClean="0">
                        <a:latin typeface="Cambria Math" charset="0"/>
                      </a:rPr>
                      <m:t>, </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1</m:t>
                        </m:r>
                      </m:sub>
                    </m:sSub>
                    <m:r>
                      <a:rPr lang="en-US" b="0" i="1" smtClean="0">
                        <a:latin typeface="Cambria Math" charset="0"/>
                      </a:rPr>
                      <m:t>,…, </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4</m:t>
                        </m:r>
                      </m:sub>
                    </m:sSub>
                    <m:r>
                      <a:rPr lang="en-US" b="0" i="1" smtClean="0">
                        <a:latin typeface="Cambria Math" charset="0"/>
                      </a:rPr>
                      <m:t>]</m:t>
                    </m:r>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332757" y="2299939"/>
                <a:ext cx="2433615" cy="646331"/>
              </a:xfrm>
              <a:prstGeom prst="rect">
                <a:avLst/>
              </a:prstGeom>
              <a:blipFill rotWithShape="0">
                <a:blip r:embed="rId9"/>
                <a:stretch>
                  <a:fillRect t="-12264" b="-68868"/>
                </a:stretch>
              </a:blipFill>
            </p:spPr>
            <p:txBody>
              <a:bodyPr/>
              <a:lstStyle/>
              <a:p>
                <a:r>
                  <a:rPr lang="en-US">
                    <a:noFill/>
                  </a:rPr>
                  <a:t> </a:t>
                </a:r>
              </a:p>
            </p:txBody>
          </p:sp>
        </mc:Fallback>
      </mc:AlternateContent>
    </p:spTree>
    <p:extLst>
      <p:ext uri="{BB962C8B-B14F-4D97-AF65-F5344CB8AC3E}">
        <p14:creationId xmlns:p14="http://schemas.microsoft.com/office/powerpoint/2010/main" val="9090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a:t>
            </a:r>
          </a:p>
        </p:txBody>
      </p:sp>
      <p:sp>
        <p:nvSpPr>
          <p:cNvPr id="4" name="Slide Number Placeholder 3"/>
          <p:cNvSpPr>
            <a:spLocks noGrp="1"/>
          </p:cNvSpPr>
          <p:nvPr>
            <p:ph type="sldNum" sz="quarter" idx="12"/>
          </p:nvPr>
        </p:nvSpPr>
        <p:spPr/>
        <p:txBody>
          <a:bodyPr/>
          <a:lstStyle/>
          <a:p>
            <a:fld id="{74FD6AAA-7C75-FB4B-8EA1-06B22787237D}" type="slidenum">
              <a:rPr lang="en-US" smtClean="0"/>
              <a:t>40</a:t>
            </a:fld>
            <a:endParaRPr lang="en-US"/>
          </a:p>
        </p:txBody>
      </p:sp>
      <p:sp>
        <p:nvSpPr>
          <p:cNvPr id="93" name="TextBox 92"/>
          <p:cNvSpPr txBox="1"/>
          <p:nvPr/>
        </p:nvSpPr>
        <p:spPr>
          <a:xfrm>
            <a:off x="716623" y="982935"/>
            <a:ext cx="10454959" cy="2677656"/>
          </a:xfrm>
          <a:prstGeom prst="rect">
            <a:avLst/>
          </a:prstGeom>
          <a:noFill/>
        </p:spPr>
        <p:txBody>
          <a:bodyPr wrap="square" rtlCol="0">
            <a:spAutoFit/>
          </a:bodyPr>
          <a:lstStyle/>
          <a:p>
            <a:pPr marL="342900" indent="-342900">
              <a:buFont typeface="+mj-lt"/>
              <a:buAutoNum type="arabicPeriod"/>
            </a:pPr>
            <a:r>
              <a:rPr lang="en-US" sz="2400" dirty="0">
                <a:solidFill>
                  <a:schemeClr val="tx1">
                    <a:lumMod val="75000"/>
                    <a:lumOff val="25000"/>
                  </a:schemeClr>
                </a:solidFill>
                <a:latin typeface="Karla" charset="0"/>
                <a:ea typeface="Karla" charset="0"/>
                <a:cs typeface="Karla" charset="0"/>
              </a:rPr>
              <a:t>Derivatives need to be evaluated at some values of </a:t>
            </a:r>
            <a:r>
              <a:rPr lang="en-US" sz="2400" i="1" dirty="0">
                <a:solidFill>
                  <a:schemeClr val="tx1">
                    <a:lumMod val="75000"/>
                    <a:lumOff val="25000"/>
                  </a:schemeClr>
                </a:solidFill>
                <a:latin typeface="Karla" charset="0"/>
                <a:ea typeface="Karla" charset="0"/>
                <a:cs typeface="Karla" charset="0"/>
              </a:rPr>
              <a:t>X, y</a:t>
            </a:r>
            <a:r>
              <a:rPr lang="en-US" sz="2400" dirty="0">
                <a:solidFill>
                  <a:schemeClr val="tx1">
                    <a:lumMod val="75000"/>
                    <a:lumOff val="25000"/>
                  </a:schemeClr>
                </a:solidFill>
                <a:latin typeface="Karla" charset="0"/>
                <a:ea typeface="Karla" charset="0"/>
                <a:cs typeface="Karla" charset="0"/>
              </a:rPr>
              <a:t> and </a:t>
            </a:r>
            <a:r>
              <a:rPr lang="en-US" sz="2400" i="1" dirty="0">
                <a:solidFill>
                  <a:schemeClr val="tx1">
                    <a:lumMod val="75000"/>
                    <a:lumOff val="25000"/>
                  </a:schemeClr>
                </a:solidFill>
                <a:latin typeface="Karla" charset="0"/>
                <a:ea typeface="Karla" charset="0"/>
                <a:cs typeface="Karla" charset="0"/>
              </a:rPr>
              <a:t>W</a:t>
            </a:r>
            <a:r>
              <a:rPr lang="en-US" sz="2400" dirty="0">
                <a:solidFill>
                  <a:schemeClr val="tx1">
                    <a:lumMod val="75000"/>
                    <a:lumOff val="25000"/>
                  </a:schemeClr>
                </a:solidFill>
                <a:latin typeface="Karla" charset="0"/>
                <a:ea typeface="Karla" charset="0"/>
                <a:cs typeface="Karla" charset="0"/>
              </a:rPr>
              <a:t>. </a:t>
            </a:r>
          </a:p>
          <a:p>
            <a:pPr marL="342900" indent="-342900">
              <a:buAutoNum type="arabicPeriod"/>
            </a:pPr>
            <a:r>
              <a:rPr lang="en-US" sz="2400" dirty="0">
                <a:solidFill>
                  <a:schemeClr val="tx1">
                    <a:lumMod val="75000"/>
                    <a:lumOff val="25000"/>
                  </a:schemeClr>
                </a:solidFill>
                <a:latin typeface="Karla" charset="0"/>
                <a:ea typeface="Karla" charset="0"/>
                <a:cs typeface="Karla" charset="0"/>
              </a:rPr>
              <a:t>But since we have an expression, we can build a function that takes as input </a:t>
            </a:r>
            <a:r>
              <a:rPr lang="en-US" sz="2400" i="1" dirty="0">
                <a:solidFill>
                  <a:schemeClr val="tx1">
                    <a:lumMod val="75000"/>
                    <a:lumOff val="25000"/>
                  </a:schemeClr>
                </a:solidFill>
                <a:latin typeface="Karla" charset="0"/>
                <a:ea typeface="Karla" charset="0"/>
                <a:cs typeface="Karla" charset="0"/>
              </a:rPr>
              <a:t>X, y, W</a:t>
            </a:r>
            <a:r>
              <a:rPr lang="en-US" sz="2400" dirty="0">
                <a:solidFill>
                  <a:schemeClr val="tx1">
                    <a:lumMod val="75000"/>
                    <a:lumOff val="25000"/>
                  </a:schemeClr>
                </a:solidFill>
                <a:latin typeface="Karla" charset="0"/>
                <a:ea typeface="Karla" charset="0"/>
                <a:cs typeface="Karla" charset="0"/>
              </a:rPr>
              <a:t> and returns the derivatives and then we can use gradient descent to update.</a:t>
            </a:r>
          </a:p>
          <a:p>
            <a:pPr marL="342900" indent="-342900">
              <a:buFont typeface="+mj-lt"/>
              <a:buAutoNum type="arabicPeriod"/>
            </a:pPr>
            <a:r>
              <a:rPr lang="en-US" sz="2400" dirty="0">
                <a:solidFill>
                  <a:schemeClr val="tx1">
                    <a:lumMod val="75000"/>
                    <a:lumOff val="25000"/>
                  </a:schemeClr>
                </a:solidFill>
                <a:latin typeface="Karla" charset="0"/>
                <a:ea typeface="Karla" charset="0"/>
                <a:cs typeface="Karla" charset="0"/>
              </a:rPr>
              <a:t>This approach works well but it does not generalize. For example if the network is changed, we need to write a new function to evaluate the derivatives. </a:t>
            </a:r>
          </a:p>
          <a:p>
            <a:endParaRPr lang="en-US" sz="2400" dirty="0">
              <a:solidFill>
                <a:schemeClr val="tx1">
                  <a:lumMod val="75000"/>
                  <a:lumOff val="25000"/>
                </a:schemeClr>
              </a:solidFill>
              <a:latin typeface="Karla" charset="0"/>
              <a:ea typeface="Karla" charset="0"/>
              <a:cs typeface="Karla" charset="0"/>
            </a:endParaRPr>
          </a:p>
          <a:p>
            <a:r>
              <a:rPr lang="en-US" sz="2400" dirty="0">
                <a:solidFill>
                  <a:schemeClr val="tx1">
                    <a:lumMod val="75000"/>
                    <a:lumOff val="25000"/>
                  </a:schemeClr>
                </a:solidFill>
                <a:latin typeface="Karla" charset="0"/>
                <a:ea typeface="Karla" charset="0"/>
                <a:cs typeface="Karla" charset="0"/>
              </a:rPr>
              <a:t>For example this network will need a different function for the derivatives </a:t>
            </a:r>
          </a:p>
        </p:txBody>
      </p:sp>
      <p:grpSp>
        <p:nvGrpSpPr>
          <p:cNvPr id="5" name="Group 4"/>
          <p:cNvGrpSpPr/>
          <p:nvPr/>
        </p:nvGrpSpPr>
        <p:grpSpPr>
          <a:xfrm>
            <a:off x="3954786" y="4476440"/>
            <a:ext cx="4500102" cy="2219739"/>
            <a:chOff x="3193036" y="1798870"/>
            <a:chExt cx="5370357" cy="2479513"/>
          </a:xfrm>
        </p:grpSpPr>
        <p:grpSp>
          <p:nvGrpSpPr>
            <p:cNvPr id="6" name="Group 5"/>
            <p:cNvGrpSpPr/>
            <p:nvPr/>
          </p:nvGrpSpPr>
          <p:grpSpPr>
            <a:xfrm>
              <a:off x="3193036" y="1798870"/>
              <a:ext cx="4987688" cy="2479513"/>
              <a:chOff x="2777549" y="2141459"/>
              <a:chExt cx="4987688" cy="2479513"/>
            </a:xfrm>
          </p:grpSpPr>
          <mc:AlternateContent xmlns:mc="http://schemas.openxmlformats.org/markup-compatibility/2006" xmlns:a14="http://schemas.microsoft.com/office/drawing/2010/main">
            <mc:Choice Requires="a14">
              <p:sp>
                <p:nvSpPr>
                  <p:cNvPr id="8" name="TextBox 7"/>
                  <p:cNvSpPr txBox="1"/>
                  <p:nvPr/>
                </p:nvSpPr>
                <p:spPr>
                  <a:xfrm flipH="1" flipV="1">
                    <a:off x="2777549" y="3189246"/>
                    <a:ext cx="425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flipH="1" flipV="1">
                    <a:off x="2777549" y="3189246"/>
                    <a:ext cx="425045" cy="369332"/>
                  </a:xfrm>
                  <a:prstGeom prst="rect">
                    <a:avLst/>
                  </a:prstGeom>
                  <a:blipFill rotWithShape="0">
                    <a:blip r:embed="rId2"/>
                    <a:stretch>
                      <a:fillRect/>
                    </a:stretch>
                  </a:blipFill>
                </p:spPr>
                <p:txBody>
                  <a:bodyPr/>
                  <a:lstStyle/>
                  <a:p>
                    <a:r>
                      <a:rPr lang="en-US">
                        <a:noFill/>
                      </a:rPr>
                      <a:t> </a:t>
                    </a:r>
                  </a:p>
                </p:txBody>
              </p:sp>
            </mc:Fallback>
          </mc:AlternateContent>
          <p:sp>
            <p:nvSpPr>
              <p:cNvPr id="9" name="Rectangle 8"/>
              <p:cNvSpPr/>
              <p:nvPr/>
            </p:nvSpPr>
            <p:spPr>
              <a:xfrm>
                <a:off x="4418675" y="214145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W</a:t>
                </a:r>
                <a:r>
                  <a:rPr lang="en-US" baseline="-25000" dirty="0">
                    <a:solidFill>
                      <a:schemeClr val="tx1">
                        <a:lumMod val="75000"/>
                        <a:lumOff val="25000"/>
                      </a:schemeClr>
                    </a:solidFill>
                  </a:rPr>
                  <a:t>1</a:t>
                </a:r>
                <a:endParaRPr lang="en-US" dirty="0">
                  <a:solidFill>
                    <a:schemeClr val="tx1">
                      <a:lumMod val="75000"/>
                      <a:lumOff val="25000"/>
                    </a:schemeClr>
                  </a:solidFill>
                </a:endParaRPr>
              </a:p>
            </p:txBody>
          </p:sp>
          <p:cxnSp>
            <p:nvCxnSpPr>
              <p:cNvPr id="10" name="Straight Arrow Connector 9"/>
              <p:cNvCxnSpPr/>
              <p:nvPr/>
            </p:nvCxnSpPr>
            <p:spPr>
              <a:xfrm flipV="1">
                <a:off x="3202594" y="2598659"/>
                <a:ext cx="1216081" cy="77525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02594" y="3373912"/>
                <a:ext cx="1216081" cy="78986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5333075" y="2598659"/>
                <a:ext cx="2130481" cy="1565113"/>
                <a:chOff x="7172934" y="2505575"/>
                <a:chExt cx="2130481" cy="1565113"/>
              </a:xfrm>
            </p:grpSpPr>
            <p:cxnSp>
              <p:nvCxnSpPr>
                <p:cNvPr id="15" name="Straight Arrow Connector 14"/>
                <p:cNvCxnSpPr/>
                <p:nvPr/>
              </p:nvCxnSpPr>
              <p:spPr>
                <a:xfrm flipV="1">
                  <a:off x="7172934" y="3254579"/>
                  <a:ext cx="1216081" cy="816109"/>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172934" y="2505575"/>
                  <a:ext cx="1216081" cy="749004"/>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8389015" y="279737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3</m:t>
                                </m:r>
                              </m:sub>
                            </m:sSub>
                          </m:oMath>
                        </m:oMathPara>
                      </a14:m>
                      <a:endParaRPr lang="en-US" sz="1700" dirty="0">
                        <a:solidFill>
                          <a:schemeClr val="tx1">
                            <a:lumMod val="75000"/>
                            <a:lumOff val="25000"/>
                          </a:schemeClr>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8389015" y="2797379"/>
                      <a:ext cx="914400" cy="914400"/>
                    </a:xfrm>
                    <a:prstGeom prst="rect">
                      <a:avLst/>
                    </a:prstGeom>
                    <a:blipFill rotWithShape="0">
                      <a:blip r:embed="rId3"/>
                      <a:stretch>
                        <a:fillRect/>
                      </a:stretch>
                    </a:blipFill>
                    <a:ln>
                      <a:solidFill>
                        <a:schemeClr val="tx1">
                          <a:lumMod val="75000"/>
                          <a:lumOff val="25000"/>
                        </a:schemeClr>
                      </a:solidFill>
                    </a:ln>
                    <a:effectLst/>
                  </p:spPr>
                  <p:txBody>
                    <a:bodyPr/>
                    <a:lstStyle/>
                    <a:p>
                      <a:r>
                        <a:rPr lang="en-US">
                          <a:noFill/>
                        </a:rPr>
                        <a:t> </a:t>
                      </a:r>
                    </a:p>
                  </p:txBody>
                </p:sp>
              </mc:Fallback>
            </mc:AlternateContent>
          </p:grpSp>
          <p:sp>
            <p:nvSpPr>
              <p:cNvPr id="13" name="Rectangle 12"/>
              <p:cNvSpPr/>
              <p:nvPr/>
            </p:nvSpPr>
            <p:spPr>
              <a:xfrm>
                <a:off x="4418675" y="3706572"/>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lumMod val="75000"/>
                        <a:lumOff val="25000"/>
                      </a:schemeClr>
                    </a:solidFill>
                  </a:rPr>
                  <a:t>W</a:t>
                </a:r>
                <a:r>
                  <a:rPr lang="en-US" baseline="-25000">
                    <a:solidFill>
                      <a:schemeClr val="tx1">
                        <a:lumMod val="75000"/>
                        <a:lumOff val="25000"/>
                      </a:schemeClr>
                    </a:solidFill>
                  </a:rPr>
                  <a:t>2</a:t>
                </a:r>
                <a:endParaRPr lang="en-US" dirty="0">
                  <a:solidFill>
                    <a:schemeClr val="tx1">
                      <a:lumMod val="75000"/>
                      <a:lumOff val="25000"/>
                    </a:schemeClr>
                  </a:solidFill>
                </a:endParaRPr>
              </a:p>
            </p:txBody>
          </p:sp>
          <p:cxnSp>
            <p:nvCxnSpPr>
              <p:cNvPr id="14" name="Straight Arrow Connector 13"/>
              <p:cNvCxnSpPr/>
              <p:nvPr/>
            </p:nvCxnSpPr>
            <p:spPr>
              <a:xfrm>
                <a:off x="7463556" y="3347663"/>
                <a:ext cx="30168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tangle 6"/>
                <p:cNvSpPr/>
                <p:nvPr/>
              </p:nvSpPr>
              <p:spPr>
                <a:xfrm>
                  <a:off x="8180724" y="2815943"/>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8180724" y="2815943"/>
                  <a:ext cx="382669" cy="369332"/>
                </a:xfrm>
                <a:prstGeom prst="rect">
                  <a:avLst/>
                </a:prstGeom>
                <a:blipFill rotWithShape="0">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37261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a:t>
            </a:r>
          </a:p>
        </p:txBody>
      </p:sp>
      <p:sp>
        <p:nvSpPr>
          <p:cNvPr id="4" name="Slide Number Placeholder 3"/>
          <p:cNvSpPr>
            <a:spLocks noGrp="1"/>
          </p:cNvSpPr>
          <p:nvPr>
            <p:ph type="sldNum" sz="quarter" idx="12"/>
          </p:nvPr>
        </p:nvSpPr>
        <p:spPr/>
        <p:txBody>
          <a:bodyPr/>
          <a:lstStyle/>
          <a:p>
            <a:fld id="{74FD6AAA-7C75-FB4B-8EA1-06B22787237D}" type="slidenum">
              <a:rPr lang="en-US" smtClean="0"/>
              <a:t>41</a:t>
            </a:fld>
            <a:endParaRPr lang="en-US"/>
          </a:p>
        </p:txBody>
      </p:sp>
      <p:sp>
        <p:nvSpPr>
          <p:cNvPr id="93" name="TextBox 92"/>
          <p:cNvSpPr txBox="1"/>
          <p:nvPr/>
        </p:nvSpPr>
        <p:spPr>
          <a:xfrm>
            <a:off x="716623" y="982935"/>
            <a:ext cx="10454959" cy="2677656"/>
          </a:xfrm>
          <a:prstGeom prst="rect">
            <a:avLst/>
          </a:prstGeom>
          <a:noFill/>
        </p:spPr>
        <p:txBody>
          <a:bodyPr wrap="square" rtlCol="0">
            <a:spAutoFit/>
          </a:bodyPr>
          <a:lstStyle/>
          <a:p>
            <a:pPr marL="342900" indent="-342900">
              <a:buFont typeface="+mj-lt"/>
              <a:buAutoNum type="arabicPeriod"/>
            </a:pPr>
            <a:r>
              <a:rPr lang="en-US" sz="2400" dirty="0">
                <a:solidFill>
                  <a:schemeClr val="tx1">
                    <a:lumMod val="75000"/>
                    <a:lumOff val="25000"/>
                  </a:schemeClr>
                </a:solidFill>
                <a:latin typeface="Karla" charset="0"/>
                <a:ea typeface="Karla" charset="0"/>
                <a:cs typeface="Karla" charset="0"/>
              </a:rPr>
              <a:t>Derivatives need to be evaluated at some values of </a:t>
            </a:r>
            <a:r>
              <a:rPr lang="en-US" sz="2400" i="1" dirty="0">
                <a:solidFill>
                  <a:schemeClr val="tx1">
                    <a:lumMod val="75000"/>
                    <a:lumOff val="25000"/>
                  </a:schemeClr>
                </a:solidFill>
                <a:latin typeface="Karla" charset="0"/>
                <a:ea typeface="Karla" charset="0"/>
                <a:cs typeface="Karla" charset="0"/>
              </a:rPr>
              <a:t>X, y</a:t>
            </a:r>
            <a:r>
              <a:rPr lang="en-US" sz="2400" dirty="0">
                <a:solidFill>
                  <a:schemeClr val="tx1">
                    <a:lumMod val="75000"/>
                    <a:lumOff val="25000"/>
                  </a:schemeClr>
                </a:solidFill>
                <a:latin typeface="Karla" charset="0"/>
                <a:ea typeface="Karla" charset="0"/>
                <a:cs typeface="Karla" charset="0"/>
              </a:rPr>
              <a:t> and </a:t>
            </a:r>
            <a:r>
              <a:rPr lang="en-US" sz="2400" i="1" dirty="0">
                <a:solidFill>
                  <a:schemeClr val="tx1">
                    <a:lumMod val="75000"/>
                    <a:lumOff val="25000"/>
                  </a:schemeClr>
                </a:solidFill>
                <a:latin typeface="Karla" charset="0"/>
                <a:ea typeface="Karla" charset="0"/>
                <a:cs typeface="Karla" charset="0"/>
              </a:rPr>
              <a:t>W</a:t>
            </a:r>
            <a:r>
              <a:rPr lang="en-US" sz="2400" dirty="0">
                <a:solidFill>
                  <a:schemeClr val="tx1">
                    <a:lumMod val="75000"/>
                    <a:lumOff val="25000"/>
                  </a:schemeClr>
                </a:solidFill>
                <a:latin typeface="Karla" charset="0"/>
                <a:ea typeface="Karla" charset="0"/>
                <a:cs typeface="Karla" charset="0"/>
              </a:rPr>
              <a:t>. </a:t>
            </a:r>
          </a:p>
          <a:p>
            <a:pPr marL="342900" indent="-342900">
              <a:buAutoNum type="arabicPeriod"/>
            </a:pPr>
            <a:r>
              <a:rPr lang="en-US" sz="2400" dirty="0">
                <a:solidFill>
                  <a:schemeClr val="tx1">
                    <a:lumMod val="75000"/>
                    <a:lumOff val="25000"/>
                  </a:schemeClr>
                </a:solidFill>
                <a:latin typeface="Karla" charset="0"/>
                <a:ea typeface="Karla" charset="0"/>
                <a:cs typeface="Karla" charset="0"/>
              </a:rPr>
              <a:t>But since we have an expression, we can build a function that takes as input </a:t>
            </a:r>
            <a:r>
              <a:rPr lang="en-US" sz="2400" i="1" dirty="0">
                <a:solidFill>
                  <a:schemeClr val="tx1">
                    <a:lumMod val="75000"/>
                    <a:lumOff val="25000"/>
                  </a:schemeClr>
                </a:solidFill>
                <a:latin typeface="Karla" charset="0"/>
                <a:ea typeface="Karla" charset="0"/>
                <a:cs typeface="Karla" charset="0"/>
              </a:rPr>
              <a:t>X, y, W</a:t>
            </a:r>
            <a:r>
              <a:rPr lang="en-US" sz="2400" dirty="0">
                <a:solidFill>
                  <a:schemeClr val="tx1">
                    <a:lumMod val="75000"/>
                    <a:lumOff val="25000"/>
                  </a:schemeClr>
                </a:solidFill>
                <a:latin typeface="Karla" charset="0"/>
                <a:ea typeface="Karla" charset="0"/>
                <a:cs typeface="Karla" charset="0"/>
              </a:rPr>
              <a:t> and returns the derivatives and then we can use gradient descent to update.</a:t>
            </a:r>
          </a:p>
          <a:p>
            <a:pPr marL="342900" indent="-342900">
              <a:buFont typeface="+mj-lt"/>
              <a:buAutoNum type="arabicPeriod"/>
            </a:pPr>
            <a:r>
              <a:rPr lang="en-US" sz="2400" dirty="0">
                <a:solidFill>
                  <a:schemeClr val="tx1">
                    <a:lumMod val="75000"/>
                    <a:lumOff val="25000"/>
                  </a:schemeClr>
                </a:solidFill>
                <a:latin typeface="Karla" charset="0"/>
                <a:ea typeface="Karla" charset="0"/>
                <a:cs typeface="Karla" charset="0"/>
              </a:rPr>
              <a:t>This approach works well but it does not generalize. For example if the network is changed, we need to write a new function to evaluate the derivatives. </a:t>
            </a:r>
          </a:p>
          <a:p>
            <a:endParaRPr lang="en-US" sz="2400" dirty="0">
              <a:solidFill>
                <a:schemeClr val="tx1">
                  <a:lumMod val="75000"/>
                  <a:lumOff val="25000"/>
                </a:schemeClr>
              </a:solidFill>
              <a:latin typeface="Karla" charset="0"/>
              <a:ea typeface="Karla" charset="0"/>
              <a:cs typeface="Karla" charset="0"/>
            </a:endParaRPr>
          </a:p>
          <a:p>
            <a:r>
              <a:rPr lang="en-US" sz="2400" dirty="0">
                <a:solidFill>
                  <a:schemeClr val="tx1">
                    <a:lumMod val="75000"/>
                    <a:lumOff val="25000"/>
                  </a:schemeClr>
                </a:solidFill>
                <a:latin typeface="Karla" charset="0"/>
                <a:ea typeface="Karla" charset="0"/>
                <a:cs typeface="Karla" charset="0"/>
              </a:rPr>
              <a:t>For example this network will need a different function for the derivatives </a:t>
            </a:r>
          </a:p>
        </p:txBody>
      </p:sp>
      <p:grpSp>
        <p:nvGrpSpPr>
          <p:cNvPr id="18" name="Group 17"/>
          <p:cNvGrpSpPr/>
          <p:nvPr/>
        </p:nvGrpSpPr>
        <p:grpSpPr>
          <a:xfrm>
            <a:off x="3960786" y="4700192"/>
            <a:ext cx="4931424" cy="1746696"/>
            <a:chOff x="1768177" y="3916087"/>
            <a:chExt cx="7000377" cy="2479513"/>
          </a:xfrm>
        </p:grpSpPr>
        <p:grpSp>
          <p:nvGrpSpPr>
            <p:cNvPr id="19" name="Group 18"/>
            <p:cNvGrpSpPr/>
            <p:nvPr/>
          </p:nvGrpSpPr>
          <p:grpSpPr>
            <a:xfrm>
              <a:off x="1768177" y="3916087"/>
              <a:ext cx="7000377" cy="2479513"/>
              <a:chOff x="3193036" y="1798870"/>
              <a:chExt cx="7000377" cy="2479513"/>
            </a:xfrm>
          </p:grpSpPr>
          <p:grpSp>
            <p:nvGrpSpPr>
              <p:cNvPr id="26" name="Group 25"/>
              <p:cNvGrpSpPr/>
              <p:nvPr/>
            </p:nvGrpSpPr>
            <p:grpSpPr>
              <a:xfrm>
                <a:off x="3193036" y="1798870"/>
                <a:ext cx="6501741" cy="2479513"/>
                <a:chOff x="2777549" y="2141459"/>
                <a:chExt cx="6501741" cy="2479513"/>
              </a:xfrm>
            </p:grpSpPr>
            <mc:AlternateContent xmlns:mc="http://schemas.openxmlformats.org/markup-compatibility/2006" xmlns:a14="http://schemas.microsoft.com/office/drawing/2010/main">
              <mc:Choice Requires="a14">
                <p:sp>
                  <p:nvSpPr>
                    <p:cNvPr id="28" name="TextBox 27"/>
                    <p:cNvSpPr txBox="1"/>
                    <p:nvPr/>
                  </p:nvSpPr>
                  <p:spPr>
                    <a:xfrm flipH="1" flipV="1">
                      <a:off x="2777549" y="3189246"/>
                      <a:ext cx="425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flipH="1" flipV="1">
                      <a:off x="2777549" y="3189246"/>
                      <a:ext cx="425045" cy="369332"/>
                    </a:xfrm>
                    <a:prstGeom prst="rect">
                      <a:avLst/>
                    </a:prstGeom>
                    <a:blipFill rotWithShape="0">
                      <a:blip r:embed="rId5"/>
                      <a:stretch>
                        <a:fillRect/>
                      </a:stretch>
                    </a:blipFill>
                  </p:spPr>
                  <p:txBody>
                    <a:bodyPr/>
                    <a:lstStyle/>
                    <a:p>
                      <a:r>
                        <a:rPr lang="en-US">
                          <a:noFill/>
                        </a:rPr>
                        <a:t> </a:t>
                      </a:r>
                    </a:p>
                  </p:txBody>
                </p:sp>
              </mc:Fallback>
            </mc:AlternateContent>
            <p:sp>
              <p:nvSpPr>
                <p:cNvPr id="29" name="Rectangle 28"/>
                <p:cNvSpPr/>
                <p:nvPr/>
              </p:nvSpPr>
              <p:spPr>
                <a:xfrm>
                  <a:off x="4418675" y="214145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W</a:t>
                  </a:r>
                  <a:r>
                    <a:rPr lang="en-US" baseline="-25000" dirty="0">
                      <a:solidFill>
                        <a:schemeClr val="tx1">
                          <a:lumMod val="75000"/>
                          <a:lumOff val="25000"/>
                        </a:schemeClr>
                      </a:solidFill>
                    </a:rPr>
                    <a:t>1</a:t>
                  </a:r>
                  <a:endParaRPr lang="en-US" dirty="0">
                    <a:solidFill>
                      <a:schemeClr val="tx1">
                        <a:lumMod val="75000"/>
                        <a:lumOff val="25000"/>
                      </a:schemeClr>
                    </a:solidFill>
                  </a:endParaRPr>
                </a:p>
              </p:txBody>
            </p:sp>
            <p:cxnSp>
              <p:nvCxnSpPr>
                <p:cNvPr id="30" name="Straight Arrow Connector 29"/>
                <p:cNvCxnSpPr/>
                <p:nvPr/>
              </p:nvCxnSpPr>
              <p:spPr>
                <a:xfrm flipV="1">
                  <a:off x="3202594" y="2598659"/>
                  <a:ext cx="1216081" cy="77525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202594" y="3373912"/>
                  <a:ext cx="1216081" cy="78986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5333075" y="2141459"/>
                  <a:ext cx="2129297" cy="2022314"/>
                  <a:chOff x="7172934" y="2048375"/>
                  <a:chExt cx="2129297" cy="2022314"/>
                </a:xfrm>
              </p:grpSpPr>
              <p:cxnSp>
                <p:nvCxnSpPr>
                  <p:cNvPr id="35" name="Straight Arrow Connector 34"/>
                  <p:cNvCxnSpPr/>
                  <p:nvPr/>
                </p:nvCxnSpPr>
                <p:spPr>
                  <a:xfrm flipV="1">
                    <a:off x="7172934" y="4070688"/>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172934" y="2505575"/>
                    <a:ext cx="1216081"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p:cNvSpPr/>
                      <p:nvPr/>
                    </p:nvSpPr>
                    <p:spPr>
                      <a:xfrm>
                        <a:off x="8387831" y="2048375"/>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3</m:t>
                                  </m:r>
                                </m:sub>
                              </m:sSub>
                            </m:oMath>
                          </m:oMathPara>
                        </a14:m>
                        <a:endParaRPr lang="en-US" sz="1700" dirty="0">
                          <a:solidFill>
                            <a:schemeClr val="tx1">
                              <a:lumMod val="75000"/>
                              <a:lumOff val="25000"/>
                            </a:schemeClr>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387831" y="2048375"/>
                        <a:ext cx="914400" cy="914400"/>
                      </a:xfrm>
                      <a:prstGeom prst="rect">
                        <a:avLst/>
                      </a:prstGeom>
                      <a:blipFill rotWithShape="0">
                        <a:blip r:embed="rId6"/>
                        <a:stretch>
                          <a:fillRect/>
                        </a:stretch>
                      </a:blipFill>
                      <a:ln>
                        <a:solidFill>
                          <a:schemeClr val="tx1">
                            <a:lumMod val="75000"/>
                            <a:lumOff val="25000"/>
                          </a:schemeClr>
                        </a:solidFill>
                      </a:ln>
                      <a:effectLst/>
                    </p:spPr>
                    <p:txBody>
                      <a:bodyPr/>
                      <a:lstStyle/>
                      <a:p>
                        <a:r>
                          <a:rPr lang="en-US">
                            <a:noFill/>
                          </a:rPr>
                          <a:t> </a:t>
                        </a:r>
                      </a:p>
                    </p:txBody>
                  </p:sp>
                </mc:Fallback>
              </mc:AlternateContent>
            </p:grpSp>
            <p:sp>
              <p:nvSpPr>
                <p:cNvPr id="33" name="Rectangle 32"/>
                <p:cNvSpPr/>
                <p:nvPr/>
              </p:nvSpPr>
              <p:spPr>
                <a:xfrm>
                  <a:off x="4418675" y="3706572"/>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lumMod val="75000"/>
                          <a:lumOff val="25000"/>
                        </a:schemeClr>
                      </a:solidFill>
                    </a:rPr>
                    <a:t>W</a:t>
                  </a:r>
                  <a:r>
                    <a:rPr lang="en-US" baseline="-25000">
                      <a:solidFill>
                        <a:schemeClr val="tx1">
                          <a:lumMod val="75000"/>
                          <a:lumOff val="25000"/>
                        </a:schemeClr>
                      </a:solidFill>
                    </a:rPr>
                    <a:t>2</a:t>
                  </a:r>
                  <a:endParaRPr lang="en-US" dirty="0">
                    <a:solidFill>
                      <a:schemeClr val="tx1">
                        <a:lumMod val="75000"/>
                        <a:lumOff val="25000"/>
                      </a:schemeClr>
                    </a:solidFill>
                  </a:endParaRPr>
                </a:p>
              </p:txBody>
            </p:sp>
            <p:cxnSp>
              <p:nvCxnSpPr>
                <p:cNvPr id="34" name="Straight Arrow Connector 33"/>
                <p:cNvCxnSpPr/>
                <p:nvPr/>
              </p:nvCxnSpPr>
              <p:spPr>
                <a:xfrm>
                  <a:off x="8977609" y="3443555"/>
                  <a:ext cx="30168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Rectangle 26"/>
                  <p:cNvSpPr/>
                  <p:nvPr/>
                </p:nvSpPr>
                <p:spPr>
                  <a:xfrm>
                    <a:off x="9810744" y="2921959"/>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810744" y="2921959"/>
                    <a:ext cx="382669" cy="369332"/>
                  </a:xfrm>
                  <a:prstGeom prst="rect">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Rectangle 19"/>
                <p:cNvSpPr/>
                <p:nvPr/>
              </p:nvSpPr>
              <p:spPr>
                <a:xfrm>
                  <a:off x="5539784" y="5481200"/>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4</m:t>
                            </m:r>
                          </m:sub>
                        </m:sSub>
                      </m:oMath>
                    </m:oMathPara>
                  </a14:m>
                  <a:endParaRPr lang="en-US" sz="1700" dirty="0">
                    <a:solidFill>
                      <a:schemeClr val="tx1">
                        <a:lumMod val="75000"/>
                        <a:lumOff val="25000"/>
                      </a:schemeClr>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5539784" y="5481200"/>
                  <a:ext cx="914400" cy="914400"/>
                </a:xfrm>
                <a:prstGeom prst="rect">
                  <a:avLst/>
                </a:prstGeom>
                <a:blipFill rotWithShape="0">
                  <a:blip r:embed="rId8"/>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21" name="Straight Arrow Connector 20"/>
            <p:cNvCxnSpPr/>
            <p:nvPr/>
          </p:nvCxnSpPr>
          <p:spPr>
            <a:xfrm flipV="1">
              <a:off x="4323703" y="4373287"/>
              <a:ext cx="1214897"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4323111" y="4373286"/>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7053837" y="4760913"/>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5</m:t>
                            </m:r>
                          </m:sub>
                        </m:sSub>
                      </m:oMath>
                    </m:oMathPara>
                  </a14:m>
                  <a:endParaRPr lang="en-US" sz="1700" dirty="0">
                    <a:solidFill>
                      <a:schemeClr val="tx1">
                        <a:lumMod val="75000"/>
                        <a:lumOff val="25000"/>
                      </a:schemeClr>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7053837" y="4760913"/>
                  <a:ext cx="914400" cy="914400"/>
                </a:xfrm>
                <a:prstGeom prst="rect">
                  <a:avLst/>
                </a:prstGeom>
                <a:blipFill rotWithShape="0">
                  <a:blip r:embed="rId9"/>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24" name="Straight Arrow Connector 23"/>
            <p:cNvCxnSpPr/>
            <p:nvPr/>
          </p:nvCxnSpPr>
          <p:spPr>
            <a:xfrm>
              <a:off x="6453000" y="4373287"/>
              <a:ext cx="600837" cy="844826"/>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454184" y="5218113"/>
              <a:ext cx="599653" cy="72028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3483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 Pavlos game #456 </a:t>
            </a:r>
          </a:p>
        </p:txBody>
      </p:sp>
      <p:sp>
        <p:nvSpPr>
          <p:cNvPr id="4" name="Slide Number Placeholder 3"/>
          <p:cNvSpPr>
            <a:spLocks noGrp="1"/>
          </p:cNvSpPr>
          <p:nvPr>
            <p:ph type="sldNum" sz="quarter" idx="12"/>
          </p:nvPr>
        </p:nvSpPr>
        <p:spPr/>
        <p:txBody>
          <a:bodyPr/>
          <a:lstStyle/>
          <a:p>
            <a:fld id="{74FD6AAA-7C75-FB4B-8EA1-06B22787237D}" type="slidenum">
              <a:rPr lang="en-US" smtClean="0"/>
              <a:t>42</a:t>
            </a:fld>
            <a:endParaRPr lang="en-US"/>
          </a:p>
        </p:txBody>
      </p:sp>
      <mc:AlternateContent xmlns:mc="http://schemas.openxmlformats.org/markup-compatibility/2006" xmlns:a14="http://schemas.microsoft.com/office/drawing/2010/main">
        <mc:Choice Requires="a14">
          <p:sp>
            <p:nvSpPr>
              <p:cNvPr id="93" name="TextBox 92"/>
              <p:cNvSpPr txBox="1"/>
              <p:nvPr/>
            </p:nvSpPr>
            <p:spPr>
              <a:xfrm>
                <a:off x="716623" y="982935"/>
                <a:ext cx="10454959" cy="4878195"/>
              </a:xfrm>
              <a:prstGeom prst="rect">
                <a:avLst/>
              </a:prstGeom>
              <a:noFill/>
            </p:spPr>
            <p:txBody>
              <a:bodyPr wrap="square" rtlCol="0">
                <a:spAutoFit/>
              </a:bodyPr>
              <a:lstStyle/>
              <a:p>
                <a:pPr marR="0" lvl="0" indent="-342900" defTabSz="914400" eaLnBrk="1" fontAlgn="auto" latinLnBrk="0" hangingPunct="1">
                  <a:lnSpc>
                    <a:spcPct val="100000"/>
                  </a:lnSpc>
                  <a:spcBef>
                    <a:spcPts val="0"/>
                  </a:spcBef>
                  <a:spcAft>
                    <a:spcPts val="1200"/>
                  </a:spcAft>
                  <a:buClrTx/>
                  <a:buSzTx/>
                  <a:buFont typeface="+mj-lt"/>
                  <a:buNone/>
                  <a:tabLst/>
                  <a:defRPr/>
                </a:pPr>
                <a:r>
                  <a:rPr lang="en-US" sz="2400" dirty="0">
                    <a:solidFill>
                      <a:schemeClr val="tx1">
                        <a:lumMod val="75000"/>
                        <a:lumOff val="25000"/>
                      </a:schemeClr>
                    </a:solidFill>
                    <a:latin typeface="Karla" charset="0"/>
                    <a:ea typeface="Karla" charset="0"/>
                    <a:cs typeface="Karla" charset="0"/>
                  </a:rPr>
                  <a:t>Need to find a formalism to calculate the derivatives of the loss </a:t>
                </a:r>
                <a:r>
                  <a:rPr lang="en-US" sz="2400" dirty="0" err="1">
                    <a:solidFill>
                      <a:schemeClr val="tx1">
                        <a:lumMod val="75000"/>
                        <a:lumOff val="25000"/>
                      </a:schemeClr>
                    </a:solidFill>
                    <a:latin typeface="Karla" charset="0"/>
                    <a:ea typeface="Karla" charset="0"/>
                    <a:cs typeface="Karla" charset="0"/>
                  </a:rPr>
                  <a:t>w.r.t.</a:t>
                </a:r>
                <a:r>
                  <a:rPr lang="en-US" sz="2400" dirty="0">
                    <a:solidFill>
                      <a:schemeClr val="tx1">
                        <a:lumMod val="75000"/>
                        <a:lumOff val="25000"/>
                      </a:schemeClr>
                    </a:solidFill>
                    <a:latin typeface="Karla" charset="0"/>
                    <a:ea typeface="Karla" charset="0"/>
                    <a:cs typeface="Karla" charset="0"/>
                  </a:rPr>
                  <a:t> weights that is: </a:t>
                </a:r>
              </a:p>
              <a:p>
                <a:pPr marR="0" lvl="0" indent="-457200" defTabSz="914400" eaLnBrk="1" fontAlgn="auto" latinLnBrk="0" hangingPunct="1">
                  <a:lnSpc>
                    <a:spcPct val="100000"/>
                  </a:lnSpc>
                  <a:spcBef>
                    <a:spcPts val="0"/>
                  </a:spcBef>
                  <a:spcAft>
                    <a:spcPts val="1200"/>
                  </a:spcAft>
                  <a:buClrTx/>
                  <a:buSzTx/>
                  <a:buFont typeface="+mj-lt"/>
                  <a:buAutoNum type="arabicPeriod"/>
                  <a:tabLst/>
                  <a:defRPr/>
                </a:pPr>
                <a:r>
                  <a:rPr lang="en-US" sz="2400" dirty="0">
                    <a:solidFill>
                      <a:schemeClr val="tx1">
                        <a:lumMod val="75000"/>
                        <a:lumOff val="25000"/>
                      </a:schemeClr>
                    </a:solidFill>
                    <a:latin typeface="Karla" charset="0"/>
                    <a:ea typeface="Karla" charset="0"/>
                    <a:cs typeface="Karla" charset="0"/>
                  </a:rPr>
                  <a:t>Flexible enough that adding a node or a layer or changing something in the network won’t require to re-derive the functional form from scratch.</a:t>
                </a:r>
              </a:p>
              <a:p>
                <a:pPr marR="0" lvl="0" indent="-457200" defTabSz="914400" eaLnBrk="1" fontAlgn="auto" latinLnBrk="0" hangingPunct="1">
                  <a:lnSpc>
                    <a:spcPct val="100000"/>
                  </a:lnSpc>
                  <a:spcBef>
                    <a:spcPts val="0"/>
                  </a:spcBef>
                  <a:spcAft>
                    <a:spcPts val="1200"/>
                  </a:spcAft>
                  <a:buClrTx/>
                  <a:buSzTx/>
                  <a:buFont typeface="+mj-lt"/>
                  <a:buAutoNum type="arabicPeriod"/>
                  <a:tabLst/>
                  <a:defRPr/>
                </a:pPr>
                <a:r>
                  <a:rPr lang="en-US" sz="2400" dirty="0">
                    <a:solidFill>
                      <a:schemeClr val="tx1">
                        <a:lumMod val="75000"/>
                        <a:lumOff val="25000"/>
                      </a:schemeClr>
                    </a:solidFill>
                    <a:latin typeface="Karla" charset="0"/>
                    <a:ea typeface="Karla" charset="0"/>
                    <a:cs typeface="Karla" charset="0"/>
                  </a:rPr>
                  <a:t>It is exact.</a:t>
                </a:r>
              </a:p>
              <a:p>
                <a:pPr marR="0" lvl="0" indent="-457200" defTabSz="914400" eaLnBrk="1" fontAlgn="auto" latinLnBrk="0" hangingPunct="1">
                  <a:lnSpc>
                    <a:spcPct val="100000"/>
                  </a:lnSpc>
                  <a:spcBef>
                    <a:spcPts val="0"/>
                  </a:spcBef>
                  <a:spcAft>
                    <a:spcPts val="1200"/>
                  </a:spcAft>
                  <a:buClrTx/>
                  <a:buSzTx/>
                  <a:buFont typeface="+mj-lt"/>
                  <a:buAutoNum type="arabicPeriod"/>
                  <a:tabLst/>
                  <a:defRPr/>
                </a:pPr>
                <a:r>
                  <a:rPr lang="en-US" sz="2400" dirty="0">
                    <a:solidFill>
                      <a:schemeClr val="tx1">
                        <a:lumMod val="75000"/>
                        <a:lumOff val="25000"/>
                      </a:schemeClr>
                    </a:solidFill>
                    <a:latin typeface="Karla" charset="0"/>
                    <a:ea typeface="Karla" charset="0"/>
                    <a:cs typeface="Karla" charset="0"/>
                  </a:rPr>
                  <a:t>It is computationally efficient.</a:t>
                </a:r>
              </a:p>
              <a:p>
                <a:pPr marR="0" lvl="0" indent="-457200" defTabSz="914400" eaLnBrk="1" fontAlgn="auto" latinLnBrk="0" hangingPunct="1">
                  <a:lnSpc>
                    <a:spcPct val="100000"/>
                  </a:lnSpc>
                  <a:spcBef>
                    <a:spcPts val="0"/>
                  </a:spcBef>
                  <a:spcAft>
                    <a:spcPts val="1200"/>
                  </a:spcAft>
                  <a:buClrTx/>
                  <a:buSzTx/>
                  <a:buFont typeface="+mj-lt"/>
                  <a:buAutoNum type="arabicPeriod"/>
                  <a:tabLst/>
                  <a:defRPr/>
                </a:pPr>
                <a:endParaRPr lang="en-US" sz="2400" dirty="0">
                  <a:solidFill>
                    <a:schemeClr val="tx1">
                      <a:lumMod val="75000"/>
                      <a:lumOff val="25000"/>
                    </a:schemeClr>
                  </a:solidFill>
                  <a:latin typeface="Karla" charset="0"/>
                  <a:ea typeface="Karla" charset="0"/>
                  <a:cs typeface="Karla" charset="0"/>
                </a:endParaRPr>
              </a:p>
              <a:p>
                <a:pPr marR="0" lvl="0" defTabSz="914400" eaLnBrk="1" fontAlgn="auto" latinLnBrk="0" hangingPunct="1">
                  <a:lnSpc>
                    <a:spcPct val="100000"/>
                  </a:lnSpc>
                  <a:spcBef>
                    <a:spcPts val="0"/>
                  </a:spcBef>
                  <a:spcAft>
                    <a:spcPts val="1200"/>
                  </a:spcAft>
                  <a:buClrTx/>
                  <a:buSzTx/>
                  <a:tabLst/>
                  <a:defRPr/>
                </a:pPr>
                <a:r>
                  <a:rPr lang="en-US" sz="2400" dirty="0">
                    <a:solidFill>
                      <a:schemeClr val="tx1">
                        <a:lumMod val="75000"/>
                        <a:lumOff val="25000"/>
                      </a:schemeClr>
                    </a:solidFill>
                    <a:latin typeface="Karla" charset="0"/>
                    <a:ea typeface="Karla" charset="0"/>
                    <a:cs typeface="Karla" charset="0"/>
                  </a:rPr>
                  <a:t>Hints: </a:t>
                </a:r>
              </a:p>
              <a:p>
                <a:pPr marL="457200" lvl="0" indent="-457200">
                  <a:spcAft>
                    <a:spcPts val="1200"/>
                  </a:spcAft>
                  <a:buFont typeface="+mj-lt"/>
                  <a:buAutoNum type="arabicPeriod"/>
                </a:pPr>
                <a:r>
                  <a:rPr lang="en-US" sz="2400" dirty="0">
                    <a:solidFill>
                      <a:schemeClr val="tx1">
                        <a:lumMod val="75000"/>
                        <a:lumOff val="25000"/>
                      </a:schemeClr>
                    </a:solidFill>
                    <a:latin typeface="Karla" charset="0"/>
                    <a:ea typeface="Karla" charset="0"/>
                    <a:cs typeface="Karla" charset="0"/>
                  </a:rPr>
                  <a:t>Remember we only need to evaluate the derivatives at </a:t>
                </a:r>
                <a14:m>
                  <m:oMath xmlns:m="http://schemas.openxmlformats.org/officeDocument/2006/math">
                    <m:sSub>
                      <m:sSubPr>
                        <m:ctrlPr>
                          <a:rPr lang="en-US" sz="2400" b="0" i="1" smtClean="0">
                            <a:solidFill>
                              <a:schemeClr val="tx1">
                                <a:lumMod val="75000"/>
                                <a:lumOff val="25000"/>
                              </a:schemeClr>
                            </a:solidFill>
                            <a:latin typeface="Cambria Math" charset="0"/>
                            <a:ea typeface="Karla" charset="0"/>
                            <a:cs typeface="Karla" charset="0"/>
                          </a:rPr>
                        </m:ctrlPr>
                      </m:sSubPr>
                      <m:e>
                        <m:r>
                          <a:rPr lang="en-US" sz="2400" b="0" i="1" smtClean="0">
                            <a:solidFill>
                              <a:schemeClr val="tx1">
                                <a:lumMod val="75000"/>
                                <a:lumOff val="25000"/>
                              </a:schemeClr>
                            </a:solidFill>
                            <a:latin typeface="Cambria Math" charset="0"/>
                            <a:ea typeface="Karla" charset="0"/>
                            <a:cs typeface="Karla" charset="0"/>
                          </a:rPr>
                          <m:t>𝑋</m:t>
                        </m:r>
                      </m:e>
                      <m:sub>
                        <m:r>
                          <a:rPr lang="en-US" sz="2400" b="0" i="1" smtClean="0">
                            <a:solidFill>
                              <a:schemeClr val="tx1">
                                <a:lumMod val="75000"/>
                                <a:lumOff val="25000"/>
                              </a:schemeClr>
                            </a:solidFill>
                            <a:latin typeface="Cambria Math" charset="0"/>
                            <a:ea typeface="Karla" charset="0"/>
                            <a:cs typeface="Karla" charset="0"/>
                          </a:rPr>
                          <m:t>𝑖</m:t>
                        </m:r>
                      </m:sub>
                    </m:sSub>
                    <m:r>
                      <a:rPr lang="en-US" sz="2400" b="0" i="1" smtClean="0">
                        <a:solidFill>
                          <a:schemeClr val="tx1">
                            <a:lumMod val="75000"/>
                            <a:lumOff val="25000"/>
                          </a:schemeClr>
                        </a:solidFill>
                        <a:latin typeface="Cambria Math" charset="0"/>
                        <a:ea typeface="Karla" charset="0"/>
                        <a:cs typeface="Karla" charset="0"/>
                      </a:rPr>
                      <m:t>, </m:t>
                    </m:r>
                    <m:sSub>
                      <m:sSubPr>
                        <m:ctrlPr>
                          <a:rPr lang="en-US" sz="2400" b="0" i="1" smtClean="0">
                            <a:solidFill>
                              <a:schemeClr val="tx1">
                                <a:lumMod val="75000"/>
                                <a:lumOff val="25000"/>
                              </a:schemeClr>
                            </a:solidFill>
                            <a:latin typeface="Cambria Math" charset="0"/>
                            <a:ea typeface="Karla" charset="0"/>
                            <a:cs typeface="Karla" charset="0"/>
                          </a:rPr>
                        </m:ctrlPr>
                      </m:sSubPr>
                      <m:e>
                        <m:r>
                          <a:rPr lang="en-US" sz="2400" b="0" i="1" smtClean="0">
                            <a:solidFill>
                              <a:schemeClr val="tx1">
                                <a:lumMod val="75000"/>
                                <a:lumOff val="25000"/>
                              </a:schemeClr>
                            </a:solidFill>
                            <a:latin typeface="Cambria Math" charset="0"/>
                            <a:ea typeface="Karla" charset="0"/>
                            <a:cs typeface="Karla" charset="0"/>
                          </a:rPr>
                          <m:t>𝑦</m:t>
                        </m:r>
                      </m:e>
                      <m:sub>
                        <m:r>
                          <a:rPr lang="en-US" sz="2400" b="0" i="1" smtClean="0">
                            <a:solidFill>
                              <a:schemeClr val="tx1">
                                <a:lumMod val="75000"/>
                                <a:lumOff val="25000"/>
                              </a:schemeClr>
                            </a:solidFill>
                            <a:latin typeface="Cambria Math" charset="0"/>
                            <a:ea typeface="Karla" charset="0"/>
                            <a:cs typeface="Karla" charset="0"/>
                          </a:rPr>
                          <m:t>𝑖</m:t>
                        </m:r>
                      </m:sub>
                    </m:sSub>
                  </m:oMath>
                </a14:m>
                <a:r>
                  <a:rPr lang="en-US" sz="2400" dirty="0">
                    <a:solidFill>
                      <a:schemeClr val="tx1">
                        <a:lumMod val="75000"/>
                        <a:lumOff val="25000"/>
                      </a:schemeClr>
                    </a:solidFill>
                    <a:latin typeface="Karla" charset="0"/>
                    <a:ea typeface="Karla" charset="0"/>
                    <a:cs typeface="Karla" charset="0"/>
                  </a:rPr>
                  <a:t> and </a:t>
                </a:r>
                <a14:m>
                  <m:oMath xmlns:m="http://schemas.openxmlformats.org/officeDocument/2006/math">
                    <m:sSup>
                      <m:sSupPr>
                        <m:ctrlPr>
                          <a:rPr lang="en-US" sz="2400" b="0" i="1" smtClean="0">
                            <a:solidFill>
                              <a:schemeClr val="tx1">
                                <a:lumMod val="75000"/>
                                <a:lumOff val="25000"/>
                              </a:schemeClr>
                            </a:solidFill>
                            <a:latin typeface="Cambria Math" charset="0"/>
                            <a:ea typeface="Karla" charset="0"/>
                            <a:cs typeface="Karla" charset="0"/>
                          </a:rPr>
                        </m:ctrlPr>
                      </m:sSupPr>
                      <m:e>
                        <m:r>
                          <a:rPr lang="en-US" sz="2400" b="0" i="1" smtClean="0">
                            <a:solidFill>
                              <a:schemeClr val="tx1">
                                <a:lumMod val="75000"/>
                                <a:lumOff val="25000"/>
                              </a:schemeClr>
                            </a:solidFill>
                            <a:latin typeface="Cambria Math" charset="0"/>
                            <a:ea typeface="Karla" charset="0"/>
                            <a:cs typeface="Karla" charset="0"/>
                          </a:rPr>
                          <m:t>𝑊</m:t>
                        </m:r>
                      </m:e>
                      <m:sup>
                        <m:r>
                          <a:rPr lang="en-US" sz="2400" b="0" i="1" smtClean="0">
                            <a:solidFill>
                              <a:schemeClr val="tx1">
                                <a:lumMod val="75000"/>
                                <a:lumOff val="25000"/>
                              </a:schemeClr>
                            </a:solidFill>
                            <a:latin typeface="Cambria Math" charset="0"/>
                            <a:ea typeface="Karla" charset="0"/>
                            <a:cs typeface="Karla" charset="0"/>
                          </a:rPr>
                          <m:t>(</m:t>
                        </m:r>
                        <m:r>
                          <a:rPr lang="en-US" sz="2400" b="0" i="1" smtClean="0">
                            <a:solidFill>
                              <a:schemeClr val="tx1">
                                <a:lumMod val="75000"/>
                                <a:lumOff val="25000"/>
                              </a:schemeClr>
                            </a:solidFill>
                            <a:latin typeface="Cambria Math" charset="0"/>
                            <a:ea typeface="Karla" charset="0"/>
                            <a:cs typeface="Karla" charset="0"/>
                          </a:rPr>
                          <m:t>𝑘</m:t>
                        </m:r>
                        <m:r>
                          <a:rPr lang="en-US" sz="2400" b="0" i="1" smtClean="0">
                            <a:solidFill>
                              <a:schemeClr val="tx1">
                                <a:lumMod val="75000"/>
                                <a:lumOff val="25000"/>
                              </a:schemeClr>
                            </a:solidFill>
                            <a:latin typeface="Cambria Math" charset="0"/>
                            <a:ea typeface="Karla" charset="0"/>
                            <a:cs typeface="Karla" charset="0"/>
                          </a:rPr>
                          <m:t>)</m:t>
                        </m:r>
                      </m:sup>
                    </m:sSup>
                    <m:r>
                      <a:rPr lang="en-US" sz="2400" b="0" i="1" smtClean="0">
                        <a:solidFill>
                          <a:schemeClr val="tx1">
                            <a:lumMod val="75000"/>
                            <a:lumOff val="25000"/>
                          </a:schemeClr>
                        </a:solidFill>
                        <a:latin typeface="Cambria Math" charset="0"/>
                        <a:ea typeface="Karla" charset="0"/>
                        <a:cs typeface="Karla" charset="0"/>
                      </a:rPr>
                      <m:t>.</m:t>
                    </m:r>
                  </m:oMath>
                </a14:m>
                <a:r>
                  <a:rPr lang="en-US" sz="2400" dirty="0">
                    <a:solidFill>
                      <a:schemeClr val="tx1">
                        <a:lumMod val="75000"/>
                        <a:lumOff val="25000"/>
                      </a:schemeClr>
                    </a:solidFill>
                    <a:latin typeface="Karla" charset="0"/>
                    <a:ea typeface="Karla" charset="0"/>
                    <a:cs typeface="Karla" charset="0"/>
                  </a:rPr>
                  <a:t> </a:t>
                </a:r>
                <a:endParaRPr lang="en-US" sz="2400" dirty="0">
                  <a:solidFill>
                    <a:schemeClr val="tx1">
                      <a:lumMod val="75000"/>
                      <a:lumOff val="25000"/>
                    </a:schemeClr>
                  </a:solidFill>
                  <a:latin typeface="Cambria Math" charset="0"/>
                  <a:ea typeface="Cambria Math" charset="0"/>
                  <a:cs typeface="Cambria Math" charset="0"/>
                </a:endParaRPr>
              </a:p>
              <a:p>
                <a:pPr marL="457200" marR="0" lvl="0" indent="-457200" defTabSz="914400" eaLnBrk="1" fontAlgn="auto" latinLnBrk="0" hangingPunct="1">
                  <a:lnSpc>
                    <a:spcPct val="100000"/>
                  </a:lnSpc>
                  <a:spcBef>
                    <a:spcPts val="0"/>
                  </a:spcBef>
                  <a:spcAft>
                    <a:spcPts val="1200"/>
                  </a:spcAft>
                  <a:buClrTx/>
                  <a:buSzTx/>
                  <a:buFont typeface="+mj-lt"/>
                  <a:buAutoNum type="arabicPeriod"/>
                  <a:tabLst/>
                  <a:defRPr/>
                </a:pPr>
                <a:r>
                  <a:rPr lang="en-US" sz="2400" dirty="0">
                    <a:solidFill>
                      <a:schemeClr val="tx1">
                        <a:lumMod val="75000"/>
                        <a:lumOff val="25000"/>
                      </a:schemeClr>
                    </a:solidFill>
                    <a:latin typeface="Karla" charset="0"/>
                    <a:ea typeface="Karla" charset="0"/>
                    <a:cs typeface="Karla" charset="0"/>
                  </a:rPr>
                  <a:t>We should take advantage of the chain rule we learned before</a:t>
                </a:r>
              </a:p>
            </p:txBody>
          </p:sp>
        </mc:Choice>
        <mc:Fallback xmlns="">
          <p:sp>
            <p:nvSpPr>
              <p:cNvPr id="93" name="TextBox 92"/>
              <p:cNvSpPr txBox="1">
                <a:spLocks noRot="1" noChangeAspect="1" noMove="1" noResize="1" noEditPoints="1" noAdjustHandles="1" noChangeArrowheads="1" noChangeShapeType="1" noTextEdit="1"/>
              </p:cNvSpPr>
              <p:nvPr/>
            </p:nvSpPr>
            <p:spPr>
              <a:xfrm>
                <a:off x="716623" y="982935"/>
                <a:ext cx="10454959" cy="4878195"/>
              </a:xfrm>
              <a:prstGeom prst="rect">
                <a:avLst/>
              </a:prstGeom>
              <a:blipFill>
                <a:blip r:embed="rId2"/>
                <a:stretch>
                  <a:fillRect l="-848" t="-777" b="-1554"/>
                </a:stretch>
              </a:blipFill>
            </p:spPr>
            <p:txBody>
              <a:bodyPr/>
              <a:lstStyle/>
              <a:p>
                <a:r>
                  <a:rPr lang="en-US">
                    <a:noFill/>
                  </a:rPr>
                  <a:t> </a:t>
                </a:r>
              </a:p>
            </p:txBody>
          </p:sp>
        </mc:Fallback>
      </mc:AlternateContent>
    </p:spTree>
    <p:extLst>
      <p:ext uri="{BB962C8B-B14F-4D97-AF65-F5344CB8AC3E}">
        <p14:creationId xmlns:p14="http://schemas.microsoft.com/office/powerpoint/2010/main" val="29145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Idea 1: </a:t>
            </a:r>
            <a:r>
              <a:rPr lang="en-US" dirty="0"/>
              <a:t>Evaluate the derivative at: </a:t>
            </a:r>
            <a:r>
              <a:rPr lang="en-US" i="1" dirty="0">
                <a:latin typeface="Cambria Math" charset="0"/>
                <a:ea typeface="Cambria Math" charset="0"/>
                <a:cs typeface="Cambria Math" charset="0"/>
              </a:rPr>
              <a:t>X={3}, y=1, W=3  </a:t>
            </a:r>
          </a:p>
        </p:txBody>
      </p:sp>
      <p:sp>
        <p:nvSpPr>
          <p:cNvPr id="4" name="Slide Number Placeholder 3"/>
          <p:cNvSpPr>
            <a:spLocks noGrp="1"/>
          </p:cNvSpPr>
          <p:nvPr>
            <p:ph type="sldNum" sz="quarter" idx="12"/>
          </p:nvPr>
        </p:nvSpPr>
        <p:spPr/>
        <p:txBody>
          <a:bodyPr/>
          <a:lstStyle/>
          <a:p>
            <a:fld id="{74FD6AAA-7C75-FB4B-8EA1-06B22787237D}" type="slidenum">
              <a:rPr lang="en-US" smtClean="0"/>
              <a:t>43</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03025" y="983807"/>
              <a:ext cx="9356087" cy="5038631"/>
            </p:xfrm>
            <a:graphic>
              <a:graphicData uri="http://schemas.openxmlformats.org/drawingml/2006/table">
                <a:tbl>
                  <a:tblPr firstRow="1" bandRow="1">
                    <a:tableStyleId>{073A0DAA-6AF3-43AB-8588-CEC1D06C72B9}</a:tableStyleId>
                  </a:tblPr>
                  <a:tblGrid>
                    <a:gridCol w="2528071">
                      <a:extLst>
                        <a:ext uri="{9D8B030D-6E8A-4147-A177-3AD203B41FA5}">
                          <a16:colId xmlns="" xmlns:a16="http://schemas.microsoft.com/office/drawing/2014/main" val="20000"/>
                        </a:ext>
                      </a:extLst>
                    </a:gridCol>
                    <a:gridCol w="1412170">
                      <a:extLst>
                        <a:ext uri="{9D8B030D-6E8A-4147-A177-3AD203B41FA5}">
                          <a16:colId xmlns="" xmlns:a16="http://schemas.microsoft.com/office/drawing/2014/main" val="20001"/>
                        </a:ext>
                      </a:extLst>
                    </a:gridCol>
                    <a:gridCol w="1805282">
                      <a:extLst>
                        <a:ext uri="{9D8B030D-6E8A-4147-A177-3AD203B41FA5}">
                          <a16:colId xmlns="" xmlns:a16="http://schemas.microsoft.com/office/drawing/2014/main" val="20002"/>
                        </a:ext>
                      </a:extLst>
                    </a:gridCol>
                    <a:gridCol w="1805282">
                      <a:extLst>
                        <a:ext uri="{9D8B030D-6E8A-4147-A177-3AD203B41FA5}">
                          <a16:colId xmlns="" xmlns:a16="http://schemas.microsoft.com/office/drawing/2014/main" val="20003"/>
                        </a:ext>
                      </a:extLst>
                    </a:gridCol>
                    <a:gridCol w="1805282">
                      <a:extLst>
                        <a:ext uri="{9D8B030D-6E8A-4147-A177-3AD203B41FA5}">
                          <a16:colId xmlns="" xmlns:a16="http://schemas.microsoft.com/office/drawing/2014/main" val="20004"/>
                        </a:ext>
                      </a:extLst>
                    </a:gridCol>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Variables</a:t>
                          </a:r>
                          <a:endParaRPr lang="en-US" sz="1400" b="0" dirty="0">
                            <a:latin typeface="Karla" charset="0"/>
                            <a:ea typeface="Karla" charset="0"/>
                            <a:cs typeface="Karla" charset="0"/>
                          </a:endParaRPr>
                        </a:p>
                      </a:txBody>
                      <a:tcPr anchor="ctr"/>
                    </a:tc>
                    <a:tc>
                      <a:txBody>
                        <a:bodyPr/>
                        <a:lstStyle/>
                        <a:p>
                          <a:pPr algn="ctr"/>
                          <a:r>
                            <a:rPr lang="en-US" sz="1400" dirty="0"/>
                            <a:t>derivatives</a:t>
                          </a:r>
                          <a:endParaRPr lang="en-US" sz="1400" dirty="0">
                            <a:latin typeface="Karla" charset="0"/>
                            <a:ea typeface="Karla" charset="0"/>
                            <a:cs typeface="Karla" charset="0"/>
                          </a:endParaRPr>
                        </a:p>
                      </a:txBody>
                      <a:tcPr anchor="ctr"/>
                    </a:tc>
                    <a:tc>
                      <a:txBody>
                        <a:bodyPr/>
                        <a:lstStyle/>
                        <a:p>
                          <a:pPr algn="ctr"/>
                          <a:r>
                            <a:rPr lang="en-US" sz="1400" dirty="0">
                              <a:latin typeface="Karla" charset="0"/>
                              <a:ea typeface="Karla" charset="0"/>
                              <a:cs typeface="Karla" charset="0"/>
                            </a:rPr>
                            <a:t>Value of</a:t>
                          </a:r>
                          <a:r>
                            <a:rPr lang="en-US" sz="1400" baseline="0" dirty="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a:latin typeface="Karla" charset="0"/>
                              <a:ea typeface="Karla" charset="0"/>
                              <a:cs typeface="Karla" charset="0"/>
                            </a:rPr>
                            <a:t>Value of the partial derivative</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smtClean="0">
                                        <a:latin typeface="Cambria Math" charset="0"/>
                                      </a:rPr>
                                      <m:t>𝑑</m:t>
                                    </m:r>
                                    <m:sSub>
                                      <m:sSubPr>
                                        <m:ctrlPr>
                                          <a:rPr lang="en-US" sz="1400" b="1" i="1" smtClean="0">
                                            <a:latin typeface="Cambria Math" charset="0"/>
                                          </a:rPr>
                                        </m:ctrlPr>
                                      </m:sSubPr>
                                      <m:e>
                                        <m:r>
                                          <a:rPr lang="en-US" sz="1400" b="1" i="1" smtClean="0">
                                            <a:latin typeface="Cambria Math" charset="0"/>
                                          </a:rPr>
                                          <m:t>𝝃</m:t>
                                        </m:r>
                                      </m:e>
                                      <m:sub>
                                        <m:r>
                                          <a:rPr lang="en-US" sz="1400" b="1" i="1" smtClean="0">
                                            <a:latin typeface="Cambria Math" charset="0"/>
                                          </a:rPr>
                                          <m:t>𝒏</m:t>
                                        </m:r>
                                      </m:sub>
                                    </m:sSub>
                                  </m:num>
                                  <m:den>
                                    <m:r>
                                      <a:rPr lang="en-US" sz="1400" smtClean="0">
                                        <a:latin typeface="Cambria Math" charset="0"/>
                                      </a:rPr>
                                      <m:t>𝑑</m:t>
                                    </m:r>
                                    <m:r>
                                      <a:rPr lang="en-US" sz="1400" b="1" i="1" smtClean="0">
                                        <a:latin typeface="Cambria Math" charset="0"/>
                                      </a:rPr>
                                      <m:t>𝑾</m:t>
                                    </m:r>
                                  </m:den>
                                </m:f>
                              </m:oMath>
                            </m:oMathPara>
                          </a14:m>
                          <a:endParaRPr lang="en-US" sz="1400" dirty="0">
                            <a:latin typeface="Karla" charset="0"/>
                            <a:ea typeface="Karla" charset="0"/>
                            <a:cs typeface="Karla" charset="0"/>
                          </a:endParaRPr>
                        </a:p>
                      </a:txBody>
                      <a:tcPr anchor="ctr"/>
                    </a:tc>
                    <a:extLst>
                      <a:ext uri="{0D108BD9-81ED-4DB2-BD59-A6C34878D82A}">
                        <a16:rowId xmlns="" xmlns:a16="http://schemas.microsoft.com/office/drawing/2014/main" val="10000"/>
                      </a:ext>
                    </a:extLst>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−9</m:t>
                                </m:r>
                              </m:oMath>
                            </m:oMathPara>
                          </a14:m>
                          <a:endParaRPr lang="en-US" sz="1400" b="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a:t>-3</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a:t>-3</a:t>
                          </a:r>
                        </a:p>
                      </a:txBody>
                      <a:tcPr anchor="ctr"/>
                    </a:tc>
                    <a:extLst>
                      <a:ext uri="{0D108BD9-81ED-4DB2-BD59-A6C34878D82A}">
                        <a16:rowId xmlns="" xmlns:a16="http://schemas.microsoft.com/office/drawing/2014/main" val="10001"/>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extLst>
                      <a:ext uri="{0D108BD9-81ED-4DB2-BD59-A6C34878D82A}">
                        <a16:rowId xmlns="" xmlns:a16="http://schemas.microsoft.com/office/drawing/2014/main" val="10002"/>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=1</m:t>
                                </m:r>
                              </m:oMath>
                            </m:oMathPara>
                          </a14:m>
                          <a:endParaRPr lang="en-US" sz="1400" b="0" dirty="0"/>
                        </a:p>
                      </a:txBody>
                      <a:tcPr/>
                    </a:tc>
                    <a:tc>
                      <a:txBody>
                        <a:bodyPr/>
                        <a:lstStyle/>
                        <a:p>
                          <a:pPr algn="ctr"/>
                          <a:r>
                            <a:rPr lang="en-US" sz="1400" dirty="0"/>
                            <a:t>1+</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c>
                      <a:txBody>
                        <a:bodyPr/>
                        <a:lstStyle/>
                        <a:p>
                          <a:pPr algn="ctr"/>
                          <a:r>
                            <a:rPr lang="en-US" sz="1400" dirty="0"/>
                            <a:t>1</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extLst>
                      <a:ext uri="{0D108BD9-81ED-4DB2-BD59-A6C34878D82A}">
                        <a16:rowId xmlns="" xmlns:a16="http://schemas.microsoft.com/office/drawing/2014/main" val="10003"/>
                      </a:ext>
                    </a:extLst>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a14:m>
                          <a:endParaRPr lang="en-US" sz="1400" dirty="0"/>
                        </a:p>
                      </a:txBody>
                      <a:tcPr anchor="ctr"/>
                    </a:tc>
                    <a:extLst>
                      <a:ext uri="{0D108BD9-81ED-4DB2-BD59-A6C34878D82A}">
                        <a16:rowId xmlns="" xmlns:a16="http://schemas.microsoft.com/office/drawing/2014/main" val="10004"/>
                      </a:ext>
                    </a:extLst>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sSup>
                            </m:oMath>
                          </a14:m>
                          <a:endParaRPr lang="en-US" sz="1400" dirty="0"/>
                        </a:p>
                      </a:txBody>
                      <a:tcPr anchor="ctr"/>
                    </a:tc>
                    <a:extLst>
                      <a:ext uri="{0D108BD9-81ED-4DB2-BD59-A6C34878D82A}">
                        <a16:rowId xmlns="" xmlns:a16="http://schemas.microsoft.com/office/drawing/2014/main" val="10005"/>
                      </a:ext>
                    </a:extLst>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r>
                                  <a:rPr lang="en-US" sz="1400" smtClean="0">
                                    <a:latin typeface="Cambria Math" charset="0"/>
                                  </a:rPr>
                                  <m:t>=−</m:t>
                                </m:r>
                                <m:r>
                                  <a:rPr lang="en-US" sz="1400" smtClean="0">
                                    <a:latin typeface="Cambria Math" charset="0"/>
                                  </a:rPr>
                                  <m:t>𝑦</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oMath>
                            </m:oMathPara>
                          </a14:m>
                          <a:endParaRPr lang="en-US" sz="1400" b="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charset="0"/>
                                  </a:rPr>
                                  <m:t>−</m:t>
                                </m:r>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m:t>
                                </m:r>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sSup>
                            </m:oMath>
                          </a14:m>
                          <a:r>
                            <a:rPr lang="en-US" sz="1400" dirty="0"/>
                            <a:t> </a:t>
                          </a:r>
                        </a:p>
                      </a:txBody>
                      <a:tcPr anchor="ctr"/>
                    </a:tc>
                    <a:extLst>
                      <a:ext uri="{0D108BD9-81ED-4DB2-BD59-A6C34878D82A}">
                        <a16:rowId xmlns="" xmlns:a16="http://schemas.microsoft.com/office/drawing/2014/main" val="10006"/>
                      </a:ext>
                    </a:extLst>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ℒ</m:t>
                                        </m:r>
                                      </m:e>
                                      <m:sub>
                                        <m:r>
                                          <a:rPr lang="en-US" sz="1400" smtClean="0">
                                            <a:latin typeface="Cambria Math" charset="0"/>
                                          </a:rPr>
                                          <m:t>𝑖</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p>
                          <a:endParaRPr lang="en-US" sz="1400" b="0" dirty="0"/>
                        </a:p>
                      </a:txBody>
                      <a:tcPr anchor="ct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−3</m:t>
                                </m:r>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800" b="0" i="0" kern="1200" dirty="0">
                              <a:solidFill>
                                <a:schemeClr val="dk1"/>
                              </a:solidFill>
                              <a:effectLst/>
                              <a:latin typeface="+mn-lt"/>
                              <a:ea typeface="+mn-ea"/>
                              <a:cs typeface="+mn-cs"/>
                            </a:rPr>
                            <a:t>0.00037018372</a:t>
                          </a:r>
                          <a:endParaRPr lang="en-US" sz="1400" dirty="0"/>
                        </a:p>
                      </a:txBody>
                      <a:tcPr anchor="ctr"/>
                    </a:tc>
                    <a:extLst>
                      <a:ext uri="{0D108BD9-81ED-4DB2-BD59-A6C34878D82A}">
                        <a16:rowId xmlns="" xmlns:a16="http://schemas.microsoft.com/office/drawing/2014/main" val="1000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481090699"/>
                  </p:ext>
                </p:extLst>
              </p:nvPr>
            </p:nvGraphicFramePr>
            <p:xfrm>
              <a:off x="1103025" y="983807"/>
              <a:ext cx="9356087" cy="5038631"/>
            </p:xfrm>
            <a:graphic>
              <a:graphicData uri="http://schemas.openxmlformats.org/drawingml/2006/table">
                <a:tbl>
                  <a:tblPr firstRow="1" bandRow="1">
                    <a:tableStyleId>{073A0DAA-6AF3-43AB-8588-CEC1D06C72B9}</a:tableStyleId>
                  </a:tblPr>
                  <a:tblGrid>
                    <a:gridCol w="2528071"/>
                    <a:gridCol w="1412170"/>
                    <a:gridCol w="1805282"/>
                    <a:gridCol w="1805282"/>
                    <a:gridCol w="1805282"/>
                  </a:tblGrid>
                  <a:tr h="518160">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c>
                      <a:txBody>
                        <a:bodyPr/>
                        <a:lstStyle/>
                        <a:p>
                          <a:endParaRPr lang="en-US"/>
                        </a:p>
                      </a:txBody>
                      <a:tcPr anchor="ctr">
                        <a:blipFill rotWithShape="0">
                          <a:blip r:embed="rId2"/>
                          <a:stretch>
                            <a:fillRect l="-419257" t="-2353" r="-1351" b="-876471"/>
                          </a:stretch>
                        </a:blipFill>
                      </a:tcPr>
                    </a:tc>
                  </a:tr>
                  <a:tr h="514712">
                    <a:tc>
                      <a:txBody>
                        <a:bodyPr/>
                        <a:lstStyle/>
                        <a:p>
                          <a:endParaRPr lang="en-US"/>
                        </a:p>
                      </a:txBody>
                      <a:tcPr anchor="ctr">
                        <a:blipFill rotWithShape="0">
                          <a:blip r:embed="rId2"/>
                          <a:stretch>
                            <a:fillRect l="-241" t="-102353" r="-271084" b="-776471"/>
                          </a:stretch>
                        </a:blipFill>
                      </a:tcPr>
                    </a:tc>
                    <a:tc>
                      <a:txBody>
                        <a:bodyPr/>
                        <a:lstStyle/>
                        <a:p>
                          <a:endParaRPr lang="en-US"/>
                        </a:p>
                      </a:txBody>
                      <a:tcPr>
                        <a:blipFill rotWithShape="0">
                          <a:blip r:embed="rId2"/>
                          <a:stretch>
                            <a:fillRect l="-179310" t="-102353" r="-384914" b="-776471"/>
                          </a:stretch>
                        </a:blipFill>
                      </a:tcPr>
                    </a:tc>
                    <a:tc>
                      <a:txBody>
                        <a:bodyPr/>
                        <a:lstStyle/>
                        <a:p>
                          <a:endParaRPr lang="en-US"/>
                        </a:p>
                      </a:txBody>
                      <a:tcPr anchor="ctr">
                        <a:blipFill rotWithShape="0">
                          <a:blip r:embed="rId2"/>
                          <a:stretch>
                            <a:fillRect l="-218919" t="-102353" r="-201689" b="-776471"/>
                          </a:stretch>
                        </a:blip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endParaRPr lang="en-US"/>
                        </a:p>
                      </a:txBody>
                      <a:tcPr anchor="ctr">
                        <a:blipFill rotWithShape="0">
                          <a:blip r:embed="rId2"/>
                          <a:stretch>
                            <a:fillRect l="-241" t="-191111" r="-271084" b="-633333"/>
                          </a:stretch>
                        </a:blipFill>
                      </a:tcPr>
                    </a:tc>
                    <a:tc>
                      <a:txBody>
                        <a:bodyPr/>
                        <a:lstStyle/>
                        <a:p>
                          <a:endParaRPr lang="en-US"/>
                        </a:p>
                      </a:txBody>
                      <a:tcPr>
                        <a:blipFill rotWithShape="0">
                          <a:blip r:embed="rId2"/>
                          <a:stretch>
                            <a:fillRect l="-179310" t="-191111" r="-384914" b="-633333"/>
                          </a:stretch>
                        </a:blipFill>
                      </a:tcPr>
                    </a:tc>
                    <a:tc>
                      <a:txBody>
                        <a:bodyPr/>
                        <a:lstStyle/>
                        <a:p>
                          <a:endParaRPr lang="en-US"/>
                        </a:p>
                      </a:txBody>
                      <a:tcPr anchor="ctr">
                        <a:blipFill rotWithShape="0">
                          <a:blip r:embed="rId2"/>
                          <a:stretch>
                            <a:fillRect l="-218919" t="-191111" r="-201689" b="-633333"/>
                          </a:stretch>
                        </a:blipFill>
                      </a:tcPr>
                    </a:tc>
                    <a:tc>
                      <a:txBody>
                        <a:bodyPr/>
                        <a:lstStyle/>
                        <a:p>
                          <a:endParaRPr lang="en-US"/>
                        </a:p>
                      </a:txBody>
                      <a:tcPr anchor="ctr">
                        <a:blipFill rotWithShape="0">
                          <a:blip r:embed="rId2"/>
                          <a:stretch>
                            <a:fillRect l="-317845" t="-191111" r="-101010" b="-633333"/>
                          </a:stretch>
                        </a:blipFill>
                      </a:tcPr>
                    </a:tc>
                    <a:tc>
                      <a:txBody>
                        <a:bodyPr/>
                        <a:lstStyle/>
                        <a:p>
                          <a:endParaRPr lang="en-US"/>
                        </a:p>
                      </a:txBody>
                      <a:tcPr anchor="ctr">
                        <a:blipFill rotWithShape="0">
                          <a:blip r:embed="rId2"/>
                          <a:stretch>
                            <a:fillRect l="-419257" t="-191111" r="-1351" b="-633333"/>
                          </a:stretch>
                        </a:blipFill>
                      </a:tcPr>
                    </a:tc>
                  </a:tr>
                  <a:tr h="551246">
                    <a:tc>
                      <a:txBody>
                        <a:bodyPr/>
                        <a:lstStyle/>
                        <a:p>
                          <a:endParaRPr lang="en-US"/>
                        </a:p>
                      </a:txBody>
                      <a:tcPr anchor="ctr">
                        <a:blipFill rotWithShape="0">
                          <a:blip r:embed="rId2"/>
                          <a:stretch>
                            <a:fillRect l="-241" t="-291111" r="-271084" b="-533333"/>
                          </a:stretch>
                        </a:blipFill>
                      </a:tcPr>
                    </a:tc>
                    <a:tc>
                      <a:txBody>
                        <a:bodyPr/>
                        <a:lstStyle/>
                        <a:p>
                          <a:endParaRPr lang="en-US"/>
                        </a:p>
                      </a:txBody>
                      <a:tcPr>
                        <a:blipFill rotWithShape="0">
                          <a:blip r:embed="rId2"/>
                          <a:stretch>
                            <a:fillRect l="-179310" t="-291111" r="-384914" b="-533333"/>
                          </a:stretch>
                        </a:blipFill>
                      </a:tcPr>
                    </a:tc>
                    <a:tc>
                      <a:txBody>
                        <a:bodyPr/>
                        <a:lstStyle/>
                        <a:p>
                          <a:endParaRPr lang="en-US"/>
                        </a:p>
                      </a:txBody>
                      <a:tcPr anchor="ctr">
                        <a:blipFill rotWithShape="0">
                          <a:blip r:embed="rId2"/>
                          <a:stretch>
                            <a:fillRect l="-218919" t="-291111" r="-201689" b="-533333"/>
                          </a:stretch>
                        </a:blipFill>
                      </a:tcPr>
                    </a:tc>
                    <a:tc>
                      <a:txBody>
                        <a:bodyPr/>
                        <a:lstStyle/>
                        <a:p>
                          <a:pPr algn="ctr"/>
                          <a:r>
                            <a:rPr lang="en-US" sz="1400" dirty="0" smtClean="0"/>
                            <a:t>1</a:t>
                          </a:r>
                          <a:endParaRPr lang="en-US" sz="1400" dirty="0"/>
                        </a:p>
                      </a:txBody>
                      <a:tcPr anchor="ctr"/>
                    </a:tc>
                    <a:tc>
                      <a:txBody>
                        <a:bodyPr/>
                        <a:lstStyle/>
                        <a:p>
                          <a:endParaRPr lang="en-US"/>
                        </a:p>
                      </a:txBody>
                      <a:tcPr anchor="ctr">
                        <a:blipFill rotWithShape="0">
                          <a:blip r:embed="rId2"/>
                          <a:stretch>
                            <a:fillRect l="-419257" t="-291111" r="-1351" b="-533333"/>
                          </a:stretch>
                        </a:blipFill>
                      </a:tcPr>
                    </a:tc>
                  </a:tr>
                  <a:tr h="633993">
                    <a:tc>
                      <a:txBody>
                        <a:bodyPr/>
                        <a:lstStyle/>
                        <a:p>
                          <a:endParaRPr lang="en-US"/>
                        </a:p>
                      </a:txBody>
                      <a:tcPr anchor="ctr">
                        <a:blipFill rotWithShape="0">
                          <a:blip r:embed="rId2"/>
                          <a:stretch>
                            <a:fillRect l="-241" t="-335238" r="-271084" b="-357143"/>
                          </a:stretch>
                        </a:blipFill>
                      </a:tcPr>
                    </a:tc>
                    <a:tc>
                      <a:txBody>
                        <a:bodyPr/>
                        <a:lstStyle/>
                        <a:p>
                          <a:endParaRPr lang="en-US"/>
                        </a:p>
                      </a:txBody>
                      <a:tcPr>
                        <a:blipFill rotWithShape="0">
                          <a:blip r:embed="rId2"/>
                          <a:stretch>
                            <a:fillRect l="-179310" t="-335238" r="-384914" b="-357143"/>
                          </a:stretch>
                        </a:blipFill>
                      </a:tcPr>
                    </a:tc>
                    <a:tc>
                      <a:txBody>
                        <a:bodyPr/>
                        <a:lstStyle/>
                        <a:p>
                          <a:endParaRPr lang="en-US"/>
                        </a:p>
                      </a:txBody>
                      <a:tcPr anchor="ctr">
                        <a:blipFill rotWithShape="0">
                          <a:blip r:embed="rId2"/>
                          <a:stretch>
                            <a:fillRect l="-218919" t="-335238" r="-201689" b="-357143"/>
                          </a:stretch>
                        </a:blipFill>
                      </a:tcPr>
                    </a:tc>
                    <a:tc>
                      <a:txBody>
                        <a:bodyPr/>
                        <a:lstStyle/>
                        <a:p>
                          <a:endParaRPr lang="en-US"/>
                        </a:p>
                      </a:txBody>
                      <a:tcPr anchor="ctr">
                        <a:blipFill rotWithShape="0">
                          <a:blip r:embed="rId2"/>
                          <a:stretch>
                            <a:fillRect l="-317845" t="-335238" r="-101010" b="-357143"/>
                          </a:stretch>
                        </a:blipFill>
                      </a:tcPr>
                    </a:tc>
                    <a:tc>
                      <a:txBody>
                        <a:bodyPr/>
                        <a:lstStyle/>
                        <a:p>
                          <a:endParaRPr lang="en-US"/>
                        </a:p>
                      </a:txBody>
                      <a:tcPr anchor="ctr">
                        <a:blipFill rotWithShape="0">
                          <a:blip r:embed="rId2"/>
                          <a:stretch>
                            <a:fillRect l="-419257" t="-335238" r="-1351" b="-357143"/>
                          </a:stretch>
                        </a:blipFill>
                      </a:tcPr>
                    </a:tc>
                  </a:tr>
                  <a:tr h="726313">
                    <a:tc>
                      <a:txBody>
                        <a:bodyPr/>
                        <a:lstStyle/>
                        <a:p>
                          <a:endParaRPr lang="en-US"/>
                        </a:p>
                      </a:txBody>
                      <a:tcPr anchor="ctr">
                        <a:blipFill rotWithShape="0">
                          <a:blip r:embed="rId2"/>
                          <a:stretch>
                            <a:fillRect l="-241" t="-384034" r="-271084" b="-215126"/>
                          </a:stretch>
                        </a:blipFill>
                      </a:tcPr>
                    </a:tc>
                    <a:tc>
                      <a:txBody>
                        <a:bodyPr/>
                        <a:lstStyle/>
                        <a:p>
                          <a:endParaRPr lang="en-US"/>
                        </a:p>
                      </a:txBody>
                      <a:tcPr>
                        <a:blipFill rotWithShape="0">
                          <a:blip r:embed="rId2"/>
                          <a:stretch>
                            <a:fillRect l="-179310" t="-384034" r="-384914" b="-215126"/>
                          </a:stretch>
                        </a:blipFill>
                      </a:tcPr>
                    </a:tc>
                    <a:tc>
                      <a:txBody>
                        <a:bodyPr/>
                        <a:lstStyle/>
                        <a:p>
                          <a:endParaRPr lang="en-US"/>
                        </a:p>
                      </a:txBody>
                      <a:tcPr anchor="ctr">
                        <a:blipFill rotWithShape="0">
                          <a:blip r:embed="rId2"/>
                          <a:stretch>
                            <a:fillRect l="-218919" t="-384034" r="-201689" b="-215126"/>
                          </a:stretch>
                        </a:blipFill>
                      </a:tcPr>
                    </a:tc>
                    <a:tc>
                      <a:txBody>
                        <a:bodyPr/>
                        <a:lstStyle/>
                        <a:p>
                          <a:endParaRPr lang="en-US"/>
                        </a:p>
                      </a:txBody>
                      <a:tcPr anchor="ctr">
                        <a:blipFill rotWithShape="0">
                          <a:blip r:embed="rId2"/>
                          <a:stretch>
                            <a:fillRect l="-317845" t="-384034" r="-101010" b="-215126"/>
                          </a:stretch>
                        </a:blipFill>
                      </a:tcPr>
                    </a:tc>
                    <a:tc>
                      <a:txBody>
                        <a:bodyPr/>
                        <a:lstStyle/>
                        <a:p>
                          <a:endParaRPr lang="en-US"/>
                        </a:p>
                      </a:txBody>
                      <a:tcPr anchor="ctr">
                        <a:blipFill rotWithShape="0">
                          <a:blip r:embed="rId2"/>
                          <a:stretch>
                            <a:fillRect l="-419257" t="-384034" r="-1351" b="-215126"/>
                          </a:stretch>
                        </a:blipFill>
                      </a:tcPr>
                    </a:tc>
                  </a:tr>
                  <a:tr h="552234">
                    <a:tc>
                      <a:txBody>
                        <a:bodyPr/>
                        <a:lstStyle/>
                        <a:p>
                          <a:endParaRPr lang="en-US"/>
                        </a:p>
                      </a:txBody>
                      <a:tcPr anchor="ctr">
                        <a:blipFill rotWithShape="0">
                          <a:blip r:embed="rId2"/>
                          <a:stretch>
                            <a:fillRect l="-241" t="-640000" r="-271084" b="-184444"/>
                          </a:stretch>
                        </a:blipFill>
                      </a:tcPr>
                    </a:tc>
                    <a:tc>
                      <a:txBody>
                        <a:bodyPr/>
                        <a:lstStyle/>
                        <a:p>
                          <a:endParaRPr lang="en-US"/>
                        </a:p>
                      </a:txBody>
                      <a:tcPr>
                        <a:blipFill rotWithShape="0">
                          <a:blip r:embed="rId2"/>
                          <a:stretch>
                            <a:fillRect l="-179310" t="-640000" r="-384914" b="-184444"/>
                          </a:stretch>
                        </a:blipFill>
                      </a:tcPr>
                    </a:tc>
                    <a:tc>
                      <a:txBody>
                        <a:bodyPr/>
                        <a:lstStyle/>
                        <a:p>
                          <a:endParaRPr lang="en-US"/>
                        </a:p>
                      </a:txBody>
                      <a:tcPr anchor="ctr">
                        <a:blipFill rotWithShape="0">
                          <a:blip r:embed="rId2"/>
                          <a:stretch>
                            <a:fillRect l="-218919" t="-640000" r="-201689" b="-184444"/>
                          </a:stretch>
                        </a:blipFill>
                      </a:tcPr>
                    </a:tc>
                    <a:tc>
                      <a:txBody>
                        <a:bodyPr/>
                        <a:lstStyle/>
                        <a:p>
                          <a:endParaRPr lang="en-US"/>
                        </a:p>
                      </a:txBody>
                      <a:tcPr anchor="ctr">
                        <a:blipFill rotWithShape="0">
                          <a:blip r:embed="rId2"/>
                          <a:stretch>
                            <a:fillRect l="-317845" t="-640000" r="-101010" b="-184444"/>
                          </a:stretch>
                        </a:blipFill>
                      </a:tcPr>
                    </a:tc>
                    <a:tc>
                      <a:txBody>
                        <a:bodyPr/>
                        <a:lstStyle/>
                        <a:p>
                          <a:endParaRPr lang="en-US"/>
                        </a:p>
                      </a:txBody>
                      <a:tcPr anchor="ctr">
                        <a:blipFill rotWithShape="0">
                          <a:blip r:embed="rId2"/>
                          <a:stretch>
                            <a:fillRect l="-419257" t="-640000" r="-1351" b="-184444"/>
                          </a:stretch>
                        </a:blipFill>
                      </a:tcPr>
                    </a:tc>
                  </a:tr>
                  <a:tr h="990727">
                    <a:tc>
                      <a:txBody>
                        <a:bodyPr/>
                        <a:lstStyle/>
                        <a:p>
                          <a:endParaRPr lang="en-US"/>
                        </a:p>
                      </a:txBody>
                      <a:tcPr anchor="ctr">
                        <a:blipFill rotWithShape="0">
                          <a:blip r:embed="rId2"/>
                          <a:stretch>
                            <a:fillRect l="-241" t="-408589" r="-271084" b="-1840"/>
                          </a:stretch>
                        </a:blipFill>
                      </a:tcP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endParaRPr lang="en-US"/>
                        </a:p>
                      </a:txBody>
                      <a:tcPr anchor="ctr">
                        <a:blipFill rotWithShape="0">
                          <a:blip r:embed="rId2"/>
                          <a:stretch>
                            <a:fillRect l="-317845" t="-408589" r="-101010" b="-1840"/>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800" b="0" i="0" kern="1200" dirty="0" smtClean="0">
                              <a:solidFill>
                                <a:schemeClr val="dk1"/>
                              </a:solidFill>
                              <a:effectLst/>
                              <a:latin typeface="+mn-lt"/>
                              <a:ea typeface="+mn-ea"/>
                              <a:cs typeface="+mn-cs"/>
                            </a:rPr>
                            <a:t>0.00037018372</a:t>
                          </a:r>
                          <a:endParaRPr lang="en-US" sz="1400" dirty="0"/>
                        </a:p>
                      </a:txBody>
                      <a:tcPr anchor="ctr"/>
                    </a:tc>
                  </a:tr>
                </a:tbl>
              </a:graphicData>
            </a:graphic>
          </p:graphicFrame>
        </mc:Fallback>
      </mc:AlternateContent>
    </p:spTree>
    <p:extLst>
      <p:ext uri="{BB962C8B-B14F-4D97-AF65-F5344CB8AC3E}">
        <p14:creationId xmlns:p14="http://schemas.microsoft.com/office/powerpoint/2010/main" val="125466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rla" charset="0"/>
                <a:ea typeface="Karla" charset="0"/>
                <a:cs typeface="Karla" charset="0"/>
              </a:rPr>
              <a:t>Basic functions</a:t>
            </a:r>
          </a:p>
        </p:txBody>
      </p:sp>
      <p:sp>
        <p:nvSpPr>
          <p:cNvPr id="4" name="Slide Number Placeholder 3"/>
          <p:cNvSpPr>
            <a:spLocks noGrp="1"/>
          </p:cNvSpPr>
          <p:nvPr>
            <p:ph type="sldNum" sz="quarter" idx="12"/>
          </p:nvPr>
        </p:nvSpPr>
        <p:spPr/>
        <p:txBody>
          <a:bodyPr/>
          <a:lstStyle/>
          <a:p>
            <a:fld id="{74FD6AAA-7C75-FB4B-8EA1-06B22787237D}" type="slidenum">
              <a:rPr lang="en-US" smtClean="0"/>
              <a:t>44</a:t>
            </a:fld>
            <a:endParaRPr lang="en-US"/>
          </a:p>
        </p:txBody>
      </p:sp>
      <p:sp>
        <p:nvSpPr>
          <p:cNvPr id="6" name="TextBox 5"/>
          <p:cNvSpPr txBox="1"/>
          <p:nvPr/>
        </p:nvSpPr>
        <p:spPr>
          <a:xfrm>
            <a:off x="960099" y="1168465"/>
            <a:ext cx="10454959" cy="461665"/>
          </a:xfrm>
          <a:prstGeom prst="rect">
            <a:avLst/>
          </a:prstGeom>
          <a:noFill/>
        </p:spPr>
        <p:txBody>
          <a:bodyPr wrap="square" rtlCol="0">
            <a:spAutoFit/>
          </a:bodyPr>
          <a:lstStyle/>
          <a:p>
            <a:pPr lvl="0" indent="-342900">
              <a:spcAft>
                <a:spcPts val="1200"/>
              </a:spcAft>
            </a:pPr>
            <a:r>
              <a:rPr lang="en-US" sz="2400" dirty="0">
                <a:solidFill>
                  <a:schemeClr val="tx1">
                    <a:lumMod val="75000"/>
                    <a:lumOff val="25000"/>
                  </a:schemeClr>
                </a:solidFill>
                <a:latin typeface="Karla" charset="0"/>
                <a:ea typeface="Karla" charset="0"/>
                <a:cs typeface="Karla" charset="0"/>
              </a:rPr>
              <a:t>We still need to derive </a:t>
            </a:r>
            <a:r>
              <a:rPr lang="en-US" sz="2400" dirty="0"/>
              <a:t>derivatives </a:t>
            </a:r>
            <a:r>
              <a:rPr lang="en-US" sz="2400" dirty="0">
                <a:sym typeface="Wingdings"/>
              </a:rPr>
              <a:t> </a:t>
            </a:r>
            <a:endParaRPr lang="en-US" sz="2400" dirty="0">
              <a:solidFill>
                <a:schemeClr val="tx1">
                  <a:lumMod val="75000"/>
                  <a:lumOff val="25000"/>
                </a:schemeClr>
              </a:solidFill>
              <a:latin typeface="Karla" charset="0"/>
              <a:ea typeface="Karla" charset="0"/>
              <a:cs typeface="Karla"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1805909" y="1771023"/>
              <a:ext cx="8653093" cy="4576643"/>
            </p:xfrm>
            <a:graphic>
              <a:graphicData uri="http://schemas.openxmlformats.org/drawingml/2006/table">
                <a:tbl>
                  <a:tblPr firstRow="1" bandRow="1">
                    <a:tableStyleId>{073A0DAA-6AF3-43AB-8588-CEC1D06C72B9}</a:tableStyleId>
                  </a:tblPr>
                  <a:tblGrid>
                    <a:gridCol w="2539369">
                      <a:extLst>
                        <a:ext uri="{9D8B030D-6E8A-4147-A177-3AD203B41FA5}">
                          <a16:colId xmlns="" xmlns:a16="http://schemas.microsoft.com/office/drawing/2014/main" val="20000"/>
                        </a:ext>
                      </a:extLst>
                    </a:gridCol>
                    <a:gridCol w="1374759">
                      <a:extLst>
                        <a:ext uri="{9D8B030D-6E8A-4147-A177-3AD203B41FA5}">
                          <a16:colId xmlns="" xmlns:a16="http://schemas.microsoft.com/office/drawing/2014/main" val="20001"/>
                        </a:ext>
                      </a:extLst>
                    </a:gridCol>
                    <a:gridCol w="1579655">
                      <a:extLst>
                        <a:ext uri="{9D8B030D-6E8A-4147-A177-3AD203B41FA5}">
                          <a16:colId xmlns="" xmlns:a16="http://schemas.microsoft.com/office/drawing/2014/main" val="20002"/>
                        </a:ext>
                      </a:extLst>
                    </a:gridCol>
                    <a:gridCol w="1579655">
                      <a:extLst>
                        <a:ext uri="{9D8B030D-6E8A-4147-A177-3AD203B41FA5}">
                          <a16:colId xmlns="" xmlns:a16="http://schemas.microsoft.com/office/drawing/2014/main" val="20003"/>
                        </a:ext>
                      </a:extLst>
                    </a:gridCol>
                    <a:gridCol w="1579655">
                      <a:extLst>
                        <a:ext uri="{9D8B030D-6E8A-4147-A177-3AD203B41FA5}">
                          <a16:colId xmlns="" xmlns:a16="http://schemas.microsoft.com/office/drawing/2014/main" val="20004"/>
                        </a:ext>
                      </a:extLst>
                    </a:gridCol>
                  </a:tblGrid>
                  <a:tr h="453400">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a:t>Variables</a:t>
                          </a:r>
                          <a:endParaRPr lang="en-US" sz="1200" b="0" dirty="0">
                            <a:latin typeface="Karla" charset="0"/>
                            <a:ea typeface="Karla" charset="0"/>
                            <a:cs typeface="Karla" charset="0"/>
                          </a:endParaRPr>
                        </a:p>
                      </a:txBody>
                      <a:tcPr marL="80012" marR="80012" marT="40006" marB="40006" anchor="ctr"/>
                    </a:tc>
                    <a:tc>
                      <a:txBody>
                        <a:bodyPr/>
                        <a:lstStyle/>
                        <a:p>
                          <a:pPr algn="ctr"/>
                          <a:r>
                            <a:rPr lang="en-US" sz="1200" dirty="0">
                              <a:solidFill>
                                <a:schemeClr val="tx1">
                                  <a:lumMod val="75000"/>
                                  <a:lumOff val="25000"/>
                                </a:schemeClr>
                              </a:solidFill>
                            </a:rPr>
                            <a:t>derivatives</a:t>
                          </a:r>
                          <a:endParaRPr lang="en-US" sz="1200" dirty="0">
                            <a:solidFill>
                              <a:schemeClr val="tx1">
                                <a:lumMod val="75000"/>
                                <a:lumOff val="25000"/>
                              </a:schemeClr>
                            </a:solidFill>
                            <a:latin typeface="Karla" charset="0"/>
                            <a:ea typeface="Karla" charset="0"/>
                            <a:cs typeface="Karla" charset="0"/>
                          </a:endParaRPr>
                        </a:p>
                      </a:txBody>
                      <a:tcPr marL="80012" marR="80012" marT="40006" marB="40006" anchor="ctr">
                        <a:solidFill>
                          <a:schemeClr val="accent6">
                            <a:lumMod val="40000"/>
                            <a:lumOff val="60000"/>
                          </a:schemeClr>
                        </a:solidFill>
                      </a:tcPr>
                    </a:tc>
                    <a:tc>
                      <a:txBody>
                        <a:bodyPr/>
                        <a:lstStyle/>
                        <a:p>
                          <a:pPr algn="ctr"/>
                          <a:r>
                            <a:rPr lang="en-US" sz="1200" dirty="0">
                              <a:latin typeface="Karla" charset="0"/>
                              <a:ea typeface="Karla" charset="0"/>
                              <a:cs typeface="Karla" charset="0"/>
                            </a:rPr>
                            <a:t>Value of</a:t>
                          </a:r>
                          <a:r>
                            <a:rPr lang="en-US" sz="1200" baseline="0" dirty="0">
                              <a:latin typeface="Karla" charset="0"/>
                              <a:ea typeface="Karla" charset="0"/>
                              <a:cs typeface="Karla" charset="0"/>
                            </a:rPr>
                            <a:t> the variable</a:t>
                          </a:r>
                          <a:endParaRPr lang="en-US" sz="1200" dirty="0">
                            <a:latin typeface="Karla" charset="0"/>
                            <a:ea typeface="Karla" charset="0"/>
                            <a:cs typeface="Karla" charset="0"/>
                          </a:endParaRPr>
                        </a:p>
                      </a:txBody>
                      <a:tcPr marL="80012" marR="80012" marT="40006" marB="40006" anchor="ctr"/>
                    </a:tc>
                    <a:tc>
                      <a:txBody>
                        <a:bodyPr/>
                        <a:lstStyle/>
                        <a:p>
                          <a:pPr algn="ctr"/>
                          <a:r>
                            <a:rPr lang="en-US" sz="1200" dirty="0">
                              <a:latin typeface="Karla" charset="0"/>
                              <a:ea typeface="Karla" charset="0"/>
                              <a:cs typeface="Karla" charset="0"/>
                            </a:rPr>
                            <a:t>Value of the partial derivative</a:t>
                          </a:r>
                        </a:p>
                      </a:txBody>
                      <a:tcPr marL="80012" marR="80012" marT="40006" marB="40006" anchor="ctr"/>
                    </a:tc>
                    <a:tc>
                      <a:txBody>
                        <a:bodyPr/>
                        <a:lstStyle/>
                        <a:p>
                          <a:pPr algn="ct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smtClean="0">
                                        <a:latin typeface="Cambria Math" charset="0"/>
                                      </a:rPr>
                                      <m:t>𝑑</m:t>
                                    </m:r>
                                    <m:sSub>
                                      <m:sSubPr>
                                        <m:ctrlPr>
                                          <a:rPr lang="en-US" sz="1200" b="1" i="1" smtClean="0">
                                            <a:latin typeface="Cambria Math" charset="0"/>
                                          </a:rPr>
                                        </m:ctrlPr>
                                      </m:sSubPr>
                                      <m:e>
                                        <m:r>
                                          <a:rPr lang="en-US" sz="1200" b="1" i="1" smtClean="0">
                                            <a:latin typeface="Cambria Math" charset="0"/>
                                          </a:rPr>
                                          <m:t>𝝃</m:t>
                                        </m:r>
                                      </m:e>
                                      <m:sub>
                                        <m:r>
                                          <a:rPr lang="en-US" sz="1200" b="1" i="1" smtClean="0">
                                            <a:latin typeface="Cambria Math" charset="0"/>
                                          </a:rPr>
                                          <m:t>𝒏</m:t>
                                        </m:r>
                                      </m:sub>
                                    </m:sSub>
                                  </m:num>
                                  <m:den>
                                    <m:r>
                                      <a:rPr lang="en-US" sz="1200" smtClean="0">
                                        <a:latin typeface="Cambria Math" charset="0"/>
                                      </a:rPr>
                                      <m:t>𝑑</m:t>
                                    </m:r>
                                    <m:r>
                                      <a:rPr lang="en-US" sz="1200" b="1" i="1" smtClean="0">
                                        <a:latin typeface="Cambria Math" charset="0"/>
                                      </a:rPr>
                                      <m:t>𝑾</m:t>
                                    </m:r>
                                  </m:den>
                                </m:f>
                              </m:oMath>
                            </m:oMathPara>
                          </a14:m>
                          <a:endParaRPr lang="en-US" sz="1200" dirty="0">
                            <a:latin typeface="Karla" charset="0"/>
                            <a:ea typeface="Karla" charset="0"/>
                            <a:cs typeface="Karla" charset="0"/>
                          </a:endParaRPr>
                        </a:p>
                      </a:txBody>
                      <a:tcPr marL="80012" marR="80012" marT="40006" marB="40006" anchor="ctr"/>
                    </a:tc>
                    <a:extLst>
                      <a:ext uri="{0D108BD9-81ED-4DB2-BD59-A6C34878D82A}">
                        <a16:rowId xmlns="" xmlns:a16="http://schemas.microsoft.com/office/drawing/2014/main" val="10000"/>
                      </a:ext>
                    </a:extLst>
                  </a:tr>
                  <a:tr h="45038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r>
                                  <a:rPr lang="en-US" sz="1200" smtClean="0">
                                    <a:latin typeface="Cambria Math" charset="0"/>
                                  </a:rPr>
                                  <m:t>=−</m:t>
                                </m:r>
                                <m:sSup>
                                  <m:sSupPr>
                                    <m:ctrlPr>
                                      <a:rPr lang="en-US" sz="1200" i="1" smtClean="0">
                                        <a:latin typeface="Cambria Math" charset="0"/>
                                      </a:rPr>
                                    </m:ctrlPr>
                                  </m:sSupPr>
                                  <m:e>
                                    <m:r>
                                      <a:rPr lang="en-US" sz="1200" smtClean="0">
                                        <a:latin typeface="Cambria Math" charset="0"/>
                                      </a:rPr>
                                      <m:t>𝑊</m:t>
                                    </m:r>
                                  </m:e>
                                  <m:sup>
                                    <m:r>
                                      <a:rPr lang="en-US" sz="1200" smtClean="0">
                                        <a:latin typeface="Cambria Math" charset="0"/>
                                      </a:rPr>
                                      <m:t>𝑇</m:t>
                                    </m:r>
                                  </m:sup>
                                </m:sSup>
                                <m:r>
                                  <a:rPr lang="en-US" sz="1200" smtClean="0">
                                    <a:latin typeface="Cambria Math" charset="0"/>
                                  </a:rPr>
                                  <m:t>𝑋</m:t>
                                </m:r>
                              </m:oMath>
                            </m:oMathPara>
                          </a14:m>
                          <a:endParaRPr lang="en-US" sz="1200" b="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num>
                                  <m:den>
                                    <m:r>
                                      <a:rPr lang="en-US" sz="1200" b="0" i="1" smtClean="0">
                                        <a:latin typeface="Cambria Math" charset="0"/>
                                      </a:rPr>
                                      <m:t>𝜕</m:t>
                                    </m:r>
                                    <m:r>
                                      <a:rPr lang="en-US" sz="1200" smtClean="0">
                                        <a:latin typeface="Cambria Math" charset="0"/>
                                      </a:rPr>
                                      <m:t>𝑊</m:t>
                                    </m:r>
                                  </m:den>
                                </m:f>
                                <m:r>
                                  <a:rPr lang="en-US" sz="1200" smtClean="0">
                                    <a:latin typeface="Cambria Math" charset="0"/>
                                  </a:rPr>
                                  <m:t>=−</m:t>
                                </m:r>
                                <m:r>
                                  <a:rPr lang="en-US" sz="1200" smtClean="0">
                                    <a:latin typeface="Cambria Math" charset="0"/>
                                  </a:rPr>
                                  <m:t>𝑋</m:t>
                                </m:r>
                              </m:oMath>
                            </m:oMathPara>
                          </a14:m>
                          <a:endParaRPr lang="en-US" sz="1200" b="0" dirty="0"/>
                        </a:p>
                      </a:txBody>
                      <a:tcPr marL="80012" marR="80012" marT="40006" marB="40006">
                        <a:solidFill>
                          <a:schemeClr val="accent6">
                            <a:lumMod val="40000"/>
                            <a:lumOff val="60000"/>
                          </a:schemeClr>
                        </a:solid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charset="0"/>
                                  </a:rPr>
                                  <m:t>−9</m:t>
                                </m:r>
                              </m:oMath>
                            </m:oMathPara>
                          </a14:m>
                          <a:endParaRPr lang="en-US" sz="1200" b="0" dirty="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b="0" dirty="0"/>
                            <a:t>-3</a:t>
                          </a:r>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b="0" dirty="0"/>
                            <a:t>-3</a:t>
                          </a:r>
                        </a:p>
                      </a:txBody>
                      <a:tcPr marL="80012" marR="80012" marT="40006" marB="40006" anchor="ctr"/>
                    </a:tc>
                    <a:extLst>
                      <a:ext uri="{0D108BD9-81ED-4DB2-BD59-A6C34878D82A}">
                        <a16:rowId xmlns="" xmlns:a16="http://schemas.microsoft.com/office/drawing/2014/main" val="10001"/>
                      </a:ext>
                    </a:extLst>
                  </a:tr>
                  <a:tr h="482350">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r>
                                  <a:rPr lang="en-US" sz="1200" smtClean="0">
                                    <a:latin typeface="Cambria Math" charset="0"/>
                                  </a:rPr>
                                  <m:t>=</m:t>
                                </m:r>
                                <m:sSup>
                                  <m:sSupPr>
                                    <m:ctrlPr>
                                      <a:rPr lang="en-US" sz="1200" i="1" smtClean="0">
                                        <a:latin typeface="Cambria Math" charset="0"/>
                                      </a:rPr>
                                    </m:ctrlPr>
                                  </m:sSupPr>
                                  <m:e>
                                    <m:sSup>
                                      <m:sSupPr>
                                        <m:ctrlPr>
                                          <a:rPr lang="en-US" sz="1200" i="1">
                                            <a:latin typeface="Cambria Math" charset="0"/>
                                          </a:rPr>
                                        </m:ctrlPr>
                                      </m:sSupPr>
                                      <m:e>
                                        <m:r>
                                          <a:rPr lang="en-US" sz="1200">
                                            <a:latin typeface="Cambria Math" charset="0"/>
                                          </a:rPr>
                                          <m:t>𝑒</m:t>
                                        </m:r>
                                      </m:e>
                                      <m:sup>
                                        <m:sSub>
                                          <m:sSubPr>
                                            <m:ctrlPr>
                                              <a:rPr lang="en-US" sz="1200" i="1">
                                                <a:latin typeface="Cambria Math" charset="0"/>
                                              </a:rPr>
                                            </m:ctrlPr>
                                          </m:sSubPr>
                                          <m:e>
                                            <m:r>
                                              <a:rPr lang="en-US" sz="1200">
                                                <a:latin typeface="Cambria Math" charset="0"/>
                                              </a:rPr>
                                              <m:t>𝜉</m:t>
                                            </m:r>
                                          </m:e>
                                          <m:sub>
                                            <m:r>
                                              <a:rPr lang="en-US" sz="1200">
                                                <a:latin typeface="Cambria Math" charset="0"/>
                                              </a:rPr>
                                              <m:t>1</m:t>
                                            </m:r>
                                          </m:sub>
                                        </m:sSub>
                                      </m:sup>
                                    </m:sSup>
                                    <m:r>
                                      <a:rPr lang="en-US" sz="1200" smtClean="0">
                                        <a:latin typeface="Cambria Math" charset="0"/>
                                      </a:rPr>
                                      <m:t>=</m:t>
                                    </m:r>
                                    <m:r>
                                      <a:rPr lang="en-US" sz="1200" smtClean="0">
                                        <a:latin typeface="Cambria Math" charset="0"/>
                                      </a:rPr>
                                      <m:t>𝑒</m:t>
                                    </m:r>
                                  </m:e>
                                  <m:sup>
                                    <m:r>
                                      <a:rPr lang="en-US" sz="1200" smtClean="0">
                                        <a:latin typeface="Cambria Math" charset="0"/>
                                      </a:rPr>
                                      <m:t>−</m:t>
                                    </m:r>
                                    <m:sSup>
                                      <m:sSupPr>
                                        <m:ctrlPr>
                                          <a:rPr lang="en-US" sz="1200" i="1" smtClean="0">
                                            <a:latin typeface="Cambria Math" charset="0"/>
                                          </a:rPr>
                                        </m:ctrlPr>
                                      </m:sSupPr>
                                      <m:e>
                                        <m:r>
                                          <a:rPr lang="en-US" sz="1200" smtClean="0">
                                            <a:latin typeface="Cambria Math" charset="0"/>
                                          </a:rPr>
                                          <m:t>𝑊</m:t>
                                        </m:r>
                                      </m:e>
                                      <m:sup>
                                        <m:r>
                                          <a:rPr lang="en-US" sz="1200" smtClean="0">
                                            <a:latin typeface="Cambria Math" charset="0"/>
                                          </a:rPr>
                                          <m:t>𝑇</m:t>
                                        </m:r>
                                      </m:sup>
                                    </m:sSup>
                                    <m:r>
                                      <a:rPr lang="en-US" sz="1200" smtClean="0">
                                        <a:latin typeface="Cambria Math" charset="0"/>
                                      </a:rPr>
                                      <m:t>𝑋</m:t>
                                    </m:r>
                                  </m:sup>
                                </m:sSup>
                              </m:oMath>
                            </m:oMathPara>
                          </a14:m>
                          <a:endParaRPr lang="en-US" sz="120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num>
                                  <m:den>
                                    <m:r>
                                      <a:rPr lang="en-US" sz="1200" smtClean="0">
                                        <a:latin typeface="Cambria Math" charset="0"/>
                                      </a:rPr>
                                      <m:t>𝑑</m:t>
                                    </m:r>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den>
                                </m:f>
                                <m:r>
                                  <a:rPr lang="en-US" sz="1200" smtClean="0">
                                    <a:latin typeface="Cambria Math" charset="0"/>
                                  </a:rPr>
                                  <m:t>=</m:t>
                                </m:r>
                                <m:sSup>
                                  <m:sSupPr>
                                    <m:ctrlPr>
                                      <a:rPr lang="en-US" sz="1200" i="1" smtClean="0">
                                        <a:latin typeface="Cambria Math" charset="0"/>
                                      </a:rPr>
                                    </m:ctrlPr>
                                  </m:sSupPr>
                                  <m:e>
                                    <m:r>
                                      <a:rPr lang="en-US" sz="1200" smtClean="0">
                                        <a:latin typeface="Cambria Math" charset="0"/>
                                      </a:rPr>
                                      <m:t>𝑒</m:t>
                                    </m:r>
                                  </m:e>
                                  <m:sup>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sup>
                                </m:sSup>
                              </m:oMath>
                            </m:oMathPara>
                          </a14:m>
                          <a:endParaRPr lang="en-US" sz="1200" b="0" dirty="0"/>
                        </a:p>
                      </a:txBody>
                      <a:tcPr marL="80012" marR="80012" marT="40006" marB="40006">
                        <a:solidFill>
                          <a:schemeClr val="accent6">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m:oMathPara>
                          </a14:m>
                          <a:endParaRPr lang="en-US" sz="1200" dirty="0"/>
                        </a:p>
                      </a:txBody>
                      <a:tcPr marL="80012" marR="80012" marT="40006" marB="40006"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m:oMathPara>
                          </a14:m>
                          <a:endParaRPr lang="en-US" sz="1200" dirty="0"/>
                        </a:p>
                      </a:txBody>
                      <a:tcPr marL="80012" marR="80012" marT="40006" marB="40006" anchor="ctr"/>
                    </a:tc>
                    <a:tc>
                      <a:txBody>
                        <a:bodyPr/>
                        <a:lstStyle/>
                        <a:p>
                          <a:pPr algn="ctr"/>
                          <a:r>
                            <a:rPr lang="en-US" sz="1200" dirty="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a14:m>
                          <a:endParaRPr lang="en-US" sz="1200" dirty="0"/>
                        </a:p>
                      </a:txBody>
                      <a:tcPr marL="80012" marR="80012" marT="40006" marB="40006" anchor="ctr"/>
                    </a:tc>
                    <a:extLst>
                      <a:ext uri="{0D108BD9-81ED-4DB2-BD59-A6C34878D82A}">
                        <a16:rowId xmlns="" xmlns:a16="http://schemas.microsoft.com/office/drawing/2014/main" val="10002"/>
                      </a:ext>
                    </a:extLst>
                  </a:tr>
                  <a:tr h="482350">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r>
                                  <a:rPr lang="en-US" sz="1200" smtClean="0">
                                    <a:latin typeface="Cambria Math" charset="0"/>
                                  </a:rPr>
                                  <m:t>=</m:t>
                                </m:r>
                                <m:r>
                                  <a:rPr lang="en-US" sz="1200">
                                    <a:latin typeface="Cambria Math" charset="0"/>
                                  </a:rPr>
                                  <m:t>1+</m:t>
                                </m:r>
                                <m:sSub>
                                  <m:sSubPr>
                                    <m:ctrlPr>
                                      <a:rPr lang="en-US" sz="1200" i="1">
                                        <a:latin typeface="Cambria Math" charset="0"/>
                                      </a:rPr>
                                    </m:ctrlPr>
                                  </m:sSubPr>
                                  <m:e>
                                    <m:r>
                                      <a:rPr lang="en-US" sz="1200">
                                        <a:latin typeface="Cambria Math" charset="0"/>
                                      </a:rPr>
                                      <m:t>𝜉</m:t>
                                    </m:r>
                                  </m:e>
                                  <m:sub>
                                    <m:r>
                                      <a:rPr lang="en-US" sz="1200">
                                        <a:latin typeface="Cambria Math" charset="0"/>
                                      </a:rPr>
                                      <m:t>2</m:t>
                                    </m:r>
                                  </m:sub>
                                </m:sSub>
                                <m:r>
                                  <a:rPr lang="en-US" sz="1200" smtClean="0">
                                    <a:latin typeface="Cambria Math" charset="0"/>
                                  </a:rPr>
                                  <m:t>=1+</m:t>
                                </m:r>
                                <m:sSup>
                                  <m:sSupPr>
                                    <m:ctrlPr>
                                      <a:rPr lang="en-US" sz="1200" i="1">
                                        <a:latin typeface="Cambria Math" charset="0"/>
                                      </a:rPr>
                                    </m:ctrlPr>
                                  </m:sSupPr>
                                  <m:e>
                                    <m:r>
                                      <a:rPr lang="en-US" sz="1200">
                                        <a:latin typeface="Cambria Math" charset="0"/>
                                      </a:rPr>
                                      <m:t>𝑒</m:t>
                                    </m:r>
                                  </m:e>
                                  <m:sup>
                                    <m:r>
                                      <a:rPr lang="en-US" sz="1200">
                                        <a:latin typeface="Cambria Math" charset="0"/>
                                      </a:rPr>
                                      <m:t>−</m:t>
                                    </m:r>
                                    <m:sSup>
                                      <m:sSupPr>
                                        <m:ctrlPr>
                                          <a:rPr lang="en-US" sz="1200" i="1">
                                            <a:latin typeface="Cambria Math" charset="0"/>
                                          </a:rPr>
                                        </m:ctrlPr>
                                      </m:sSupPr>
                                      <m:e>
                                        <m:r>
                                          <a:rPr lang="en-US" sz="1200">
                                            <a:latin typeface="Cambria Math" charset="0"/>
                                          </a:rPr>
                                          <m:t>𝑊</m:t>
                                        </m:r>
                                      </m:e>
                                      <m:sup>
                                        <m:r>
                                          <a:rPr lang="en-US" sz="1200">
                                            <a:latin typeface="Cambria Math" charset="0"/>
                                          </a:rPr>
                                          <m:t>𝑇</m:t>
                                        </m:r>
                                      </m:sup>
                                    </m:sSup>
                                    <m:r>
                                      <a:rPr lang="en-US" sz="1200">
                                        <a:latin typeface="Cambria Math" charset="0"/>
                                      </a:rPr>
                                      <m:t>𝑋</m:t>
                                    </m:r>
                                  </m:sup>
                                </m:sSup>
                              </m:oMath>
                            </m:oMathPara>
                          </a14:m>
                          <a:endParaRPr lang="en-US" sz="1200" b="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den>
                                </m:f>
                                <m:r>
                                  <a:rPr lang="en-US" sz="1200" smtClean="0">
                                    <a:latin typeface="Cambria Math" charset="0"/>
                                  </a:rPr>
                                  <m:t>=1</m:t>
                                </m:r>
                              </m:oMath>
                            </m:oMathPara>
                          </a14:m>
                          <a:endParaRPr lang="en-US" sz="1200" b="0" dirty="0"/>
                        </a:p>
                      </a:txBody>
                      <a:tcPr marL="80012" marR="80012" marT="40006" marB="40006">
                        <a:solidFill>
                          <a:schemeClr val="accent6">
                            <a:lumMod val="40000"/>
                            <a:lumOff val="60000"/>
                          </a:schemeClr>
                        </a:solidFill>
                      </a:tcPr>
                    </a:tc>
                    <a:tc>
                      <a:txBody>
                        <a:bodyPr/>
                        <a:lstStyle/>
                        <a:p>
                          <a:pPr algn="ctr"/>
                          <a:r>
                            <a:rPr lang="en-US" sz="1200" dirty="0"/>
                            <a:t>1+</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a14:m>
                          <a:endParaRPr lang="en-US" sz="1200" dirty="0"/>
                        </a:p>
                      </a:txBody>
                      <a:tcPr marL="80012" marR="80012" marT="40006" marB="40006" anchor="ctr"/>
                    </a:tc>
                    <a:tc>
                      <a:txBody>
                        <a:bodyPr/>
                        <a:lstStyle/>
                        <a:p>
                          <a:pPr algn="ctr"/>
                          <a:r>
                            <a:rPr lang="en-US" sz="1200" dirty="0"/>
                            <a:t>1</a:t>
                          </a:r>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a14:m>
                          <a:endParaRPr lang="en-US" sz="1200" dirty="0"/>
                        </a:p>
                      </a:txBody>
                      <a:tcPr marL="80012" marR="80012" marT="40006" marB="40006" anchor="ctr"/>
                    </a:tc>
                    <a:extLst>
                      <a:ext uri="{0D108BD9-81ED-4DB2-BD59-A6C34878D82A}">
                        <a16:rowId xmlns="" xmlns:a16="http://schemas.microsoft.com/office/drawing/2014/main" val="10003"/>
                      </a:ext>
                    </a:extLst>
                  </a:tr>
                  <a:tr h="55475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r>
                                  <a:rPr lang="en-US" sz="1200">
                                    <a:latin typeface="Cambria Math" charset="0"/>
                                  </a:rPr>
                                  <m:t>=</m:t>
                                </m:r>
                                <m:f>
                                  <m:fPr>
                                    <m:ctrlPr>
                                      <a:rPr lang="mr-IN" sz="1200" i="1">
                                        <a:latin typeface="Cambria Math" charset="0"/>
                                      </a:rPr>
                                    </m:ctrlPr>
                                  </m:fPr>
                                  <m:num>
                                    <m:r>
                                      <a:rPr lang="en-US" sz="1200">
                                        <a:latin typeface="Cambria Math" charset="0"/>
                                      </a:rPr>
                                      <m:t>1</m:t>
                                    </m:r>
                                  </m:num>
                                  <m:den>
                                    <m:sSub>
                                      <m:sSubPr>
                                        <m:ctrlPr>
                                          <a:rPr lang="en-US" sz="1200" i="1">
                                            <a:latin typeface="Cambria Math" charset="0"/>
                                          </a:rPr>
                                        </m:ctrlPr>
                                      </m:sSubPr>
                                      <m:e>
                                        <m:r>
                                          <a:rPr lang="en-US" sz="1200">
                                            <a:latin typeface="Cambria Math" charset="0"/>
                                          </a:rPr>
                                          <m:t>𝜉</m:t>
                                        </m:r>
                                      </m:e>
                                      <m:sub>
                                        <m:r>
                                          <a:rPr lang="en-US" sz="1200">
                                            <a:latin typeface="Cambria Math" charset="0"/>
                                          </a:rPr>
                                          <m:t>3</m:t>
                                        </m:r>
                                      </m:sub>
                                    </m:sSub>
                                  </m:den>
                                </m:f>
                                <m:r>
                                  <a:rPr lang="en-US" sz="1200" smtClean="0">
                                    <a:latin typeface="Cambria Math" charset="0"/>
                                  </a:rPr>
                                  <m:t>=</m:t>
                                </m:r>
                                <m:f>
                                  <m:fPr>
                                    <m:ctrlPr>
                                      <a:rPr lang="mr-IN" sz="1200" i="1" smtClean="0">
                                        <a:latin typeface="Cambria Math" charset="0"/>
                                      </a:rPr>
                                    </m:ctrlPr>
                                  </m:fPr>
                                  <m:num>
                                    <m:r>
                                      <a:rPr lang="en-US" sz="1200" smtClean="0">
                                        <a:latin typeface="Cambria Math" charset="0"/>
                                      </a:rPr>
                                      <m:t>1</m:t>
                                    </m:r>
                                  </m:num>
                                  <m:den>
                                    <m:r>
                                      <a:rPr lang="en-US" sz="1200">
                                        <a:latin typeface="Cambria Math" charset="0"/>
                                      </a:rPr>
                                      <m:t>1+</m:t>
                                    </m:r>
                                    <m:sSup>
                                      <m:sSupPr>
                                        <m:ctrlPr>
                                          <a:rPr lang="en-US" sz="1200" i="1">
                                            <a:latin typeface="Cambria Math" charset="0"/>
                                          </a:rPr>
                                        </m:ctrlPr>
                                      </m:sSupPr>
                                      <m:e>
                                        <m:r>
                                          <a:rPr lang="en-US" sz="1200">
                                            <a:latin typeface="Cambria Math" charset="0"/>
                                          </a:rPr>
                                          <m:t>𝑒</m:t>
                                        </m:r>
                                      </m:e>
                                      <m:sup>
                                        <m:r>
                                          <a:rPr lang="en-US" sz="1200">
                                            <a:latin typeface="Cambria Math" charset="0"/>
                                          </a:rPr>
                                          <m:t>−</m:t>
                                        </m:r>
                                        <m:sSup>
                                          <m:sSupPr>
                                            <m:ctrlPr>
                                              <a:rPr lang="en-US" sz="1200" i="1">
                                                <a:latin typeface="Cambria Math" charset="0"/>
                                              </a:rPr>
                                            </m:ctrlPr>
                                          </m:sSupPr>
                                          <m:e>
                                            <m:r>
                                              <a:rPr lang="en-US" sz="1200">
                                                <a:latin typeface="Cambria Math" charset="0"/>
                                              </a:rPr>
                                              <m:t>𝑊</m:t>
                                            </m:r>
                                          </m:e>
                                          <m:sup>
                                            <m:r>
                                              <a:rPr lang="en-US" sz="1200">
                                                <a:latin typeface="Cambria Math" charset="0"/>
                                              </a:rPr>
                                              <m:t>𝑇</m:t>
                                            </m:r>
                                          </m:sup>
                                        </m:sSup>
                                        <m:r>
                                          <a:rPr lang="en-US" sz="1200">
                                            <a:latin typeface="Cambria Math" charset="0"/>
                                          </a:rPr>
                                          <m:t>𝑋</m:t>
                                        </m:r>
                                      </m:sup>
                                    </m:sSup>
                                  </m:den>
                                </m:f>
                                <m:r>
                                  <a:rPr lang="en-US" sz="1200" smtClean="0">
                                    <a:latin typeface="Cambria Math" charset="0"/>
                                  </a:rPr>
                                  <m:t>=</m:t>
                                </m:r>
                                <m:r>
                                  <a:rPr lang="en-US" sz="1200" smtClean="0">
                                    <a:latin typeface="Cambria Math" charset="0"/>
                                  </a:rPr>
                                  <m:t>𝑝</m:t>
                                </m:r>
                              </m:oMath>
                            </m:oMathPara>
                          </a14:m>
                          <a:endParaRPr lang="en-US" sz="1200" b="0" dirty="0">
                            <a:solidFill>
                              <a:srgbClr val="FF0000"/>
                            </a:solidFill>
                          </a:endParaRPr>
                        </a:p>
                      </a:txBody>
                      <a:tcPr marL="80012" marR="80012" marT="40006" marB="40006" anchor="ctr"/>
                    </a:tc>
                    <a:tc>
                      <a:txBody>
                        <a:bodyPr/>
                        <a:lstStyle/>
                        <a:p>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den>
                                </m:f>
                                <m:r>
                                  <a:rPr lang="en-US" sz="1200" smtClean="0">
                                    <a:latin typeface="Cambria Math" charset="0"/>
                                  </a:rPr>
                                  <m:t>=−</m:t>
                                </m:r>
                                <m:f>
                                  <m:fPr>
                                    <m:ctrlPr>
                                      <a:rPr lang="mr-IN" sz="1200" i="1" smtClean="0">
                                        <a:latin typeface="Cambria Math" charset="0"/>
                                      </a:rPr>
                                    </m:ctrlPr>
                                  </m:fPr>
                                  <m:num>
                                    <m:r>
                                      <a:rPr lang="en-US" sz="1200" smtClean="0">
                                        <a:latin typeface="Cambria Math" charset="0"/>
                                      </a:rPr>
                                      <m:t>1</m:t>
                                    </m:r>
                                  </m:num>
                                  <m:den>
                                    <m:sSubSup>
                                      <m:sSubSupPr>
                                        <m:ctrlPr>
                                          <a:rPr lang="en-US" sz="1200" i="1" smtClean="0">
                                            <a:latin typeface="Cambria Math" charset="0"/>
                                          </a:rPr>
                                        </m:ctrlPr>
                                      </m:sSubSupPr>
                                      <m:e>
                                        <m:r>
                                          <a:rPr lang="en-US" sz="1200" smtClean="0">
                                            <a:latin typeface="Cambria Math" charset="0"/>
                                          </a:rPr>
                                          <m:t>𝜉</m:t>
                                        </m:r>
                                      </m:e>
                                      <m:sub>
                                        <m:r>
                                          <a:rPr lang="en-US" sz="1200" smtClean="0">
                                            <a:latin typeface="Cambria Math" charset="0"/>
                                          </a:rPr>
                                          <m:t>3</m:t>
                                        </m:r>
                                      </m:sub>
                                      <m:sup>
                                        <m:r>
                                          <a:rPr lang="en-US" sz="1200" smtClean="0">
                                            <a:latin typeface="Cambria Math" charset="0"/>
                                          </a:rPr>
                                          <m:t>2</m:t>
                                        </m:r>
                                      </m:sup>
                                    </m:sSubSup>
                                  </m:den>
                                </m:f>
                              </m:oMath>
                            </m:oMathPara>
                          </a14:m>
                          <a:endParaRPr lang="en-US" sz="1200" dirty="0"/>
                        </a:p>
                      </a:txBody>
                      <a:tcPr marL="80012" marR="80012" marT="40006" marB="40006">
                        <a:solidFill>
                          <a:schemeClr val="accent6">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oMath>
                            </m:oMathPara>
                          </a14:m>
                          <a:endParaRPr lang="en-US" sz="1200" dirty="0"/>
                        </a:p>
                      </a:txBody>
                      <a:tcPr marL="80012" marR="80012" marT="40006" marB="40006"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200" b="0" i="1" smtClean="0">
                                        <a:latin typeface="Cambria Math" charset="0"/>
                                      </a:rPr>
                                    </m:ctrlPr>
                                  </m:sSupPr>
                                  <m:e>
                                    <m:d>
                                      <m:dPr>
                                        <m:ctrlPr>
                                          <a:rPr lang="mr-IN" sz="1200" b="0" i="1" smtClean="0">
                                            <a:latin typeface="Cambria Math" charset="0"/>
                                          </a:rPr>
                                        </m:ctrlPr>
                                      </m:dPr>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d>
                                  </m:e>
                                  <m:sup>
                                    <m:r>
                                      <a:rPr lang="en-US" sz="1200" b="0" i="1" smtClean="0">
                                        <a:latin typeface="Cambria Math" charset="0"/>
                                      </a:rPr>
                                      <m:t>2</m:t>
                                    </m:r>
                                  </m:sup>
                                </m:sSup>
                              </m:oMath>
                            </m:oMathPara>
                          </a14:m>
                          <a:endParaRPr lang="en-US" sz="1200" dirty="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sSup>
                                <m:sSupPr>
                                  <m:ctrlPr>
                                    <a:rPr lang="en-US" sz="1200" b="0" i="1" smtClean="0">
                                      <a:latin typeface="Cambria Math" charset="0"/>
                                    </a:rPr>
                                  </m:ctrlPr>
                                </m:sSupPr>
                                <m:e>
                                  <m:d>
                                    <m:dPr>
                                      <m:ctrlPr>
                                        <a:rPr lang="mr-IN" sz="1200" b="0" i="1" smtClean="0">
                                          <a:latin typeface="Cambria Math" charset="0"/>
                                        </a:rPr>
                                      </m:ctrlPr>
                                    </m:dPr>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d>
                                </m:e>
                                <m:sup>
                                  <m:r>
                                    <a:rPr lang="en-US" sz="1200" b="0" i="1" smtClean="0">
                                      <a:latin typeface="Cambria Math" charset="0"/>
                                    </a:rPr>
                                    <m:t>2</m:t>
                                  </m:r>
                                </m:sup>
                              </m:sSup>
                            </m:oMath>
                          </a14:m>
                          <a:endParaRPr lang="en-US" sz="1200" dirty="0"/>
                        </a:p>
                      </a:txBody>
                      <a:tcPr marL="80012" marR="80012" marT="40006" marB="40006" anchor="ctr"/>
                    </a:tc>
                    <a:extLst>
                      <a:ext uri="{0D108BD9-81ED-4DB2-BD59-A6C34878D82A}">
                        <a16:rowId xmlns="" xmlns:a16="http://schemas.microsoft.com/office/drawing/2014/main" val="10004"/>
                      </a:ext>
                    </a:extLst>
                  </a:tr>
                  <a:tr h="635537">
                    <a:tc>
                      <a:txBody>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r>
                                  <a:rPr lang="en-US" sz="1200" smtClean="0">
                                    <a:latin typeface="Cambria Math" charset="0"/>
                                  </a:rPr>
                                  <m:t>=</m:t>
                                </m:r>
                                <m:func>
                                  <m:funcPr>
                                    <m:ctrlPr>
                                      <a:rPr lang="en-US" sz="1200" i="1" smtClean="0">
                                        <a:latin typeface="Cambria Math" charset="0"/>
                                      </a:rPr>
                                    </m:ctrlPr>
                                  </m:funcPr>
                                  <m:fName>
                                    <m:r>
                                      <m:rPr>
                                        <m:sty m:val="p"/>
                                      </m:rPr>
                                      <a:rPr lang="en-US" sz="1200" smtClean="0">
                                        <a:latin typeface="Cambria Math" charset="0"/>
                                      </a:rPr>
                                      <m:t>log</m:t>
                                    </m:r>
                                  </m:fName>
                                  <m:e>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r>
                                      <a:rPr lang="en-US" sz="1200" smtClean="0">
                                        <a:latin typeface="Cambria Math" charset="0"/>
                                      </a:rPr>
                                      <m:t>=</m:t>
                                    </m:r>
                                    <m:func>
                                      <m:funcPr>
                                        <m:ctrlPr>
                                          <a:rPr lang="en-US" sz="1200" i="1" smtClean="0">
                                            <a:latin typeface="Cambria Math" charset="0"/>
                                          </a:rPr>
                                        </m:ctrlPr>
                                      </m:funcPr>
                                      <m:fName>
                                        <m:r>
                                          <m:rPr>
                                            <m:sty m:val="p"/>
                                          </m:rPr>
                                          <a:rPr lang="en-US" sz="1200" smtClean="0">
                                            <a:latin typeface="Cambria Math" charset="0"/>
                                          </a:rPr>
                                          <m:t>log</m:t>
                                        </m:r>
                                      </m:fName>
                                      <m:e>
                                        <m:r>
                                          <a:rPr lang="en-US" sz="1200" smtClean="0">
                                            <a:latin typeface="Cambria Math" charset="0"/>
                                          </a:rPr>
                                          <m:t>𝑝</m:t>
                                        </m:r>
                                        <m:r>
                                          <a:rPr lang="en-US" sz="1200" smtClean="0">
                                            <a:latin typeface="Cambria Math" charset="0"/>
                                          </a:rPr>
                                          <m:t> =</m:t>
                                        </m:r>
                                      </m:e>
                                    </m:func>
                                    <m:func>
                                      <m:funcPr>
                                        <m:ctrlPr>
                                          <a:rPr lang="en-US" sz="1200" i="1" smtClean="0">
                                            <a:latin typeface="Cambria Math" charset="0"/>
                                          </a:rPr>
                                        </m:ctrlPr>
                                      </m:funcPr>
                                      <m:fName>
                                        <m:r>
                                          <m:rPr>
                                            <m:sty m:val="p"/>
                                          </m:rPr>
                                          <a:rPr lang="en-US" sz="1200" smtClean="0">
                                            <a:latin typeface="Cambria Math" charset="0"/>
                                          </a:rPr>
                                          <m:t>log</m:t>
                                        </m:r>
                                      </m:fName>
                                      <m:e>
                                        <m:f>
                                          <m:fPr>
                                            <m:ctrlPr>
                                              <a:rPr lang="mr-IN" sz="1200" i="1">
                                                <a:latin typeface="Cambria Math" charset="0"/>
                                              </a:rPr>
                                            </m:ctrlPr>
                                          </m:fPr>
                                          <m:num>
                                            <m:r>
                                              <a:rPr lang="en-US" sz="1200">
                                                <a:latin typeface="Cambria Math" charset="0"/>
                                              </a:rPr>
                                              <m:t>1</m:t>
                                            </m:r>
                                          </m:num>
                                          <m:den>
                                            <m:r>
                                              <a:rPr lang="en-US" sz="1200">
                                                <a:latin typeface="Cambria Math" charset="0"/>
                                              </a:rPr>
                                              <m:t>1+</m:t>
                                            </m:r>
                                            <m:sSup>
                                              <m:sSupPr>
                                                <m:ctrlPr>
                                                  <a:rPr lang="en-US" sz="1200" i="1">
                                                    <a:latin typeface="Cambria Math" charset="0"/>
                                                  </a:rPr>
                                                </m:ctrlPr>
                                              </m:sSupPr>
                                              <m:e>
                                                <m:r>
                                                  <a:rPr lang="en-US" sz="1200">
                                                    <a:latin typeface="Cambria Math" charset="0"/>
                                                  </a:rPr>
                                                  <m:t>𝑒</m:t>
                                                </m:r>
                                              </m:e>
                                              <m:sup>
                                                <m:r>
                                                  <a:rPr lang="en-US" sz="1200">
                                                    <a:latin typeface="Cambria Math" charset="0"/>
                                                  </a:rPr>
                                                  <m:t>−</m:t>
                                                </m:r>
                                                <m:sSup>
                                                  <m:sSupPr>
                                                    <m:ctrlPr>
                                                      <a:rPr lang="en-US" sz="1200" i="1">
                                                        <a:latin typeface="Cambria Math" charset="0"/>
                                                      </a:rPr>
                                                    </m:ctrlPr>
                                                  </m:sSupPr>
                                                  <m:e>
                                                    <m:r>
                                                      <a:rPr lang="en-US" sz="1200">
                                                        <a:latin typeface="Cambria Math" charset="0"/>
                                                      </a:rPr>
                                                      <m:t>𝑊</m:t>
                                                    </m:r>
                                                  </m:e>
                                                  <m:sup>
                                                    <m:r>
                                                      <a:rPr lang="en-US" sz="1200">
                                                        <a:latin typeface="Cambria Math" charset="0"/>
                                                      </a:rPr>
                                                      <m:t>𝑇</m:t>
                                                    </m:r>
                                                  </m:sup>
                                                </m:sSup>
                                                <m:r>
                                                  <a:rPr lang="en-US" sz="1200">
                                                    <a:latin typeface="Cambria Math" charset="0"/>
                                                  </a:rPr>
                                                  <m:t>𝑋</m:t>
                                                </m:r>
                                              </m:sup>
                                            </m:sSup>
                                          </m:den>
                                        </m:f>
                                      </m:e>
                                    </m:func>
                                  </m:e>
                                </m:func>
                              </m:oMath>
                            </m:oMathPara>
                          </a14:m>
                          <a:endParaRPr lang="en-US" sz="1200" dirty="0"/>
                        </a:p>
                      </a:txBody>
                      <a:tcPr marL="80012" marR="80012" marT="40006" marB="40006" anchor="ctr"/>
                    </a:tc>
                    <a:tc>
                      <a:txBody>
                        <a:bodyPr/>
                        <a:lstStyle/>
                        <a:p>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den>
                                </m:f>
                                <m:r>
                                  <a:rPr lang="en-US" sz="1200" smtClean="0">
                                    <a:latin typeface="Cambria Math" charset="0"/>
                                  </a:rPr>
                                  <m:t>=</m:t>
                                </m:r>
                                <m:f>
                                  <m:fPr>
                                    <m:ctrlPr>
                                      <a:rPr lang="mr-IN" sz="1200" i="1" smtClean="0">
                                        <a:latin typeface="Cambria Math" charset="0"/>
                                      </a:rPr>
                                    </m:ctrlPr>
                                  </m:fPr>
                                  <m:num>
                                    <m:r>
                                      <a:rPr lang="en-US" sz="1200" smtClean="0">
                                        <a:latin typeface="Cambria Math" charset="0"/>
                                      </a:rPr>
                                      <m:t>1</m:t>
                                    </m:r>
                                  </m:num>
                                  <m:den>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den>
                                </m:f>
                              </m:oMath>
                            </m:oMathPara>
                          </a14:m>
                          <a:endParaRPr lang="en-US" sz="1200" b="0" dirty="0"/>
                        </a:p>
                      </a:txBody>
                      <a:tcPr marL="80012" marR="80012" marT="40006" marB="40006">
                        <a:solidFill>
                          <a:schemeClr val="accent6">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func>
                                  <m:funcPr>
                                    <m:ctrlPr>
                                      <a:rPr lang="en-US" sz="1200" b="0" i="1" smtClean="0">
                                        <a:latin typeface="Cambria Math" charset="0"/>
                                      </a:rPr>
                                    </m:ctrlPr>
                                  </m:funcPr>
                                  <m:fName>
                                    <m:r>
                                      <m:rPr>
                                        <m:sty m:val="p"/>
                                      </m:rPr>
                                      <a:rPr lang="en-US" sz="1200" i="0" smtClean="0">
                                        <a:latin typeface="Cambria Math" charset="0"/>
                                      </a:rPr>
                                      <m:t>log</m:t>
                                    </m:r>
                                  </m:fName>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func>
                              </m:oMath>
                            </m:oMathPara>
                          </a14:m>
                          <a:endParaRPr lang="en-US" sz="1200" dirty="0"/>
                        </a:p>
                      </a:txBody>
                      <a:tcPr marL="80012" marR="80012" marT="40006" marB="40006" anchor="ct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oMath>
                            </m:oMathPara>
                          </a14:m>
                          <a:endParaRPr lang="en-US" sz="1200" dirty="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sSup>
                                <m:sSupPr>
                                  <m:ctrlPr>
                                    <a:rPr lang="en-US" sz="1200" b="0" i="1" smtClean="0">
                                      <a:latin typeface="Cambria Math" charset="0"/>
                                    </a:rPr>
                                  </m:ctrlPr>
                                </m:sSupPr>
                                <m:e>
                                  <m:d>
                                    <m:dPr>
                                      <m:ctrlPr>
                                        <a:rPr lang="mr-IN" sz="1200" b="0" i="1" smtClean="0">
                                          <a:latin typeface="Cambria Math" charset="0"/>
                                        </a:rPr>
                                      </m:ctrlPr>
                                    </m:dPr>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d>
                                </m:e>
                                <m:sup/>
                              </m:sSup>
                            </m:oMath>
                          </a14:m>
                          <a:endParaRPr lang="en-US" sz="1200" dirty="0"/>
                        </a:p>
                      </a:txBody>
                      <a:tcPr marL="80012" marR="80012" marT="40006" marB="40006" anchor="ctr"/>
                    </a:tc>
                    <a:extLst>
                      <a:ext uri="{0D108BD9-81ED-4DB2-BD59-A6C34878D82A}">
                        <a16:rowId xmlns="" xmlns:a16="http://schemas.microsoft.com/office/drawing/2014/main" val="10005"/>
                      </a:ext>
                    </a:extLst>
                  </a:tr>
                  <a:tr h="483215">
                    <a:tc>
                      <a:txBody>
                        <a:bodyPr/>
                        <a:lstStyle/>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charset="0"/>
                                      </a:rPr>
                                    </m:ctrlPr>
                                  </m:sSubSupPr>
                                  <m:e>
                                    <m:r>
                                      <a:rPr lang="en-US" sz="1200" smtClean="0">
                                        <a:latin typeface="Cambria Math" charset="0"/>
                                      </a:rPr>
                                      <m:t>ℒ</m:t>
                                    </m:r>
                                  </m:e>
                                  <m:sub>
                                    <m:r>
                                      <a:rPr lang="en-US" sz="1200" smtClean="0">
                                        <a:latin typeface="Cambria Math" charset="0"/>
                                      </a:rPr>
                                      <m:t>𝑖</m:t>
                                    </m:r>
                                  </m:sub>
                                  <m:sup>
                                    <m:r>
                                      <a:rPr lang="en-US" sz="1200" smtClean="0">
                                        <a:latin typeface="Cambria Math" charset="0"/>
                                      </a:rPr>
                                      <m:t>𝐴</m:t>
                                    </m:r>
                                  </m:sup>
                                </m:sSubSup>
                                <m:r>
                                  <a:rPr lang="en-US" sz="1200" smtClean="0">
                                    <a:latin typeface="Cambria Math" charset="0"/>
                                  </a:rPr>
                                  <m:t>=−</m:t>
                                </m:r>
                                <m:r>
                                  <a:rPr lang="en-US" sz="1200" smtClean="0">
                                    <a:latin typeface="Cambria Math" charset="0"/>
                                  </a:rPr>
                                  <m:t>𝑦</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oMath>
                            </m:oMathPara>
                          </a14:m>
                          <a:endParaRPr lang="en-US" sz="1200" b="0" dirty="0"/>
                        </a:p>
                      </a:txBody>
                      <a:tcPr marL="80012" marR="80012" marT="40006" marB="40006" anchor="ctr"/>
                    </a:tc>
                    <a:tc>
                      <a:txBody>
                        <a:bodyPr/>
                        <a:lstStyle/>
                        <a:p>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r>
                                      <a:rPr lang="en-US" sz="1200" smtClean="0">
                                        <a:latin typeface="Cambria Math" charset="0"/>
                                      </a:rPr>
                                      <m:t>ℒ</m:t>
                                    </m:r>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den>
                                </m:f>
                                <m:r>
                                  <a:rPr lang="en-US" sz="1200" smtClean="0">
                                    <a:latin typeface="Cambria Math" charset="0"/>
                                  </a:rPr>
                                  <m:t>=−</m:t>
                                </m:r>
                                <m:r>
                                  <a:rPr lang="en-US" sz="1200" smtClean="0">
                                    <a:latin typeface="Cambria Math" charset="0"/>
                                  </a:rPr>
                                  <m:t>𝑦</m:t>
                                </m:r>
                              </m:oMath>
                            </m:oMathPara>
                          </a14:m>
                          <a:endParaRPr lang="en-US" sz="1200" b="0" dirty="0"/>
                        </a:p>
                      </a:txBody>
                      <a:tcPr marL="80012" marR="80012" marT="40006" marB="40006">
                        <a:solidFill>
                          <a:schemeClr val="accent6">
                            <a:lumMod val="40000"/>
                            <a:lumOff val="60000"/>
                          </a:schemeClr>
                        </a:solid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smtClean="0">
                                    <a:latin typeface="Cambria Math" charset="0"/>
                                  </a:rPr>
                                  <m:t>−</m:t>
                                </m:r>
                                <m:func>
                                  <m:funcPr>
                                    <m:ctrlPr>
                                      <a:rPr lang="en-US" sz="1200" b="0" i="1" smtClean="0">
                                        <a:latin typeface="Cambria Math" charset="0"/>
                                      </a:rPr>
                                    </m:ctrlPr>
                                  </m:funcPr>
                                  <m:fName>
                                    <m:r>
                                      <m:rPr>
                                        <m:sty m:val="p"/>
                                      </m:rPr>
                                      <a:rPr lang="en-US" sz="1200" i="0" smtClean="0">
                                        <a:latin typeface="Cambria Math" charset="0"/>
                                      </a:rPr>
                                      <m:t>log</m:t>
                                    </m:r>
                                  </m:fName>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func>
                              </m:oMath>
                            </m:oMathPara>
                          </a14:m>
                          <a:endParaRPr lang="en-US" sz="120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charset="0"/>
                                  </a:rPr>
                                  <m:t>−1</m:t>
                                </m:r>
                              </m:oMath>
                            </m:oMathPara>
                          </a14:m>
                          <a:endParaRPr lang="en-US" sz="1200" dirty="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sSup>
                                <m:sSupPr>
                                  <m:ctrlPr>
                                    <a:rPr lang="en-US" sz="1200" b="0" i="1" smtClean="0">
                                      <a:latin typeface="Cambria Math" charset="0"/>
                                    </a:rPr>
                                  </m:ctrlPr>
                                </m:sSupPr>
                                <m:e>
                                  <m:d>
                                    <m:dPr>
                                      <m:ctrlPr>
                                        <a:rPr lang="mr-IN" sz="1200" b="0" i="1" smtClean="0">
                                          <a:latin typeface="Cambria Math" charset="0"/>
                                        </a:rPr>
                                      </m:ctrlPr>
                                    </m:dPr>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d>
                                </m:e>
                                <m:sup/>
                              </m:sSup>
                            </m:oMath>
                          </a14:m>
                          <a:r>
                            <a:rPr lang="en-US" sz="1200" dirty="0"/>
                            <a:t> </a:t>
                          </a:r>
                        </a:p>
                      </a:txBody>
                      <a:tcPr marL="80012" marR="80012" marT="40006" marB="40006" anchor="ctr"/>
                    </a:tc>
                    <a:extLst>
                      <a:ext uri="{0D108BD9-81ED-4DB2-BD59-A6C34878D82A}">
                        <a16:rowId xmlns="" xmlns:a16="http://schemas.microsoft.com/office/drawing/2014/main" val="10006"/>
                      </a:ext>
                    </a:extLst>
                  </a:tr>
                  <a:tr h="103465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Sup>
                                      <m:sSubSupPr>
                                        <m:ctrlPr>
                                          <a:rPr lang="en-US" sz="1200" i="1" smtClean="0">
                                            <a:latin typeface="Cambria Math" charset="0"/>
                                          </a:rPr>
                                        </m:ctrlPr>
                                      </m:sSubSupPr>
                                      <m:e>
                                        <m:r>
                                          <a:rPr lang="en-US" sz="1200" smtClean="0">
                                            <a:latin typeface="Cambria Math" charset="0"/>
                                          </a:rPr>
                                          <m:t>ℒ</m:t>
                                        </m:r>
                                      </m:e>
                                      <m:sub>
                                        <m:r>
                                          <a:rPr lang="en-US" sz="1200" smtClean="0">
                                            <a:latin typeface="Cambria Math" charset="0"/>
                                          </a:rPr>
                                          <m:t>𝑖</m:t>
                                        </m:r>
                                      </m:sub>
                                      <m:sup>
                                        <m:r>
                                          <a:rPr lang="en-US" sz="1200" smtClean="0">
                                            <a:latin typeface="Cambria Math" charset="0"/>
                                          </a:rPr>
                                          <m:t>𝐴</m:t>
                                        </m:r>
                                      </m:sup>
                                    </m:sSubSup>
                                  </m:num>
                                  <m:den>
                                    <m:r>
                                      <a:rPr lang="en-US" sz="1200" b="0" i="1" smtClean="0">
                                        <a:latin typeface="Cambria Math" charset="0"/>
                                      </a:rPr>
                                      <m:t>𝜕</m:t>
                                    </m:r>
                                    <m:r>
                                      <a:rPr lang="en-US" sz="1200" smtClean="0">
                                        <a:latin typeface="Cambria Math" charset="0"/>
                                      </a:rPr>
                                      <m:t>𝑊</m:t>
                                    </m:r>
                                  </m:den>
                                </m:f>
                                <m:r>
                                  <a:rPr lang="en-US" sz="1200" smtClean="0">
                                    <a:latin typeface="Cambria Math" charset="0"/>
                                  </a:rPr>
                                  <m:t>=</m:t>
                                </m:r>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ℒ</m:t>
                                        </m:r>
                                      </m:e>
                                      <m:sub>
                                        <m:r>
                                          <a:rPr lang="en-US" sz="1200" smtClean="0">
                                            <a:latin typeface="Cambria Math" charset="0"/>
                                          </a:rPr>
                                          <m:t>𝑖</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num>
                                  <m:den>
                                    <m:r>
                                      <a:rPr lang="en-US" sz="1200" b="0" i="1" smtClean="0">
                                        <a:latin typeface="Cambria Math" charset="0"/>
                                      </a:rPr>
                                      <m:t>𝜕</m:t>
                                    </m:r>
                                    <m:r>
                                      <a:rPr lang="en-US" sz="1200" smtClean="0">
                                        <a:latin typeface="Cambria Math" charset="0"/>
                                      </a:rPr>
                                      <m:t>𝑊</m:t>
                                    </m:r>
                                  </m:den>
                                </m:f>
                              </m:oMath>
                            </m:oMathPara>
                          </a14:m>
                          <a:endParaRPr lang="en-US" sz="1200" dirty="0"/>
                        </a:p>
                        <a:p>
                          <a:endParaRPr lang="en-US" sz="1200" b="0" dirty="0"/>
                        </a:p>
                      </a:txBody>
                      <a:tcPr marL="80012" marR="80012" marT="40006" marB="40006" anchor="ctr"/>
                    </a:tc>
                    <a:tc>
                      <a:txBody>
                        <a:bodyPr/>
                        <a:lstStyle/>
                        <a:p>
                          <a:endParaRPr lang="en-US" sz="1200" b="0" dirty="0"/>
                        </a:p>
                      </a:txBody>
                      <a:tcPr marL="80012" marR="80012" marT="40006" marB="40006">
                        <a:solidFill>
                          <a:schemeClr val="accent6">
                            <a:lumMod val="40000"/>
                            <a:lumOff val="60000"/>
                          </a:schemeClr>
                        </a:solid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20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charset="0"/>
                                  </a:rPr>
                                  <m:t>−3</m:t>
                                </m:r>
                              </m:oMath>
                            </m:oMathPara>
                          </a14:m>
                          <a:endParaRPr lang="en-US" sz="120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600" b="0" i="0" kern="1200" dirty="0">
                              <a:solidFill>
                                <a:schemeClr val="dk1"/>
                              </a:solidFill>
                              <a:effectLst/>
                              <a:latin typeface="+mn-lt"/>
                              <a:ea typeface="+mn-ea"/>
                              <a:cs typeface="+mn-cs"/>
                            </a:rPr>
                            <a:t>0.00037018372</a:t>
                          </a:r>
                          <a:endParaRPr lang="en-US" sz="1200" dirty="0"/>
                        </a:p>
                      </a:txBody>
                      <a:tcPr marL="80012" marR="80012" marT="40006" marB="40006" anchor="ctr"/>
                    </a:tc>
                    <a:extLst>
                      <a:ext uri="{0D108BD9-81ED-4DB2-BD59-A6C34878D82A}">
                        <a16:rowId xmlns="" xmlns:a16="http://schemas.microsoft.com/office/drawing/2014/main" val="10007"/>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02806053"/>
                  </p:ext>
                </p:extLst>
              </p:nvPr>
            </p:nvGraphicFramePr>
            <p:xfrm>
              <a:off x="1805909" y="1771023"/>
              <a:ext cx="8653093" cy="4576643"/>
            </p:xfrm>
            <a:graphic>
              <a:graphicData uri="http://schemas.openxmlformats.org/drawingml/2006/table">
                <a:tbl>
                  <a:tblPr firstRow="1" bandRow="1">
                    <a:tableStyleId>{073A0DAA-6AF3-43AB-8588-CEC1D06C72B9}</a:tableStyleId>
                  </a:tblPr>
                  <a:tblGrid>
                    <a:gridCol w="2539369"/>
                    <a:gridCol w="1374759"/>
                    <a:gridCol w="1579655"/>
                    <a:gridCol w="1579655"/>
                    <a:gridCol w="1579655"/>
                  </a:tblGrid>
                  <a:tr h="453400">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smtClean="0"/>
                            <a:t>Variables</a:t>
                          </a:r>
                          <a:endParaRPr lang="en-US" sz="1200" b="0" dirty="0" smtClean="0">
                            <a:latin typeface="Karla" charset="0"/>
                            <a:ea typeface="Karla" charset="0"/>
                            <a:cs typeface="Karla" charset="0"/>
                          </a:endParaRPr>
                        </a:p>
                      </a:txBody>
                      <a:tcPr marL="80012" marR="80012" marT="40006" marB="40006" anchor="ctr"/>
                    </a:tc>
                    <a:tc>
                      <a:txBody>
                        <a:bodyPr/>
                        <a:lstStyle/>
                        <a:p>
                          <a:pPr algn="ctr"/>
                          <a:r>
                            <a:rPr lang="en-US" sz="1200" dirty="0" smtClean="0">
                              <a:solidFill>
                                <a:schemeClr val="tx1">
                                  <a:lumMod val="75000"/>
                                  <a:lumOff val="25000"/>
                                </a:schemeClr>
                              </a:solidFill>
                            </a:rPr>
                            <a:t>derivatives</a:t>
                          </a:r>
                          <a:endParaRPr lang="en-US" sz="1200" dirty="0">
                            <a:solidFill>
                              <a:schemeClr val="tx1">
                                <a:lumMod val="75000"/>
                                <a:lumOff val="25000"/>
                              </a:schemeClr>
                            </a:solidFill>
                            <a:latin typeface="Karla" charset="0"/>
                            <a:ea typeface="Karla" charset="0"/>
                            <a:cs typeface="Karla" charset="0"/>
                          </a:endParaRPr>
                        </a:p>
                      </a:txBody>
                      <a:tcPr marL="80012" marR="80012" marT="40006" marB="40006" anchor="ctr">
                        <a:solidFill>
                          <a:schemeClr val="accent6">
                            <a:lumMod val="40000"/>
                            <a:lumOff val="60000"/>
                          </a:schemeClr>
                        </a:solidFill>
                      </a:tcPr>
                    </a:tc>
                    <a:tc>
                      <a:txBody>
                        <a:bodyPr/>
                        <a:lstStyle/>
                        <a:p>
                          <a:pPr algn="ctr"/>
                          <a:r>
                            <a:rPr lang="en-US" sz="1200" dirty="0" smtClean="0">
                              <a:latin typeface="Karla" charset="0"/>
                              <a:ea typeface="Karla" charset="0"/>
                              <a:cs typeface="Karla" charset="0"/>
                            </a:rPr>
                            <a:t>Value of</a:t>
                          </a:r>
                          <a:r>
                            <a:rPr lang="en-US" sz="1200" baseline="0" dirty="0" smtClean="0">
                              <a:latin typeface="Karla" charset="0"/>
                              <a:ea typeface="Karla" charset="0"/>
                              <a:cs typeface="Karla" charset="0"/>
                            </a:rPr>
                            <a:t> the variable</a:t>
                          </a:r>
                          <a:endParaRPr lang="en-US" sz="1200" dirty="0">
                            <a:latin typeface="Karla" charset="0"/>
                            <a:ea typeface="Karla" charset="0"/>
                            <a:cs typeface="Karla" charset="0"/>
                          </a:endParaRPr>
                        </a:p>
                      </a:txBody>
                      <a:tcPr marL="80012" marR="80012" marT="40006" marB="40006" anchor="ctr"/>
                    </a:tc>
                    <a:tc>
                      <a:txBody>
                        <a:bodyPr/>
                        <a:lstStyle/>
                        <a:p>
                          <a:pPr algn="ctr"/>
                          <a:r>
                            <a:rPr lang="en-US" sz="1200" dirty="0" smtClean="0">
                              <a:latin typeface="Karla" charset="0"/>
                              <a:ea typeface="Karla" charset="0"/>
                              <a:cs typeface="Karla" charset="0"/>
                            </a:rPr>
                            <a:t>Value of the partial derivative</a:t>
                          </a:r>
                          <a:endParaRPr lang="en-US" sz="1200" dirty="0">
                            <a:latin typeface="Karla" charset="0"/>
                            <a:ea typeface="Karla" charset="0"/>
                            <a:cs typeface="Karla" charset="0"/>
                          </a:endParaRPr>
                        </a:p>
                      </a:txBody>
                      <a:tcPr marL="80012" marR="80012" marT="40006" marB="40006" anchor="ctr"/>
                    </a:tc>
                    <a:tc>
                      <a:txBody>
                        <a:bodyPr/>
                        <a:lstStyle/>
                        <a:p>
                          <a:endParaRPr lang="en-US"/>
                        </a:p>
                      </a:txBody>
                      <a:tcPr marL="80012" marR="80012" marT="40006" marB="40006" anchor="ctr">
                        <a:blipFill rotWithShape="0">
                          <a:blip r:embed="rId2"/>
                          <a:stretch>
                            <a:fillRect l="-448649" t="-1351" r="-1544" b="-918919"/>
                          </a:stretch>
                        </a:blipFill>
                      </a:tcPr>
                    </a:tc>
                  </a:tr>
                  <a:tr h="450383">
                    <a:tc>
                      <a:txBody>
                        <a:bodyPr/>
                        <a:lstStyle/>
                        <a:p>
                          <a:endParaRPr lang="en-US"/>
                        </a:p>
                      </a:txBody>
                      <a:tcPr marL="80012" marR="80012" marT="40006" marB="40006" anchor="ctr">
                        <a:blipFill rotWithShape="0">
                          <a:blip r:embed="rId2"/>
                          <a:stretch>
                            <a:fillRect l="-240" t="-100000" r="-241487" b="-806667"/>
                          </a:stretch>
                        </a:blipFill>
                      </a:tcPr>
                    </a:tc>
                    <a:tc>
                      <a:txBody>
                        <a:bodyPr/>
                        <a:lstStyle/>
                        <a:p>
                          <a:endParaRPr lang="en-US"/>
                        </a:p>
                      </a:txBody>
                      <a:tcPr marL="80012" marR="80012" marT="40006" marB="40006">
                        <a:blipFill rotWithShape="0">
                          <a:blip r:embed="rId2"/>
                          <a:stretch>
                            <a:fillRect l="-185778" t="-100000" r="-347556" b="-806667"/>
                          </a:stretch>
                        </a:blipFill>
                      </a:tcPr>
                    </a:tc>
                    <a:tc>
                      <a:txBody>
                        <a:bodyPr/>
                        <a:lstStyle/>
                        <a:p>
                          <a:endParaRPr lang="en-US"/>
                        </a:p>
                      </a:txBody>
                      <a:tcPr marL="80012" marR="80012" marT="40006" marB="40006" anchor="ctr">
                        <a:blipFill rotWithShape="0">
                          <a:blip r:embed="rId2"/>
                          <a:stretch>
                            <a:fillRect l="-247308" t="-100000" r="-200769" b="-806667"/>
                          </a:stretch>
                        </a:blip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b="0" dirty="0" smtClean="0"/>
                            <a:t>-3</a:t>
                          </a:r>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b="0" dirty="0" smtClean="0"/>
                            <a:t>-3</a:t>
                          </a:r>
                        </a:p>
                      </a:txBody>
                      <a:tcPr marL="80012" marR="80012" marT="40006" marB="40006" anchor="ctr"/>
                    </a:tc>
                  </a:tr>
                  <a:tr h="482350">
                    <a:tc>
                      <a:txBody>
                        <a:bodyPr/>
                        <a:lstStyle/>
                        <a:p>
                          <a:endParaRPr lang="en-US"/>
                        </a:p>
                      </a:txBody>
                      <a:tcPr marL="80012" marR="80012" marT="40006" marB="40006" anchor="ctr">
                        <a:blipFill rotWithShape="0">
                          <a:blip r:embed="rId2"/>
                          <a:stretch>
                            <a:fillRect l="-240" t="-189873" r="-241487" b="-665823"/>
                          </a:stretch>
                        </a:blipFill>
                      </a:tcPr>
                    </a:tc>
                    <a:tc>
                      <a:txBody>
                        <a:bodyPr/>
                        <a:lstStyle/>
                        <a:p>
                          <a:endParaRPr lang="en-US"/>
                        </a:p>
                      </a:txBody>
                      <a:tcPr marL="80012" marR="80012" marT="40006" marB="40006">
                        <a:blipFill rotWithShape="0">
                          <a:blip r:embed="rId2"/>
                          <a:stretch>
                            <a:fillRect l="-185778" t="-189873" r="-347556" b="-665823"/>
                          </a:stretch>
                        </a:blipFill>
                      </a:tcPr>
                    </a:tc>
                    <a:tc>
                      <a:txBody>
                        <a:bodyPr/>
                        <a:lstStyle/>
                        <a:p>
                          <a:endParaRPr lang="en-US"/>
                        </a:p>
                      </a:txBody>
                      <a:tcPr marL="80012" marR="80012" marT="40006" marB="40006" anchor="ctr">
                        <a:blipFill rotWithShape="0">
                          <a:blip r:embed="rId2"/>
                          <a:stretch>
                            <a:fillRect l="-247308" t="-189873" r="-200769" b="-665823"/>
                          </a:stretch>
                        </a:blipFill>
                      </a:tcPr>
                    </a:tc>
                    <a:tc>
                      <a:txBody>
                        <a:bodyPr/>
                        <a:lstStyle/>
                        <a:p>
                          <a:endParaRPr lang="en-US"/>
                        </a:p>
                      </a:txBody>
                      <a:tcPr marL="80012" marR="80012" marT="40006" marB="40006" anchor="ctr">
                        <a:blipFill rotWithShape="0">
                          <a:blip r:embed="rId2"/>
                          <a:stretch>
                            <a:fillRect l="-348649" t="-189873" r="-101544" b="-665823"/>
                          </a:stretch>
                        </a:blipFill>
                      </a:tcPr>
                    </a:tc>
                    <a:tc>
                      <a:txBody>
                        <a:bodyPr/>
                        <a:lstStyle/>
                        <a:p>
                          <a:endParaRPr lang="en-US"/>
                        </a:p>
                      </a:txBody>
                      <a:tcPr marL="80012" marR="80012" marT="40006" marB="40006" anchor="ctr">
                        <a:blipFill rotWithShape="0">
                          <a:blip r:embed="rId2"/>
                          <a:stretch>
                            <a:fillRect l="-448649" t="-189873" r="-1544" b="-665823"/>
                          </a:stretch>
                        </a:blipFill>
                      </a:tcPr>
                    </a:tc>
                  </a:tr>
                  <a:tr h="482350">
                    <a:tc>
                      <a:txBody>
                        <a:bodyPr/>
                        <a:lstStyle/>
                        <a:p>
                          <a:endParaRPr lang="en-US"/>
                        </a:p>
                      </a:txBody>
                      <a:tcPr marL="80012" marR="80012" marT="40006" marB="40006" anchor="ctr">
                        <a:blipFill rotWithShape="0">
                          <a:blip r:embed="rId2"/>
                          <a:stretch>
                            <a:fillRect l="-240" t="-289873" r="-241487" b="-565823"/>
                          </a:stretch>
                        </a:blipFill>
                      </a:tcPr>
                    </a:tc>
                    <a:tc>
                      <a:txBody>
                        <a:bodyPr/>
                        <a:lstStyle/>
                        <a:p>
                          <a:endParaRPr lang="en-US"/>
                        </a:p>
                      </a:txBody>
                      <a:tcPr marL="80012" marR="80012" marT="40006" marB="40006">
                        <a:blipFill rotWithShape="0">
                          <a:blip r:embed="rId2"/>
                          <a:stretch>
                            <a:fillRect l="-185778" t="-289873" r="-347556" b="-565823"/>
                          </a:stretch>
                        </a:blipFill>
                      </a:tcPr>
                    </a:tc>
                    <a:tc>
                      <a:txBody>
                        <a:bodyPr/>
                        <a:lstStyle/>
                        <a:p>
                          <a:endParaRPr lang="en-US"/>
                        </a:p>
                      </a:txBody>
                      <a:tcPr marL="80012" marR="80012" marT="40006" marB="40006" anchor="ctr">
                        <a:blipFill rotWithShape="0">
                          <a:blip r:embed="rId2"/>
                          <a:stretch>
                            <a:fillRect l="-247308" t="-289873" r="-200769" b="-565823"/>
                          </a:stretch>
                        </a:blipFill>
                      </a:tcPr>
                    </a:tc>
                    <a:tc>
                      <a:txBody>
                        <a:bodyPr/>
                        <a:lstStyle/>
                        <a:p>
                          <a:pPr algn="ctr"/>
                          <a:r>
                            <a:rPr lang="en-US" sz="1200" dirty="0" smtClean="0"/>
                            <a:t>1</a:t>
                          </a:r>
                          <a:endParaRPr lang="en-US" sz="1200" dirty="0"/>
                        </a:p>
                      </a:txBody>
                      <a:tcPr marL="80012" marR="80012" marT="40006" marB="40006" anchor="ctr"/>
                    </a:tc>
                    <a:tc>
                      <a:txBody>
                        <a:bodyPr/>
                        <a:lstStyle/>
                        <a:p>
                          <a:endParaRPr lang="en-US"/>
                        </a:p>
                      </a:txBody>
                      <a:tcPr marL="80012" marR="80012" marT="40006" marB="40006" anchor="ctr">
                        <a:blipFill rotWithShape="0">
                          <a:blip r:embed="rId2"/>
                          <a:stretch>
                            <a:fillRect l="-448649" t="-289873" r="-1544" b="-565823"/>
                          </a:stretch>
                        </a:blipFill>
                      </a:tcPr>
                    </a:tc>
                  </a:tr>
                  <a:tr h="554756">
                    <a:tc>
                      <a:txBody>
                        <a:bodyPr/>
                        <a:lstStyle/>
                        <a:p>
                          <a:endParaRPr lang="en-US"/>
                        </a:p>
                      </a:txBody>
                      <a:tcPr marL="80012" marR="80012" marT="40006" marB="40006" anchor="ctr">
                        <a:blipFill rotWithShape="0">
                          <a:blip r:embed="rId2"/>
                          <a:stretch>
                            <a:fillRect l="-240" t="-338462" r="-241487" b="-391209"/>
                          </a:stretch>
                        </a:blipFill>
                      </a:tcPr>
                    </a:tc>
                    <a:tc>
                      <a:txBody>
                        <a:bodyPr/>
                        <a:lstStyle/>
                        <a:p>
                          <a:endParaRPr lang="en-US"/>
                        </a:p>
                      </a:txBody>
                      <a:tcPr marL="80012" marR="80012" marT="40006" marB="40006">
                        <a:blipFill rotWithShape="0">
                          <a:blip r:embed="rId2"/>
                          <a:stretch>
                            <a:fillRect l="-185778" t="-338462" r="-347556" b="-391209"/>
                          </a:stretch>
                        </a:blipFill>
                      </a:tcPr>
                    </a:tc>
                    <a:tc>
                      <a:txBody>
                        <a:bodyPr/>
                        <a:lstStyle/>
                        <a:p>
                          <a:endParaRPr lang="en-US"/>
                        </a:p>
                      </a:txBody>
                      <a:tcPr marL="80012" marR="80012" marT="40006" marB="40006" anchor="ctr">
                        <a:blipFill rotWithShape="0">
                          <a:blip r:embed="rId2"/>
                          <a:stretch>
                            <a:fillRect l="-247308" t="-338462" r="-200769" b="-391209"/>
                          </a:stretch>
                        </a:blipFill>
                      </a:tcPr>
                    </a:tc>
                    <a:tc>
                      <a:txBody>
                        <a:bodyPr/>
                        <a:lstStyle/>
                        <a:p>
                          <a:endParaRPr lang="en-US"/>
                        </a:p>
                      </a:txBody>
                      <a:tcPr marL="80012" marR="80012" marT="40006" marB="40006" anchor="ctr">
                        <a:blipFill rotWithShape="0">
                          <a:blip r:embed="rId2"/>
                          <a:stretch>
                            <a:fillRect l="-348649" t="-338462" r="-101544" b="-391209"/>
                          </a:stretch>
                        </a:blipFill>
                      </a:tcPr>
                    </a:tc>
                    <a:tc>
                      <a:txBody>
                        <a:bodyPr/>
                        <a:lstStyle/>
                        <a:p>
                          <a:endParaRPr lang="en-US"/>
                        </a:p>
                      </a:txBody>
                      <a:tcPr marL="80012" marR="80012" marT="40006" marB="40006" anchor="ctr">
                        <a:blipFill rotWithShape="0">
                          <a:blip r:embed="rId2"/>
                          <a:stretch>
                            <a:fillRect l="-448649" t="-338462" r="-1544" b="-391209"/>
                          </a:stretch>
                        </a:blipFill>
                      </a:tcPr>
                    </a:tc>
                  </a:tr>
                  <a:tr h="635537">
                    <a:tc>
                      <a:txBody>
                        <a:bodyPr/>
                        <a:lstStyle/>
                        <a:p>
                          <a:endParaRPr lang="en-US"/>
                        </a:p>
                      </a:txBody>
                      <a:tcPr marL="80012" marR="80012" marT="40006" marB="40006" anchor="ctr">
                        <a:blipFill rotWithShape="0">
                          <a:blip r:embed="rId2"/>
                          <a:stretch>
                            <a:fillRect l="-240" t="-380000" r="-241487" b="-239048"/>
                          </a:stretch>
                        </a:blipFill>
                      </a:tcPr>
                    </a:tc>
                    <a:tc>
                      <a:txBody>
                        <a:bodyPr/>
                        <a:lstStyle/>
                        <a:p>
                          <a:endParaRPr lang="en-US"/>
                        </a:p>
                      </a:txBody>
                      <a:tcPr marL="80012" marR="80012" marT="40006" marB="40006">
                        <a:blipFill rotWithShape="0">
                          <a:blip r:embed="rId2"/>
                          <a:stretch>
                            <a:fillRect l="-185778" t="-380000" r="-347556" b="-239048"/>
                          </a:stretch>
                        </a:blipFill>
                      </a:tcPr>
                    </a:tc>
                    <a:tc>
                      <a:txBody>
                        <a:bodyPr/>
                        <a:lstStyle/>
                        <a:p>
                          <a:endParaRPr lang="en-US"/>
                        </a:p>
                      </a:txBody>
                      <a:tcPr marL="80012" marR="80012" marT="40006" marB="40006" anchor="ctr">
                        <a:blipFill rotWithShape="0">
                          <a:blip r:embed="rId2"/>
                          <a:stretch>
                            <a:fillRect l="-247308" t="-380000" r="-200769" b="-239048"/>
                          </a:stretch>
                        </a:blipFill>
                      </a:tcPr>
                    </a:tc>
                    <a:tc>
                      <a:txBody>
                        <a:bodyPr/>
                        <a:lstStyle/>
                        <a:p>
                          <a:endParaRPr lang="en-US"/>
                        </a:p>
                      </a:txBody>
                      <a:tcPr marL="80012" marR="80012" marT="40006" marB="40006" anchor="ctr">
                        <a:blipFill rotWithShape="0">
                          <a:blip r:embed="rId2"/>
                          <a:stretch>
                            <a:fillRect l="-348649" t="-380000" r="-101544" b="-239048"/>
                          </a:stretch>
                        </a:blipFill>
                      </a:tcPr>
                    </a:tc>
                    <a:tc>
                      <a:txBody>
                        <a:bodyPr/>
                        <a:lstStyle/>
                        <a:p>
                          <a:endParaRPr lang="en-US"/>
                        </a:p>
                      </a:txBody>
                      <a:tcPr marL="80012" marR="80012" marT="40006" marB="40006" anchor="ctr">
                        <a:blipFill rotWithShape="0">
                          <a:blip r:embed="rId2"/>
                          <a:stretch>
                            <a:fillRect l="-448649" t="-380000" r="-1544" b="-239048"/>
                          </a:stretch>
                        </a:blipFill>
                      </a:tcPr>
                    </a:tc>
                  </a:tr>
                  <a:tr h="483215">
                    <a:tc>
                      <a:txBody>
                        <a:bodyPr/>
                        <a:lstStyle/>
                        <a:p>
                          <a:endParaRPr lang="en-US"/>
                        </a:p>
                      </a:txBody>
                      <a:tcPr marL="80012" marR="80012" marT="40006" marB="40006" anchor="ctr">
                        <a:blipFill rotWithShape="0">
                          <a:blip r:embed="rId2"/>
                          <a:stretch>
                            <a:fillRect l="-240" t="-637975" r="-241487" b="-217722"/>
                          </a:stretch>
                        </a:blipFill>
                      </a:tcPr>
                    </a:tc>
                    <a:tc>
                      <a:txBody>
                        <a:bodyPr/>
                        <a:lstStyle/>
                        <a:p>
                          <a:endParaRPr lang="en-US"/>
                        </a:p>
                      </a:txBody>
                      <a:tcPr marL="80012" marR="80012" marT="40006" marB="40006">
                        <a:blipFill rotWithShape="0">
                          <a:blip r:embed="rId2"/>
                          <a:stretch>
                            <a:fillRect l="-185778" t="-637975" r="-347556" b="-217722"/>
                          </a:stretch>
                        </a:blipFill>
                      </a:tcPr>
                    </a:tc>
                    <a:tc>
                      <a:txBody>
                        <a:bodyPr/>
                        <a:lstStyle/>
                        <a:p>
                          <a:endParaRPr lang="en-US"/>
                        </a:p>
                      </a:txBody>
                      <a:tcPr marL="80012" marR="80012" marT="40006" marB="40006" anchor="ctr">
                        <a:blipFill rotWithShape="0">
                          <a:blip r:embed="rId2"/>
                          <a:stretch>
                            <a:fillRect l="-247308" t="-637975" r="-200769" b="-217722"/>
                          </a:stretch>
                        </a:blipFill>
                      </a:tcPr>
                    </a:tc>
                    <a:tc>
                      <a:txBody>
                        <a:bodyPr/>
                        <a:lstStyle/>
                        <a:p>
                          <a:endParaRPr lang="en-US"/>
                        </a:p>
                      </a:txBody>
                      <a:tcPr marL="80012" marR="80012" marT="40006" marB="40006" anchor="ctr">
                        <a:blipFill rotWithShape="0">
                          <a:blip r:embed="rId2"/>
                          <a:stretch>
                            <a:fillRect l="-348649" t="-637975" r="-101544" b="-217722"/>
                          </a:stretch>
                        </a:blipFill>
                      </a:tcPr>
                    </a:tc>
                    <a:tc>
                      <a:txBody>
                        <a:bodyPr/>
                        <a:lstStyle/>
                        <a:p>
                          <a:endParaRPr lang="en-US"/>
                        </a:p>
                      </a:txBody>
                      <a:tcPr marL="80012" marR="80012" marT="40006" marB="40006" anchor="ctr">
                        <a:blipFill rotWithShape="0">
                          <a:blip r:embed="rId2"/>
                          <a:stretch>
                            <a:fillRect l="-448649" t="-637975" r="-1544" b="-217722"/>
                          </a:stretch>
                        </a:blipFill>
                      </a:tcPr>
                    </a:tc>
                  </a:tr>
                  <a:tr h="1034652">
                    <a:tc>
                      <a:txBody>
                        <a:bodyPr/>
                        <a:lstStyle/>
                        <a:p>
                          <a:endParaRPr lang="en-US"/>
                        </a:p>
                      </a:txBody>
                      <a:tcPr marL="80012" marR="80012" marT="40006" marB="40006" anchor="ctr">
                        <a:blipFill rotWithShape="0">
                          <a:blip r:embed="rId2"/>
                          <a:stretch>
                            <a:fillRect l="-240" t="-342941" r="-241487" b="-1176"/>
                          </a:stretch>
                        </a:blipFill>
                      </a:tcPr>
                    </a:tc>
                    <a:tc>
                      <a:txBody>
                        <a:bodyPr/>
                        <a:lstStyle/>
                        <a:p>
                          <a:endParaRPr lang="en-US" sz="1200" b="0" dirty="0"/>
                        </a:p>
                      </a:txBody>
                      <a:tcPr marL="80012" marR="80012" marT="40006" marB="40006">
                        <a:solidFill>
                          <a:schemeClr val="accent6">
                            <a:lumMod val="40000"/>
                            <a:lumOff val="60000"/>
                          </a:schemeClr>
                        </a:solid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200" dirty="0"/>
                        </a:p>
                      </a:txBody>
                      <a:tcPr marL="80012" marR="80012" marT="40006" marB="40006" anchor="ctr"/>
                    </a:tc>
                    <a:tc>
                      <a:txBody>
                        <a:bodyPr/>
                        <a:lstStyle/>
                        <a:p>
                          <a:endParaRPr lang="en-US"/>
                        </a:p>
                      </a:txBody>
                      <a:tcPr marL="80012" marR="80012" marT="40006" marB="40006" anchor="ctr">
                        <a:blipFill rotWithShape="0">
                          <a:blip r:embed="rId2"/>
                          <a:stretch>
                            <a:fillRect l="-348649" t="-342941" r="-101544" b="-1176"/>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600" b="0" i="0" kern="1200" dirty="0" smtClean="0">
                              <a:solidFill>
                                <a:schemeClr val="dk1"/>
                              </a:solidFill>
                              <a:effectLst/>
                              <a:latin typeface="+mn-lt"/>
                              <a:ea typeface="+mn-ea"/>
                              <a:cs typeface="+mn-cs"/>
                            </a:rPr>
                            <a:t>0.00037018372</a:t>
                          </a:r>
                          <a:endParaRPr lang="en-US" sz="1200" dirty="0"/>
                        </a:p>
                      </a:txBody>
                      <a:tcPr marL="80012" marR="80012" marT="40006" marB="40006" anchor="ctr"/>
                    </a:tc>
                  </a:tr>
                </a:tbl>
              </a:graphicData>
            </a:graphic>
          </p:graphicFrame>
        </mc:Fallback>
      </mc:AlternateContent>
    </p:spTree>
    <p:extLst>
      <p:ext uri="{BB962C8B-B14F-4D97-AF65-F5344CB8AC3E}">
        <p14:creationId xmlns:p14="http://schemas.microsoft.com/office/powerpoint/2010/main" val="20261757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rla" charset="0"/>
                <a:ea typeface="Karla" charset="0"/>
                <a:cs typeface="Karla" charset="0"/>
              </a:rPr>
              <a:t>Basic functions</a:t>
            </a:r>
          </a:p>
        </p:txBody>
      </p:sp>
      <p:sp>
        <p:nvSpPr>
          <p:cNvPr id="4" name="Slide Number Placeholder 3"/>
          <p:cNvSpPr>
            <a:spLocks noGrp="1"/>
          </p:cNvSpPr>
          <p:nvPr>
            <p:ph type="sldNum" sz="quarter" idx="12"/>
          </p:nvPr>
        </p:nvSpPr>
        <p:spPr/>
        <p:txBody>
          <a:bodyPr/>
          <a:lstStyle/>
          <a:p>
            <a:fld id="{74FD6AAA-7C75-FB4B-8EA1-06B22787237D}" type="slidenum">
              <a:rPr lang="en-US" smtClean="0"/>
              <a:t>45</a:t>
            </a:fld>
            <a:endParaRPr lang="en-US"/>
          </a:p>
        </p:txBody>
      </p:sp>
      <p:sp>
        <p:nvSpPr>
          <p:cNvPr id="6" name="TextBox 5"/>
          <p:cNvSpPr txBox="1"/>
          <p:nvPr/>
        </p:nvSpPr>
        <p:spPr>
          <a:xfrm>
            <a:off x="868520" y="1026825"/>
            <a:ext cx="10454959" cy="461665"/>
          </a:xfrm>
          <a:prstGeom prst="rect">
            <a:avLst/>
          </a:prstGeom>
          <a:noFill/>
        </p:spPr>
        <p:txBody>
          <a:bodyPr wrap="square" rtlCol="0">
            <a:spAutoFit/>
          </a:bodyPr>
          <a:lstStyle/>
          <a:p>
            <a:pPr lvl="0" indent="-342900">
              <a:spcAft>
                <a:spcPts val="1200"/>
              </a:spcAft>
            </a:pPr>
            <a:r>
              <a:rPr lang="en-US" sz="2400" dirty="0">
                <a:solidFill>
                  <a:schemeClr val="tx1">
                    <a:lumMod val="75000"/>
                    <a:lumOff val="25000"/>
                  </a:schemeClr>
                </a:solidFill>
                <a:latin typeface="Karla" charset="0"/>
                <a:ea typeface="Karla" charset="0"/>
                <a:cs typeface="Karla" charset="0"/>
              </a:rPr>
              <a:t>Notice though those are basic functions that my grandparent  can do</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006356" y="1615576"/>
              <a:ext cx="10430269" cy="4720517"/>
            </p:xfrm>
            <a:graphic>
              <a:graphicData uri="http://schemas.openxmlformats.org/drawingml/2006/table">
                <a:tbl>
                  <a:tblPr firstRow="1" bandRow="1">
                    <a:tableStyleId>{616DA210-FB5B-4158-B5E0-FEB733F419BA}</a:tableStyleId>
                  </a:tblPr>
                  <a:tblGrid>
                    <a:gridCol w="1558949">
                      <a:extLst>
                        <a:ext uri="{9D8B030D-6E8A-4147-A177-3AD203B41FA5}">
                          <a16:colId xmlns="" xmlns:a16="http://schemas.microsoft.com/office/drawing/2014/main" val="20000"/>
                        </a:ext>
                      </a:extLst>
                    </a:gridCol>
                    <a:gridCol w="1517836">
                      <a:extLst>
                        <a:ext uri="{9D8B030D-6E8A-4147-A177-3AD203B41FA5}">
                          <a16:colId xmlns="" xmlns:a16="http://schemas.microsoft.com/office/drawing/2014/main" val="20001"/>
                        </a:ext>
                      </a:extLst>
                    </a:gridCol>
                    <a:gridCol w="3514799">
                      <a:extLst>
                        <a:ext uri="{9D8B030D-6E8A-4147-A177-3AD203B41FA5}">
                          <a16:colId xmlns="" xmlns:a16="http://schemas.microsoft.com/office/drawing/2014/main" val="20002"/>
                        </a:ext>
                      </a:extLst>
                    </a:gridCol>
                    <a:gridCol w="3838685">
                      <a:extLst>
                        <a:ext uri="{9D8B030D-6E8A-4147-A177-3AD203B41FA5}">
                          <a16:colId xmlns="" xmlns:a16="http://schemas.microsoft.com/office/drawing/2014/main" val="20003"/>
                        </a:ext>
                      </a:extLst>
                    </a:gridCol>
                  </a:tblGrid>
                  <a:tr h="616329">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b="0" i="1" smtClean="0">
                                        <a:latin typeface="Cambria Math" charset="0"/>
                                      </a:rPr>
                                    </m:ctrlPr>
                                  </m:sSubPr>
                                  <m:e>
                                    <m:r>
                                      <a:rPr lang="en-US" sz="1700" b="0" i="1" smtClean="0">
                                        <a:latin typeface="Cambria Math" charset="0"/>
                                      </a:rPr>
                                      <m:t>𝜉</m:t>
                                    </m:r>
                                  </m:e>
                                  <m:sub>
                                    <m:r>
                                      <a:rPr lang="en-US" sz="1700" b="0" i="0" smtClean="0">
                                        <a:latin typeface="Cambria Math" charset="0"/>
                                      </a:rPr>
                                      <m:t>0</m:t>
                                    </m:r>
                                  </m:sub>
                                </m:sSub>
                                <m:r>
                                  <a:rPr lang="en-US" sz="1700" b="0" i="1" smtClean="0">
                                    <a:latin typeface="Cambria Math" charset="0"/>
                                  </a:rPr>
                                  <m:t>=</m:t>
                                </m:r>
                                <m:r>
                                  <a:rPr lang="en-US" sz="1700" b="0" i="1" smtClean="0">
                                    <a:latin typeface="Cambria Math" charset="0"/>
                                  </a:rPr>
                                  <m:t>𝑋</m:t>
                                </m:r>
                              </m:oMath>
                            </m:oMathPara>
                          </a14:m>
                          <a:endParaRPr lang="en-US" sz="1700" b="0" dirty="0"/>
                        </a:p>
                      </a:txBody>
                      <a:tcPr marL="109000" marR="109000" marT="54500" marB="54500"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700" b="0" i="1" smtClean="0">
                                        <a:latin typeface="Cambria Math" charset="0"/>
                                      </a:rPr>
                                    </m:ctrlPr>
                                  </m:fPr>
                                  <m:num>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0" smtClean="0">
                                            <a:latin typeface="Cambria Math" charset="0"/>
                                          </a:rPr>
                                          <m:t>0</m:t>
                                        </m:r>
                                      </m:sub>
                                    </m:sSub>
                                  </m:num>
                                  <m:den>
                                    <m:r>
                                      <a:rPr lang="en-US" sz="1700" b="0" i="1" smtClean="0">
                                        <a:latin typeface="Cambria Math" charset="0"/>
                                      </a:rPr>
                                      <m:t>𝜕</m:t>
                                    </m:r>
                                    <m:r>
                                      <a:rPr lang="en-US" sz="1700" b="0" i="1" smtClean="0">
                                        <a:latin typeface="Cambria Math" charset="0"/>
                                      </a:rPr>
                                      <m:t>𝑋</m:t>
                                    </m:r>
                                  </m:den>
                                </m:f>
                                <m:r>
                                  <a:rPr lang="en-US" sz="1700" b="0" smtClean="0">
                                    <a:latin typeface="Cambria Math" charset="0"/>
                                  </a:rPr>
                                  <m:t>=</m:t>
                                </m:r>
                                <m:r>
                                  <a:rPr lang="en-US" sz="1700" b="0" i="0" smtClean="0">
                                    <a:latin typeface="Cambria Math" charset="0"/>
                                  </a:rPr>
                                  <m:t>1</m:t>
                                </m:r>
                              </m:oMath>
                            </m:oMathPara>
                          </a14:m>
                          <a:endParaRPr lang="en-US" sz="1700" b="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a:solidFill>
                                <a:schemeClr val="tx1">
                                  <a:lumMod val="95000"/>
                                  <a:lumOff val="5000"/>
                                </a:schemeClr>
                              </a:solidFill>
                              <a:latin typeface="Courier New" charset="0"/>
                              <a:ea typeface="Courier New" charset="0"/>
                              <a:cs typeface="Courier New" charset="0"/>
                            </a:rPr>
                            <a:t>def</a:t>
                          </a:r>
                          <a:r>
                            <a:rPr lang="en-US" sz="1800" b="0" dirty="0">
                              <a:solidFill>
                                <a:schemeClr val="tx1">
                                  <a:lumMod val="95000"/>
                                  <a:lumOff val="5000"/>
                                </a:schemeClr>
                              </a:solidFill>
                              <a:latin typeface="Courier New" charset="0"/>
                              <a:ea typeface="Courier New" charset="0"/>
                              <a:cs typeface="Courier New" charset="0"/>
                            </a:rPr>
                            <a:t> x0(x):</a:t>
                          </a:r>
                          <a:r>
                            <a:rPr lang="en-US" sz="1800" b="0" baseline="0" dirty="0">
                              <a:solidFill>
                                <a:schemeClr val="tx1">
                                  <a:lumMod val="95000"/>
                                  <a:lumOff val="5000"/>
                                </a:schemeClr>
                              </a:solidFill>
                              <a:latin typeface="Courier New" charset="0"/>
                              <a:ea typeface="Courier New" charset="0"/>
                              <a:cs typeface="Courier New" charset="0"/>
                            </a:rPr>
                            <a:t> </a:t>
                          </a:r>
                          <a:endParaRPr lang="en-US" sz="18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a:solidFill>
                                <a:schemeClr val="tx1">
                                  <a:lumMod val="95000"/>
                                  <a:lumOff val="5000"/>
                                </a:schemeClr>
                              </a:solidFill>
                              <a:latin typeface="Courier New" charset="0"/>
                              <a:ea typeface="Courier New" charset="0"/>
                              <a:cs typeface="Courier New" charset="0"/>
                            </a:rPr>
                            <a:t>    return</a:t>
                          </a:r>
                          <a:r>
                            <a:rPr lang="en-US" sz="1800" b="0" baseline="0" dirty="0">
                              <a:solidFill>
                                <a:schemeClr val="tx1">
                                  <a:lumMod val="95000"/>
                                  <a:lumOff val="5000"/>
                                </a:schemeClr>
                              </a:solidFill>
                              <a:latin typeface="Courier New" charset="0"/>
                              <a:ea typeface="Courier New" charset="0"/>
                              <a:cs typeface="Courier New" charset="0"/>
                            </a:rPr>
                            <a:t> X </a:t>
                          </a:r>
                          <a:endParaRPr lang="en-US" sz="1800" b="0" dirty="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a:solidFill>
                                <a:schemeClr val="tx1">
                                  <a:lumMod val="95000"/>
                                  <a:lumOff val="5000"/>
                                </a:schemeClr>
                              </a:solidFill>
                              <a:latin typeface="Courier New" charset="0"/>
                              <a:ea typeface="Courier New" charset="0"/>
                              <a:cs typeface="Courier New" charset="0"/>
                            </a:rPr>
                            <a:t>def</a:t>
                          </a:r>
                          <a:r>
                            <a:rPr lang="en-US" sz="1600" b="0" dirty="0">
                              <a:solidFill>
                                <a:schemeClr val="tx1">
                                  <a:lumMod val="95000"/>
                                  <a:lumOff val="5000"/>
                                </a:schemeClr>
                              </a:solidFill>
                              <a:latin typeface="Courier New" charset="0"/>
                              <a:ea typeface="Courier New" charset="0"/>
                              <a:cs typeface="Courier New" charset="0"/>
                            </a:rPr>
                            <a:t> derx0():</a:t>
                          </a:r>
                          <a:r>
                            <a:rPr lang="en-US" sz="1600" b="0" baseline="0" dirty="0">
                              <a:solidFill>
                                <a:schemeClr val="tx1">
                                  <a:lumMod val="95000"/>
                                  <a:lumOff val="5000"/>
                                </a:schemeClr>
                              </a:solidFill>
                              <a:latin typeface="Courier New" charset="0"/>
                              <a:ea typeface="Courier New" charset="0"/>
                              <a:cs typeface="Courier New" charset="0"/>
                            </a:rPr>
                            <a:t> </a:t>
                          </a:r>
                          <a:endParaRPr lang="en-US" sz="16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a:solidFill>
                                <a:schemeClr val="tx1">
                                  <a:lumMod val="95000"/>
                                  <a:lumOff val="5000"/>
                                </a:schemeClr>
                              </a:solidFill>
                              <a:latin typeface="Courier New" charset="0"/>
                              <a:ea typeface="Courier New" charset="0"/>
                              <a:cs typeface="Courier New" charset="0"/>
                            </a:rPr>
                            <a:t>    return</a:t>
                          </a:r>
                          <a:r>
                            <a:rPr lang="en-US" sz="1600" b="0" baseline="0" dirty="0">
                              <a:solidFill>
                                <a:schemeClr val="tx1">
                                  <a:lumMod val="95000"/>
                                  <a:lumOff val="5000"/>
                                </a:schemeClr>
                              </a:solidFill>
                              <a:latin typeface="Courier New" charset="0"/>
                              <a:ea typeface="Courier New" charset="0"/>
                              <a:cs typeface="Courier New" charset="0"/>
                            </a:rPr>
                            <a:t> 1 </a:t>
                          </a:r>
                          <a:endParaRPr lang="en-US" sz="1600" b="0" dirty="0">
                            <a:solidFill>
                              <a:schemeClr val="tx1">
                                <a:lumMod val="95000"/>
                                <a:lumOff val="5000"/>
                              </a:schemeClr>
                            </a:solidFill>
                            <a:latin typeface="Courier New" charset="0"/>
                            <a:ea typeface="Courier New" charset="0"/>
                            <a:cs typeface="Courier New" charset="0"/>
                          </a:endParaRPr>
                        </a:p>
                      </a:txBody>
                      <a:tcPr marL="109000" marR="109000" marT="54500" marB="54500"/>
                    </a:tc>
                    <a:extLst>
                      <a:ext uri="{0D108BD9-81ED-4DB2-BD59-A6C34878D82A}">
                        <a16:rowId xmlns="" xmlns:a16="http://schemas.microsoft.com/office/drawing/2014/main" val="10000"/>
                      </a:ext>
                    </a:extLst>
                  </a:tr>
                  <a:tr h="660615">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r>
                                  <a:rPr lang="en-US" sz="1700" b="0" smtClean="0">
                                    <a:latin typeface="Cambria Math" charset="0"/>
                                  </a:rPr>
                                  <m:t>=−</m:t>
                                </m:r>
                                <m:sSup>
                                  <m:sSupPr>
                                    <m:ctrlPr>
                                      <a:rPr lang="en-US" sz="1700" b="0" i="1" smtClean="0">
                                        <a:latin typeface="Cambria Math" charset="0"/>
                                      </a:rPr>
                                    </m:ctrlPr>
                                  </m:sSupPr>
                                  <m:e>
                                    <m:r>
                                      <a:rPr lang="en-US" sz="1700" b="0" i="1" smtClean="0">
                                        <a:latin typeface="Cambria Math" charset="0"/>
                                      </a:rPr>
                                      <m:t>𝑊</m:t>
                                    </m:r>
                                  </m:e>
                                  <m:sup>
                                    <m:r>
                                      <a:rPr lang="en-US" sz="1700" b="0" i="1" smtClean="0">
                                        <a:latin typeface="Cambria Math" charset="0"/>
                                      </a:rPr>
                                      <m:t>𝑇</m:t>
                                    </m:r>
                                  </m:sup>
                                </m:sSup>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0</m:t>
                                    </m:r>
                                  </m:sub>
                                </m:sSub>
                              </m:oMath>
                            </m:oMathPara>
                          </a14:m>
                          <a:endParaRPr lang="en-US" sz="1700" b="0" dirty="0"/>
                        </a:p>
                      </a:txBody>
                      <a:tcPr marL="109000" marR="109000" marT="54500" marB="54500"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700" b="0" i="1" smtClean="0">
                                        <a:latin typeface="Cambria Math" charset="0"/>
                                      </a:rPr>
                                    </m:ctrlPr>
                                  </m:fPr>
                                  <m:num>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num>
                                  <m:den>
                                    <m:r>
                                      <a:rPr lang="en-US" sz="1700" b="0" i="1" smtClean="0">
                                        <a:latin typeface="Cambria Math" charset="0"/>
                                      </a:rPr>
                                      <m:t>𝜕</m:t>
                                    </m:r>
                                    <m:r>
                                      <a:rPr lang="en-US" sz="1700" b="0" i="1" smtClean="0">
                                        <a:latin typeface="Cambria Math" charset="0"/>
                                      </a:rPr>
                                      <m:t>𝑊</m:t>
                                    </m:r>
                                  </m:den>
                                </m:f>
                                <m:r>
                                  <a:rPr lang="en-US" sz="1700" b="0" smtClean="0">
                                    <a:latin typeface="Cambria Math" charset="0"/>
                                  </a:rPr>
                                  <m:t>=−</m:t>
                                </m:r>
                                <m:r>
                                  <a:rPr lang="en-US" sz="1700" b="0" i="1" smtClean="0">
                                    <a:latin typeface="Cambria Math" charset="0"/>
                                  </a:rPr>
                                  <m:t>𝑋</m:t>
                                </m:r>
                              </m:oMath>
                            </m:oMathPara>
                          </a14:m>
                          <a:endParaRPr lang="en-US" sz="1700" b="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a:solidFill>
                                <a:schemeClr val="tx1">
                                  <a:lumMod val="95000"/>
                                  <a:lumOff val="5000"/>
                                </a:schemeClr>
                              </a:solidFill>
                              <a:latin typeface="Courier New" charset="0"/>
                              <a:ea typeface="Courier New" charset="0"/>
                              <a:cs typeface="Courier New" charset="0"/>
                            </a:rPr>
                            <a:t>def</a:t>
                          </a:r>
                          <a:r>
                            <a:rPr lang="en-US" sz="1800" b="0" dirty="0">
                              <a:solidFill>
                                <a:schemeClr val="tx1">
                                  <a:lumMod val="95000"/>
                                  <a:lumOff val="5000"/>
                                </a:schemeClr>
                              </a:solidFill>
                              <a:latin typeface="Courier New" charset="0"/>
                              <a:ea typeface="Courier New" charset="0"/>
                              <a:cs typeface="Courier New" charset="0"/>
                            </a:rPr>
                            <a:t> x1(</a:t>
                          </a:r>
                          <a:r>
                            <a:rPr lang="en-US" sz="1800" b="0" dirty="0" err="1">
                              <a:solidFill>
                                <a:schemeClr val="tx1">
                                  <a:lumMod val="95000"/>
                                  <a:lumOff val="5000"/>
                                </a:schemeClr>
                              </a:solidFill>
                              <a:latin typeface="Courier New" charset="0"/>
                              <a:ea typeface="Courier New" charset="0"/>
                              <a:cs typeface="Courier New" charset="0"/>
                            </a:rPr>
                            <a:t>a,x</a:t>
                          </a:r>
                          <a:r>
                            <a:rPr lang="en-US" sz="1800" b="0" dirty="0">
                              <a:solidFill>
                                <a:schemeClr val="tx1">
                                  <a:lumMod val="95000"/>
                                  <a:lumOff val="5000"/>
                                </a:schemeClr>
                              </a:solidFill>
                              <a:latin typeface="Courier New" charset="0"/>
                              <a:ea typeface="Courier New" charset="0"/>
                              <a:cs typeface="Courier New" charset="0"/>
                            </a:rPr>
                            <a:t>):</a:t>
                          </a:r>
                          <a:r>
                            <a:rPr lang="en-US" sz="1800" b="0" baseline="0" dirty="0">
                              <a:solidFill>
                                <a:schemeClr val="tx1">
                                  <a:lumMod val="95000"/>
                                  <a:lumOff val="5000"/>
                                </a:schemeClr>
                              </a:solidFill>
                              <a:latin typeface="Courier New" charset="0"/>
                              <a:ea typeface="Courier New" charset="0"/>
                              <a:cs typeface="Courier New" charset="0"/>
                            </a:rPr>
                            <a:t> </a:t>
                          </a:r>
                          <a:endParaRPr lang="en-US" sz="18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a:solidFill>
                                <a:schemeClr val="tx1">
                                  <a:lumMod val="95000"/>
                                  <a:lumOff val="5000"/>
                                </a:schemeClr>
                              </a:solidFill>
                              <a:latin typeface="Courier New" charset="0"/>
                              <a:ea typeface="Courier New" charset="0"/>
                              <a:cs typeface="Courier New" charset="0"/>
                            </a:rPr>
                            <a:t>    return</a:t>
                          </a:r>
                          <a:r>
                            <a:rPr lang="en-US" sz="1800" b="0" baseline="0" dirty="0">
                              <a:solidFill>
                                <a:schemeClr val="tx1">
                                  <a:lumMod val="95000"/>
                                  <a:lumOff val="5000"/>
                                </a:schemeClr>
                              </a:solidFill>
                              <a:latin typeface="Courier New" charset="0"/>
                              <a:ea typeface="Courier New" charset="0"/>
                              <a:cs typeface="Courier New" charset="0"/>
                            </a:rPr>
                            <a:t> </a:t>
                          </a:r>
                          <a:r>
                            <a:rPr lang="mr-IN" sz="1800" b="0" baseline="0" dirty="0">
                              <a:solidFill>
                                <a:schemeClr val="tx1">
                                  <a:lumMod val="95000"/>
                                  <a:lumOff val="5000"/>
                                </a:schemeClr>
                              </a:solidFill>
                              <a:latin typeface="Courier New" charset="0"/>
                              <a:ea typeface="Courier New" charset="0"/>
                              <a:cs typeface="Courier New" charset="0"/>
                            </a:rPr>
                            <a:t>–</a:t>
                          </a:r>
                          <a:r>
                            <a:rPr lang="en-US" sz="1800" b="0" baseline="0" dirty="0">
                              <a:solidFill>
                                <a:schemeClr val="tx1">
                                  <a:lumMod val="95000"/>
                                  <a:lumOff val="5000"/>
                                </a:schemeClr>
                              </a:solidFill>
                              <a:latin typeface="Courier New" charset="0"/>
                              <a:ea typeface="Courier New" charset="0"/>
                              <a:cs typeface="Courier New" charset="0"/>
                            </a:rPr>
                            <a:t>a*X </a:t>
                          </a:r>
                          <a:endParaRPr lang="en-US" sz="1800" b="0" dirty="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a:solidFill>
                                <a:schemeClr val="tx1">
                                  <a:lumMod val="95000"/>
                                  <a:lumOff val="5000"/>
                                </a:schemeClr>
                              </a:solidFill>
                              <a:latin typeface="Courier New" charset="0"/>
                              <a:ea typeface="Courier New" charset="0"/>
                              <a:cs typeface="Courier New" charset="0"/>
                            </a:rPr>
                            <a:t>def</a:t>
                          </a:r>
                          <a:r>
                            <a:rPr lang="en-US" sz="1600" b="0" dirty="0">
                              <a:solidFill>
                                <a:schemeClr val="tx1">
                                  <a:lumMod val="95000"/>
                                  <a:lumOff val="5000"/>
                                </a:schemeClr>
                              </a:solidFill>
                              <a:latin typeface="Courier New" charset="0"/>
                              <a:ea typeface="Courier New" charset="0"/>
                              <a:cs typeface="Courier New" charset="0"/>
                            </a:rPr>
                            <a:t> derx1(</a:t>
                          </a:r>
                          <a:r>
                            <a:rPr lang="en-US" sz="1600" b="0" dirty="0" err="1">
                              <a:solidFill>
                                <a:schemeClr val="tx1">
                                  <a:lumMod val="95000"/>
                                  <a:lumOff val="5000"/>
                                </a:schemeClr>
                              </a:solidFill>
                              <a:latin typeface="Courier New" charset="0"/>
                              <a:ea typeface="Courier New" charset="0"/>
                              <a:cs typeface="Courier New" charset="0"/>
                            </a:rPr>
                            <a:t>a,x</a:t>
                          </a:r>
                          <a:r>
                            <a:rPr lang="en-US" sz="1600" b="0" dirty="0">
                              <a:solidFill>
                                <a:schemeClr val="tx1">
                                  <a:lumMod val="95000"/>
                                  <a:lumOff val="5000"/>
                                </a:schemeClr>
                              </a:solidFill>
                              <a:latin typeface="Courier New" charset="0"/>
                              <a:ea typeface="Courier New" charset="0"/>
                              <a:cs typeface="Courier New" charset="0"/>
                            </a:rPr>
                            <a:t>):</a:t>
                          </a:r>
                          <a:r>
                            <a:rPr lang="en-US" sz="1600" b="0" baseline="0" dirty="0">
                              <a:solidFill>
                                <a:schemeClr val="tx1">
                                  <a:lumMod val="95000"/>
                                  <a:lumOff val="5000"/>
                                </a:schemeClr>
                              </a:solidFill>
                              <a:latin typeface="Courier New" charset="0"/>
                              <a:ea typeface="Courier New" charset="0"/>
                              <a:cs typeface="Courier New" charset="0"/>
                            </a:rPr>
                            <a:t> </a:t>
                          </a:r>
                          <a:endParaRPr lang="en-US" sz="16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a:solidFill>
                                <a:schemeClr val="tx1">
                                  <a:lumMod val="95000"/>
                                  <a:lumOff val="5000"/>
                                </a:schemeClr>
                              </a:solidFill>
                              <a:latin typeface="Courier New" charset="0"/>
                              <a:ea typeface="Courier New" charset="0"/>
                              <a:cs typeface="Courier New" charset="0"/>
                            </a:rPr>
                            <a:t>    return</a:t>
                          </a:r>
                          <a:r>
                            <a:rPr lang="en-US" sz="1600" b="0" baseline="0" dirty="0">
                              <a:solidFill>
                                <a:schemeClr val="tx1">
                                  <a:lumMod val="95000"/>
                                  <a:lumOff val="5000"/>
                                </a:schemeClr>
                              </a:solidFill>
                              <a:latin typeface="Courier New" charset="0"/>
                              <a:ea typeface="Courier New" charset="0"/>
                              <a:cs typeface="Courier New" charset="0"/>
                            </a:rPr>
                            <a:t> -a </a:t>
                          </a:r>
                          <a:endParaRPr lang="en-US" sz="1600" b="0" dirty="0">
                            <a:solidFill>
                              <a:schemeClr val="tx1">
                                <a:lumMod val="95000"/>
                                <a:lumOff val="5000"/>
                              </a:schemeClr>
                            </a:solidFill>
                            <a:latin typeface="Courier New" charset="0"/>
                            <a:ea typeface="Courier New" charset="0"/>
                            <a:cs typeface="Courier New" charset="0"/>
                          </a:endParaRPr>
                        </a:p>
                      </a:txBody>
                      <a:tcPr marL="109000" marR="109000" marT="54500" marB="54500"/>
                    </a:tc>
                    <a:extLst>
                      <a:ext uri="{0D108BD9-81ED-4DB2-BD59-A6C34878D82A}">
                        <a16:rowId xmlns="" xmlns:a16="http://schemas.microsoft.com/office/drawing/2014/main" val="10001"/>
                      </a:ext>
                    </a:extLst>
                  </a:tr>
                  <a:tr h="660615">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2</m:t>
                                    </m:r>
                                  </m:sub>
                                </m:sSub>
                                <m:r>
                                  <a:rPr lang="en-US" sz="1700" b="0" smtClean="0">
                                    <a:latin typeface="Cambria Math" charset="0"/>
                                  </a:rPr>
                                  <m:t>=</m:t>
                                </m:r>
                                <m:sSup>
                                  <m:sSupPr>
                                    <m:ctrlPr>
                                      <a:rPr lang="en-US" sz="1700" b="0" i="1" smtClean="0">
                                        <a:latin typeface="Cambria Math" charset="0"/>
                                      </a:rPr>
                                    </m:ctrlPr>
                                  </m:sSupPr>
                                  <m:e>
                                    <m:r>
                                      <m:rPr>
                                        <m:sty m:val="p"/>
                                      </m:rPr>
                                      <a:rPr lang="en-US" sz="1700" b="0" i="0" smtClean="0">
                                        <a:latin typeface="Cambria Math" charset="0"/>
                                      </a:rPr>
                                      <m:t>e</m:t>
                                    </m:r>
                                  </m:e>
                                  <m:sup>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sup>
                                </m:sSup>
                              </m:oMath>
                            </m:oMathPara>
                          </a14:m>
                          <a:endParaRPr lang="en-US" sz="1700" b="0" dirty="0"/>
                        </a:p>
                      </a:txBody>
                      <a:tcPr marL="109000" marR="109000" marT="54500" marB="54500"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700" b="0" i="1" smtClean="0">
                                        <a:latin typeface="Cambria Math" charset="0"/>
                                      </a:rPr>
                                    </m:ctrlPr>
                                  </m:fPr>
                                  <m:num>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2</m:t>
                                        </m:r>
                                      </m:sub>
                                    </m:sSub>
                                  </m:num>
                                  <m:den>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den>
                                </m:f>
                                <m:r>
                                  <a:rPr lang="en-US" sz="1700" b="0" smtClean="0">
                                    <a:latin typeface="Cambria Math" charset="0"/>
                                  </a:rPr>
                                  <m:t>=</m:t>
                                </m:r>
                                <m:sSup>
                                  <m:sSupPr>
                                    <m:ctrlPr>
                                      <a:rPr lang="en-US" sz="1700" b="0" i="1" smtClean="0">
                                        <a:latin typeface="Cambria Math" charset="0"/>
                                      </a:rPr>
                                    </m:ctrlPr>
                                  </m:sSupPr>
                                  <m:e>
                                    <m:r>
                                      <a:rPr lang="en-US" sz="1700" b="0" i="1" smtClean="0">
                                        <a:latin typeface="Cambria Math" charset="0"/>
                                      </a:rPr>
                                      <m:t>𝑒</m:t>
                                    </m:r>
                                  </m:e>
                                  <m:sup>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sup>
                                </m:sSup>
                              </m:oMath>
                            </m:oMathPara>
                          </a14:m>
                          <a:endParaRPr lang="en-US" sz="1700" b="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a:solidFill>
                                <a:schemeClr val="tx1">
                                  <a:lumMod val="95000"/>
                                  <a:lumOff val="5000"/>
                                </a:schemeClr>
                              </a:solidFill>
                              <a:latin typeface="Courier New" charset="0"/>
                              <a:ea typeface="Courier New" charset="0"/>
                              <a:cs typeface="Courier New" charset="0"/>
                            </a:rPr>
                            <a:t>def</a:t>
                          </a:r>
                          <a:r>
                            <a:rPr lang="en-US" sz="1800" b="0" dirty="0">
                              <a:solidFill>
                                <a:schemeClr val="tx1">
                                  <a:lumMod val="95000"/>
                                  <a:lumOff val="5000"/>
                                </a:schemeClr>
                              </a:solidFill>
                              <a:latin typeface="Courier New" charset="0"/>
                              <a:ea typeface="Courier New" charset="0"/>
                              <a:cs typeface="Courier New" charset="0"/>
                            </a:rPr>
                            <a:t> x2(x):</a:t>
                          </a:r>
                          <a:r>
                            <a:rPr lang="en-US" sz="1800" b="0" baseline="0" dirty="0">
                              <a:solidFill>
                                <a:schemeClr val="tx1">
                                  <a:lumMod val="95000"/>
                                  <a:lumOff val="5000"/>
                                </a:schemeClr>
                              </a:solidFill>
                              <a:latin typeface="Courier New" charset="0"/>
                              <a:ea typeface="Courier New" charset="0"/>
                              <a:cs typeface="Courier New" charset="0"/>
                            </a:rPr>
                            <a:t> </a:t>
                          </a:r>
                          <a:endParaRPr lang="en-US" sz="18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a:solidFill>
                                <a:schemeClr val="tx1">
                                  <a:lumMod val="95000"/>
                                  <a:lumOff val="5000"/>
                                </a:schemeClr>
                              </a:solidFill>
                              <a:latin typeface="Courier New" charset="0"/>
                              <a:ea typeface="Courier New" charset="0"/>
                              <a:cs typeface="Courier New" charset="0"/>
                            </a:rPr>
                            <a:t>    return</a:t>
                          </a:r>
                          <a:r>
                            <a:rPr lang="en-US" sz="1800" b="0" baseline="0" dirty="0">
                              <a:solidFill>
                                <a:schemeClr val="tx1">
                                  <a:lumMod val="95000"/>
                                  <a:lumOff val="5000"/>
                                </a:schemeClr>
                              </a:solidFill>
                              <a:latin typeface="Courier New" charset="0"/>
                              <a:ea typeface="Courier New" charset="0"/>
                              <a:cs typeface="Courier New" charset="0"/>
                            </a:rPr>
                            <a:t> </a:t>
                          </a:r>
                          <a:r>
                            <a:rPr lang="en-US" sz="1800" b="0" baseline="0" dirty="0" err="1">
                              <a:solidFill>
                                <a:schemeClr val="tx1">
                                  <a:lumMod val="95000"/>
                                  <a:lumOff val="5000"/>
                                </a:schemeClr>
                              </a:solidFill>
                              <a:latin typeface="Courier New" charset="0"/>
                              <a:ea typeface="Courier New" charset="0"/>
                              <a:cs typeface="Courier New" charset="0"/>
                            </a:rPr>
                            <a:t>np.exp</a:t>
                          </a:r>
                          <a:r>
                            <a:rPr lang="en-US" sz="1800" b="0" baseline="0" dirty="0">
                              <a:solidFill>
                                <a:schemeClr val="tx1">
                                  <a:lumMod val="95000"/>
                                  <a:lumOff val="5000"/>
                                </a:schemeClr>
                              </a:solidFill>
                              <a:latin typeface="Courier New" charset="0"/>
                              <a:ea typeface="Courier New" charset="0"/>
                              <a:cs typeface="Courier New" charset="0"/>
                            </a:rPr>
                            <a:t>(x) </a:t>
                          </a:r>
                          <a:endParaRPr lang="en-US" sz="1800" b="0" dirty="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a:solidFill>
                                <a:schemeClr val="tx1">
                                  <a:lumMod val="95000"/>
                                  <a:lumOff val="5000"/>
                                </a:schemeClr>
                              </a:solidFill>
                              <a:latin typeface="Courier New" charset="0"/>
                              <a:ea typeface="Courier New" charset="0"/>
                              <a:cs typeface="Courier New" charset="0"/>
                            </a:rPr>
                            <a:t>def</a:t>
                          </a:r>
                          <a:r>
                            <a:rPr lang="en-US" sz="1600" b="0" dirty="0">
                              <a:solidFill>
                                <a:schemeClr val="tx1">
                                  <a:lumMod val="95000"/>
                                  <a:lumOff val="5000"/>
                                </a:schemeClr>
                              </a:solidFill>
                              <a:latin typeface="Courier New" charset="0"/>
                              <a:ea typeface="Courier New" charset="0"/>
                              <a:cs typeface="Courier New" charset="0"/>
                            </a:rPr>
                            <a:t> derx2(x):</a:t>
                          </a:r>
                          <a:r>
                            <a:rPr lang="en-US" sz="1600" b="0" baseline="0" dirty="0">
                              <a:solidFill>
                                <a:schemeClr val="tx1">
                                  <a:lumMod val="95000"/>
                                  <a:lumOff val="5000"/>
                                </a:schemeClr>
                              </a:solidFill>
                              <a:latin typeface="Courier New" charset="0"/>
                              <a:ea typeface="Courier New" charset="0"/>
                              <a:cs typeface="Courier New" charset="0"/>
                            </a:rPr>
                            <a:t> </a:t>
                          </a:r>
                          <a:endParaRPr lang="en-US" sz="16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a:solidFill>
                                <a:schemeClr val="tx1">
                                  <a:lumMod val="95000"/>
                                  <a:lumOff val="5000"/>
                                </a:schemeClr>
                              </a:solidFill>
                              <a:latin typeface="Courier New" charset="0"/>
                              <a:ea typeface="Courier New" charset="0"/>
                              <a:cs typeface="Courier New" charset="0"/>
                            </a:rPr>
                            <a:t>       return</a:t>
                          </a:r>
                          <a:r>
                            <a:rPr lang="en-US" sz="1600" b="0" baseline="0" dirty="0">
                              <a:solidFill>
                                <a:schemeClr val="tx1">
                                  <a:lumMod val="95000"/>
                                  <a:lumOff val="5000"/>
                                </a:schemeClr>
                              </a:solidFill>
                              <a:latin typeface="Courier New" charset="0"/>
                              <a:ea typeface="Courier New" charset="0"/>
                              <a:cs typeface="Courier New" charset="0"/>
                            </a:rPr>
                            <a:t> </a:t>
                          </a:r>
                          <a:r>
                            <a:rPr lang="en-US" sz="1600" b="0" baseline="0" dirty="0" err="1">
                              <a:solidFill>
                                <a:schemeClr val="tx1">
                                  <a:lumMod val="95000"/>
                                  <a:lumOff val="5000"/>
                                </a:schemeClr>
                              </a:solidFill>
                              <a:latin typeface="Courier New" charset="0"/>
                              <a:ea typeface="Courier New" charset="0"/>
                              <a:cs typeface="Courier New" charset="0"/>
                            </a:rPr>
                            <a:t>np.exp</a:t>
                          </a:r>
                          <a:r>
                            <a:rPr lang="en-US" sz="1600" b="0" baseline="0" dirty="0">
                              <a:solidFill>
                                <a:schemeClr val="tx1">
                                  <a:lumMod val="95000"/>
                                  <a:lumOff val="5000"/>
                                </a:schemeClr>
                              </a:solidFill>
                              <a:latin typeface="Courier New" charset="0"/>
                              <a:ea typeface="Courier New" charset="0"/>
                              <a:cs typeface="Courier New" charset="0"/>
                            </a:rPr>
                            <a:t>(x) </a:t>
                          </a:r>
                          <a:endParaRPr lang="en-US" sz="1600" b="0" dirty="0">
                            <a:solidFill>
                              <a:schemeClr val="tx1">
                                <a:lumMod val="95000"/>
                                <a:lumOff val="5000"/>
                              </a:schemeClr>
                            </a:solidFill>
                            <a:latin typeface="Courier New" charset="0"/>
                            <a:ea typeface="Courier New" charset="0"/>
                            <a:cs typeface="Courier New" charset="0"/>
                          </a:endParaRPr>
                        </a:p>
                      </a:txBody>
                      <a:tcPr marL="109000" marR="109000" marT="54500" marB="54500"/>
                    </a:tc>
                    <a:extLst>
                      <a:ext uri="{0D108BD9-81ED-4DB2-BD59-A6C34878D82A}">
                        <a16:rowId xmlns="" xmlns:a16="http://schemas.microsoft.com/office/drawing/2014/main" val="10002"/>
                      </a:ext>
                    </a:extLst>
                  </a:tr>
                  <a:tr h="660615">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3</m:t>
                                    </m:r>
                                  </m:sub>
                                </m:sSub>
                                <m:r>
                                  <a:rPr lang="en-US" sz="1700" b="0" smtClean="0">
                                    <a:latin typeface="Cambria Math" charset="0"/>
                                  </a:rPr>
                                  <m:t>=</m:t>
                                </m:r>
                                <m:r>
                                  <a:rPr lang="en-US" sz="1700" b="0" i="1">
                                    <a:latin typeface="Cambria Math" charset="0"/>
                                  </a:rPr>
                                  <m:t>1</m:t>
                                </m:r>
                                <m:r>
                                  <a:rPr lang="en-US" sz="1700" b="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2</m:t>
                                    </m:r>
                                  </m:sub>
                                </m:sSub>
                              </m:oMath>
                            </m:oMathPara>
                          </a14:m>
                          <a:endParaRPr lang="en-US" sz="1700" b="0" dirty="0"/>
                        </a:p>
                      </a:txBody>
                      <a:tcPr marL="109000" marR="109000" marT="54500" marB="54500"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700" b="0" i="1" smtClean="0">
                                        <a:latin typeface="Cambria Math" charset="0"/>
                                      </a:rPr>
                                    </m:ctrlPr>
                                  </m:fPr>
                                  <m:num>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3</m:t>
                                        </m:r>
                                      </m:sub>
                                    </m:sSub>
                                  </m:num>
                                  <m:den>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2</m:t>
                                        </m:r>
                                      </m:sub>
                                    </m:sSub>
                                  </m:den>
                                </m:f>
                                <m:r>
                                  <a:rPr lang="en-US" sz="1700" b="0" smtClean="0">
                                    <a:latin typeface="Cambria Math" charset="0"/>
                                  </a:rPr>
                                  <m:t>=</m:t>
                                </m:r>
                                <m:r>
                                  <a:rPr lang="en-US" sz="1700" b="0" i="1" smtClean="0">
                                    <a:latin typeface="Cambria Math" charset="0"/>
                                  </a:rPr>
                                  <m:t>1</m:t>
                                </m:r>
                              </m:oMath>
                            </m:oMathPara>
                          </a14:m>
                          <a:endParaRPr lang="en-US" sz="1700" b="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a:solidFill>
                                <a:schemeClr val="tx1">
                                  <a:lumMod val="95000"/>
                                  <a:lumOff val="5000"/>
                                </a:schemeClr>
                              </a:solidFill>
                              <a:latin typeface="Courier New" charset="0"/>
                              <a:ea typeface="Courier New" charset="0"/>
                              <a:cs typeface="Courier New" charset="0"/>
                            </a:rPr>
                            <a:t>def</a:t>
                          </a:r>
                          <a:r>
                            <a:rPr lang="en-US" sz="1800" b="0" dirty="0">
                              <a:solidFill>
                                <a:schemeClr val="tx1">
                                  <a:lumMod val="95000"/>
                                  <a:lumOff val="5000"/>
                                </a:schemeClr>
                              </a:solidFill>
                              <a:latin typeface="Courier New" charset="0"/>
                              <a:ea typeface="Courier New" charset="0"/>
                              <a:cs typeface="Courier New" charset="0"/>
                            </a:rPr>
                            <a:t> x3(x):</a:t>
                          </a:r>
                          <a:r>
                            <a:rPr lang="en-US" sz="1800" b="0" baseline="0" dirty="0">
                              <a:solidFill>
                                <a:schemeClr val="tx1">
                                  <a:lumMod val="95000"/>
                                  <a:lumOff val="5000"/>
                                </a:schemeClr>
                              </a:solidFill>
                              <a:latin typeface="Courier New" charset="0"/>
                              <a:ea typeface="Courier New" charset="0"/>
                              <a:cs typeface="Courier New" charset="0"/>
                            </a:rPr>
                            <a:t> </a:t>
                          </a:r>
                          <a:endParaRPr lang="en-US" sz="18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a:solidFill>
                                <a:schemeClr val="tx1">
                                  <a:lumMod val="95000"/>
                                  <a:lumOff val="5000"/>
                                </a:schemeClr>
                              </a:solidFill>
                              <a:latin typeface="Courier New" charset="0"/>
                              <a:ea typeface="Courier New" charset="0"/>
                              <a:cs typeface="Courier New" charset="0"/>
                            </a:rPr>
                            <a:t>    return</a:t>
                          </a:r>
                          <a:r>
                            <a:rPr lang="en-US" sz="1800" b="0" baseline="0" dirty="0">
                              <a:solidFill>
                                <a:schemeClr val="tx1">
                                  <a:lumMod val="95000"/>
                                  <a:lumOff val="5000"/>
                                </a:schemeClr>
                              </a:solidFill>
                              <a:latin typeface="Courier New" charset="0"/>
                              <a:ea typeface="Courier New" charset="0"/>
                              <a:cs typeface="Courier New" charset="0"/>
                            </a:rPr>
                            <a:t> 1+x </a:t>
                          </a:r>
                          <a:endParaRPr lang="en-US" sz="1800" b="0" dirty="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kern="1200" dirty="0" err="1">
                              <a:solidFill>
                                <a:schemeClr val="tx1">
                                  <a:lumMod val="95000"/>
                                  <a:lumOff val="5000"/>
                                </a:schemeClr>
                              </a:solidFill>
                              <a:latin typeface="Courier New" charset="0"/>
                              <a:ea typeface="Courier New" charset="0"/>
                              <a:cs typeface="Courier New" charset="0"/>
                            </a:rPr>
                            <a:t>def</a:t>
                          </a:r>
                          <a:r>
                            <a:rPr lang="en-US" sz="1600" b="0" kern="1200" dirty="0">
                              <a:solidFill>
                                <a:schemeClr val="tx1">
                                  <a:lumMod val="95000"/>
                                  <a:lumOff val="5000"/>
                                </a:schemeClr>
                              </a:solidFill>
                              <a:latin typeface="Courier New" charset="0"/>
                              <a:ea typeface="Courier New" charset="0"/>
                              <a:cs typeface="Courier New" charset="0"/>
                            </a:rPr>
                            <a:t> derx3(x):</a:t>
                          </a: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95000"/>
                                  <a:lumOff val="5000"/>
                                </a:schemeClr>
                              </a:solidFill>
                              <a:latin typeface="Courier New" charset="0"/>
                              <a:ea typeface="Courier New" charset="0"/>
                              <a:cs typeface="Courier New" charset="0"/>
                            </a:rPr>
                            <a:t>      </a:t>
                          </a:r>
                          <a:r>
                            <a:rPr lang="en-US" sz="1600" b="0" kern="1200" baseline="0" dirty="0">
                              <a:solidFill>
                                <a:schemeClr val="tx1">
                                  <a:lumMod val="95000"/>
                                  <a:lumOff val="5000"/>
                                </a:schemeClr>
                              </a:solidFill>
                              <a:latin typeface="Courier New" charset="0"/>
                              <a:ea typeface="Courier New" charset="0"/>
                              <a:cs typeface="Courier New" charset="0"/>
                            </a:rPr>
                            <a:t> </a:t>
                          </a:r>
                          <a:r>
                            <a:rPr lang="en-US" sz="1600" b="0" kern="1200" dirty="0">
                              <a:solidFill>
                                <a:schemeClr val="tx1">
                                  <a:lumMod val="95000"/>
                                  <a:lumOff val="5000"/>
                                </a:schemeClr>
                              </a:solidFill>
                              <a:latin typeface="Courier New" charset="0"/>
                              <a:ea typeface="Courier New" charset="0"/>
                              <a:cs typeface="Courier New" charset="0"/>
                            </a:rPr>
                            <a:t>return 1 </a:t>
                          </a:r>
                        </a:p>
                      </a:txBody>
                      <a:tcPr marL="109000" marR="109000" marT="54500" marB="54500"/>
                    </a:tc>
                    <a:extLst>
                      <a:ext uri="{0D108BD9-81ED-4DB2-BD59-A6C34878D82A}">
                        <a16:rowId xmlns="" xmlns:a16="http://schemas.microsoft.com/office/drawing/2014/main" val="10003"/>
                      </a:ext>
                    </a:extLst>
                  </a:tr>
                  <a:tr h="759159">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r>
                                  <a:rPr lang="en-US" sz="1700">
                                    <a:latin typeface="Cambria Math" charset="0"/>
                                  </a:rPr>
                                  <m:t>=</m:t>
                                </m:r>
                                <m:f>
                                  <m:fPr>
                                    <m:ctrlPr>
                                      <a:rPr lang="mr-IN" sz="1700" i="1">
                                        <a:latin typeface="Cambria Math" charset="0"/>
                                      </a:rPr>
                                    </m:ctrlPr>
                                  </m:fPr>
                                  <m:num>
                                    <m:r>
                                      <a:rPr lang="en-US" sz="1700">
                                        <a:latin typeface="Cambria Math" charset="0"/>
                                      </a:rPr>
                                      <m:t>1</m:t>
                                    </m:r>
                                  </m:num>
                                  <m:den>
                                    <m:sSub>
                                      <m:sSubPr>
                                        <m:ctrlPr>
                                          <a:rPr lang="en-US" sz="1700" i="1">
                                            <a:latin typeface="Cambria Math" charset="0"/>
                                          </a:rPr>
                                        </m:ctrlPr>
                                      </m:sSubPr>
                                      <m:e>
                                        <m:r>
                                          <a:rPr lang="en-US" sz="1700">
                                            <a:latin typeface="Cambria Math" charset="0"/>
                                          </a:rPr>
                                          <m:t>𝜉</m:t>
                                        </m:r>
                                      </m:e>
                                      <m:sub>
                                        <m:r>
                                          <a:rPr lang="en-US" sz="1700">
                                            <a:latin typeface="Cambria Math" charset="0"/>
                                          </a:rPr>
                                          <m:t>3</m:t>
                                        </m:r>
                                      </m:sub>
                                    </m:sSub>
                                  </m:den>
                                </m:f>
                              </m:oMath>
                            </m:oMathPara>
                          </a14:m>
                          <a:endParaRPr lang="en-US" sz="1700" b="0" dirty="0">
                            <a:solidFill>
                              <a:srgbClr val="FF0000"/>
                            </a:solidFill>
                          </a:endParaRPr>
                        </a:p>
                      </a:txBody>
                      <a:tcPr marL="109000" marR="109000" marT="54500" marB="54500" anchor="ctr"/>
                    </a:tc>
                    <a:tc>
                      <a:txBody>
                        <a:bodyPr/>
                        <a:lstStyle/>
                        <a:p>
                          <a:pPr/>
                          <a14:m>
                            <m:oMathPara xmlns:m="http://schemas.openxmlformats.org/officeDocument/2006/math">
                              <m:oMathParaPr>
                                <m:jc m:val="centerGroup"/>
                              </m:oMathParaPr>
                              <m:oMath xmlns:m="http://schemas.openxmlformats.org/officeDocument/2006/math">
                                <m:f>
                                  <m:fPr>
                                    <m:ctrlPr>
                                      <a:rPr lang="mr-IN" sz="1700" i="1" smtClean="0">
                                        <a:latin typeface="Cambria Math" charset="0"/>
                                      </a:rPr>
                                    </m:ctrlPr>
                                  </m:fPr>
                                  <m:num>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num>
                                  <m:den>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3</m:t>
                                        </m:r>
                                      </m:sub>
                                    </m:sSub>
                                  </m:den>
                                </m:f>
                                <m:r>
                                  <a:rPr lang="en-US" sz="1700" smtClean="0">
                                    <a:latin typeface="Cambria Math" charset="0"/>
                                  </a:rPr>
                                  <m:t>=−</m:t>
                                </m:r>
                                <m:f>
                                  <m:fPr>
                                    <m:ctrlPr>
                                      <a:rPr lang="mr-IN" sz="1700" i="1" smtClean="0">
                                        <a:latin typeface="Cambria Math" charset="0"/>
                                      </a:rPr>
                                    </m:ctrlPr>
                                  </m:fPr>
                                  <m:num>
                                    <m:r>
                                      <a:rPr lang="en-US" sz="1700" smtClean="0">
                                        <a:latin typeface="Cambria Math" charset="0"/>
                                      </a:rPr>
                                      <m:t>1</m:t>
                                    </m:r>
                                  </m:num>
                                  <m:den>
                                    <m:sSubSup>
                                      <m:sSubSupPr>
                                        <m:ctrlPr>
                                          <a:rPr lang="en-US" sz="1700" i="1" smtClean="0">
                                            <a:latin typeface="Cambria Math" charset="0"/>
                                          </a:rPr>
                                        </m:ctrlPr>
                                      </m:sSubSupPr>
                                      <m:e>
                                        <m:r>
                                          <a:rPr lang="en-US" sz="1700" smtClean="0">
                                            <a:latin typeface="Cambria Math" charset="0"/>
                                          </a:rPr>
                                          <m:t>𝜉</m:t>
                                        </m:r>
                                      </m:e>
                                      <m:sub>
                                        <m:r>
                                          <a:rPr lang="en-US" sz="1700" smtClean="0">
                                            <a:latin typeface="Cambria Math" charset="0"/>
                                          </a:rPr>
                                          <m:t>3</m:t>
                                        </m:r>
                                      </m:sub>
                                      <m:sup>
                                        <m:r>
                                          <a:rPr lang="en-US" sz="1700" smtClean="0">
                                            <a:latin typeface="Cambria Math" charset="0"/>
                                          </a:rPr>
                                          <m:t>2</m:t>
                                        </m:r>
                                      </m:sup>
                                    </m:sSubSup>
                                  </m:den>
                                </m:f>
                              </m:oMath>
                            </m:oMathPara>
                          </a14:m>
                          <a:endParaRPr lang="en-US" sz="170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a:solidFill>
                                <a:schemeClr val="tx1">
                                  <a:lumMod val="95000"/>
                                  <a:lumOff val="5000"/>
                                </a:schemeClr>
                              </a:solidFill>
                              <a:latin typeface="Courier New" charset="0"/>
                              <a:ea typeface="Courier New" charset="0"/>
                              <a:cs typeface="Courier New" charset="0"/>
                            </a:rPr>
                            <a:t>def</a:t>
                          </a:r>
                          <a:r>
                            <a:rPr lang="en-US" sz="1800" b="0" dirty="0">
                              <a:solidFill>
                                <a:schemeClr val="tx1">
                                  <a:lumMod val="95000"/>
                                  <a:lumOff val="5000"/>
                                </a:schemeClr>
                              </a:solidFill>
                              <a:latin typeface="Courier New" charset="0"/>
                              <a:ea typeface="Courier New" charset="0"/>
                              <a:cs typeface="Courier New" charset="0"/>
                            </a:rPr>
                            <a:t> der1(x):</a:t>
                          </a:r>
                          <a:r>
                            <a:rPr lang="en-US" sz="1800" b="0" baseline="0" dirty="0">
                              <a:solidFill>
                                <a:schemeClr val="tx1">
                                  <a:lumMod val="95000"/>
                                  <a:lumOff val="5000"/>
                                </a:schemeClr>
                              </a:solidFill>
                              <a:latin typeface="Courier New" charset="0"/>
                              <a:ea typeface="Courier New" charset="0"/>
                              <a:cs typeface="Courier New" charset="0"/>
                            </a:rPr>
                            <a:t> </a:t>
                          </a:r>
                          <a:endParaRPr lang="en-US" sz="18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a:solidFill>
                                <a:schemeClr val="tx1">
                                  <a:lumMod val="95000"/>
                                  <a:lumOff val="5000"/>
                                </a:schemeClr>
                              </a:solidFill>
                              <a:latin typeface="Courier New" charset="0"/>
                              <a:ea typeface="Courier New" charset="0"/>
                              <a:cs typeface="Courier New" charset="0"/>
                            </a:rPr>
                            <a:t>    return</a:t>
                          </a:r>
                          <a:r>
                            <a:rPr lang="en-US" sz="1800" b="0" baseline="0" dirty="0">
                              <a:solidFill>
                                <a:schemeClr val="tx1">
                                  <a:lumMod val="95000"/>
                                  <a:lumOff val="5000"/>
                                </a:schemeClr>
                              </a:solidFill>
                              <a:latin typeface="Courier New" charset="0"/>
                              <a:ea typeface="Courier New" charset="0"/>
                              <a:cs typeface="Courier New" charset="0"/>
                            </a:rPr>
                            <a:t> 1/(x) </a:t>
                          </a:r>
                          <a:endParaRPr lang="en-US" sz="1800" b="0" dirty="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r>
                            <a:rPr lang="en-US" sz="1600" b="0" kern="1200" dirty="0" err="1">
                              <a:solidFill>
                                <a:schemeClr val="tx1">
                                  <a:lumMod val="95000"/>
                                  <a:lumOff val="5000"/>
                                </a:schemeClr>
                              </a:solidFill>
                              <a:latin typeface="Courier New" charset="0"/>
                              <a:ea typeface="Courier New" charset="0"/>
                              <a:cs typeface="Courier New" charset="0"/>
                            </a:rPr>
                            <a:t>def</a:t>
                          </a:r>
                          <a:r>
                            <a:rPr lang="en-US" sz="1600" b="0" kern="1200" dirty="0">
                              <a:solidFill>
                                <a:schemeClr val="tx1">
                                  <a:lumMod val="95000"/>
                                  <a:lumOff val="5000"/>
                                </a:schemeClr>
                              </a:solidFill>
                              <a:latin typeface="Courier New" charset="0"/>
                              <a:ea typeface="Courier New" charset="0"/>
                              <a:cs typeface="Courier New" charset="0"/>
                            </a:rPr>
                            <a:t> derx4(x):</a:t>
                          </a:r>
                        </a:p>
                        <a:p>
                          <a:r>
                            <a:rPr lang="en-US" sz="1600" b="0" kern="1200" dirty="0">
                              <a:solidFill>
                                <a:schemeClr val="tx1">
                                  <a:lumMod val="95000"/>
                                  <a:lumOff val="5000"/>
                                </a:schemeClr>
                              </a:solidFill>
                              <a:latin typeface="Courier New" charset="0"/>
                              <a:ea typeface="Courier New" charset="0"/>
                              <a:cs typeface="Courier New" charset="0"/>
                            </a:rPr>
                            <a:t>       return  -(1/x)**(2)</a:t>
                          </a:r>
                        </a:p>
                      </a:txBody>
                      <a:tcPr marL="109000" marR="109000" marT="54500" marB="54500"/>
                    </a:tc>
                    <a:extLst>
                      <a:ext uri="{0D108BD9-81ED-4DB2-BD59-A6C34878D82A}">
                        <a16:rowId xmlns="" xmlns:a16="http://schemas.microsoft.com/office/drawing/2014/main" val="10004"/>
                      </a:ext>
                    </a:extLst>
                  </a:tr>
                  <a:tr h="660615">
                    <a:tc>
                      <a:txBody>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5</m:t>
                                    </m:r>
                                  </m:sub>
                                </m:sSub>
                                <m:r>
                                  <a:rPr lang="en-US" sz="1700" smtClean="0">
                                    <a:latin typeface="Cambria Math" charset="0"/>
                                  </a:rPr>
                                  <m:t>=</m:t>
                                </m:r>
                                <m:func>
                                  <m:funcPr>
                                    <m:ctrlPr>
                                      <a:rPr lang="en-US" sz="1700" i="1" smtClean="0">
                                        <a:latin typeface="Cambria Math" charset="0"/>
                                      </a:rPr>
                                    </m:ctrlPr>
                                  </m:funcPr>
                                  <m:fName>
                                    <m:r>
                                      <m:rPr>
                                        <m:sty m:val="p"/>
                                      </m:rPr>
                                      <a:rPr lang="en-US" sz="1700" smtClean="0">
                                        <a:latin typeface="Cambria Math" charset="0"/>
                                      </a:rPr>
                                      <m:t>log</m:t>
                                    </m:r>
                                  </m:fName>
                                  <m:e>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e>
                                </m:func>
                              </m:oMath>
                            </m:oMathPara>
                          </a14:m>
                          <a:endParaRPr lang="en-US" sz="1700" dirty="0"/>
                        </a:p>
                      </a:txBody>
                      <a:tcPr marL="109000" marR="109000" marT="54500" marB="54500" anchor="ctr"/>
                    </a:tc>
                    <a:tc>
                      <a:txBody>
                        <a:bodyPr/>
                        <a:lstStyle/>
                        <a:p>
                          <a:pPr/>
                          <a14:m>
                            <m:oMathPara xmlns:m="http://schemas.openxmlformats.org/officeDocument/2006/math">
                              <m:oMathParaPr>
                                <m:jc m:val="centerGroup"/>
                              </m:oMathParaPr>
                              <m:oMath xmlns:m="http://schemas.openxmlformats.org/officeDocument/2006/math">
                                <m:f>
                                  <m:fPr>
                                    <m:ctrlPr>
                                      <a:rPr lang="mr-IN" sz="1700" i="1" smtClean="0">
                                        <a:latin typeface="Cambria Math" charset="0"/>
                                      </a:rPr>
                                    </m:ctrlPr>
                                  </m:fPr>
                                  <m:num>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5</m:t>
                                        </m:r>
                                      </m:sub>
                                    </m:sSub>
                                  </m:num>
                                  <m:den>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den>
                                </m:f>
                                <m:r>
                                  <a:rPr lang="en-US" sz="1700" smtClean="0">
                                    <a:latin typeface="Cambria Math" charset="0"/>
                                  </a:rPr>
                                  <m:t>=</m:t>
                                </m:r>
                                <m:f>
                                  <m:fPr>
                                    <m:ctrlPr>
                                      <a:rPr lang="mr-IN" sz="1700" i="1" smtClean="0">
                                        <a:latin typeface="Cambria Math" charset="0"/>
                                      </a:rPr>
                                    </m:ctrlPr>
                                  </m:fPr>
                                  <m:num>
                                    <m:r>
                                      <a:rPr lang="en-US" sz="1700" smtClean="0">
                                        <a:latin typeface="Cambria Math" charset="0"/>
                                      </a:rPr>
                                      <m:t>1</m:t>
                                    </m:r>
                                  </m:num>
                                  <m:den>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den>
                                </m:f>
                              </m:oMath>
                            </m:oMathPara>
                          </a14:m>
                          <a:endParaRPr lang="en-US" sz="1700" b="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a:solidFill>
                                <a:schemeClr val="tx1">
                                  <a:lumMod val="95000"/>
                                  <a:lumOff val="5000"/>
                                </a:schemeClr>
                              </a:solidFill>
                              <a:latin typeface="Courier New" charset="0"/>
                              <a:ea typeface="Courier New" charset="0"/>
                              <a:cs typeface="Courier New" charset="0"/>
                            </a:rPr>
                            <a:t>def</a:t>
                          </a:r>
                          <a:r>
                            <a:rPr lang="en-US" sz="1800" b="0" dirty="0">
                              <a:solidFill>
                                <a:schemeClr val="tx1">
                                  <a:lumMod val="95000"/>
                                  <a:lumOff val="5000"/>
                                </a:schemeClr>
                              </a:solidFill>
                              <a:latin typeface="Courier New" charset="0"/>
                              <a:ea typeface="Courier New" charset="0"/>
                              <a:cs typeface="Courier New" charset="0"/>
                            </a:rPr>
                            <a:t> der1(x):</a:t>
                          </a:r>
                          <a:r>
                            <a:rPr lang="en-US" sz="1800" b="0" baseline="0" dirty="0">
                              <a:solidFill>
                                <a:schemeClr val="tx1">
                                  <a:lumMod val="95000"/>
                                  <a:lumOff val="5000"/>
                                </a:schemeClr>
                              </a:solidFill>
                              <a:latin typeface="Courier New" charset="0"/>
                              <a:ea typeface="Courier New" charset="0"/>
                              <a:cs typeface="Courier New" charset="0"/>
                            </a:rPr>
                            <a:t> </a:t>
                          </a:r>
                          <a:endParaRPr lang="en-US" sz="18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a:solidFill>
                                <a:schemeClr val="tx1">
                                  <a:lumMod val="95000"/>
                                  <a:lumOff val="5000"/>
                                </a:schemeClr>
                              </a:solidFill>
                              <a:latin typeface="Courier New" charset="0"/>
                              <a:ea typeface="Courier New" charset="0"/>
                              <a:cs typeface="Courier New" charset="0"/>
                            </a:rPr>
                            <a:t>    return</a:t>
                          </a:r>
                          <a:r>
                            <a:rPr lang="en-US" sz="1800" b="0" baseline="0" dirty="0">
                              <a:solidFill>
                                <a:schemeClr val="tx1">
                                  <a:lumMod val="95000"/>
                                  <a:lumOff val="5000"/>
                                </a:schemeClr>
                              </a:solidFill>
                              <a:latin typeface="Courier New" charset="0"/>
                              <a:ea typeface="Courier New" charset="0"/>
                              <a:cs typeface="Courier New" charset="0"/>
                            </a:rPr>
                            <a:t> </a:t>
                          </a:r>
                          <a:r>
                            <a:rPr lang="en-US" sz="1800" b="0" baseline="0" dirty="0" err="1">
                              <a:solidFill>
                                <a:schemeClr val="tx1">
                                  <a:lumMod val="95000"/>
                                  <a:lumOff val="5000"/>
                                </a:schemeClr>
                              </a:solidFill>
                              <a:latin typeface="Courier New" charset="0"/>
                              <a:ea typeface="Courier New" charset="0"/>
                              <a:cs typeface="Courier New" charset="0"/>
                            </a:rPr>
                            <a:t>np.log</a:t>
                          </a:r>
                          <a:r>
                            <a:rPr lang="en-US" sz="1800" b="0" baseline="0" dirty="0">
                              <a:solidFill>
                                <a:schemeClr val="tx1">
                                  <a:lumMod val="95000"/>
                                  <a:lumOff val="5000"/>
                                </a:schemeClr>
                              </a:solidFill>
                              <a:latin typeface="Courier New" charset="0"/>
                              <a:ea typeface="Courier New" charset="0"/>
                              <a:cs typeface="Courier New" charset="0"/>
                            </a:rPr>
                            <a:t>(x) </a:t>
                          </a:r>
                          <a:endParaRPr lang="en-US" sz="1800" b="0" dirty="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r>
                            <a:rPr lang="en-US" sz="1600" b="0" kern="1200" dirty="0" err="1">
                              <a:solidFill>
                                <a:schemeClr val="tx1">
                                  <a:lumMod val="95000"/>
                                  <a:lumOff val="5000"/>
                                </a:schemeClr>
                              </a:solidFill>
                              <a:latin typeface="Courier New" charset="0"/>
                              <a:ea typeface="Courier New" charset="0"/>
                              <a:cs typeface="Courier New" charset="0"/>
                            </a:rPr>
                            <a:t>def</a:t>
                          </a:r>
                          <a:r>
                            <a:rPr lang="en-US" sz="1600" b="0" kern="1200" dirty="0">
                              <a:solidFill>
                                <a:schemeClr val="tx1">
                                  <a:lumMod val="95000"/>
                                  <a:lumOff val="5000"/>
                                </a:schemeClr>
                              </a:solidFill>
                              <a:latin typeface="Courier New" charset="0"/>
                              <a:ea typeface="Courier New" charset="0"/>
                              <a:cs typeface="Courier New" charset="0"/>
                            </a:rPr>
                            <a:t> derx5(x)</a:t>
                          </a:r>
                        </a:p>
                        <a:p>
                          <a:r>
                            <a:rPr lang="en-US" sz="1600" b="0" kern="1200" baseline="0" dirty="0">
                              <a:solidFill>
                                <a:schemeClr val="tx1">
                                  <a:lumMod val="95000"/>
                                  <a:lumOff val="5000"/>
                                </a:schemeClr>
                              </a:solidFill>
                              <a:latin typeface="Courier New" charset="0"/>
                              <a:ea typeface="Courier New" charset="0"/>
                              <a:cs typeface="Courier New" charset="0"/>
                            </a:rPr>
                            <a:t>       r</a:t>
                          </a:r>
                          <a:r>
                            <a:rPr lang="en-US" sz="1600" b="0" kern="1200" dirty="0">
                              <a:solidFill>
                                <a:schemeClr val="tx1">
                                  <a:lumMod val="95000"/>
                                  <a:lumOff val="5000"/>
                                </a:schemeClr>
                              </a:solidFill>
                              <a:latin typeface="Courier New" charset="0"/>
                              <a:ea typeface="Courier New" charset="0"/>
                              <a:cs typeface="Courier New" charset="0"/>
                            </a:rPr>
                            <a:t>eturn 1/x </a:t>
                          </a:r>
                        </a:p>
                      </a:txBody>
                      <a:tcPr marL="109000" marR="109000" marT="54500" marB="54500"/>
                    </a:tc>
                    <a:extLst>
                      <a:ext uri="{0D108BD9-81ED-4DB2-BD59-A6C34878D82A}">
                        <a16:rowId xmlns="" xmlns:a16="http://schemas.microsoft.com/office/drawing/2014/main" val="10005"/>
                      </a:ext>
                    </a:extLst>
                  </a:tr>
                  <a:tr h="661258">
                    <a:tc>
                      <a:txBody>
                        <a:bodyPr/>
                        <a:lstStyle/>
                        <a:p>
                          <a:pPr/>
                          <a14:m>
                            <m:oMathPara xmlns:m="http://schemas.openxmlformats.org/officeDocument/2006/math">
                              <m:oMathParaPr>
                                <m:jc m:val="centerGroup"/>
                              </m:oMathParaPr>
                              <m:oMath xmlns:m="http://schemas.openxmlformats.org/officeDocument/2006/math">
                                <m:sSubSup>
                                  <m:sSubSupPr>
                                    <m:ctrlPr>
                                      <a:rPr lang="en-US" sz="1700" i="1" smtClean="0">
                                        <a:latin typeface="Cambria Math" charset="0"/>
                                      </a:rPr>
                                    </m:ctrlPr>
                                  </m:sSubSupPr>
                                  <m:e>
                                    <m:r>
                                      <a:rPr lang="en-US" sz="1700" smtClean="0">
                                        <a:latin typeface="Cambria Math" charset="0"/>
                                      </a:rPr>
                                      <m:t>ℒ</m:t>
                                    </m:r>
                                  </m:e>
                                  <m:sub>
                                    <m:r>
                                      <a:rPr lang="en-US" sz="1700" smtClean="0">
                                        <a:latin typeface="Cambria Math" charset="0"/>
                                      </a:rPr>
                                      <m:t>𝑖</m:t>
                                    </m:r>
                                  </m:sub>
                                  <m:sup>
                                    <m:r>
                                      <a:rPr lang="en-US" sz="1700" smtClean="0">
                                        <a:latin typeface="Cambria Math" charset="0"/>
                                      </a:rPr>
                                      <m:t>𝐴</m:t>
                                    </m:r>
                                  </m:sup>
                                </m:sSubSup>
                                <m:r>
                                  <a:rPr lang="en-US" sz="1700" smtClean="0">
                                    <a:latin typeface="Cambria Math" charset="0"/>
                                  </a:rPr>
                                  <m:t>=−</m:t>
                                </m:r>
                                <m:r>
                                  <a:rPr lang="en-US" sz="1700" smtClean="0">
                                    <a:latin typeface="Cambria Math" charset="0"/>
                                  </a:rPr>
                                  <m:t>𝑦</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5</m:t>
                                    </m:r>
                                  </m:sub>
                                </m:sSub>
                              </m:oMath>
                            </m:oMathPara>
                          </a14:m>
                          <a:endParaRPr lang="en-US" sz="1700" b="0" dirty="0"/>
                        </a:p>
                      </a:txBody>
                      <a:tcPr marL="109000" marR="109000" marT="54500" marB="54500" anchor="ctr"/>
                    </a:tc>
                    <a:tc>
                      <a:txBody>
                        <a:bodyPr/>
                        <a:lstStyle/>
                        <a:p>
                          <a:pPr/>
                          <a14:m>
                            <m:oMathPara xmlns:m="http://schemas.openxmlformats.org/officeDocument/2006/math">
                              <m:oMathParaPr>
                                <m:jc m:val="centerGroup"/>
                              </m:oMathParaPr>
                              <m:oMath xmlns:m="http://schemas.openxmlformats.org/officeDocument/2006/math">
                                <m:f>
                                  <m:fPr>
                                    <m:ctrlPr>
                                      <a:rPr lang="mr-IN" sz="1700" i="1" smtClean="0">
                                        <a:latin typeface="Cambria Math" charset="0"/>
                                      </a:rPr>
                                    </m:ctrlPr>
                                  </m:fPr>
                                  <m:num>
                                    <m:r>
                                      <a:rPr lang="en-US" sz="1700" b="0" i="1" smtClean="0">
                                        <a:latin typeface="Cambria Math" charset="0"/>
                                      </a:rPr>
                                      <m:t>𝜕</m:t>
                                    </m:r>
                                    <m:r>
                                      <a:rPr lang="en-US" sz="1700" smtClean="0">
                                        <a:latin typeface="Cambria Math" charset="0"/>
                                      </a:rPr>
                                      <m:t>ℒ</m:t>
                                    </m:r>
                                  </m:num>
                                  <m:den>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5</m:t>
                                        </m:r>
                                      </m:sub>
                                    </m:sSub>
                                  </m:den>
                                </m:f>
                                <m:r>
                                  <a:rPr lang="en-US" sz="1700" smtClean="0">
                                    <a:latin typeface="Cambria Math" charset="0"/>
                                  </a:rPr>
                                  <m:t>=−</m:t>
                                </m:r>
                                <m:r>
                                  <a:rPr lang="en-US" sz="1700" smtClean="0">
                                    <a:latin typeface="Cambria Math" charset="0"/>
                                  </a:rPr>
                                  <m:t>𝑦</m:t>
                                </m:r>
                              </m:oMath>
                            </m:oMathPara>
                          </a14:m>
                          <a:endParaRPr lang="en-US" sz="1700" b="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a:solidFill>
                                <a:schemeClr val="tx1">
                                  <a:lumMod val="95000"/>
                                  <a:lumOff val="5000"/>
                                </a:schemeClr>
                              </a:solidFill>
                              <a:latin typeface="Courier New" charset="0"/>
                              <a:ea typeface="Courier New" charset="0"/>
                              <a:cs typeface="Courier New" charset="0"/>
                            </a:rPr>
                            <a:t>def</a:t>
                          </a:r>
                          <a:r>
                            <a:rPr lang="en-US" sz="1800" b="0" dirty="0">
                              <a:solidFill>
                                <a:schemeClr val="tx1">
                                  <a:lumMod val="95000"/>
                                  <a:lumOff val="5000"/>
                                </a:schemeClr>
                              </a:solidFill>
                              <a:latin typeface="Courier New" charset="0"/>
                              <a:ea typeface="Courier New" charset="0"/>
                              <a:cs typeface="Courier New" charset="0"/>
                            </a:rPr>
                            <a:t> der1(</a:t>
                          </a:r>
                          <a:r>
                            <a:rPr lang="en-US" sz="1800" b="0" dirty="0" err="1">
                              <a:solidFill>
                                <a:schemeClr val="tx1">
                                  <a:lumMod val="95000"/>
                                  <a:lumOff val="5000"/>
                                </a:schemeClr>
                              </a:solidFill>
                              <a:latin typeface="Courier New" charset="0"/>
                              <a:ea typeface="Courier New" charset="0"/>
                              <a:cs typeface="Courier New" charset="0"/>
                            </a:rPr>
                            <a:t>y,x</a:t>
                          </a:r>
                          <a:r>
                            <a:rPr lang="en-US" sz="1800" b="0" dirty="0">
                              <a:solidFill>
                                <a:schemeClr val="tx1">
                                  <a:lumMod val="95000"/>
                                  <a:lumOff val="5000"/>
                                </a:schemeClr>
                              </a:solidFill>
                              <a:latin typeface="Courier New" charset="0"/>
                              <a:ea typeface="Courier New" charset="0"/>
                              <a:cs typeface="Courier New" charset="0"/>
                            </a:rPr>
                            <a:t>):</a:t>
                          </a:r>
                          <a:r>
                            <a:rPr lang="en-US" sz="1800" b="0" baseline="0" dirty="0">
                              <a:solidFill>
                                <a:schemeClr val="tx1">
                                  <a:lumMod val="95000"/>
                                  <a:lumOff val="5000"/>
                                </a:schemeClr>
                              </a:solidFill>
                              <a:latin typeface="Courier New" charset="0"/>
                              <a:ea typeface="Courier New" charset="0"/>
                              <a:cs typeface="Courier New" charset="0"/>
                            </a:rPr>
                            <a:t> </a:t>
                          </a:r>
                          <a:endParaRPr lang="en-US" sz="18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a:solidFill>
                                <a:schemeClr val="tx1">
                                  <a:lumMod val="95000"/>
                                  <a:lumOff val="5000"/>
                                </a:schemeClr>
                              </a:solidFill>
                              <a:latin typeface="Courier New" charset="0"/>
                              <a:ea typeface="Courier New" charset="0"/>
                              <a:cs typeface="Courier New" charset="0"/>
                            </a:rPr>
                            <a:t>    return</a:t>
                          </a:r>
                          <a:r>
                            <a:rPr lang="en-US" sz="1800" b="0" baseline="0" dirty="0">
                              <a:solidFill>
                                <a:schemeClr val="tx1">
                                  <a:lumMod val="95000"/>
                                  <a:lumOff val="5000"/>
                                </a:schemeClr>
                              </a:solidFill>
                              <a:latin typeface="Courier New" charset="0"/>
                              <a:ea typeface="Courier New" charset="0"/>
                              <a:cs typeface="Courier New" charset="0"/>
                            </a:rPr>
                            <a:t> </a:t>
                          </a:r>
                          <a:r>
                            <a:rPr lang="mr-IN" sz="1800" b="0" baseline="0" dirty="0">
                              <a:solidFill>
                                <a:schemeClr val="tx1">
                                  <a:lumMod val="95000"/>
                                  <a:lumOff val="5000"/>
                                </a:schemeClr>
                              </a:solidFill>
                              <a:latin typeface="Courier New" charset="0"/>
                              <a:ea typeface="Courier New" charset="0"/>
                              <a:cs typeface="Courier New" charset="0"/>
                            </a:rPr>
                            <a:t>–</a:t>
                          </a:r>
                          <a:r>
                            <a:rPr lang="en-US" sz="1800" b="0" baseline="0" dirty="0">
                              <a:solidFill>
                                <a:schemeClr val="tx1">
                                  <a:lumMod val="95000"/>
                                  <a:lumOff val="5000"/>
                                </a:schemeClr>
                              </a:solidFill>
                              <a:latin typeface="Courier New" charset="0"/>
                              <a:ea typeface="Courier New" charset="0"/>
                              <a:cs typeface="Courier New" charset="0"/>
                            </a:rPr>
                            <a:t>y*x </a:t>
                          </a:r>
                          <a:endParaRPr lang="en-US" sz="1800" b="0" dirty="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a:solidFill>
                                <a:schemeClr val="tx1">
                                  <a:lumMod val="95000"/>
                                  <a:lumOff val="5000"/>
                                </a:schemeClr>
                              </a:solidFill>
                              <a:latin typeface="Courier New" charset="0"/>
                              <a:ea typeface="Courier New" charset="0"/>
                              <a:cs typeface="Courier New" charset="0"/>
                            </a:rPr>
                            <a:t>def</a:t>
                          </a:r>
                          <a:r>
                            <a:rPr lang="en-US" sz="1600" b="0" dirty="0">
                              <a:solidFill>
                                <a:schemeClr val="tx1">
                                  <a:lumMod val="95000"/>
                                  <a:lumOff val="5000"/>
                                </a:schemeClr>
                              </a:solidFill>
                              <a:latin typeface="Courier New" charset="0"/>
                              <a:ea typeface="Courier New" charset="0"/>
                              <a:cs typeface="Courier New" charset="0"/>
                            </a:rPr>
                            <a:t> </a:t>
                          </a:r>
                          <a:r>
                            <a:rPr lang="en-US" sz="1600" b="0" dirty="0" err="1">
                              <a:solidFill>
                                <a:schemeClr val="tx1">
                                  <a:lumMod val="95000"/>
                                  <a:lumOff val="5000"/>
                                </a:schemeClr>
                              </a:solidFill>
                              <a:latin typeface="Courier New" charset="0"/>
                              <a:ea typeface="Courier New" charset="0"/>
                              <a:cs typeface="Courier New" charset="0"/>
                            </a:rPr>
                            <a:t>derL</a:t>
                          </a:r>
                          <a:r>
                            <a:rPr lang="en-US" sz="1600" b="0" dirty="0">
                              <a:solidFill>
                                <a:schemeClr val="tx1">
                                  <a:lumMod val="95000"/>
                                  <a:lumOff val="5000"/>
                                </a:schemeClr>
                              </a:solidFill>
                              <a:latin typeface="Courier New" charset="0"/>
                              <a:ea typeface="Courier New" charset="0"/>
                              <a:cs typeface="Courier New" charset="0"/>
                            </a:rPr>
                            <a:t>(y):</a:t>
                          </a:r>
                          <a:r>
                            <a:rPr lang="en-US" sz="1600" b="0" baseline="0" dirty="0">
                              <a:solidFill>
                                <a:schemeClr val="tx1">
                                  <a:lumMod val="95000"/>
                                  <a:lumOff val="5000"/>
                                </a:schemeClr>
                              </a:solidFill>
                              <a:latin typeface="Courier New" charset="0"/>
                              <a:ea typeface="Courier New" charset="0"/>
                              <a:cs typeface="Courier New" charset="0"/>
                            </a:rPr>
                            <a:t> </a:t>
                          </a:r>
                          <a:endParaRPr lang="en-US" sz="1600" b="0" dirty="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a:solidFill>
                                <a:schemeClr val="tx1">
                                  <a:lumMod val="95000"/>
                                  <a:lumOff val="5000"/>
                                </a:schemeClr>
                              </a:solidFill>
                              <a:latin typeface="Courier New" charset="0"/>
                              <a:ea typeface="Courier New" charset="0"/>
                              <a:cs typeface="Courier New" charset="0"/>
                            </a:rPr>
                            <a:t>    return</a:t>
                          </a:r>
                          <a:r>
                            <a:rPr lang="en-US" sz="1600" b="0" baseline="0" dirty="0">
                              <a:solidFill>
                                <a:schemeClr val="tx1">
                                  <a:lumMod val="95000"/>
                                  <a:lumOff val="5000"/>
                                </a:schemeClr>
                              </a:solidFill>
                              <a:latin typeface="Courier New" charset="0"/>
                              <a:ea typeface="Courier New" charset="0"/>
                              <a:cs typeface="Courier New" charset="0"/>
                            </a:rPr>
                            <a:t> -y </a:t>
                          </a:r>
                          <a:endParaRPr lang="en-US" sz="1600" b="0" dirty="0">
                            <a:solidFill>
                              <a:schemeClr val="tx1">
                                <a:lumMod val="95000"/>
                                <a:lumOff val="5000"/>
                              </a:schemeClr>
                            </a:solidFill>
                            <a:latin typeface="Courier New" charset="0"/>
                            <a:ea typeface="Courier New" charset="0"/>
                            <a:cs typeface="Courier New" charset="0"/>
                          </a:endParaRPr>
                        </a:p>
                      </a:txBody>
                      <a:tcPr marL="109000" marR="109000" marT="54500" marB="54500"/>
                    </a:tc>
                    <a:extLst>
                      <a:ext uri="{0D108BD9-81ED-4DB2-BD59-A6C34878D82A}">
                        <a16:rowId xmlns="" xmlns:a16="http://schemas.microsoft.com/office/drawing/2014/main" val="1000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087910770"/>
                  </p:ext>
                </p:extLst>
              </p:nvPr>
            </p:nvGraphicFramePr>
            <p:xfrm>
              <a:off x="1006356" y="1615576"/>
              <a:ext cx="10430269" cy="4720517"/>
            </p:xfrm>
            <a:graphic>
              <a:graphicData uri="http://schemas.openxmlformats.org/drawingml/2006/table">
                <a:tbl>
                  <a:tblPr firstRow="1" bandRow="1">
                    <a:tableStyleId>{616DA210-FB5B-4158-B5E0-FEB733F419BA}</a:tableStyleId>
                  </a:tblPr>
                  <a:tblGrid>
                    <a:gridCol w="1558949"/>
                    <a:gridCol w="1517836"/>
                    <a:gridCol w="3514799"/>
                    <a:gridCol w="3838685"/>
                  </a:tblGrid>
                  <a:tr h="657640">
                    <a:tc>
                      <a:txBody>
                        <a:bodyPr/>
                        <a:lstStyle/>
                        <a:p>
                          <a:endParaRPr lang="en-US"/>
                        </a:p>
                      </a:txBody>
                      <a:tcPr marL="109000" marR="109000" marT="54500" marB="54500" anchor="ctr">
                        <a:blipFill rotWithShape="0">
                          <a:blip r:embed="rId2"/>
                          <a:stretch>
                            <a:fillRect l="-391" t="-3704" r="-569922" b="-629630"/>
                          </a:stretch>
                        </a:blipFill>
                      </a:tcPr>
                    </a:tc>
                    <a:tc>
                      <a:txBody>
                        <a:bodyPr/>
                        <a:lstStyle/>
                        <a:p>
                          <a:endParaRPr lang="en-US"/>
                        </a:p>
                      </a:txBody>
                      <a:tcPr marL="109000" marR="109000" marT="54500" marB="54500">
                        <a:blipFill rotWithShape="0">
                          <a:blip r:embed="rId2"/>
                          <a:stretch>
                            <a:fillRect l="-103213" t="-3704" r="-485944" b="-629630"/>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x0(x):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derx0():</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1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endParaRPr lang="en-US"/>
                        </a:p>
                      </a:txBody>
                      <a:tcPr marL="109000" marR="109000" marT="54500" marB="54500" anchor="ctr">
                        <a:blipFill rotWithShape="0">
                          <a:blip r:embed="rId2"/>
                          <a:stretch>
                            <a:fillRect l="-391" t="-103704" r="-569922" b="-529630"/>
                          </a:stretch>
                        </a:blipFill>
                      </a:tcPr>
                    </a:tc>
                    <a:tc>
                      <a:txBody>
                        <a:bodyPr/>
                        <a:lstStyle/>
                        <a:p>
                          <a:endParaRPr lang="en-US"/>
                        </a:p>
                      </a:txBody>
                      <a:tcPr marL="109000" marR="109000" marT="54500" marB="54500">
                        <a:blipFill rotWithShape="0">
                          <a:blip r:embed="rId2"/>
                          <a:stretch>
                            <a:fillRect l="-103213" t="-103704" r="-485944" b="-529630"/>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x1(</a:t>
                          </a:r>
                          <a:r>
                            <a:rPr lang="en-US" sz="1800" b="0" dirty="0" err="1" smtClean="0">
                              <a:solidFill>
                                <a:schemeClr val="tx1">
                                  <a:lumMod val="95000"/>
                                  <a:lumOff val="5000"/>
                                </a:schemeClr>
                              </a:solidFill>
                              <a:latin typeface="Courier New" charset="0"/>
                              <a:ea typeface="Courier New" charset="0"/>
                              <a:cs typeface="Courier New" charset="0"/>
                            </a:rPr>
                            <a:t>a,x</a:t>
                          </a:r>
                          <a:r>
                            <a:rPr lang="en-US" sz="1800" b="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mr-IN" sz="1800" b="0" baseline="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a*X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a:t>
                          </a:r>
                          <a:r>
                            <a:rPr lang="en-US" sz="1600" b="0" dirty="0" smtClean="0">
                              <a:solidFill>
                                <a:schemeClr val="tx1">
                                  <a:lumMod val="95000"/>
                                  <a:lumOff val="5000"/>
                                </a:schemeClr>
                              </a:solidFill>
                              <a:latin typeface="Courier New" charset="0"/>
                              <a:ea typeface="Courier New" charset="0"/>
                              <a:cs typeface="Courier New" charset="0"/>
                            </a:rPr>
                            <a:t>derx1(</a:t>
                          </a:r>
                          <a:r>
                            <a:rPr lang="en-US" sz="1600" b="0" dirty="0" err="1" smtClean="0">
                              <a:solidFill>
                                <a:schemeClr val="tx1">
                                  <a:lumMod val="95000"/>
                                  <a:lumOff val="5000"/>
                                </a:schemeClr>
                              </a:solidFill>
                              <a:latin typeface="Courier New" charset="0"/>
                              <a:ea typeface="Courier New" charset="0"/>
                              <a:cs typeface="Courier New" charset="0"/>
                            </a:rPr>
                            <a:t>a,x</a:t>
                          </a:r>
                          <a:r>
                            <a:rPr lang="en-US" sz="1600" b="0" dirty="0" smtClean="0">
                              <a:solidFill>
                                <a:schemeClr val="tx1">
                                  <a:lumMod val="95000"/>
                                  <a:lumOff val="5000"/>
                                </a:schemeClr>
                              </a:solidFill>
                              <a:latin typeface="Courier New" charset="0"/>
                              <a:ea typeface="Courier New" charset="0"/>
                              <a:cs typeface="Courier New" charset="0"/>
                            </a:rPr>
                            <a:t>):</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-a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endParaRPr lang="en-US"/>
                        </a:p>
                      </a:txBody>
                      <a:tcPr marL="109000" marR="109000" marT="54500" marB="54500" anchor="ctr">
                        <a:blipFill rotWithShape="0">
                          <a:blip r:embed="rId2"/>
                          <a:stretch>
                            <a:fillRect l="-391" t="-201835" r="-569922" b="-424771"/>
                          </a:stretch>
                        </a:blipFill>
                      </a:tcPr>
                    </a:tc>
                    <a:tc>
                      <a:txBody>
                        <a:bodyPr/>
                        <a:lstStyle/>
                        <a:p>
                          <a:endParaRPr lang="en-US"/>
                        </a:p>
                      </a:txBody>
                      <a:tcPr marL="109000" marR="109000" marT="54500" marB="54500">
                        <a:blipFill rotWithShape="0">
                          <a:blip r:embed="rId2"/>
                          <a:stretch>
                            <a:fillRect l="-103213" t="-201835" r="-485944" b="-424771"/>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x2(x):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en-US" sz="1800" b="0" baseline="0" dirty="0" err="1" smtClean="0">
                              <a:solidFill>
                                <a:schemeClr val="tx1">
                                  <a:lumMod val="95000"/>
                                  <a:lumOff val="5000"/>
                                </a:schemeClr>
                              </a:solidFill>
                              <a:latin typeface="Courier New" charset="0"/>
                              <a:ea typeface="Courier New" charset="0"/>
                              <a:cs typeface="Courier New" charset="0"/>
                            </a:rPr>
                            <a:t>np.exp</a:t>
                          </a:r>
                          <a:r>
                            <a:rPr lang="en-US" sz="1800" b="0" baseline="0" dirty="0" smtClean="0">
                              <a:solidFill>
                                <a:schemeClr val="tx1">
                                  <a:lumMod val="95000"/>
                                  <a:lumOff val="5000"/>
                                </a:schemeClr>
                              </a:solidFill>
                              <a:latin typeface="Courier New" charset="0"/>
                              <a:ea typeface="Courier New" charset="0"/>
                              <a:cs typeface="Courier New" charset="0"/>
                            </a:rPr>
                            <a:t>(x)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a:t>
                          </a:r>
                          <a:r>
                            <a:rPr lang="en-US" sz="1600" b="0" dirty="0" smtClean="0">
                              <a:solidFill>
                                <a:schemeClr val="tx1">
                                  <a:lumMod val="95000"/>
                                  <a:lumOff val="5000"/>
                                </a:schemeClr>
                              </a:solidFill>
                              <a:latin typeface="Courier New" charset="0"/>
                              <a:ea typeface="Courier New" charset="0"/>
                              <a:cs typeface="Courier New" charset="0"/>
                            </a:rPr>
                            <a:t>derx2(x</a:t>
                          </a:r>
                          <a:r>
                            <a:rPr lang="en-US" sz="1600" b="0" dirty="0" smtClean="0">
                              <a:solidFill>
                                <a:schemeClr val="tx1">
                                  <a:lumMod val="95000"/>
                                  <a:lumOff val="5000"/>
                                </a:schemeClr>
                              </a:solidFill>
                              <a:latin typeface="Courier New" charset="0"/>
                              <a:ea typeface="Courier New" charset="0"/>
                              <a:cs typeface="Courier New" charset="0"/>
                            </a:rPr>
                            <a:t>):</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a:t>
                          </a:r>
                          <a:r>
                            <a:rPr lang="en-US" sz="1600" b="0" baseline="0" dirty="0" err="1" smtClean="0">
                              <a:solidFill>
                                <a:schemeClr val="tx1">
                                  <a:lumMod val="95000"/>
                                  <a:lumOff val="5000"/>
                                </a:schemeClr>
                              </a:solidFill>
                              <a:latin typeface="Courier New" charset="0"/>
                              <a:ea typeface="Courier New" charset="0"/>
                              <a:cs typeface="Courier New" charset="0"/>
                            </a:rPr>
                            <a:t>np.exp</a:t>
                          </a:r>
                          <a:r>
                            <a:rPr lang="en-US" sz="1600" b="0" baseline="0" dirty="0" smtClean="0">
                              <a:solidFill>
                                <a:schemeClr val="tx1">
                                  <a:lumMod val="95000"/>
                                  <a:lumOff val="5000"/>
                                </a:schemeClr>
                              </a:solidFill>
                              <a:latin typeface="Courier New" charset="0"/>
                              <a:ea typeface="Courier New" charset="0"/>
                              <a:cs typeface="Courier New" charset="0"/>
                            </a:rPr>
                            <a:t>(x)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endParaRPr lang="en-US"/>
                        </a:p>
                      </a:txBody>
                      <a:tcPr marL="109000" marR="109000" marT="54500" marB="54500" anchor="ctr">
                        <a:blipFill rotWithShape="0">
                          <a:blip r:embed="rId2"/>
                          <a:stretch>
                            <a:fillRect l="-391" t="-304630" r="-569922" b="-328704"/>
                          </a:stretch>
                        </a:blipFill>
                      </a:tcPr>
                    </a:tc>
                    <a:tc>
                      <a:txBody>
                        <a:bodyPr/>
                        <a:lstStyle/>
                        <a:p>
                          <a:endParaRPr lang="en-US"/>
                        </a:p>
                      </a:txBody>
                      <a:tcPr marL="109000" marR="109000" marT="54500" marB="54500">
                        <a:blipFill rotWithShape="0">
                          <a:blip r:embed="rId2"/>
                          <a:stretch>
                            <a:fillRect l="-103213" t="-304630" r="-485944" b="-328704"/>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x3(x):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1+x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derx3(x</a:t>
                          </a:r>
                          <a:r>
                            <a:rPr lang="en-US" sz="1600" b="0" kern="1200" dirty="0" smtClean="0">
                              <a:solidFill>
                                <a:schemeClr val="tx1">
                                  <a:lumMod val="95000"/>
                                  <a:lumOff val="5000"/>
                                </a:schemeClr>
                              </a:solidFill>
                              <a:latin typeface="Courier New" charset="0"/>
                              <a:ea typeface="Courier New" charset="0"/>
                              <a:cs typeface="Courier New" charset="0"/>
                            </a:rPr>
                            <a:t>):</a:t>
                          </a: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baseline="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return 1 </a:t>
                          </a:r>
                        </a:p>
                      </a:txBody>
                      <a:tcPr marL="109000" marR="109000" marT="54500" marB="54500"/>
                    </a:tc>
                  </a:tr>
                  <a:tr h="759159">
                    <a:tc>
                      <a:txBody>
                        <a:bodyPr/>
                        <a:lstStyle/>
                        <a:p>
                          <a:endParaRPr lang="en-US"/>
                        </a:p>
                      </a:txBody>
                      <a:tcPr marL="109000" marR="109000" marT="54500" marB="54500" anchor="ctr">
                        <a:blipFill rotWithShape="0">
                          <a:blip r:embed="rId2"/>
                          <a:stretch>
                            <a:fillRect l="-391" t="-349600" r="-569922" b="-184000"/>
                          </a:stretch>
                        </a:blipFill>
                      </a:tcPr>
                    </a:tc>
                    <a:tc>
                      <a:txBody>
                        <a:bodyPr/>
                        <a:lstStyle/>
                        <a:p>
                          <a:endParaRPr lang="en-US"/>
                        </a:p>
                      </a:txBody>
                      <a:tcPr marL="109000" marR="109000" marT="54500" marB="54500">
                        <a:blipFill rotWithShape="0">
                          <a:blip r:embed="rId2"/>
                          <a:stretch>
                            <a:fillRect l="-103213" t="-349600" r="-485944" b="-184000"/>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1/(x)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derx4(x</a:t>
                          </a:r>
                          <a:r>
                            <a:rPr lang="en-US" sz="1600" b="0" kern="1200" dirty="0" smtClean="0">
                              <a:solidFill>
                                <a:schemeClr val="tx1">
                                  <a:lumMod val="95000"/>
                                  <a:lumOff val="5000"/>
                                </a:schemeClr>
                              </a:solidFill>
                              <a:latin typeface="Courier New" charset="0"/>
                              <a:ea typeface="Courier New" charset="0"/>
                              <a:cs typeface="Courier New" charset="0"/>
                            </a:rPr>
                            <a:t>):</a:t>
                          </a:r>
                        </a:p>
                        <a:p>
                          <a:r>
                            <a:rPr lang="en-US" sz="1600" b="0" kern="1200" dirty="0" smtClean="0">
                              <a:solidFill>
                                <a:schemeClr val="tx1">
                                  <a:lumMod val="95000"/>
                                  <a:lumOff val="5000"/>
                                </a:schemeClr>
                              </a:solidFill>
                              <a:latin typeface="Courier New" charset="0"/>
                              <a:ea typeface="Courier New" charset="0"/>
                              <a:cs typeface="Courier New" charset="0"/>
                            </a:rPr>
                            <a:t>       return  -(1/x)**(2)</a:t>
                          </a:r>
                          <a:endParaRPr lang="en-US" sz="1600" b="0" kern="1200" dirty="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endParaRPr lang="en-US"/>
                        </a:p>
                      </a:txBody>
                      <a:tcPr marL="109000" marR="109000" marT="54500" marB="54500" anchor="ctr">
                        <a:blipFill rotWithShape="0">
                          <a:blip r:embed="rId2"/>
                          <a:stretch>
                            <a:fillRect l="-391" t="-520370" r="-569922" b="-112963"/>
                          </a:stretch>
                        </a:blipFill>
                      </a:tcPr>
                    </a:tc>
                    <a:tc>
                      <a:txBody>
                        <a:bodyPr/>
                        <a:lstStyle/>
                        <a:p>
                          <a:endParaRPr lang="en-US"/>
                        </a:p>
                      </a:txBody>
                      <a:tcPr marL="109000" marR="109000" marT="54500" marB="54500">
                        <a:blipFill rotWithShape="0">
                          <a:blip r:embed="rId2"/>
                          <a:stretch>
                            <a:fillRect l="-103213" t="-520370" r="-485944" b="-112963"/>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en-US" sz="1800" b="0" baseline="0" dirty="0" err="1" smtClean="0">
                              <a:solidFill>
                                <a:schemeClr val="tx1">
                                  <a:lumMod val="95000"/>
                                  <a:lumOff val="5000"/>
                                </a:schemeClr>
                              </a:solidFill>
                              <a:latin typeface="Courier New" charset="0"/>
                              <a:ea typeface="Courier New" charset="0"/>
                              <a:cs typeface="Courier New" charset="0"/>
                            </a:rPr>
                            <a:t>np.log</a:t>
                          </a:r>
                          <a:r>
                            <a:rPr lang="en-US" sz="1800" b="0" baseline="0" dirty="0" smtClean="0">
                              <a:solidFill>
                                <a:schemeClr val="tx1">
                                  <a:lumMod val="95000"/>
                                  <a:lumOff val="5000"/>
                                </a:schemeClr>
                              </a:solidFill>
                              <a:latin typeface="Courier New" charset="0"/>
                              <a:ea typeface="Courier New" charset="0"/>
                              <a:cs typeface="Courier New" charset="0"/>
                            </a:rPr>
                            <a:t>(x)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derx5(x</a:t>
                          </a:r>
                          <a:r>
                            <a:rPr lang="en-US" sz="1600" b="0" kern="1200" dirty="0" smtClean="0">
                              <a:solidFill>
                                <a:schemeClr val="tx1">
                                  <a:lumMod val="95000"/>
                                  <a:lumOff val="5000"/>
                                </a:schemeClr>
                              </a:solidFill>
                              <a:latin typeface="Courier New" charset="0"/>
                              <a:ea typeface="Courier New" charset="0"/>
                              <a:cs typeface="Courier New" charset="0"/>
                            </a:rPr>
                            <a:t>)</a:t>
                          </a:r>
                        </a:p>
                        <a:p>
                          <a:r>
                            <a:rPr lang="en-US" sz="1600" b="0" kern="1200" baseline="0" dirty="0" smtClean="0">
                              <a:solidFill>
                                <a:schemeClr val="tx1">
                                  <a:lumMod val="95000"/>
                                  <a:lumOff val="5000"/>
                                </a:schemeClr>
                              </a:solidFill>
                              <a:latin typeface="Courier New" charset="0"/>
                              <a:ea typeface="Courier New" charset="0"/>
                              <a:cs typeface="Courier New" charset="0"/>
                            </a:rPr>
                            <a:t>       r</a:t>
                          </a:r>
                          <a:r>
                            <a:rPr lang="en-US" sz="1600" b="0" kern="1200" dirty="0" smtClean="0">
                              <a:solidFill>
                                <a:schemeClr val="tx1">
                                  <a:lumMod val="95000"/>
                                  <a:lumOff val="5000"/>
                                </a:schemeClr>
                              </a:solidFill>
                              <a:latin typeface="Courier New" charset="0"/>
                              <a:ea typeface="Courier New" charset="0"/>
                              <a:cs typeface="Courier New" charset="0"/>
                            </a:rPr>
                            <a:t>eturn 1/x </a:t>
                          </a:r>
                        </a:p>
                      </a:txBody>
                      <a:tcPr marL="109000" marR="109000" marT="54500" marB="54500"/>
                    </a:tc>
                  </a:tr>
                  <a:tr h="661258">
                    <a:tc>
                      <a:txBody>
                        <a:bodyPr/>
                        <a:lstStyle/>
                        <a:p>
                          <a:endParaRPr lang="en-US"/>
                        </a:p>
                      </a:txBody>
                      <a:tcPr marL="109000" marR="109000" marT="54500" marB="54500" anchor="ctr">
                        <a:blipFill rotWithShape="0">
                          <a:blip r:embed="rId2"/>
                          <a:stretch>
                            <a:fillRect l="-391" t="-614679" r="-569922" b="-11927"/>
                          </a:stretch>
                        </a:blipFill>
                      </a:tcPr>
                    </a:tc>
                    <a:tc>
                      <a:txBody>
                        <a:bodyPr/>
                        <a:lstStyle/>
                        <a:p>
                          <a:endParaRPr lang="en-US"/>
                        </a:p>
                      </a:txBody>
                      <a:tcPr marL="109000" marR="109000" marT="54500" marB="54500">
                        <a:blipFill rotWithShape="0">
                          <a:blip r:embed="rId2"/>
                          <a:stretch>
                            <a:fillRect l="-103213" t="-614679" r="-485944" b="-11927"/>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a:t>
                          </a:r>
                          <a:r>
                            <a:rPr lang="en-US" sz="1800" b="0" dirty="0" err="1" smtClean="0">
                              <a:solidFill>
                                <a:schemeClr val="tx1">
                                  <a:lumMod val="95000"/>
                                  <a:lumOff val="5000"/>
                                </a:schemeClr>
                              </a:solidFill>
                              <a:latin typeface="Courier New" charset="0"/>
                              <a:ea typeface="Courier New" charset="0"/>
                              <a:cs typeface="Courier New" charset="0"/>
                            </a:rPr>
                            <a:t>y,x</a:t>
                          </a:r>
                          <a:r>
                            <a:rPr lang="en-US" sz="1800" b="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mr-IN" sz="1800" b="0" baseline="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y*x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a:t>
                          </a:r>
                          <a:r>
                            <a:rPr lang="en-US" sz="1600" b="0" dirty="0" err="1" smtClean="0">
                              <a:solidFill>
                                <a:schemeClr val="tx1">
                                  <a:lumMod val="95000"/>
                                  <a:lumOff val="5000"/>
                                </a:schemeClr>
                              </a:solidFill>
                              <a:latin typeface="Courier New" charset="0"/>
                              <a:ea typeface="Courier New" charset="0"/>
                              <a:cs typeface="Courier New" charset="0"/>
                            </a:rPr>
                            <a:t>derL</a:t>
                          </a:r>
                          <a:r>
                            <a:rPr lang="en-US" sz="1600" b="0" dirty="0" smtClean="0">
                              <a:solidFill>
                                <a:schemeClr val="tx1">
                                  <a:lumMod val="95000"/>
                                  <a:lumOff val="5000"/>
                                </a:schemeClr>
                              </a:solidFill>
                              <a:latin typeface="Courier New" charset="0"/>
                              <a:ea typeface="Courier New" charset="0"/>
                              <a:cs typeface="Courier New" charset="0"/>
                            </a:rPr>
                            <a:t>(y):</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-y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bl>
              </a:graphicData>
            </a:graphic>
          </p:graphicFrame>
        </mc:Fallback>
      </mc:AlternateContent>
    </p:spTree>
    <p:extLst>
      <p:ext uri="{BB962C8B-B14F-4D97-AF65-F5344CB8AC3E}">
        <p14:creationId xmlns:p14="http://schemas.microsoft.com/office/powerpoint/2010/main" val="1287320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altogether </a:t>
            </a:r>
          </a:p>
        </p:txBody>
      </p:sp>
      <p:sp>
        <p:nvSpPr>
          <p:cNvPr id="3" name="Content Placeholder 2"/>
          <p:cNvSpPr>
            <a:spLocks noGrp="1"/>
          </p:cNvSpPr>
          <p:nvPr>
            <p:ph idx="1"/>
          </p:nvPr>
        </p:nvSpPr>
        <p:spPr/>
        <p:txBody>
          <a:bodyPr/>
          <a:lstStyle/>
          <a:p>
            <a:r>
              <a:rPr lang="en-US" sz="2400" dirty="0"/>
              <a:t>1. We specify the network structure </a:t>
            </a:r>
          </a:p>
        </p:txBody>
      </p:sp>
      <p:sp>
        <p:nvSpPr>
          <p:cNvPr id="4" name="Slide Number Placeholder 3"/>
          <p:cNvSpPr>
            <a:spLocks noGrp="1"/>
          </p:cNvSpPr>
          <p:nvPr>
            <p:ph type="sldNum" sz="quarter" idx="12"/>
          </p:nvPr>
        </p:nvSpPr>
        <p:spPr/>
        <p:txBody>
          <a:bodyPr/>
          <a:lstStyle/>
          <a:p>
            <a:fld id="{74FD6AAA-7C75-FB4B-8EA1-06B22787237D}" type="slidenum">
              <a:rPr lang="en-US" smtClean="0"/>
              <a:t>46</a:t>
            </a:fld>
            <a:endParaRPr lang="en-US"/>
          </a:p>
        </p:txBody>
      </p:sp>
      <p:grpSp>
        <p:nvGrpSpPr>
          <p:cNvPr id="5" name="Group 4"/>
          <p:cNvGrpSpPr/>
          <p:nvPr/>
        </p:nvGrpSpPr>
        <p:grpSpPr>
          <a:xfrm>
            <a:off x="1323603" y="1913145"/>
            <a:ext cx="3884154" cy="1375756"/>
            <a:chOff x="1768177" y="3916087"/>
            <a:chExt cx="7000377" cy="2479513"/>
          </a:xfrm>
        </p:grpSpPr>
        <p:grpSp>
          <p:nvGrpSpPr>
            <p:cNvPr id="6" name="Group 5"/>
            <p:cNvGrpSpPr/>
            <p:nvPr/>
          </p:nvGrpSpPr>
          <p:grpSpPr>
            <a:xfrm>
              <a:off x="1768177" y="3916087"/>
              <a:ext cx="7000377" cy="2479513"/>
              <a:chOff x="3193036" y="1798870"/>
              <a:chExt cx="7000377" cy="2479513"/>
            </a:xfrm>
          </p:grpSpPr>
          <p:grpSp>
            <p:nvGrpSpPr>
              <p:cNvPr id="13" name="Group 12"/>
              <p:cNvGrpSpPr/>
              <p:nvPr/>
            </p:nvGrpSpPr>
            <p:grpSpPr>
              <a:xfrm>
                <a:off x="3193036" y="1798870"/>
                <a:ext cx="6501741" cy="2479513"/>
                <a:chOff x="2777549" y="2141459"/>
                <a:chExt cx="6501741" cy="2479513"/>
              </a:xfrm>
            </p:grpSpPr>
            <mc:AlternateContent xmlns:mc="http://schemas.openxmlformats.org/markup-compatibility/2006" xmlns:a14="http://schemas.microsoft.com/office/drawing/2010/main">
              <mc:Choice Requires="a14">
                <p:sp>
                  <p:nvSpPr>
                    <p:cNvPr id="15" name="TextBox 14"/>
                    <p:cNvSpPr txBox="1"/>
                    <p:nvPr/>
                  </p:nvSpPr>
                  <p:spPr>
                    <a:xfrm flipH="1" flipV="1">
                      <a:off x="2777549" y="3189246"/>
                      <a:ext cx="425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flipH="1" flipV="1">
                      <a:off x="2777549" y="3189246"/>
                      <a:ext cx="425045" cy="369332"/>
                    </a:xfrm>
                    <a:prstGeom prst="rect">
                      <a:avLst/>
                    </a:prstGeom>
                    <a:blipFill rotWithShape="0">
                      <a:blip r:embed="rId5"/>
                      <a:stretch>
                        <a:fillRect/>
                      </a:stretch>
                    </a:blipFill>
                  </p:spPr>
                  <p:txBody>
                    <a:bodyPr/>
                    <a:lstStyle/>
                    <a:p>
                      <a:r>
                        <a:rPr lang="en-US">
                          <a:noFill/>
                        </a:rPr>
                        <a:t> </a:t>
                      </a:r>
                    </a:p>
                  </p:txBody>
                </p:sp>
              </mc:Fallback>
            </mc:AlternateContent>
            <p:sp>
              <p:nvSpPr>
                <p:cNvPr id="16" name="Rectangle 15"/>
                <p:cNvSpPr/>
                <p:nvPr/>
              </p:nvSpPr>
              <p:spPr>
                <a:xfrm>
                  <a:off x="4418675" y="214145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W</a:t>
                  </a:r>
                  <a:r>
                    <a:rPr lang="en-US" baseline="-25000" dirty="0">
                      <a:solidFill>
                        <a:schemeClr val="tx1">
                          <a:lumMod val="75000"/>
                          <a:lumOff val="25000"/>
                        </a:schemeClr>
                      </a:solidFill>
                    </a:rPr>
                    <a:t>1</a:t>
                  </a:r>
                  <a:endParaRPr lang="en-US" dirty="0">
                    <a:solidFill>
                      <a:schemeClr val="tx1">
                        <a:lumMod val="75000"/>
                        <a:lumOff val="25000"/>
                      </a:schemeClr>
                    </a:solidFill>
                  </a:endParaRPr>
                </a:p>
              </p:txBody>
            </p:sp>
            <p:cxnSp>
              <p:nvCxnSpPr>
                <p:cNvPr id="17" name="Straight Arrow Connector 16"/>
                <p:cNvCxnSpPr/>
                <p:nvPr/>
              </p:nvCxnSpPr>
              <p:spPr>
                <a:xfrm flipV="1">
                  <a:off x="3202594" y="2598659"/>
                  <a:ext cx="1216081" cy="77525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02594" y="3373912"/>
                  <a:ext cx="1216081" cy="78986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5333075" y="2141459"/>
                  <a:ext cx="2129297" cy="2022314"/>
                  <a:chOff x="7172934" y="2048375"/>
                  <a:chExt cx="2129297" cy="2022314"/>
                </a:xfrm>
              </p:grpSpPr>
              <p:cxnSp>
                <p:nvCxnSpPr>
                  <p:cNvPr id="22" name="Straight Arrow Connector 21"/>
                  <p:cNvCxnSpPr/>
                  <p:nvPr/>
                </p:nvCxnSpPr>
                <p:spPr>
                  <a:xfrm flipV="1">
                    <a:off x="7172934" y="4070688"/>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172934" y="2505575"/>
                    <a:ext cx="1216081"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8387831" y="2048375"/>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3</m:t>
                                  </m:r>
                                </m:sub>
                              </m:sSub>
                            </m:oMath>
                          </m:oMathPara>
                        </a14:m>
                        <a:endParaRPr lang="en-US" sz="1700" dirty="0">
                          <a:solidFill>
                            <a:schemeClr val="tx1">
                              <a:lumMod val="75000"/>
                              <a:lumOff val="25000"/>
                            </a:schemeClr>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387831" y="2048375"/>
                        <a:ext cx="914400" cy="914400"/>
                      </a:xfrm>
                      <a:prstGeom prst="rect">
                        <a:avLst/>
                      </a:prstGeom>
                      <a:blipFill rotWithShape="0">
                        <a:blip r:embed="rId6"/>
                        <a:stretch>
                          <a:fillRect/>
                        </a:stretch>
                      </a:blipFill>
                      <a:ln>
                        <a:solidFill>
                          <a:schemeClr val="tx1">
                            <a:lumMod val="75000"/>
                            <a:lumOff val="25000"/>
                          </a:schemeClr>
                        </a:solidFill>
                      </a:ln>
                      <a:effectLst/>
                    </p:spPr>
                    <p:txBody>
                      <a:bodyPr/>
                      <a:lstStyle/>
                      <a:p>
                        <a:r>
                          <a:rPr lang="en-US">
                            <a:noFill/>
                          </a:rPr>
                          <a:t> </a:t>
                        </a:r>
                      </a:p>
                    </p:txBody>
                  </p:sp>
                </mc:Fallback>
              </mc:AlternateContent>
            </p:grpSp>
            <p:sp>
              <p:nvSpPr>
                <p:cNvPr id="20" name="Rectangle 19"/>
                <p:cNvSpPr/>
                <p:nvPr/>
              </p:nvSpPr>
              <p:spPr>
                <a:xfrm>
                  <a:off x="4418675" y="3706572"/>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lumMod val="75000"/>
                          <a:lumOff val="25000"/>
                        </a:schemeClr>
                      </a:solidFill>
                    </a:rPr>
                    <a:t>W</a:t>
                  </a:r>
                  <a:r>
                    <a:rPr lang="en-US" baseline="-25000">
                      <a:solidFill>
                        <a:schemeClr val="tx1">
                          <a:lumMod val="75000"/>
                          <a:lumOff val="25000"/>
                        </a:schemeClr>
                      </a:solidFill>
                    </a:rPr>
                    <a:t>2</a:t>
                  </a:r>
                  <a:endParaRPr lang="en-US" dirty="0">
                    <a:solidFill>
                      <a:schemeClr val="tx1">
                        <a:lumMod val="75000"/>
                        <a:lumOff val="25000"/>
                      </a:schemeClr>
                    </a:solidFill>
                  </a:endParaRPr>
                </a:p>
              </p:txBody>
            </p:sp>
            <p:cxnSp>
              <p:nvCxnSpPr>
                <p:cNvPr id="21" name="Straight Arrow Connector 20"/>
                <p:cNvCxnSpPr/>
                <p:nvPr/>
              </p:nvCxnSpPr>
              <p:spPr>
                <a:xfrm>
                  <a:off x="8977609" y="3443555"/>
                  <a:ext cx="30168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Rectangle 13"/>
                  <p:cNvSpPr/>
                  <p:nvPr/>
                </p:nvSpPr>
                <p:spPr>
                  <a:xfrm>
                    <a:off x="9810744" y="2921959"/>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810744" y="2921959"/>
                    <a:ext cx="382669" cy="369332"/>
                  </a:xfrm>
                  <a:prstGeom prst="rect">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5539784" y="5481200"/>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4</m:t>
                            </m:r>
                          </m:sub>
                        </m:sSub>
                      </m:oMath>
                    </m:oMathPara>
                  </a14:m>
                  <a:endParaRPr lang="en-US" sz="1700" dirty="0">
                    <a:solidFill>
                      <a:schemeClr val="tx1">
                        <a:lumMod val="75000"/>
                        <a:lumOff val="25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539784" y="5481200"/>
                  <a:ext cx="914400" cy="914400"/>
                </a:xfrm>
                <a:prstGeom prst="rect">
                  <a:avLst/>
                </a:prstGeom>
                <a:blipFill rotWithShape="0">
                  <a:blip r:embed="rId8"/>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8" name="Straight Arrow Connector 7"/>
            <p:cNvCxnSpPr/>
            <p:nvPr/>
          </p:nvCxnSpPr>
          <p:spPr>
            <a:xfrm flipV="1">
              <a:off x="4323703" y="4373287"/>
              <a:ext cx="1214897"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323111" y="4373286"/>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7053837" y="4760913"/>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5</m:t>
                            </m:r>
                          </m:sub>
                        </m:sSub>
                      </m:oMath>
                    </m:oMathPara>
                  </a14:m>
                  <a:endParaRPr lang="en-US" sz="1700" dirty="0">
                    <a:solidFill>
                      <a:schemeClr val="tx1">
                        <a:lumMod val="75000"/>
                        <a:lumOff val="2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053837" y="4760913"/>
                  <a:ext cx="914400" cy="914400"/>
                </a:xfrm>
                <a:prstGeom prst="rect">
                  <a:avLst/>
                </a:prstGeom>
                <a:blipFill rotWithShape="0">
                  <a:blip r:embed="rId9"/>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11" name="Straight Arrow Connector 10"/>
            <p:cNvCxnSpPr/>
            <p:nvPr/>
          </p:nvCxnSpPr>
          <p:spPr>
            <a:xfrm>
              <a:off x="6453000" y="4373287"/>
              <a:ext cx="600837" cy="844826"/>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454184" y="5218113"/>
              <a:ext cx="599653" cy="72028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Content Placeholder 2"/>
          <p:cNvSpPr txBox="1">
            <a:spLocks/>
          </p:cNvSpPr>
          <p:nvPr/>
        </p:nvSpPr>
        <p:spPr>
          <a:xfrm>
            <a:off x="932496" y="3586035"/>
            <a:ext cx="10327008" cy="2111143"/>
          </a:xfrm>
          <a:prstGeom prst="rect">
            <a:avLst/>
          </a:prstGeom>
          <a:ln>
            <a:noFill/>
          </a:ln>
        </p:spPr>
        <p:txBody>
          <a:bodyPr/>
          <a:lstStyle>
            <a:lvl1pPr marL="0" indent="0" algn="l" defTabSz="457182" rtl="0" eaLnBrk="1" latinLnBrk="0" hangingPunct="1">
              <a:spcBef>
                <a:spcPct val="20000"/>
              </a:spcBef>
              <a:buFont typeface="Arial"/>
              <a:buNone/>
              <a:defRPr sz="24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0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18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6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6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2. </a:t>
            </a:r>
            <a:r>
              <a:rPr lang="en-US" dirty="0" smtClean="0"/>
              <a:t>Following the computational </a:t>
            </a:r>
            <a:r>
              <a:rPr lang="en-US" dirty="0"/>
              <a:t>graph </a:t>
            </a:r>
            <a:r>
              <a:rPr lang="mr-IN" dirty="0"/>
              <a:t>…</a:t>
            </a:r>
            <a:r>
              <a:rPr lang="en-US" dirty="0"/>
              <a:t> </a:t>
            </a:r>
          </a:p>
          <a:p>
            <a:endParaRPr lang="en-US" dirty="0"/>
          </a:p>
          <a:p>
            <a:r>
              <a:rPr lang="en-US" dirty="0"/>
              <a:t>	What is computational graph?</a:t>
            </a:r>
          </a:p>
        </p:txBody>
      </p:sp>
    </p:spTree>
    <p:extLst>
      <p:ext uri="{BB962C8B-B14F-4D97-AF65-F5344CB8AC3E}">
        <p14:creationId xmlns:p14="http://schemas.microsoft.com/office/powerpoint/2010/main" val="15385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FD6AAA-7C75-FB4B-8EA1-06B22787237D}" type="slidenum">
              <a:rPr lang="en-US" smtClean="0">
                <a:solidFill>
                  <a:schemeClr val="tx1">
                    <a:lumMod val="75000"/>
                    <a:lumOff val="25000"/>
                  </a:schemeClr>
                </a:solidFill>
              </a:rPr>
              <a:t>47</a:t>
            </a:fld>
            <a:endParaRPr lang="en-US">
              <a:solidFill>
                <a:schemeClr val="tx1">
                  <a:lumMod val="75000"/>
                  <a:lumOff val="25000"/>
                </a:schemeClr>
              </a:solidFill>
            </a:endParaRPr>
          </a:p>
        </p:txBody>
      </p:sp>
      <p:sp>
        <p:nvSpPr>
          <p:cNvPr id="8" name="Oval 7"/>
          <p:cNvSpPr/>
          <p:nvPr/>
        </p:nvSpPr>
        <p:spPr>
          <a:xfrm>
            <a:off x="4054276" y="4955059"/>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X</a:t>
            </a:r>
          </a:p>
        </p:txBody>
      </p:sp>
      <p:grpSp>
        <p:nvGrpSpPr>
          <p:cNvPr id="5" name="Group 4"/>
          <p:cNvGrpSpPr/>
          <p:nvPr/>
        </p:nvGrpSpPr>
        <p:grpSpPr>
          <a:xfrm>
            <a:off x="1042528" y="4976981"/>
            <a:ext cx="1554402" cy="605481"/>
            <a:chOff x="2487014" y="4976981"/>
            <a:chExt cx="1554402" cy="605481"/>
          </a:xfrm>
        </p:grpSpPr>
        <p:sp>
          <p:nvSpPr>
            <p:cNvPr id="3" name="Oval 2"/>
            <p:cNvSpPr/>
            <p:nvPr/>
          </p:nvSpPr>
          <p:spPr>
            <a:xfrm>
              <a:off x="3398864" y="4976981"/>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lumMod val="75000"/>
                      <a:lumOff val="25000"/>
                    </a:schemeClr>
                  </a:solidFill>
                </a:rPr>
                <a:t>W</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10" name="Rectangle 9"/>
                <p:cNvSpPr/>
                <p:nvPr/>
              </p:nvSpPr>
              <p:spPr>
                <a:xfrm>
                  <a:off x="2487014" y="5095055"/>
                  <a:ext cx="977832"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0</m:t>
                            </m:r>
                          </m:sub>
                        </m:sSub>
                        <m:r>
                          <a:rPr lang="en-US" b="0" i="1" smtClean="0">
                            <a:solidFill>
                              <a:schemeClr val="tx1">
                                <a:lumMod val="75000"/>
                                <a:lumOff val="25000"/>
                              </a:schemeClr>
                            </a:solidFill>
                            <a:latin typeface="Cambria Math" charset="0"/>
                          </a:rPr>
                          <m:t>=</m:t>
                        </m:r>
                        <m:r>
                          <a:rPr lang="en-US" b="0" i="1" smtClean="0">
                            <a:solidFill>
                              <a:schemeClr val="tx1">
                                <a:lumMod val="75000"/>
                                <a:lumOff val="25000"/>
                              </a:schemeClr>
                            </a:solidFill>
                            <a:latin typeface="Cambria Math" charset="0"/>
                          </a:rPr>
                          <m:t>𝑊</m:t>
                        </m:r>
                      </m:oMath>
                    </m:oMathPara>
                  </a14:m>
                  <a:endParaRPr lang="en-US" dirty="0">
                    <a:solidFill>
                      <a:schemeClr val="tx1">
                        <a:lumMod val="75000"/>
                        <a:lumOff val="2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487014" y="5095055"/>
                  <a:ext cx="977832" cy="369332"/>
                </a:xfrm>
                <a:prstGeom prst="rect">
                  <a:avLst/>
                </a:prstGeom>
                <a:blipFill rotWithShape="0">
                  <a:blip r:embed="rId2"/>
                  <a:stretch>
                    <a:fillRect l="-1250" b="-11667"/>
                  </a:stretch>
                </a:blipFill>
              </p:spPr>
              <p:txBody>
                <a:bodyPr/>
                <a:lstStyle/>
                <a:p>
                  <a:r>
                    <a:rPr lang="en-US">
                      <a:noFill/>
                    </a:rPr>
                    <a:t> </a:t>
                  </a:r>
                </a:p>
              </p:txBody>
            </p:sp>
          </mc:Fallback>
        </mc:AlternateContent>
      </p:grpSp>
      <p:grpSp>
        <p:nvGrpSpPr>
          <p:cNvPr id="63" name="Group 62"/>
          <p:cNvGrpSpPr/>
          <p:nvPr/>
        </p:nvGrpSpPr>
        <p:grpSpPr>
          <a:xfrm>
            <a:off x="1381276" y="3627348"/>
            <a:ext cx="1923989" cy="675369"/>
            <a:chOff x="3574773" y="3481990"/>
            <a:chExt cx="1923989" cy="675369"/>
          </a:xfrm>
        </p:grpSpPr>
        <mc:AlternateContent xmlns:mc="http://schemas.openxmlformats.org/markup-compatibility/2006" xmlns:a14="http://schemas.microsoft.com/office/drawing/2010/main">
          <mc:Choice Requires="a14">
            <p:sp>
              <p:nvSpPr>
                <p:cNvPr id="7" name="Oval 6"/>
                <p:cNvSpPr/>
                <p:nvPr/>
              </p:nvSpPr>
              <p:spPr>
                <a:xfrm>
                  <a:off x="4856210" y="3551878"/>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b="0" dirty="0">
                    <a:solidFill>
                      <a:schemeClr val="tx1">
                        <a:lumMod val="75000"/>
                        <a:lumOff val="25000"/>
                      </a:schemeClr>
                    </a:solidFill>
                  </a:endParaRPr>
                </a:p>
              </p:txBody>
            </p:sp>
          </mc:Choice>
          <mc:Fallback xmlns="">
            <p:sp>
              <p:nvSpPr>
                <p:cNvPr id="7" name="Oval 6"/>
                <p:cNvSpPr>
                  <a:spLocks noRot="1" noChangeAspect="1" noMove="1" noResize="1" noEditPoints="1" noAdjustHandles="1" noChangeArrowheads="1" noChangeShapeType="1" noTextEdit="1"/>
                </p:cNvSpPr>
                <p:nvPr/>
              </p:nvSpPr>
              <p:spPr>
                <a:xfrm>
                  <a:off x="4856210" y="3551878"/>
                  <a:ext cx="642552" cy="605481"/>
                </a:xfrm>
                <a:prstGeom prst="ellipse">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574773" y="3481990"/>
                  <a:ext cx="1334404"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1</m:t>
                            </m:r>
                          </m:sub>
                        </m:sSub>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𝑊</m:t>
                            </m:r>
                          </m:e>
                          <m:sup>
                            <m:r>
                              <a:rPr lang="en-US" b="0" i="1" smtClean="0">
                                <a:solidFill>
                                  <a:schemeClr val="tx1">
                                    <a:lumMod val="75000"/>
                                    <a:lumOff val="25000"/>
                                  </a:schemeClr>
                                </a:solidFill>
                                <a:latin typeface="Cambria Math" charset="0"/>
                              </a:rPr>
                              <m:t>𝑇</m:t>
                            </m:r>
                          </m:sup>
                        </m:sSup>
                        <m:r>
                          <a:rPr lang="en-US" b="0" i="1" smtClean="0">
                            <a:solidFill>
                              <a:schemeClr val="tx1">
                                <a:lumMod val="75000"/>
                                <a:lumOff val="25000"/>
                              </a:schemeClr>
                            </a:solidFill>
                            <a:latin typeface="Cambria Math" charset="0"/>
                          </a:rPr>
                          <m:t>𝑋</m:t>
                        </m:r>
                      </m:oMath>
                    </m:oMathPara>
                  </a14:m>
                  <a:r>
                    <a:rPr lang="en-US" b="0" dirty="0">
                      <a:solidFill>
                        <a:schemeClr val="tx1">
                          <a:lumMod val="75000"/>
                          <a:lumOff val="25000"/>
                        </a:schemeClr>
                      </a:solidFill>
                    </a:rPr>
                    <a:t/>
                  </a:r>
                  <a:br>
                    <a:rPr lang="en-US" b="0" dirty="0">
                      <a:solidFill>
                        <a:schemeClr val="tx1">
                          <a:lumMod val="75000"/>
                          <a:lumOff val="25000"/>
                        </a:schemeClr>
                      </a:solidFill>
                    </a:rPr>
                  </a:br>
                  <a14:m>
                    <m:oMath xmlns:m="http://schemas.openxmlformats.org/officeDocument/2006/math">
                      <m:sSubSup>
                        <m:sSubSupPr>
                          <m:ctrlPr>
                            <a:rPr lang="en-US" b="0" i="1" smtClean="0">
                              <a:solidFill>
                                <a:schemeClr val="tx1">
                                  <a:lumMod val="75000"/>
                                  <a:lumOff val="25000"/>
                                </a:schemeClr>
                              </a:solidFill>
                              <a:latin typeface="Cambria Math" charset="0"/>
                            </a:rPr>
                          </m:ctrlPr>
                        </m:sSubSup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1</m:t>
                          </m:r>
                        </m:sub>
                        <m:sup>
                          <m:r>
                            <a:rPr lang="en-US" b="0" i="1" smtClean="0">
                              <a:solidFill>
                                <a:schemeClr val="tx1">
                                  <a:lumMod val="75000"/>
                                  <a:lumOff val="25000"/>
                                </a:schemeClr>
                              </a:solidFill>
                              <a:latin typeface="Cambria Math" charset="0"/>
                            </a:rPr>
                            <m:t>′</m:t>
                          </m:r>
                        </m:sup>
                      </m:sSubSup>
                    </m:oMath>
                  </a14:m>
                  <a:r>
                    <a:rPr lang="en-US" b="0" dirty="0">
                      <a:solidFill>
                        <a:schemeClr val="tx1">
                          <a:lumMod val="75000"/>
                          <a:lumOff val="25000"/>
                        </a:schemeClr>
                      </a:solidFill>
                    </a:rPr>
                    <a:t>=X</a:t>
                  </a:r>
                </a:p>
              </p:txBody>
            </p:sp>
          </mc:Choice>
          <mc:Fallback xmlns="">
            <p:sp>
              <p:nvSpPr>
                <p:cNvPr id="11" name="Rectangle 10"/>
                <p:cNvSpPr>
                  <a:spLocks noRot="1" noChangeAspect="1" noMove="1" noResize="1" noEditPoints="1" noAdjustHandles="1" noChangeArrowheads="1" noChangeShapeType="1" noTextEdit="1"/>
                </p:cNvSpPr>
                <p:nvPr/>
              </p:nvSpPr>
              <p:spPr>
                <a:xfrm>
                  <a:off x="3574773" y="3481990"/>
                  <a:ext cx="1334404" cy="646331"/>
                </a:xfrm>
                <a:prstGeom prst="rect">
                  <a:avLst/>
                </a:prstGeom>
                <a:blipFill rotWithShape="0">
                  <a:blip r:embed="rId4"/>
                  <a:stretch>
                    <a:fillRect b="-14151"/>
                  </a:stretch>
                </a:blipFill>
              </p:spPr>
              <p:txBody>
                <a:bodyPr/>
                <a:lstStyle/>
                <a:p>
                  <a:r>
                    <a:rPr lang="en-US">
                      <a:noFill/>
                    </a:rPr>
                    <a:t> </a:t>
                  </a:r>
                </a:p>
              </p:txBody>
            </p:sp>
          </mc:Fallback>
        </mc:AlternateContent>
      </p:grpSp>
      <p:grpSp>
        <p:nvGrpSpPr>
          <p:cNvPr id="64" name="Group 63"/>
          <p:cNvGrpSpPr/>
          <p:nvPr/>
        </p:nvGrpSpPr>
        <p:grpSpPr>
          <a:xfrm>
            <a:off x="1363403" y="2469356"/>
            <a:ext cx="1982077" cy="834438"/>
            <a:chOff x="2824702" y="2798805"/>
            <a:chExt cx="1982077" cy="834438"/>
          </a:xfrm>
        </p:grpSpPr>
        <mc:AlternateContent xmlns:mc="http://schemas.openxmlformats.org/markup-compatibility/2006" xmlns:a14="http://schemas.microsoft.com/office/drawing/2010/main">
          <mc:Choice Requires="a14">
            <p:sp>
              <p:nvSpPr>
                <p:cNvPr id="9" name="Oval 8"/>
                <p:cNvSpPr/>
                <p:nvPr/>
              </p:nvSpPr>
              <p:spPr>
                <a:xfrm>
                  <a:off x="4164227" y="2798805"/>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𝑒𝑥𝑝</m:t>
                        </m:r>
                      </m:oMath>
                    </m:oMathPara>
                  </a14:m>
                  <a:endParaRPr lang="en-US" dirty="0">
                    <a:solidFill>
                      <a:schemeClr val="tx1">
                        <a:lumMod val="75000"/>
                        <a:lumOff val="25000"/>
                      </a:schemeClr>
                    </a:solidFill>
                  </a:endParaRPr>
                </a:p>
              </p:txBody>
            </p:sp>
          </mc:Choice>
          <mc:Fallback xmlns="">
            <p:sp>
              <p:nvSpPr>
                <p:cNvPr id="9" name="Oval 8"/>
                <p:cNvSpPr>
                  <a:spLocks noRot="1" noChangeAspect="1" noMove="1" noResize="1" noEditPoints="1" noAdjustHandles="1" noChangeArrowheads="1" noChangeShapeType="1" noTextEdit="1"/>
                </p:cNvSpPr>
                <p:nvPr/>
              </p:nvSpPr>
              <p:spPr>
                <a:xfrm>
                  <a:off x="4164227" y="2798805"/>
                  <a:ext cx="642552" cy="605481"/>
                </a:xfrm>
                <a:prstGeom prst="ellipse">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24702" y="2955813"/>
                  <a:ext cx="1352422" cy="67743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2</m:t>
                            </m:r>
                          </m:sub>
                        </m:sSub>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𝑒</m:t>
                            </m:r>
                          </m:e>
                          <m:sup>
                            <m:r>
                              <a:rPr lang="en-US" b="0" i="1" smtClean="0">
                                <a:solidFill>
                                  <a:schemeClr val="tx1">
                                    <a:lumMod val="75000"/>
                                    <a:lumOff val="25000"/>
                                  </a:schemeClr>
                                </a:solidFill>
                                <a:latin typeface="Cambria Math" charset="0"/>
                              </a:rPr>
                              <m:t>−</m:t>
                            </m:r>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1</m:t>
                                </m:r>
                              </m:sub>
                            </m:sSub>
                          </m:sup>
                        </m:sSup>
                      </m:oMath>
                      <m:oMath xmlns:m="http://schemas.openxmlformats.org/officeDocument/2006/math">
                        <m:sSubSup>
                          <m:sSubSupPr>
                            <m:ctrlPr>
                              <a:rPr lang="en-US" b="0" i="1" smtClean="0">
                                <a:solidFill>
                                  <a:schemeClr val="tx1">
                                    <a:lumMod val="75000"/>
                                    <a:lumOff val="25000"/>
                                  </a:schemeClr>
                                </a:solidFill>
                                <a:latin typeface="Cambria Math" charset="0"/>
                              </a:rPr>
                            </m:ctrlPr>
                          </m:sSubSup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2</m:t>
                            </m:r>
                          </m:sub>
                          <m:sup>
                            <m:r>
                              <a:rPr lang="en-US" b="0" i="1" smtClean="0">
                                <a:solidFill>
                                  <a:schemeClr val="tx1">
                                    <a:lumMod val="75000"/>
                                    <a:lumOff val="25000"/>
                                  </a:schemeClr>
                                </a:solidFill>
                                <a:latin typeface="Cambria Math" charset="0"/>
                              </a:rPr>
                              <m:t>′</m:t>
                            </m:r>
                          </m:sup>
                        </m:sSubSup>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m:t>
                            </m:r>
                            <m:r>
                              <a:rPr lang="en-US" b="0" i="1" smtClean="0">
                                <a:solidFill>
                                  <a:schemeClr val="tx1">
                                    <a:lumMod val="75000"/>
                                    <a:lumOff val="25000"/>
                                  </a:schemeClr>
                                </a:solidFill>
                                <a:latin typeface="Cambria Math" charset="0"/>
                              </a:rPr>
                              <m:t>𝑒</m:t>
                            </m:r>
                          </m:e>
                          <m:sup>
                            <m:r>
                              <a:rPr lang="en-US" b="0" i="1" smtClean="0">
                                <a:solidFill>
                                  <a:schemeClr val="tx1">
                                    <a:lumMod val="75000"/>
                                    <a:lumOff val="25000"/>
                                  </a:schemeClr>
                                </a:solidFill>
                                <a:latin typeface="Cambria Math" charset="0"/>
                              </a:rPr>
                              <m:t>−</m:t>
                            </m:r>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1</m:t>
                                </m:r>
                              </m:sub>
                            </m:sSub>
                          </m:sup>
                        </m:sSup>
                      </m:oMath>
                    </m:oMathPara>
                  </a14:m>
                  <a:endParaRPr lang="en-US" dirty="0">
                    <a:solidFill>
                      <a:schemeClr val="tx1">
                        <a:lumMod val="75000"/>
                        <a:lumOff val="25000"/>
                      </a:schemeClr>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824702" y="2955813"/>
                  <a:ext cx="1352422" cy="677430"/>
                </a:xfrm>
                <a:prstGeom prst="rect">
                  <a:avLst/>
                </a:prstGeom>
                <a:blipFill rotWithShape="0">
                  <a:blip r:embed="rId6"/>
                  <a:stretch>
                    <a:fillRect l="-901" b="-540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Oval 12"/>
              <p:cNvSpPr/>
              <p:nvPr/>
            </p:nvSpPr>
            <p:spPr>
              <a:xfrm>
                <a:off x="2756813" y="1514047"/>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0" dirty="0" smtClean="0">
                          <a:solidFill>
                            <a:schemeClr val="tx1">
                              <a:lumMod val="75000"/>
                              <a:lumOff val="25000"/>
                            </a:schemeClr>
                          </a:solidFill>
                          <a:latin typeface="Cambria Math" charset="0"/>
                        </a:rPr>
                        <m:t>+</m:t>
                      </m:r>
                    </m:oMath>
                  </m:oMathPara>
                </a14:m>
                <a:endParaRPr lang="en-US" dirty="0">
                  <a:solidFill>
                    <a:schemeClr val="tx1">
                      <a:lumMod val="75000"/>
                      <a:lumOff val="25000"/>
                    </a:schemeClr>
                  </a:solidFill>
                </a:endParaRPr>
              </a:p>
            </p:txBody>
          </p:sp>
        </mc:Choice>
        <mc:Fallback xmlns="">
          <p:sp>
            <p:nvSpPr>
              <p:cNvPr id="13" name="Oval 12"/>
              <p:cNvSpPr>
                <a:spLocks noRot="1" noChangeAspect="1" noMove="1" noResize="1" noEditPoints="1" noAdjustHandles="1" noChangeArrowheads="1" noChangeShapeType="1" noTextEdit="1"/>
              </p:cNvSpPr>
              <p:nvPr/>
            </p:nvSpPr>
            <p:spPr>
              <a:xfrm>
                <a:off x="2756813" y="1514047"/>
                <a:ext cx="642552" cy="605481"/>
              </a:xfrm>
              <a:prstGeom prst="ellipse">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941536" y="1608909"/>
                <a:ext cx="1870127" cy="41575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3</m:t>
                          </m:r>
                        </m:sub>
                      </m:sSub>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1+</m:t>
                          </m:r>
                          <m:r>
                            <a:rPr lang="en-US" b="0" i="1" smtClean="0">
                              <a:solidFill>
                                <a:schemeClr val="tx1">
                                  <a:lumMod val="75000"/>
                                  <a:lumOff val="25000"/>
                                </a:schemeClr>
                              </a:solidFill>
                              <a:latin typeface="Cambria Math" charset="0"/>
                            </a:rPr>
                            <m:t>𝑒</m:t>
                          </m:r>
                        </m:e>
                        <m:sup>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𝑊</m:t>
                              </m:r>
                            </m:e>
                            <m:sup>
                              <m:r>
                                <a:rPr lang="en-US" b="0" i="1" smtClean="0">
                                  <a:solidFill>
                                    <a:schemeClr val="tx1">
                                      <a:lumMod val="75000"/>
                                      <a:lumOff val="25000"/>
                                    </a:schemeClr>
                                  </a:solidFill>
                                  <a:latin typeface="Cambria Math" charset="0"/>
                                </a:rPr>
                                <m:t>𝑇</m:t>
                              </m:r>
                            </m:sup>
                          </m:sSup>
                          <m:r>
                            <a:rPr lang="en-US" b="0" i="1" smtClean="0">
                              <a:solidFill>
                                <a:schemeClr val="tx1">
                                  <a:lumMod val="75000"/>
                                  <a:lumOff val="25000"/>
                                </a:schemeClr>
                              </a:solidFill>
                              <a:latin typeface="Cambria Math" charset="0"/>
                            </a:rPr>
                            <m:t>𝑋</m:t>
                          </m:r>
                        </m:sup>
                      </m:sSup>
                    </m:oMath>
                  </m:oMathPara>
                </a14:m>
                <a:endParaRPr lang="en-US" dirty="0">
                  <a:solidFill>
                    <a:schemeClr val="tx1">
                      <a:lumMod val="75000"/>
                      <a:lumOff val="25000"/>
                    </a:schemeClr>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941536" y="1608909"/>
                <a:ext cx="1870127" cy="415755"/>
              </a:xfrm>
              <a:prstGeom prst="rect">
                <a:avLst/>
              </a:prstGeom>
              <a:blipFill rotWithShape="0">
                <a:blip r:embed="rId8"/>
                <a:stretch>
                  <a:fillRect b="-10294"/>
                </a:stretch>
              </a:blipFill>
            </p:spPr>
            <p:txBody>
              <a:bodyPr/>
              <a:lstStyle/>
              <a:p>
                <a:r>
                  <a:rPr lang="en-US">
                    <a:noFill/>
                  </a:rPr>
                  <a:t> </a:t>
                </a:r>
              </a:p>
            </p:txBody>
          </p:sp>
        </mc:Fallback>
      </mc:AlternateContent>
      <p:cxnSp>
        <p:nvCxnSpPr>
          <p:cNvPr id="21" name="Straight Arrow Connector 20"/>
          <p:cNvCxnSpPr>
            <a:stCxn id="3" idx="0"/>
            <a:endCxn id="7" idx="3"/>
          </p:cNvCxnSpPr>
          <p:nvPr/>
        </p:nvCxnSpPr>
        <p:spPr>
          <a:xfrm flipV="1">
            <a:off x="2275654" y="4214046"/>
            <a:ext cx="481159" cy="7629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0"/>
            <a:endCxn id="71" idx="3"/>
          </p:cNvCxnSpPr>
          <p:nvPr/>
        </p:nvCxnSpPr>
        <p:spPr>
          <a:xfrm flipV="1">
            <a:off x="2983989" y="3613365"/>
            <a:ext cx="428564" cy="838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7"/>
            <a:endCxn id="36" idx="3"/>
          </p:cNvCxnSpPr>
          <p:nvPr/>
        </p:nvCxnSpPr>
        <p:spPr>
          <a:xfrm flipV="1">
            <a:off x="3305265" y="1281214"/>
            <a:ext cx="635423" cy="321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8" idx="0"/>
            <a:endCxn id="7" idx="5"/>
          </p:cNvCxnSpPr>
          <p:nvPr/>
        </p:nvCxnSpPr>
        <p:spPr>
          <a:xfrm flipH="1" flipV="1">
            <a:off x="3211165" y="4214046"/>
            <a:ext cx="1164387" cy="741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9" idx="0"/>
            <a:endCxn id="13" idx="4"/>
          </p:cNvCxnSpPr>
          <p:nvPr/>
        </p:nvCxnSpPr>
        <p:spPr>
          <a:xfrm flipV="1">
            <a:off x="3024204" y="2119528"/>
            <a:ext cx="53885" cy="3498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2135963" y="444434"/>
            <a:ext cx="2353177" cy="925451"/>
            <a:chOff x="3580449" y="444434"/>
            <a:chExt cx="2353177" cy="925451"/>
          </a:xfrm>
        </p:grpSpPr>
        <mc:AlternateContent xmlns:mc="http://schemas.openxmlformats.org/markup-compatibility/2006" xmlns:a14="http://schemas.microsoft.com/office/drawing/2010/main">
          <mc:Choice Requires="a14">
            <p:sp>
              <p:nvSpPr>
                <p:cNvPr id="36" name="Oval 35"/>
                <p:cNvSpPr/>
                <p:nvPr/>
              </p:nvSpPr>
              <p:spPr>
                <a:xfrm>
                  <a:off x="5291074" y="764404"/>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dirty="0">
                    <a:solidFill>
                      <a:schemeClr val="tx1">
                        <a:lumMod val="75000"/>
                        <a:lumOff val="25000"/>
                      </a:schemeClr>
                    </a:solidFill>
                  </a:endParaRPr>
                </a:p>
              </p:txBody>
            </p:sp>
          </mc:Choice>
          <mc:Fallback xmlns="">
            <p:sp>
              <p:nvSpPr>
                <p:cNvPr id="36" name="Oval 35"/>
                <p:cNvSpPr>
                  <a:spLocks noRot="1" noChangeAspect="1" noMove="1" noResize="1" noEditPoints="1" noAdjustHandles="1" noChangeArrowheads="1" noChangeShapeType="1" noTextEdit="1"/>
                </p:cNvSpPr>
                <p:nvPr/>
              </p:nvSpPr>
              <p:spPr>
                <a:xfrm>
                  <a:off x="5291074" y="764404"/>
                  <a:ext cx="642552" cy="605481"/>
                </a:xfrm>
                <a:prstGeom prst="ellipse">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580449" y="444434"/>
                  <a:ext cx="1804725" cy="64594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4</m:t>
                            </m:r>
                          </m:sub>
                        </m:sSub>
                        <m:r>
                          <a:rPr lang="en-US" b="0" i="1" smtClean="0">
                            <a:solidFill>
                              <a:schemeClr val="tx1">
                                <a:lumMod val="75000"/>
                                <a:lumOff val="25000"/>
                              </a:schemeClr>
                            </a:solidFill>
                            <a:latin typeface="Cambria Math" charset="0"/>
                          </a:rPr>
                          <m:t>=</m:t>
                        </m:r>
                        <m:f>
                          <m:fPr>
                            <m:ctrlPr>
                              <a:rPr lang="en-US" b="0" i="1" smtClean="0">
                                <a:solidFill>
                                  <a:schemeClr val="tx1">
                                    <a:lumMod val="75000"/>
                                    <a:lumOff val="25000"/>
                                  </a:schemeClr>
                                </a:solidFill>
                                <a:latin typeface="Cambria Math" charset="0"/>
                              </a:rPr>
                            </m:ctrlPr>
                          </m:fPr>
                          <m:num>
                            <m:r>
                              <a:rPr lang="en-US" b="0" i="1" smtClean="0">
                                <a:solidFill>
                                  <a:schemeClr val="tx1">
                                    <a:lumMod val="75000"/>
                                    <a:lumOff val="25000"/>
                                  </a:schemeClr>
                                </a:solidFill>
                                <a:latin typeface="Cambria Math" charset="0"/>
                              </a:rPr>
                              <m:t>1</m:t>
                            </m:r>
                          </m:num>
                          <m:den>
                            <m:r>
                              <a:rPr lang="en-US" b="0" i="1" smtClean="0">
                                <a:solidFill>
                                  <a:schemeClr val="tx1">
                                    <a:lumMod val="75000"/>
                                    <a:lumOff val="25000"/>
                                  </a:schemeClr>
                                </a:solidFill>
                                <a:latin typeface="Cambria Math" charset="0"/>
                              </a:rPr>
                              <m:t>1+</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𝑒</m:t>
                                </m:r>
                              </m:e>
                              <m:sup>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𝑊</m:t>
                                    </m:r>
                                  </m:e>
                                  <m:sup>
                                    <m:r>
                                      <a:rPr lang="en-US" b="0" i="1" smtClean="0">
                                        <a:solidFill>
                                          <a:schemeClr val="tx1">
                                            <a:lumMod val="75000"/>
                                            <a:lumOff val="25000"/>
                                          </a:schemeClr>
                                        </a:solidFill>
                                        <a:latin typeface="Cambria Math" charset="0"/>
                                      </a:rPr>
                                      <m:t>𝑇</m:t>
                                    </m:r>
                                  </m:sup>
                                </m:sSup>
                                <m:r>
                                  <a:rPr lang="en-US" b="0" i="1" smtClean="0">
                                    <a:solidFill>
                                      <a:schemeClr val="tx1">
                                        <a:lumMod val="75000"/>
                                        <a:lumOff val="25000"/>
                                      </a:schemeClr>
                                    </a:solidFill>
                                    <a:latin typeface="Cambria Math" charset="0"/>
                                  </a:rPr>
                                  <m:t>𝑋</m:t>
                                </m:r>
                              </m:sup>
                            </m:sSup>
                          </m:den>
                        </m:f>
                      </m:oMath>
                    </m:oMathPara>
                  </a14:m>
                  <a:endParaRPr lang="en-US" dirty="0">
                    <a:solidFill>
                      <a:schemeClr val="tx1">
                        <a:lumMod val="75000"/>
                        <a:lumOff val="25000"/>
                      </a:schemeClr>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3580449" y="444434"/>
                  <a:ext cx="1804725" cy="645946"/>
                </a:xfrm>
                <a:prstGeom prst="rect">
                  <a:avLst/>
                </a:prstGeom>
                <a:blipFill rotWithShape="0">
                  <a:blip r:embed="rId10"/>
                  <a:stretch>
                    <a:fillRect/>
                  </a:stretch>
                </a:blipFill>
              </p:spPr>
              <p:txBody>
                <a:bodyPr/>
                <a:lstStyle/>
                <a:p>
                  <a:r>
                    <a:rPr lang="en-US">
                      <a:noFill/>
                    </a:rPr>
                    <a:t> </a:t>
                  </a:r>
                </a:p>
              </p:txBody>
            </p:sp>
          </mc:Fallback>
        </mc:AlternateContent>
      </p:grpSp>
      <p:cxnSp>
        <p:nvCxnSpPr>
          <p:cNvPr id="45" name="Straight Arrow Connector 44"/>
          <p:cNvCxnSpPr>
            <a:stCxn id="36" idx="6"/>
            <a:endCxn id="44" idx="2"/>
          </p:cNvCxnSpPr>
          <p:nvPr/>
        </p:nvCxnSpPr>
        <p:spPr>
          <a:xfrm flipV="1">
            <a:off x="4489140" y="978474"/>
            <a:ext cx="992659" cy="88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5218411" y="140161"/>
            <a:ext cx="2141355" cy="1141053"/>
            <a:chOff x="6662897" y="140161"/>
            <a:chExt cx="2141355" cy="1141053"/>
          </a:xfrm>
        </p:grpSpPr>
        <p:sp>
          <p:nvSpPr>
            <p:cNvPr id="44" name="Oval 43"/>
            <p:cNvSpPr/>
            <p:nvPr/>
          </p:nvSpPr>
          <p:spPr>
            <a:xfrm>
              <a:off x="6926285" y="675733"/>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75000"/>
                      <a:lumOff val="25000"/>
                    </a:schemeClr>
                  </a:solidFill>
                </a:rPr>
                <a:t>Log</a:t>
              </a:r>
              <a:r>
                <a:rPr lang="en-US" dirty="0">
                  <a:solidFill>
                    <a:schemeClr val="tx1">
                      <a:lumMod val="75000"/>
                      <a:lumOff val="25000"/>
                    </a:schemeClr>
                  </a:solidFill>
                </a:rPr>
                <a:t> </a:t>
              </a:r>
            </a:p>
          </p:txBody>
        </p:sp>
        <mc:AlternateContent xmlns:mc="http://schemas.openxmlformats.org/markup-compatibility/2006" xmlns:a14="http://schemas.microsoft.com/office/drawing/2010/main">
          <mc:Choice Requires="a14">
            <p:sp>
              <p:nvSpPr>
                <p:cNvPr id="50" name="Rectangle 49"/>
                <p:cNvSpPr/>
                <p:nvPr/>
              </p:nvSpPr>
              <p:spPr>
                <a:xfrm>
                  <a:off x="6662897" y="140161"/>
                  <a:ext cx="2141355"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b="0" i="1" smtClean="0">
                                    <a:latin typeface="Cambria Math" charset="0"/>
                                  </a:rPr>
                                </m:ctrlPr>
                              </m:sSubPr>
                              <m:e>
                                <m:r>
                                  <a:rPr lang="en-US" b="0" i="1" smtClean="0">
                                    <a:latin typeface="Cambria Math" charset="0"/>
                                  </a:rPr>
                                  <m:t>𝜉</m:t>
                                </m:r>
                              </m:e>
                              <m:sub>
                                <m:r>
                                  <a:rPr lang="en-US" b="0" i="1" smtClean="0">
                                    <a:latin typeface="Cambria Math" charset="0"/>
                                  </a:rPr>
                                  <m:t>5</m:t>
                                </m:r>
                              </m:sub>
                            </m:sSub>
                            <m:r>
                              <a:rPr lang="en-US" b="0" i="1" smtClean="0">
                                <a:latin typeface="Cambria Math" charset="0"/>
                              </a:rPr>
                              <m:t>=</m:t>
                            </m:r>
                            <m:r>
                              <m:rPr>
                                <m:sty m:val="p"/>
                              </m:rPr>
                              <a:rPr lang="en-US">
                                <a:latin typeface="Cambria Math" charset="0"/>
                              </a:rPr>
                              <m:t>log</m:t>
                            </m:r>
                          </m:fName>
                          <m:e>
                            <m:f>
                              <m:fPr>
                                <m:ctrlPr>
                                  <a:rPr lang="mr-IN" i="1" smtClean="0">
                                    <a:latin typeface="Cambria Math" charset="0"/>
                                  </a:rPr>
                                </m:ctrlPr>
                              </m:fPr>
                              <m:num>
                                <m:r>
                                  <a:rPr lang="en-US" b="0" i="1" smtClean="0">
                                    <a:latin typeface="Cambria Math" charset="0"/>
                                  </a:rPr>
                                  <m:t>1</m:t>
                                </m:r>
                              </m:num>
                              <m:den>
                                <m:r>
                                  <a:rPr lang="en-US" b="0" i="1" smtClean="0">
                                    <a:latin typeface="Cambria Math" charset="0"/>
                                  </a:rPr>
                                  <m:t>1+</m:t>
                                </m:r>
                                <m:sSup>
                                  <m:sSupPr>
                                    <m:ctrlPr>
                                      <a:rPr lang="en-US" b="0" i="1" smtClean="0">
                                        <a:latin typeface="Cambria Math" charset="0"/>
                                      </a:rPr>
                                    </m:ctrlPr>
                                  </m:sSupPr>
                                  <m:e>
                                    <m:r>
                                      <a:rPr lang="en-US" b="0" i="1" smtClean="0">
                                        <a:latin typeface="Cambria Math" charset="0"/>
                                      </a:rPr>
                                      <m:t>𝑒</m:t>
                                    </m:r>
                                  </m:e>
                                  <m:sup>
                                    <m:r>
                                      <a:rPr lang="en-US" b="0" i="1" smtClean="0">
                                        <a:latin typeface="Cambria Math" charset="0"/>
                                      </a:rPr>
                                      <m:t>−</m:t>
                                    </m:r>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𝑇</m:t>
                                        </m:r>
                                      </m:sup>
                                    </m:sSup>
                                    <m:r>
                                      <a:rPr lang="en-US" b="0" i="1" smtClean="0">
                                        <a:latin typeface="Cambria Math" charset="0"/>
                                      </a:rPr>
                                      <m:t>𝑋</m:t>
                                    </m:r>
                                  </m:sup>
                                </m:sSup>
                              </m:den>
                            </m:f>
                          </m:e>
                        </m:func>
                      </m:oMath>
                    </m:oMathPara>
                  </a14:m>
                  <a:endParaRPr 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6662897" y="140161"/>
                  <a:ext cx="2141355" cy="645946"/>
                </a:xfrm>
                <a:prstGeom prst="rect">
                  <a:avLst/>
                </a:prstGeom>
                <a:blipFill rotWithShape="0">
                  <a:blip r:embed="rId11"/>
                  <a:stretch>
                    <a:fillRect/>
                  </a:stretch>
                </a:blipFill>
              </p:spPr>
              <p:txBody>
                <a:bodyPr/>
                <a:lstStyle/>
                <a:p>
                  <a:r>
                    <a:rPr lang="en-US">
                      <a:noFill/>
                    </a:rPr>
                    <a:t> </a:t>
                  </a:r>
                </a:p>
              </p:txBody>
            </p:sp>
          </mc:Fallback>
        </mc:AlternateContent>
      </p:grpSp>
      <p:cxnSp>
        <p:nvCxnSpPr>
          <p:cNvPr id="52" name="Straight Arrow Connector 51"/>
          <p:cNvCxnSpPr>
            <a:stCxn id="36" idx="5"/>
            <a:endCxn id="51" idx="1"/>
          </p:cNvCxnSpPr>
          <p:nvPr/>
        </p:nvCxnSpPr>
        <p:spPr>
          <a:xfrm>
            <a:off x="4395040" y="1281214"/>
            <a:ext cx="804301" cy="6242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4038630" y="2168981"/>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1</a:t>
            </a:r>
          </a:p>
        </p:txBody>
      </p:sp>
      <p:cxnSp>
        <p:nvCxnSpPr>
          <p:cNvPr id="56" name="Straight Arrow Connector 55"/>
          <p:cNvCxnSpPr>
            <a:stCxn id="55" idx="6"/>
            <a:endCxn id="51" idx="3"/>
          </p:cNvCxnSpPr>
          <p:nvPr/>
        </p:nvCxnSpPr>
        <p:spPr>
          <a:xfrm flipV="1">
            <a:off x="4681182" y="2333596"/>
            <a:ext cx="518159" cy="138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2"/>
            <a:endCxn id="13" idx="5"/>
          </p:cNvCxnSpPr>
          <p:nvPr/>
        </p:nvCxnSpPr>
        <p:spPr>
          <a:xfrm flipH="1" flipV="1">
            <a:off x="3305265" y="2030857"/>
            <a:ext cx="733365" cy="4408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105241" y="1816786"/>
            <a:ext cx="2261260" cy="1162756"/>
            <a:chOff x="6549727" y="1816786"/>
            <a:chExt cx="2261260" cy="1162756"/>
          </a:xfrm>
        </p:grpSpPr>
        <p:sp>
          <p:nvSpPr>
            <p:cNvPr id="51" name="Oval 50"/>
            <p:cNvSpPr/>
            <p:nvPr/>
          </p:nvSpPr>
          <p:spPr>
            <a:xfrm>
              <a:off x="6549727" y="1816786"/>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75000"/>
                      <a:lumOff val="25000"/>
                    </a:schemeClr>
                  </a:solidFill>
                </a:rPr>
                <a:t>-</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62" name="Rectangle 61"/>
                <p:cNvSpPr/>
                <p:nvPr/>
              </p:nvSpPr>
              <p:spPr>
                <a:xfrm>
                  <a:off x="6549727" y="2333596"/>
                  <a:ext cx="2261260"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i="1">
                                    <a:latin typeface="Cambria Math" charset="0"/>
                                  </a:rPr>
                                </m:ctrlPr>
                              </m:sSubPr>
                              <m:e>
                                <m:r>
                                  <a:rPr lang="en-US" i="1">
                                    <a:latin typeface="Cambria Math" charset="0"/>
                                  </a:rPr>
                                  <m:t>𝜉</m:t>
                                </m:r>
                              </m:e>
                              <m:sub>
                                <m:r>
                                  <a:rPr lang="en-US" b="0" i="1" smtClean="0">
                                    <a:latin typeface="Cambria Math" charset="0"/>
                                  </a:rPr>
                                  <m:t>6</m:t>
                                </m:r>
                              </m:sub>
                            </m:sSub>
                            <m:r>
                              <a:rPr lang="en-US" i="1">
                                <a:latin typeface="Cambria Math" charset="0"/>
                              </a:rPr>
                              <m:t>=</m:t>
                            </m:r>
                            <m:r>
                              <a:rPr lang="en-US" b="0" i="1" smtClean="0">
                                <a:latin typeface="Cambria Math" charset="0"/>
                              </a:rPr>
                              <m:t>1−</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e>
                        </m:func>
                      </m:oMath>
                    </m:oMathPara>
                  </a14:m>
                  <a:endParaRPr lang="en-US" dirty="0"/>
                </a:p>
              </p:txBody>
            </p:sp>
          </mc:Choice>
          <mc:Fallback xmlns="">
            <p:sp>
              <p:nvSpPr>
                <p:cNvPr id="62" name="Rectangle 61"/>
                <p:cNvSpPr>
                  <a:spLocks noRot="1" noChangeAspect="1" noMove="1" noResize="1" noEditPoints="1" noAdjustHandles="1" noChangeArrowheads="1" noChangeShapeType="1" noTextEdit="1"/>
                </p:cNvSpPr>
                <p:nvPr/>
              </p:nvSpPr>
              <p:spPr>
                <a:xfrm>
                  <a:off x="6549727" y="2333596"/>
                  <a:ext cx="2261260" cy="645946"/>
                </a:xfrm>
                <a:prstGeom prst="rect">
                  <a:avLst/>
                </a:prstGeom>
                <a:blipFill rotWithShape="0">
                  <a:blip r:embed="rId12"/>
                  <a:stretch>
                    <a:fillRect/>
                  </a:stretch>
                </a:blipFill>
              </p:spPr>
              <p:txBody>
                <a:bodyPr/>
                <a:lstStyle/>
                <a:p>
                  <a:r>
                    <a:rPr lang="en-US">
                      <a:noFill/>
                    </a:rPr>
                    <a:t> </a:t>
                  </a:r>
                </a:p>
              </p:txBody>
            </p:sp>
          </mc:Fallback>
        </mc:AlternateContent>
      </p:grpSp>
      <p:cxnSp>
        <p:nvCxnSpPr>
          <p:cNvPr id="35" name="Straight Arrow Connector 34"/>
          <p:cNvCxnSpPr>
            <a:stCxn id="51" idx="6"/>
            <a:endCxn id="37" idx="2"/>
          </p:cNvCxnSpPr>
          <p:nvPr/>
        </p:nvCxnSpPr>
        <p:spPr>
          <a:xfrm flipV="1">
            <a:off x="5747793" y="1931235"/>
            <a:ext cx="710201" cy="1882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457994" y="1184162"/>
            <a:ext cx="3008846" cy="1049813"/>
            <a:chOff x="8095048" y="868101"/>
            <a:chExt cx="3008846" cy="1049813"/>
          </a:xfrm>
        </p:grpSpPr>
        <p:sp>
          <p:nvSpPr>
            <p:cNvPr id="37" name="Oval 36"/>
            <p:cNvSpPr/>
            <p:nvPr/>
          </p:nvSpPr>
          <p:spPr>
            <a:xfrm>
              <a:off x="8095048" y="1312433"/>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75000"/>
                      <a:lumOff val="25000"/>
                    </a:schemeClr>
                  </a:solidFill>
                </a:rPr>
                <a:t>log</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38" name="Rectangle 37"/>
                <p:cNvSpPr/>
                <p:nvPr/>
              </p:nvSpPr>
              <p:spPr>
                <a:xfrm>
                  <a:off x="8417518" y="868101"/>
                  <a:ext cx="2686376"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i="1">
                                    <a:latin typeface="Cambria Math" charset="0"/>
                                  </a:rPr>
                                </m:ctrlPr>
                              </m:sSubPr>
                              <m:e>
                                <m:r>
                                  <a:rPr lang="en-US" i="1">
                                    <a:latin typeface="Cambria Math" charset="0"/>
                                  </a:rPr>
                                  <m:t>𝜉</m:t>
                                </m:r>
                              </m:e>
                              <m:sub>
                                <m:r>
                                  <a:rPr lang="en-US" b="0" i="1" smtClean="0">
                                    <a:latin typeface="Cambria Math" charset="0"/>
                                  </a:rPr>
                                  <m:t>7</m:t>
                                </m:r>
                              </m:sub>
                            </m:sSub>
                            <m:r>
                              <a:rPr lang="en-US" b="0" i="1" smtClean="0">
                                <a:latin typeface="Cambria Math" charset="0"/>
                              </a:rPr>
                              <m:t>=</m:t>
                            </m:r>
                            <m:r>
                              <m:rPr>
                                <m:sty m:val="p"/>
                              </m:rPr>
                              <a:rPr lang="en-US">
                                <a:latin typeface="Cambria Math" charset="0"/>
                              </a:rPr>
                              <m:t>log</m:t>
                            </m:r>
                            <m:r>
                              <a:rPr lang="en-US" b="0" i="1" smtClean="0">
                                <a:latin typeface="Cambria Math" charset="0"/>
                              </a:rPr>
                              <m:t>(1−</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b="0" i="1" smtClean="0">
                                <a:latin typeface="Cambria Math" charset="0"/>
                              </a:rPr>
                              <m:t>)</m:t>
                            </m:r>
                          </m:e>
                        </m:func>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8417518" y="868101"/>
                  <a:ext cx="2686376" cy="645946"/>
                </a:xfrm>
                <a:prstGeom prst="rect">
                  <a:avLst/>
                </a:prstGeom>
                <a:blipFill rotWithShape="0">
                  <a:blip r:embed="rId13"/>
                  <a:stretch>
                    <a:fillRect/>
                  </a:stretch>
                </a:blipFill>
              </p:spPr>
              <p:txBody>
                <a:bodyPr/>
                <a:lstStyle/>
                <a:p>
                  <a:r>
                    <a:rPr lang="en-US">
                      <a:noFill/>
                    </a:rPr>
                    <a:t> </a:t>
                  </a:r>
                </a:p>
              </p:txBody>
            </p:sp>
          </mc:Fallback>
        </mc:AlternateContent>
      </p:grpSp>
      <p:sp>
        <p:nvSpPr>
          <p:cNvPr id="41" name="Oval 40"/>
          <p:cNvSpPr/>
          <p:nvPr/>
        </p:nvSpPr>
        <p:spPr>
          <a:xfrm>
            <a:off x="9838724" y="2471722"/>
            <a:ext cx="670250" cy="6931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lumMod val="75000"/>
                    <a:lumOff val="25000"/>
                  </a:schemeClr>
                </a:solidFill>
              </a:rPr>
              <a:t>1-y</a:t>
            </a:r>
            <a:endParaRPr lang="en-US" dirty="0">
              <a:solidFill>
                <a:schemeClr val="tx1">
                  <a:lumMod val="75000"/>
                  <a:lumOff val="25000"/>
                </a:schemeClr>
              </a:solidFill>
            </a:endParaRPr>
          </a:p>
        </p:txBody>
      </p:sp>
      <p:cxnSp>
        <p:nvCxnSpPr>
          <p:cNvPr id="46" name="Straight Arrow Connector 45"/>
          <p:cNvCxnSpPr>
            <a:stCxn id="37" idx="5"/>
            <a:endCxn id="42" idx="1"/>
          </p:cNvCxnSpPr>
          <p:nvPr/>
        </p:nvCxnSpPr>
        <p:spPr>
          <a:xfrm>
            <a:off x="7006446" y="2145304"/>
            <a:ext cx="1349410" cy="1191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1" idx="3"/>
            <a:endCxn id="42" idx="6"/>
          </p:cNvCxnSpPr>
          <p:nvPr/>
        </p:nvCxnSpPr>
        <p:spPr>
          <a:xfrm flipH="1">
            <a:off x="8904308" y="3063389"/>
            <a:ext cx="1032572" cy="4873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7343542" y="3248020"/>
            <a:ext cx="3464345" cy="1283609"/>
            <a:chOff x="7343542" y="3248020"/>
            <a:chExt cx="3464345" cy="1283609"/>
          </a:xfrm>
        </p:grpSpPr>
        <mc:AlternateContent xmlns:mc="http://schemas.openxmlformats.org/markup-compatibility/2006" xmlns:a14="http://schemas.microsoft.com/office/drawing/2010/main">
          <mc:Choice Requires="a14">
            <p:sp>
              <p:nvSpPr>
                <p:cNvPr id="42" name="Oval 41"/>
                <p:cNvSpPr/>
                <p:nvPr/>
              </p:nvSpPr>
              <p:spPr>
                <a:xfrm>
                  <a:off x="8261756" y="3248020"/>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b="0" dirty="0">
                    <a:solidFill>
                      <a:schemeClr val="tx1">
                        <a:lumMod val="75000"/>
                        <a:lumOff val="25000"/>
                      </a:schemeClr>
                    </a:solidFill>
                  </a:endParaRPr>
                </a:p>
              </p:txBody>
            </p:sp>
          </mc:Choice>
          <mc:Fallback xmlns="">
            <p:sp>
              <p:nvSpPr>
                <p:cNvPr id="42" name="Oval 41"/>
                <p:cNvSpPr>
                  <a:spLocks noRot="1" noChangeAspect="1" noMove="1" noResize="1" noEditPoints="1" noAdjustHandles="1" noChangeArrowheads="1" noChangeShapeType="1" noTextEdit="1"/>
                </p:cNvSpPr>
                <p:nvPr/>
              </p:nvSpPr>
              <p:spPr>
                <a:xfrm>
                  <a:off x="8261756" y="3248020"/>
                  <a:ext cx="642552" cy="605481"/>
                </a:xfrm>
                <a:prstGeom prst="ellipse">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343542" y="3885683"/>
                  <a:ext cx="3464345"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i="1">
                                    <a:latin typeface="Cambria Math" charset="0"/>
                                  </a:rPr>
                                </m:ctrlPr>
                              </m:sSubPr>
                              <m:e>
                                <m:r>
                                  <a:rPr lang="en-US" i="1">
                                    <a:latin typeface="Cambria Math" charset="0"/>
                                  </a:rPr>
                                  <m:t>𝜉</m:t>
                                </m:r>
                              </m:e>
                              <m:sub>
                                <m:r>
                                  <a:rPr lang="en-US" b="0" i="1" smtClean="0">
                                    <a:latin typeface="Cambria Math" charset="0"/>
                                  </a:rPr>
                                  <m:t>8</m:t>
                                </m:r>
                              </m:sub>
                            </m:sSub>
                            <m:r>
                              <a:rPr lang="en-US" i="1">
                                <a:latin typeface="Cambria Math" charset="0"/>
                              </a:rPr>
                              <m:t>=</m:t>
                            </m:r>
                            <m:d>
                              <m:dPr>
                                <m:ctrlPr>
                                  <a:rPr lang="en-US" b="0" i="1" smtClean="0">
                                    <a:latin typeface="Cambria Math" charset="0"/>
                                  </a:rPr>
                                </m:ctrlPr>
                              </m:dPr>
                              <m:e>
                                <m:r>
                                  <a:rPr lang="en-US" b="0" i="0" smtClean="0">
                                    <a:latin typeface="Cambria Math" charset="0"/>
                                  </a:rPr>
                                  <m:t>1−</m:t>
                                </m:r>
                                <m:r>
                                  <m:rPr>
                                    <m:sty m:val="p"/>
                                  </m:rPr>
                                  <a:rPr lang="en-US" b="0" i="0" smtClean="0">
                                    <a:latin typeface="Cambria Math" charset="0"/>
                                  </a:rPr>
                                  <m:t>y</m:t>
                                </m:r>
                              </m:e>
                            </m:d>
                            <m:r>
                              <m:rPr>
                                <m:sty m:val="p"/>
                              </m:rPr>
                              <a:rPr lang="en-US">
                                <a:latin typeface="Cambria Math" charset="0"/>
                              </a:rPr>
                              <m:t>log</m:t>
                            </m:r>
                            <m:r>
                              <a:rPr lang="en-US" i="1">
                                <a:latin typeface="Cambria Math" charset="0"/>
                              </a:rPr>
                              <m:t>(1−</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i="1">
                                <a:latin typeface="Cambria Math" charset="0"/>
                              </a:rPr>
                              <m:t>)</m:t>
                            </m:r>
                          </m:e>
                        </m:func>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7343542" y="3885683"/>
                  <a:ext cx="3464345" cy="645946"/>
                </a:xfrm>
                <a:prstGeom prst="rect">
                  <a:avLst/>
                </a:prstGeom>
                <a:blipFill rotWithShape="0">
                  <a:blip r:embed="rId15"/>
                  <a:stretch>
                    <a:fillRect/>
                  </a:stretch>
                </a:blipFill>
              </p:spPr>
              <p:txBody>
                <a:bodyPr/>
                <a:lstStyle/>
                <a:p>
                  <a:r>
                    <a:rPr lang="en-US">
                      <a:noFill/>
                    </a:rPr>
                    <a:t> </a:t>
                  </a:r>
                </a:p>
              </p:txBody>
            </p:sp>
          </mc:Fallback>
        </mc:AlternateContent>
      </p:grpSp>
      <p:cxnSp>
        <p:nvCxnSpPr>
          <p:cNvPr id="53" name="Straight Arrow Connector 52"/>
          <p:cNvCxnSpPr>
            <a:stCxn id="44" idx="4"/>
            <a:endCxn id="57" idx="0"/>
          </p:cNvCxnSpPr>
          <p:nvPr/>
        </p:nvCxnSpPr>
        <p:spPr>
          <a:xfrm>
            <a:off x="5803075" y="1281214"/>
            <a:ext cx="545839" cy="2386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4646970" y="3515475"/>
            <a:ext cx="670250" cy="6931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y</a:t>
            </a:r>
          </a:p>
        </p:txBody>
      </p:sp>
      <p:cxnSp>
        <p:nvCxnSpPr>
          <p:cNvPr id="58" name="Straight Arrow Connector 57"/>
          <p:cNvCxnSpPr>
            <a:stCxn id="54" idx="6"/>
            <a:endCxn id="57" idx="2"/>
          </p:cNvCxnSpPr>
          <p:nvPr/>
        </p:nvCxnSpPr>
        <p:spPr>
          <a:xfrm>
            <a:off x="5317220" y="3862066"/>
            <a:ext cx="710418" cy="108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4911218" y="3667978"/>
            <a:ext cx="2516138" cy="1147480"/>
            <a:chOff x="4911218" y="3667978"/>
            <a:chExt cx="2516138" cy="1147480"/>
          </a:xfrm>
        </p:grpSpPr>
        <mc:AlternateContent xmlns:mc="http://schemas.openxmlformats.org/markup-compatibility/2006" xmlns:a14="http://schemas.microsoft.com/office/drawing/2010/main">
          <mc:Choice Requires="a14">
            <p:sp>
              <p:nvSpPr>
                <p:cNvPr id="57" name="Oval 56"/>
                <p:cNvSpPr/>
                <p:nvPr/>
              </p:nvSpPr>
              <p:spPr>
                <a:xfrm>
                  <a:off x="6027638" y="3667978"/>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b="0" dirty="0">
                    <a:solidFill>
                      <a:schemeClr val="tx1">
                        <a:lumMod val="75000"/>
                        <a:lumOff val="25000"/>
                      </a:schemeClr>
                    </a:solidFill>
                  </a:endParaRPr>
                </a:p>
              </p:txBody>
            </p:sp>
          </mc:Choice>
          <mc:Fallback xmlns="">
            <p:sp>
              <p:nvSpPr>
                <p:cNvPr id="57" name="Oval 56"/>
                <p:cNvSpPr>
                  <a:spLocks noRot="1" noChangeAspect="1" noMove="1" noResize="1" noEditPoints="1" noAdjustHandles="1" noChangeArrowheads="1" noChangeShapeType="1" noTextEdit="1"/>
                </p:cNvSpPr>
                <p:nvPr/>
              </p:nvSpPr>
              <p:spPr>
                <a:xfrm>
                  <a:off x="6027638" y="3667978"/>
                  <a:ext cx="642552" cy="605481"/>
                </a:xfrm>
                <a:prstGeom prst="ellipse">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4911218" y="4169512"/>
                  <a:ext cx="2516138"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i="1">
                                    <a:latin typeface="Cambria Math" charset="0"/>
                                  </a:rPr>
                                </m:ctrlPr>
                              </m:sSubPr>
                              <m:e>
                                <m:r>
                                  <a:rPr lang="en-US" i="1">
                                    <a:latin typeface="Cambria Math" charset="0"/>
                                  </a:rPr>
                                  <m:t>𝜉</m:t>
                                </m:r>
                              </m:e>
                              <m:sub>
                                <m:r>
                                  <a:rPr lang="en-US" b="0" i="1" smtClean="0">
                                    <a:latin typeface="Cambria Math" charset="0"/>
                                  </a:rPr>
                                  <m:t>9</m:t>
                                </m:r>
                              </m:sub>
                            </m:sSub>
                            <m:r>
                              <a:rPr lang="en-US" i="1">
                                <a:latin typeface="Cambria Math" charset="0"/>
                              </a:rPr>
                              <m:t>=</m:t>
                            </m:r>
                            <m:r>
                              <m:rPr>
                                <m:sty m:val="p"/>
                              </m:rPr>
                              <a:rPr lang="en-US" b="0" i="0" smtClean="0">
                                <a:latin typeface="Cambria Math" charset="0"/>
                              </a:rPr>
                              <m:t>y</m:t>
                            </m:r>
                            <m:r>
                              <m:rPr>
                                <m:sty m:val="p"/>
                              </m:rPr>
                              <a:rPr lang="en-US">
                                <a:latin typeface="Cambria Math" charset="0"/>
                              </a:rPr>
                              <m:t>log</m:t>
                            </m:r>
                            <m:r>
                              <a:rPr lang="en-US" i="1">
                                <a:latin typeface="Cambria Math" charset="0"/>
                              </a:rPr>
                              <m:t>(</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i="1">
                                <a:latin typeface="Cambria Math" charset="0"/>
                              </a:rPr>
                              <m:t>)</m:t>
                            </m:r>
                          </m:e>
                        </m:func>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4911218" y="4169512"/>
                  <a:ext cx="2516138" cy="645946"/>
                </a:xfrm>
                <a:prstGeom prst="rect">
                  <a:avLst/>
                </a:prstGeom>
                <a:blipFill rotWithShape="0">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5" name="Oval 64"/>
              <p:cNvSpPr/>
              <p:nvPr/>
            </p:nvSpPr>
            <p:spPr>
              <a:xfrm>
                <a:off x="7802376" y="4949668"/>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0" dirty="0" smtClean="0">
                          <a:solidFill>
                            <a:schemeClr val="tx1">
                              <a:lumMod val="75000"/>
                              <a:lumOff val="25000"/>
                            </a:schemeClr>
                          </a:solidFill>
                          <a:latin typeface="Cambria Math" charset="0"/>
                        </a:rPr>
                        <m:t>+</m:t>
                      </m:r>
                    </m:oMath>
                  </m:oMathPara>
                </a14:m>
                <a:endParaRPr lang="en-US" dirty="0">
                  <a:solidFill>
                    <a:schemeClr val="tx1">
                      <a:lumMod val="75000"/>
                      <a:lumOff val="25000"/>
                    </a:schemeClr>
                  </a:solidFill>
                </a:endParaRPr>
              </a:p>
            </p:txBody>
          </p:sp>
        </mc:Choice>
        <mc:Fallback xmlns="">
          <p:sp>
            <p:nvSpPr>
              <p:cNvPr id="65" name="Oval 64"/>
              <p:cNvSpPr>
                <a:spLocks noRot="1" noChangeAspect="1" noMove="1" noResize="1" noEditPoints="1" noAdjustHandles="1" noChangeArrowheads="1" noChangeShapeType="1" noTextEdit="1"/>
              </p:cNvSpPr>
              <p:nvPr/>
            </p:nvSpPr>
            <p:spPr>
              <a:xfrm>
                <a:off x="7802376" y="4949668"/>
                <a:ext cx="642552" cy="605481"/>
              </a:xfrm>
              <a:prstGeom prst="ellipse">
                <a:avLst/>
              </a:prstGeom>
              <a:blipFill rotWithShape="0">
                <a:blip r:embed="rId18"/>
                <a:stretch>
                  <a:fillRect/>
                </a:stretch>
              </a:blipFill>
            </p:spPr>
            <p:txBody>
              <a:bodyPr/>
              <a:lstStyle/>
              <a:p>
                <a:r>
                  <a:rPr lang="en-US">
                    <a:noFill/>
                  </a:rPr>
                  <a:t> </a:t>
                </a:r>
              </a:p>
            </p:txBody>
          </p:sp>
        </mc:Fallback>
      </mc:AlternateContent>
      <p:cxnSp>
        <p:nvCxnSpPr>
          <p:cNvPr id="66" name="Straight Arrow Connector 65"/>
          <p:cNvCxnSpPr>
            <a:stCxn id="42" idx="4"/>
            <a:endCxn id="65" idx="0"/>
          </p:cNvCxnSpPr>
          <p:nvPr/>
        </p:nvCxnSpPr>
        <p:spPr>
          <a:xfrm flipH="1">
            <a:off x="8123652" y="3853501"/>
            <a:ext cx="459380" cy="1096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5" idx="1"/>
          </p:cNvCxnSpPr>
          <p:nvPr/>
        </p:nvCxnSpPr>
        <p:spPr>
          <a:xfrm>
            <a:off x="6670190" y="3970719"/>
            <a:ext cx="1226286" cy="1067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p:cNvSpPr/>
              <p:nvPr/>
            </p:nvSpPr>
            <p:spPr>
              <a:xfrm>
                <a:off x="5317220" y="5555149"/>
                <a:ext cx="5989460"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r>
                            <a:rPr lang="en-US" b="0" i="1" smtClean="0">
                              <a:latin typeface="Cambria Math" charset="0"/>
                            </a:rPr>
                            <m:t>−</m:t>
                          </m:r>
                          <m:r>
                            <a:rPr lang="en-US" b="0" i="1" smtClean="0">
                              <a:latin typeface="Cambria Math" charset="0"/>
                            </a:rPr>
                            <m:t>ℒ</m:t>
                          </m:r>
                          <m:r>
                            <a:rPr lang="en-US" i="1">
                              <a:latin typeface="Cambria Math" charset="0"/>
                            </a:rPr>
                            <m:t>=</m:t>
                          </m:r>
                          <m:func>
                            <m:funcPr>
                              <m:ctrlPr>
                                <a:rPr lang="en-US" i="1">
                                  <a:latin typeface="Cambria Math" charset="0"/>
                                </a:rPr>
                              </m:ctrlPr>
                            </m:funcPr>
                            <m:fName>
                              <m:sSub>
                                <m:sSubPr>
                                  <m:ctrlPr>
                                    <a:rPr lang="en-US" i="1">
                                      <a:latin typeface="Cambria Math" charset="0"/>
                                    </a:rPr>
                                  </m:ctrlPr>
                                </m:sSubPr>
                                <m:e>
                                  <m:r>
                                    <a:rPr lang="en-US" i="1">
                                      <a:latin typeface="Cambria Math" charset="0"/>
                                    </a:rPr>
                                    <m:t>𝜉</m:t>
                                  </m:r>
                                </m:e>
                                <m:sub>
                                  <m:r>
                                    <a:rPr lang="en-US" i="1">
                                      <a:latin typeface="Cambria Math" charset="0"/>
                                    </a:rPr>
                                    <m:t>9</m:t>
                                  </m:r>
                                </m:sub>
                              </m:sSub>
                              <m:r>
                                <a:rPr lang="en-US" i="1">
                                  <a:latin typeface="Cambria Math" charset="0"/>
                                </a:rPr>
                                <m:t>=</m:t>
                              </m:r>
                              <m:r>
                                <m:rPr>
                                  <m:sty m:val="p"/>
                                </m:rPr>
                                <a:rPr lang="en-US">
                                  <a:latin typeface="Cambria Math" charset="0"/>
                                </a:rPr>
                                <m:t>ylog</m:t>
                              </m:r>
                              <m:r>
                                <a:rPr lang="en-US" i="1">
                                  <a:latin typeface="Cambria Math" charset="0"/>
                                </a:rPr>
                                <m:t>(</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i="1">
                                  <a:latin typeface="Cambria Math" charset="0"/>
                                </a:rPr>
                                <m:t>)</m:t>
                              </m:r>
                            </m:e>
                          </m:func>
                          <m:r>
                            <a:rPr lang="en-US" b="0" i="0" smtClean="0">
                              <a:latin typeface="Cambria Math" charset="0"/>
                            </a:rPr>
                            <m:t>+ </m:t>
                          </m:r>
                          <m:d>
                            <m:dPr>
                              <m:ctrlPr>
                                <a:rPr lang="en-US" b="0" i="1" smtClean="0">
                                  <a:latin typeface="Cambria Math" charset="0"/>
                                </a:rPr>
                              </m:ctrlPr>
                            </m:dPr>
                            <m:e>
                              <m:r>
                                <a:rPr lang="en-US" b="0" i="0" smtClean="0">
                                  <a:latin typeface="Cambria Math" charset="0"/>
                                </a:rPr>
                                <m:t>1−</m:t>
                              </m:r>
                              <m:r>
                                <m:rPr>
                                  <m:sty m:val="p"/>
                                </m:rPr>
                                <a:rPr lang="en-US" b="0" i="0" smtClean="0">
                                  <a:latin typeface="Cambria Math" charset="0"/>
                                </a:rPr>
                                <m:t>y</m:t>
                              </m:r>
                            </m:e>
                          </m:d>
                          <m:r>
                            <m:rPr>
                              <m:sty m:val="p"/>
                            </m:rPr>
                            <a:rPr lang="en-US">
                              <a:latin typeface="Cambria Math" charset="0"/>
                            </a:rPr>
                            <m:t>log</m:t>
                          </m:r>
                          <m:r>
                            <a:rPr lang="en-US" i="1">
                              <a:latin typeface="Cambria Math" charset="0"/>
                            </a:rPr>
                            <m:t>(1−</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i="1">
                              <a:latin typeface="Cambria Math" charset="0"/>
                            </a:rPr>
                            <m:t>)</m:t>
                          </m:r>
                        </m:e>
                      </m:func>
                    </m:oMath>
                  </m:oMathPara>
                </a14:m>
                <a:endParaRPr lang="en-US" dirty="0"/>
              </a:p>
            </p:txBody>
          </p:sp>
        </mc:Choice>
        <mc:Fallback xmlns="">
          <p:sp>
            <p:nvSpPr>
              <p:cNvPr id="70" name="Rectangle 69"/>
              <p:cNvSpPr>
                <a:spLocks noRot="1" noChangeAspect="1" noMove="1" noResize="1" noEditPoints="1" noAdjustHandles="1" noChangeArrowheads="1" noChangeShapeType="1" noTextEdit="1"/>
              </p:cNvSpPr>
              <p:nvPr/>
            </p:nvSpPr>
            <p:spPr>
              <a:xfrm>
                <a:off x="5317220" y="5555149"/>
                <a:ext cx="5989460" cy="645946"/>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Oval 70"/>
              <p:cNvSpPr/>
              <p:nvPr/>
            </p:nvSpPr>
            <p:spPr>
              <a:xfrm>
                <a:off x="3318453" y="3096555"/>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dirty="0">
                  <a:solidFill>
                    <a:schemeClr val="tx1">
                      <a:lumMod val="75000"/>
                      <a:lumOff val="25000"/>
                    </a:schemeClr>
                  </a:solidFill>
                </a:endParaRPr>
              </a:p>
            </p:txBody>
          </p:sp>
        </mc:Choice>
        <mc:Fallback xmlns="">
          <p:sp>
            <p:nvSpPr>
              <p:cNvPr id="71" name="Oval 70"/>
              <p:cNvSpPr>
                <a:spLocks noRot="1" noChangeAspect="1" noMove="1" noResize="1" noEditPoints="1" noAdjustHandles="1" noChangeArrowheads="1" noChangeShapeType="1" noTextEdit="1"/>
              </p:cNvSpPr>
              <p:nvPr/>
            </p:nvSpPr>
            <p:spPr>
              <a:xfrm>
                <a:off x="3318453" y="3096555"/>
                <a:ext cx="642552" cy="605481"/>
              </a:xfrm>
              <a:prstGeom prst="ellipse">
                <a:avLst/>
              </a:prstGeom>
              <a:blipFill rotWithShape="0">
                <a:blip r:embed="rId20"/>
                <a:stretch>
                  <a:fillRect/>
                </a:stretch>
              </a:blipFill>
            </p:spPr>
            <p:txBody>
              <a:bodyPr/>
              <a:lstStyle/>
              <a:p>
                <a:r>
                  <a:rPr lang="en-US">
                    <a:noFill/>
                  </a:rPr>
                  <a:t> </a:t>
                </a:r>
              </a:p>
            </p:txBody>
          </p:sp>
        </mc:Fallback>
      </mc:AlternateContent>
      <p:cxnSp>
        <p:nvCxnSpPr>
          <p:cNvPr id="73" name="Straight Arrow Connector 72"/>
          <p:cNvCxnSpPr>
            <a:stCxn id="71" idx="0"/>
            <a:endCxn id="9" idx="5"/>
          </p:cNvCxnSpPr>
          <p:nvPr/>
        </p:nvCxnSpPr>
        <p:spPr>
          <a:xfrm flipH="1" flipV="1">
            <a:off x="3251380" y="2986166"/>
            <a:ext cx="388349" cy="1103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55" idx="0"/>
            <a:endCxn id="36" idx="4"/>
          </p:cNvCxnSpPr>
          <p:nvPr/>
        </p:nvCxnSpPr>
        <p:spPr>
          <a:xfrm flipH="1" flipV="1">
            <a:off x="4167864" y="1369885"/>
            <a:ext cx="192042" cy="799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9" name="Title 1"/>
          <p:cNvSpPr txBox="1">
            <a:spLocks/>
          </p:cNvSpPr>
          <p:nvPr/>
        </p:nvSpPr>
        <p:spPr>
          <a:xfrm>
            <a:off x="7681151" y="90200"/>
            <a:ext cx="4422212" cy="624243"/>
          </a:xfrm>
          <a:prstGeom prst="rect">
            <a:avLst/>
          </a:prstGeom>
          <a:solidFill>
            <a:schemeClr val="tx2">
              <a:lumMod val="20000"/>
              <a:lumOff val="80000"/>
            </a:schemeClr>
          </a:solidFill>
        </p:spPr>
        <p:txBody>
          <a:bodyPr/>
          <a:lstStyle>
            <a:lvl1pPr algn="ctr" defTabSz="457182" rtl="0" eaLnBrk="1" latinLnBrk="0" hangingPunct="1">
              <a:spcBef>
                <a:spcPct val="0"/>
              </a:spcBef>
              <a:buNone/>
              <a:defRPr sz="3200" kern="1200" baseline="0">
                <a:solidFill>
                  <a:schemeClr val="tx1"/>
                </a:solidFill>
                <a:latin typeface="Karla"/>
                <a:ea typeface="+mj-ea"/>
                <a:cs typeface="Karla"/>
              </a:defRPr>
            </a:lvl1pPr>
          </a:lstStyle>
          <a:p>
            <a:r>
              <a:rPr lang="en-US" dirty="0"/>
              <a:t>Computational Graph</a:t>
            </a:r>
          </a:p>
        </p:txBody>
      </p:sp>
    </p:spTree>
    <p:extLst>
      <p:ext uri="{BB962C8B-B14F-4D97-AF65-F5344CB8AC3E}">
        <p14:creationId xmlns:p14="http://schemas.microsoft.com/office/powerpoint/2010/main" val="89653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55" grpId="0" animBg="1"/>
      <p:bldP spid="41" grpId="0" animBg="1"/>
      <p:bldP spid="54" grpId="0" animBg="1"/>
      <p:bldP spid="65" grpId="0" animBg="1"/>
      <p:bldP spid="70" grpId="0"/>
      <p:bldP spid="7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altogether </a:t>
            </a:r>
          </a:p>
        </p:txBody>
      </p:sp>
      <p:sp>
        <p:nvSpPr>
          <p:cNvPr id="3" name="Content Placeholder 2"/>
          <p:cNvSpPr>
            <a:spLocks noGrp="1"/>
          </p:cNvSpPr>
          <p:nvPr>
            <p:ph idx="1"/>
          </p:nvPr>
        </p:nvSpPr>
        <p:spPr/>
        <p:txBody>
          <a:bodyPr/>
          <a:lstStyle/>
          <a:p>
            <a:r>
              <a:rPr lang="en-US" sz="2400" dirty="0"/>
              <a:t>1. We specify the network structure </a:t>
            </a:r>
          </a:p>
        </p:txBody>
      </p:sp>
      <p:sp>
        <p:nvSpPr>
          <p:cNvPr id="4" name="Slide Number Placeholder 3"/>
          <p:cNvSpPr>
            <a:spLocks noGrp="1"/>
          </p:cNvSpPr>
          <p:nvPr>
            <p:ph type="sldNum" sz="quarter" idx="12"/>
          </p:nvPr>
        </p:nvSpPr>
        <p:spPr/>
        <p:txBody>
          <a:bodyPr/>
          <a:lstStyle/>
          <a:p>
            <a:fld id="{74FD6AAA-7C75-FB4B-8EA1-06B22787237D}" type="slidenum">
              <a:rPr lang="en-US" smtClean="0"/>
              <a:t>48</a:t>
            </a:fld>
            <a:endParaRPr lang="en-US"/>
          </a:p>
        </p:txBody>
      </p:sp>
      <p:grpSp>
        <p:nvGrpSpPr>
          <p:cNvPr id="5" name="Group 4"/>
          <p:cNvGrpSpPr/>
          <p:nvPr/>
        </p:nvGrpSpPr>
        <p:grpSpPr>
          <a:xfrm>
            <a:off x="1323603" y="1913145"/>
            <a:ext cx="3884154" cy="1375756"/>
            <a:chOff x="1768177" y="3916087"/>
            <a:chExt cx="7000377" cy="2479513"/>
          </a:xfrm>
        </p:grpSpPr>
        <p:grpSp>
          <p:nvGrpSpPr>
            <p:cNvPr id="6" name="Group 5"/>
            <p:cNvGrpSpPr/>
            <p:nvPr/>
          </p:nvGrpSpPr>
          <p:grpSpPr>
            <a:xfrm>
              <a:off x="1768177" y="3916087"/>
              <a:ext cx="7000377" cy="2479513"/>
              <a:chOff x="3193036" y="1798870"/>
              <a:chExt cx="7000377" cy="2479513"/>
            </a:xfrm>
          </p:grpSpPr>
          <p:grpSp>
            <p:nvGrpSpPr>
              <p:cNvPr id="13" name="Group 12"/>
              <p:cNvGrpSpPr/>
              <p:nvPr/>
            </p:nvGrpSpPr>
            <p:grpSpPr>
              <a:xfrm>
                <a:off x="3193036" y="1798870"/>
                <a:ext cx="6501741" cy="2479513"/>
                <a:chOff x="2777549" y="2141459"/>
                <a:chExt cx="6501741" cy="2479513"/>
              </a:xfrm>
            </p:grpSpPr>
            <mc:AlternateContent xmlns:mc="http://schemas.openxmlformats.org/markup-compatibility/2006" xmlns:a14="http://schemas.microsoft.com/office/drawing/2010/main">
              <mc:Choice Requires="a14">
                <p:sp>
                  <p:nvSpPr>
                    <p:cNvPr id="15" name="TextBox 14"/>
                    <p:cNvSpPr txBox="1"/>
                    <p:nvPr/>
                  </p:nvSpPr>
                  <p:spPr>
                    <a:xfrm flipH="1" flipV="1">
                      <a:off x="2777549" y="3189246"/>
                      <a:ext cx="425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flipH="1" flipV="1">
                      <a:off x="2777549" y="3189246"/>
                      <a:ext cx="425045" cy="369332"/>
                    </a:xfrm>
                    <a:prstGeom prst="rect">
                      <a:avLst/>
                    </a:prstGeom>
                    <a:blipFill rotWithShape="0">
                      <a:blip r:embed="rId5"/>
                      <a:stretch>
                        <a:fillRect/>
                      </a:stretch>
                    </a:blipFill>
                  </p:spPr>
                  <p:txBody>
                    <a:bodyPr/>
                    <a:lstStyle/>
                    <a:p>
                      <a:r>
                        <a:rPr lang="en-US">
                          <a:noFill/>
                        </a:rPr>
                        <a:t> </a:t>
                      </a:r>
                    </a:p>
                  </p:txBody>
                </p:sp>
              </mc:Fallback>
            </mc:AlternateContent>
            <p:sp>
              <p:nvSpPr>
                <p:cNvPr id="16" name="Rectangle 15"/>
                <p:cNvSpPr/>
                <p:nvPr/>
              </p:nvSpPr>
              <p:spPr>
                <a:xfrm>
                  <a:off x="4418675" y="214145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W</a:t>
                  </a:r>
                  <a:r>
                    <a:rPr lang="en-US" baseline="-25000" dirty="0">
                      <a:solidFill>
                        <a:schemeClr val="tx1">
                          <a:lumMod val="75000"/>
                          <a:lumOff val="25000"/>
                        </a:schemeClr>
                      </a:solidFill>
                    </a:rPr>
                    <a:t>1</a:t>
                  </a:r>
                  <a:endParaRPr lang="en-US" dirty="0">
                    <a:solidFill>
                      <a:schemeClr val="tx1">
                        <a:lumMod val="75000"/>
                        <a:lumOff val="25000"/>
                      </a:schemeClr>
                    </a:solidFill>
                  </a:endParaRPr>
                </a:p>
              </p:txBody>
            </p:sp>
            <p:cxnSp>
              <p:nvCxnSpPr>
                <p:cNvPr id="17" name="Straight Arrow Connector 16"/>
                <p:cNvCxnSpPr/>
                <p:nvPr/>
              </p:nvCxnSpPr>
              <p:spPr>
                <a:xfrm flipV="1">
                  <a:off x="3202594" y="2598659"/>
                  <a:ext cx="1216081" cy="77525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02594" y="3373912"/>
                  <a:ext cx="1216081" cy="78986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5333075" y="2141459"/>
                  <a:ext cx="2129297" cy="2022314"/>
                  <a:chOff x="7172934" y="2048375"/>
                  <a:chExt cx="2129297" cy="2022314"/>
                </a:xfrm>
              </p:grpSpPr>
              <p:cxnSp>
                <p:nvCxnSpPr>
                  <p:cNvPr id="22" name="Straight Arrow Connector 21"/>
                  <p:cNvCxnSpPr/>
                  <p:nvPr/>
                </p:nvCxnSpPr>
                <p:spPr>
                  <a:xfrm flipV="1">
                    <a:off x="7172934" y="4070688"/>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172934" y="2505575"/>
                    <a:ext cx="1216081"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8387831" y="2048375"/>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3</m:t>
                                  </m:r>
                                </m:sub>
                              </m:sSub>
                            </m:oMath>
                          </m:oMathPara>
                        </a14:m>
                        <a:endParaRPr lang="en-US" sz="1700" dirty="0">
                          <a:solidFill>
                            <a:schemeClr val="tx1">
                              <a:lumMod val="75000"/>
                              <a:lumOff val="25000"/>
                            </a:schemeClr>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387831" y="2048375"/>
                        <a:ext cx="914400" cy="914400"/>
                      </a:xfrm>
                      <a:prstGeom prst="rect">
                        <a:avLst/>
                      </a:prstGeom>
                      <a:blipFill rotWithShape="0">
                        <a:blip r:embed="rId6"/>
                        <a:stretch>
                          <a:fillRect/>
                        </a:stretch>
                      </a:blipFill>
                      <a:ln>
                        <a:solidFill>
                          <a:schemeClr val="tx1">
                            <a:lumMod val="75000"/>
                            <a:lumOff val="25000"/>
                          </a:schemeClr>
                        </a:solidFill>
                      </a:ln>
                      <a:effectLst/>
                    </p:spPr>
                    <p:txBody>
                      <a:bodyPr/>
                      <a:lstStyle/>
                      <a:p>
                        <a:r>
                          <a:rPr lang="en-US">
                            <a:noFill/>
                          </a:rPr>
                          <a:t> </a:t>
                        </a:r>
                      </a:p>
                    </p:txBody>
                  </p:sp>
                </mc:Fallback>
              </mc:AlternateContent>
            </p:grpSp>
            <p:sp>
              <p:nvSpPr>
                <p:cNvPr id="20" name="Rectangle 19"/>
                <p:cNvSpPr/>
                <p:nvPr/>
              </p:nvSpPr>
              <p:spPr>
                <a:xfrm>
                  <a:off x="4418675" y="3706572"/>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lumMod val="75000"/>
                          <a:lumOff val="25000"/>
                        </a:schemeClr>
                      </a:solidFill>
                    </a:rPr>
                    <a:t>W</a:t>
                  </a:r>
                  <a:r>
                    <a:rPr lang="en-US" baseline="-25000">
                      <a:solidFill>
                        <a:schemeClr val="tx1">
                          <a:lumMod val="75000"/>
                          <a:lumOff val="25000"/>
                        </a:schemeClr>
                      </a:solidFill>
                    </a:rPr>
                    <a:t>2</a:t>
                  </a:r>
                  <a:endParaRPr lang="en-US" dirty="0">
                    <a:solidFill>
                      <a:schemeClr val="tx1">
                        <a:lumMod val="75000"/>
                        <a:lumOff val="25000"/>
                      </a:schemeClr>
                    </a:solidFill>
                  </a:endParaRPr>
                </a:p>
              </p:txBody>
            </p:sp>
            <p:cxnSp>
              <p:nvCxnSpPr>
                <p:cNvPr id="21" name="Straight Arrow Connector 20"/>
                <p:cNvCxnSpPr/>
                <p:nvPr/>
              </p:nvCxnSpPr>
              <p:spPr>
                <a:xfrm>
                  <a:off x="8977609" y="3443555"/>
                  <a:ext cx="30168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Rectangle 13"/>
                  <p:cNvSpPr/>
                  <p:nvPr/>
                </p:nvSpPr>
                <p:spPr>
                  <a:xfrm>
                    <a:off x="9810744" y="2921959"/>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810744" y="2921959"/>
                    <a:ext cx="382669" cy="369332"/>
                  </a:xfrm>
                  <a:prstGeom prst="rect">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5539784" y="5481200"/>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4</m:t>
                            </m:r>
                          </m:sub>
                        </m:sSub>
                      </m:oMath>
                    </m:oMathPara>
                  </a14:m>
                  <a:endParaRPr lang="en-US" sz="1700" dirty="0">
                    <a:solidFill>
                      <a:schemeClr val="tx1">
                        <a:lumMod val="75000"/>
                        <a:lumOff val="25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539784" y="5481200"/>
                  <a:ext cx="914400" cy="914400"/>
                </a:xfrm>
                <a:prstGeom prst="rect">
                  <a:avLst/>
                </a:prstGeom>
                <a:blipFill rotWithShape="0">
                  <a:blip r:embed="rId8"/>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8" name="Straight Arrow Connector 7"/>
            <p:cNvCxnSpPr/>
            <p:nvPr/>
          </p:nvCxnSpPr>
          <p:spPr>
            <a:xfrm flipV="1">
              <a:off x="4323703" y="4373287"/>
              <a:ext cx="1214897"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323111" y="4373286"/>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7053837" y="4760913"/>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5</m:t>
                            </m:r>
                          </m:sub>
                        </m:sSub>
                      </m:oMath>
                    </m:oMathPara>
                  </a14:m>
                  <a:endParaRPr lang="en-US" sz="1700" dirty="0">
                    <a:solidFill>
                      <a:schemeClr val="tx1">
                        <a:lumMod val="75000"/>
                        <a:lumOff val="2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053837" y="4760913"/>
                  <a:ext cx="914400" cy="914400"/>
                </a:xfrm>
                <a:prstGeom prst="rect">
                  <a:avLst/>
                </a:prstGeom>
                <a:blipFill rotWithShape="0">
                  <a:blip r:embed="rId9"/>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11" name="Straight Arrow Connector 10"/>
            <p:cNvCxnSpPr/>
            <p:nvPr/>
          </p:nvCxnSpPr>
          <p:spPr>
            <a:xfrm>
              <a:off x="6453000" y="4373287"/>
              <a:ext cx="600837" cy="844826"/>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454184" y="5218113"/>
              <a:ext cx="599653" cy="72028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Content Placeholder 2"/>
          <p:cNvSpPr txBox="1">
            <a:spLocks/>
          </p:cNvSpPr>
          <p:nvPr/>
        </p:nvSpPr>
        <p:spPr>
          <a:xfrm>
            <a:off x="932496" y="3586035"/>
            <a:ext cx="10327008" cy="2111143"/>
          </a:xfrm>
          <a:prstGeom prst="rect">
            <a:avLst/>
          </a:prstGeom>
          <a:ln>
            <a:noFill/>
          </a:ln>
        </p:spPr>
        <p:txBody>
          <a:bodyPr/>
          <a:lstStyle>
            <a:lvl1pPr marL="0" indent="0" algn="l" defTabSz="457182" rtl="0" eaLnBrk="1" latinLnBrk="0" hangingPunct="1">
              <a:spcBef>
                <a:spcPct val="20000"/>
              </a:spcBef>
              <a:buFont typeface="Arial"/>
              <a:buNone/>
              <a:defRPr sz="24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0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18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6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6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charset="0"/>
              <a:buChar char="•"/>
            </a:pPr>
            <a:r>
              <a:rPr lang="en-US" dirty="0" smtClean="0"/>
              <a:t>Envision the computational graph (only needed for </a:t>
            </a:r>
            <a:r>
              <a:rPr lang="en-US" smtClean="0"/>
              <a:t>the reverse mode). </a:t>
            </a:r>
            <a:endParaRPr lang="en-US" dirty="0"/>
          </a:p>
          <a:p>
            <a:pPr marL="342900" indent="-342900">
              <a:buFont typeface="Arial" charset="0"/>
              <a:buChar char="•"/>
            </a:pPr>
            <a:r>
              <a:rPr lang="en-US" dirty="0"/>
              <a:t>At each node of the graph we build two functions: the evaluation of the variable and its partial derivative with respect to the previous variable (as shown in the table 3 slides back) </a:t>
            </a:r>
          </a:p>
          <a:p>
            <a:pPr marL="342900" indent="-342900">
              <a:buFont typeface="Arial" charset="0"/>
              <a:buChar char="•"/>
            </a:pPr>
            <a:r>
              <a:rPr lang="en-US" dirty="0"/>
              <a:t>Now we can either go forward or backward depending on the situation. In general, forward is easier to implement and to understand. The difference is clearer when there are multiple nodes per layer. </a:t>
            </a:r>
          </a:p>
          <a:p>
            <a:pPr marL="342900" indent="-342900">
              <a:buFont typeface="Arial" charset="0"/>
              <a:buChar char="•"/>
            </a:pPr>
            <a:endParaRPr lang="en-US" dirty="0"/>
          </a:p>
          <a:p>
            <a:endParaRPr lang="en-US" dirty="0"/>
          </a:p>
        </p:txBody>
      </p:sp>
    </p:spTree>
    <p:extLst>
      <p:ext uri="{BB962C8B-B14F-4D97-AF65-F5344CB8AC3E}">
        <p14:creationId xmlns:p14="http://schemas.microsoft.com/office/powerpoint/2010/main" val="20417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Forward mode: </a:t>
            </a:r>
            <a:r>
              <a:rPr lang="en-US" dirty="0"/>
              <a:t>Evaluate the derivative at: </a:t>
            </a:r>
            <a:r>
              <a:rPr lang="en-US" i="1" dirty="0">
                <a:latin typeface="Cambria Math" charset="0"/>
                <a:ea typeface="Cambria Math" charset="0"/>
                <a:cs typeface="Cambria Math" charset="0"/>
              </a:rPr>
              <a:t>X={3}, y=1, W=3  </a:t>
            </a:r>
          </a:p>
        </p:txBody>
      </p:sp>
      <p:sp>
        <p:nvSpPr>
          <p:cNvPr id="4" name="Slide Number Placeholder 3"/>
          <p:cNvSpPr>
            <a:spLocks noGrp="1"/>
          </p:cNvSpPr>
          <p:nvPr>
            <p:ph type="sldNum" sz="quarter" idx="12"/>
          </p:nvPr>
        </p:nvSpPr>
        <p:spPr/>
        <p:txBody>
          <a:bodyPr/>
          <a:lstStyle/>
          <a:p>
            <a:fld id="{74FD6AAA-7C75-FB4B-8EA1-06B22787237D}" type="slidenum">
              <a:rPr lang="en-US" smtClean="0"/>
              <a:t>49</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755374" y="983807"/>
              <a:ext cx="9703738" cy="4839495"/>
            </p:xfrm>
            <a:graphic>
              <a:graphicData uri="http://schemas.openxmlformats.org/drawingml/2006/table">
                <a:tbl>
                  <a:tblPr firstRow="1" bandRow="1">
                    <a:tableStyleId>{073A0DAA-6AF3-43AB-8588-CEC1D06C72B9}</a:tableStyleId>
                  </a:tblPr>
                  <a:tblGrid>
                    <a:gridCol w="2716772">
                      <a:extLst>
                        <a:ext uri="{9D8B030D-6E8A-4147-A177-3AD203B41FA5}">
                          <a16:colId xmlns="" xmlns:a16="http://schemas.microsoft.com/office/drawing/2014/main" val="20000"/>
                        </a:ext>
                      </a:extLst>
                    </a:gridCol>
                    <a:gridCol w="1571120">
                      <a:extLst>
                        <a:ext uri="{9D8B030D-6E8A-4147-A177-3AD203B41FA5}">
                          <a16:colId xmlns="" xmlns:a16="http://schemas.microsoft.com/office/drawing/2014/main" val="20001"/>
                        </a:ext>
                      </a:extLst>
                    </a:gridCol>
                    <a:gridCol w="1805282">
                      <a:extLst>
                        <a:ext uri="{9D8B030D-6E8A-4147-A177-3AD203B41FA5}">
                          <a16:colId xmlns="" xmlns:a16="http://schemas.microsoft.com/office/drawing/2014/main" val="20002"/>
                        </a:ext>
                      </a:extLst>
                    </a:gridCol>
                    <a:gridCol w="1805282">
                      <a:extLst>
                        <a:ext uri="{9D8B030D-6E8A-4147-A177-3AD203B41FA5}">
                          <a16:colId xmlns="" xmlns:a16="http://schemas.microsoft.com/office/drawing/2014/main" val="20003"/>
                        </a:ext>
                      </a:extLst>
                    </a:gridCol>
                    <a:gridCol w="1805282">
                      <a:extLst>
                        <a:ext uri="{9D8B030D-6E8A-4147-A177-3AD203B41FA5}">
                          <a16:colId xmlns="" xmlns:a16="http://schemas.microsoft.com/office/drawing/2014/main" val="20004"/>
                        </a:ext>
                      </a:extLst>
                    </a:gridCol>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Variables</a:t>
                          </a:r>
                          <a:endParaRPr lang="en-US" sz="1400" b="0" dirty="0">
                            <a:latin typeface="Karla" charset="0"/>
                            <a:ea typeface="Karla" charset="0"/>
                            <a:cs typeface="Karla" charset="0"/>
                          </a:endParaRPr>
                        </a:p>
                      </a:txBody>
                      <a:tcPr anchor="ctr"/>
                    </a:tc>
                    <a:tc>
                      <a:txBody>
                        <a:bodyPr/>
                        <a:lstStyle/>
                        <a:p>
                          <a:pPr algn="ctr"/>
                          <a:r>
                            <a:rPr lang="en-US" sz="1400" dirty="0"/>
                            <a:t>derivatives</a:t>
                          </a:r>
                          <a:endParaRPr lang="en-US" sz="1400" dirty="0">
                            <a:latin typeface="Karla" charset="0"/>
                            <a:ea typeface="Karla" charset="0"/>
                            <a:cs typeface="Karla" charset="0"/>
                          </a:endParaRPr>
                        </a:p>
                      </a:txBody>
                      <a:tcPr anchor="ctr"/>
                    </a:tc>
                    <a:tc>
                      <a:txBody>
                        <a:bodyPr/>
                        <a:lstStyle/>
                        <a:p>
                          <a:pPr algn="ctr"/>
                          <a:r>
                            <a:rPr lang="en-US" sz="1400" dirty="0">
                              <a:latin typeface="Karla" charset="0"/>
                              <a:ea typeface="Karla" charset="0"/>
                              <a:cs typeface="Karla" charset="0"/>
                            </a:rPr>
                            <a:t>Value of</a:t>
                          </a:r>
                          <a:r>
                            <a:rPr lang="en-US" sz="1400" baseline="0" dirty="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a:latin typeface="Karla" charset="0"/>
                              <a:ea typeface="Karla" charset="0"/>
                              <a:cs typeface="Karla" charset="0"/>
                            </a:rPr>
                            <a:t>Value of the partial derivative</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smtClean="0">
                                        <a:latin typeface="Cambria Math" charset="0"/>
                                      </a:rPr>
                                      <m:t>𝑑</m:t>
                                    </m:r>
                                    <m:r>
                                      <a:rPr lang="en-US" sz="1400" b="1" i="1" smtClean="0">
                                        <a:latin typeface="Cambria Math" charset="0"/>
                                      </a:rPr>
                                      <m:t>ℒ</m:t>
                                    </m:r>
                                  </m:num>
                                  <m:den>
                                    <m:r>
                                      <a:rPr lang="en-US" sz="1400" smtClean="0">
                                        <a:latin typeface="Cambria Math" charset="0"/>
                                      </a:rPr>
                                      <m:t>𝑑</m:t>
                                    </m:r>
                                    <m:sSub>
                                      <m:sSubPr>
                                        <m:ctrlPr>
                                          <a:rPr lang="en-US" sz="1400" b="1" i="1" smtClean="0">
                                            <a:latin typeface="Cambria Math" charset="0"/>
                                          </a:rPr>
                                        </m:ctrlPr>
                                      </m:sSubPr>
                                      <m:e>
                                        <m:r>
                                          <a:rPr lang="en-US" sz="1400" b="1" i="1" smtClean="0">
                                            <a:latin typeface="Cambria Math" charset="0"/>
                                          </a:rPr>
                                          <m:t>𝝃</m:t>
                                        </m:r>
                                      </m:e>
                                      <m:sub>
                                        <m:r>
                                          <a:rPr lang="en-US" sz="1400" b="1" i="1" smtClean="0">
                                            <a:latin typeface="Cambria Math" charset="0"/>
                                          </a:rPr>
                                          <m:t>𝒏</m:t>
                                        </m:r>
                                      </m:sub>
                                    </m:sSub>
                                  </m:den>
                                </m:f>
                              </m:oMath>
                            </m:oMathPara>
                          </a14:m>
                          <a:endParaRPr lang="en-US" sz="1400" dirty="0">
                            <a:latin typeface="Karla" charset="0"/>
                            <a:ea typeface="Karla" charset="0"/>
                            <a:cs typeface="Karla" charset="0"/>
                          </a:endParaRPr>
                        </a:p>
                      </a:txBody>
                      <a:tcPr anchor="ctr"/>
                    </a:tc>
                    <a:extLst>
                      <a:ext uri="{0D108BD9-81ED-4DB2-BD59-A6C34878D82A}">
                        <a16:rowId xmlns="" xmlns:a16="http://schemas.microsoft.com/office/drawing/2014/main" val="10000"/>
                      </a:ext>
                    </a:extLst>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−9</m:t>
                                </m:r>
                              </m:oMath>
                            </m:oMathPara>
                          </a14:m>
                          <a:endParaRPr lang="en-US" sz="1400" b="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a:t>-3</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a:t>-3</a:t>
                          </a:r>
                        </a:p>
                      </a:txBody>
                      <a:tcPr anchor="ctr"/>
                    </a:tc>
                    <a:extLst>
                      <a:ext uri="{0D108BD9-81ED-4DB2-BD59-A6C34878D82A}">
                        <a16:rowId xmlns="" xmlns:a16="http://schemas.microsoft.com/office/drawing/2014/main" val="10001"/>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extLst>
                      <a:ext uri="{0D108BD9-81ED-4DB2-BD59-A6C34878D82A}">
                        <a16:rowId xmlns="" xmlns:a16="http://schemas.microsoft.com/office/drawing/2014/main" val="10002"/>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=1</m:t>
                                </m:r>
                              </m:oMath>
                            </m:oMathPara>
                          </a14:m>
                          <a:endParaRPr lang="en-US" sz="1400" b="0" dirty="0"/>
                        </a:p>
                      </a:txBody>
                      <a:tcPr/>
                    </a:tc>
                    <a:tc>
                      <a:txBody>
                        <a:bodyPr/>
                        <a:lstStyle/>
                        <a:p>
                          <a:pPr algn="ctr"/>
                          <a:r>
                            <a:rPr lang="en-US" sz="1400" dirty="0"/>
                            <a:t>1+</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c>
                      <a:txBody>
                        <a:bodyPr/>
                        <a:lstStyle/>
                        <a:p>
                          <a:pPr algn="ctr"/>
                          <a:r>
                            <a:rPr lang="en-US" sz="1400" dirty="0"/>
                            <a:t>1</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extLst>
                      <a:ext uri="{0D108BD9-81ED-4DB2-BD59-A6C34878D82A}">
                        <a16:rowId xmlns="" xmlns:a16="http://schemas.microsoft.com/office/drawing/2014/main" val="10003"/>
                      </a:ext>
                    </a:extLst>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a14:m>
                          <a:endParaRPr lang="en-US" sz="1400" dirty="0"/>
                        </a:p>
                      </a:txBody>
                      <a:tcPr anchor="ctr"/>
                    </a:tc>
                    <a:extLst>
                      <a:ext uri="{0D108BD9-81ED-4DB2-BD59-A6C34878D82A}">
                        <a16:rowId xmlns="" xmlns:a16="http://schemas.microsoft.com/office/drawing/2014/main" val="10004"/>
                      </a:ext>
                    </a:extLst>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sSup>
                            </m:oMath>
                          </a14:m>
                          <a:endParaRPr lang="en-US" sz="1400" dirty="0"/>
                        </a:p>
                      </a:txBody>
                      <a:tcPr anchor="ctr"/>
                    </a:tc>
                    <a:extLst>
                      <a:ext uri="{0D108BD9-81ED-4DB2-BD59-A6C34878D82A}">
                        <a16:rowId xmlns="" xmlns:a16="http://schemas.microsoft.com/office/drawing/2014/main" val="10005"/>
                      </a:ext>
                    </a:extLst>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r>
                                  <a:rPr lang="en-US" sz="1400" smtClean="0">
                                    <a:latin typeface="Cambria Math" charset="0"/>
                                  </a:rPr>
                                  <m:t>=−</m:t>
                                </m:r>
                                <m:r>
                                  <a:rPr lang="en-US" sz="1400" smtClean="0">
                                    <a:latin typeface="Cambria Math" charset="0"/>
                                  </a:rPr>
                                  <m:t>𝑦</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oMath>
                            </m:oMathPara>
                          </a14:m>
                          <a:endParaRPr lang="en-US" sz="1400" b="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charset="0"/>
                                  </a:rPr>
                                  <m:t>−</m:t>
                                </m:r>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m:t>
                                </m:r>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sSup>
                            </m:oMath>
                          </a14:m>
                          <a:r>
                            <a:rPr lang="en-US" sz="1400" dirty="0"/>
                            <a:t> </a:t>
                          </a:r>
                        </a:p>
                      </a:txBody>
                      <a:tcPr anchor="ctr"/>
                    </a:tc>
                    <a:extLst>
                      <a:ext uri="{0D108BD9-81ED-4DB2-BD59-A6C34878D82A}">
                        <a16:rowId xmlns="" xmlns:a16="http://schemas.microsoft.com/office/drawing/2014/main" val="10006"/>
                      </a:ext>
                    </a:extLst>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ℒ</m:t>
                                        </m:r>
                                      </m:e>
                                      <m:sub>
                                        <m:r>
                                          <a:rPr lang="en-US" sz="1400" smtClean="0">
                                            <a:latin typeface="Cambria Math" charset="0"/>
                                          </a:rPr>
                                          <m:t>𝑖</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endParaRPr lang="en-US" sz="1400" b="0" dirty="0"/>
                        </a:p>
                      </a:txBody>
                      <a:tcPr anchor="ct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−3</m:t>
                                </m:r>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800" b="0" i="0" kern="1200" dirty="0">
                              <a:solidFill>
                                <a:schemeClr val="dk1"/>
                              </a:solidFill>
                              <a:effectLst/>
                              <a:latin typeface="+mn-lt"/>
                              <a:ea typeface="+mn-ea"/>
                              <a:cs typeface="+mn-cs"/>
                            </a:rPr>
                            <a:t>0.00037018372</a:t>
                          </a:r>
                          <a:endParaRPr lang="en-US" sz="1400" dirty="0"/>
                        </a:p>
                      </a:txBody>
                      <a:tcPr anchor="ctr"/>
                    </a:tc>
                    <a:extLst>
                      <a:ext uri="{0D108BD9-81ED-4DB2-BD59-A6C34878D82A}">
                        <a16:rowId xmlns="" xmlns:a16="http://schemas.microsoft.com/office/drawing/2014/main" val="1000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06033158"/>
                  </p:ext>
                </p:extLst>
              </p:nvPr>
            </p:nvGraphicFramePr>
            <p:xfrm>
              <a:off x="755374" y="983807"/>
              <a:ext cx="9703738" cy="4839495"/>
            </p:xfrm>
            <a:graphic>
              <a:graphicData uri="http://schemas.openxmlformats.org/drawingml/2006/table">
                <a:tbl>
                  <a:tblPr firstRow="1" bandRow="1">
                    <a:tableStyleId>{073A0DAA-6AF3-43AB-8588-CEC1D06C72B9}</a:tableStyleId>
                  </a:tblPr>
                  <a:tblGrid>
                    <a:gridCol w="2716772"/>
                    <a:gridCol w="1571120"/>
                    <a:gridCol w="1805282"/>
                    <a:gridCol w="1805282"/>
                    <a:gridCol w="1805282"/>
                  </a:tblGrid>
                  <a:tr h="532384">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c>
                      <a:txBody>
                        <a:bodyPr/>
                        <a:lstStyle/>
                        <a:p>
                          <a:endParaRPr lang="en-US"/>
                        </a:p>
                      </a:txBody>
                      <a:tcPr anchor="ctr">
                        <a:blipFill rotWithShape="0">
                          <a:blip r:embed="rId2"/>
                          <a:stretch>
                            <a:fillRect l="-438514" t="-1149" r="-1351" b="-816092"/>
                          </a:stretch>
                        </a:blipFill>
                      </a:tcPr>
                    </a:tc>
                  </a:tr>
                  <a:tr h="514712">
                    <a:tc>
                      <a:txBody>
                        <a:bodyPr/>
                        <a:lstStyle/>
                        <a:p>
                          <a:endParaRPr lang="en-US"/>
                        </a:p>
                      </a:txBody>
                      <a:tcPr anchor="ctr">
                        <a:blipFill rotWithShape="0">
                          <a:blip r:embed="rId2"/>
                          <a:stretch>
                            <a:fillRect l="-224" t="-103529" r="-258072" b="-735294"/>
                          </a:stretch>
                        </a:blipFill>
                      </a:tcPr>
                    </a:tc>
                    <a:tc>
                      <a:txBody>
                        <a:bodyPr/>
                        <a:lstStyle/>
                        <a:p>
                          <a:endParaRPr lang="en-US"/>
                        </a:p>
                      </a:txBody>
                      <a:tcPr>
                        <a:blipFill rotWithShape="0">
                          <a:blip r:embed="rId2"/>
                          <a:stretch>
                            <a:fillRect l="-173256" t="-103529" r="-346124" b="-735294"/>
                          </a:stretch>
                        </a:blipFill>
                      </a:tcPr>
                    </a:tc>
                    <a:tc>
                      <a:txBody>
                        <a:bodyPr/>
                        <a:lstStyle/>
                        <a:p>
                          <a:endParaRPr lang="en-US"/>
                        </a:p>
                      </a:txBody>
                      <a:tcPr anchor="ctr">
                        <a:blipFill rotWithShape="0">
                          <a:blip r:embed="rId2"/>
                          <a:stretch>
                            <a:fillRect l="-238176" t="-103529" r="-201689" b="-735294"/>
                          </a:stretch>
                        </a:blip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endParaRPr lang="en-US"/>
                        </a:p>
                      </a:txBody>
                      <a:tcPr anchor="ctr">
                        <a:blipFill rotWithShape="0">
                          <a:blip r:embed="rId2"/>
                          <a:stretch>
                            <a:fillRect l="-224" t="-190110" r="-258072" b="-586813"/>
                          </a:stretch>
                        </a:blipFill>
                      </a:tcPr>
                    </a:tc>
                    <a:tc>
                      <a:txBody>
                        <a:bodyPr/>
                        <a:lstStyle/>
                        <a:p>
                          <a:endParaRPr lang="en-US"/>
                        </a:p>
                      </a:txBody>
                      <a:tcPr>
                        <a:blipFill rotWithShape="0">
                          <a:blip r:embed="rId2"/>
                          <a:stretch>
                            <a:fillRect l="-173256" t="-190110" r="-346124" b="-586813"/>
                          </a:stretch>
                        </a:blipFill>
                      </a:tcPr>
                    </a:tc>
                    <a:tc>
                      <a:txBody>
                        <a:bodyPr/>
                        <a:lstStyle/>
                        <a:p>
                          <a:endParaRPr lang="en-US"/>
                        </a:p>
                      </a:txBody>
                      <a:tcPr anchor="ctr">
                        <a:blipFill rotWithShape="0">
                          <a:blip r:embed="rId2"/>
                          <a:stretch>
                            <a:fillRect l="-238176" t="-190110" r="-201689" b="-586813"/>
                          </a:stretch>
                        </a:blipFill>
                      </a:tcPr>
                    </a:tc>
                    <a:tc>
                      <a:txBody>
                        <a:bodyPr/>
                        <a:lstStyle/>
                        <a:p>
                          <a:endParaRPr lang="en-US"/>
                        </a:p>
                      </a:txBody>
                      <a:tcPr anchor="ctr">
                        <a:blipFill rotWithShape="0">
                          <a:blip r:embed="rId2"/>
                          <a:stretch>
                            <a:fillRect l="-337037" t="-190110" r="-101010" b="-586813"/>
                          </a:stretch>
                        </a:blipFill>
                      </a:tcPr>
                    </a:tc>
                    <a:tc>
                      <a:txBody>
                        <a:bodyPr/>
                        <a:lstStyle/>
                        <a:p>
                          <a:endParaRPr lang="en-US"/>
                        </a:p>
                      </a:txBody>
                      <a:tcPr anchor="ctr">
                        <a:blipFill rotWithShape="0">
                          <a:blip r:embed="rId2"/>
                          <a:stretch>
                            <a:fillRect l="-438514" t="-190110" r="-1351" b="-586813"/>
                          </a:stretch>
                        </a:blipFill>
                      </a:tcPr>
                    </a:tc>
                  </a:tr>
                  <a:tr h="551246">
                    <a:tc>
                      <a:txBody>
                        <a:bodyPr/>
                        <a:lstStyle/>
                        <a:p>
                          <a:endParaRPr lang="en-US"/>
                        </a:p>
                      </a:txBody>
                      <a:tcPr anchor="ctr">
                        <a:blipFill rotWithShape="0">
                          <a:blip r:embed="rId2"/>
                          <a:stretch>
                            <a:fillRect l="-224" t="-293333" r="-258072" b="-493333"/>
                          </a:stretch>
                        </a:blipFill>
                      </a:tcPr>
                    </a:tc>
                    <a:tc>
                      <a:txBody>
                        <a:bodyPr/>
                        <a:lstStyle/>
                        <a:p>
                          <a:endParaRPr lang="en-US"/>
                        </a:p>
                      </a:txBody>
                      <a:tcPr>
                        <a:blipFill rotWithShape="0">
                          <a:blip r:embed="rId2"/>
                          <a:stretch>
                            <a:fillRect l="-173256" t="-293333" r="-346124" b="-493333"/>
                          </a:stretch>
                        </a:blipFill>
                      </a:tcPr>
                    </a:tc>
                    <a:tc>
                      <a:txBody>
                        <a:bodyPr/>
                        <a:lstStyle/>
                        <a:p>
                          <a:endParaRPr lang="en-US"/>
                        </a:p>
                      </a:txBody>
                      <a:tcPr anchor="ctr">
                        <a:blipFill rotWithShape="0">
                          <a:blip r:embed="rId2"/>
                          <a:stretch>
                            <a:fillRect l="-238176" t="-293333" r="-201689" b="-493333"/>
                          </a:stretch>
                        </a:blipFill>
                      </a:tcPr>
                    </a:tc>
                    <a:tc>
                      <a:txBody>
                        <a:bodyPr/>
                        <a:lstStyle/>
                        <a:p>
                          <a:pPr algn="ctr"/>
                          <a:r>
                            <a:rPr lang="en-US" sz="1400" dirty="0" smtClean="0"/>
                            <a:t>1</a:t>
                          </a:r>
                          <a:endParaRPr lang="en-US" sz="1400" dirty="0"/>
                        </a:p>
                      </a:txBody>
                      <a:tcPr anchor="ctr"/>
                    </a:tc>
                    <a:tc>
                      <a:txBody>
                        <a:bodyPr/>
                        <a:lstStyle/>
                        <a:p>
                          <a:endParaRPr lang="en-US"/>
                        </a:p>
                      </a:txBody>
                      <a:tcPr anchor="ctr">
                        <a:blipFill rotWithShape="0">
                          <a:blip r:embed="rId2"/>
                          <a:stretch>
                            <a:fillRect l="-438514" t="-293333" r="-1351" b="-493333"/>
                          </a:stretch>
                        </a:blipFill>
                      </a:tcPr>
                    </a:tc>
                  </a:tr>
                  <a:tr h="633993">
                    <a:tc>
                      <a:txBody>
                        <a:bodyPr/>
                        <a:lstStyle/>
                        <a:p>
                          <a:endParaRPr lang="en-US"/>
                        </a:p>
                      </a:txBody>
                      <a:tcPr anchor="ctr">
                        <a:blipFill rotWithShape="0">
                          <a:blip r:embed="rId2"/>
                          <a:stretch>
                            <a:fillRect l="-224" t="-340385" r="-258072" b="-326923"/>
                          </a:stretch>
                        </a:blipFill>
                      </a:tcPr>
                    </a:tc>
                    <a:tc>
                      <a:txBody>
                        <a:bodyPr/>
                        <a:lstStyle/>
                        <a:p>
                          <a:endParaRPr lang="en-US"/>
                        </a:p>
                      </a:txBody>
                      <a:tcPr>
                        <a:blipFill rotWithShape="0">
                          <a:blip r:embed="rId2"/>
                          <a:stretch>
                            <a:fillRect l="-173256" t="-340385" r="-346124" b="-326923"/>
                          </a:stretch>
                        </a:blipFill>
                      </a:tcPr>
                    </a:tc>
                    <a:tc>
                      <a:txBody>
                        <a:bodyPr/>
                        <a:lstStyle/>
                        <a:p>
                          <a:endParaRPr lang="en-US"/>
                        </a:p>
                      </a:txBody>
                      <a:tcPr anchor="ctr">
                        <a:blipFill rotWithShape="0">
                          <a:blip r:embed="rId2"/>
                          <a:stretch>
                            <a:fillRect l="-238176" t="-340385" r="-201689" b="-326923"/>
                          </a:stretch>
                        </a:blipFill>
                      </a:tcPr>
                    </a:tc>
                    <a:tc>
                      <a:txBody>
                        <a:bodyPr/>
                        <a:lstStyle/>
                        <a:p>
                          <a:endParaRPr lang="en-US"/>
                        </a:p>
                      </a:txBody>
                      <a:tcPr anchor="ctr">
                        <a:blipFill rotWithShape="0">
                          <a:blip r:embed="rId2"/>
                          <a:stretch>
                            <a:fillRect l="-337037" t="-340385" r="-101010" b="-326923"/>
                          </a:stretch>
                        </a:blipFill>
                      </a:tcPr>
                    </a:tc>
                    <a:tc>
                      <a:txBody>
                        <a:bodyPr/>
                        <a:lstStyle/>
                        <a:p>
                          <a:endParaRPr lang="en-US"/>
                        </a:p>
                      </a:txBody>
                      <a:tcPr anchor="ctr">
                        <a:blipFill rotWithShape="0">
                          <a:blip r:embed="rId2"/>
                          <a:stretch>
                            <a:fillRect l="-438514" t="-340385" r="-1351" b="-326923"/>
                          </a:stretch>
                        </a:blipFill>
                      </a:tcPr>
                    </a:tc>
                  </a:tr>
                  <a:tr h="726313">
                    <a:tc>
                      <a:txBody>
                        <a:bodyPr/>
                        <a:lstStyle/>
                        <a:p>
                          <a:endParaRPr lang="en-US"/>
                        </a:p>
                      </a:txBody>
                      <a:tcPr anchor="ctr">
                        <a:blipFill rotWithShape="0">
                          <a:blip r:embed="rId2"/>
                          <a:stretch>
                            <a:fillRect l="-224" t="-381667" r="-258072" b="-183333"/>
                          </a:stretch>
                        </a:blipFill>
                      </a:tcPr>
                    </a:tc>
                    <a:tc>
                      <a:txBody>
                        <a:bodyPr/>
                        <a:lstStyle/>
                        <a:p>
                          <a:endParaRPr lang="en-US"/>
                        </a:p>
                      </a:txBody>
                      <a:tcPr>
                        <a:blipFill rotWithShape="0">
                          <a:blip r:embed="rId2"/>
                          <a:stretch>
                            <a:fillRect l="-173256" t="-381667" r="-346124" b="-183333"/>
                          </a:stretch>
                        </a:blipFill>
                      </a:tcPr>
                    </a:tc>
                    <a:tc>
                      <a:txBody>
                        <a:bodyPr/>
                        <a:lstStyle/>
                        <a:p>
                          <a:endParaRPr lang="en-US"/>
                        </a:p>
                      </a:txBody>
                      <a:tcPr anchor="ctr">
                        <a:blipFill rotWithShape="0">
                          <a:blip r:embed="rId2"/>
                          <a:stretch>
                            <a:fillRect l="-238176" t="-381667" r="-201689" b="-183333"/>
                          </a:stretch>
                        </a:blipFill>
                      </a:tcPr>
                    </a:tc>
                    <a:tc>
                      <a:txBody>
                        <a:bodyPr/>
                        <a:lstStyle/>
                        <a:p>
                          <a:endParaRPr lang="en-US"/>
                        </a:p>
                      </a:txBody>
                      <a:tcPr anchor="ctr">
                        <a:blipFill rotWithShape="0">
                          <a:blip r:embed="rId2"/>
                          <a:stretch>
                            <a:fillRect l="-337037" t="-381667" r="-101010" b="-183333"/>
                          </a:stretch>
                        </a:blipFill>
                      </a:tcPr>
                    </a:tc>
                    <a:tc>
                      <a:txBody>
                        <a:bodyPr/>
                        <a:lstStyle/>
                        <a:p>
                          <a:endParaRPr lang="en-US"/>
                        </a:p>
                      </a:txBody>
                      <a:tcPr anchor="ctr">
                        <a:blipFill rotWithShape="0">
                          <a:blip r:embed="rId2"/>
                          <a:stretch>
                            <a:fillRect l="-438514" t="-381667" r="-1351" b="-183333"/>
                          </a:stretch>
                        </a:blipFill>
                      </a:tcPr>
                    </a:tc>
                  </a:tr>
                  <a:tr h="552234">
                    <a:tc>
                      <a:txBody>
                        <a:bodyPr/>
                        <a:lstStyle/>
                        <a:p>
                          <a:endParaRPr lang="en-US"/>
                        </a:p>
                      </a:txBody>
                      <a:tcPr anchor="ctr">
                        <a:blipFill rotWithShape="0">
                          <a:blip r:embed="rId2"/>
                          <a:stretch>
                            <a:fillRect l="-224" t="-642222" r="-258072" b="-144444"/>
                          </a:stretch>
                        </a:blipFill>
                      </a:tcPr>
                    </a:tc>
                    <a:tc>
                      <a:txBody>
                        <a:bodyPr/>
                        <a:lstStyle/>
                        <a:p>
                          <a:endParaRPr lang="en-US"/>
                        </a:p>
                      </a:txBody>
                      <a:tcPr>
                        <a:blipFill rotWithShape="0">
                          <a:blip r:embed="rId2"/>
                          <a:stretch>
                            <a:fillRect l="-173256" t="-642222" r="-346124" b="-144444"/>
                          </a:stretch>
                        </a:blipFill>
                      </a:tcPr>
                    </a:tc>
                    <a:tc>
                      <a:txBody>
                        <a:bodyPr/>
                        <a:lstStyle/>
                        <a:p>
                          <a:endParaRPr lang="en-US"/>
                        </a:p>
                      </a:txBody>
                      <a:tcPr anchor="ctr">
                        <a:blipFill rotWithShape="0">
                          <a:blip r:embed="rId2"/>
                          <a:stretch>
                            <a:fillRect l="-238176" t="-642222" r="-201689" b="-144444"/>
                          </a:stretch>
                        </a:blipFill>
                      </a:tcPr>
                    </a:tc>
                    <a:tc>
                      <a:txBody>
                        <a:bodyPr/>
                        <a:lstStyle/>
                        <a:p>
                          <a:endParaRPr lang="en-US"/>
                        </a:p>
                      </a:txBody>
                      <a:tcPr anchor="ctr">
                        <a:blipFill rotWithShape="0">
                          <a:blip r:embed="rId2"/>
                          <a:stretch>
                            <a:fillRect l="-337037" t="-642222" r="-101010" b="-144444"/>
                          </a:stretch>
                        </a:blipFill>
                      </a:tcPr>
                    </a:tc>
                    <a:tc>
                      <a:txBody>
                        <a:bodyPr/>
                        <a:lstStyle/>
                        <a:p>
                          <a:endParaRPr lang="en-US"/>
                        </a:p>
                      </a:txBody>
                      <a:tcPr anchor="ctr">
                        <a:blipFill rotWithShape="0">
                          <a:blip r:embed="rId2"/>
                          <a:stretch>
                            <a:fillRect l="-438514" t="-642222" r="-1351" b="-144444"/>
                          </a:stretch>
                        </a:blipFill>
                      </a:tcPr>
                    </a:tc>
                  </a:tr>
                  <a:tr h="777367">
                    <a:tc>
                      <a:txBody>
                        <a:bodyPr/>
                        <a:lstStyle/>
                        <a:p>
                          <a:endParaRPr lang="en-US"/>
                        </a:p>
                      </a:txBody>
                      <a:tcPr anchor="ctr">
                        <a:blipFill rotWithShape="0">
                          <a:blip r:embed="rId2"/>
                          <a:stretch>
                            <a:fillRect l="-224" t="-521875" r="-258072" b="-1563"/>
                          </a:stretch>
                        </a:blipFill>
                      </a:tcP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endParaRPr lang="en-US"/>
                        </a:p>
                      </a:txBody>
                      <a:tcPr anchor="ctr">
                        <a:blipFill rotWithShape="0">
                          <a:blip r:embed="rId2"/>
                          <a:stretch>
                            <a:fillRect l="-337037" t="-521875" r="-101010" b="-1563"/>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800" b="0" i="0" kern="1200" dirty="0" smtClean="0">
                              <a:solidFill>
                                <a:schemeClr val="dk1"/>
                              </a:solidFill>
                              <a:effectLst/>
                              <a:latin typeface="+mn-lt"/>
                              <a:ea typeface="+mn-ea"/>
                              <a:cs typeface="+mn-cs"/>
                            </a:rPr>
                            <a:t>0.00037018372</a:t>
                          </a:r>
                          <a:endParaRPr lang="en-US" sz="1400" dirty="0"/>
                        </a:p>
                      </a:txBody>
                      <a:tcPr anchor="ctr"/>
                    </a:tc>
                  </a:tr>
                </a:tbl>
              </a:graphicData>
            </a:graphic>
          </p:graphicFrame>
        </mc:Fallback>
      </mc:AlternateContent>
      <p:sp>
        <p:nvSpPr>
          <p:cNvPr id="3" name="Down Arrow 2"/>
          <p:cNvSpPr/>
          <p:nvPr/>
        </p:nvSpPr>
        <p:spPr>
          <a:xfrm>
            <a:off x="10880035" y="1605144"/>
            <a:ext cx="742122" cy="4041913"/>
          </a:xfrm>
          <a:prstGeom prst="downArrow">
            <a:avLst/>
          </a:prstGeom>
          <a:gradFill>
            <a:gsLst>
              <a:gs pos="0">
                <a:schemeClr val="tx1">
                  <a:lumMod val="85000"/>
                  <a:lumOff val="15000"/>
                </a:schemeClr>
              </a:gs>
              <a:gs pos="100000">
                <a:schemeClr val="bg1">
                  <a:lumMod val="6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926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is the idea? </a:t>
            </a:r>
          </a:p>
        </p:txBody>
      </p:sp>
      <p:sp>
        <p:nvSpPr>
          <p:cNvPr id="4" name="Slide Number Placeholder 3"/>
          <p:cNvSpPr>
            <a:spLocks noGrp="1"/>
          </p:cNvSpPr>
          <p:nvPr>
            <p:ph type="sldNum" sz="quarter" idx="12"/>
          </p:nvPr>
        </p:nvSpPr>
        <p:spPr/>
        <p:txBody>
          <a:bodyPr/>
          <a:lstStyle/>
          <a:p>
            <a:fld id="{74FD6AAA-7C75-FB4B-8EA1-06B22787237D}" type="slidenum">
              <a:rPr lang="en-US" smtClean="0"/>
              <a:t>5</a:t>
            </a:fld>
            <a:endParaRPr lang="en-US"/>
          </a:p>
        </p:txBody>
      </p:sp>
      <p:sp>
        <p:nvSpPr>
          <p:cNvPr id="16" name="TextBox 15"/>
          <p:cNvSpPr txBox="1"/>
          <p:nvPr/>
        </p:nvSpPr>
        <p:spPr>
          <a:xfrm>
            <a:off x="719176" y="1212259"/>
            <a:ext cx="11123532" cy="830997"/>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Start with all randomly selected weights. Most likely it will perform horribly.</a:t>
            </a:r>
          </a:p>
          <a:p>
            <a:r>
              <a:rPr lang="en-US" sz="2400" dirty="0">
                <a:solidFill>
                  <a:schemeClr val="tx1">
                    <a:lumMod val="75000"/>
                    <a:lumOff val="25000"/>
                  </a:schemeClr>
                </a:solidFill>
                <a:latin typeface="Karla" charset="0"/>
                <a:ea typeface="Karla" charset="0"/>
                <a:cs typeface="Karla" charset="0"/>
              </a:rPr>
              <a:t>For example, in our heart data, the model will be giving us the wrong answer. </a:t>
            </a:r>
          </a:p>
        </p:txBody>
      </p:sp>
      <p:grpSp>
        <p:nvGrpSpPr>
          <p:cNvPr id="3" name="Group 2"/>
          <p:cNvGrpSpPr/>
          <p:nvPr/>
        </p:nvGrpSpPr>
        <p:grpSpPr>
          <a:xfrm>
            <a:off x="868094" y="3047418"/>
            <a:ext cx="5688710" cy="2476322"/>
            <a:chOff x="1623196" y="3272383"/>
            <a:chExt cx="4983886" cy="1842904"/>
          </a:xfrm>
        </p:grpSpPr>
        <p:cxnSp>
          <p:nvCxnSpPr>
            <p:cNvPr id="11" name="Straight Arrow Connector 10"/>
            <p:cNvCxnSpPr/>
            <p:nvPr/>
          </p:nvCxnSpPr>
          <p:spPr>
            <a:xfrm>
              <a:off x="4389191" y="4187925"/>
              <a:ext cx="692891" cy="372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5150839" y="4056452"/>
                  <a:ext cx="1456243" cy="274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charset="0"/>
                              </a:rPr>
                            </m:ctrlPr>
                          </m:accPr>
                          <m:e>
                            <m:r>
                              <a:rPr lang="en-US" b="0" i="1" smtClean="0">
                                <a:latin typeface="Cambria Math" charset="0"/>
                              </a:rPr>
                              <m:t>𝑝</m:t>
                            </m:r>
                          </m:e>
                        </m:acc>
                        <m:r>
                          <a:rPr lang="en-US" b="0" i="1" smtClean="0">
                            <a:latin typeface="Cambria Math" charset="0"/>
                          </a:rPr>
                          <m:t>=0.9→</m:t>
                        </m:r>
                        <m:r>
                          <a:rPr lang="en-US" b="0" i="1" smtClean="0">
                            <a:latin typeface="Cambria Math" charset="0"/>
                          </a:rPr>
                          <m:t>𝑌𝑒𝑠</m:t>
                        </m:r>
                      </m:oMath>
                    </m:oMathPara>
                  </a14:m>
                  <a:endParaRPr lang="en-US" b="0" dirty="0">
                    <a:ea typeface="Cambria Math" charset="0"/>
                    <a:cs typeface="Cambria Math"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150839" y="4056452"/>
                  <a:ext cx="1456243" cy="274861"/>
                </a:xfrm>
                <a:prstGeom prst="rect">
                  <a:avLst/>
                </a:prstGeom>
                <a:blipFill rotWithShape="0">
                  <a:blip r:embed="rId2"/>
                  <a:stretch>
                    <a:fillRect t="-3333" b="-6667"/>
                  </a:stretch>
                </a:blipFill>
              </p:spPr>
              <p:txBody>
                <a:bodyPr/>
                <a:lstStyle/>
                <a:p>
                  <a:r>
                    <a:rPr lang="en-US">
                      <a:noFill/>
                    </a:rPr>
                    <a:t> </a:t>
                  </a:r>
                </a:p>
              </p:txBody>
            </p:sp>
          </mc:Fallback>
        </mc:AlternateContent>
        <p:sp>
          <p:nvSpPr>
            <p:cNvPr id="32" name="Oval 31"/>
            <p:cNvSpPr>
              <a:spLocks noChangeAspect="1"/>
            </p:cNvSpPr>
            <p:nvPr/>
          </p:nvSpPr>
          <p:spPr>
            <a:xfrm>
              <a:off x="3141609" y="3272383"/>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131119" y="3799161"/>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141740" y="4359909"/>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3141609" y="4886687"/>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158332" y="4079583"/>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a:stCxn id="32" idx="5"/>
            </p:cNvCxnSpPr>
            <p:nvPr/>
          </p:nvCxnSpPr>
          <p:spPr>
            <a:xfrm>
              <a:off x="3336731" y="3467505"/>
              <a:ext cx="865498" cy="65468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3" idx="6"/>
            </p:cNvCxnSpPr>
            <p:nvPr/>
          </p:nvCxnSpPr>
          <p:spPr>
            <a:xfrm>
              <a:off x="3359719" y="3913461"/>
              <a:ext cx="809103" cy="25451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4" idx="6"/>
            </p:cNvCxnSpPr>
            <p:nvPr/>
          </p:nvCxnSpPr>
          <p:spPr>
            <a:xfrm flipV="1">
              <a:off x="3370340" y="4250217"/>
              <a:ext cx="796969" cy="22399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7" idx="3"/>
            </p:cNvCxnSpPr>
            <p:nvPr/>
          </p:nvCxnSpPr>
          <p:spPr>
            <a:xfrm flipV="1">
              <a:off x="3370340" y="4274705"/>
              <a:ext cx="821470" cy="69422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623196" y="3293384"/>
                  <a:ext cx="1323220" cy="206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𝑀𝑎𝑥𝐻𝑅</m:t>
                        </m:r>
                        <m:r>
                          <a:rPr lang="en-US" b="0" i="1" smtClean="0">
                            <a:latin typeface="Cambria Math" charset="0"/>
                          </a:rPr>
                          <m:t>=197</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1623196" y="3293384"/>
                  <a:ext cx="1323220" cy="206145"/>
                </a:xfrm>
                <a:prstGeom prst="rect">
                  <a:avLst/>
                </a:prstGeom>
                <a:blipFill rotWithShape="0">
                  <a:blip r:embed="rId3"/>
                  <a:stretch>
                    <a:fillRect l="-3226" r="-362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055806" y="3810388"/>
                  <a:ext cx="890609" cy="206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𝐴𝑔𝑒</m:t>
                        </m:r>
                        <m:r>
                          <a:rPr lang="en-US" b="0" i="1" smtClean="0">
                            <a:latin typeface="Cambria Math" charset="0"/>
                          </a:rPr>
                          <m:t>=53</m:t>
                        </m:r>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2055806" y="3810388"/>
                  <a:ext cx="890609" cy="206145"/>
                </a:xfrm>
                <a:prstGeom prst="rect">
                  <a:avLst/>
                </a:prstGeom>
                <a:blipFill rotWithShape="0">
                  <a:blip r:embed="rId4"/>
                  <a:stretch>
                    <a:fillRect l="-7186" r="-5389" b="-32609"/>
                  </a:stretch>
                </a:blipFill>
              </p:spPr>
              <p:txBody>
                <a:bodyPr/>
                <a:lstStyle/>
                <a:p>
                  <a:r>
                    <a:rPr lang="en-US">
                      <a:noFill/>
                    </a:rPr>
                    <a:t> </a:t>
                  </a:r>
                </a:p>
              </p:txBody>
            </p:sp>
          </mc:Fallback>
        </mc:AlternateContent>
        <p:sp>
          <p:nvSpPr>
            <p:cNvPr id="62" name="TextBox 61"/>
            <p:cNvSpPr txBox="1"/>
            <p:nvPr/>
          </p:nvSpPr>
          <p:spPr>
            <a:xfrm>
              <a:off x="2738265" y="4294525"/>
              <a:ext cx="57" cy="206145"/>
            </a:xfrm>
            <a:prstGeom prst="rect">
              <a:avLst/>
            </a:prstGeom>
            <a:noFill/>
          </p:spPr>
          <p:txBody>
            <a:bodyPr wrap="none" lIns="0" tIns="0" rIns="0" bIns="0" rtlCol="0">
              <a:spAutoFit/>
            </a:bodyPr>
            <a:lstStyle/>
            <a:p>
              <a:endParaRPr lang="en-US" dirty="0"/>
            </a:p>
          </p:txBody>
        </p:sp>
      </p:grpSp>
      <mc:AlternateContent xmlns:mc="http://schemas.openxmlformats.org/markup-compatibility/2006" xmlns:a14="http://schemas.microsoft.com/office/drawing/2010/main">
        <mc:Choice Requires="a14">
          <p:sp>
            <p:nvSpPr>
              <p:cNvPr id="31" name="TextBox 30"/>
              <p:cNvSpPr txBox="1"/>
              <p:nvPr/>
            </p:nvSpPr>
            <p:spPr>
              <a:xfrm>
                <a:off x="1139794" y="4548792"/>
                <a:ext cx="12367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𝑆𝑒𝑥</m:t>
                      </m:r>
                      <m:r>
                        <a:rPr lang="en-US" b="0" i="1" smtClean="0">
                          <a:latin typeface="Cambria Math" charset="0"/>
                        </a:rPr>
                        <m:t>=</m:t>
                      </m:r>
                      <m:r>
                        <a:rPr lang="en-US" b="0" i="1" smtClean="0">
                          <a:latin typeface="Cambria Math" charset="0"/>
                        </a:rPr>
                        <m:t>𝑀𝑎𝑙𝑒</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139794" y="4548792"/>
                <a:ext cx="1236749" cy="276999"/>
              </a:xfrm>
              <a:prstGeom prst="rect">
                <a:avLst/>
              </a:prstGeom>
              <a:blipFill rotWithShape="0">
                <a:blip r:embed="rId5"/>
                <a:stretch>
                  <a:fillRect l="-4433" r="-4433"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170485" y="5327082"/>
                <a:ext cx="12079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𝐶h𝑜𝑙</m:t>
                      </m:r>
                      <m:r>
                        <a:rPr lang="en-US" b="0" i="1" smtClean="0">
                          <a:latin typeface="Cambria Math" charset="0"/>
                        </a:rPr>
                        <m:t>=152</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1170485" y="5327082"/>
                <a:ext cx="1207959" cy="276999"/>
              </a:xfrm>
              <a:prstGeom prst="rect">
                <a:avLst/>
              </a:prstGeom>
              <a:blipFill rotWithShape="0">
                <a:blip r:embed="rId6"/>
                <a:stretch>
                  <a:fillRect l="-4545" r="-4545" b="-8889"/>
                </a:stretch>
              </a:blipFill>
            </p:spPr>
            <p:txBody>
              <a:bodyPr/>
              <a:lstStyle/>
              <a:p>
                <a:r>
                  <a:rPr lang="en-US">
                    <a:noFill/>
                  </a:rPr>
                  <a:t> </a:t>
                </a:r>
              </a:p>
            </p:txBody>
          </p:sp>
        </mc:Fallback>
      </mc:AlternateContent>
      <p:sp>
        <p:nvSpPr>
          <p:cNvPr id="6" name="Oval Callout 5"/>
          <p:cNvSpPr/>
          <p:nvPr/>
        </p:nvSpPr>
        <p:spPr>
          <a:xfrm>
            <a:off x="8098324" y="5209352"/>
            <a:ext cx="2898860" cy="1125777"/>
          </a:xfrm>
          <a:prstGeom prst="wedgeEllipseCallout">
            <a:avLst>
              <a:gd name="adj1" fmla="val -105152"/>
              <a:gd name="adj2" fmla="val -106950"/>
            </a:avLst>
          </a:prstGeom>
          <a:solidFill>
            <a:srgbClr val="F9F9F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lumMod val="75000"/>
                    <a:lumOff val="25000"/>
                  </a:schemeClr>
                </a:solidFill>
              </a:rPr>
              <a:t>Bad Computer</a:t>
            </a:r>
          </a:p>
        </p:txBody>
      </p:sp>
      <p:grpSp>
        <p:nvGrpSpPr>
          <p:cNvPr id="8" name="Group 7"/>
          <p:cNvGrpSpPr/>
          <p:nvPr/>
        </p:nvGrpSpPr>
        <p:grpSpPr>
          <a:xfrm>
            <a:off x="6574324" y="3564794"/>
            <a:ext cx="2755392" cy="915149"/>
            <a:chOff x="6574324" y="3564794"/>
            <a:chExt cx="2755392" cy="915149"/>
          </a:xfrm>
        </p:grpSpPr>
        <p:sp>
          <p:nvSpPr>
            <p:cNvPr id="5" name="TextBox 4"/>
            <p:cNvSpPr txBox="1"/>
            <p:nvPr/>
          </p:nvSpPr>
          <p:spPr>
            <a:xfrm>
              <a:off x="6635284" y="4079833"/>
              <a:ext cx="2694432" cy="400110"/>
            </a:xfrm>
            <a:prstGeom prst="rect">
              <a:avLst/>
            </a:prstGeom>
            <a:noFill/>
          </p:spPr>
          <p:txBody>
            <a:bodyPr wrap="square" rtlCol="0">
              <a:spAutoFit/>
            </a:bodyPr>
            <a:lstStyle/>
            <a:p>
              <a:r>
                <a:rPr lang="en-US" sz="2000" i="1" dirty="0">
                  <a:solidFill>
                    <a:schemeClr val="tx1">
                      <a:lumMod val="75000"/>
                      <a:lumOff val="25000"/>
                    </a:schemeClr>
                  </a:solidFill>
                </a:rPr>
                <a:t>y=No</a:t>
              </a:r>
            </a:p>
          </p:txBody>
        </p:sp>
        <p:sp>
          <p:nvSpPr>
            <p:cNvPr id="7" name="TextBox 6"/>
            <p:cNvSpPr txBox="1"/>
            <p:nvPr/>
          </p:nvSpPr>
          <p:spPr>
            <a:xfrm>
              <a:off x="6574324" y="3564794"/>
              <a:ext cx="1524000" cy="369332"/>
            </a:xfrm>
            <a:prstGeom prst="rect">
              <a:avLst/>
            </a:prstGeom>
            <a:noFill/>
          </p:spPr>
          <p:txBody>
            <a:bodyPr wrap="square" rtlCol="0">
              <a:spAutoFit/>
            </a:bodyPr>
            <a:lstStyle/>
            <a:p>
              <a:r>
                <a:rPr lang="en-US" dirty="0">
                  <a:solidFill>
                    <a:srgbClr val="C00000"/>
                  </a:solidFill>
                  <a:latin typeface="Karla" charset="0"/>
                  <a:ea typeface="Karla" charset="0"/>
                  <a:cs typeface="Karla" charset="0"/>
                </a:rPr>
                <a:t>Correct</a:t>
              </a:r>
            </a:p>
          </p:txBody>
        </p:sp>
      </p:grpSp>
    </p:spTree>
    <p:extLst>
      <p:ext uri="{BB962C8B-B14F-4D97-AF65-F5344CB8AC3E}">
        <p14:creationId xmlns:p14="http://schemas.microsoft.com/office/powerpoint/2010/main" val="19660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Backward mode: </a:t>
            </a:r>
            <a:r>
              <a:rPr lang="en-US" dirty="0"/>
              <a:t>Evaluate the derivative at: </a:t>
            </a:r>
            <a:r>
              <a:rPr lang="en-US" i="1" dirty="0">
                <a:latin typeface="Cambria Math" charset="0"/>
                <a:ea typeface="Cambria Math" charset="0"/>
                <a:cs typeface="Cambria Math" charset="0"/>
              </a:rPr>
              <a:t>X={3}, y=1, W=3  </a:t>
            </a:r>
          </a:p>
        </p:txBody>
      </p:sp>
      <p:sp>
        <p:nvSpPr>
          <p:cNvPr id="4" name="Slide Number Placeholder 3"/>
          <p:cNvSpPr>
            <a:spLocks noGrp="1"/>
          </p:cNvSpPr>
          <p:nvPr>
            <p:ph type="sldNum" sz="quarter" idx="12"/>
          </p:nvPr>
        </p:nvSpPr>
        <p:spPr/>
        <p:txBody>
          <a:bodyPr/>
          <a:lstStyle/>
          <a:p>
            <a:fld id="{74FD6AAA-7C75-FB4B-8EA1-06B22787237D}" type="slidenum">
              <a:rPr lang="en-US" smtClean="0"/>
              <a:t>50</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03025" y="983807"/>
              <a:ext cx="8133418" cy="4650204"/>
            </p:xfrm>
            <a:graphic>
              <a:graphicData uri="http://schemas.openxmlformats.org/drawingml/2006/table">
                <a:tbl>
                  <a:tblPr firstRow="1" bandRow="1">
                    <a:tableStyleId>{073A0DAA-6AF3-43AB-8588-CEC1D06C72B9}</a:tableStyleId>
                  </a:tblPr>
                  <a:tblGrid>
                    <a:gridCol w="2951734">
                      <a:extLst>
                        <a:ext uri="{9D8B030D-6E8A-4147-A177-3AD203B41FA5}">
                          <a16:colId xmlns="" xmlns:a16="http://schemas.microsoft.com/office/drawing/2014/main" val="20000"/>
                        </a:ext>
                      </a:extLst>
                    </a:gridCol>
                    <a:gridCol w="1571120">
                      <a:extLst>
                        <a:ext uri="{9D8B030D-6E8A-4147-A177-3AD203B41FA5}">
                          <a16:colId xmlns="" xmlns:a16="http://schemas.microsoft.com/office/drawing/2014/main" val="20001"/>
                        </a:ext>
                      </a:extLst>
                    </a:gridCol>
                    <a:gridCol w="1805282">
                      <a:extLst>
                        <a:ext uri="{9D8B030D-6E8A-4147-A177-3AD203B41FA5}">
                          <a16:colId xmlns="" xmlns:a16="http://schemas.microsoft.com/office/drawing/2014/main" val="20002"/>
                        </a:ext>
                      </a:extLst>
                    </a:gridCol>
                    <a:gridCol w="1805282">
                      <a:extLst>
                        <a:ext uri="{9D8B030D-6E8A-4147-A177-3AD203B41FA5}">
                          <a16:colId xmlns="" xmlns:a16="http://schemas.microsoft.com/office/drawing/2014/main" val="20003"/>
                        </a:ext>
                      </a:extLst>
                    </a:gridCol>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a:t>Variables</a:t>
                          </a:r>
                          <a:endParaRPr lang="en-US" sz="1400" b="0" dirty="0">
                            <a:latin typeface="Karla" charset="0"/>
                            <a:ea typeface="Karla" charset="0"/>
                            <a:cs typeface="Karla" charset="0"/>
                          </a:endParaRPr>
                        </a:p>
                      </a:txBody>
                      <a:tcPr anchor="ctr"/>
                    </a:tc>
                    <a:tc>
                      <a:txBody>
                        <a:bodyPr/>
                        <a:lstStyle/>
                        <a:p>
                          <a:pPr algn="ctr"/>
                          <a:r>
                            <a:rPr lang="en-US" sz="1400" dirty="0"/>
                            <a:t>derivatives</a:t>
                          </a:r>
                          <a:endParaRPr lang="en-US" sz="1400" dirty="0">
                            <a:latin typeface="Karla" charset="0"/>
                            <a:ea typeface="Karla" charset="0"/>
                            <a:cs typeface="Karla" charset="0"/>
                          </a:endParaRPr>
                        </a:p>
                      </a:txBody>
                      <a:tcPr anchor="ctr"/>
                    </a:tc>
                    <a:tc>
                      <a:txBody>
                        <a:bodyPr/>
                        <a:lstStyle/>
                        <a:p>
                          <a:pPr algn="ctr"/>
                          <a:r>
                            <a:rPr lang="en-US" sz="1400" dirty="0">
                              <a:latin typeface="Karla" charset="0"/>
                              <a:ea typeface="Karla" charset="0"/>
                              <a:cs typeface="Karla" charset="0"/>
                            </a:rPr>
                            <a:t>Value of</a:t>
                          </a:r>
                          <a:r>
                            <a:rPr lang="en-US" sz="1400" baseline="0" dirty="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a:latin typeface="Karla" charset="0"/>
                              <a:ea typeface="Karla" charset="0"/>
                              <a:cs typeface="Karla" charset="0"/>
                            </a:rPr>
                            <a:t>Value of the partial derivative</a:t>
                          </a:r>
                        </a:p>
                      </a:txBody>
                      <a:tcPr anchor="ctr"/>
                    </a:tc>
                    <a:extLst>
                      <a:ext uri="{0D108BD9-81ED-4DB2-BD59-A6C34878D82A}">
                        <a16:rowId xmlns="" xmlns:a16="http://schemas.microsoft.com/office/drawing/2014/main" val="10000"/>
                      </a:ext>
                    </a:extLst>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−9</m:t>
                                </m:r>
                              </m:oMath>
                            </m:oMathPara>
                          </a14:m>
                          <a:endParaRPr lang="en-US" sz="1400" b="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a:t>-3</a:t>
                          </a:r>
                        </a:p>
                      </a:txBody>
                      <a:tcPr anchor="ctr"/>
                    </a:tc>
                    <a:extLst>
                      <a:ext uri="{0D108BD9-81ED-4DB2-BD59-A6C34878D82A}">
                        <a16:rowId xmlns="" xmlns:a16="http://schemas.microsoft.com/office/drawing/2014/main" val="10001"/>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extLst>
                      <a:ext uri="{0D108BD9-81ED-4DB2-BD59-A6C34878D82A}">
                        <a16:rowId xmlns="" xmlns:a16="http://schemas.microsoft.com/office/drawing/2014/main" val="10002"/>
                      </a:ext>
                    </a:extLst>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=1</m:t>
                                </m:r>
                              </m:oMath>
                            </m:oMathPara>
                          </a14:m>
                          <a:endParaRPr lang="en-US" sz="1400" b="0" dirty="0"/>
                        </a:p>
                      </a:txBody>
                      <a:tcPr/>
                    </a:tc>
                    <a:tc>
                      <a:txBody>
                        <a:bodyPr/>
                        <a:lstStyle/>
                        <a:p>
                          <a:pPr algn="ctr"/>
                          <a:r>
                            <a:rPr lang="en-US" sz="1400" dirty="0"/>
                            <a:t>1+</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c>
                      <a:txBody>
                        <a:bodyPr/>
                        <a:lstStyle/>
                        <a:p>
                          <a:pPr algn="ctr"/>
                          <a:r>
                            <a:rPr lang="en-US" sz="1400" dirty="0"/>
                            <a:t>1</a:t>
                          </a:r>
                        </a:p>
                      </a:txBody>
                      <a:tcPr anchor="ctr"/>
                    </a:tc>
                    <a:extLst>
                      <a:ext uri="{0D108BD9-81ED-4DB2-BD59-A6C34878D82A}">
                        <a16:rowId xmlns="" xmlns:a16="http://schemas.microsoft.com/office/drawing/2014/main" val="10003"/>
                      </a:ext>
                    </a:extLst>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m:oMathPara>
                          </a14:m>
                          <a:endParaRPr lang="en-US" sz="1400" dirty="0"/>
                        </a:p>
                      </a:txBody>
                      <a:tcPr anchor="ctr"/>
                    </a:tc>
                    <a:extLst>
                      <a:ext uri="{0D108BD9-81ED-4DB2-BD59-A6C34878D82A}">
                        <a16:rowId xmlns="" xmlns:a16="http://schemas.microsoft.com/office/drawing/2014/main" val="10004"/>
                      </a:ext>
                    </a:extLst>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oMath>
                            </m:oMathPara>
                          </a14:m>
                          <a:endParaRPr lang="en-US" sz="1400" b="0"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oMath>
                            </m:oMathPara>
                          </a14:m>
                          <a:endParaRPr lang="en-US" sz="1400" dirty="0"/>
                        </a:p>
                      </a:txBody>
                      <a:tcPr anchor="ctr"/>
                    </a:tc>
                    <a:extLst>
                      <a:ext uri="{0D108BD9-81ED-4DB2-BD59-A6C34878D82A}">
                        <a16:rowId xmlns="" xmlns:a16="http://schemas.microsoft.com/office/drawing/2014/main" val="10005"/>
                      </a:ext>
                    </a:extLst>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r>
                                  <a:rPr lang="en-US" sz="1400" smtClean="0">
                                    <a:latin typeface="Cambria Math" charset="0"/>
                                  </a:rPr>
                                  <m:t>=−</m:t>
                                </m:r>
                                <m:r>
                                  <a:rPr lang="en-US" sz="1400" smtClean="0">
                                    <a:latin typeface="Cambria Math" charset="0"/>
                                  </a:rPr>
                                  <m:t>𝑦</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oMath>
                            </m:oMathPara>
                          </a14:m>
                          <a:endParaRPr lang="en-US" sz="1400" b="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charset="0"/>
                                  </a:rPr>
                                  <m:t>−</m:t>
                                </m:r>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m:t>
                                </m:r>
                              </m:oMath>
                            </m:oMathPara>
                          </a14:m>
                          <a:endParaRPr lang="en-US" sz="1400" dirty="0"/>
                        </a:p>
                      </a:txBody>
                      <a:tcPr anchor="ctr"/>
                    </a:tc>
                    <a:extLst>
                      <a:ext uri="{0D108BD9-81ED-4DB2-BD59-A6C34878D82A}">
                        <a16:rowId xmlns="" xmlns:a16="http://schemas.microsoft.com/office/drawing/2014/main" val="10006"/>
                      </a:ext>
                    </a:extLst>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ℒ</m:t>
                                        </m:r>
                                      </m:e>
                                      <m:sub>
                                        <m:r>
                                          <a:rPr lang="en-US" sz="1400" smtClean="0">
                                            <a:latin typeface="Cambria Math" charset="0"/>
                                          </a:rPr>
                                          <m:t>𝑖</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endParaRPr lang="en-US" sz="1400" b="0" dirty="0"/>
                        </a:p>
                      </a:txBody>
                      <a:tcPr anchor="ct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a:fld id="{9E75DD10-5FC0-9C46-8AA1-69F97451EE05}" type="mathplaceholder">
                                  <a:rPr lang="en-US" sz="1400" i="1" smtClean="0">
                                    <a:latin typeface="Cambria Math" charset="0"/>
                                  </a:rPr>
                                  <a:t>Type equation here.</a:t>
                                </a:fld>
                              </m:oMath>
                            </m:oMathPara>
                          </a14:m>
                          <a:endParaRPr lang="en-US" sz="1400" dirty="0"/>
                        </a:p>
                      </a:txBody>
                      <a:tcPr anchor="ctr"/>
                    </a:tc>
                    <a:extLst>
                      <a:ext uri="{0D108BD9-81ED-4DB2-BD59-A6C34878D82A}">
                        <a16:rowId xmlns="" xmlns:a16="http://schemas.microsoft.com/office/drawing/2014/main" val="1000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60533675"/>
                  </p:ext>
                </p:extLst>
              </p:nvPr>
            </p:nvGraphicFramePr>
            <p:xfrm>
              <a:off x="1103025" y="983807"/>
              <a:ext cx="8133418" cy="4650204"/>
            </p:xfrm>
            <a:graphic>
              <a:graphicData uri="http://schemas.openxmlformats.org/drawingml/2006/table">
                <a:tbl>
                  <a:tblPr firstRow="1" bandRow="1">
                    <a:tableStyleId>{073A0DAA-6AF3-43AB-8588-CEC1D06C72B9}</a:tableStyleId>
                  </a:tblPr>
                  <a:tblGrid>
                    <a:gridCol w="2951734"/>
                    <a:gridCol w="1571120"/>
                    <a:gridCol w="1805282"/>
                    <a:gridCol w="1805282"/>
                  </a:tblGrid>
                  <a:tr h="518160">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r>
                  <a:tr h="514712">
                    <a:tc>
                      <a:txBody>
                        <a:bodyPr/>
                        <a:lstStyle/>
                        <a:p>
                          <a:endParaRPr lang="en-US"/>
                        </a:p>
                      </a:txBody>
                      <a:tcPr anchor="ctr">
                        <a:blipFill rotWithShape="0">
                          <a:blip r:embed="rId2"/>
                          <a:stretch>
                            <a:fillRect l="-206" t="-102353" r="-176289" b="-716471"/>
                          </a:stretch>
                        </a:blipFill>
                      </a:tcPr>
                    </a:tc>
                    <a:tc>
                      <a:txBody>
                        <a:bodyPr/>
                        <a:lstStyle/>
                        <a:p>
                          <a:endParaRPr lang="en-US"/>
                        </a:p>
                      </a:txBody>
                      <a:tcPr>
                        <a:blipFill rotWithShape="0">
                          <a:blip r:embed="rId2"/>
                          <a:stretch>
                            <a:fillRect l="-188372" t="-102353" r="-231395" b="-716471"/>
                          </a:stretch>
                        </a:blipFill>
                      </a:tcPr>
                    </a:tc>
                    <a:tc>
                      <a:txBody>
                        <a:bodyPr/>
                        <a:lstStyle/>
                        <a:p>
                          <a:endParaRPr lang="en-US"/>
                        </a:p>
                      </a:txBody>
                      <a:tcPr anchor="ctr">
                        <a:blipFill rotWithShape="0">
                          <a:blip r:embed="rId2"/>
                          <a:stretch>
                            <a:fillRect l="-251351" t="-102353" r="-101689" b="-716471"/>
                          </a:stretch>
                        </a:blip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endParaRPr lang="en-US"/>
                        </a:p>
                      </a:txBody>
                      <a:tcPr anchor="ctr">
                        <a:blipFill rotWithShape="0">
                          <a:blip r:embed="rId2"/>
                          <a:stretch>
                            <a:fillRect l="-206" t="-191111" r="-176289" b="-576667"/>
                          </a:stretch>
                        </a:blipFill>
                      </a:tcPr>
                    </a:tc>
                    <a:tc>
                      <a:txBody>
                        <a:bodyPr/>
                        <a:lstStyle/>
                        <a:p>
                          <a:endParaRPr lang="en-US"/>
                        </a:p>
                      </a:txBody>
                      <a:tcPr>
                        <a:blipFill rotWithShape="0">
                          <a:blip r:embed="rId2"/>
                          <a:stretch>
                            <a:fillRect l="-188372" t="-191111" r="-231395" b="-576667"/>
                          </a:stretch>
                        </a:blipFill>
                      </a:tcPr>
                    </a:tc>
                    <a:tc>
                      <a:txBody>
                        <a:bodyPr/>
                        <a:lstStyle/>
                        <a:p>
                          <a:endParaRPr lang="en-US"/>
                        </a:p>
                      </a:txBody>
                      <a:tcPr anchor="ctr">
                        <a:blipFill rotWithShape="0">
                          <a:blip r:embed="rId2"/>
                          <a:stretch>
                            <a:fillRect l="-251351" t="-191111" r="-101689" b="-576667"/>
                          </a:stretch>
                        </a:blipFill>
                      </a:tcPr>
                    </a:tc>
                    <a:tc>
                      <a:txBody>
                        <a:bodyPr/>
                        <a:lstStyle/>
                        <a:p>
                          <a:endParaRPr lang="en-US"/>
                        </a:p>
                      </a:txBody>
                      <a:tcPr anchor="ctr">
                        <a:blipFill rotWithShape="0">
                          <a:blip r:embed="rId2"/>
                          <a:stretch>
                            <a:fillRect l="-350168" t="-191111" r="-1347" b="-576667"/>
                          </a:stretch>
                        </a:blipFill>
                      </a:tcPr>
                    </a:tc>
                  </a:tr>
                  <a:tr h="551246">
                    <a:tc>
                      <a:txBody>
                        <a:bodyPr/>
                        <a:lstStyle/>
                        <a:p>
                          <a:endParaRPr lang="en-US"/>
                        </a:p>
                      </a:txBody>
                      <a:tcPr anchor="ctr">
                        <a:blipFill rotWithShape="0">
                          <a:blip r:embed="rId2"/>
                          <a:stretch>
                            <a:fillRect l="-206" t="-287912" r="-176289" b="-470330"/>
                          </a:stretch>
                        </a:blipFill>
                      </a:tcPr>
                    </a:tc>
                    <a:tc>
                      <a:txBody>
                        <a:bodyPr/>
                        <a:lstStyle/>
                        <a:p>
                          <a:endParaRPr lang="en-US"/>
                        </a:p>
                      </a:txBody>
                      <a:tcPr>
                        <a:blipFill rotWithShape="0">
                          <a:blip r:embed="rId2"/>
                          <a:stretch>
                            <a:fillRect l="-188372" t="-287912" r="-231395" b="-470330"/>
                          </a:stretch>
                        </a:blipFill>
                      </a:tcPr>
                    </a:tc>
                    <a:tc>
                      <a:txBody>
                        <a:bodyPr/>
                        <a:lstStyle/>
                        <a:p>
                          <a:endParaRPr lang="en-US"/>
                        </a:p>
                      </a:txBody>
                      <a:tcPr anchor="ctr">
                        <a:blipFill rotWithShape="0">
                          <a:blip r:embed="rId2"/>
                          <a:stretch>
                            <a:fillRect l="-251351" t="-287912" r="-101689" b="-470330"/>
                          </a:stretch>
                        </a:blipFill>
                      </a:tcPr>
                    </a:tc>
                    <a:tc>
                      <a:txBody>
                        <a:bodyPr/>
                        <a:lstStyle/>
                        <a:p>
                          <a:pPr algn="ctr"/>
                          <a:r>
                            <a:rPr lang="en-US" sz="1400" dirty="0" smtClean="0"/>
                            <a:t>1</a:t>
                          </a:r>
                          <a:endParaRPr lang="en-US" sz="1400" dirty="0"/>
                        </a:p>
                      </a:txBody>
                      <a:tcPr anchor="ctr"/>
                    </a:tc>
                  </a:tr>
                  <a:tr h="633993">
                    <a:tc>
                      <a:txBody>
                        <a:bodyPr/>
                        <a:lstStyle/>
                        <a:p>
                          <a:endParaRPr lang="en-US"/>
                        </a:p>
                      </a:txBody>
                      <a:tcPr anchor="ctr">
                        <a:blipFill rotWithShape="0">
                          <a:blip r:embed="rId2"/>
                          <a:stretch>
                            <a:fillRect l="-206" t="-339423" r="-176289" b="-311538"/>
                          </a:stretch>
                        </a:blipFill>
                      </a:tcPr>
                    </a:tc>
                    <a:tc>
                      <a:txBody>
                        <a:bodyPr/>
                        <a:lstStyle/>
                        <a:p>
                          <a:endParaRPr lang="en-US"/>
                        </a:p>
                      </a:txBody>
                      <a:tcPr>
                        <a:blipFill rotWithShape="0">
                          <a:blip r:embed="rId2"/>
                          <a:stretch>
                            <a:fillRect l="-188372" t="-339423" r="-231395" b="-311538"/>
                          </a:stretch>
                        </a:blipFill>
                      </a:tcPr>
                    </a:tc>
                    <a:tc>
                      <a:txBody>
                        <a:bodyPr/>
                        <a:lstStyle/>
                        <a:p>
                          <a:endParaRPr lang="en-US"/>
                        </a:p>
                      </a:txBody>
                      <a:tcPr anchor="ctr">
                        <a:blipFill rotWithShape="0">
                          <a:blip r:embed="rId2"/>
                          <a:stretch>
                            <a:fillRect l="-251351" t="-339423" r="-101689" b="-311538"/>
                          </a:stretch>
                        </a:blipFill>
                      </a:tcPr>
                    </a:tc>
                    <a:tc>
                      <a:txBody>
                        <a:bodyPr/>
                        <a:lstStyle/>
                        <a:p>
                          <a:endParaRPr lang="en-US"/>
                        </a:p>
                      </a:txBody>
                      <a:tcPr anchor="ctr">
                        <a:blipFill rotWithShape="0">
                          <a:blip r:embed="rId2"/>
                          <a:stretch>
                            <a:fillRect l="-350168" t="-339423" r="-1347" b="-311538"/>
                          </a:stretch>
                        </a:blipFill>
                      </a:tcPr>
                    </a:tc>
                  </a:tr>
                  <a:tr h="551246">
                    <a:tc>
                      <a:txBody>
                        <a:bodyPr/>
                        <a:lstStyle/>
                        <a:p>
                          <a:endParaRPr lang="en-US"/>
                        </a:p>
                      </a:txBody>
                      <a:tcPr anchor="ctr">
                        <a:blipFill rotWithShape="0">
                          <a:blip r:embed="rId2"/>
                          <a:stretch>
                            <a:fillRect l="-206" t="-502198" r="-176289" b="-256044"/>
                          </a:stretch>
                        </a:blipFill>
                      </a:tcPr>
                    </a:tc>
                    <a:tc>
                      <a:txBody>
                        <a:bodyPr/>
                        <a:lstStyle/>
                        <a:p>
                          <a:endParaRPr lang="en-US"/>
                        </a:p>
                      </a:txBody>
                      <a:tcPr>
                        <a:blipFill rotWithShape="0">
                          <a:blip r:embed="rId2"/>
                          <a:stretch>
                            <a:fillRect l="-188372" t="-502198" r="-231395" b="-256044"/>
                          </a:stretch>
                        </a:blipFill>
                      </a:tcPr>
                    </a:tc>
                    <a:tc>
                      <a:txBody>
                        <a:bodyPr/>
                        <a:lstStyle/>
                        <a:p>
                          <a:endParaRPr lang="en-US"/>
                        </a:p>
                      </a:txBody>
                      <a:tcPr anchor="ctr">
                        <a:blipFill rotWithShape="0">
                          <a:blip r:embed="rId2"/>
                          <a:stretch>
                            <a:fillRect l="-251351" t="-502198" r="-101689" b="-256044"/>
                          </a:stretch>
                        </a:blipFill>
                      </a:tcPr>
                    </a:tc>
                    <a:tc>
                      <a:txBody>
                        <a:bodyPr/>
                        <a:lstStyle/>
                        <a:p>
                          <a:endParaRPr lang="en-US"/>
                        </a:p>
                      </a:txBody>
                      <a:tcPr anchor="ctr">
                        <a:blipFill rotWithShape="0">
                          <a:blip r:embed="rId2"/>
                          <a:stretch>
                            <a:fillRect l="-350168" t="-502198" r="-1347" b="-256044"/>
                          </a:stretch>
                        </a:blipFill>
                      </a:tcPr>
                    </a:tc>
                  </a:tr>
                  <a:tr h="552234">
                    <a:tc>
                      <a:txBody>
                        <a:bodyPr/>
                        <a:lstStyle/>
                        <a:p>
                          <a:endParaRPr lang="en-US"/>
                        </a:p>
                      </a:txBody>
                      <a:tcPr anchor="ctr">
                        <a:blipFill rotWithShape="0">
                          <a:blip r:embed="rId2"/>
                          <a:stretch>
                            <a:fillRect l="-206" t="-608889" r="-176289" b="-158889"/>
                          </a:stretch>
                        </a:blipFill>
                      </a:tcPr>
                    </a:tc>
                    <a:tc>
                      <a:txBody>
                        <a:bodyPr/>
                        <a:lstStyle/>
                        <a:p>
                          <a:endParaRPr lang="en-US"/>
                        </a:p>
                      </a:txBody>
                      <a:tcPr>
                        <a:blipFill rotWithShape="0">
                          <a:blip r:embed="rId2"/>
                          <a:stretch>
                            <a:fillRect l="-188372" t="-608889" r="-231395" b="-158889"/>
                          </a:stretch>
                        </a:blipFill>
                      </a:tcPr>
                    </a:tc>
                    <a:tc>
                      <a:txBody>
                        <a:bodyPr/>
                        <a:lstStyle/>
                        <a:p>
                          <a:endParaRPr lang="en-US"/>
                        </a:p>
                      </a:txBody>
                      <a:tcPr anchor="ctr">
                        <a:blipFill rotWithShape="0">
                          <a:blip r:embed="rId2"/>
                          <a:stretch>
                            <a:fillRect l="-251351" t="-608889" r="-101689" b="-158889"/>
                          </a:stretch>
                        </a:blipFill>
                      </a:tcPr>
                    </a:tc>
                    <a:tc>
                      <a:txBody>
                        <a:bodyPr/>
                        <a:lstStyle/>
                        <a:p>
                          <a:endParaRPr lang="en-US"/>
                        </a:p>
                      </a:txBody>
                      <a:tcPr anchor="ctr">
                        <a:blipFill rotWithShape="0">
                          <a:blip r:embed="rId2"/>
                          <a:stretch>
                            <a:fillRect l="-350168" t="-608889" r="-1347" b="-158889"/>
                          </a:stretch>
                        </a:blipFill>
                      </a:tcPr>
                    </a:tc>
                  </a:tr>
                  <a:tr h="777367">
                    <a:tc>
                      <a:txBody>
                        <a:bodyPr/>
                        <a:lstStyle/>
                        <a:p>
                          <a:endParaRPr lang="en-US"/>
                        </a:p>
                      </a:txBody>
                      <a:tcPr anchor="ctr">
                        <a:blipFill rotWithShape="0">
                          <a:blip r:embed="rId2"/>
                          <a:stretch>
                            <a:fillRect l="-206" t="-498438" r="-176289" b="-11719"/>
                          </a:stretch>
                        </a:blipFill>
                      </a:tcP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endParaRPr lang="en-US"/>
                        </a:p>
                      </a:txBody>
                      <a:tcPr anchor="ctr">
                        <a:blipFill rotWithShape="0">
                          <a:blip r:embed="rId2"/>
                          <a:stretch>
                            <a:fillRect l="-350168" t="-498438" r="-1347" b="-11719"/>
                          </a:stretch>
                        </a:blipFill>
                      </a:tcPr>
                    </a:tc>
                  </a:tr>
                </a:tbl>
              </a:graphicData>
            </a:graphic>
          </p:graphicFrame>
        </mc:Fallback>
      </mc:AlternateContent>
      <p:sp>
        <p:nvSpPr>
          <p:cNvPr id="6" name="Down Arrow 5"/>
          <p:cNvSpPr/>
          <p:nvPr/>
        </p:nvSpPr>
        <p:spPr>
          <a:xfrm flipV="1">
            <a:off x="10877857" y="1334784"/>
            <a:ext cx="742122" cy="3962400"/>
          </a:xfrm>
          <a:prstGeom prst="downArrow">
            <a:avLst/>
          </a:prstGeom>
          <a:gradFill>
            <a:gsLst>
              <a:gs pos="0">
                <a:schemeClr val="tx1">
                  <a:lumMod val="75000"/>
                  <a:lumOff val="25000"/>
                </a:schemeClr>
              </a:gs>
              <a:gs pos="100000">
                <a:schemeClr val="bg1">
                  <a:lumMod val="7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5400000">
            <a:off x="8724446" y="3085152"/>
            <a:ext cx="3480638" cy="461665"/>
          </a:xfrm>
          <a:prstGeom prst="rect">
            <a:avLst/>
          </a:prstGeom>
          <a:noFill/>
        </p:spPr>
        <p:txBody>
          <a:bodyPr wrap="square" rtlCol="0">
            <a:spAutoFit/>
          </a:bodyPr>
          <a:lstStyle/>
          <a:p>
            <a:pPr algn="ctr"/>
            <a:r>
              <a:rPr lang="en-US" sz="2400" dirty="0">
                <a:latin typeface="Karla" charset="0"/>
                <a:ea typeface="Karla" charset="0"/>
                <a:cs typeface="Karla" charset="0"/>
              </a:rPr>
              <a:t>Store all </a:t>
            </a:r>
            <a:r>
              <a:rPr lang="en-US" sz="2400">
                <a:latin typeface="Karla" charset="0"/>
                <a:ea typeface="Karla" charset="0"/>
                <a:cs typeface="Karla" charset="0"/>
              </a:rPr>
              <a:t>these values</a:t>
            </a:r>
          </a:p>
        </p:txBody>
      </p:sp>
      <p:sp>
        <p:nvSpPr>
          <p:cNvPr id="7" name="Down Arrow 6"/>
          <p:cNvSpPr/>
          <p:nvPr/>
        </p:nvSpPr>
        <p:spPr>
          <a:xfrm>
            <a:off x="9548490" y="1428629"/>
            <a:ext cx="742122" cy="4041913"/>
          </a:xfrm>
          <a:prstGeom prst="downArrow">
            <a:avLst/>
          </a:prstGeom>
          <a:gradFill>
            <a:gsLst>
              <a:gs pos="0">
                <a:schemeClr val="tx1">
                  <a:lumMod val="85000"/>
                  <a:lumOff val="15000"/>
                </a:schemeClr>
              </a:gs>
              <a:gs pos="100000">
                <a:schemeClr val="bg1">
                  <a:lumMod val="6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76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Optimizers</a:t>
            </a:r>
          </a:p>
        </p:txBody>
      </p:sp>
      <p:sp>
        <p:nvSpPr>
          <p:cNvPr id="3" name="Slide Number Placeholder 2"/>
          <p:cNvSpPr>
            <a:spLocks noGrp="1"/>
          </p:cNvSpPr>
          <p:nvPr>
            <p:ph type="sldNum" sz="quarter" idx="12"/>
          </p:nvPr>
        </p:nvSpPr>
        <p:spPr/>
        <p:txBody>
          <a:bodyPr/>
          <a:lstStyle/>
          <a:p>
            <a:fld id="{74FD6AAA-7C75-FB4B-8EA1-06B22787237D}" type="slidenum">
              <a:rPr lang="en-US" smtClean="0"/>
              <a:t>51</a:t>
            </a:fld>
            <a:endParaRPr lang="en-US"/>
          </a:p>
        </p:txBody>
      </p:sp>
    </p:spTree>
    <p:extLst>
      <p:ext uri="{BB962C8B-B14F-4D97-AF65-F5344CB8AC3E}">
        <p14:creationId xmlns:p14="http://schemas.microsoft.com/office/powerpoint/2010/main" val="9405431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vs. Optimization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400" dirty="0" smtClean="0"/>
                  <a:t>Goal of learning: </a:t>
                </a:r>
                <a:r>
                  <a:rPr lang="en-US" sz="2400" dirty="0">
                    <a:solidFill>
                      <a:srgbClr val="0000FF"/>
                    </a:solidFill>
                  </a:rPr>
                  <a:t>minimize generalization error, or the loss function</a:t>
                </a:r>
              </a:p>
              <a:p>
                <a:r>
                  <a:rPr lang="en-US" sz="2400" dirty="0">
                    <a:solidFill>
                      <a:srgbClr val="0000FF"/>
                    </a:solidFill>
                  </a:rPr>
                  <a:t>						</a:t>
                </a:r>
                <a:endParaRPr lang="en-US" sz="2400" b="0" i="1" dirty="0">
                  <a:solidFill>
                    <a:srgbClr val="0000FF"/>
                  </a:solidFill>
                  <a:latin typeface="Cambria Math" charset="0"/>
                </a:endParaRPr>
              </a:p>
              <a:p>
                <a:pPr/>
                <a14:m>
                  <m:oMathPara xmlns:m="http://schemas.openxmlformats.org/officeDocument/2006/math">
                    <m:oMathParaPr>
                      <m:jc m:val="centerGroup"/>
                    </m:oMathParaPr>
                    <m:oMath xmlns:m="http://schemas.openxmlformats.org/officeDocument/2006/math">
                      <m:r>
                        <a:rPr lang="en-US" sz="2000" b="1" i="1" smtClean="0">
                          <a:solidFill>
                            <a:schemeClr val="tx1">
                              <a:lumMod val="75000"/>
                              <a:lumOff val="25000"/>
                            </a:schemeClr>
                          </a:solidFill>
                          <a:latin typeface="Cambria Math" charset="0"/>
                        </a:rPr>
                        <m:t>𝓛</m:t>
                      </m:r>
                      <m:d>
                        <m:dPr>
                          <m:ctrlPr>
                            <a:rPr lang="en-US" sz="2000" b="1" i="1" smtClean="0">
                              <a:solidFill>
                                <a:schemeClr val="tx1">
                                  <a:lumMod val="75000"/>
                                  <a:lumOff val="25000"/>
                                </a:schemeClr>
                              </a:solidFill>
                              <a:latin typeface="Cambria Math" charset="0"/>
                            </a:rPr>
                          </m:ctrlPr>
                        </m:dPr>
                        <m:e>
                          <m:r>
                            <a:rPr lang="en-US" sz="2000" b="1" i="1" smtClean="0">
                              <a:solidFill>
                                <a:schemeClr val="tx1">
                                  <a:lumMod val="75000"/>
                                  <a:lumOff val="25000"/>
                                </a:schemeClr>
                              </a:solidFill>
                              <a:latin typeface="Cambria Math" charset="0"/>
                            </a:rPr>
                            <m:t>𝑾</m:t>
                          </m:r>
                        </m:e>
                      </m:d>
                      <m:r>
                        <a:rPr lang="en-US" sz="2000" b="1" i="1" smtClean="0">
                          <a:solidFill>
                            <a:schemeClr val="tx1">
                              <a:lumMod val="75000"/>
                              <a:lumOff val="25000"/>
                            </a:schemeClr>
                          </a:solidFill>
                          <a:latin typeface="Cambria Math" charset="0"/>
                        </a:rPr>
                        <m:t>=</m:t>
                      </m:r>
                      <m:sSub>
                        <m:sSubPr>
                          <m:ctrlPr>
                            <a:rPr lang="en-US" sz="2000" b="1" i="1" smtClean="0">
                              <a:solidFill>
                                <a:schemeClr val="tx1">
                                  <a:lumMod val="75000"/>
                                  <a:lumOff val="25000"/>
                                </a:schemeClr>
                              </a:solidFill>
                              <a:latin typeface="Cambria Math" charset="0"/>
                              <a:ea typeface="Cambria Math" charset="0"/>
                              <a:cs typeface="Cambria Math" charset="0"/>
                            </a:rPr>
                          </m:ctrlPr>
                        </m:sSubPr>
                        <m:e>
                          <m:r>
                            <a:rPr lang="en-US" sz="2000" b="1" i="1" smtClean="0">
                              <a:solidFill>
                                <a:schemeClr val="tx1">
                                  <a:lumMod val="75000"/>
                                  <a:lumOff val="25000"/>
                                </a:schemeClr>
                              </a:solidFill>
                              <a:latin typeface="Cambria Math" charset="0"/>
                              <a:ea typeface="Cambria Math" charset="0"/>
                              <a:cs typeface="Cambria Math" charset="0"/>
                            </a:rPr>
                            <m:t>𝔼</m:t>
                          </m:r>
                        </m:e>
                        <m:sub>
                          <m:d>
                            <m:dPr>
                              <m:ctrlPr>
                                <a:rPr lang="en-US" sz="2000" b="1" i="1" smtClean="0">
                                  <a:solidFill>
                                    <a:schemeClr val="tx1">
                                      <a:lumMod val="75000"/>
                                      <a:lumOff val="25000"/>
                                    </a:schemeClr>
                                  </a:solidFill>
                                  <a:latin typeface="Cambria Math" charset="0"/>
                                  <a:ea typeface="Cambria Math" charset="0"/>
                                  <a:cs typeface="Cambria Math" charset="0"/>
                                </a:rPr>
                              </m:ctrlPr>
                            </m:dPr>
                            <m:e>
                              <m:r>
                                <a:rPr lang="en-US" sz="2000" b="1" i="1" smtClean="0">
                                  <a:solidFill>
                                    <a:schemeClr val="tx1">
                                      <a:lumMod val="75000"/>
                                      <a:lumOff val="25000"/>
                                    </a:schemeClr>
                                  </a:solidFill>
                                  <a:latin typeface="Cambria Math" charset="0"/>
                                  <a:ea typeface="Cambria Math" charset="0"/>
                                  <a:cs typeface="Cambria Math" charset="0"/>
                                </a:rPr>
                                <m:t>𝒙</m:t>
                              </m:r>
                              <m:r>
                                <a:rPr lang="en-US" sz="2000" b="1" i="1" smtClean="0">
                                  <a:solidFill>
                                    <a:schemeClr val="tx1">
                                      <a:lumMod val="75000"/>
                                      <a:lumOff val="25000"/>
                                    </a:schemeClr>
                                  </a:solidFill>
                                  <a:latin typeface="Cambria Math" charset="0"/>
                                  <a:ea typeface="Cambria Math" charset="0"/>
                                  <a:cs typeface="Cambria Math" charset="0"/>
                                </a:rPr>
                                <m:t>,</m:t>
                              </m:r>
                              <m:r>
                                <a:rPr lang="en-US" sz="2000" b="1" i="1" smtClean="0">
                                  <a:solidFill>
                                    <a:schemeClr val="tx1">
                                      <a:lumMod val="75000"/>
                                      <a:lumOff val="25000"/>
                                    </a:schemeClr>
                                  </a:solidFill>
                                  <a:latin typeface="Cambria Math" charset="0"/>
                                  <a:ea typeface="Cambria Math" charset="0"/>
                                  <a:cs typeface="Cambria Math" charset="0"/>
                                </a:rPr>
                                <m:t>𝒚</m:t>
                              </m:r>
                            </m:e>
                          </m:d>
                          <m:r>
                            <a:rPr lang="en-US" sz="2000" b="1" i="1" smtClean="0">
                              <a:solidFill>
                                <a:schemeClr val="tx1">
                                  <a:lumMod val="75000"/>
                                  <a:lumOff val="25000"/>
                                </a:schemeClr>
                              </a:solidFill>
                              <a:latin typeface="Cambria Math" charset="0"/>
                              <a:ea typeface="Cambria Math" charset="0"/>
                              <a:cs typeface="Cambria Math" charset="0"/>
                            </a:rPr>
                            <m:t>~</m:t>
                          </m:r>
                          <m:sSub>
                            <m:sSubPr>
                              <m:ctrlPr>
                                <a:rPr lang="en-US" sz="2000" b="1" i="1" smtClean="0">
                                  <a:solidFill>
                                    <a:schemeClr val="tx1">
                                      <a:lumMod val="75000"/>
                                      <a:lumOff val="25000"/>
                                    </a:schemeClr>
                                  </a:solidFill>
                                  <a:latin typeface="Cambria Math" charset="0"/>
                                  <a:ea typeface="Cambria Math" charset="0"/>
                                  <a:cs typeface="Cambria Math" charset="0"/>
                                </a:rPr>
                              </m:ctrlPr>
                            </m:sSubPr>
                            <m:e>
                              <m:r>
                                <a:rPr lang="en-US" sz="2000" b="1" i="1" smtClean="0">
                                  <a:solidFill>
                                    <a:schemeClr val="tx1">
                                      <a:lumMod val="75000"/>
                                      <a:lumOff val="25000"/>
                                    </a:schemeClr>
                                  </a:solidFill>
                                  <a:latin typeface="Cambria Math" charset="0"/>
                                  <a:ea typeface="Cambria Math" charset="0"/>
                                  <a:cs typeface="Cambria Math" charset="0"/>
                                </a:rPr>
                                <m:t>𝒑</m:t>
                              </m:r>
                            </m:e>
                            <m:sub>
                              <m:r>
                                <a:rPr lang="en-US" sz="2000" b="1" i="1" smtClean="0">
                                  <a:solidFill>
                                    <a:schemeClr val="tx1">
                                      <a:lumMod val="75000"/>
                                      <a:lumOff val="25000"/>
                                    </a:schemeClr>
                                  </a:solidFill>
                                  <a:latin typeface="Cambria Math" charset="0"/>
                                  <a:ea typeface="Cambria Math" charset="0"/>
                                  <a:cs typeface="Cambria Math" charset="0"/>
                                </a:rPr>
                                <m:t>𝒅𝒂𝒕𝒂</m:t>
                              </m:r>
                            </m:sub>
                          </m:sSub>
                        </m:sub>
                      </m:sSub>
                      <m:d>
                        <m:dPr>
                          <m:begChr m:val="["/>
                          <m:endChr m:val="]"/>
                          <m:ctrlPr>
                            <a:rPr lang="mr-IN" sz="2000" b="0" i="1" smtClean="0">
                              <a:solidFill>
                                <a:schemeClr val="tx1">
                                  <a:lumMod val="75000"/>
                                  <a:lumOff val="25000"/>
                                </a:schemeClr>
                              </a:solidFill>
                              <a:latin typeface="Cambria Math" charset="0"/>
                              <a:ea typeface="Cambria Math" charset="0"/>
                              <a:cs typeface="Cambria Math" charset="0"/>
                            </a:rPr>
                          </m:ctrlPr>
                        </m:dPr>
                        <m:e>
                          <m:r>
                            <a:rPr lang="en-CA" sz="3200" i="1">
                              <a:latin typeface="Cambria Math" panose="02040503050406030204" pitchFamily="18" charset="0"/>
                            </a:rPr>
                            <m:t>𝐿</m:t>
                          </m:r>
                          <m:r>
                            <a:rPr lang="en-CA" sz="3200" i="1">
                              <a:latin typeface="Cambria Math" panose="02040503050406030204" pitchFamily="18" charset="0"/>
                            </a:rPr>
                            <m:t>(</m:t>
                          </m:r>
                          <m:r>
                            <a:rPr lang="en-CA" sz="3200" i="1">
                              <a:latin typeface="Cambria Math" panose="02040503050406030204" pitchFamily="18" charset="0"/>
                            </a:rPr>
                            <m:t>𝑓</m:t>
                          </m:r>
                          <m:d>
                            <m:dPr>
                              <m:ctrlPr>
                                <a:rPr lang="en-CA" sz="3200" i="1">
                                  <a:latin typeface="Cambria Math" charset="0"/>
                                </a:rPr>
                              </m:ctrlPr>
                            </m:dPr>
                            <m:e>
                              <m:r>
                                <a:rPr lang="en-US" sz="3200" b="0" i="1" smtClean="0">
                                  <a:latin typeface="Cambria Math" charset="0"/>
                                </a:rPr>
                                <m:t>𝑥</m:t>
                              </m:r>
                              <m:r>
                                <a:rPr lang="en-US" sz="3200" b="0" i="1" smtClean="0">
                                  <a:latin typeface="Cambria Math" charset="0"/>
                                </a:rPr>
                                <m:t>,</m:t>
                              </m:r>
                              <m:r>
                                <a:rPr lang="en-CA" sz="3200" i="1">
                                  <a:latin typeface="Cambria Math" panose="02040503050406030204" pitchFamily="18" charset="0"/>
                                </a:rPr>
                                <m:t>𝑊</m:t>
                              </m:r>
                            </m:e>
                          </m:d>
                          <m:r>
                            <a:rPr lang="en-CA" sz="3200" i="1">
                              <a:latin typeface="Cambria Math" panose="02040503050406030204" pitchFamily="18" charset="0"/>
                            </a:rPr>
                            <m:t>, </m:t>
                          </m:r>
                          <m:r>
                            <a:rPr lang="en-US" sz="3200" b="0" i="1" smtClean="0">
                              <a:latin typeface="Cambria Math" charset="0"/>
                            </a:rPr>
                            <m:t>𝑦</m:t>
                          </m:r>
                        </m:e>
                      </m:d>
                    </m:oMath>
                  </m:oMathPara>
                </a14:m>
                <a:endParaRPr lang="en-US" sz="3600" dirty="0">
                  <a:solidFill>
                    <a:srgbClr val="0000FF"/>
                  </a:solidFill>
                </a:endParaRPr>
              </a:p>
              <a:p>
                <a:endParaRPr lang="en-US" sz="2400" dirty="0">
                  <a:solidFill>
                    <a:srgbClr val="0000FF"/>
                  </a:solidFill>
                </a:endParaRPr>
              </a:p>
              <a:p>
                <a:endParaRPr lang="en-US" sz="2400" dirty="0">
                  <a:solidFill>
                    <a:srgbClr val="0000FF"/>
                  </a:solidFill>
                </a:endParaRPr>
              </a:p>
              <a:p>
                <a:r>
                  <a:rPr lang="en-US" sz="2400" dirty="0" smtClean="0"/>
                  <a:t>In </a:t>
                </a:r>
                <a:r>
                  <a:rPr lang="en-US" sz="2400" dirty="0"/>
                  <a:t>practice, </a:t>
                </a:r>
                <a:r>
                  <a:rPr lang="en-US" sz="2400" dirty="0">
                    <a:solidFill>
                      <a:srgbClr val="0000FF"/>
                    </a:solidFill>
                  </a:rPr>
                  <a:t>empirical risk minimization</a:t>
                </a:r>
                <a:r>
                  <a:rPr lang="en-US" sz="2400" dirty="0" smtClean="0"/>
                  <a:t>:</a:t>
                </a:r>
              </a:p>
              <a:p>
                <a:endParaRPr lang="en-US" sz="2400" dirty="0"/>
              </a:p>
              <a:p>
                <a:pPr/>
                <a14:m>
                  <m:oMathPara xmlns:m="http://schemas.openxmlformats.org/officeDocument/2006/math">
                    <m:oMathParaPr>
                      <m:jc m:val="centerGroup"/>
                    </m:oMathParaPr>
                    <m:oMath xmlns:m="http://schemas.openxmlformats.org/officeDocument/2006/math">
                      <m:r>
                        <a:rPr lang="en-US" sz="2000" i="1" smtClean="0">
                          <a:solidFill>
                            <a:schemeClr val="tx1">
                              <a:lumMod val="75000"/>
                              <a:lumOff val="25000"/>
                            </a:schemeClr>
                          </a:solidFill>
                          <a:latin typeface="Cambria Math" charset="0"/>
                        </a:rPr>
                        <m:t>ℒ</m:t>
                      </m:r>
                      <m:d>
                        <m:dPr>
                          <m:ctrlPr>
                            <a:rPr lang="en-US" sz="2000" i="1">
                              <a:solidFill>
                                <a:schemeClr val="tx1">
                                  <a:lumMod val="75000"/>
                                  <a:lumOff val="25000"/>
                                </a:schemeClr>
                              </a:solidFill>
                              <a:latin typeface="Cambria Math" charset="0"/>
                            </a:rPr>
                          </m:ctrlPr>
                        </m:dPr>
                        <m:e>
                          <m:r>
                            <a:rPr lang="en-US" sz="2000" i="1">
                              <a:solidFill>
                                <a:schemeClr val="tx1">
                                  <a:lumMod val="75000"/>
                                  <a:lumOff val="25000"/>
                                </a:schemeClr>
                              </a:solidFill>
                              <a:latin typeface="Cambria Math" charset="0"/>
                            </a:rPr>
                            <m:t>𝑊</m:t>
                          </m:r>
                        </m:e>
                      </m:d>
                      <m:r>
                        <a:rPr lang="en-US" sz="2000" i="1">
                          <a:solidFill>
                            <a:schemeClr val="tx1">
                              <a:lumMod val="75000"/>
                              <a:lumOff val="25000"/>
                            </a:schemeClr>
                          </a:solidFill>
                          <a:latin typeface="Cambria Math" charset="0"/>
                        </a:rPr>
                        <m:t>=</m:t>
                      </m:r>
                      <m:nary>
                        <m:naryPr>
                          <m:chr m:val="∑"/>
                          <m:supHide m:val="on"/>
                          <m:ctrlPr>
                            <a:rPr lang="en-US" sz="2000" b="0" i="1" smtClean="0">
                              <a:solidFill>
                                <a:schemeClr val="tx1">
                                  <a:lumMod val="75000"/>
                                  <a:lumOff val="25000"/>
                                </a:schemeClr>
                              </a:solidFill>
                              <a:latin typeface="Cambria Math" charset="0"/>
                            </a:rPr>
                          </m:ctrlPr>
                        </m:naryPr>
                        <m:sub>
                          <m:r>
                            <a:rPr lang="en-US" sz="2000" b="0" i="1" smtClean="0">
                              <a:solidFill>
                                <a:schemeClr val="tx1">
                                  <a:lumMod val="75000"/>
                                  <a:lumOff val="25000"/>
                                </a:schemeClr>
                              </a:solidFill>
                              <a:latin typeface="Cambria Math" charset="0"/>
                            </a:rPr>
                            <m:t>𝑖</m:t>
                          </m:r>
                        </m:sub>
                        <m:sup/>
                        <m:e>
                          <m:d>
                            <m:dPr>
                              <m:begChr m:val="["/>
                              <m:endChr m:val="]"/>
                              <m:ctrlPr>
                                <a:rPr lang="mr-IN" sz="2000" i="1" smtClean="0">
                                  <a:solidFill>
                                    <a:schemeClr val="tx1">
                                      <a:lumMod val="75000"/>
                                      <a:lumOff val="25000"/>
                                    </a:schemeClr>
                                  </a:solidFill>
                                  <a:latin typeface="Cambria Math" charset="0"/>
                                  <a:ea typeface="Cambria Math" charset="0"/>
                                  <a:cs typeface="Cambria Math" charset="0"/>
                                </a:rPr>
                              </m:ctrlPr>
                            </m:dPr>
                            <m:e>
                              <m:r>
                                <a:rPr lang="en-CA" i="1">
                                  <a:latin typeface="Cambria Math" panose="02040503050406030204" pitchFamily="18" charset="0"/>
                                </a:rPr>
                                <m:t>𝐿</m:t>
                              </m:r>
                              <m:r>
                                <a:rPr lang="en-CA" i="1">
                                  <a:latin typeface="Cambria Math" panose="02040503050406030204" pitchFamily="18" charset="0"/>
                                </a:rPr>
                                <m:t>(</m:t>
                              </m:r>
                              <m:r>
                                <a:rPr lang="en-CA" i="1">
                                  <a:latin typeface="Cambria Math" panose="02040503050406030204" pitchFamily="18" charset="0"/>
                                </a:rPr>
                                <m:t>𝑓</m:t>
                              </m:r>
                              <m:d>
                                <m:dPr>
                                  <m:ctrlPr>
                                    <a:rPr lang="en-CA" i="1">
                                      <a:latin typeface="Cambria Math" charset="0"/>
                                    </a:rPr>
                                  </m:ctrlPr>
                                </m:dPr>
                                <m:e>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𝑖</m:t>
                                      </m:r>
                                    </m:sub>
                                  </m:sSub>
                                  <m:r>
                                    <a:rPr lang="en-CA" i="1">
                                      <a:latin typeface="Cambria Math" panose="02040503050406030204" pitchFamily="18" charset="0"/>
                                    </a:rPr>
                                    <m:t>;</m:t>
                                  </m:r>
                                  <m:r>
                                    <a:rPr lang="en-CA" i="1">
                                      <a:latin typeface="Cambria Math" panose="02040503050406030204" pitchFamily="18" charset="0"/>
                                    </a:rPr>
                                    <m:t>𝑊</m:t>
                                  </m:r>
                                </m:e>
                              </m:d>
                              <m:r>
                                <a:rPr lang="en-CA" i="1">
                                  <a:latin typeface="Cambria Math" panose="02040503050406030204" pitchFamily="18" charset="0"/>
                                </a:rPr>
                                <m:t>, </m:t>
                              </m:r>
                              <m:sSub>
                                <m:sSubPr>
                                  <m:ctrlPr>
                                    <a:rPr lang="en-US" b="0" i="1" smtClean="0">
                                      <a:latin typeface="Cambria Math" charset="0"/>
                                    </a:rPr>
                                  </m:ctrlPr>
                                </m:sSubPr>
                                <m:e>
                                  <m:r>
                                    <a:rPr lang="en-US" b="0" i="1" smtClean="0">
                                      <a:latin typeface="Cambria Math" charset="0"/>
                                    </a:rPr>
                                    <m:t>𝑦</m:t>
                                  </m:r>
                                </m:e>
                                <m:sub>
                                  <m:r>
                                    <a:rPr lang="en-US" b="0" i="1" smtClean="0">
                                      <a:latin typeface="Cambria Math" charset="0"/>
                                    </a:rPr>
                                    <m:t>𝑖</m:t>
                                  </m:r>
                                </m:sub>
                              </m:sSub>
                            </m:e>
                          </m:d>
                        </m:e>
                      </m:nary>
                    </m:oMath>
                  </m:oMathPara>
                </a14:m>
                <a:endParaRPr lang="en-US" dirty="0">
                  <a:solidFill>
                    <a:schemeClr val="tx1">
                      <a:lumMod val="75000"/>
                      <a:lumOff val="25000"/>
                    </a:schemeClr>
                  </a:solidFill>
                </a:endParaRPr>
              </a:p>
              <a:p>
                <a:endParaRPr lang="en-US" sz="2400" dirty="0"/>
              </a:p>
              <a:p>
                <a:endParaRPr lang="en-US" sz="2400" dirty="0"/>
              </a:p>
              <a:p>
                <a:endParaRPr lang="en-US" sz="2400" dirty="0"/>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45" t="-2305" b="-9135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2BAABBF-CE1E-8A4C-92D8-393D0291D808}" type="slidenum">
              <a:rPr lang="en-US" smtClean="0"/>
              <a:t>52</a:t>
            </a:fld>
            <a:endParaRPr lang="en-US"/>
          </a:p>
        </p:txBody>
      </p:sp>
      <p:sp>
        <p:nvSpPr>
          <p:cNvPr id="7" name="Oval Callout 6"/>
          <p:cNvSpPr/>
          <p:nvPr/>
        </p:nvSpPr>
        <p:spPr>
          <a:xfrm>
            <a:off x="7732424" y="5722662"/>
            <a:ext cx="3921125" cy="968375"/>
          </a:xfrm>
          <a:prstGeom prst="wedgeEllipseCallout">
            <a:avLst>
              <a:gd name="adj1" fmla="val -92503"/>
              <a:gd name="adj2" fmla="val -9944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Quantity </a:t>
            </a:r>
            <a:r>
              <a:rPr lang="en-US"/>
              <a:t>optimized </a:t>
            </a:r>
            <a:r>
              <a:rPr lang="en-US" smtClean="0"/>
              <a:t>different </a:t>
            </a:r>
            <a:r>
              <a:rPr lang="en-US" dirty="0"/>
              <a:t>from the quantity we care about</a:t>
            </a:r>
          </a:p>
        </p:txBody>
      </p:sp>
      <p:sp>
        <p:nvSpPr>
          <p:cNvPr id="8" name="Oval Callout 7"/>
          <p:cNvSpPr/>
          <p:nvPr/>
        </p:nvSpPr>
        <p:spPr>
          <a:xfrm>
            <a:off x="7285963" y="2998664"/>
            <a:ext cx="3921125" cy="968375"/>
          </a:xfrm>
          <a:prstGeom prst="wedgeEllipseCallout">
            <a:avLst>
              <a:gd name="adj1" fmla="val -68498"/>
              <a:gd name="adj2" fmla="val -7584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smtClean="0">
                <a:latin typeface="Cambria Math" charset="0"/>
                <a:ea typeface="Cambria Math" charset="0"/>
                <a:cs typeface="Cambria Math" charset="0"/>
              </a:rPr>
              <a:t>f </a:t>
            </a:r>
            <a:r>
              <a:rPr lang="en-US" smtClean="0"/>
              <a:t> </a:t>
            </a:r>
            <a:r>
              <a:rPr lang="en-US" dirty="0" smtClean="0"/>
              <a:t>is the neural network</a:t>
            </a:r>
            <a:endParaRPr lang="en-US" dirty="0"/>
          </a:p>
        </p:txBody>
      </p:sp>
    </p:spTree>
    <p:extLst>
      <p:ext uri="{BB962C8B-B14F-4D97-AF65-F5344CB8AC3E}">
        <p14:creationId xmlns:p14="http://schemas.microsoft.com/office/powerpoint/2010/main" val="18772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20163" y="983807"/>
            <a:ext cx="10327008" cy="2111143"/>
          </a:xfrm>
        </p:spPr>
        <p:txBody>
          <a:bodyPr/>
          <a:lstStyle/>
          <a:p>
            <a:r>
              <a:rPr lang="en-US" b="1" dirty="0"/>
              <a:t>Optimization</a:t>
            </a:r>
          </a:p>
          <a:p>
            <a:pPr lvl="1">
              <a:buFont typeface="Arial" charset="0"/>
              <a:buChar char="•"/>
            </a:pPr>
            <a:r>
              <a:rPr lang="en-US" sz="2200" b="1" dirty="0">
                <a:solidFill>
                  <a:schemeClr val="accent1"/>
                </a:solidFill>
              </a:rPr>
              <a:t>Challenges in Optimization</a:t>
            </a:r>
          </a:p>
          <a:p>
            <a:pPr lvl="1">
              <a:buFont typeface="Arial" charset="0"/>
              <a:buChar char="•"/>
            </a:pPr>
            <a:r>
              <a:rPr lang="en-US" sz="2200" dirty="0">
                <a:solidFill>
                  <a:schemeClr val="tx1">
                    <a:lumMod val="75000"/>
                    <a:lumOff val="25000"/>
                  </a:schemeClr>
                </a:solidFill>
              </a:rPr>
              <a:t>Momentum</a:t>
            </a:r>
          </a:p>
          <a:p>
            <a:pPr lvl="1">
              <a:buFont typeface="Arial" charset="0"/>
              <a:buChar char="•"/>
            </a:pPr>
            <a:r>
              <a:rPr lang="en-US" sz="2200" dirty="0"/>
              <a:t>Adaptive Learning Rate</a:t>
            </a:r>
          </a:p>
          <a:p>
            <a:pPr lvl="1">
              <a:buFont typeface="Arial" charset="0"/>
              <a:buChar char="•"/>
            </a:pPr>
            <a:r>
              <a:rPr lang="en-US" sz="2200" dirty="0"/>
              <a:t>Parameter Initialization </a:t>
            </a:r>
          </a:p>
          <a:p>
            <a:pPr lvl="1">
              <a:buFont typeface="Arial" charset="0"/>
              <a:buChar char="•"/>
            </a:pPr>
            <a:r>
              <a:rPr lang="en-US" sz="2200" dirty="0"/>
              <a:t>Batch Normalization</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82BAABBF-CE1E-8A4C-92D8-393D0291D808}" type="slidenum">
              <a:rPr lang="en-US" smtClean="0"/>
              <a:t>53</a:t>
            </a:fld>
            <a:endParaRPr lang="en-US"/>
          </a:p>
        </p:txBody>
      </p:sp>
    </p:spTree>
    <p:extLst>
      <p:ext uri="{BB962C8B-B14F-4D97-AF65-F5344CB8AC3E}">
        <p14:creationId xmlns:p14="http://schemas.microsoft.com/office/powerpoint/2010/main" val="180261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Minima</a:t>
            </a:r>
          </a:p>
        </p:txBody>
      </p:sp>
      <p:sp>
        <p:nvSpPr>
          <p:cNvPr id="3" name="Slide Number Placeholder 2"/>
          <p:cNvSpPr>
            <a:spLocks noGrp="1"/>
          </p:cNvSpPr>
          <p:nvPr>
            <p:ph type="sldNum" sz="quarter" idx="12"/>
          </p:nvPr>
        </p:nvSpPr>
        <p:spPr/>
        <p:txBody>
          <a:bodyPr/>
          <a:lstStyle/>
          <a:p>
            <a:fld id="{82BAABBF-CE1E-8A4C-92D8-393D0291D808}" type="slidenum">
              <a:rPr lang="en-US" smtClean="0"/>
              <a:t>54</a:t>
            </a:fld>
            <a:endParaRPr lang="en-US"/>
          </a:p>
        </p:txBody>
      </p:sp>
      <p:sp>
        <p:nvSpPr>
          <p:cNvPr id="4" name="TextBox 3"/>
          <p:cNvSpPr txBox="1"/>
          <p:nvPr/>
        </p:nvSpPr>
        <p:spPr>
          <a:xfrm>
            <a:off x="6809172" y="6332535"/>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Goodfellow</a:t>
            </a:r>
            <a:r>
              <a:rPr lang="en-US" sz="2000" dirty="0">
                <a:solidFill>
                  <a:schemeClr val="tx1">
                    <a:lumMod val="50000"/>
                    <a:lumOff val="50000"/>
                  </a:schemeClr>
                </a:solidFill>
              </a:rPr>
              <a:t> et al. (2016)</a:t>
            </a:r>
          </a:p>
        </p:txBody>
      </p:sp>
      <p:pic>
        <p:nvPicPr>
          <p:cNvPr id="6" name="Picture 5"/>
          <p:cNvPicPr>
            <a:picLocks noChangeAspect="1"/>
          </p:cNvPicPr>
          <p:nvPr/>
        </p:nvPicPr>
        <p:blipFill rotWithShape="1">
          <a:blip r:embed="rId3"/>
          <a:srcRect t="479" b="-479"/>
          <a:stretch/>
        </p:blipFill>
        <p:spPr>
          <a:xfrm>
            <a:off x="1524000" y="1536192"/>
            <a:ext cx="9144000" cy="4654950"/>
          </a:xfrm>
          <a:prstGeom prst="rect">
            <a:avLst/>
          </a:prstGeom>
        </p:spPr>
      </p:pic>
    </p:spTree>
    <p:extLst>
      <p:ext uri="{BB962C8B-B14F-4D97-AF65-F5344CB8AC3E}">
        <p14:creationId xmlns:p14="http://schemas.microsoft.com/office/powerpoint/2010/main" val="15398140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Points</a:t>
            </a:r>
          </a:p>
        </p:txBody>
      </p:sp>
      <p:sp>
        <p:nvSpPr>
          <p:cNvPr id="3" name="Content Placeholder 2"/>
          <p:cNvSpPr>
            <a:spLocks noGrp="1"/>
          </p:cNvSpPr>
          <p:nvPr>
            <p:ph idx="1"/>
          </p:nvPr>
        </p:nvSpPr>
        <p:spPr/>
        <p:txBody>
          <a:bodyPr/>
          <a:lstStyle/>
          <a:p>
            <a:r>
              <a:rPr lang="en-US" sz="2400" dirty="0"/>
              <a:t>Points with </a:t>
            </a:r>
            <a:r>
              <a:rPr lang="en-US" sz="2400" dirty="0">
                <a:solidFill>
                  <a:srgbClr val="0000FF"/>
                </a:solidFill>
              </a:rPr>
              <a:t>zero gradient </a:t>
            </a:r>
          </a:p>
          <a:p>
            <a:r>
              <a:rPr lang="en-US" sz="2400" dirty="0">
                <a:solidFill>
                  <a:srgbClr val="000000"/>
                </a:solidFill>
              </a:rPr>
              <a:t>2</a:t>
            </a:r>
            <a:r>
              <a:rPr lang="en-US" sz="2400" baseline="30000" dirty="0">
                <a:solidFill>
                  <a:srgbClr val="000000"/>
                </a:solidFill>
              </a:rPr>
              <a:t>nd</a:t>
            </a:r>
            <a:r>
              <a:rPr lang="en-US" sz="2400" dirty="0">
                <a:solidFill>
                  <a:srgbClr val="000000"/>
                </a:solidFill>
              </a:rPr>
              <a:t>-derivate (Hessian) determines curvature</a:t>
            </a:r>
          </a:p>
        </p:txBody>
      </p:sp>
      <p:sp>
        <p:nvSpPr>
          <p:cNvPr id="4" name="Slide Number Placeholder 3"/>
          <p:cNvSpPr>
            <a:spLocks noGrp="1"/>
          </p:cNvSpPr>
          <p:nvPr>
            <p:ph type="sldNum" sz="quarter" idx="12"/>
          </p:nvPr>
        </p:nvSpPr>
        <p:spPr/>
        <p:txBody>
          <a:bodyPr/>
          <a:lstStyle/>
          <a:p>
            <a:fld id="{82BAABBF-CE1E-8A4C-92D8-393D0291D808}" type="slidenum">
              <a:rPr lang="en-US" smtClean="0"/>
              <a:t>55</a:t>
            </a:fld>
            <a:endParaRPr lang="en-US"/>
          </a:p>
        </p:txBody>
      </p:sp>
      <p:sp>
        <p:nvSpPr>
          <p:cNvPr id="5" name="TextBox 4"/>
          <p:cNvSpPr txBox="1"/>
          <p:nvPr/>
        </p:nvSpPr>
        <p:spPr>
          <a:xfrm>
            <a:off x="6809172" y="6388557"/>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Goodfellow</a:t>
            </a:r>
            <a:r>
              <a:rPr lang="en-US" sz="2000" dirty="0">
                <a:solidFill>
                  <a:schemeClr val="tx1">
                    <a:lumMod val="50000"/>
                    <a:lumOff val="50000"/>
                  </a:schemeClr>
                </a:solidFill>
              </a:rPr>
              <a:t> et al. (2016)</a:t>
            </a:r>
          </a:p>
        </p:txBody>
      </p:sp>
      <p:pic>
        <p:nvPicPr>
          <p:cNvPr id="7" name="Picture 6"/>
          <p:cNvPicPr>
            <a:picLocks noChangeAspect="1"/>
          </p:cNvPicPr>
          <p:nvPr/>
        </p:nvPicPr>
        <p:blipFill>
          <a:blip r:embed="rId3"/>
          <a:stretch>
            <a:fillRect/>
          </a:stretch>
        </p:blipFill>
        <p:spPr>
          <a:xfrm>
            <a:off x="1989970" y="2626555"/>
            <a:ext cx="7788793" cy="2938302"/>
          </a:xfrm>
          <a:prstGeom prst="rect">
            <a:avLst/>
          </a:prstGeom>
        </p:spPr>
      </p:pic>
    </p:spTree>
    <p:extLst>
      <p:ext uri="{BB962C8B-B14F-4D97-AF65-F5344CB8AC3E}">
        <p14:creationId xmlns:p14="http://schemas.microsoft.com/office/powerpoint/2010/main" val="2063701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Minima</a:t>
            </a:r>
          </a:p>
        </p:txBody>
      </p:sp>
      <p:sp>
        <p:nvSpPr>
          <p:cNvPr id="3" name="Content Placeholder 2"/>
          <p:cNvSpPr>
            <a:spLocks noGrp="1"/>
          </p:cNvSpPr>
          <p:nvPr>
            <p:ph idx="1"/>
          </p:nvPr>
        </p:nvSpPr>
        <p:spPr/>
        <p:txBody>
          <a:bodyPr/>
          <a:lstStyle/>
          <a:p>
            <a:pPr>
              <a:spcAft>
                <a:spcPts val="1200"/>
              </a:spcAft>
            </a:pPr>
            <a:r>
              <a:rPr lang="en-US" sz="2400" dirty="0"/>
              <a:t>Old view: local minima is major problem in neural network training</a:t>
            </a:r>
          </a:p>
          <a:p>
            <a:pPr>
              <a:spcAft>
                <a:spcPts val="1200"/>
              </a:spcAft>
            </a:pPr>
            <a:r>
              <a:rPr lang="en-US" sz="2400" dirty="0"/>
              <a:t>Recent view:  </a:t>
            </a:r>
          </a:p>
          <a:p>
            <a:pPr lvl="1">
              <a:spcAft>
                <a:spcPts val="1200"/>
              </a:spcAft>
              <a:buFont typeface="Arial" charset="0"/>
              <a:buChar char="•"/>
            </a:pPr>
            <a:r>
              <a:rPr lang="en-US" sz="2200" dirty="0"/>
              <a:t>For sufficiently large neural networks, </a:t>
            </a:r>
            <a:r>
              <a:rPr lang="en-US" sz="2200" dirty="0">
                <a:solidFill>
                  <a:srgbClr val="0000FF"/>
                </a:solidFill>
              </a:rPr>
              <a:t>most local minima incur low cost</a:t>
            </a:r>
          </a:p>
          <a:p>
            <a:pPr lvl="1">
              <a:spcAft>
                <a:spcPts val="1200"/>
              </a:spcAft>
              <a:buFont typeface="Arial" charset="0"/>
              <a:buChar char="•"/>
            </a:pPr>
            <a:r>
              <a:rPr lang="en-US" sz="2200" dirty="0"/>
              <a:t>Not important to find true global minimum</a:t>
            </a:r>
          </a:p>
        </p:txBody>
      </p:sp>
      <p:sp>
        <p:nvSpPr>
          <p:cNvPr id="4" name="Slide Number Placeholder 3"/>
          <p:cNvSpPr>
            <a:spLocks noGrp="1"/>
          </p:cNvSpPr>
          <p:nvPr>
            <p:ph type="sldNum" sz="quarter" idx="12"/>
          </p:nvPr>
        </p:nvSpPr>
        <p:spPr/>
        <p:txBody>
          <a:bodyPr/>
          <a:lstStyle/>
          <a:p>
            <a:fld id="{82BAABBF-CE1E-8A4C-92D8-393D0291D808}" type="slidenum">
              <a:rPr lang="en-US" smtClean="0"/>
              <a:t>56</a:t>
            </a:fld>
            <a:endParaRPr lang="en-US"/>
          </a:p>
        </p:txBody>
      </p:sp>
    </p:spTree>
    <p:extLst>
      <p:ext uri="{BB962C8B-B14F-4D97-AF65-F5344CB8AC3E}">
        <p14:creationId xmlns:p14="http://schemas.microsoft.com/office/powerpoint/2010/main" val="8481260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1063"/>
          <a:stretch/>
        </p:blipFill>
        <p:spPr>
          <a:xfrm>
            <a:off x="2138449" y="2002926"/>
            <a:ext cx="2929539" cy="3757181"/>
          </a:xfrm>
          <a:prstGeom prst="rect">
            <a:avLst/>
          </a:prstGeom>
        </p:spPr>
      </p:pic>
      <p:sp>
        <p:nvSpPr>
          <p:cNvPr id="2" name="Title 1"/>
          <p:cNvSpPr>
            <a:spLocks noGrp="1"/>
          </p:cNvSpPr>
          <p:nvPr>
            <p:ph type="title"/>
          </p:nvPr>
        </p:nvSpPr>
        <p:spPr/>
        <p:txBody>
          <a:bodyPr/>
          <a:lstStyle/>
          <a:p>
            <a:r>
              <a:rPr lang="en-US" dirty="0"/>
              <a:t>Saddle Points</a:t>
            </a:r>
          </a:p>
        </p:txBody>
      </p:sp>
      <p:sp>
        <p:nvSpPr>
          <p:cNvPr id="16" name="Content Placeholder 15"/>
          <p:cNvSpPr>
            <a:spLocks noGrp="1"/>
          </p:cNvSpPr>
          <p:nvPr>
            <p:ph idx="1"/>
          </p:nvPr>
        </p:nvSpPr>
        <p:spPr>
          <a:xfrm>
            <a:off x="5451232" y="2403231"/>
            <a:ext cx="4915877" cy="3722932"/>
          </a:xfrm>
        </p:spPr>
        <p:txBody>
          <a:bodyPr/>
          <a:lstStyle/>
          <a:p>
            <a:pPr>
              <a:spcAft>
                <a:spcPts val="1200"/>
              </a:spcAft>
            </a:pPr>
            <a:r>
              <a:rPr lang="en-US" sz="2400" dirty="0"/>
              <a:t>Recent studies indicate that in high dim, saddle points are more likely than local min</a:t>
            </a:r>
          </a:p>
          <a:p>
            <a:r>
              <a:rPr lang="en-US" sz="2400" dirty="0"/>
              <a:t>Gradient can be very small near saddle points</a:t>
            </a:r>
          </a:p>
        </p:txBody>
      </p:sp>
      <p:sp>
        <p:nvSpPr>
          <p:cNvPr id="3" name="Slide Number Placeholder 2"/>
          <p:cNvSpPr>
            <a:spLocks noGrp="1"/>
          </p:cNvSpPr>
          <p:nvPr>
            <p:ph type="sldNum" sz="quarter" idx="12"/>
          </p:nvPr>
        </p:nvSpPr>
        <p:spPr/>
        <p:txBody>
          <a:bodyPr/>
          <a:lstStyle/>
          <a:p>
            <a:fld id="{82BAABBF-CE1E-8A4C-92D8-393D0291D808}" type="slidenum">
              <a:rPr lang="en-US" smtClean="0"/>
              <a:t>57</a:t>
            </a:fld>
            <a:endParaRPr lang="en-US"/>
          </a:p>
        </p:txBody>
      </p:sp>
      <p:sp>
        <p:nvSpPr>
          <p:cNvPr id="10" name="TextBox 9"/>
          <p:cNvSpPr txBox="1"/>
          <p:nvPr/>
        </p:nvSpPr>
        <p:spPr>
          <a:xfrm>
            <a:off x="3123998" y="2191238"/>
            <a:ext cx="1693155" cy="646331"/>
          </a:xfrm>
          <a:prstGeom prst="rect">
            <a:avLst/>
          </a:prstGeom>
          <a:noFill/>
        </p:spPr>
        <p:txBody>
          <a:bodyPr wrap="square" rtlCol="0">
            <a:spAutoFit/>
          </a:bodyPr>
          <a:lstStyle/>
          <a:p>
            <a:pPr algn="ctr"/>
            <a:r>
              <a:rPr lang="en-US" dirty="0">
                <a:solidFill>
                  <a:srgbClr val="0000FF"/>
                </a:solidFill>
              </a:rPr>
              <a:t>Both local min and max</a:t>
            </a:r>
          </a:p>
        </p:txBody>
      </p:sp>
      <p:cxnSp>
        <p:nvCxnSpPr>
          <p:cNvPr id="12" name="Straight Arrow Connector 11"/>
          <p:cNvCxnSpPr/>
          <p:nvPr/>
        </p:nvCxnSpPr>
        <p:spPr>
          <a:xfrm flipH="1">
            <a:off x="3720449" y="2824138"/>
            <a:ext cx="192404" cy="7697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09172" y="6332535"/>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Goodfellow</a:t>
            </a:r>
            <a:r>
              <a:rPr lang="en-US" sz="2000" dirty="0">
                <a:solidFill>
                  <a:schemeClr val="tx1">
                    <a:lumMod val="50000"/>
                    <a:lumOff val="50000"/>
                  </a:schemeClr>
                </a:solidFill>
              </a:rPr>
              <a:t> et al. (2016)</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518" y="92189"/>
            <a:ext cx="3416300" cy="2349500"/>
          </a:xfrm>
          <a:prstGeom prst="rect">
            <a:avLst/>
          </a:prstGeom>
        </p:spPr>
      </p:pic>
    </p:spTree>
    <p:extLst>
      <p:ext uri="{BB962C8B-B14F-4D97-AF65-F5344CB8AC3E}">
        <p14:creationId xmlns:p14="http://schemas.microsoft.com/office/powerpoint/2010/main" val="1713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Critical Points</a:t>
            </a:r>
          </a:p>
        </p:txBody>
      </p:sp>
      <p:sp>
        <p:nvSpPr>
          <p:cNvPr id="6" name="Content Placeholder 5"/>
          <p:cNvSpPr>
            <a:spLocks noGrp="1"/>
          </p:cNvSpPr>
          <p:nvPr>
            <p:ph idx="1"/>
          </p:nvPr>
        </p:nvSpPr>
        <p:spPr>
          <a:xfrm>
            <a:off x="1255643" y="1598140"/>
            <a:ext cx="9680713" cy="4525963"/>
          </a:xfrm>
        </p:spPr>
        <p:txBody>
          <a:bodyPr>
            <a:normAutofit/>
          </a:bodyPr>
          <a:lstStyle/>
          <a:p>
            <a:pPr algn="ctr"/>
            <a:r>
              <a:rPr lang="en-US" sz="2800" dirty="0"/>
              <a:t>Gradient norm increases, but validation error decreases</a:t>
            </a:r>
          </a:p>
        </p:txBody>
      </p:sp>
      <p:sp>
        <p:nvSpPr>
          <p:cNvPr id="3" name="Slide Number Placeholder 2"/>
          <p:cNvSpPr>
            <a:spLocks noGrp="1"/>
          </p:cNvSpPr>
          <p:nvPr>
            <p:ph type="sldNum" sz="quarter" idx="12"/>
          </p:nvPr>
        </p:nvSpPr>
        <p:spPr/>
        <p:txBody>
          <a:bodyPr/>
          <a:lstStyle/>
          <a:p>
            <a:fld id="{82BAABBF-CE1E-8A4C-92D8-393D0291D808}" type="slidenum">
              <a:rPr lang="en-US" smtClean="0"/>
              <a:t>58</a:t>
            </a:fld>
            <a:endParaRPr lang="en-US"/>
          </a:p>
        </p:txBody>
      </p:sp>
      <p:sp>
        <p:nvSpPr>
          <p:cNvPr id="5" name="TextBox 4"/>
          <p:cNvSpPr txBox="1"/>
          <p:nvPr/>
        </p:nvSpPr>
        <p:spPr>
          <a:xfrm>
            <a:off x="4362904" y="5924048"/>
            <a:ext cx="4162425" cy="400110"/>
          </a:xfrm>
          <a:prstGeom prst="rect">
            <a:avLst/>
          </a:prstGeom>
          <a:noFill/>
        </p:spPr>
        <p:txBody>
          <a:bodyPr wrap="square" rtlCol="0">
            <a:spAutoFit/>
          </a:bodyPr>
          <a:lstStyle/>
          <a:p>
            <a:pPr algn="ctr"/>
            <a:r>
              <a:rPr lang="en-US" sz="2000" i="1" dirty="0"/>
              <a:t>Convolution Nets for Object Detection</a:t>
            </a:r>
          </a:p>
        </p:txBody>
      </p:sp>
      <p:sp>
        <p:nvSpPr>
          <p:cNvPr id="7" name="TextBox 6"/>
          <p:cNvSpPr txBox="1"/>
          <p:nvPr/>
        </p:nvSpPr>
        <p:spPr>
          <a:xfrm>
            <a:off x="6809172" y="6332535"/>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Goodfellow</a:t>
            </a:r>
            <a:r>
              <a:rPr lang="en-US" sz="2000" dirty="0">
                <a:solidFill>
                  <a:schemeClr val="tx1">
                    <a:lumMod val="50000"/>
                    <a:lumOff val="50000"/>
                  </a:schemeClr>
                </a:solidFill>
              </a:rPr>
              <a:t> et al. (2016)</a:t>
            </a:r>
          </a:p>
        </p:txBody>
      </p:sp>
      <p:pic>
        <p:nvPicPr>
          <p:cNvPr id="8" name="Picture 7"/>
          <p:cNvPicPr>
            <a:picLocks noChangeAspect="1"/>
          </p:cNvPicPr>
          <p:nvPr/>
        </p:nvPicPr>
        <p:blipFill>
          <a:blip r:embed="rId3"/>
          <a:stretch>
            <a:fillRect/>
          </a:stretch>
        </p:blipFill>
        <p:spPr>
          <a:xfrm>
            <a:off x="2409059" y="2312673"/>
            <a:ext cx="7603767" cy="3611375"/>
          </a:xfrm>
          <a:prstGeom prst="rect">
            <a:avLst/>
          </a:prstGeom>
        </p:spPr>
      </p:pic>
    </p:spTree>
    <p:extLst>
      <p:ext uri="{BB962C8B-B14F-4D97-AF65-F5344CB8AC3E}">
        <p14:creationId xmlns:p14="http://schemas.microsoft.com/office/powerpoint/2010/main" val="14333579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Saddle Points</a:t>
            </a:r>
          </a:p>
        </p:txBody>
      </p:sp>
      <p:sp>
        <p:nvSpPr>
          <p:cNvPr id="3" name="Content Placeholder 2"/>
          <p:cNvSpPr>
            <a:spLocks noGrp="1"/>
          </p:cNvSpPr>
          <p:nvPr>
            <p:ph idx="1"/>
          </p:nvPr>
        </p:nvSpPr>
        <p:spPr>
          <a:xfrm>
            <a:off x="1013791" y="1196451"/>
            <a:ext cx="8229600" cy="4923439"/>
          </a:xfrm>
        </p:spPr>
        <p:txBody>
          <a:bodyPr>
            <a:normAutofit/>
          </a:bodyPr>
          <a:lstStyle/>
          <a:p>
            <a:r>
              <a:rPr lang="en-US" sz="2400" dirty="0">
                <a:solidFill>
                  <a:srgbClr val="0000FF"/>
                </a:solidFill>
              </a:rPr>
              <a:t>SGD is seen to escape saddle points</a:t>
            </a:r>
          </a:p>
          <a:p>
            <a:pPr lvl="1"/>
            <a:r>
              <a:rPr lang="en-US" sz="2400" dirty="0"/>
              <a:t>Moves down-hill, uses noisy gradients</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r>
              <a:rPr lang="en-US" sz="2400" dirty="0">
                <a:solidFill>
                  <a:srgbClr val="0000FF"/>
                </a:solidFill>
              </a:rPr>
              <a:t>Second-order methods get stuck</a:t>
            </a:r>
          </a:p>
          <a:p>
            <a:pPr lvl="1"/>
            <a:r>
              <a:rPr lang="en-US" sz="2400" dirty="0"/>
              <a:t>solves for a point with zero gradient</a:t>
            </a:r>
          </a:p>
        </p:txBody>
      </p:sp>
      <p:sp>
        <p:nvSpPr>
          <p:cNvPr id="4" name="Slide Number Placeholder 3"/>
          <p:cNvSpPr>
            <a:spLocks noGrp="1"/>
          </p:cNvSpPr>
          <p:nvPr>
            <p:ph type="sldNum" sz="quarter" idx="12"/>
          </p:nvPr>
        </p:nvSpPr>
        <p:spPr/>
        <p:txBody>
          <a:bodyPr/>
          <a:lstStyle/>
          <a:p>
            <a:fld id="{82BAABBF-CE1E-8A4C-92D8-393D0291D808}" type="slidenum">
              <a:rPr lang="en-US" smtClean="0"/>
              <a:t>59</a:t>
            </a:fld>
            <a:endParaRPr lang="en-US"/>
          </a:p>
        </p:txBody>
      </p:sp>
      <p:sp>
        <p:nvSpPr>
          <p:cNvPr id="5" name="TextBox 4"/>
          <p:cNvSpPr txBox="1"/>
          <p:nvPr/>
        </p:nvSpPr>
        <p:spPr>
          <a:xfrm>
            <a:off x="6809172" y="6332535"/>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Goodfellow</a:t>
            </a:r>
            <a:r>
              <a:rPr lang="en-US" sz="2000" dirty="0">
                <a:solidFill>
                  <a:schemeClr val="tx1">
                    <a:lumMod val="50000"/>
                    <a:lumOff val="50000"/>
                  </a:schemeClr>
                </a:solidFill>
              </a:rPr>
              <a:t> et al. (2016)</a:t>
            </a:r>
          </a:p>
        </p:txBody>
      </p:sp>
      <p:pic>
        <p:nvPicPr>
          <p:cNvPr id="7" name="Picture 6"/>
          <p:cNvPicPr>
            <a:picLocks noChangeAspect="1"/>
          </p:cNvPicPr>
          <p:nvPr/>
        </p:nvPicPr>
        <p:blipFill>
          <a:blip r:embed="rId2"/>
          <a:stretch>
            <a:fillRect/>
          </a:stretch>
        </p:blipFill>
        <p:spPr>
          <a:xfrm>
            <a:off x="3933598" y="2276489"/>
            <a:ext cx="4925700" cy="2816369"/>
          </a:xfrm>
          <a:prstGeom prst="rect">
            <a:avLst/>
          </a:prstGeom>
        </p:spPr>
      </p:pic>
    </p:spTree>
    <p:extLst>
      <p:ext uri="{BB962C8B-B14F-4D97-AF65-F5344CB8AC3E}">
        <p14:creationId xmlns:p14="http://schemas.microsoft.com/office/powerpoint/2010/main" val="318011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is the idea? </a:t>
            </a:r>
          </a:p>
        </p:txBody>
      </p:sp>
      <p:sp>
        <p:nvSpPr>
          <p:cNvPr id="4" name="Slide Number Placeholder 3"/>
          <p:cNvSpPr>
            <a:spLocks noGrp="1"/>
          </p:cNvSpPr>
          <p:nvPr>
            <p:ph type="sldNum" sz="quarter" idx="12"/>
          </p:nvPr>
        </p:nvSpPr>
        <p:spPr/>
        <p:txBody>
          <a:bodyPr/>
          <a:lstStyle/>
          <a:p>
            <a:fld id="{74FD6AAA-7C75-FB4B-8EA1-06B22787237D}" type="slidenum">
              <a:rPr lang="en-US" smtClean="0"/>
              <a:t>6</a:t>
            </a:fld>
            <a:endParaRPr lang="en-US"/>
          </a:p>
        </p:txBody>
      </p:sp>
      <p:sp>
        <p:nvSpPr>
          <p:cNvPr id="16" name="TextBox 15"/>
          <p:cNvSpPr txBox="1"/>
          <p:nvPr/>
        </p:nvSpPr>
        <p:spPr>
          <a:xfrm>
            <a:off x="719176" y="1212259"/>
            <a:ext cx="11123532" cy="830997"/>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Start with all randomly selected weights. Most likely it will perform horribly.</a:t>
            </a:r>
          </a:p>
          <a:p>
            <a:r>
              <a:rPr lang="en-US" sz="2400" dirty="0">
                <a:solidFill>
                  <a:schemeClr val="tx1">
                    <a:lumMod val="75000"/>
                    <a:lumOff val="25000"/>
                  </a:schemeClr>
                </a:solidFill>
                <a:latin typeface="Karla" charset="0"/>
                <a:ea typeface="Karla" charset="0"/>
                <a:cs typeface="Karla" charset="0"/>
              </a:rPr>
              <a:t>For example, in our heart data, the model will be giving us the wrong answer. </a:t>
            </a:r>
          </a:p>
        </p:txBody>
      </p:sp>
      <p:grpSp>
        <p:nvGrpSpPr>
          <p:cNvPr id="3" name="Group 2"/>
          <p:cNvGrpSpPr/>
          <p:nvPr/>
        </p:nvGrpSpPr>
        <p:grpSpPr>
          <a:xfrm>
            <a:off x="868094" y="3047418"/>
            <a:ext cx="5620103" cy="2476322"/>
            <a:chOff x="1623196" y="3272383"/>
            <a:chExt cx="4923779" cy="1842904"/>
          </a:xfrm>
        </p:grpSpPr>
        <p:cxnSp>
          <p:nvCxnSpPr>
            <p:cNvPr id="11" name="Straight Arrow Connector 10"/>
            <p:cNvCxnSpPr/>
            <p:nvPr/>
          </p:nvCxnSpPr>
          <p:spPr>
            <a:xfrm>
              <a:off x="4389191" y="4187925"/>
              <a:ext cx="692891" cy="372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5150839" y="4056452"/>
                  <a:ext cx="1396136" cy="274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charset="0"/>
                              </a:rPr>
                            </m:ctrlPr>
                          </m:accPr>
                          <m:e>
                            <m:r>
                              <a:rPr lang="en-US" b="0" i="1" smtClean="0">
                                <a:latin typeface="Cambria Math" charset="0"/>
                              </a:rPr>
                              <m:t>𝑝</m:t>
                            </m:r>
                          </m:e>
                        </m:acc>
                        <m:r>
                          <a:rPr lang="en-US" b="0" i="1" smtClean="0">
                            <a:latin typeface="Cambria Math" charset="0"/>
                          </a:rPr>
                          <m:t>=0.4→</m:t>
                        </m:r>
                        <m:r>
                          <a:rPr lang="en-US" b="0" i="1" smtClean="0">
                            <a:latin typeface="Cambria Math" charset="0"/>
                          </a:rPr>
                          <m:t>𝑁𝑜</m:t>
                        </m:r>
                      </m:oMath>
                    </m:oMathPara>
                  </a14:m>
                  <a:endParaRPr lang="en-US" b="0" dirty="0">
                    <a:ea typeface="Cambria Math" charset="0"/>
                    <a:cs typeface="Cambria Math"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150839" y="4056452"/>
                  <a:ext cx="1396136" cy="274861"/>
                </a:xfrm>
                <a:prstGeom prst="rect">
                  <a:avLst/>
                </a:prstGeom>
                <a:blipFill rotWithShape="0">
                  <a:blip r:embed="rId2"/>
                  <a:stretch>
                    <a:fillRect t="-3333" b="-6667"/>
                  </a:stretch>
                </a:blipFill>
              </p:spPr>
              <p:txBody>
                <a:bodyPr/>
                <a:lstStyle/>
                <a:p>
                  <a:r>
                    <a:rPr lang="en-US">
                      <a:noFill/>
                    </a:rPr>
                    <a:t> </a:t>
                  </a:r>
                </a:p>
              </p:txBody>
            </p:sp>
          </mc:Fallback>
        </mc:AlternateContent>
        <p:sp>
          <p:nvSpPr>
            <p:cNvPr id="32" name="Oval 31"/>
            <p:cNvSpPr>
              <a:spLocks noChangeAspect="1"/>
            </p:cNvSpPr>
            <p:nvPr/>
          </p:nvSpPr>
          <p:spPr>
            <a:xfrm>
              <a:off x="3141609" y="3272383"/>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131119" y="3799161"/>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141740" y="4359909"/>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3141609" y="4886687"/>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158332" y="4079583"/>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a:stCxn id="32" idx="5"/>
            </p:cNvCxnSpPr>
            <p:nvPr/>
          </p:nvCxnSpPr>
          <p:spPr>
            <a:xfrm>
              <a:off x="3336731" y="3467505"/>
              <a:ext cx="865498" cy="65468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3" idx="6"/>
            </p:cNvCxnSpPr>
            <p:nvPr/>
          </p:nvCxnSpPr>
          <p:spPr>
            <a:xfrm>
              <a:off x="3359719" y="3913461"/>
              <a:ext cx="809103" cy="25451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4" idx="6"/>
            </p:cNvCxnSpPr>
            <p:nvPr/>
          </p:nvCxnSpPr>
          <p:spPr>
            <a:xfrm flipV="1">
              <a:off x="3370340" y="4250217"/>
              <a:ext cx="796969" cy="22399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7" idx="3"/>
            </p:cNvCxnSpPr>
            <p:nvPr/>
          </p:nvCxnSpPr>
          <p:spPr>
            <a:xfrm flipV="1">
              <a:off x="3370340" y="4274705"/>
              <a:ext cx="821470" cy="69422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623196" y="3293384"/>
                  <a:ext cx="1323220" cy="206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𝑀𝑎𝑥𝐻𝑅</m:t>
                        </m:r>
                        <m:r>
                          <a:rPr lang="en-US" b="0" i="1" smtClean="0">
                            <a:latin typeface="Cambria Math" charset="0"/>
                          </a:rPr>
                          <m:t>=170</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1623196" y="3293384"/>
                  <a:ext cx="1323220" cy="206145"/>
                </a:xfrm>
                <a:prstGeom prst="rect">
                  <a:avLst/>
                </a:prstGeom>
                <a:blipFill rotWithShape="0">
                  <a:blip r:embed="rId3"/>
                  <a:stretch>
                    <a:fillRect l="-3226" r="-362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055806" y="3810388"/>
                  <a:ext cx="890609" cy="206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𝐴𝑔𝑒</m:t>
                        </m:r>
                        <m:r>
                          <a:rPr lang="en-US" b="0" i="1" smtClean="0">
                            <a:latin typeface="Cambria Math" charset="0"/>
                          </a:rPr>
                          <m:t>=42</m:t>
                        </m:r>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2055806" y="3810388"/>
                  <a:ext cx="890609" cy="206145"/>
                </a:xfrm>
                <a:prstGeom prst="rect">
                  <a:avLst/>
                </a:prstGeom>
                <a:blipFill rotWithShape="0">
                  <a:blip r:embed="rId4"/>
                  <a:stretch>
                    <a:fillRect l="-7186" r="-5389" b="-32609"/>
                  </a:stretch>
                </a:blipFill>
              </p:spPr>
              <p:txBody>
                <a:bodyPr/>
                <a:lstStyle/>
                <a:p>
                  <a:r>
                    <a:rPr lang="en-US">
                      <a:noFill/>
                    </a:rPr>
                    <a:t> </a:t>
                  </a:r>
                </a:p>
              </p:txBody>
            </p:sp>
          </mc:Fallback>
        </mc:AlternateContent>
        <p:sp>
          <p:nvSpPr>
            <p:cNvPr id="62" name="TextBox 61"/>
            <p:cNvSpPr txBox="1"/>
            <p:nvPr/>
          </p:nvSpPr>
          <p:spPr>
            <a:xfrm>
              <a:off x="2738265" y="4294525"/>
              <a:ext cx="57" cy="206145"/>
            </a:xfrm>
            <a:prstGeom prst="rect">
              <a:avLst/>
            </a:prstGeom>
            <a:noFill/>
          </p:spPr>
          <p:txBody>
            <a:bodyPr wrap="none" lIns="0" tIns="0" rIns="0" bIns="0" rtlCol="0">
              <a:spAutoFit/>
            </a:bodyPr>
            <a:lstStyle/>
            <a:p>
              <a:endParaRPr lang="en-US" dirty="0"/>
            </a:p>
          </p:txBody>
        </p:sp>
      </p:grpSp>
      <mc:AlternateContent xmlns:mc="http://schemas.openxmlformats.org/markup-compatibility/2006" xmlns:a14="http://schemas.microsoft.com/office/drawing/2010/main">
        <mc:Choice Requires="a14">
          <p:sp>
            <p:nvSpPr>
              <p:cNvPr id="31" name="TextBox 30"/>
              <p:cNvSpPr txBox="1"/>
              <p:nvPr/>
            </p:nvSpPr>
            <p:spPr>
              <a:xfrm>
                <a:off x="1139794" y="4548792"/>
                <a:ext cx="12367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𝑆𝑒𝑥</m:t>
                      </m:r>
                      <m:r>
                        <a:rPr lang="en-US" b="0" i="1" smtClean="0">
                          <a:latin typeface="Cambria Math" charset="0"/>
                        </a:rPr>
                        <m:t>=</m:t>
                      </m:r>
                      <m:r>
                        <a:rPr lang="en-US" b="0" i="1" smtClean="0">
                          <a:latin typeface="Cambria Math" charset="0"/>
                        </a:rPr>
                        <m:t>𝑀𝑎𝑙𝑒</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139794" y="4548792"/>
                <a:ext cx="1236749" cy="276999"/>
              </a:xfrm>
              <a:prstGeom prst="rect">
                <a:avLst/>
              </a:prstGeom>
              <a:blipFill rotWithShape="0">
                <a:blip r:embed="rId5"/>
                <a:stretch>
                  <a:fillRect l="-4433" r="-4433"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170485" y="5327082"/>
                <a:ext cx="12079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𝐶h𝑜𝑙</m:t>
                      </m:r>
                      <m:r>
                        <a:rPr lang="en-US" b="0" i="1" smtClean="0">
                          <a:latin typeface="Cambria Math" charset="0"/>
                        </a:rPr>
                        <m:t>=342</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1170485" y="5327082"/>
                <a:ext cx="1207959" cy="276999"/>
              </a:xfrm>
              <a:prstGeom prst="rect">
                <a:avLst/>
              </a:prstGeom>
              <a:blipFill rotWithShape="0">
                <a:blip r:embed="rId6"/>
                <a:stretch>
                  <a:fillRect l="-4545" r="-4545" b="-8889"/>
                </a:stretch>
              </a:blipFill>
            </p:spPr>
            <p:txBody>
              <a:bodyPr/>
              <a:lstStyle/>
              <a:p>
                <a:r>
                  <a:rPr lang="en-US">
                    <a:noFill/>
                  </a:rPr>
                  <a:t> </a:t>
                </a:r>
              </a:p>
            </p:txBody>
          </p:sp>
        </mc:Fallback>
      </mc:AlternateContent>
      <p:sp>
        <p:nvSpPr>
          <p:cNvPr id="5" name="TextBox 4"/>
          <p:cNvSpPr txBox="1"/>
          <p:nvPr/>
        </p:nvSpPr>
        <p:spPr>
          <a:xfrm>
            <a:off x="6635284" y="4079833"/>
            <a:ext cx="2694432" cy="400110"/>
          </a:xfrm>
          <a:prstGeom prst="rect">
            <a:avLst/>
          </a:prstGeom>
          <a:noFill/>
        </p:spPr>
        <p:txBody>
          <a:bodyPr wrap="square" rtlCol="0">
            <a:spAutoFit/>
          </a:bodyPr>
          <a:lstStyle/>
          <a:p>
            <a:r>
              <a:rPr lang="en-US" sz="2000" i="1" dirty="0">
                <a:solidFill>
                  <a:schemeClr val="tx1">
                    <a:lumMod val="75000"/>
                    <a:lumOff val="25000"/>
                  </a:schemeClr>
                </a:solidFill>
              </a:rPr>
              <a:t>y=Yes</a:t>
            </a:r>
          </a:p>
        </p:txBody>
      </p:sp>
      <p:sp>
        <p:nvSpPr>
          <p:cNvPr id="24" name="Oval Callout 23"/>
          <p:cNvSpPr/>
          <p:nvPr/>
        </p:nvSpPr>
        <p:spPr>
          <a:xfrm>
            <a:off x="8098324" y="5209352"/>
            <a:ext cx="2898860" cy="1125777"/>
          </a:xfrm>
          <a:prstGeom prst="wedgeEllipseCallout">
            <a:avLst>
              <a:gd name="adj1" fmla="val -105152"/>
              <a:gd name="adj2" fmla="val -106950"/>
            </a:avLst>
          </a:prstGeom>
          <a:solidFill>
            <a:srgbClr val="F9F9F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lumMod val="75000"/>
                    <a:lumOff val="25000"/>
                  </a:schemeClr>
                </a:solidFill>
              </a:rPr>
              <a:t>Bad Computer</a:t>
            </a:r>
          </a:p>
        </p:txBody>
      </p:sp>
      <p:sp>
        <p:nvSpPr>
          <p:cNvPr id="25" name="TextBox 24"/>
          <p:cNvSpPr txBox="1"/>
          <p:nvPr/>
        </p:nvSpPr>
        <p:spPr>
          <a:xfrm>
            <a:off x="6574324" y="3564794"/>
            <a:ext cx="1524000" cy="369332"/>
          </a:xfrm>
          <a:prstGeom prst="rect">
            <a:avLst/>
          </a:prstGeom>
          <a:noFill/>
        </p:spPr>
        <p:txBody>
          <a:bodyPr wrap="square" rtlCol="0">
            <a:spAutoFit/>
          </a:bodyPr>
          <a:lstStyle/>
          <a:p>
            <a:r>
              <a:rPr lang="en-US" dirty="0">
                <a:solidFill>
                  <a:srgbClr val="C00000"/>
                </a:solidFill>
                <a:latin typeface="Karla" charset="0"/>
                <a:ea typeface="Karla" charset="0"/>
                <a:cs typeface="Karla" charset="0"/>
              </a:rPr>
              <a:t>Correct</a:t>
            </a:r>
          </a:p>
        </p:txBody>
      </p:sp>
    </p:spTree>
    <p:extLst>
      <p:ext uri="{BB962C8B-B14F-4D97-AF65-F5344CB8AC3E}">
        <p14:creationId xmlns:p14="http://schemas.microsoft.com/office/powerpoint/2010/main" val="17023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Conditioning</a:t>
            </a:r>
          </a:p>
        </p:txBody>
      </p:sp>
      <p:sp>
        <p:nvSpPr>
          <p:cNvPr id="4" name="Content Placeholder 3"/>
          <p:cNvSpPr>
            <a:spLocks noGrp="1"/>
          </p:cNvSpPr>
          <p:nvPr>
            <p:ph idx="1"/>
          </p:nvPr>
        </p:nvSpPr>
        <p:spPr/>
        <p:txBody>
          <a:bodyPr/>
          <a:lstStyle/>
          <a:p>
            <a:r>
              <a:rPr lang="en-US" sz="2400" dirty="0"/>
              <a:t>Poorly conditioned Hessian matrix</a:t>
            </a:r>
          </a:p>
          <a:p>
            <a:pPr lvl="1"/>
            <a:r>
              <a:rPr lang="en-US" sz="2400" dirty="0">
                <a:solidFill>
                  <a:srgbClr val="0000FF"/>
                </a:solidFill>
              </a:rPr>
              <a:t>High curvature</a:t>
            </a:r>
            <a:r>
              <a:rPr lang="en-US" sz="2400" dirty="0"/>
              <a:t>: small steps leads to huge increase </a:t>
            </a:r>
          </a:p>
          <a:p>
            <a:r>
              <a:rPr lang="en-US" sz="2400" dirty="0"/>
              <a:t>Learning is slow despite strong gradients</a:t>
            </a:r>
          </a:p>
        </p:txBody>
      </p:sp>
      <p:sp>
        <p:nvSpPr>
          <p:cNvPr id="5" name="Slide Number Placeholder 4"/>
          <p:cNvSpPr>
            <a:spLocks noGrp="1"/>
          </p:cNvSpPr>
          <p:nvPr>
            <p:ph type="sldNum" sz="quarter" idx="12"/>
          </p:nvPr>
        </p:nvSpPr>
        <p:spPr/>
        <p:txBody>
          <a:bodyPr/>
          <a:lstStyle/>
          <a:p>
            <a:fld id="{82BAABBF-CE1E-8A4C-92D8-393D0291D808}" type="slidenum">
              <a:rPr lang="en-US" smtClean="0"/>
              <a:t>60</a:t>
            </a:fld>
            <a:endParaRPr lang="en-US"/>
          </a:p>
        </p:txBody>
      </p:sp>
      <p:sp>
        <p:nvSpPr>
          <p:cNvPr id="7" name="TextBox 6"/>
          <p:cNvSpPr txBox="1"/>
          <p:nvPr/>
        </p:nvSpPr>
        <p:spPr>
          <a:xfrm>
            <a:off x="1330036" y="3975293"/>
            <a:ext cx="3144272" cy="707886"/>
          </a:xfrm>
          <a:prstGeom prst="rect">
            <a:avLst/>
          </a:prstGeom>
          <a:noFill/>
        </p:spPr>
        <p:txBody>
          <a:bodyPr wrap="square" rtlCol="0">
            <a:spAutoFit/>
          </a:bodyPr>
          <a:lstStyle/>
          <a:p>
            <a:r>
              <a:rPr lang="en-US" sz="2000" dirty="0">
                <a:solidFill>
                  <a:schemeClr val="tx1">
                    <a:lumMod val="75000"/>
                    <a:lumOff val="25000"/>
                  </a:schemeClr>
                </a:solidFill>
                <a:latin typeface="Karla" charset="0"/>
                <a:ea typeface="Karla" charset="0"/>
                <a:cs typeface="Karla" charset="0"/>
              </a:rPr>
              <a:t>Oscillations slow down progress</a:t>
            </a:r>
          </a:p>
        </p:txBody>
      </p:sp>
      <p:pic>
        <p:nvPicPr>
          <p:cNvPr id="8" name="Picture 7"/>
          <p:cNvPicPr>
            <a:picLocks noChangeAspect="1"/>
          </p:cNvPicPr>
          <p:nvPr/>
        </p:nvPicPr>
        <p:blipFill>
          <a:blip r:embed="rId3"/>
          <a:stretch>
            <a:fillRect/>
          </a:stretch>
        </p:blipFill>
        <p:spPr>
          <a:xfrm>
            <a:off x="4686635" y="2770853"/>
            <a:ext cx="4245074" cy="3561682"/>
          </a:xfrm>
          <a:prstGeom prst="rect">
            <a:avLst/>
          </a:prstGeom>
        </p:spPr>
      </p:pic>
    </p:spTree>
    <p:extLst>
      <p:ext uri="{BB962C8B-B14F-4D97-AF65-F5344CB8AC3E}">
        <p14:creationId xmlns:p14="http://schemas.microsoft.com/office/powerpoint/2010/main" val="1883765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Critical Points</a:t>
            </a:r>
          </a:p>
        </p:txBody>
      </p:sp>
      <p:sp>
        <p:nvSpPr>
          <p:cNvPr id="3" name="Content Placeholder 2"/>
          <p:cNvSpPr>
            <a:spLocks noGrp="1"/>
          </p:cNvSpPr>
          <p:nvPr>
            <p:ph idx="1"/>
          </p:nvPr>
        </p:nvSpPr>
        <p:spPr/>
        <p:txBody>
          <a:bodyPr/>
          <a:lstStyle/>
          <a:p>
            <a:r>
              <a:rPr lang="en-US" sz="2400" dirty="0"/>
              <a:t>Some cost functions do not have critical points. In particular classification</a:t>
            </a:r>
            <a:r>
              <a:rPr lang="en-US" sz="2400" dirty="0" smtClean="0"/>
              <a:t>.</a:t>
            </a:r>
          </a:p>
          <a:p>
            <a:r>
              <a:rPr lang="en-US" sz="2400" dirty="0"/>
              <a:t> </a:t>
            </a:r>
            <a:r>
              <a:rPr lang="en-US" sz="2400" dirty="0" smtClean="0"/>
              <a:t>  </a:t>
            </a:r>
            <a:r>
              <a:rPr lang="en-US" sz="2400" b="1" dirty="0" smtClean="0"/>
              <a:t>WHY? </a:t>
            </a:r>
            <a:endParaRPr lang="en-US" sz="2400" b="1" dirty="0"/>
          </a:p>
        </p:txBody>
      </p:sp>
      <p:sp>
        <p:nvSpPr>
          <p:cNvPr id="4" name="Slide Number Placeholder 3"/>
          <p:cNvSpPr>
            <a:spLocks noGrp="1"/>
          </p:cNvSpPr>
          <p:nvPr>
            <p:ph type="sldNum" sz="quarter" idx="12"/>
          </p:nvPr>
        </p:nvSpPr>
        <p:spPr/>
        <p:txBody>
          <a:bodyPr/>
          <a:lstStyle/>
          <a:p>
            <a:fld id="{82BAABBF-CE1E-8A4C-92D8-393D0291D808}" type="slidenum">
              <a:rPr lang="en-US" smtClean="0"/>
              <a:t>61</a:t>
            </a:fld>
            <a:endParaRPr lang="en-US"/>
          </a:p>
        </p:txBody>
      </p:sp>
      <p:pic>
        <p:nvPicPr>
          <p:cNvPr id="7" name="Picture 6">
            <a:extLst>
              <a:ext uri="{FF2B5EF4-FFF2-40B4-BE49-F238E27FC236}">
                <a16:creationId xmlns="" xmlns:a16="http://schemas.microsoft.com/office/drawing/2014/main" id="{34AD8941-CC69-B14D-A51D-37E7995E1EB9}"/>
              </a:ext>
            </a:extLst>
          </p:cNvPr>
          <p:cNvPicPr>
            <a:picLocks noChangeAspect="1"/>
          </p:cNvPicPr>
          <p:nvPr/>
        </p:nvPicPr>
        <p:blipFill>
          <a:blip r:embed="rId3"/>
          <a:stretch>
            <a:fillRect/>
          </a:stretch>
        </p:blipFill>
        <p:spPr>
          <a:xfrm>
            <a:off x="1969128" y="2311165"/>
            <a:ext cx="6816058" cy="4089635"/>
          </a:xfrm>
          <a:prstGeom prst="rect">
            <a:avLst/>
          </a:prstGeom>
        </p:spPr>
      </p:pic>
    </p:spTree>
    <p:extLst>
      <p:ext uri="{BB962C8B-B14F-4D97-AF65-F5344CB8AC3E}">
        <p14:creationId xmlns:p14="http://schemas.microsoft.com/office/powerpoint/2010/main" val="178464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Exploding and Vanishing Gradients</a:t>
            </a:r>
          </a:p>
        </p:txBody>
      </p:sp>
      <p:sp>
        <p:nvSpPr>
          <p:cNvPr id="3" name="Slide Number Placeholder 2"/>
          <p:cNvSpPr>
            <a:spLocks noGrp="1"/>
          </p:cNvSpPr>
          <p:nvPr>
            <p:ph type="sldNum" sz="quarter" idx="12"/>
          </p:nvPr>
        </p:nvSpPr>
        <p:spPr/>
        <p:txBody>
          <a:bodyPr/>
          <a:lstStyle/>
          <a:p>
            <a:fld id="{82BAABBF-CE1E-8A4C-92D8-393D0291D808}" type="slidenum">
              <a:rPr lang="en-US" smtClean="0"/>
              <a:t>62</a:t>
            </a:fld>
            <a:endParaRPr lang="en-US"/>
          </a:p>
        </p:txBody>
      </p:sp>
      <p:sp>
        <p:nvSpPr>
          <p:cNvPr id="11" name="TextBox 10"/>
          <p:cNvSpPr txBox="1"/>
          <p:nvPr/>
        </p:nvSpPr>
        <p:spPr>
          <a:xfrm>
            <a:off x="2298699" y="4879976"/>
            <a:ext cx="2412843" cy="461665"/>
          </a:xfrm>
          <a:prstGeom prst="rect">
            <a:avLst/>
          </a:prstGeom>
          <a:noFill/>
        </p:spPr>
        <p:txBody>
          <a:bodyPr wrap="square" rtlCol="0">
            <a:spAutoFit/>
          </a:bodyPr>
          <a:lstStyle/>
          <a:p>
            <a:r>
              <a:rPr lang="en-US" sz="2400" dirty="0"/>
              <a:t>Linear activation</a:t>
            </a:r>
          </a:p>
        </p:txBody>
      </p:sp>
      <p:sp>
        <p:nvSpPr>
          <p:cNvPr id="7" name="TextBox 6"/>
          <p:cNvSpPr txBox="1"/>
          <p:nvPr/>
        </p:nvSpPr>
        <p:spPr>
          <a:xfrm>
            <a:off x="6809172" y="6332535"/>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deeplearning.ai</a:t>
            </a:r>
            <a:endParaRPr lang="en-US" sz="2000" dirty="0">
              <a:solidFill>
                <a:schemeClr val="tx1">
                  <a:lumMod val="50000"/>
                  <a:lumOff val="50000"/>
                </a:schemeClr>
              </a:solidFill>
            </a:endParaRPr>
          </a:p>
        </p:txBody>
      </p:sp>
      <p:pic>
        <p:nvPicPr>
          <p:cNvPr id="8" name="Picture 7"/>
          <p:cNvPicPr>
            <a:picLocks noChangeAspect="1"/>
          </p:cNvPicPr>
          <p:nvPr/>
        </p:nvPicPr>
        <p:blipFill>
          <a:blip r:embed="rId3"/>
          <a:stretch>
            <a:fillRect/>
          </a:stretch>
        </p:blipFill>
        <p:spPr>
          <a:xfrm>
            <a:off x="2124075" y="1425409"/>
            <a:ext cx="8020878" cy="2695575"/>
          </a:xfrm>
          <a:prstGeom prst="rect">
            <a:avLst/>
          </a:prstGeom>
        </p:spPr>
      </p:pic>
      <p:grpSp>
        <p:nvGrpSpPr>
          <p:cNvPr id="5" name="Group 4"/>
          <p:cNvGrpSpPr/>
          <p:nvPr/>
        </p:nvGrpSpPr>
        <p:grpSpPr>
          <a:xfrm>
            <a:off x="4696690" y="4892746"/>
            <a:ext cx="3736513" cy="818227"/>
            <a:chOff x="4637314" y="5156974"/>
            <a:chExt cx="3736513" cy="818227"/>
          </a:xfrm>
        </p:grpSpPr>
        <mc:AlternateContent xmlns:mc="http://schemas.openxmlformats.org/markup-compatibility/2006" xmlns:a14="http://schemas.microsoft.com/office/drawing/2010/main">
          <mc:Choice Requires="a14">
            <p:sp>
              <p:nvSpPr>
                <p:cNvPr id="4" name="TextBox 3"/>
                <p:cNvSpPr txBox="1"/>
                <p:nvPr/>
              </p:nvSpPr>
              <p:spPr>
                <a:xfrm>
                  <a:off x="4637314" y="5156974"/>
                  <a:ext cx="12041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h</m:t>
                            </m:r>
                          </m:e>
                          <m:sub>
                            <m:r>
                              <a:rPr lang="en-US" sz="2400" b="0" i="1" smtClean="0">
                                <a:latin typeface="Cambria Math" charset="0"/>
                              </a:rPr>
                              <m:t>𝑖</m:t>
                            </m:r>
                          </m:sub>
                        </m:sSub>
                        <m:r>
                          <a:rPr lang="en-US" sz="2400" b="0" i="1" smtClean="0">
                            <a:latin typeface="Cambria Math" charset="0"/>
                          </a:rPr>
                          <m:t>=</m:t>
                        </m:r>
                        <m:r>
                          <a:rPr lang="en-US" sz="2400" b="0" i="1" smtClean="0">
                            <a:latin typeface="Cambria Math" charset="0"/>
                          </a:rPr>
                          <m:t>𝑊𝑥</m:t>
                        </m:r>
                      </m:oMath>
                    </m:oMathPara>
                  </a14:m>
                  <a:endParaRPr lang="en-US" sz="2400" b="0" dirty="0"/>
                </a:p>
              </p:txBody>
            </p:sp>
          </mc:Choice>
          <mc:Fallback xmlns="">
            <p:sp>
              <p:nvSpPr>
                <p:cNvPr id="4" name="TextBox 3"/>
                <p:cNvSpPr txBox="1">
                  <a:spLocks noRot="1" noChangeAspect="1" noMove="1" noResize="1" noEditPoints="1" noAdjustHandles="1" noChangeArrowheads="1" noChangeShapeType="1" noTextEdit="1"/>
                </p:cNvSpPr>
                <p:nvPr/>
              </p:nvSpPr>
              <p:spPr>
                <a:xfrm>
                  <a:off x="4637314" y="5156974"/>
                  <a:ext cx="1204176" cy="369332"/>
                </a:xfrm>
                <a:prstGeom prst="rect">
                  <a:avLst/>
                </a:prstGeom>
                <a:blipFill rotWithShape="0">
                  <a:blip r:embed="rId4"/>
                  <a:stretch>
                    <a:fillRect l="-6061" r="-454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52167" y="5605869"/>
                  <a:ext cx="37216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h</m:t>
                            </m:r>
                          </m:e>
                          <m:sub>
                            <m:r>
                              <a:rPr lang="en-US" sz="2400" b="0" i="1" smtClean="0">
                                <a:latin typeface="Cambria Math" charset="0"/>
                              </a:rPr>
                              <m:t>𝑖</m:t>
                            </m:r>
                          </m:sub>
                        </m:sSub>
                        <m:r>
                          <a:rPr lang="en-US" sz="2400" b="0" i="1" smtClean="0">
                            <a:latin typeface="Cambria Math" charset="0"/>
                          </a:rPr>
                          <m:t>=</m:t>
                        </m:r>
                        <m:r>
                          <a:rPr lang="en-US" sz="2400" b="0" i="1" smtClean="0">
                            <a:latin typeface="Cambria Math" charset="0"/>
                          </a:rPr>
                          <m:t>𝑊</m:t>
                        </m:r>
                        <m:sSub>
                          <m:sSubPr>
                            <m:ctrlPr>
                              <a:rPr lang="en-US" sz="2400" b="0" i="1" smtClean="0">
                                <a:latin typeface="Cambria Math" charset="0"/>
                              </a:rPr>
                            </m:ctrlPr>
                          </m:sSubPr>
                          <m:e>
                            <m:r>
                              <a:rPr lang="en-US" sz="2400" b="0" i="1" smtClean="0">
                                <a:latin typeface="Cambria Math" charset="0"/>
                              </a:rPr>
                              <m:t>h</m:t>
                            </m:r>
                          </m:e>
                          <m:sub>
                            <m:r>
                              <a:rPr lang="en-US" sz="2400" b="0" i="1" smtClean="0">
                                <a:latin typeface="Cambria Math" charset="0"/>
                              </a:rPr>
                              <m:t>𝑖</m:t>
                            </m:r>
                            <m:r>
                              <a:rPr lang="en-US" sz="2400" b="0" i="1" smtClean="0">
                                <a:latin typeface="Cambria Math" charset="0"/>
                              </a:rPr>
                              <m:t>−1</m:t>
                            </m:r>
                          </m:sub>
                        </m:sSub>
                        <m:r>
                          <a:rPr lang="en-US" sz="2400" b="0" i="1" smtClean="0">
                            <a:latin typeface="Cambria Math" charset="0"/>
                          </a:rPr>
                          <m:t>,   </m:t>
                        </m:r>
                        <m:r>
                          <a:rPr lang="en-US" sz="2400" b="0" i="1" smtClean="0">
                            <a:latin typeface="Cambria Math" charset="0"/>
                          </a:rPr>
                          <m:t>𝑖</m:t>
                        </m:r>
                        <m:r>
                          <a:rPr lang="en-US" sz="2400" b="0" i="1" smtClean="0">
                            <a:latin typeface="Cambria Math" charset="0"/>
                          </a:rPr>
                          <m:t>=2,…,</m:t>
                        </m:r>
                        <m:r>
                          <a:rPr lang="en-US" sz="2400" b="0" i="1" smtClean="0">
                            <a:latin typeface="Cambria Math" charset="0"/>
                          </a:rPr>
                          <m:t>𝑛</m:t>
                        </m:r>
                      </m:oMath>
                    </m:oMathPara>
                  </a14:m>
                  <a:endParaRPr lang="en-US" sz="24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4652167" y="5605869"/>
                  <a:ext cx="3721660" cy="369332"/>
                </a:xfrm>
                <a:prstGeom prst="rect">
                  <a:avLst/>
                </a:prstGeom>
                <a:blipFill rotWithShape="0">
                  <a:blip r:embed="rId5"/>
                  <a:stretch>
                    <a:fillRect l="-1475" t="-140984" r="-492" b="-175410"/>
                  </a:stretch>
                </a:blipFill>
              </p:spPr>
              <p:txBody>
                <a:bodyPr/>
                <a:lstStyle/>
                <a:p>
                  <a:r>
                    <a:rPr lang="en-US">
                      <a:noFill/>
                    </a:rPr>
                    <a:t> </a:t>
                  </a:r>
                </a:p>
              </p:txBody>
            </p:sp>
          </mc:Fallback>
        </mc:AlternateContent>
      </p:grpSp>
    </p:spTree>
    <p:extLst>
      <p:ext uri="{BB962C8B-B14F-4D97-AF65-F5344CB8AC3E}">
        <p14:creationId xmlns:p14="http://schemas.microsoft.com/office/powerpoint/2010/main" val="1291445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Exploding and Vanishing Gradients</a:t>
            </a:r>
          </a:p>
        </p:txBody>
      </p:sp>
      <p:sp>
        <p:nvSpPr>
          <p:cNvPr id="3" name="Content Placeholder 2"/>
          <p:cNvSpPr>
            <a:spLocks noGrp="1"/>
          </p:cNvSpPr>
          <p:nvPr>
            <p:ph idx="1"/>
          </p:nvPr>
        </p:nvSpPr>
        <p:spPr>
          <a:xfrm>
            <a:off x="1981200" y="1600200"/>
            <a:ext cx="8229600" cy="4876800"/>
          </a:xfrm>
        </p:spPr>
        <p:txBody>
          <a:bodyPr/>
          <a:lstStyle/>
          <a:p>
            <a:endParaRPr lang="en-US" sz="4400" dirty="0"/>
          </a:p>
          <a:p>
            <a:endParaRPr lang="en-US" dirty="0"/>
          </a:p>
          <a:p>
            <a:endParaRPr lang="en-US" sz="3600"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2BAABBF-CE1E-8A4C-92D8-393D0291D808}" type="slidenum">
              <a:rPr lang="en-US" smtClean="0"/>
              <a:t>63</a:t>
            </a:fld>
            <a:endParaRPr lang="en-US"/>
          </a:p>
        </p:txBody>
      </p:sp>
      <p:graphicFrame>
        <p:nvGraphicFramePr>
          <p:cNvPr id="10" name="Object 9"/>
          <p:cNvGraphicFramePr>
            <a:graphicFrameLocks noChangeAspect="1"/>
          </p:cNvGraphicFramePr>
          <p:nvPr/>
        </p:nvGraphicFramePr>
        <p:xfrm>
          <a:off x="1947863" y="2864101"/>
          <a:ext cx="8450262" cy="1255712"/>
        </p:xfrm>
        <a:graphic>
          <a:graphicData uri="http://schemas.openxmlformats.org/presentationml/2006/ole">
            <mc:AlternateContent xmlns:mc="http://schemas.openxmlformats.org/markup-compatibility/2006">
              <mc:Choice xmlns:v="urn:schemas-microsoft-com:vml" Requires="v">
                <p:oleObj spid="_x0000_s6299" name="Equation" r:id="rId4" imgW="4102100" imgH="609600" progId="Equation.3">
                  <p:embed/>
                </p:oleObj>
              </mc:Choice>
              <mc:Fallback>
                <p:oleObj name="Equation" r:id="rId4" imgW="4102100" imgH="609600" progId="Equation.3">
                  <p:embed/>
                  <p:pic>
                    <p:nvPicPr>
                      <p:cNvPr id="0" name=""/>
                      <p:cNvPicPr/>
                      <p:nvPr/>
                    </p:nvPicPr>
                    <p:blipFill>
                      <a:blip r:embed="rId5"/>
                      <a:stretch>
                        <a:fillRect/>
                      </a:stretch>
                    </p:blipFill>
                    <p:spPr>
                      <a:xfrm>
                        <a:off x="1947863" y="2864101"/>
                        <a:ext cx="8450262" cy="1255712"/>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2055721" y="1417638"/>
          <a:ext cx="3619936" cy="1157444"/>
        </p:xfrm>
        <a:graphic>
          <a:graphicData uri="http://schemas.openxmlformats.org/presentationml/2006/ole">
            <mc:AlternateContent xmlns:mc="http://schemas.openxmlformats.org/markup-compatibility/2006">
              <mc:Choice xmlns:v="urn:schemas-microsoft-com:vml" Requires="v">
                <p:oleObj spid="_x0000_s6300" name="Equation" r:id="rId6" imgW="1549400" imgH="495300" progId="Equation.3">
                  <p:embed/>
                </p:oleObj>
              </mc:Choice>
              <mc:Fallback>
                <p:oleObj name="Equation" r:id="rId6" imgW="1549400" imgH="495300" progId="Equation.3">
                  <p:embed/>
                  <p:pic>
                    <p:nvPicPr>
                      <p:cNvPr id="0" name=""/>
                      <p:cNvPicPr/>
                      <p:nvPr/>
                    </p:nvPicPr>
                    <p:blipFill>
                      <a:blip r:embed="rId7"/>
                      <a:stretch>
                        <a:fillRect/>
                      </a:stretch>
                    </p:blipFill>
                    <p:spPr>
                      <a:xfrm>
                        <a:off x="2055721" y="1417638"/>
                        <a:ext cx="3619936" cy="1157444"/>
                      </a:xfrm>
                      <a:prstGeom prst="rect">
                        <a:avLst/>
                      </a:prstGeom>
                    </p:spPr>
                  </p:pic>
                </p:oleObj>
              </mc:Fallback>
            </mc:AlternateContent>
          </a:graphicData>
        </a:graphic>
      </p:graphicFrame>
    </p:spTree>
    <p:extLst>
      <p:ext uri="{BB962C8B-B14F-4D97-AF65-F5344CB8AC3E}">
        <p14:creationId xmlns:p14="http://schemas.microsoft.com/office/powerpoint/2010/main" val="2535769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Exploding and Vanishing Gradients</a:t>
            </a:r>
          </a:p>
        </p:txBody>
      </p:sp>
      <p:sp>
        <p:nvSpPr>
          <p:cNvPr id="3" name="Slide Number Placeholder 2"/>
          <p:cNvSpPr>
            <a:spLocks noGrp="1"/>
          </p:cNvSpPr>
          <p:nvPr>
            <p:ph type="sldNum" sz="quarter" idx="12"/>
          </p:nvPr>
        </p:nvSpPr>
        <p:spPr/>
        <p:txBody>
          <a:bodyPr/>
          <a:lstStyle/>
          <a:p>
            <a:fld id="{82BAABBF-CE1E-8A4C-92D8-393D0291D808}" type="slidenum">
              <a:rPr lang="en-US" smtClean="0"/>
              <a:t>64</a:t>
            </a:fld>
            <a:endParaRPr lang="en-US"/>
          </a:p>
        </p:txBody>
      </p:sp>
      <p:sp>
        <p:nvSpPr>
          <p:cNvPr id="6" name="TextBox 5"/>
          <p:cNvSpPr txBox="1"/>
          <p:nvPr/>
        </p:nvSpPr>
        <p:spPr>
          <a:xfrm>
            <a:off x="8023080" y="3608710"/>
            <a:ext cx="1923578" cy="523220"/>
          </a:xfrm>
          <a:prstGeom prst="rect">
            <a:avLst/>
          </a:prstGeom>
          <a:noFill/>
        </p:spPr>
        <p:txBody>
          <a:bodyPr wrap="square" rtlCol="0">
            <a:spAutoFit/>
          </a:bodyPr>
          <a:lstStyle/>
          <a:p>
            <a:r>
              <a:rPr lang="en-US" sz="2800" dirty="0"/>
              <a:t>Explodes!</a:t>
            </a:r>
          </a:p>
        </p:txBody>
      </p:sp>
      <p:sp>
        <p:nvSpPr>
          <p:cNvPr id="7" name="TextBox 6"/>
          <p:cNvSpPr txBox="1"/>
          <p:nvPr/>
        </p:nvSpPr>
        <p:spPr>
          <a:xfrm>
            <a:off x="8023080" y="5223887"/>
            <a:ext cx="1923578" cy="523220"/>
          </a:xfrm>
          <a:prstGeom prst="rect">
            <a:avLst/>
          </a:prstGeom>
          <a:noFill/>
        </p:spPr>
        <p:txBody>
          <a:bodyPr wrap="square" rtlCol="0">
            <a:spAutoFit/>
          </a:bodyPr>
          <a:lstStyle/>
          <a:p>
            <a:r>
              <a:rPr lang="en-US" sz="2800" dirty="0"/>
              <a:t>Vanishes!</a:t>
            </a:r>
          </a:p>
        </p:txBody>
      </p:sp>
      <p:graphicFrame>
        <p:nvGraphicFramePr>
          <p:cNvPr id="8" name="Object 7"/>
          <p:cNvGraphicFramePr>
            <a:graphicFrameLocks noChangeAspect="1"/>
          </p:cNvGraphicFramePr>
          <p:nvPr/>
        </p:nvGraphicFramePr>
        <p:xfrm>
          <a:off x="2472143" y="1032992"/>
          <a:ext cx="4979987" cy="5151437"/>
        </p:xfrm>
        <a:graphic>
          <a:graphicData uri="http://schemas.openxmlformats.org/presentationml/2006/ole">
            <mc:AlternateContent xmlns:mc="http://schemas.openxmlformats.org/markup-compatibility/2006">
              <mc:Choice xmlns:v="urn:schemas-microsoft-com:vml" Requires="v">
                <p:oleObj spid="_x0000_s7247" name="Equation" r:id="rId4" imgW="2133600" imgH="2209800" progId="Equation.3">
                  <p:embed/>
                </p:oleObj>
              </mc:Choice>
              <mc:Fallback>
                <p:oleObj name="Equation" r:id="rId4" imgW="2133600" imgH="2209800" progId="Equation.3">
                  <p:embed/>
                  <p:pic>
                    <p:nvPicPr>
                      <p:cNvPr id="0" name=""/>
                      <p:cNvPicPr/>
                      <p:nvPr/>
                    </p:nvPicPr>
                    <p:blipFill>
                      <a:blip r:embed="rId5"/>
                      <a:stretch>
                        <a:fillRect/>
                      </a:stretch>
                    </p:blipFill>
                    <p:spPr>
                      <a:xfrm>
                        <a:off x="2472143" y="1032992"/>
                        <a:ext cx="4979987" cy="5151437"/>
                      </a:xfrm>
                      <a:prstGeom prst="rect">
                        <a:avLst/>
                      </a:prstGeom>
                    </p:spPr>
                  </p:pic>
                </p:oleObj>
              </mc:Fallback>
            </mc:AlternateContent>
          </a:graphicData>
        </a:graphic>
      </p:graphicFrame>
    </p:spTree>
    <p:extLst>
      <p:ext uri="{BB962C8B-B14F-4D97-AF65-F5344CB8AC3E}">
        <p14:creationId xmlns:p14="http://schemas.microsoft.com/office/powerpoint/2010/main" val="20688444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Exploding and Vanishing Gradients</a:t>
            </a:r>
          </a:p>
        </p:txBody>
      </p:sp>
      <p:sp>
        <p:nvSpPr>
          <p:cNvPr id="3" name="Content Placeholder 2"/>
          <p:cNvSpPr>
            <a:spLocks noGrp="1"/>
          </p:cNvSpPr>
          <p:nvPr>
            <p:ph idx="1"/>
          </p:nvPr>
        </p:nvSpPr>
        <p:spPr>
          <a:xfrm>
            <a:off x="1109436" y="1234939"/>
            <a:ext cx="8229600" cy="4846464"/>
          </a:xfrm>
        </p:spPr>
        <p:txBody>
          <a:bodyPr/>
          <a:lstStyle/>
          <a:p>
            <a:r>
              <a:rPr lang="en-US" sz="2400" dirty="0"/>
              <a:t>Exploding gradients lead to cliffs</a:t>
            </a:r>
          </a:p>
          <a:p>
            <a:r>
              <a:rPr lang="en-US" sz="2400" dirty="0"/>
              <a:t>Can be mitigated using </a:t>
            </a:r>
            <a:r>
              <a:rPr lang="en-US" sz="2400" dirty="0">
                <a:solidFill>
                  <a:srgbClr val="0000FF"/>
                </a:solidFill>
              </a:rPr>
              <a:t>gradient clipping</a:t>
            </a:r>
          </a:p>
        </p:txBody>
      </p:sp>
      <p:sp>
        <p:nvSpPr>
          <p:cNvPr id="5" name="Slide Number Placeholder 4"/>
          <p:cNvSpPr>
            <a:spLocks noGrp="1"/>
          </p:cNvSpPr>
          <p:nvPr>
            <p:ph type="sldNum" sz="quarter" idx="12"/>
          </p:nvPr>
        </p:nvSpPr>
        <p:spPr/>
        <p:txBody>
          <a:bodyPr/>
          <a:lstStyle/>
          <a:p>
            <a:fld id="{82BAABBF-CE1E-8A4C-92D8-393D0291D808}" type="slidenum">
              <a:rPr lang="en-US" smtClean="0"/>
              <a:t>65</a:t>
            </a:fld>
            <a:endParaRPr lang="en-US"/>
          </a:p>
        </p:txBody>
      </p:sp>
      <p:sp>
        <p:nvSpPr>
          <p:cNvPr id="6" name="TextBox 5"/>
          <p:cNvSpPr txBox="1"/>
          <p:nvPr/>
        </p:nvSpPr>
        <p:spPr>
          <a:xfrm>
            <a:off x="6809172" y="6332535"/>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Goodfellow</a:t>
            </a:r>
            <a:r>
              <a:rPr lang="en-US" sz="2000" dirty="0">
                <a:solidFill>
                  <a:schemeClr val="tx1">
                    <a:lumMod val="50000"/>
                    <a:lumOff val="50000"/>
                  </a:schemeClr>
                </a:solidFill>
              </a:rPr>
              <a:t> et al. (2016)</a:t>
            </a:r>
          </a:p>
        </p:txBody>
      </p:sp>
      <p:pic>
        <p:nvPicPr>
          <p:cNvPr id="7" name="Picture 6"/>
          <p:cNvPicPr>
            <a:picLocks noChangeAspect="1"/>
          </p:cNvPicPr>
          <p:nvPr/>
        </p:nvPicPr>
        <p:blipFill>
          <a:blip r:embed="rId3"/>
          <a:stretch>
            <a:fillRect/>
          </a:stretch>
        </p:blipFill>
        <p:spPr>
          <a:xfrm>
            <a:off x="3215518" y="3032126"/>
            <a:ext cx="6123518" cy="31432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908987" y="2960013"/>
                <a:ext cx="16589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tx1">
                              <a:lumMod val="75000"/>
                              <a:lumOff val="25000"/>
                            </a:schemeClr>
                          </a:solidFill>
                          <a:latin typeface="Cambria Math" charset="0"/>
                          <a:ea typeface="Karla" charset="0"/>
                          <a:cs typeface="Karla" charset="0"/>
                        </a:rPr>
                        <m:t>if</m:t>
                      </m:r>
                      <m:r>
                        <a:rPr lang="en-US" sz="2800" b="0" i="0" smtClean="0">
                          <a:solidFill>
                            <a:schemeClr val="tx1">
                              <a:lumMod val="75000"/>
                              <a:lumOff val="25000"/>
                            </a:schemeClr>
                          </a:solidFill>
                          <a:latin typeface="Cambria Math" charset="0"/>
                          <a:ea typeface="Karla" charset="0"/>
                          <a:cs typeface="Karla" charset="0"/>
                        </a:rPr>
                        <m:t> </m:t>
                      </m:r>
                      <m:d>
                        <m:dPr>
                          <m:begChr m:val="‖"/>
                          <m:endChr m:val="‖"/>
                          <m:ctrlPr>
                            <a:rPr lang="en-US" sz="2800" b="0" i="1" smtClean="0">
                              <a:solidFill>
                                <a:schemeClr val="tx1">
                                  <a:lumMod val="75000"/>
                                  <a:lumOff val="25000"/>
                                </a:schemeClr>
                              </a:solidFill>
                              <a:latin typeface="Cambria Math" charset="0"/>
                            </a:rPr>
                          </m:ctrlPr>
                        </m:dPr>
                        <m:e>
                          <m:r>
                            <a:rPr lang="en-US" sz="2800" b="0" i="1" smtClean="0">
                              <a:solidFill>
                                <a:schemeClr val="tx1">
                                  <a:lumMod val="75000"/>
                                  <a:lumOff val="25000"/>
                                </a:schemeClr>
                              </a:solidFill>
                              <a:latin typeface="Cambria Math" charset="0"/>
                            </a:rPr>
                            <m:t>𝑔</m:t>
                          </m:r>
                        </m:e>
                      </m:d>
                      <m:r>
                        <a:rPr lang="en-US" sz="2800" i="1">
                          <a:solidFill>
                            <a:schemeClr val="tx1">
                              <a:lumMod val="75000"/>
                              <a:lumOff val="25000"/>
                            </a:schemeClr>
                          </a:solidFill>
                          <a:latin typeface="Cambria Math" charset="0"/>
                          <a:ea typeface="Cambria Math" charset="0"/>
                          <a:cs typeface="Cambria Math" charset="0"/>
                        </a:rPr>
                        <m:t>&gt;</m:t>
                      </m:r>
                      <m:r>
                        <a:rPr lang="en-US" sz="2800" b="0" i="1" smtClean="0">
                          <a:solidFill>
                            <a:schemeClr val="tx1">
                              <a:lumMod val="75000"/>
                              <a:lumOff val="25000"/>
                            </a:schemeClr>
                          </a:solidFill>
                          <a:latin typeface="Cambria Math" charset="0"/>
                          <a:ea typeface="Cambria Math" charset="0"/>
                          <a:cs typeface="Cambria Math" charset="0"/>
                        </a:rPr>
                        <m:t>𝑢</m:t>
                      </m:r>
                    </m:oMath>
                  </m:oMathPara>
                </a14:m>
                <a:endParaRPr lang="en-US" sz="2800" dirty="0">
                  <a:solidFill>
                    <a:schemeClr val="tx1">
                      <a:lumMod val="75000"/>
                      <a:lumOff val="25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908987" y="2960013"/>
                <a:ext cx="1658916"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08987" y="3756833"/>
                <a:ext cx="1535741" cy="813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lumMod val="75000"/>
                              <a:lumOff val="25000"/>
                            </a:schemeClr>
                          </a:solidFill>
                          <a:latin typeface="Cambria Math" charset="0"/>
                        </a:rPr>
                        <m:t>𝑔</m:t>
                      </m:r>
                      <m:r>
                        <a:rPr lang="en-US" sz="2800" b="0" i="1" smtClean="0">
                          <a:solidFill>
                            <a:schemeClr val="tx1">
                              <a:lumMod val="75000"/>
                              <a:lumOff val="25000"/>
                            </a:schemeClr>
                          </a:solidFill>
                          <a:latin typeface="Cambria Math" charset="0"/>
                          <a:ea typeface="Cambria Math" charset="0"/>
                          <a:cs typeface="Cambria Math" charset="0"/>
                        </a:rPr>
                        <m:t>⟵</m:t>
                      </m:r>
                      <m:f>
                        <m:fPr>
                          <m:ctrlPr>
                            <a:rPr lang="en-US" sz="2800" b="0" i="1" smtClean="0">
                              <a:solidFill>
                                <a:schemeClr val="tx1">
                                  <a:lumMod val="75000"/>
                                  <a:lumOff val="25000"/>
                                </a:schemeClr>
                              </a:solidFill>
                              <a:latin typeface="Cambria Math" charset="0"/>
                              <a:ea typeface="Cambria Math" charset="0"/>
                              <a:cs typeface="Cambria Math" charset="0"/>
                            </a:rPr>
                          </m:ctrlPr>
                        </m:fPr>
                        <m:num>
                          <m:r>
                            <a:rPr lang="en-US" sz="2800" b="0" i="1" smtClean="0">
                              <a:solidFill>
                                <a:schemeClr val="tx1">
                                  <a:lumMod val="75000"/>
                                  <a:lumOff val="25000"/>
                                </a:schemeClr>
                              </a:solidFill>
                              <a:latin typeface="Cambria Math" charset="0"/>
                              <a:ea typeface="Cambria Math" charset="0"/>
                              <a:cs typeface="Cambria Math" charset="0"/>
                            </a:rPr>
                            <m:t>𝑔𝑢</m:t>
                          </m:r>
                        </m:num>
                        <m:den>
                          <m:d>
                            <m:dPr>
                              <m:begChr m:val="‖"/>
                              <m:endChr m:val="‖"/>
                              <m:ctrlPr>
                                <a:rPr lang="en-US" sz="2800" i="1">
                                  <a:solidFill>
                                    <a:schemeClr val="tx1">
                                      <a:lumMod val="75000"/>
                                      <a:lumOff val="25000"/>
                                    </a:schemeClr>
                                  </a:solidFill>
                                  <a:latin typeface="Cambria Math" charset="0"/>
                                </a:rPr>
                              </m:ctrlPr>
                            </m:dPr>
                            <m:e>
                              <m:r>
                                <a:rPr lang="en-US" sz="2800" i="1">
                                  <a:solidFill>
                                    <a:schemeClr val="tx1">
                                      <a:lumMod val="75000"/>
                                      <a:lumOff val="25000"/>
                                    </a:schemeClr>
                                  </a:solidFill>
                                  <a:latin typeface="Cambria Math" charset="0"/>
                                </a:rPr>
                                <m:t>𝑔</m:t>
                              </m:r>
                            </m:e>
                          </m:d>
                        </m:den>
                      </m:f>
                    </m:oMath>
                  </m:oMathPara>
                </a14:m>
                <a:endParaRPr lang="en-US" sz="2800" b="0" dirty="0">
                  <a:solidFill>
                    <a:schemeClr val="tx1">
                      <a:lumMod val="75000"/>
                      <a:lumOff val="25000"/>
                    </a:schemeClr>
                  </a:solidFill>
                  <a:ea typeface="Cambria Math" charset="0"/>
                  <a:cs typeface="Cambria Math"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08987" y="3756833"/>
                <a:ext cx="1535741" cy="81349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937749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20163" y="983807"/>
            <a:ext cx="10327008" cy="2111143"/>
          </a:xfrm>
        </p:spPr>
        <p:txBody>
          <a:bodyPr/>
          <a:lstStyle/>
          <a:p>
            <a:r>
              <a:rPr lang="en-US" b="1" dirty="0"/>
              <a:t>Optimization</a:t>
            </a:r>
          </a:p>
          <a:p>
            <a:pPr lvl="1">
              <a:buFont typeface="Arial" charset="0"/>
              <a:buChar char="•"/>
            </a:pPr>
            <a:r>
              <a:rPr lang="en-US" sz="2200" dirty="0">
                <a:solidFill>
                  <a:schemeClr val="tx1">
                    <a:lumMod val="75000"/>
                    <a:lumOff val="25000"/>
                  </a:schemeClr>
                </a:solidFill>
              </a:rPr>
              <a:t>Challenges in Optimization</a:t>
            </a:r>
          </a:p>
          <a:p>
            <a:pPr lvl="1">
              <a:buFont typeface="Arial" charset="0"/>
              <a:buChar char="•"/>
            </a:pPr>
            <a:r>
              <a:rPr lang="en-US" sz="2200" b="1" dirty="0">
                <a:solidFill>
                  <a:schemeClr val="accent1"/>
                </a:solidFill>
              </a:rPr>
              <a:t>Momentum</a:t>
            </a:r>
          </a:p>
          <a:p>
            <a:pPr lvl="1">
              <a:buFont typeface="Arial" charset="0"/>
              <a:buChar char="•"/>
            </a:pPr>
            <a:r>
              <a:rPr lang="en-US" sz="2200" dirty="0"/>
              <a:t>Adaptive Learning Rate</a:t>
            </a:r>
          </a:p>
          <a:p>
            <a:pPr lvl="1">
              <a:buFont typeface="Arial" charset="0"/>
              <a:buChar char="•"/>
            </a:pPr>
            <a:r>
              <a:rPr lang="en-US" sz="2200" dirty="0"/>
              <a:t>Parameter Initialization </a:t>
            </a:r>
          </a:p>
          <a:p>
            <a:pPr lvl="1">
              <a:buFont typeface="Arial" charset="0"/>
              <a:buChar char="•"/>
            </a:pPr>
            <a:r>
              <a:rPr lang="en-US" sz="2200" dirty="0"/>
              <a:t>Batch Normalization</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82BAABBF-CE1E-8A4C-92D8-393D0291D808}" type="slidenum">
              <a:rPr lang="en-US" smtClean="0"/>
              <a:t>66</a:t>
            </a:fld>
            <a:endParaRPr lang="en-US"/>
          </a:p>
        </p:txBody>
      </p:sp>
    </p:spTree>
    <p:extLst>
      <p:ext uri="{BB962C8B-B14F-4D97-AF65-F5344CB8AC3E}">
        <p14:creationId xmlns:p14="http://schemas.microsoft.com/office/powerpoint/2010/main" val="735314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87110"/>
            <a:ext cx="10972800" cy="767276"/>
          </a:xfrm>
        </p:spPr>
        <p:txBody>
          <a:bodyPr/>
          <a:lstStyle/>
          <a:p>
            <a:r>
              <a:rPr lang="en-US" dirty="0"/>
              <a:t>Stochastic Gradient Descent</a:t>
            </a:r>
          </a:p>
        </p:txBody>
      </p:sp>
      <p:sp>
        <p:nvSpPr>
          <p:cNvPr id="3" name="Slide Number Placeholder 2"/>
          <p:cNvSpPr>
            <a:spLocks noGrp="1"/>
          </p:cNvSpPr>
          <p:nvPr>
            <p:ph type="sldNum" sz="quarter" idx="12"/>
          </p:nvPr>
        </p:nvSpPr>
        <p:spPr/>
        <p:txBody>
          <a:bodyPr/>
          <a:lstStyle/>
          <a:p>
            <a:fld id="{82BAABBF-CE1E-8A4C-92D8-393D0291D808}" type="slidenum">
              <a:rPr lang="en-US" smtClean="0"/>
              <a:t>67</a:t>
            </a:fld>
            <a:endParaRPr lang="en-US"/>
          </a:p>
        </p:txBody>
      </p:sp>
      <p:sp>
        <p:nvSpPr>
          <p:cNvPr id="5" name="TextBox 4"/>
          <p:cNvSpPr txBox="1"/>
          <p:nvPr/>
        </p:nvSpPr>
        <p:spPr>
          <a:xfrm>
            <a:off x="6533661" y="2861603"/>
            <a:ext cx="3528647" cy="1477327"/>
          </a:xfrm>
          <a:prstGeom prst="rect">
            <a:avLst/>
          </a:prstGeom>
          <a:noFill/>
        </p:spPr>
        <p:txBody>
          <a:bodyPr wrap="square" rtlCol="0">
            <a:spAutoFit/>
          </a:bodyPr>
          <a:lstStyle/>
          <a:p>
            <a:r>
              <a:rPr lang="en-US" sz="2400" dirty="0"/>
              <a:t>Oscillations because updates do not exploit curvature information</a:t>
            </a:r>
          </a:p>
          <a:p>
            <a:endParaRPr lang="en-US" dirty="0"/>
          </a:p>
        </p:txBody>
      </p:sp>
      <p:sp>
        <p:nvSpPr>
          <p:cNvPr id="6" name="TextBox 5"/>
          <p:cNvSpPr txBox="1"/>
          <p:nvPr/>
        </p:nvSpPr>
        <p:spPr>
          <a:xfrm>
            <a:off x="6876562" y="5661893"/>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Goodfellow</a:t>
            </a:r>
            <a:r>
              <a:rPr lang="en-US" sz="2000" dirty="0">
                <a:solidFill>
                  <a:schemeClr val="tx1">
                    <a:lumMod val="50000"/>
                    <a:lumOff val="50000"/>
                  </a:schemeClr>
                </a:solidFill>
              </a:rPr>
              <a:t> et al. (2016)</a:t>
            </a:r>
          </a:p>
        </p:txBody>
      </p:sp>
      <p:pic>
        <p:nvPicPr>
          <p:cNvPr id="8" name="Picture 7"/>
          <p:cNvPicPr>
            <a:picLocks noChangeAspect="1"/>
          </p:cNvPicPr>
          <p:nvPr/>
        </p:nvPicPr>
        <p:blipFill rotWithShape="1">
          <a:blip r:embed="rId3"/>
          <a:srcRect l="12663" r="-12663" b="8408"/>
          <a:stretch/>
        </p:blipFill>
        <p:spPr>
          <a:xfrm>
            <a:off x="2895600" y="2361222"/>
            <a:ext cx="3980962" cy="32004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96A14FDE-8028-AB48-94FB-531983959972}"/>
                  </a:ext>
                </a:extLst>
              </p:cNvPr>
              <p:cNvSpPr txBox="1"/>
              <p:nvPr/>
            </p:nvSpPr>
            <p:spPr>
              <a:xfrm>
                <a:off x="4376590" y="2222722"/>
                <a:ext cx="73334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200" b="0" i="1" smtClean="0">
                          <a:latin typeface="Cambria Math" panose="02040503050406030204" pitchFamily="18" charset="0"/>
                        </a:rPr>
                        <m:t>𝐿</m:t>
                      </m:r>
                      <m:r>
                        <a:rPr lang="en-CA" sz="2200" b="0" i="1" smtClean="0">
                          <a:latin typeface="Cambria Math" panose="02040503050406030204" pitchFamily="18" charset="0"/>
                        </a:rPr>
                        <m:t>(</m:t>
                      </m:r>
                      <m:r>
                        <a:rPr lang="en-CA" sz="2200" b="0" i="1" smtClean="0">
                          <a:latin typeface="Cambria Math" panose="02040503050406030204" pitchFamily="18" charset="0"/>
                        </a:rPr>
                        <m:t>𝑊</m:t>
                      </m:r>
                      <m:r>
                        <a:rPr lang="en-CA" sz="2200" b="0" i="1" smtClean="0">
                          <a:latin typeface="Cambria Math" panose="02040503050406030204" pitchFamily="18" charset="0"/>
                        </a:rPr>
                        <m:t>)</m:t>
                      </m:r>
                    </m:oMath>
                  </m:oMathPara>
                </a14:m>
                <a:endParaRPr lang="en-US" sz="2200" dirty="0"/>
              </a:p>
            </p:txBody>
          </p:sp>
        </mc:Choice>
        <mc:Fallback xmlns="">
          <p:sp>
            <p:nvSpPr>
              <p:cNvPr id="4" name="TextBox 3">
                <a:extLst>
                  <a:ext uri="{FF2B5EF4-FFF2-40B4-BE49-F238E27FC236}">
                    <a16:creationId xmlns:a16="http://schemas.microsoft.com/office/drawing/2014/main" id="{96A14FDE-8028-AB48-94FB-531983959972}"/>
                  </a:ext>
                </a:extLst>
              </p:cNvPr>
              <p:cNvSpPr txBox="1">
                <a:spLocks noRot="1" noChangeAspect="1" noMove="1" noResize="1" noEditPoints="1" noAdjustHandles="1" noChangeArrowheads="1" noChangeShapeType="1" noTextEdit="1"/>
              </p:cNvSpPr>
              <p:nvPr/>
            </p:nvSpPr>
            <p:spPr>
              <a:xfrm>
                <a:off x="4376590" y="2222722"/>
                <a:ext cx="733342" cy="338554"/>
              </a:xfrm>
              <a:prstGeom prst="rect">
                <a:avLst/>
              </a:prstGeom>
              <a:blipFill>
                <a:blip r:embed="rId4"/>
                <a:stretch>
                  <a:fillRect l="-8621" r="-13793" b="-3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293435C2-A6FF-4D4E-8867-0D17B6E2DC7A}"/>
                  </a:ext>
                </a:extLst>
              </p:cNvPr>
              <p:cNvSpPr txBox="1"/>
              <p:nvPr/>
            </p:nvSpPr>
            <p:spPr>
              <a:xfrm>
                <a:off x="4505696" y="5523393"/>
                <a:ext cx="418191"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200" b="0" i="1" smtClean="0">
                              <a:latin typeface="Cambria Math" charset="0"/>
                            </a:rPr>
                          </m:ctrlPr>
                        </m:sSubPr>
                        <m:e>
                          <m:r>
                            <a:rPr lang="en-CA" sz="2200" b="0" i="1" smtClean="0">
                              <a:latin typeface="Cambria Math" panose="02040503050406030204" pitchFamily="18" charset="0"/>
                            </a:rPr>
                            <m:t>𝑊</m:t>
                          </m:r>
                        </m:e>
                        <m:sub>
                          <m:r>
                            <a:rPr lang="en-CA" sz="2200" b="0" i="1" smtClean="0">
                              <a:latin typeface="Cambria Math" panose="02040503050406030204" pitchFamily="18" charset="0"/>
                            </a:rPr>
                            <m:t>1</m:t>
                          </m:r>
                        </m:sub>
                      </m:sSub>
                    </m:oMath>
                  </m:oMathPara>
                </a14:m>
                <a:endParaRPr lang="en-US" sz="2200" dirty="0"/>
              </a:p>
            </p:txBody>
          </p:sp>
        </mc:Choice>
        <mc:Fallback xmlns="">
          <p:sp>
            <p:nvSpPr>
              <p:cNvPr id="7" name="TextBox 6">
                <a:extLst>
                  <a:ext uri="{FF2B5EF4-FFF2-40B4-BE49-F238E27FC236}">
                    <a16:creationId xmlns:a16="http://schemas.microsoft.com/office/drawing/2014/main" id="{293435C2-A6FF-4D4E-8867-0D17B6E2DC7A}"/>
                  </a:ext>
                </a:extLst>
              </p:cNvPr>
              <p:cNvSpPr txBox="1">
                <a:spLocks noRot="1" noChangeAspect="1" noMove="1" noResize="1" noEditPoints="1" noAdjustHandles="1" noChangeArrowheads="1" noChangeShapeType="1" noTextEdit="1"/>
              </p:cNvSpPr>
              <p:nvPr/>
            </p:nvSpPr>
            <p:spPr>
              <a:xfrm>
                <a:off x="4505696" y="5523393"/>
                <a:ext cx="418191" cy="338554"/>
              </a:xfrm>
              <a:prstGeom prst="rect">
                <a:avLst/>
              </a:prstGeom>
              <a:blipFill>
                <a:blip r:embed="rId5"/>
                <a:stretch>
                  <a:fillRect l="-14706" r="-294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7BA37453-ECA0-2F42-B0F3-2245A76CED13}"/>
                  </a:ext>
                </a:extLst>
              </p:cNvPr>
              <p:cNvSpPr txBox="1"/>
              <p:nvPr/>
            </p:nvSpPr>
            <p:spPr>
              <a:xfrm rot="16200000">
                <a:off x="2544735" y="3792145"/>
                <a:ext cx="42473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200" b="0" i="1" smtClean="0">
                              <a:latin typeface="Cambria Math" charset="0"/>
                            </a:rPr>
                          </m:ctrlPr>
                        </m:sSubPr>
                        <m:e>
                          <m:r>
                            <a:rPr lang="en-CA" sz="2200" b="0" i="1" smtClean="0">
                              <a:latin typeface="Cambria Math" panose="02040503050406030204" pitchFamily="18" charset="0"/>
                            </a:rPr>
                            <m:t>𝑊</m:t>
                          </m:r>
                        </m:e>
                        <m:sub>
                          <m:r>
                            <a:rPr lang="en-CA" sz="2200" b="0" i="1" smtClean="0">
                              <a:latin typeface="Cambria Math" panose="02040503050406030204" pitchFamily="18" charset="0"/>
                            </a:rPr>
                            <m:t>2</m:t>
                          </m:r>
                        </m:sub>
                      </m:sSub>
                    </m:oMath>
                  </m:oMathPara>
                </a14:m>
                <a:endParaRPr lang="en-US" sz="2200" dirty="0"/>
              </a:p>
            </p:txBody>
          </p:sp>
        </mc:Choice>
        <mc:Fallback xmlns="">
          <p:sp>
            <p:nvSpPr>
              <p:cNvPr id="10" name="TextBox 9">
                <a:extLst>
                  <a:ext uri="{FF2B5EF4-FFF2-40B4-BE49-F238E27FC236}">
                    <a16:creationId xmlns:a16="http://schemas.microsoft.com/office/drawing/2014/main" id="{7BA37453-ECA0-2F42-B0F3-2245A76CED13}"/>
                  </a:ext>
                </a:extLst>
              </p:cNvPr>
              <p:cNvSpPr txBox="1">
                <a:spLocks noRot="1" noChangeAspect="1" noMove="1" noResize="1" noEditPoints="1" noAdjustHandles="1" noChangeArrowheads="1" noChangeShapeType="1" noTextEdit="1"/>
              </p:cNvSpPr>
              <p:nvPr/>
            </p:nvSpPr>
            <p:spPr>
              <a:xfrm rot="16200000">
                <a:off x="2544735" y="3792145"/>
                <a:ext cx="424732" cy="338554"/>
              </a:xfrm>
              <a:prstGeom prst="rect">
                <a:avLst/>
              </a:prstGeom>
              <a:blipFill>
                <a:blip r:embed="rId6"/>
                <a:stretch>
                  <a:fillRect t="-2857" r="-19231" b="-11429"/>
                </a:stretch>
              </a:blipFill>
            </p:spPr>
            <p:txBody>
              <a:bodyPr/>
              <a:lstStyle/>
              <a:p>
                <a:r>
                  <a:rPr lang="en-US">
                    <a:noFill/>
                  </a:rPr>
                  <a:t> </a:t>
                </a:r>
              </a:p>
            </p:txBody>
          </p:sp>
        </mc:Fallback>
      </mc:AlternateContent>
    </p:spTree>
    <p:extLst>
      <p:ext uri="{BB962C8B-B14F-4D97-AF65-F5344CB8AC3E}">
        <p14:creationId xmlns:p14="http://schemas.microsoft.com/office/powerpoint/2010/main" val="18725570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Momentum</a:t>
            </a:r>
          </a:p>
        </p:txBody>
      </p:sp>
      <p:sp>
        <p:nvSpPr>
          <p:cNvPr id="4" name="Content Placeholder 3"/>
          <p:cNvSpPr>
            <a:spLocks noGrp="1"/>
          </p:cNvSpPr>
          <p:nvPr>
            <p:ph idx="1"/>
          </p:nvPr>
        </p:nvSpPr>
        <p:spPr>
          <a:xfrm>
            <a:off x="733442" y="1222551"/>
            <a:ext cx="10366679" cy="4767609"/>
          </a:xfrm>
        </p:spPr>
        <p:txBody>
          <a:bodyPr>
            <a:noAutofit/>
          </a:bodyPr>
          <a:lstStyle/>
          <a:p>
            <a:r>
              <a:rPr lang="en-US" sz="2400" dirty="0"/>
              <a:t>SGD is slow when there is </a:t>
            </a:r>
            <a:r>
              <a:rPr lang="en-US" sz="2400" dirty="0">
                <a:solidFill>
                  <a:srgbClr val="0000FF"/>
                </a:solidFill>
              </a:rPr>
              <a:t>high curvature</a:t>
            </a:r>
          </a:p>
          <a:p>
            <a:endParaRPr lang="en-US" sz="2400" dirty="0">
              <a:solidFill>
                <a:srgbClr val="0000FF"/>
              </a:solidFill>
            </a:endParaRPr>
          </a:p>
          <a:p>
            <a:endParaRPr lang="en-US" sz="2400" dirty="0">
              <a:solidFill>
                <a:srgbClr val="0000FF"/>
              </a:solidFill>
            </a:endParaRPr>
          </a:p>
          <a:p>
            <a:endParaRPr lang="en-US" sz="2400" dirty="0">
              <a:solidFill>
                <a:srgbClr val="0000FF"/>
              </a:solidFill>
            </a:endParaRPr>
          </a:p>
          <a:p>
            <a:endParaRPr lang="en-US" sz="2400" dirty="0">
              <a:solidFill>
                <a:srgbClr val="0000FF"/>
              </a:solidFill>
            </a:endParaRPr>
          </a:p>
          <a:p>
            <a:endParaRPr lang="en-US" sz="2400" dirty="0">
              <a:solidFill>
                <a:srgbClr val="0000FF"/>
              </a:solidFill>
            </a:endParaRPr>
          </a:p>
          <a:p>
            <a:endParaRPr lang="en-US" sz="2400" dirty="0">
              <a:solidFill>
                <a:srgbClr val="0000FF"/>
              </a:solidFill>
            </a:endParaRPr>
          </a:p>
          <a:p>
            <a:endParaRPr lang="en-US" sz="2400" dirty="0">
              <a:solidFill>
                <a:srgbClr val="0000FF"/>
              </a:solidFill>
            </a:endParaRPr>
          </a:p>
          <a:p>
            <a:endParaRPr lang="en-US" sz="2400" dirty="0">
              <a:solidFill>
                <a:srgbClr val="0000FF"/>
              </a:solidFill>
            </a:endParaRPr>
          </a:p>
          <a:p>
            <a:endParaRPr lang="en-US" sz="2400" dirty="0"/>
          </a:p>
          <a:p>
            <a:r>
              <a:rPr lang="en-US" sz="2400" dirty="0"/>
              <a:t>Average gradient presents faster path to optimal: vertical components cancel out</a:t>
            </a:r>
          </a:p>
        </p:txBody>
      </p:sp>
      <p:sp>
        <p:nvSpPr>
          <p:cNvPr id="3" name="Slide Number Placeholder 2"/>
          <p:cNvSpPr>
            <a:spLocks noGrp="1"/>
          </p:cNvSpPr>
          <p:nvPr>
            <p:ph type="sldNum" sz="quarter" idx="12"/>
          </p:nvPr>
        </p:nvSpPr>
        <p:spPr/>
        <p:txBody>
          <a:bodyPr/>
          <a:lstStyle/>
          <a:p>
            <a:fld id="{82BAABBF-CE1E-8A4C-92D8-393D0291D808}" type="slidenum">
              <a:rPr lang="en-US" smtClean="0"/>
              <a:t>68</a:t>
            </a:fld>
            <a:endParaRPr lang="en-US"/>
          </a:p>
        </p:txBody>
      </p:sp>
      <p:grpSp>
        <p:nvGrpSpPr>
          <p:cNvPr id="11" name="Group 10"/>
          <p:cNvGrpSpPr>
            <a:grpSpLocks noChangeAspect="1"/>
          </p:cNvGrpSpPr>
          <p:nvPr/>
        </p:nvGrpSpPr>
        <p:grpSpPr>
          <a:xfrm>
            <a:off x="2745762" y="2311414"/>
            <a:ext cx="6953805" cy="2719194"/>
            <a:chOff x="1663090" y="1797052"/>
            <a:chExt cx="5794853" cy="2265995"/>
          </a:xfrm>
        </p:grpSpPr>
        <p:sp>
          <p:nvSpPr>
            <p:cNvPr id="12" name="Oval 11"/>
            <p:cNvSpPr/>
            <p:nvPr/>
          </p:nvSpPr>
          <p:spPr>
            <a:xfrm>
              <a:off x="3685566" y="2635250"/>
              <a:ext cx="1841500" cy="5715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3288690" y="2428877"/>
              <a:ext cx="2600262" cy="101679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a:spLocks noChangeAspect="1"/>
            </p:cNvSpPr>
            <p:nvPr/>
          </p:nvSpPr>
          <p:spPr>
            <a:xfrm>
              <a:off x="2694965" y="2200276"/>
              <a:ext cx="3714650" cy="145256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a:spLocks noChangeAspect="1"/>
            </p:cNvSpPr>
            <p:nvPr/>
          </p:nvSpPr>
          <p:spPr>
            <a:xfrm>
              <a:off x="2134049" y="1978026"/>
              <a:ext cx="4829044" cy="188832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a:spLocks noChangeAspect="1"/>
            </p:cNvSpPr>
            <p:nvPr/>
          </p:nvSpPr>
          <p:spPr>
            <a:xfrm>
              <a:off x="1663090" y="1797052"/>
              <a:ext cx="5794853" cy="226599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9" name="Straight Arrow Connector 18"/>
          <p:cNvCxnSpPr/>
          <p:nvPr/>
        </p:nvCxnSpPr>
        <p:spPr>
          <a:xfrm flipV="1">
            <a:off x="3813830" y="2795284"/>
            <a:ext cx="1034413" cy="1494473"/>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25" name="Oval 24"/>
          <p:cNvSpPr/>
          <p:nvPr/>
        </p:nvSpPr>
        <p:spPr>
          <a:xfrm>
            <a:off x="6174204" y="3597944"/>
            <a:ext cx="149404" cy="146304"/>
          </a:xfrm>
          <a:prstGeom prst="ellipse">
            <a:avLst/>
          </a:prstGeom>
          <a:solidFill>
            <a:srgbClr val="FF660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4848243" y="2795284"/>
            <a:ext cx="597617" cy="1494473"/>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flipV="1">
            <a:off x="5445859" y="2795283"/>
            <a:ext cx="298808" cy="1494474"/>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rot="240000">
            <a:off x="5730241" y="2795284"/>
            <a:ext cx="168079" cy="1343599"/>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V="1">
            <a:off x="5870338" y="3069604"/>
            <a:ext cx="154462" cy="1073504"/>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rot="21480000">
            <a:off x="6033582" y="3069604"/>
            <a:ext cx="9894" cy="933449"/>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3813830" y="3669552"/>
            <a:ext cx="2472427" cy="0"/>
          </a:xfrm>
          <a:prstGeom prst="straightConnector1">
            <a:avLst/>
          </a:prstGeom>
          <a:ln>
            <a:solidFill>
              <a:srgbClr val="FF6600"/>
            </a:solidFill>
            <a:prstDash val="sysDash"/>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EE4AE2AA-AEF4-8941-9561-37C68927D58E}"/>
                  </a:ext>
                </a:extLst>
              </p:cNvPr>
              <p:cNvSpPr txBox="1"/>
              <p:nvPr/>
            </p:nvSpPr>
            <p:spPr>
              <a:xfrm>
                <a:off x="5855993" y="1826212"/>
                <a:ext cx="73334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200" b="0" i="1" smtClean="0">
                          <a:latin typeface="Cambria Math" panose="02040503050406030204" pitchFamily="18" charset="0"/>
                        </a:rPr>
                        <m:t>𝐿</m:t>
                      </m:r>
                      <m:r>
                        <a:rPr lang="en-CA" sz="2200" b="0" i="1" smtClean="0">
                          <a:latin typeface="Cambria Math" panose="02040503050406030204" pitchFamily="18" charset="0"/>
                        </a:rPr>
                        <m:t>(</m:t>
                      </m:r>
                      <m:r>
                        <a:rPr lang="en-CA" sz="2200" b="0" i="1" smtClean="0">
                          <a:latin typeface="Cambria Math" panose="02040503050406030204" pitchFamily="18" charset="0"/>
                        </a:rPr>
                        <m:t>𝑊</m:t>
                      </m:r>
                      <m:r>
                        <a:rPr lang="en-CA" sz="2200" b="0" i="1" smtClean="0">
                          <a:latin typeface="Cambria Math" panose="02040503050406030204" pitchFamily="18" charset="0"/>
                        </a:rPr>
                        <m:t>)</m:t>
                      </m:r>
                    </m:oMath>
                  </m:oMathPara>
                </a14:m>
                <a:endParaRPr lang="en-US" sz="2200" dirty="0"/>
              </a:p>
            </p:txBody>
          </p:sp>
        </mc:Choice>
        <mc:Fallback xmlns="">
          <p:sp>
            <p:nvSpPr>
              <p:cNvPr id="22" name="TextBox 21">
                <a:extLst>
                  <a:ext uri="{FF2B5EF4-FFF2-40B4-BE49-F238E27FC236}">
                    <a16:creationId xmlns:a16="http://schemas.microsoft.com/office/drawing/2014/main" id="{EE4AE2AA-AEF4-8941-9561-37C68927D58E}"/>
                  </a:ext>
                </a:extLst>
              </p:cNvPr>
              <p:cNvSpPr txBox="1">
                <a:spLocks noRot="1" noChangeAspect="1" noMove="1" noResize="1" noEditPoints="1" noAdjustHandles="1" noChangeArrowheads="1" noChangeShapeType="1" noTextEdit="1"/>
              </p:cNvSpPr>
              <p:nvPr/>
            </p:nvSpPr>
            <p:spPr>
              <a:xfrm>
                <a:off x="5855993" y="1826212"/>
                <a:ext cx="733342" cy="338554"/>
              </a:xfrm>
              <a:prstGeom prst="rect">
                <a:avLst/>
              </a:prstGeom>
              <a:blipFill>
                <a:blip r:embed="rId3"/>
                <a:stretch>
                  <a:fillRect l="-6780" t="-3846" r="-11864"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E03DF6E3-841A-4D46-9371-AEA519E71611}"/>
                  </a:ext>
                </a:extLst>
              </p:cNvPr>
              <p:cNvSpPr txBox="1"/>
              <p:nvPr/>
            </p:nvSpPr>
            <p:spPr>
              <a:xfrm rot="16200000">
                <a:off x="2335449" y="3428667"/>
                <a:ext cx="42473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200" b="0" i="1" smtClean="0">
                              <a:latin typeface="Cambria Math" charset="0"/>
                            </a:rPr>
                          </m:ctrlPr>
                        </m:sSubPr>
                        <m:e>
                          <m:r>
                            <a:rPr lang="en-CA" sz="2200" b="0" i="1" smtClean="0">
                              <a:latin typeface="Cambria Math" panose="02040503050406030204" pitchFamily="18" charset="0"/>
                            </a:rPr>
                            <m:t>𝑊</m:t>
                          </m:r>
                        </m:e>
                        <m:sub>
                          <m:r>
                            <a:rPr lang="en-CA" sz="2200" b="0" i="1" smtClean="0">
                              <a:latin typeface="Cambria Math" panose="02040503050406030204" pitchFamily="18" charset="0"/>
                            </a:rPr>
                            <m:t>2</m:t>
                          </m:r>
                        </m:sub>
                      </m:sSub>
                    </m:oMath>
                  </m:oMathPara>
                </a14:m>
                <a:endParaRPr lang="en-US" sz="2200" dirty="0"/>
              </a:p>
            </p:txBody>
          </p:sp>
        </mc:Choice>
        <mc:Fallback xmlns="">
          <p:sp>
            <p:nvSpPr>
              <p:cNvPr id="23" name="TextBox 22">
                <a:extLst>
                  <a:ext uri="{FF2B5EF4-FFF2-40B4-BE49-F238E27FC236}">
                    <a16:creationId xmlns:a16="http://schemas.microsoft.com/office/drawing/2014/main" id="{E03DF6E3-841A-4D46-9371-AEA519E71611}"/>
                  </a:ext>
                </a:extLst>
              </p:cNvPr>
              <p:cNvSpPr txBox="1">
                <a:spLocks noRot="1" noChangeAspect="1" noMove="1" noResize="1" noEditPoints="1" noAdjustHandles="1" noChangeArrowheads="1" noChangeShapeType="1" noTextEdit="1"/>
              </p:cNvSpPr>
              <p:nvPr/>
            </p:nvSpPr>
            <p:spPr>
              <a:xfrm rot="16200000">
                <a:off x="2335449" y="3428667"/>
                <a:ext cx="424732" cy="338554"/>
              </a:xfrm>
              <a:prstGeom prst="rect">
                <a:avLst/>
              </a:prstGeom>
              <a:blipFill>
                <a:blip r:embed="rId4"/>
                <a:stretch>
                  <a:fillRect t="-5882" r="-14286"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921F610B-DD41-C94D-9F64-0AE7B2ECBD54}"/>
                  </a:ext>
                </a:extLst>
              </p:cNvPr>
              <p:cNvSpPr txBox="1"/>
              <p:nvPr/>
            </p:nvSpPr>
            <p:spPr>
              <a:xfrm>
                <a:off x="6108779" y="5025611"/>
                <a:ext cx="418191"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200" b="0" i="1" smtClean="0">
                              <a:latin typeface="Cambria Math" charset="0"/>
                            </a:rPr>
                          </m:ctrlPr>
                        </m:sSubPr>
                        <m:e>
                          <m:r>
                            <a:rPr lang="en-CA" sz="2200" b="0" i="1" smtClean="0">
                              <a:latin typeface="Cambria Math" panose="02040503050406030204" pitchFamily="18" charset="0"/>
                            </a:rPr>
                            <m:t>𝑊</m:t>
                          </m:r>
                        </m:e>
                        <m:sub>
                          <m:r>
                            <a:rPr lang="en-CA" sz="2200" b="0" i="1" smtClean="0">
                              <a:latin typeface="Cambria Math" panose="02040503050406030204" pitchFamily="18" charset="0"/>
                            </a:rPr>
                            <m:t>1</m:t>
                          </m:r>
                        </m:sub>
                      </m:sSub>
                    </m:oMath>
                  </m:oMathPara>
                </a14:m>
                <a:endParaRPr lang="en-US" sz="2200" dirty="0"/>
              </a:p>
            </p:txBody>
          </p:sp>
        </mc:Choice>
        <mc:Fallback xmlns="">
          <p:sp>
            <p:nvSpPr>
              <p:cNvPr id="24" name="TextBox 23">
                <a:extLst>
                  <a:ext uri="{FF2B5EF4-FFF2-40B4-BE49-F238E27FC236}">
                    <a16:creationId xmlns:a16="http://schemas.microsoft.com/office/drawing/2014/main" id="{921F610B-DD41-C94D-9F64-0AE7B2ECBD54}"/>
                  </a:ext>
                </a:extLst>
              </p:cNvPr>
              <p:cNvSpPr txBox="1">
                <a:spLocks noRot="1" noChangeAspect="1" noMove="1" noResize="1" noEditPoints="1" noAdjustHandles="1" noChangeArrowheads="1" noChangeShapeType="1" noTextEdit="1"/>
              </p:cNvSpPr>
              <p:nvPr/>
            </p:nvSpPr>
            <p:spPr>
              <a:xfrm>
                <a:off x="6108779" y="5025611"/>
                <a:ext cx="418191" cy="338554"/>
              </a:xfrm>
              <a:prstGeom prst="rect">
                <a:avLst/>
              </a:prstGeom>
              <a:blipFill>
                <a:blip r:embed="rId5"/>
                <a:stretch>
                  <a:fillRect l="-14706" r="-5882" b="-15385"/>
                </a:stretch>
              </a:blipFill>
            </p:spPr>
            <p:txBody>
              <a:bodyPr/>
              <a:lstStyle/>
              <a:p>
                <a:r>
                  <a:rPr lang="en-US">
                    <a:noFill/>
                  </a:rPr>
                  <a:t> </a:t>
                </a:r>
              </a:p>
            </p:txBody>
          </p:sp>
        </mc:Fallback>
      </mc:AlternateContent>
    </p:spTree>
    <p:extLst>
      <p:ext uri="{BB962C8B-B14F-4D97-AF65-F5344CB8AC3E}">
        <p14:creationId xmlns:p14="http://schemas.microsoft.com/office/powerpoint/2010/main" val="13474662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Momentum</a:t>
            </a:r>
          </a:p>
        </p:txBody>
      </p:sp>
      <p:sp>
        <p:nvSpPr>
          <p:cNvPr id="3" name="Content Placeholder 2"/>
          <p:cNvSpPr>
            <a:spLocks noGrp="1"/>
          </p:cNvSpPr>
          <p:nvPr>
            <p:ph idx="1"/>
          </p:nvPr>
        </p:nvSpPr>
        <p:spPr>
          <a:xfrm>
            <a:off x="669235" y="1074737"/>
            <a:ext cx="10518718" cy="4708525"/>
          </a:xfrm>
        </p:spPr>
        <p:txBody>
          <a:bodyPr/>
          <a:lstStyle/>
          <a:p>
            <a:pPr>
              <a:spcAft>
                <a:spcPts val="1200"/>
              </a:spcAft>
            </a:pPr>
            <a:r>
              <a:rPr lang="en-US" sz="2400" dirty="0"/>
              <a:t>Uses </a:t>
            </a:r>
            <a:r>
              <a:rPr lang="en-US" sz="2400" dirty="0">
                <a:solidFill>
                  <a:srgbClr val="0000FF"/>
                </a:solidFill>
              </a:rPr>
              <a:t>past gradients </a:t>
            </a:r>
            <a:r>
              <a:rPr lang="en-US" sz="2400" dirty="0"/>
              <a:t>for update</a:t>
            </a:r>
          </a:p>
          <a:p>
            <a:pPr>
              <a:spcAft>
                <a:spcPts val="1200"/>
              </a:spcAft>
            </a:pPr>
            <a:r>
              <a:rPr lang="en-US" sz="2400" dirty="0"/>
              <a:t>Maintains a new quantity: ‘</a:t>
            </a:r>
            <a:r>
              <a:rPr lang="en-US" sz="2400" dirty="0">
                <a:solidFill>
                  <a:srgbClr val="0000FF"/>
                </a:solidFill>
              </a:rPr>
              <a:t>velocity</a:t>
            </a:r>
            <a:r>
              <a:rPr lang="en-US" sz="2400" dirty="0"/>
              <a:t>’</a:t>
            </a:r>
          </a:p>
          <a:p>
            <a:pPr>
              <a:spcAft>
                <a:spcPts val="1200"/>
              </a:spcAft>
            </a:pPr>
            <a:r>
              <a:rPr lang="en-US" sz="2400" i="1" dirty="0"/>
              <a:t>Exponentially decaying average</a:t>
            </a:r>
            <a:r>
              <a:rPr lang="en-US" sz="2400" dirty="0"/>
              <a:t> of gradients:</a:t>
            </a:r>
          </a:p>
          <a:p>
            <a:pPr marL="457200" lvl="1" indent="0">
              <a:spcAft>
                <a:spcPts val="1200"/>
              </a:spcAft>
              <a:buNone/>
            </a:pPr>
            <a:endParaRPr lang="en-US" sz="1800" dirty="0"/>
          </a:p>
        </p:txBody>
      </p:sp>
      <p:sp>
        <p:nvSpPr>
          <p:cNvPr id="4" name="Slide Number Placeholder 3"/>
          <p:cNvSpPr>
            <a:spLocks noGrp="1"/>
          </p:cNvSpPr>
          <p:nvPr>
            <p:ph type="sldNum" sz="quarter" idx="12"/>
          </p:nvPr>
        </p:nvSpPr>
        <p:spPr/>
        <p:txBody>
          <a:bodyPr/>
          <a:lstStyle/>
          <a:p>
            <a:fld id="{82BAABBF-CE1E-8A4C-92D8-393D0291D808}" type="slidenum">
              <a:rPr lang="en-US" smtClean="0"/>
              <a:t>69</a:t>
            </a:fld>
            <a:endParaRPr lang="en-US"/>
          </a:p>
        </p:txBody>
      </p:sp>
      <p:sp>
        <p:nvSpPr>
          <p:cNvPr id="8" name="Rounded Rectangular Callout 7"/>
          <p:cNvSpPr/>
          <p:nvPr/>
        </p:nvSpPr>
        <p:spPr>
          <a:xfrm>
            <a:off x="5931877" y="5290837"/>
            <a:ext cx="3681047" cy="719477"/>
          </a:xfrm>
          <a:prstGeom prst="wedgeRoundRectCallout">
            <a:avLst>
              <a:gd name="adj1" fmla="val -71958"/>
              <a:gd name="adj2" fmla="val -12182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latin typeface="Times"/>
                <a:cs typeface="Times"/>
              </a:rPr>
              <a:t>                </a:t>
            </a:r>
            <a:r>
              <a:rPr lang="en-US" sz="2000" dirty="0"/>
              <a:t>controls how quickly effect of past gradients decay</a:t>
            </a:r>
          </a:p>
        </p:txBody>
      </p:sp>
      <p:sp>
        <p:nvSpPr>
          <p:cNvPr id="11" name="TextBox 10"/>
          <p:cNvSpPr txBox="1"/>
          <p:nvPr/>
        </p:nvSpPr>
        <p:spPr>
          <a:xfrm>
            <a:off x="7491179" y="3594211"/>
            <a:ext cx="3220803" cy="461665"/>
          </a:xfrm>
          <a:prstGeom prst="rect">
            <a:avLst/>
          </a:prstGeom>
          <a:noFill/>
        </p:spPr>
        <p:txBody>
          <a:bodyPr wrap="none" rtlCol="0">
            <a:spAutoFit/>
          </a:bodyPr>
          <a:lstStyle/>
          <a:p>
            <a:r>
              <a:rPr lang="en-US" sz="2400" dirty="0"/>
              <a:t>Current gradient update</a:t>
            </a:r>
          </a:p>
        </p:txBody>
      </p:sp>
      <p:cxnSp>
        <p:nvCxnSpPr>
          <p:cNvPr id="13" name="Straight Arrow Connector 12"/>
          <p:cNvCxnSpPr/>
          <p:nvPr/>
        </p:nvCxnSpPr>
        <p:spPr>
          <a:xfrm flipH="1">
            <a:off x="7158801" y="3976032"/>
            <a:ext cx="477033" cy="2911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ct 11"/>
          <p:cNvGraphicFramePr>
            <a:graphicFrameLocks noChangeAspect="1"/>
          </p:cNvGraphicFramePr>
          <p:nvPr/>
        </p:nvGraphicFramePr>
        <p:xfrm>
          <a:off x="3484564" y="4082257"/>
          <a:ext cx="4287837" cy="808037"/>
        </p:xfrm>
        <a:graphic>
          <a:graphicData uri="http://schemas.openxmlformats.org/presentationml/2006/ole">
            <mc:AlternateContent xmlns:mc="http://schemas.openxmlformats.org/markup-compatibility/2006">
              <mc:Choice xmlns:v="urn:schemas-microsoft-com:vml" Requires="v">
                <p:oleObj spid="_x0000_s10437" name="Equation" r:id="rId4" imgW="1079500" imgH="203200" progId="Equation.3">
                  <p:embed/>
                </p:oleObj>
              </mc:Choice>
              <mc:Fallback>
                <p:oleObj name="Equation" r:id="rId4" imgW="1079500" imgH="203200" progId="Equation.3">
                  <p:embed/>
                  <p:pic>
                    <p:nvPicPr>
                      <p:cNvPr id="0" name=""/>
                      <p:cNvPicPr/>
                      <p:nvPr/>
                    </p:nvPicPr>
                    <p:blipFill>
                      <a:blip r:embed="rId5"/>
                      <a:stretch>
                        <a:fillRect/>
                      </a:stretch>
                    </p:blipFill>
                    <p:spPr>
                      <a:xfrm>
                        <a:off x="3484564" y="4082257"/>
                        <a:ext cx="4287837" cy="808037"/>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6180383" y="5308648"/>
          <a:ext cx="1004414" cy="341928"/>
        </p:xfrm>
        <a:graphic>
          <a:graphicData uri="http://schemas.openxmlformats.org/presentationml/2006/ole">
            <mc:AlternateContent xmlns:mc="http://schemas.openxmlformats.org/markup-compatibility/2006">
              <mc:Choice xmlns:v="urn:schemas-microsoft-com:vml" Requires="v">
                <p:oleObj spid="_x0000_s10438" name="Equation" r:id="rId6" imgW="596900" imgH="203200" progId="Equation.3">
                  <p:embed/>
                </p:oleObj>
              </mc:Choice>
              <mc:Fallback>
                <p:oleObj name="Equation" r:id="rId6" imgW="596900" imgH="203200" progId="Equation.3">
                  <p:embed/>
                  <p:pic>
                    <p:nvPicPr>
                      <p:cNvPr id="0" name=""/>
                      <p:cNvPicPr/>
                      <p:nvPr/>
                    </p:nvPicPr>
                    <p:blipFill>
                      <a:blip r:embed="rId7"/>
                      <a:stretch>
                        <a:fillRect/>
                      </a:stretch>
                    </p:blipFill>
                    <p:spPr>
                      <a:xfrm>
                        <a:off x="6180383" y="5308648"/>
                        <a:ext cx="1004414" cy="34192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6C6566F7-845E-B646-9A43-27EFA551E58E}"/>
                  </a:ext>
                </a:extLst>
              </p:cNvPr>
              <p:cNvSpPr txBox="1"/>
              <p:nvPr/>
            </p:nvSpPr>
            <p:spPr>
              <a:xfrm>
                <a:off x="3135543" y="2695588"/>
                <a:ext cx="5661935" cy="1269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3400" b="0" i="1" smtClean="0">
                          <a:latin typeface="Cambria Math" panose="02040503050406030204" pitchFamily="18" charset="0"/>
                        </a:rPr>
                        <m:t>𝑔</m:t>
                      </m:r>
                      <m:r>
                        <a:rPr lang="en-CA" sz="3400" b="0" i="1" smtClean="0">
                          <a:latin typeface="Cambria Math" panose="02040503050406030204" pitchFamily="18" charset="0"/>
                        </a:rPr>
                        <m:t>= </m:t>
                      </m:r>
                      <m:f>
                        <m:fPr>
                          <m:ctrlPr>
                            <a:rPr lang="en-CA" sz="3400" b="0" i="1" smtClean="0">
                              <a:latin typeface="Cambria Math" charset="0"/>
                            </a:rPr>
                          </m:ctrlPr>
                        </m:fPr>
                        <m:num>
                          <m:r>
                            <a:rPr lang="en-CA" sz="3400" b="0" i="1" smtClean="0">
                              <a:latin typeface="Cambria Math" panose="02040503050406030204" pitchFamily="18" charset="0"/>
                            </a:rPr>
                            <m:t>1</m:t>
                          </m:r>
                        </m:num>
                        <m:den>
                          <m:r>
                            <a:rPr lang="en-CA" sz="3400" b="0" i="1" smtClean="0">
                              <a:latin typeface="Cambria Math" panose="02040503050406030204" pitchFamily="18" charset="0"/>
                            </a:rPr>
                            <m:t>𝑚</m:t>
                          </m:r>
                        </m:den>
                      </m:f>
                      <m:nary>
                        <m:naryPr>
                          <m:chr m:val="∑"/>
                          <m:supHide m:val="on"/>
                          <m:ctrlPr>
                            <a:rPr lang="en-CA" sz="3400" b="0" i="1" smtClean="0">
                              <a:latin typeface="Cambria Math" charset="0"/>
                            </a:rPr>
                          </m:ctrlPr>
                        </m:naryPr>
                        <m:sub>
                          <m:r>
                            <m:rPr>
                              <m:brk m:alnAt="7"/>
                            </m:rPr>
                            <a:rPr lang="en-CA" sz="3400" b="0" i="1" smtClean="0">
                              <a:latin typeface="Cambria Math" panose="02040503050406030204" pitchFamily="18" charset="0"/>
                            </a:rPr>
                            <m:t>𝑖</m:t>
                          </m:r>
                        </m:sub>
                        <m:sup/>
                        <m:e>
                          <m:sSub>
                            <m:sSubPr>
                              <m:ctrlPr>
                                <a:rPr lang="en-CA" sz="3400" b="0" i="1" smtClean="0">
                                  <a:latin typeface="Cambria Math" charset="0"/>
                                </a:rPr>
                              </m:ctrlPr>
                            </m:sSubPr>
                            <m:e>
                              <m:r>
                                <a:rPr lang="en-CA" sz="3400" i="1">
                                  <a:latin typeface="Cambria Math" panose="02040503050406030204" pitchFamily="18" charset="0"/>
                                  <a:ea typeface="Cambria Math" panose="02040503050406030204" pitchFamily="18" charset="0"/>
                                </a:rPr>
                                <m:t>𝛻</m:t>
                              </m:r>
                            </m:e>
                            <m:sub>
                              <m:r>
                                <a:rPr lang="en-CA" sz="3400" b="0" i="1" smtClean="0">
                                  <a:latin typeface="Cambria Math" panose="02040503050406030204" pitchFamily="18" charset="0"/>
                                </a:rPr>
                                <m:t>𝑊</m:t>
                              </m:r>
                            </m:sub>
                          </m:sSub>
                          <m:r>
                            <a:rPr lang="en-CA" sz="3400" b="0" i="1" smtClean="0">
                              <a:latin typeface="Cambria Math" panose="02040503050406030204" pitchFamily="18" charset="0"/>
                            </a:rPr>
                            <m:t>𝐿</m:t>
                          </m:r>
                          <m:r>
                            <a:rPr lang="en-CA" sz="3400" b="0" i="1" smtClean="0">
                              <a:latin typeface="Cambria Math" panose="02040503050406030204" pitchFamily="18" charset="0"/>
                            </a:rPr>
                            <m:t>(</m:t>
                          </m:r>
                          <m:r>
                            <a:rPr lang="en-CA" sz="3400" b="0" i="1" smtClean="0">
                              <a:latin typeface="Cambria Math" panose="02040503050406030204" pitchFamily="18" charset="0"/>
                            </a:rPr>
                            <m:t>𝑓</m:t>
                          </m:r>
                          <m:d>
                            <m:dPr>
                              <m:ctrlPr>
                                <a:rPr lang="en-CA" sz="3400" b="0" i="1" smtClean="0">
                                  <a:latin typeface="Cambria Math" charset="0"/>
                                </a:rPr>
                              </m:ctrlPr>
                            </m:dPr>
                            <m:e>
                              <m:sSub>
                                <m:sSubPr>
                                  <m:ctrlPr>
                                    <a:rPr lang="en-US" sz="3400" b="0" i="1" smtClean="0">
                                      <a:latin typeface="Cambria Math" charset="0"/>
                                    </a:rPr>
                                  </m:ctrlPr>
                                </m:sSubPr>
                                <m:e>
                                  <m:r>
                                    <a:rPr lang="en-US" sz="3400" b="0" i="1" smtClean="0">
                                      <a:latin typeface="Cambria Math" charset="0"/>
                                    </a:rPr>
                                    <m:t>𝑥</m:t>
                                  </m:r>
                                </m:e>
                                <m:sub>
                                  <m:r>
                                    <a:rPr lang="en-US" sz="3400" b="0" i="1" smtClean="0">
                                      <a:latin typeface="Cambria Math" charset="0"/>
                                    </a:rPr>
                                    <m:t>𝑖</m:t>
                                  </m:r>
                                </m:sub>
                              </m:sSub>
                              <m:r>
                                <a:rPr lang="en-CA" sz="3400" b="0" i="1" smtClean="0">
                                  <a:latin typeface="Cambria Math" panose="02040503050406030204" pitchFamily="18" charset="0"/>
                                </a:rPr>
                                <m:t>;</m:t>
                              </m:r>
                              <m:r>
                                <a:rPr lang="en-CA" sz="3400" b="0" i="1" smtClean="0">
                                  <a:latin typeface="Cambria Math" panose="02040503050406030204" pitchFamily="18" charset="0"/>
                                </a:rPr>
                                <m:t>𝑊</m:t>
                              </m:r>
                            </m:e>
                          </m:d>
                          <m:r>
                            <a:rPr lang="en-CA" sz="3400" b="0" i="1" smtClean="0">
                              <a:latin typeface="Cambria Math" panose="02040503050406030204" pitchFamily="18" charset="0"/>
                            </a:rPr>
                            <m:t>,</m:t>
                          </m:r>
                          <m:sSub>
                            <m:sSubPr>
                              <m:ctrlPr>
                                <a:rPr lang="en-US" sz="3400" b="0" i="1" smtClean="0">
                                  <a:latin typeface="Cambria Math" charset="0"/>
                                </a:rPr>
                              </m:ctrlPr>
                            </m:sSubPr>
                            <m:e>
                              <m:r>
                                <a:rPr lang="en-US" sz="3400" b="0" i="1" smtClean="0">
                                  <a:latin typeface="Cambria Math" charset="0"/>
                                </a:rPr>
                                <m:t>𝑦</m:t>
                              </m:r>
                            </m:e>
                            <m:sub>
                              <m:r>
                                <a:rPr lang="en-US" sz="3400" b="0" i="1" smtClean="0">
                                  <a:latin typeface="Cambria Math" charset="0"/>
                                </a:rPr>
                                <m:t>𝑖</m:t>
                              </m:r>
                            </m:sub>
                          </m:sSub>
                          <m:r>
                            <a:rPr lang="en-CA" sz="3400" b="0" i="1" smtClean="0">
                              <a:latin typeface="Cambria Math" panose="02040503050406030204" pitchFamily="18" charset="0"/>
                            </a:rPr>
                            <m:t>)</m:t>
                          </m:r>
                        </m:e>
                      </m:nary>
                    </m:oMath>
                  </m:oMathPara>
                </a14:m>
                <a:endParaRPr lang="en-US" sz="3400" dirty="0"/>
              </a:p>
            </p:txBody>
          </p:sp>
        </mc:Choice>
        <mc:Fallback xmlns="">
          <p:sp>
            <p:nvSpPr>
              <p:cNvPr id="7" name="TextBox 6">
                <a:extLst>
                  <a:ext uri="{FF2B5EF4-FFF2-40B4-BE49-F238E27FC236}">
                    <a16:creationId xmlns:a16="http://schemas.microsoft.com/office/drawing/2014/main" xmlns:a14="http://schemas.microsoft.com/office/drawing/2010/main" xmlns="" id="{6C6566F7-845E-B646-9A43-27EFA551E58E}"/>
                  </a:ext>
                </a:extLst>
              </p:cNvPr>
              <p:cNvSpPr txBox="1">
                <a:spLocks noRot="1" noChangeAspect="1" noMove="1" noResize="1" noEditPoints="1" noAdjustHandles="1" noChangeArrowheads="1" noChangeShapeType="1" noTextEdit="1"/>
              </p:cNvSpPr>
              <p:nvPr/>
            </p:nvSpPr>
            <p:spPr>
              <a:xfrm>
                <a:off x="3135543" y="2695588"/>
                <a:ext cx="5661935" cy="126957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ular Callout 14"/>
              <p:cNvSpPr/>
              <p:nvPr/>
            </p:nvSpPr>
            <p:spPr>
              <a:xfrm>
                <a:off x="7772401" y="1430880"/>
                <a:ext cx="3681047" cy="719477"/>
              </a:xfrm>
              <a:prstGeom prst="wedgeRoundRectCallout">
                <a:avLst>
                  <a:gd name="adj1" fmla="val -86205"/>
                  <a:gd name="adj2" fmla="val 17160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sz="2000" b="0" i="1" smtClean="0">
                        <a:latin typeface="Cambria Math" charset="0"/>
                      </a:rPr>
                      <m:t>𝑓</m:t>
                    </m:r>
                  </m:oMath>
                </a14:m>
                <a:r>
                  <a:rPr lang="en-US" sz="2000" dirty="0" smtClean="0"/>
                  <a:t>is the Neural Network</a:t>
                </a:r>
                <a:endParaRPr lang="en-US" sz="2000" dirty="0"/>
              </a:p>
            </p:txBody>
          </p:sp>
        </mc:Choice>
        <mc:Fallback xmlns="">
          <p:sp>
            <p:nvSpPr>
              <p:cNvPr id="15" name="Rounded Rectangular Callout 14"/>
              <p:cNvSpPr>
                <a:spLocks noRot="1" noChangeAspect="1" noMove="1" noResize="1" noEditPoints="1" noAdjustHandles="1" noChangeArrowheads="1" noChangeShapeType="1" noTextEdit="1"/>
              </p:cNvSpPr>
              <p:nvPr/>
            </p:nvSpPr>
            <p:spPr>
              <a:xfrm>
                <a:off x="7772401" y="1430880"/>
                <a:ext cx="3681047" cy="719477"/>
              </a:xfrm>
              <a:prstGeom prst="wedgeRoundRectCallout">
                <a:avLst>
                  <a:gd name="adj1" fmla="val -86205"/>
                  <a:gd name="adj2" fmla="val 171608"/>
                  <a:gd name="adj3" fmla="val 16667"/>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527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is the idea? </a:t>
            </a:r>
          </a:p>
        </p:txBody>
      </p:sp>
      <p:sp>
        <p:nvSpPr>
          <p:cNvPr id="4" name="Slide Number Placeholder 3"/>
          <p:cNvSpPr>
            <a:spLocks noGrp="1"/>
          </p:cNvSpPr>
          <p:nvPr>
            <p:ph type="sldNum" sz="quarter" idx="12"/>
          </p:nvPr>
        </p:nvSpPr>
        <p:spPr/>
        <p:txBody>
          <a:bodyPr/>
          <a:lstStyle/>
          <a:p>
            <a:fld id="{74FD6AAA-7C75-FB4B-8EA1-06B22787237D}" type="slidenum">
              <a:rPr lang="en-US" smtClean="0"/>
              <a:t>7</a:t>
            </a:fld>
            <a:endParaRPr lang="en-US"/>
          </a:p>
        </p:txBody>
      </p:sp>
      <p:sp>
        <p:nvSpPr>
          <p:cNvPr id="16" name="TextBox 15"/>
          <p:cNvSpPr txBox="1"/>
          <p:nvPr/>
        </p:nvSpPr>
        <p:spPr>
          <a:xfrm>
            <a:off x="755752" y="1219200"/>
            <a:ext cx="10904075" cy="2031325"/>
          </a:xfrm>
          <a:prstGeom prst="rect">
            <a:avLst/>
          </a:prstGeom>
          <a:noFill/>
        </p:spPr>
        <p:txBody>
          <a:bodyPr wrap="square" rtlCol="0">
            <a:spAutoFit/>
          </a:bodyPr>
          <a:lstStyle/>
          <a:p>
            <a:pPr marL="342900" indent="-342900">
              <a:spcAft>
                <a:spcPts val="1800"/>
              </a:spcAft>
              <a:buFont typeface="Arial" charset="0"/>
              <a:buChar char="•"/>
            </a:pPr>
            <a:r>
              <a:rPr lang="en-US" sz="2400" b="1" dirty="0">
                <a:solidFill>
                  <a:schemeClr val="tx1">
                    <a:lumMod val="75000"/>
                    <a:lumOff val="25000"/>
                  </a:schemeClr>
                </a:solidFill>
              </a:rPr>
              <a:t>Loss Function: </a:t>
            </a:r>
            <a:r>
              <a:rPr lang="en-US" sz="2400" dirty="0">
                <a:solidFill>
                  <a:schemeClr val="tx1">
                    <a:lumMod val="75000"/>
                    <a:lumOff val="25000"/>
                  </a:schemeClr>
                </a:solidFill>
              </a:rPr>
              <a:t>Takes all of these results and averages them and tells us how bad or good the computer or those weights  are. </a:t>
            </a:r>
          </a:p>
          <a:p>
            <a:pPr marL="342900" indent="-342900">
              <a:spcAft>
                <a:spcPts val="1800"/>
              </a:spcAft>
              <a:buFont typeface="Arial" charset="0"/>
              <a:buChar char="•"/>
            </a:pPr>
            <a:r>
              <a:rPr lang="en-US" sz="2400" dirty="0">
                <a:solidFill>
                  <a:schemeClr val="tx1">
                    <a:lumMod val="75000"/>
                    <a:lumOff val="25000"/>
                  </a:schemeClr>
                </a:solidFill>
                <a:latin typeface="Karla" charset="0"/>
                <a:ea typeface="Karla" charset="0"/>
                <a:cs typeface="Karla" charset="0"/>
              </a:rPr>
              <a:t>Telling the computer how </a:t>
            </a:r>
            <a:r>
              <a:rPr lang="en-US" sz="2400" b="1" dirty="0">
                <a:solidFill>
                  <a:srgbClr val="FF0000"/>
                </a:solidFill>
                <a:latin typeface="Karla" charset="0"/>
                <a:ea typeface="Karla" charset="0"/>
                <a:cs typeface="Karla" charset="0"/>
              </a:rPr>
              <a:t>bad</a:t>
            </a:r>
            <a:r>
              <a:rPr lang="en-US" sz="2400" dirty="0">
                <a:solidFill>
                  <a:schemeClr val="tx1">
                    <a:lumMod val="75000"/>
                    <a:lumOff val="25000"/>
                  </a:schemeClr>
                </a:solidFill>
                <a:latin typeface="Karla" charset="0"/>
                <a:ea typeface="Karla" charset="0"/>
                <a:cs typeface="Karla" charset="0"/>
              </a:rPr>
              <a:t> or </a:t>
            </a:r>
            <a:r>
              <a:rPr lang="en-US" sz="2400" b="1" dirty="0">
                <a:solidFill>
                  <a:srgbClr val="00B050"/>
                </a:solidFill>
                <a:latin typeface="Karla" charset="0"/>
                <a:ea typeface="Karla" charset="0"/>
                <a:cs typeface="Karla" charset="0"/>
              </a:rPr>
              <a:t>good</a:t>
            </a:r>
            <a:r>
              <a:rPr lang="en-US" sz="2400" dirty="0">
                <a:solidFill>
                  <a:schemeClr val="tx1">
                    <a:lumMod val="75000"/>
                    <a:lumOff val="25000"/>
                  </a:schemeClr>
                </a:solidFill>
                <a:latin typeface="Karla" charset="0"/>
                <a:ea typeface="Karla" charset="0"/>
                <a:cs typeface="Karla" charset="0"/>
              </a:rPr>
              <a:t> is, does not help.</a:t>
            </a:r>
          </a:p>
          <a:p>
            <a:pPr marL="342900" indent="-342900">
              <a:spcAft>
                <a:spcPts val="1800"/>
              </a:spcAft>
              <a:buFont typeface="Arial" charset="0"/>
              <a:buChar char="•"/>
            </a:pPr>
            <a:r>
              <a:rPr lang="en-US" sz="2400" dirty="0">
                <a:solidFill>
                  <a:schemeClr val="tx1">
                    <a:lumMod val="75000"/>
                    <a:lumOff val="25000"/>
                  </a:schemeClr>
                </a:solidFill>
                <a:latin typeface="Karla" charset="0"/>
                <a:ea typeface="Karla" charset="0"/>
                <a:cs typeface="Karla" charset="0"/>
              </a:rPr>
              <a:t> You want to tell it how to change those weights so it gets better.  </a:t>
            </a:r>
          </a:p>
        </p:txBody>
      </p:sp>
      <mc:AlternateContent xmlns:mc="http://schemas.openxmlformats.org/markup-compatibility/2006" xmlns:a14="http://schemas.microsoft.com/office/drawing/2010/main">
        <mc:Choice Requires="a14">
          <p:sp>
            <p:nvSpPr>
              <p:cNvPr id="6" name="TextBox 5"/>
              <p:cNvSpPr txBox="1"/>
              <p:nvPr/>
            </p:nvSpPr>
            <p:spPr>
              <a:xfrm>
                <a:off x="926592" y="4391953"/>
                <a:ext cx="9387840" cy="1107996"/>
              </a:xfrm>
              <a:prstGeom prst="rect">
                <a:avLst/>
              </a:prstGeom>
              <a:noFill/>
            </p:spPr>
            <p:txBody>
              <a:bodyPr wrap="square" lIns="0" tIns="0" rIns="0" bIns="0" rtlCol="0">
                <a:spAutoFit/>
              </a:bodyPr>
              <a:lstStyle/>
              <a:p>
                <a:r>
                  <a:rPr lang="en-US" sz="2400" dirty="0">
                    <a:solidFill>
                      <a:schemeClr val="tx1">
                        <a:lumMod val="75000"/>
                        <a:lumOff val="25000"/>
                      </a:schemeClr>
                    </a:solidFill>
                    <a:latin typeface="Karla" charset="0"/>
                    <a:ea typeface="Karla" charset="0"/>
                    <a:cs typeface="Karla" charset="0"/>
                  </a:rPr>
                  <a:t>Loss function: </a:t>
                </a:r>
                <a14:m>
                  <m:oMath xmlns:m="http://schemas.openxmlformats.org/officeDocument/2006/math">
                    <m:r>
                      <a:rPr lang="en-US" sz="2400" i="1" smtClean="0">
                        <a:latin typeface="Cambria Math" charset="0"/>
                        <a:ea typeface="Karla" charset="0"/>
                        <a:cs typeface="Karla" charset="0"/>
                      </a:rPr>
                      <m:t>ℒ</m:t>
                    </m:r>
                    <m:d>
                      <m:dPr>
                        <m:ctrlPr>
                          <a:rPr lang="en-US" sz="2400" b="0" i="1" smtClean="0">
                            <a:latin typeface="Cambria Math" charset="0"/>
                            <a:ea typeface="Karla" charset="0"/>
                            <a:cs typeface="Karla" charset="0"/>
                          </a:rPr>
                        </m:ctrlPr>
                      </m:dPr>
                      <m:e>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0</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1</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2</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3</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4</m:t>
                            </m:r>
                          </m:sub>
                        </m:sSub>
                      </m:e>
                    </m:d>
                  </m:oMath>
                </a14:m>
                <a:endParaRPr lang="en-US" sz="2400" b="0" dirty="0">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r>
                  <a:rPr lang="en-US" sz="2400" dirty="0">
                    <a:solidFill>
                      <a:schemeClr val="tx1">
                        <a:lumMod val="75000"/>
                        <a:lumOff val="25000"/>
                      </a:schemeClr>
                    </a:solidFill>
                    <a:latin typeface="Karla" charset="0"/>
                    <a:ea typeface="Karla" charset="0"/>
                    <a:cs typeface="Karla" charset="0"/>
                  </a:rPr>
                  <a:t>For now let’s only consider one weight, </a:t>
                </a:r>
                <a14:m>
                  <m:oMath xmlns:m="http://schemas.openxmlformats.org/officeDocument/2006/math">
                    <m:r>
                      <a:rPr lang="en-US" sz="2400" i="1" smtClean="0">
                        <a:latin typeface="Cambria Math" charset="0"/>
                        <a:ea typeface="Karla" charset="0"/>
                        <a:cs typeface="Karla" charset="0"/>
                      </a:rPr>
                      <m:t>ℒ</m:t>
                    </m:r>
                    <m:d>
                      <m:dPr>
                        <m:ctrlPr>
                          <a:rPr lang="en-US" sz="2400" b="0" i="1" smtClean="0">
                            <a:latin typeface="Cambria Math" charset="0"/>
                            <a:ea typeface="Karla" charset="0"/>
                            <a:cs typeface="Karla" charset="0"/>
                          </a:rPr>
                        </m:ctrlPr>
                      </m:dPr>
                      <m:e>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1</m:t>
                            </m:r>
                          </m:sub>
                        </m:sSub>
                      </m:e>
                    </m:d>
                  </m:oMath>
                </a14:m>
                <a:r>
                  <a:rPr lang="en-US" sz="2400" dirty="0">
                    <a:latin typeface="Karla" charset="0"/>
                    <a:ea typeface="Karla" charset="0"/>
                    <a:cs typeface="Karla"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926592" y="4391953"/>
                <a:ext cx="9387840" cy="1107996"/>
              </a:xfrm>
              <a:prstGeom prst="rect">
                <a:avLst/>
              </a:prstGeom>
              <a:blipFill rotWithShape="0">
                <a:blip r:embed="rId2"/>
                <a:stretch>
                  <a:fillRect l="-1948" t="-8242" b="-15934"/>
                </a:stretch>
              </a:blipFill>
            </p:spPr>
            <p:txBody>
              <a:bodyPr/>
              <a:lstStyle/>
              <a:p>
                <a:r>
                  <a:rPr lang="en-US">
                    <a:noFill/>
                  </a:rPr>
                  <a:t> </a:t>
                </a:r>
              </a:p>
            </p:txBody>
          </p:sp>
        </mc:Fallback>
      </mc:AlternateContent>
    </p:spTree>
    <p:extLst>
      <p:ext uri="{BB962C8B-B14F-4D97-AF65-F5344CB8AC3E}">
        <p14:creationId xmlns:p14="http://schemas.microsoft.com/office/powerpoint/2010/main" val="187100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Momentum</a:t>
            </a:r>
          </a:p>
        </p:txBody>
      </p:sp>
      <p:sp>
        <p:nvSpPr>
          <p:cNvPr id="4" name="Content Placeholder 3"/>
          <p:cNvSpPr>
            <a:spLocks noGrp="1"/>
          </p:cNvSpPr>
          <p:nvPr>
            <p:ph idx="1"/>
          </p:nvPr>
        </p:nvSpPr>
        <p:spPr/>
        <p:txBody>
          <a:bodyPr/>
          <a:lstStyle/>
          <a:p>
            <a:r>
              <a:rPr lang="en-US" sz="2400" dirty="0"/>
              <a:t>Compute gradient estimate:</a:t>
            </a:r>
          </a:p>
          <a:p>
            <a:endParaRPr lang="en-US" sz="2400" dirty="0"/>
          </a:p>
          <a:p>
            <a:endParaRPr lang="en-US" sz="2400" dirty="0"/>
          </a:p>
          <a:p>
            <a:r>
              <a:rPr lang="en-US" sz="2400" dirty="0"/>
              <a:t/>
            </a:r>
            <a:br>
              <a:rPr lang="en-US" sz="2400" dirty="0"/>
            </a:br>
            <a:r>
              <a:rPr lang="en-US" sz="2400" dirty="0"/>
              <a:t>Update velocity:</a:t>
            </a:r>
          </a:p>
          <a:p>
            <a:endParaRPr lang="en-US" sz="2400" dirty="0"/>
          </a:p>
          <a:p>
            <a:r>
              <a:rPr lang="en-US" sz="2400" dirty="0"/>
              <a:t>Update parameters:</a:t>
            </a:r>
            <a:endParaRPr lang="en-US" sz="2400" dirty="0">
              <a:latin typeface="Times"/>
              <a:cs typeface="Times"/>
            </a:endParaRPr>
          </a:p>
        </p:txBody>
      </p:sp>
      <p:sp>
        <p:nvSpPr>
          <p:cNvPr id="6" name="Slide Number Placeholder 5"/>
          <p:cNvSpPr>
            <a:spLocks noGrp="1"/>
          </p:cNvSpPr>
          <p:nvPr>
            <p:ph type="sldNum" sz="quarter" idx="12"/>
          </p:nvPr>
        </p:nvSpPr>
        <p:spPr/>
        <p:txBody>
          <a:bodyPr/>
          <a:lstStyle/>
          <a:p>
            <a:fld id="{82BAABBF-CE1E-8A4C-92D8-393D0291D808}" type="slidenum">
              <a:rPr lang="en-US" smtClean="0"/>
              <a:t>70</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0CE541A5-5C78-7448-998B-B50C8C9DBEF4}"/>
                  </a:ext>
                </a:extLst>
              </p:cNvPr>
              <p:cNvSpPr txBox="1"/>
              <p:nvPr/>
            </p:nvSpPr>
            <p:spPr>
              <a:xfrm>
                <a:off x="3590890" y="1746920"/>
                <a:ext cx="4658839" cy="10455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800" b="0" i="1" smtClean="0">
                          <a:solidFill>
                            <a:schemeClr val="tx1">
                              <a:lumMod val="65000"/>
                              <a:lumOff val="35000"/>
                            </a:schemeClr>
                          </a:solidFill>
                          <a:latin typeface="Cambria Math" panose="02040503050406030204" pitchFamily="18" charset="0"/>
                        </a:rPr>
                        <m:t>𝑔</m:t>
                      </m:r>
                      <m:r>
                        <a:rPr lang="en-CA" sz="2800" b="0" i="1" smtClean="0">
                          <a:solidFill>
                            <a:schemeClr val="tx1">
                              <a:lumMod val="65000"/>
                              <a:lumOff val="35000"/>
                            </a:schemeClr>
                          </a:solidFill>
                          <a:latin typeface="Cambria Math" panose="02040503050406030204" pitchFamily="18" charset="0"/>
                        </a:rPr>
                        <m:t>= </m:t>
                      </m:r>
                      <m:f>
                        <m:fPr>
                          <m:ctrlPr>
                            <a:rPr lang="en-CA" sz="2800" b="0" i="1" smtClean="0">
                              <a:solidFill>
                                <a:schemeClr val="tx1">
                                  <a:lumMod val="65000"/>
                                  <a:lumOff val="35000"/>
                                </a:schemeClr>
                              </a:solidFill>
                              <a:latin typeface="Cambria Math" charset="0"/>
                            </a:rPr>
                          </m:ctrlPr>
                        </m:fPr>
                        <m:num>
                          <m:r>
                            <a:rPr lang="en-CA" sz="2800" b="0" i="1" smtClean="0">
                              <a:solidFill>
                                <a:schemeClr val="tx1">
                                  <a:lumMod val="65000"/>
                                  <a:lumOff val="35000"/>
                                </a:schemeClr>
                              </a:solidFill>
                              <a:latin typeface="Cambria Math" panose="02040503050406030204" pitchFamily="18" charset="0"/>
                            </a:rPr>
                            <m:t>1</m:t>
                          </m:r>
                        </m:num>
                        <m:den>
                          <m:r>
                            <a:rPr lang="en-CA" sz="2800" b="0" i="1" smtClean="0">
                              <a:solidFill>
                                <a:schemeClr val="tx1">
                                  <a:lumMod val="65000"/>
                                  <a:lumOff val="35000"/>
                                </a:schemeClr>
                              </a:solidFill>
                              <a:latin typeface="Cambria Math" panose="02040503050406030204" pitchFamily="18" charset="0"/>
                            </a:rPr>
                            <m:t>𝑚</m:t>
                          </m:r>
                        </m:den>
                      </m:f>
                      <m:nary>
                        <m:naryPr>
                          <m:chr m:val="∑"/>
                          <m:supHide m:val="on"/>
                          <m:ctrlPr>
                            <a:rPr lang="en-CA" sz="2800" b="0" i="1" smtClean="0">
                              <a:solidFill>
                                <a:schemeClr val="tx1">
                                  <a:lumMod val="65000"/>
                                  <a:lumOff val="35000"/>
                                </a:schemeClr>
                              </a:solidFill>
                              <a:latin typeface="Cambria Math" charset="0"/>
                            </a:rPr>
                          </m:ctrlPr>
                        </m:naryPr>
                        <m:sub>
                          <m:r>
                            <m:rPr>
                              <m:brk m:alnAt="7"/>
                            </m:rPr>
                            <a:rPr lang="en-CA" sz="2800" b="0" i="1" smtClean="0">
                              <a:solidFill>
                                <a:schemeClr val="tx1">
                                  <a:lumMod val="65000"/>
                                  <a:lumOff val="35000"/>
                                </a:schemeClr>
                              </a:solidFill>
                              <a:latin typeface="Cambria Math" panose="02040503050406030204" pitchFamily="18" charset="0"/>
                            </a:rPr>
                            <m:t>𝑖</m:t>
                          </m:r>
                        </m:sub>
                        <m:sup/>
                        <m:e>
                          <m:sSub>
                            <m:sSubPr>
                              <m:ctrlPr>
                                <a:rPr lang="en-CA" sz="2800" b="0" i="1" smtClean="0">
                                  <a:solidFill>
                                    <a:schemeClr val="tx1">
                                      <a:lumMod val="65000"/>
                                      <a:lumOff val="35000"/>
                                    </a:schemeClr>
                                  </a:solidFill>
                                  <a:latin typeface="Cambria Math" charset="0"/>
                                </a:rPr>
                              </m:ctrlPr>
                            </m:sSubPr>
                            <m:e>
                              <m:r>
                                <a:rPr lang="en-CA" sz="2800" i="1">
                                  <a:solidFill>
                                    <a:schemeClr val="tx1">
                                      <a:lumMod val="65000"/>
                                      <a:lumOff val="35000"/>
                                    </a:schemeClr>
                                  </a:solidFill>
                                  <a:latin typeface="Cambria Math" panose="02040503050406030204" pitchFamily="18" charset="0"/>
                                  <a:ea typeface="Cambria Math" panose="02040503050406030204" pitchFamily="18" charset="0"/>
                                </a:rPr>
                                <m:t>𝛻</m:t>
                              </m:r>
                            </m:e>
                            <m:sub>
                              <m:r>
                                <a:rPr lang="en-CA" sz="2800" b="0" i="1" smtClean="0">
                                  <a:solidFill>
                                    <a:schemeClr val="tx1">
                                      <a:lumMod val="65000"/>
                                      <a:lumOff val="35000"/>
                                    </a:schemeClr>
                                  </a:solidFill>
                                  <a:latin typeface="Cambria Math" panose="02040503050406030204" pitchFamily="18" charset="0"/>
                                </a:rPr>
                                <m:t>𝑊</m:t>
                              </m:r>
                            </m:sub>
                          </m:sSub>
                          <m:r>
                            <a:rPr lang="en-CA" sz="2800" b="0" i="1" smtClean="0">
                              <a:solidFill>
                                <a:schemeClr val="tx1">
                                  <a:lumMod val="65000"/>
                                  <a:lumOff val="35000"/>
                                </a:schemeClr>
                              </a:solidFill>
                              <a:latin typeface="Cambria Math" panose="02040503050406030204" pitchFamily="18" charset="0"/>
                            </a:rPr>
                            <m:t>𝐿</m:t>
                          </m:r>
                          <m:r>
                            <a:rPr lang="en-CA" sz="2800" b="0" i="1" smtClean="0">
                              <a:solidFill>
                                <a:schemeClr val="tx1">
                                  <a:lumMod val="65000"/>
                                  <a:lumOff val="35000"/>
                                </a:schemeClr>
                              </a:solidFill>
                              <a:latin typeface="Cambria Math" panose="02040503050406030204" pitchFamily="18" charset="0"/>
                            </a:rPr>
                            <m:t>(</m:t>
                          </m:r>
                          <m:r>
                            <a:rPr lang="en-CA" sz="2800" b="0" i="1" smtClean="0">
                              <a:solidFill>
                                <a:schemeClr val="tx1">
                                  <a:lumMod val="65000"/>
                                  <a:lumOff val="35000"/>
                                </a:schemeClr>
                              </a:solidFill>
                              <a:latin typeface="Cambria Math" panose="02040503050406030204" pitchFamily="18" charset="0"/>
                            </a:rPr>
                            <m:t>𝑓</m:t>
                          </m:r>
                          <m:d>
                            <m:dPr>
                              <m:ctrlPr>
                                <a:rPr lang="en-CA" sz="2800" b="0" i="1" smtClean="0">
                                  <a:solidFill>
                                    <a:schemeClr val="tx1">
                                      <a:lumMod val="65000"/>
                                      <a:lumOff val="35000"/>
                                    </a:schemeClr>
                                  </a:solidFill>
                                  <a:latin typeface="Cambria Math" charset="0"/>
                                </a:rPr>
                              </m:ctrlPr>
                            </m:dPr>
                            <m:e>
                              <m:sSub>
                                <m:sSubPr>
                                  <m:ctrlPr>
                                    <a:rPr lang="en-US" sz="2800" b="0" i="1" smtClean="0">
                                      <a:solidFill>
                                        <a:schemeClr val="tx1">
                                          <a:lumMod val="65000"/>
                                          <a:lumOff val="35000"/>
                                        </a:schemeClr>
                                      </a:solidFill>
                                      <a:latin typeface="Cambria Math" charset="0"/>
                                    </a:rPr>
                                  </m:ctrlPr>
                                </m:sSubPr>
                                <m:e>
                                  <m:r>
                                    <a:rPr lang="en-US" sz="2800" b="0" i="1" smtClean="0">
                                      <a:solidFill>
                                        <a:schemeClr val="tx1">
                                          <a:lumMod val="65000"/>
                                          <a:lumOff val="35000"/>
                                        </a:schemeClr>
                                      </a:solidFill>
                                      <a:latin typeface="Cambria Math" charset="0"/>
                                    </a:rPr>
                                    <m:t>𝑥</m:t>
                                  </m:r>
                                </m:e>
                                <m:sub>
                                  <m:r>
                                    <a:rPr lang="en-US" sz="2800" b="0" i="1" smtClean="0">
                                      <a:solidFill>
                                        <a:schemeClr val="tx1">
                                          <a:lumMod val="65000"/>
                                          <a:lumOff val="35000"/>
                                        </a:schemeClr>
                                      </a:solidFill>
                                      <a:latin typeface="Cambria Math" charset="0"/>
                                    </a:rPr>
                                    <m:t>𝑖</m:t>
                                  </m:r>
                                </m:sub>
                              </m:sSub>
                              <m:r>
                                <a:rPr lang="en-CA" sz="2800" b="0" i="1" smtClean="0">
                                  <a:solidFill>
                                    <a:schemeClr val="tx1">
                                      <a:lumMod val="65000"/>
                                      <a:lumOff val="35000"/>
                                    </a:schemeClr>
                                  </a:solidFill>
                                  <a:latin typeface="Cambria Math" panose="02040503050406030204" pitchFamily="18" charset="0"/>
                                </a:rPr>
                                <m:t>;</m:t>
                              </m:r>
                              <m:r>
                                <a:rPr lang="en-CA" sz="2800" b="0" i="1" smtClean="0">
                                  <a:solidFill>
                                    <a:schemeClr val="tx1">
                                      <a:lumMod val="65000"/>
                                      <a:lumOff val="35000"/>
                                    </a:schemeClr>
                                  </a:solidFill>
                                  <a:latin typeface="Cambria Math" panose="02040503050406030204" pitchFamily="18" charset="0"/>
                                </a:rPr>
                                <m:t>𝑊</m:t>
                              </m:r>
                            </m:e>
                          </m:d>
                          <m:r>
                            <a:rPr lang="en-CA" sz="2800" b="0" i="1" smtClean="0">
                              <a:solidFill>
                                <a:schemeClr val="tx1">
                                  <a:lumMod val="65000"/>
                                  <a:lumOff val="35000"/>
                                </a:schemeClr>
                              </a:solidFill>
                              <a:latin typeface="Cambria Math" panose="02040503050406030204" pitchFamily="18" charset="0"/>
                            </a:rPr>
                            <m:t>,</m:t>
                          </m:r>
                          <m:sSub>
                            <m:sSubPr>
                              <m:ctrlPr>
                                <a:rPr lang="en-US" sz="2800" b="0" i="1" smtClean="0">
                                  <a:solidFill>
                                    <a:schemeClr val="tx1">
                                      <a:lumMod val="65000"/>
                                      <a:lumOff val="35000"/>
                                    </a:schemeClr>
                                  </a:solidFill>
                                  <a:latin typeface="Cambria Math" charset="0"/>
                                </a:rPr>
                              </m:ctrlPr>
                            </m:sSubPr>
                            <m:e>
                              <m:r>
                                <a:rPr lang="en-US" sz="2800" b="0" i="1" smtClean="0">
                                  <a:solidFill>
                                    <a:schemeClr val="tx1">
                                      <a:lumMod val="65000"/>
                                      <a:lumOff val="35000"/>
                                    </a:schemeClr>
                                  </a:solidFill>
                                  <a:latin typeface="Cambria Math" charset="0"/>
                                </a:rPr>
                                <m:t>𝑦</m:t>
                              </m:r>
                            </m:e>
                            <m:sub>
                              <m:r>
                                <a:rPr lang="en-US" sz="2800" b="0" i="1" smtClean="0">
                                  <a:solidFill>
                                    <a:schemeClr val="tx1">
                                      <a:lumMod val="65000"/>
                                      <a:lumOff val="35000"/>
                                    </a:schemeClr>
                                  </a:solidFill>
                                  <a:latin typeface="Cambria Math" charset="0"/>
                                </a:rPr>
                                <m:t>𝑖</m:t>
                              </m:r>
                            </m:sub>
                          </m:sSub>
                          <m:r>
                            <a:rPr lang="en-CA" sz="2800" b="0" i="1" smtClean="0">
                              <a:solidFill>
                                <a:schemeClr val="tx1">
                                  <a:lumMod val="65000"/>
                                  <a:lumOff val="35000"/>
                                </a:schemeClr>
                              </a:solidFill>
                              <a:latin typeface="Cambria Math" panose="02040503050406030204" pitchFamily="18" charset="0"/>
                            </a:rPr>
                            <m:t>)</m:t>
                          </m:r>
                        </m:e>
                      </m:nary>
                    </m:oMath>
                  </m:oMathPara>
                </a14:m>
                <a:endParaRPr lang="en-US" sz="2800" dirty="0">
                  <a:solidFill>
                    <a:schemeClr val="tx1">
                      <a:lumMod val="65000"/>
                      <a:lumOff val="35000"/>
                    </a:schemeClr>
                  </a:solidFill>
                </a:endParaRPr>
              </a:p>
            </p:txBody>
          </p:sp>
        </mc:Choice>
        <mc:Fallback xmlns="">
          <p:sp>
            <p:nvSpPr>
              <p:cNvPr id="11" name="TextBox 10">
                <a:extLst>
                  <a:ext uri="{FF2B5EF4-FFF2-40B4-BE49-F238E27FC236}">
                    <a16:creationId xmlns:a16="http://schemas.microsoft.com/office/drawing/2014/main" xmlns:a14="http://schemas.microsoft.com/office/drawing/2010/main" xmlns="" id="{0CE541A5-5C78-7448-998B-B50C8C9DBEF4}"/>
                  </a:ext>
                </a:extLst>
              </p:cNvPr>
              <p:cNvSpPr txBox="1">
                <a:spLocks noRot="1" noChangeAspect="1" noMove="1" noResize="1" noEditPoints="1" noAdjustHandles="1" noChangeArrowheads="1" noChangeShapeType="1" noTextEdit="1"/>
              </p:cNvSpPr>
              <p:nvPr/>
            </p:nvSpPr>
            <p:spPr>
              <a:xfrm>
                <a:off x="3590890" y="1746920"/>
                <a:ext cx="4658839" cy="10455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B19D2C5E-6AF1-D54A-96CE-7FE0EEC9DAA0}"/>
                  </a:ext>
                </a:extLst>
              </p:cNvPr>
              <p:cNvSpPr txBox="1"/>
              <p:nvPr/>
            </p:nvSpPr>
            <p:spPr>
              <a:xfrm>
                <a:off x="5158805" y="4290852"/>
                <a:ext cx="16762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chemeClr val="tx1">
                              <a:lumMod val="65000"/>
                              <a:lumOff val="35000"/>
                            </a:schemeClr>
                          </a:solidFill>
                          <a:latin typeface="Cambria Math" panose="02040503050406030204" pitchFamily="18" charset="0"/>
                        </a:rPr>
                        <m:t>𝑊</m:t>
                      </m:r>
                      <m:r>
                        <a:rPr lang="en-CA" sz="2400" b="0" i="1" smtClean="0">
                          <a:solidFill>
                            <a:schemeClr val="tx1">
                              <a:lumMod val="65000"/>
                              <a:lumOff val="35000"/>
                            </a:schemeClr>
                          </a:solidFill>
                          <a:latin typeface="Cambria Math" panose="02040503050406030204" pitchFamily="18" charset="0"/>
                        </a:rPr>
                        <m:t>=</m:t>
                      </m:r>
                      <m:r>
                        <a:rPr lang="en-CA" sz="2400" b="0" i="1" smtClean="0">
                          <a:solidFill>
                            <a:schemeClr val="tx1">
                              <a:lumMod val="65000"/>
                              <a:lumOff val="35000"/>
                            </a:schemeClr>
                          </a:solidFill>
                          <a:latin typeface="Cambria Math" panose="02040503050406030204" pitchFamily="18" charset="0"/>
                        </a:rPr>
                        <m:t>𝑊</m:t>
                      </m:r>
                      <m:r>
                        <a:rPr lang="en-CA" sz="2400" b="0" i="1" smtClean="0">
                          <a:solidFill>
                            <a:schemeClr val="tx1">
                              <a:lumMod val="65000"/>
                              <a:lumOff val="35000"/>
                            </a:schemeClr>
                          </a:solidFill>
                          <a:latin typeface="Cambria Math" panose="02040503050406030204" pitchFamily="18" charset="0"/>
                        </a:rPr>
                        <m:t>+ </m:t>
                      </m:r>
                      <m:r>
                        <a:rPr lang="en-CA" sz="2400" b="0" i="1" smtClean="0">
                          <a:solidFill>
                            <a:schemeClr val="tx1">
                              <a:lumMod val="65000"/>
                              <a:lumOff val="35000"/>
                            </a:schemeClr>
                          </a:solidFill>
                          <a:latin typeface="Cambria Math" panose="02040503050406030204" pitchFamily="18" charset="0"/>
                          <a:ea typeface="Cambria Math" panose="02040503050406030204" pitchFamily="18" charset="0"/>
                        </a:rPr>
                        <m:t>𝜈</m:t>
                      </m:r>
                    </m:oMath>
                  </m:oMathPara>
                </a14:m>
                <a:endParaRPr lang="en-US" sz="2400" dirty="0">
                  <a:solidFill>
                    <a:schemeClr val="tx1">
                      <a:lumMod val="65000"/>
                      <a:lumOff val="35000"/>
                    </a:schemeClr>
                  </a:solidFill>
                </a:endParaRPr>
              </a:p>
            </p:txBody>
          </p:sp>
        </mc:Choice>
        <mc:Fallback xmlns="">
          <p:sp>
            <p:nvSpPr>
              <p:cNvPr id="5" name="TextBox 4">
                <a:extLst>
                  <a:ext uri="{FF2B5EF4-FFF2-40B4-BE49-F238E27FC236}">
                    <a16:creationId xmlns:a16="http://schemas.microsoft.com/office/drawing/2014/main" xmlns:a14="http://schemas.microsoft.com/office/drawing/2010/main" xmlns="" id="{B19D2C5E-6AF1-D54A-96CE-7FE0EEC9DAA0}"/>
                  </a:ext>
                </a:extLst>
              </p:cNvPr>
              <p:cNvSpPr txBox="1">
                <a:spLocks noRot="1" noChangeAspect="1" noMove="1" noResize="1" noEditPoints="1" noAdjustHandles="1" noChangeArrowheads="1" noChangeShapeType="1" noTextEdit="1"/>
              </p:cNvSpPr>
              <p:nvPr/>
            </p:nvSpPr>
            <p:spPr>
              <a:xfrm>
                <a:off x="5158805" y="4290852"/>
                <a:ext cx="1676228" cy="369332"/>
              </a:xfrm>
              <a:prstGeom prst="rect">
                <a:avLst/>
              </a:prstGeom>
              <a:blipFill rotWithShape="0">
                <a:blip r:embed="rId4"/>
                <a:stretch>
                  <a:fillRect l="-3636" t="-143333" r="-1455" b="-17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11906" y="3146181"/>
                <a:ext cx="197002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lumMod val="65000"/>
                              <a:lumOff val="35000"/>
                            </a:schemeClr>
                          </a:solidFill>
                          <a:latin typeface="Cambria Math" charset="0"/>
                        </a:rPr>
                        <m:t>𝜈</m:t>
                      </m:r>
                      <m:r>
                        <a:rPr lang="en-US" sz="2800" b="0" i="1" smtClean="0">
                          <a:solidFill>
                            <a:schemeClr val="tx1">
                              <a:lumMod val="65000"/>
                              <a:lumOff val="35000"/>
                            </a:schemeClr>
                          </a:solidFill>
                          <a:latin typeface="Cambria Math" charset="0"/>
                        </a:rPr>
                        <m:t>=</m:t>
                      </m:r>
                      <m:r>
                        <a:rPr lang="en-US" sz="2800" b="0" i="1" smtClean="0">
                          <a:solidFill>
                            <a:schemeClr val="tx1">
                              <a:lumMod val="65000"/>
                              <a:lumOff val="35000"/>
                            </a:schemeClr>
                          </a:solidFill>
                          <a:latin typeface="Cambria Math" charset="0"/>
                        </a:rPr>
                        <m:t>𝛼𝜈</m:t>
                      </m:r>
                      <m:r>
                        <a:rPr lang="en-US" sz="2800" b="0" i="1" smtClean="0">
                          <a:solidFill>
                            <a:schemeClr val="tx1">
                              <a:lumMod val="65000"/>
                              <a:lumOff val="35000"/>
                            </a:schemeClr>
                          </a:solidFill>
                          <a:latin typeface="Cambria Math" charset="0"/>
                        </a:rPr>
                        <m:t>−</m:t>
                      </m:r>
                      <m:r>
                        <a:rPr lang="en-US" sz="2800" b="0" i="1" smtClean="0">
                          <a:solidFill>
                            <a:schemeClr val="tx1">
                              <a:lumMod val="65000"/>
                              <a:lumOff val="35000"/>
                            </a:schemeClr>
                          </a:solidFill>
                          <a:latin typeface="Cambria Math" charset="0"/>
                        </a:rPr>
                        <m:t>𝜖</m:t>
                      </m:r>
                      <m:r>
                        <a:rPr lang="en-US" sz="2800" b="0" i="1" smtClean="0">
                          <a:solidFill>
                            <a:schemeClr val="tx1">
                              <a:lumMod val="65000"/>
                              <a:lumOff val="35000"/>
                            </a:schemeClr>
                          </a:solidFill>
                          <a:latin typeface="Cambria Math" charset="0"/>
                        </a:rPr>
                        <m:t>𝑔</m:t>
                      </m:r>
                    </m:oMath>
                  </m:oMathPara>
                </a14:m>
                <a:endParaRPr lang="en-US" sz="2800" dirty="0">
                  <a:solidFill>
                    <a:schemeClr val="tx1">
                      <a:lumMod val="65000"/>
                      <a:lumOff val="35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011906" y="3146181"/>
                <a:ext cx="1970026" cy="43088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69941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Momentum</a:t>
            </a:r>
          </a:p>
        </p:txBody>
      </p:sp>
      <p:sp>
        <p:nvSpPr>
          <p:cNvPr id="3" name="Slide Number Placeholder 2"/>
          <p:cNvSpPr>
            <a:spLocks noGrp="1"/>
          </p:cNvSpPr>
          <p:nvPr>
            <p:ph type="sldNum" sz="quarter" idx="12"/>
          </p:nvPr>
        </p:nvSpPr>
        <p:spPr/>
        <p:txBody>
          <a:bodyPr/>
          <a:lstStyle/>
          <a:p>
            <a:fld id="{82BAABBF-CE1E-8A4C-92D8-393D0291D808}" type="slidenum">
              <a:rPr lang="en-US" smtClean="0"/>
              <a:t>71</a:t>
            </a:fld>
            <a:endParaRPr lang="en-US"/>
          </a:p>
        </p:txBody>
      </p:sp>
      <p:cxnSp>
        <p:nvCxnSpPr>
          <p:cNvPr id="6" name="Straight Arrow Connector 5"/>
          <p:cNvCxnSpPr/>
          <p:nvPr/>
        </p:nvCxnSpPr>
        <p:spPr>
          <a:xfrm>
            <a:off x="4708768" y="1992923"/>
            <a:ext cx="1100992" cy="3907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81200" y="1602154"/>
            <a:ext cx="2864338" cy="1938992"/>
          </a:xfrm>
          <a:prstGeom prst="rect">
            <a:avLst/>
          </a:prstGeom>
          <a:noFill/>
        </p:spPr>
        <p:txBody>
          <a:bodyPr wrap="square" rtlCol="0">
            <a:spAutoFit/>
          </a:bodyPr>
          <a:lstStyle/>
          <a:p>
            <a:r>
              <a:rPr lang="en-US" sz="2400" i="1" dirty="0"/>
              <a:t>Damped oscillations:</a:t>
            </a:r>
          </a:p>
          <a:p>
            <a:r>
              <a:rPr lang="en-US" sz="2400" dirty="0"/>
              <a:t>gradients in opposite directions get cancelled out</a:t>
            </a:r>
          </a:p>
          <a:p>
            <a:endParaRPr lang="en-US" sz="2400" dirty="0"/>
          </a:p>
        </p:txBody>
      </p:sp>
      <p:sp>
        <p:nvSpPr>
          <p:cNvPr id="9" name="TextBox 8"/>
          <p:cNvSpPr txBox="1"/>
          <p:nvPr/>
        </p:nvSpPr>
        <p:spPr>
          <a:xfrm>
            <a:off x="6809172" y="6332535"/>
            <a:ext cx="3567024" cy="400110"/>
          </a:xfrm>
          <a:prstGeom prst="rect">
            <a:avLst/>
          </a:prstGeom>
          <a:noFill/>
        </p:spPr>
        <p:txBody>
          <a:bodyPr wrap="square" rtlCol="0">
            <a:spAutoFit/>
          </a:bodyPr>
          <a:lstStyle/>
          <a:p>
            <a:pPr algn="r"/>
            <a:r>
              <a:rPr lang="en-US" sz="2000" dirty="0" err="1">
                <a:solidFill>
                  <a:schemeClr val="tx1">
                    <a:lumMod val="50000"/>
                    <a:lumOff val="50000"/>
                  </a:schemeClr>
                </a:solidFill>
              </a:rPr>
              <a:t>Goodfellow</a:t>
            </a:r>
            <a:r>
              <a:rPr lang="en-US" sz="2000" dirty="0">
                <a:solidFill>
                  <a:schemeClr val="tx1">
                    <a:lumMod val="50000"/>
                    <a:lumOff val="50000"/>
                  </a:schemeClr>
                </a:solidFill>
              </a:rPr>
              <a:t> et al. (2016)</a:t>
            </a:r>
          </a:p>
        </p:txBody>
      </p:sp>
      <p:pic>
        <p:nvPicPr>
          <p:cNvPr id="10" name="Picture 9"/>
          <p:cNvPicPr>
            <a:picLocks noChangeAspect="1"/>
          </p:cNvPicPr>
          <p:nvPr/>
        </p:nvPicPr>
        <p:blipFill>
          <a:blip r:embed="rId3"/>
          <a:stretch>
            <a:fillRect/>
          </a:stretch>
        </p:blipFill>
        <p:spPr>
          <a:xfrm>
            <a:off x="4689230" y="1602154"/>
            <a:ext cx="5054600" cy="48133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D2543BFF-F59B-1044-A5CD-3F7FFBDF09D3}"/>
                  </a:ext>
                </a:extLst>
              </p:cNvPr>
              <p:cNvSpPr txBox="1"/>
              <p:nvPr/>
            </p:nvSpPr>
            <p:spPr>
              <a:xfrm>
                <a:off x="6979793" y="1263600"/>
                <a:ext cx="73334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200" b="0" i="1" smtClean="0">
                          <a:latin typeface="Cambria Math" panose="02040503050406030204" pitchFamily="18" charset="0"/>
                        </a:rPr>
                        <m:t>𝐿</m:t>
                      </m:r>
                      <m:r>
                        <a:rPr lang="en-CA" sz="2200" b="0" i="1" smtClean="0">
                          <a:latin typeface="Cambria Math" panose="02040503050406030204" pitchFamily="18" charset="0"/>
                        </a:rPr>
                        <m:t>(</m:t>
                      </m:r>
                      <m:r>
                        <a:rPr lang="en-CA" sz="2200" b="0" i="1" smtClean="0">
                          <a:latin typeface="Cambria Math" panose="02040503050406030204" pitchFamily="18" charset="0"/>
                        </a:rPr>
                        <m:t>𝑊</m:t>
                      </m:r>
                      <m:r>
                        <a:rPr lang="en-CA" sz="2200" b="0" i="1" smtClean="0">
                          <a:latin typeface="Cambria Math" panose="02040503050406030204" pitchFamily="18" charset="0"/>
                        </a:rPr>
                        <m:t>)</m:t>
                      </m:r>
                    </m:oMath>
                  </m:oMathPara>
                </a14:m>
                <a:endParaRPr lang="en-US" sz="2200" dirty="0"/>
              </a:p>
            </p:txBody>
          </p:sp>
        </mc:Choice>
        <mc:Fallback xmlns="">
          <p:sp>
            <p:nvSpPr>
              <p:cNvPr id="12" name="TextBox 11">
                <a:extLst>
                  <a:ext uri="{FF2B5EF4-FFF2-40B4-BE49-F238E27FC236}">
                    <a16:creationId xmlns:a16="http://schemas.microsoft.com/office/drawing/2014/main" id="{D2543BFF-F59B-1044-A5CD-3F7FFBDF09D3}"/>
                  </a:ext>
                </a:extLst>
              </p:cNvPr>
              <p:cNvSpPr txBox="1">
                <a:spLocks noRot="1" noChangeAspect="1" noMove="1" noResize="1" noEditPoints="1" noAdjustHandles="1" noChangeArrowheads="1" noChangeShapeType="1" noTextEdit="1"/>
              </p:cNvSpPr>
              <p:nvPr/>
            </p:nvSpPr>
            <p:spPr>
              <a:xfrm>
                <a:off x="6979793" y="1263600"/>
                <a:ext cx="733342" cy="338554"/>
              </a:xfrm>
              <a:prstGeom prst="rect">
                <a:avLst/>
              </a:prstGeom>
              <a:blipFill>
                <a:blip r:embed="rId4"/>
                <a:stretch>
                  <a:fillRect l="-8621" r="-13793" b="-35714"/>
                </a:stretch>
              </a:blipFill>
            </p:spPr>
            <p:txBody>
              <a:bodyPr/>
              <a:lstStyle/>
              <a:p>
                <a:r>
                  <a:rPr lang="en-US">
                    <a:noFill/>
                  </a:rPr>
                  <a:t> </a:t>
                </a:r>
              </a:p>
            </p:txBody>
          </p:sp>
        </mc:Fallback>
      </mc:AlternateContent>
    </p:spTree>
    <p:extLst>
      <p:ext uri="{BB962C8B-B14F-4D97-AF65-F5344CB8AC3E}">
        <p14:creationId xmlns:p14="http://schemas.microsoft.com/office/powerpoint/2010/main" val="11119018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Nesterov</a:t>
            </a:r>
            <a:r>
              <a:rPr lang="en-US" dirty="0"/>
              <a:t> Momentum</a:t>
            </a:r>
          </a:p>
        </p:txBody>
      </p:sp>
      <p:sp>
        <p:nvSpPr>
          <p:cNvPr id="3" name="Content Placeholder 2"/>
          <p:cNvSpPr>
            <a:spLocks noGrp="1"/>
          </p:cNvSpPr>
          <p:nvPr>
            <p:ph idx="1"/>
          </p:nvPr>
        </p:nvSpPr>
        <p:spPr/>
        <p:txBody>
          <a:bodyPr/>
          <a:lstStyle/>
          <a:p>
            <a:r>
              <a:rPr lang="en-US" sz="2400" dirty="0"/>
              <a:t>Apply an </a:t>
            </a:r>
            <a:r>
              <a:rPr lang="en-US" sz="2400" dirty="0">
                <a:solidFill>
                  <a:srgbClr val="0000FF"/>
                </a:solidFill>
              </a:rPr>
              <a:t>interim</a:t>
            </a:r>
            <a:r>
              <a:rPr lang="en-US" sz="2400" dirty="0"/>
              <a:t> update:</a:t>
            </a:r>
          </a:p>
          <a:p>
            <a:endParaRPr lang="en-US" sz="2400" dirty="0"/>
          </a:p>
          <a:p>
            <a:r>
              <a:rPr lang="en-US" sz="2400" dirty="0"/>
              <a:t>Perform a correction based on gradient at the interim point:</a:t>
            </a:r>
          </a:p>
          <a:p>
            <a:endParaRPr lang="en-US" sz="2400" dirty="0"/>
          </a:p>
        </p:txBody>
      </p:sp>
      <p:sp>
        <p:nvSpPr>
          <p:cNvPr id="8" name="Slide Number Placeholder 7"/>
          <p:cNvSpPr>
            <a:spLocks noGrp="1"/>
          </p:cNvSpPr>
          <p:nvPr>
            <p:ph type="sldNum" sz="quarter" idx="12"/>
          </p:nvPr>
        </p:nvSpPr>
        <p:spPr/>
        <p:txBody>
          <a:bodyPr/>
          <a:lstStyle/>
          <a:p>
            <a:fld id="{82BAABBF-CE1E-8A4C-92D8-393D0291D808}" type="slidenum">
              <a:rPr lang="en-US" smtClean="0"/>
              <a:t>72</a:t>
            </a:fld>
            <a:endParaRPr lang="en-US"/>
          </a:p>
        </p:txBody>
      </p:sp>
      <p:sp>
        <p:nvSpPr>
          <p:cNvPr id="9" name="Cloud Callout 8"/>
          <p:cNvSpPr/>
          <p:nvPr/>
        </p:nvSpPr>
        <p:spPr>
          <a:xfrm>
            <a:off x="7463693" y="4880439"/>
            <a:ext cx="4278923" cy="1445846"/>
          </a:xfrm>
          <a:prstGeom prst="cloudCallout">
            <a:avLst>
              <a:gd name="adj1" fmla="val -62143"/>
              <a:gd name="adj2" fmla="val -30743"/>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Momentum based on look-ahead slope</a:t>
            </a:r>
          </a:p>
        </p:txBody>
      </p:sp>
      <p:graphicFrame>
        <p:nvGraphicFramePr>
          <p:cNvPr id="11" name="Object 10"/>
          <p:cNvGraphicFramePr>
            <a:graphicFrameLocks noChangeAspect="1"/>
          </p:cNvGraphicFramePr>
          <p:nvPr/>
        </p:nvGraphicFramePr>
        <p:xfrm>
          <a:off x="5019921" y="4338856"/>
          <a:ext cx="1677987" cy="396875"/>
        </p:xfrm>
        <a:graphic>
          <a:graphicData uri="http://schemas.openxmlformats.org/presentationml/2006/ole">
            <mc:AlternateContent xmlns:mc="http://schemas.openxmlformats.org/markup-compatibility/2006">
              <mc:Choice xmlns:v="urn:schemas-microsoft-com:vml" Requires="v">
                <p:oleObj spid="_x0000_s13526" name="Equation" r:id="rId4" imgW="698500" imgH="165100" progId="Equation.3">
                  <p:embed/>
                </p:oleObj>
              </mc:Choice>
              <mc:Fallback>
                <p:oleObj name="Equation" r:id="rId4" imgW="698500" imgH="165100" progId="Equation.3">
                  <p:embed/>
                  <p:pic>
                    <p:nvPicPr>
                      <p:cNvPr id="0" name=""/>
                      <p:cNvPicPr/>
                      <p:nvPr/>
                    </p:nvPicPr>
                    <p:blipFill>
                      <a:blip r:embed="rId5"/>
                      <a:stretch>
                        <a:fillRect/>
                      </a:stretch>
                    </p:blipFill>
                    <p:spPr>
                      <a:xfrm>
                        <a:off x="5019921" y="4338856"/>
                        <a:ext cx="1677987" cy="3968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C8C0FADA-429E-724C-BE7A-C7154D0950BD}"/>
                  </a:ext>
                </a:extLst>
              </p:cNvPr>
              <p:cNvSpPr txBox="1"/>
              <p:nvPr/>
            </p:nvSpPr>
            <p:spPr>
              <a:xfrm>
                <a:off x="5035883" y="1700263"/>
                <a:ext cx="1676228" cy="378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0" i="1" smtClean="0">
                              <a:latin typeface="Cambria Math" charset="0"/>
                            </a:rPr>
                          </m:ctrlPr>
                        </m:accPr>
                        <m:e>
                          <m:r>
                            <a:rPr lang="en-CA" sz="2400" i="1">
                              <a:latin typeface="Cambria Math" panose="02040503050406030204" pitchFamily="18" charset="0"/>
                            </a:rPr>
                            <m:t>𝑊</m:t>
                          </m:r>
                        </m:e>
                      </m:acc>
                      <m:r>
                        <a:rPr lang="en-CA" sz="2400" b="0" i="1" smtClean="0">
                          <a:latin typeface="Cambria Math" panose="02040503050406030204" pitchFamily="18" charset="0"/>
                        </a:rPr>
                        <m:t>=</m:t>
                      </m:r>
                      <m:r>
                        <a:rPr lang="en-CA" sz="2400" b="0" i="1" smtClean="0">
                          <a:latin typeface="Cambria Math" panose="02040503050406030204" pitchFamily="18" charset="0"/>
                        </a:rPr>
                        <m:t>𝑊</m:t>
                      </m:r>
                      <m:r>
                        <a:rPr lang="en-CA" sz="2400" b="0" i="1" smtClean="0">
                          <a:latin typeface="Cambria Math" panose="02040503050406030204" pitchFamily="18" charset="0"/>
                        </a:rPr>
                        <m:t>+ </m:t>
                      </m:r>
                      <m:r>
                        <a:rPr lang="en-CA" sz="2400" b="0" i="1" smtClean="0">
                          <a:latin typeface="Cambria Math" panose="02040503050406030204" pitchFamily="18" charset="0"/>
                          <a:ea typeface="Cambria Math" panose="02040503050406030204" pitchFamily="18" charset="0"/>
                        </a:rPr>
                        <m:t>𝜈</m:t>
                      </m:r>
                    </m:oMath>
                  </m:oMathPara>
                </a14:m>
                <a:endParaRPr lang="en-US" sz="2400" dirty="0"/>
              </a:p>
            </p:txBody>
          </p:sp>
        </mc:Choice>
        <mc:Fallback xmlns="">
          <p:sp>
            <p:nvSpPr>
              <p:cNvPr id="14" name="TextBox 13">
                <a:extLst>
                  <a:ext uri="{FF2B5EF4-FFF2-40B4-BE49-F238E27FC236}">
                    <a16:creationId xmlns:a16="http://schemas.microsoft.com/office/drawing/2014/main" id="{C8C0FADA-429E-724C-BE7A-C7154D0950BD}"/>
                  </a:ext>
                </a:extLst>
              </p:cNvPr>
              <p:cNvSpPr txBox="1">
                <a:spLocks noRot="1" noChangeAspect="1" noMove="1" noResize="1" noEditPoints="1" noAdjustHandles="1" noChangeArrowheads="1" noChangeShapeType="1" noTextEdit="1"/>
              </p:cNvSpPr>
              <p:nvPr/>
            </p:nvSpPr>
            <p:spPr>
              <a:xfrm>
                <a:off x="5035883" y="1700263"/>
                <a:ext cx="1676228" cy="378502"/>
              </a:xfrm>
              <a:prstGeom prst="rect">
                <a:avLst/>
              </a:prstGeom>
              <a:blipFill>
                <a:blip r:embed="rId6"/>
                <a:stretch>
                  <a:fillRect l="-3759" t="-12903" r="-752" b="-322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 xmlns:a16="http://schemas.microsoft.com/office/drawing/2014/main" id="{583E483B-D0C8-AA4D-8773-7A00F7F7BAA2}"/>
                  </a:ext>
                </a:extLst>
              </p:cNvPr>
              <p:cNvSpPr txBox="1"/>
              <p:nvPr/>
            </p:nvSpPr>
            <p:spPr>
              <a:xfrm>
                <a:off x="3590891" y="2906228"/>
                <a:ext cx="4496744" cy="10455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800" b="0" i="1" smtClean="0">
                          <a:latin typeface="Cambria Math" panose="02040503050406030204" pitchFamily="18" charset="0"/>
                        </a:rPr>
                        <m:t>𝑔</m:t>
                      </m:r>
                      <m:r>
                        <a:rPr lang="en-CA" sz="2800" b="0" i="1" smtClean="0">
                          <a:latin typeface="Cambria Math" panose="02040503050406030204" pitchFamily="18" charset="0"/>
                        </a:rPr>
                        <m:t>= </m:t>
                      </m:r>
                      <m:f>
                        <m:fPr>
                          <m:ctrlPr>
                            <a:rPr lang="en-CA" sz="2800" b="0" i="1" smtClean="0">
                              <a:latin typeface="Cambria Math" charset="0"/>
                            </a:rPr>
                          </m:ctrlPr>
                        </m:fPr>
                        <m:num>
                          <m:r>
                            <a:rPr lang="en-CA" sz="2800" b="0" i="1" smtClean="0">
                              <a:latin typeface="Cambria Math" panose="02040503050406030204" pitchFamily="18" charset="0"/>
                            </a:rPr>
                            <m:t>1</m:t>
                          </m:r>
                        </m:num>
                        <m:den>
                          <m:r>
                            <a:rPr lang="en-CA" sz="2800" b="0" i="1" smtClean="0">
                              <a:latin typeface="Cambria Math" panose="02040503050406030204" pitchFamily="18" charset="0"/>
                            </a:rPr>
                            <m:t>𝑚</m:t>
                          </m:r>
                        </m:den>
                      </m:f>
                      <m:nary>
                        <m:naryPr>
                          <m:chr m:val="∑"/>
                          <m:supHide m:val="on"/>
                          <m:ctrlPr>
                            <a:rPr lang="en-CA" sz="2800" b="0" i="1" smtClean="0">
                              <a:latin typeface="Cambria Math" charset="0"/>
                            </a:rPr>
                          </m:ctrlPr>
                        </m:naryPr>
                        <m:sub>
                          <m:r>
                            <m:rPr>
                              <m:brk m:alnAt="7"/>
                            </m:rPr>
                            <a:rPr lang="en-CA" sz="2800" b="0" i="1" smtClean="0">
                              <a:latin typeface="Cambria Math" panose="02040503050406030204" pitchFamily="18" charset="0"/>
                            </a:rPr>
                            <m:t>𝑖</m:t>
                          </m:r>
                        </m:sub>
                        <m:sup/>
                        <m:e>
                          <m:sSub>
                            <m:sSubPr>
                              <m:ctrlPr>
                                <a:rPr lang="en-CA" sz="2800" b="0" i="1" smtClean="0">
                                  <a:latin typeface="Cambria Math" charset="0"/>
                                </a:rPr>
                              </m:ctrlPr>
                            </m:sSubPr>
                            <m:e>
                              <m:r>
                                <a:rPr lang="en-CA" sz="2800" i="1">
                                  <a:latin typeface="Cambria Math" panose="02040503050406030204" pitchFamily="18" charset="0"/>
                                  <a:ea typeface="Cambria Math" panose="02040503050406030204" pitchFamily="18" charset="0"/>
                                </a:rPr>
                                <m:t>𝛻</m:t>
                              </m:r>
                            </m:e>
                            <m:sub>
                              <m:r>
                                <a:rPr lang="en-CA" sz="2800" b="0" i="1" smtClean="0">
                                  <a:latin typeface="Cambria Math" panose="02040503050406030204" pitchFamily="18" charset="0"/>
                                </a:rPr>
                                <m:t>𝑊</m:t>
                              </m:r>
                            </m:sub>
                          </m:sSub>
                          <m:r>
                            <a:rPr lang="en-CA" sz="2800" b="0" i="1" smtClean="0">
                              <a:latin typeface="Cambria Math" panose="02040503050406030204" pitchFamily="18" charset="0"/>
                            </a:rPr>
                            <m:t>𝐿</m:t>
                          </m:r>
                          <m:r>
                            <a:rPr lang="en-CA" sz="2800" b="0" i="1" smtClean="0">
                              <a:latin typeface="Cambria Math" panose="02040503050406030204" pitchFamily="18" charset="0"/>
                            </a:rPr>
                            <m:t>(</m:t>
                          </m:r>
                          <m:r>
                            <a:rPr lang="en-CA" sz="2800" b="0" i="1" smtClean="0">
                              <a:latin typeface="Cambria Math" panose="02040503050406030204" pitchFamily="18" charset="0"/>
                            </a:rPr>
                            <m:t>𝑓</m:t>
                          </m:r>
                          <m:d>
                            <m:dPr>
                              <m:ctrlPr>
                                <a:rPr lang="en-CA" sz="2800" b="0" i="1" smtClean="0">
                                  <a:latin typeface="Cambria Math" charset="0"/>
                                </a:rPr>
                              </m:ctrlPr>
                            </m:dPr>
                            <m:e>
                              <m:sSub>
                                <m:sSubPr>
                                  <m:ctrlPr>
                                    <a:rPr lang="en-US" sz="2800" b="0" i="1" smtClean="0">
                                      <a:latin typeface="Cambria Math" charset="0"/>
                                    </a:rPr>
                                  </m:ctrlPr>
                                </m:sSubPr>
                                <m:e>
                                  <m:r>
                                    <a:rPr lang="en-US" sz="2800" b="0" i="1" smtClean="0">
                                      <a:latin typeface="Cambria Math" charset="0"/>
                                    </a:rPr>
                                    <m:t>𝑥</m:t>
                                  </m:r>
                                </m:e>
                                <m:sub>
                                  <m:r>
                                    <a:rPr lang="en-US" sz="2800" b="0" i="1" smtClean="0">
                                      <a:latin typeface="Cambria Math" charset="0"/>
                                    </a:rPr>
                                    <m:t>𝑖</m:t>
                                  </m:r>
                                </m:sub>
                              </m:sSub>
                              <m:r>
                                <a:rPr lang="en-CA" sz="2800" b="0" i="1" smtClean="0">
                                  <a:latin typeface="Cambria Math" panose="02040503050406030204" pitchFamily="18" charset="0"/>
                                </a:rPr>
                                <m:t>;</m:t>
                              </m:r>
                              <m:acc>
                                <m:accPr>
                                  <m:chr m:val="̃"/>
                                  <m:ctrlPr>
                                    <a:rPr lang="en-CA" sz="2800" b="0" i="1" smtClean="0">
                                      <a:latin typeface="Cambria Math" panose="02040503050406030204" pitchFamily="18" charset="0"/>
                                    </a:rPr>
                                  </m:ctrlPr>
                                </m:accPr>
                                <m:e>
                                  <m:r>
                                    <a:rPr lang="en-US" sz="2800" b="0" i="1" smtClean="0">
                                      <a:latin typeface="Cambria Math" charset="0"/>
                                    </a:rPr>
                                    <m:t>𝑊</m:t>
                                  </m:r>
                                </m:e>
                              </m:acc>
                            </m:e>
                          </m:d>
                          <m:r>
                            <a:rPr lang="en-CA" sz="2800" b="0" i="1" smtClean="0">
                              <a:latin typeface="Cambria Math" panose="02040503050406030204" pitchFamily="18" charset="0"/>
                            </a:rPr>
                            <m:t>, </m:t>
                          </m:r>
                          <m:sSub>
                            <m:sSubPr>
                              <m:ctrlPr>
                                <a:rPr lang="en-US" sz="2800" b="0" i="1" smtClean="0">
                                  <a:latin typeface="Cambria Math" charset="0"/>
                                </a:rPr>
                              </m:ctrlPr>
                            </m:sSubPr>
                            <m:e>
                              <m:r>
                                <a:rPr lang="en-US" sz="2800" b="0" i="1" smtClean="0">
                                  <a:latin typeface="Cambria Math" charset="0"/>
                                </a:rPr>
                                <m:t>𝑦</m:t>
                              </m:r>
                            </m:e>
                            <m:sub>
                              <m:r>
                                <a:rPr lang="en-US" sz="2800" b="0" i="1" smtClean="0">
                                  <a:latin typeface="Cambria Math" charset="0"/>
                                </a:rPr>
                                <m:t>𝑖</m:t>
                              </m:r>
                            </m:sub>
                          </m:sSub>
                          <m:r>
                            <a:rPr lang="en-CA" sz="2800" b="0" i="1" smtClean="0">
                              <a:latin typeface="Cambria Math" panose="02040503050406030204" pitchFamily="18" charset="0"/>
                            </a:rPr>
                            <m:t>)</m:t>
                          </m:r>
                        </m:e>
                      </m:nary>
                    </m:oMath>
                  </m:oMathPara>
                </a14:m>
                <a:endParaRPr lang="en-US" sz="2800" dirty="0"/>
              </a:p>
            </p:txBody>
          </p:sp>
        </mc:Choice>
        <mc:Fallback>
          <p:sp>
            <p:nvSpPr>
              <p:cNvPr id="15" name="TextBox 14">
                <a:extLst>
                  <a:ext uri="{FF2B5EF4-FFF2-40B4-BE49-F238E27FC236}">
                    <a16:creationId xmlns="" xmlns:a16="http://schemas.microsoft.com/office/drawing/2014/main" xmlns:a14="http://schemas.microsoft.com/office/drawing/2010/main" id="{583E483B-D0C8-AA4D-8773-7A00F7F7BAA2}"/>
                  </a:ext>
                </a:extLst>
              </p:cNvPr>
              <p:cNvSpPr txBox="1">
                <a:spLocks noRot="1" noChangeAspect="1" noMove="1" noResize="1" noEditPoints="1" noAdjustHandles="1" noChangeArrowheads="1" noChangeShapeType="1" noTextEdit="1"/>
              </p:cNvSpPr>
              <p:nvPr/>
            </p:nvSpPr>
            <p:spPr>
              <a:xfrm>
                <a:off x="3590891" y="2906228"/>
                <a:ext cx="4496744" cy="1045543"/>
              </a:xfrm>
              <a:prstGeom prst="rect">
                <a:avLst/>
              </a:prstGeom>
              <a:blipFill rotWithShape="0">
                <a:blip r:embed="rId7"/>
                <a:stretch>
                  <a:fillRect/>
                </a:stretch>
              </a:blipFill>
            </p:spPr>
            <p:txBody>
              <a:bodyPr/>
              <a:lstStyle/>
              <a:p>
                <a:r>
                  <a:rPr lang="en-US">
                    <a:noFill/>
                  </a:rPr>
                  <a:t> </a:t>
                </a:r>
              </a:p>
            </p:txBody>
          </p:sp>
        </mc:Fallback>
      </mc:AlternateContent>
      <p:pic>
        <p:nvPicPr>
          <p:cNvPr id="6" name="Picture 5">
            <a:extLst>
              <a:ext uri="{FF2B5EF4-FFF2-40B4-BE49-F238E27FC236}">
                <a16:creationId xmlns="" xmlns:a16="http://schemas.microsoft.com/office/drawing/2014/main" id="{0D8B7003-5E87-7E46-8A5F-F07041104381}"/>
              </a:ext>
            </a:extLst>
          </p:cNvPr>
          <p:cNvPicPr>
            <a:picLocks noChangeAspect="1"/>
          </p:cNvPicPr>
          <p:nvPr/>
        </p:nvPicPr>
        <p:blipFill>
          <a:blip r:embed="rId8"/>
          <a:stretch>
            <a:fillRect/>
          </a:stretch>
        </p:blipFill>
        <p:spPr>
          <a:xfrm>
            <a:off x="5019920" y="5122816"/>
            <a:ext cx="1677987" cy="252600"/>
          </a:xfrm>
          <a:prstGeom prst="rect">
            <a:avLst/>
          </a:prstGeom>
        </p:spPr>
      </p:pic>
    </p:spTree>
    <p:extLst>
      <p:ext uri="{BB962C8B-B14F-4D97-AF65-F5344CB8AC3E}">
        <p14:creationId xmlns:p14="http://schemas.microsoft.com/office/powerpoint/2010/main" val="10930902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2BAABBF-CE1E-8A4C-92D8-393D0291D808}" type="slidenum">
              <a:rPr lang="en-US" smtClean="0"/>
              <a:t>73</a:t>
            </a:fld>
            <a:endParaRPr lang="en-US"/>
          </a:p>
        </p:txBody>
      </p:sp>
      <p:pic>
        <p:nvPicPr>
          <p:cNvPr id="5" name="slide.url=https://distill.pub/2017/momentum/"/>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6833997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20163" y="983807"/>
            <a:ext cx="10327008" cy="2111143"/>
          </a:xfrm>
        </p:spPr>
        <p:txBody>
          <a:bodyPr/>
          <a:lstStyle/>
          <a:p>
            <a:r>
              <a:rPr lang="en-US" b="1" dirty="0"/>
              <a:t>Optimization</a:t>
            </a:r>
          </a:p>
          <a:p>
            <a:pPr lvl="1">
              <a:buFont typeface="Arial" charset="0"/>
              <a:buChar char="•"/>
            </a:pPr>
            <a:r>
              <a:rPr lang="en-US" sz="2200" dirty="0">
                <a:solidFill>
                  <a:schemeClr val="tx1">
                    <a:lumMod val="75000"/>
                    <a:lumOff val="25000"/>
                  </a:schemeClr>
                </a:solidFill>
              </a:rPr>
              <a:t>Challenges in Optimization</a:t>
            </a:r>
          </a:p>
          <a:p>
            <a:pPr lvl="1">
              <a:buFont typeface="Arial" charset="0"/>
              <a:buChar char="•"/>
            </a:pPr>
            <a:r>
              <a:rPr lang="en-US" sz="2200" dirty="0">
                <a:solidFill>
                  <a:schemeClr val="tx1">
                    <a:lumMod val="75000"/>
                    <a:lumOff val="25000"/>
                  </a:schemeClr>
                </a:solidFill>
              </a:rPr>
              <a:t>Momentum</a:t>
            </a:r>
          </a:p>
          <a:p>
            <a:pPr lvl="1">
              <a:buFont typeface="Arial" charset="0"/>
              <a:buChar char="•"/>
            </a:pPr>
            <a:r>
              <a:rPr lang="en-US" sz="2200" b="1" dirty="0">
                <a:solidFill>
                  <a:schemeClr val="accent1"/>
                </a:solidFill>
              </a:rPr>
              <a:t>Adaptive Learning Rate</a:t>
            </a:r>
          </a:p>
          <a:p>
            <a:pPr lvl="1">
              <a:buFont typeface="Arial" charset="0"/>
              <a:buChar char="•"/>
            </a:pPr>
            <a:r>
              <a:rPr lang="en-US" sz="2200" dirty="0"/>
              <a:t>Parameter Initialization </a:t>
            </a:r>
          </a:p>
          <a:p>
            <a:pPr lvl="1">
              <a:buFont typeface="Arial" charset="0"/>
              <a:buChar char="•"/>
            </a:pPr>
            <a:r>
              <a:rPr lang="en-US" sz="2200" dirty="0"/>
              <a:t>Batch Normalization</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82BAABBF-CE1E-8A4C-92D8-393D0291D808}" type="slidenum">
              <a:rPr lang="en-US" smtClean="0"/>
              <a:t>74</a:t>
            </a:fld>
            <a:endParaRPr lang="en-US"/>
          </a:p>
        </p:txBody>
      </p:sp>
    </p:spTree>
    <p:extLst>
      <p:ext uri="{BB962C8B-B14F-4D97-AF65-F5344CB8AC3E}">
        <p14:creationId xmlns:p14="http://schemas.microsoft.com/office/powerpoint/2010/main" val="4335987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Learning Rates</a:t>
            </a:r>
          </a:p>
        </p:txBody>
      </p:sp>
      <p:sp>
        <p:nvSpPr>
          <p:cNvPr id="38" name="Content Placeholder 37"/>
          <p:cNvSpPr>
            <a:spLocks noGrp="1"/>
          </p:cNvSpPr>
          <p:nvPr>
            <p:ph idx="1"/>
          </p:nvPr>
        </p:nvSpPr>
        <p:spPr>
          <a:xfrm>
            <a:off x="1981200" y="5039221"/>
            <a:ext cx="8229600" cy="1323977"/>
          </a:xfrm>
        </p:spPr>
        <p:txBody>
          <a:bodyPr>
            <a:noAutofit/>
          </a:bodyPr>
          <a:lstStyle/>
          <a:p>
            <a:r>
              <a:rPr lang="en-US" sz="2600" dirty="0"/>
              <a:t>Oscillations along vertical direction</a:t>
            </a:r>
          </a:p>
          <a:p>
            <a:pPr lvl="1"/>
            <a:r>
              <a:rPr lang="en-US" sz="2400" dirty="0"/>
              <a:t>Learning must be slower along parameter 2</a:t>
            </a:r>
          </a:p>
          <a:p>
            <a:r>
              <a:rPr lang="en-US" sz="2600" dirty="0"/>
              <a:t>Use a different learning rate for each parameter?</a:t>
            </a:r>
          </a:p>
        </p:txBody>
      </p:sp>
      <p:sp>
        <p:nvSpPr>
          <p:cNvPr id="3" name="Slide Number Placeholder 2"/>
          <p:cNvSpPr>
            <a:spLocks noGrp="1"/>
          </p:cNvSpPr>
          <p:nvPr>
            <p:ph type="sldNum" sz="quarter" idx="12"/>
          </p:nvPr>
        </p:nvSpPr>
        <p:spPr/>
        <p:txBody>
          <a:bodyPr/>
          <a:lstStyle/>
          <a:p>
            <a:fld id="{82BAABBF-CE1E-8A4C-92D8-393D0291D808}" type="slidenum">
              <a:rPr lang="en-US" smtClean="0"/>
              <a:t>75</a:t>
            </a:fld>
            <a:endParaRPr lang="en-US"/>
          </a:p>
        </p:txBody>
      </p:sp>
      <p:cxnSp>
        <p:nvCxnSpPr>
          <p:cNvPr id="39" name="Straight Arrow Connector 38"/>
          <p:cNvCxnSpPr/>
          <p:nvPr/>
        </p:nvCxnSpPr>
        <p:spPr>
          <a:xfrm flipV="1">
            <a:off x="2289738" y="4497641"/>
            <a:ext cx="7921062" cy="7616"/>
          </a:xfrm>
          <a:prstGeom prst="straightConnector1">
            <a:avLst/>
          </a:prstGeom>
          <a:ln w="3175" cmpd="sng">
            <a:solidFill>
              <a:schemeClr val="bg1">
                <a:lumMod val="50000"/>
              </a:schemeClr>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flipV="1">
            <a:off x="2289740" y="1561363"/>
            <a:ext cx="0" cy="2936278"/>
          </a:xfrm>
          <a:prstGeom prst="straightConnector1">
            <a:avLst/>
          </a:prstGeom>
          <a:ln w="3175" cmpd="sng">
            <a:solidFill>
              <a:schemeClr val="bg1">
                <a:lumMod val="50000"/>
              </a:schemeClr>
            </a:solidFill>
            <a:prstDash val="dash"/>
            <a:tailEnd type="arrow"/>
          </a:ln>
        </p:spPr>
        <p:style>
          <a:lnRef idx="3">
            <a:schemeClr val="accent1"/>
          </a:lnRef>
          <a:fillRef idx="0">
            <a:schemeClr val="accent1"/>
          </a:fillRef>
          <a:effectRef idx="2">
            <a:schemeClr val="accent1"/>
          </a:effectRef>
          <a:fontRef idx="minor">
            <a:schemeClr val="tx1"/>
          </a:fontRef>
        </p:style>
      </p:cxnSp>
      <p:grpSp>
        <p:nvGrpSpPr>
          <p:cNvPr id="29" name="Group 28"/>
          <p:cNvGrpSpPr>
            <a:grpSpLocks noChangeAspect="1"/>
          </p:cNvGrpSpPr>
          <p:nvPr/>
        </p:nvGrpSpPr>
        <p:grpSpPr>
          <a:xfrm>
            <a:off x="2763925" y="1561363"/>
            <a:ext cx="6953805" cy="2719194"/>
            <a:chOff x="1663090" y="1797052"/>
            <a:chExt cx="5794853" cy="2265995"/>
          </a:xfrm>
        </p:grpSpPr>
        <p:sp>
          <p:nvSpPr>
            <p:cNvPr id="30" name="Oval 29"/>
            <p:cNvSpPr/>
            <p:nvPr/>
          </p:nvSpPr>
          <p:spPr>
            <a:xfrm>
              <a:off x="3685566" y="2635250"/>
              <a:ext cx="1841500" cy="5715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3288690" y="2428877"/>
              <a:ext cx="2600262" cy="101679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a:spLocks noChangeAspect="1"/>
            </p:cNvSpPr>
            <p:nvPr/>
          </p:nvSpPr>
          <p:spPr>
            <a:xfrm>
              <a:off x="2694965" y="2200276"/>
              <a:ext cx="3714650" cy="145256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a:spLocks noChangeAspect="1"/>
            </p:cNvSpPr>
            <p:nvPr/>
          </p:nvSpPr>
          <p:spPr>
            <a:xfrm>
              <a:off x="2134049" y="1978026"/>
              <a:ext cx="4829044" cy="188832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a:off x="1663090" y="1797052"/>
              <a:ext cx="5794853" cy="226599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5" name="Straight Arrow Connector 34"/>
          <p:cNvCxnSpPr/>
          <p:nvPr/>
        </p:nvCxnSpPr>
        <p:spPr>
          <a:xfrm flipV="1">
            <a:off x="3831993" y="2045233"/>
            <a:ext cx="1034413" cy="1494473"/>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36" name="Oval 35"/>
          <p:cNvSpPr/>
          <p:nvPr/>
        </p:nvSpPr>
        <p:spPr>
          <a:xfrm>
            <a:off x="6192367" y="2847893"/>
            <a:ext cx="149404" cy="146304"/>
          </a:xfrm>
          <a:prstGeom prst="ellipse">
            <a:avLst/>
          </a:prstGeom>
          <a:solidFill>
            <a:srgbClr val="FF660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Arrow Connector 36"/>
          <p:cNvCxnSpPr/>
          <p:nvPr/>
        </p:nvCxnSpPr>
        <p:spPr>
          <a:xfrm>
            <a:off x="4866406" y="2045233"/>
            <a:ext cx="597617" cy="1494473"/>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flipV="1">
            <a:off x="5464022" y="2045232"/>
            <a:ext cx="298808" cy="1494474"/>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rot="240000">
            <a:off x="5748404" y="2045233"/>
            <a:ext cx="168079" cy="1343599"/>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V="1">
            <a:off x="5888501" y="2319553"/>
            <a:ext cx="154462" cy="1073504"/>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p:nvPr/>
        </p:nvCxnSpPr>
        <p:spPr>
          <a:xfrm rot="21480000">
            <a:off x="6051745" y="2319553"/>
            <a:ext cx="9894" cy="933449"/>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a:off x="5701746" y="4795937"/>
            <a:ext cx="950471" cy="0"/>
          </a:xfrm>
          <a:prstGeom prst="straightConnector1">
            <a:avLst/>
          </a:prstGeom>
          <a:ln>
            <a:solidFill>
              <a:srgbClr val="0000FF"/>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p:nvPr/>
        </p:nvCxnSpPr>
        <p:spPr>
          <a:xfrm flipH="1" flipV="1">
            <a:off x="1948631" y="2703991"/>
            <a:ext cx="15876" cy="1433484"/>
          </a:xfrm>
          <a:prstGeom prst="straightConnector1">
            <a:avLst/>
          </a:prstGeom>
          <a:ln>
            <a:solidFill>
              <a:srgbClr val="0000FF"/>
            </a:solidFill>
            <a:prstDash val="dash"/>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rot="20236250">
            <a:off x="1251541" y="2259290"/>
            <a:ext cx="1394180" cy="461665"/>
          </a:xfrm>
          <a:prstGeom prst="rect">
            <a:avLst/>
          </a:prstGeom>
          <a:noFill/>
        </p:spPr>
        <p:txBody>
          <a:bodyPr wrap="square" rtlCol="0">
            <a:spAutoFit/>
          </a:bodyPr>
          <a:lstStyle/>
          <a:p>
            <a:pPr algn="ctr"/>
            <a:r>
              <a:rPr lang="en-US" sz="2400" dirty="0"/>
              <a:t>Slow</a:t>
            </a:r>
            <a:endParaRPr lang="en-US" dirty="0"/>
          </a:p>
        </p:txBody>
      </p:sp>
      <p:sp>
        <p:nvSpPr>
          <p:cNvPr id="50" name="TextBox 49"/>
          <p:cNvSpPr txBox="1"/>
          <p:nvPr/>
        </p:nvSpPr>
        <p:spPr>
          <a:xfrm rot="20151943">
            <a:off x="6341771" y="4583323"/>
            <a:ext cx="1394180" cy="461665"/>
          </a:xfrm>
          <a:prstGeom prst="rect">
            <a:avLst/>
          </a:prstGeom>
          <a:noFill/>
        </p:spPr>
        <p:txBody>
          <a:bodyPr wrap="square" rtlCol="0">
            <a:spAutoFit/>
          </a:bodyPr>
          <a:lstStyle/>
          <a:p>
            <a:pPr algn="ctr"/>
            <a:r>
              <a:rPr lang="en-US" sz="2400" dirty="0"/>
              <a:t>Fast</a:t>
            </a:r>
            <a:endParaRPr lang="en-US"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 xmlns:a16="http://schemas.microsoft.com/office/drawing/2014/main" id="{A58907AA-CA1C-0740-9EC2-56F5AB944F24}"/>
                  </a:ext>
                </a:extLst>
              </p:cNvPr>
              <p:cNvSpPr txBox="1"/>
              <p:nvPr/>
            </p:nvSpPr>
            <p:spPr>
              <a:xfrm>
                <a:off x="5975100" y="1162117"/>
                <a:ext cx="73334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200" b="0" i="1" smtClean="0">
                          <a:latin typeface="Cambria Math" panose="02040503050406030204" pitchFamily="18" charset="0"/>
                        </a:rPr>
                        <m:t>𝐿</m:t>
                      </m:r>
                      <m:r>
                        <a:rPr lang="en-CA" sz="2200" b="0" i="1" smtClean="0">
                          <a:latin typeface="Cambria Math" panose="02040503050406030204" pitchFamily="18" charset="0"/>
                        </a:rPr>
                        <m:t>(</m:t>
                      </m:r>
                      <m:r>
                        <a:rPr lang="en-CA" sz="2200" b="0" i="1" smtClean="0">
                          <a:latin typeface="Cambria Math" panose="02040503050406030204" pitchFamily="18" charset="0"/>
                        </a:rPr>
                        <m:t>𝑊</m:t>
                      </m:r>
                      <m:r>
                        <a:rPr lang="en-CA" sz="2200" b="0" i="1" smtClean="0">
                          <a:latin typeface="Cambria Math" panose="02040503050406030204" pitchFamily="18" charset="0"/>
                        </a:rPr>
                        <m:t>)</m:t>
                      </m:r>
                    </m:oMath>
                  </m:oMathPara>
                </a14:m>
                <a:endParaRPr lang="en-US" sz="2200" dirty="0"/>
              </a:p>
            </p:txBody>
          </p:sp>
        </mc:Choice>
        <mc:Fallback xmlns="">
          <p:sp>
            <p:nvSpPr>
              <p:cNvPr id="47" name="TextBox 46">
                <a:extLst>
                  <a:ext uri="{FF2B5EF4-FFF2-40B4-BE49-F238E27FC236}">
                    <a16:creationId xmlns:a16="http://schemas.microsoft.com/office/drawing/2014/main" id="{A58907AA-CA1C-0740-9EC2-56F5AB944F24}"/>
                  </a:ext>
                </a:extLst>
              </p:cNvPr>
              <p:cNvSpPr txBox="1">
                <a:spLocks noRot="1" noChangeAspect="1" noMove="1" noResize="1" noEditPoints="1" noAdjustHandles="1" noChangeArrowheads="1" noChangeShapeType="1" noTextEdit="1"/>
              </p:cNvSpPr>
              <p:nvPr/>
            </p:nvSpPr>
            <p:spPr>
              <a:xfrm>
                <a:off x="5975100" y="1162117"/>
                <a:ext cx="733342" cy="338554"/>
              </a:xfrm>
              <a:prstGeom prst="rect">
                <a:avLst/>
              </a:prstGeom>
              <a:blipFill>
                <a:blip r:embed="rId3"/>
                <a:stretch>
                  <a:fillRect l="-6780" r="-13559" b="-37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 xmlns:a16="http://schemas.microsoft.com/office/drawing/2014/main" id="{80467F33-0793-BD40-ABA8-7D16F7CB945D}"/>
                  </a:ext>
                </a:extLst>
              </p:cNvPr>
              <p:cNvSpPr txBox="1"/>
              <p:nvPr/>
            </p:nvSpPr>
            <p:spPr>
              <a:xfrm rot="16200000">
                <a:off x="1702348" y="1609255"/>
                <a:ext cx="42473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200" b="0" i="1" smtClean="0">
                              <a:latin typeface="Cambria Math" charset="0"/>
                            </a:rPr>
                          </m:ctrlPr>
                        </m:sSubPr>
                        <m:e>
                          <m:r>
                            <a:rPr lang="en-CA" sz="2200" b="0" i="1" smtClean="0">
                              <a:latin typeface="Cambria Math" panose="02040503050406030204" pitchFamily="18" charset="0"/>
                            </a:rPr>
                            <m:t>𝑊</m:t>
                          </m:r>
                        </m:e>
                        <m:sub>
                          <m:r>
                            <a:rPr lang="en-CA" sz="2200" b="0" i="1" smtClean="0">
                              <a:latin typeface="Cambria Math" panose="02040503050406030204" pitchFamily="18" charset="0"/>
                            </a:rPr>
                            <m:t>2</m:t>
                          </m:r>
                        </m:sub>
                      </m:sSub>
                    </m:oMath>
                  </m:oMathPara>
                </a14:m>
                <a:endParaRPr lang="en-US" sz="2200" dirty="0"/>
              </a:p>
            </p:txBody>
          </p:sp>
        </mc:Choice>
        <mc:Fallback xmlns="">
          <p:sp>
            <p:nvSpPr>
              <p:cNvPr id="48" name="TextBox 47">
                <a:extLst>
                  <a:ext uri="{FF2B5EF4-FFF2-40B4-BE49-F238E27FC236}">
                    <a16:creationId xmlns:a16="http://schemas.microsoft.com/office/drawing/2014/main" id="{80467F33-0793-BD40-ABA8-7D16F7CB945D}"/>
                  </a:ext>
                </a:extLst>
              </p:cNvPr>
              <p:cNvSpPr txBox="1">
                <a:spLocks noRot="1" noChangeAspect="1" noMove="1" noResize="1" noEditPoints="1" noAdjustHandles="1" noChangeArrowheads="1" noChangeShapeType="1" noTextEdit="1"/>
              </p:cNvSpPr>
              <p:nvPr/>
            </p:nvSpPr>
            <p:spPr>
              <a:xfrm rot="16200000">
                <a:off x="1702348" y="1609255"/>
                <a:ext cx="424732" cy="338554"/>
              </a:xfrm>
              <a:prstGeom prst="rect">
                <a:avLst/>
              </a:prstGeom>
              <a:blipFill>
                <a:blip r:embed="rId4"/>
                <a:stretch>
                  <a:fillRect t="-5714" r="-14286"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 xmlns:a16="http://schemas.microsoft.com/office/drawing/2014/main" id="{FC0A4048-5302-C349-B71F-330732894E47}"/>
                  </a:ext>
                </a:extLst>
              </p:cNvPr>
              <p:cNvSpPr txBox="1"/>
              <p:nvPr/>
            </p:nvSpPr>
            <p:spPr>
              <a:xfrm>
                <a:off x="9717730" y="4644878"/>
                <a:ext cx="418191"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200" b="0" i="1" smtClean="0">
                              <a:latin typeface="Cambria Math" charset="0"/>
                            </a:rPr>
                          </m:ctrlPr>
                        </m:sSubPr>
                        <m:e>
                          <m:r>
                            <a:rPr lang="en-CA" sz="2200" b="0" i="1" smtClean="0">
                              <a:latin typeface="Cambria Math" panose="02040503050406030204" pitchFamily="18" charset="0"/>
                            </a:rPr>
                            <m:t>𝑊</m:t>
                          </m:r>
                        </m:e>
                        <m:sub>
                          <m:r>
                            <a:rPr lang="en-CA" sz="2200" b="0" i="1" smtClean="0">
                              <a:latin typeface="Cambria Math" panose="02040503050406030204" pitchFamily="18" charset="0"/>
                            </a:rPr>
                            <m:t>1</m:t>
                          </m:r>
                        </m:sub>
                      </m:sSub>
                    </m:oMath>
                  </m:oMathPara>
                </a14:m>
                <a:endParaRPr lang="en-US" sz="2200" dirty="0"/>
              </a:p>
            </p:txBody>
          </p:sp>
        </mc:Choice>
        <mc:Fallback xmlns="">
          <p:sp>
            <p:nvSpPr>
              <p:cNvPr id="51" name="TextBox 50">
                <a:extLst>
                  <a:ext uri="{FF2B5EF4-FFF2-40B4-BE49-F238E27FC236}">
                    <a16:creationId xmlns:a16="http://schemas.microsoft.com/office/drawing/2014/main" id="{FC0A4048-5302-C349-B71F-330732894E47}"/>
                  </a:ext>
                </a:extLst>
              </p:cNvPr>
              <p:cNvSpPr txBox="1">
                <a:spLocks noRot="1" noChangeAspect="1" noMove="1" noResize="1" noEditPoints="1" noAdjustHandles="1" noChangeArrowheads="1" noChangeShapeType="1" noTextEdit="1"/>
              </p:cNvSpPr>
              <p:nvPr/>
            </p:nvSpPr>
            <p:spPr>
              <a:xfrm>
                <a:off x="9717730" y="4644878"/>
                <a:ext cx="418191" cy="338554"/>
              </a:xfrm>
              <a:prstGeom prst="rect">
                <a:avLst/>
              </a:prstGeom>
              <a:blipFill>
                <a:blip r:embed="rId5"/>
                <a:stretch>
                  <a:fillRect l="-14706" r="-5882" b="-14815"/>
                </a:stretch>
              </a:blipFill>
            </p:spPr>
            <p:txBody>
              <a:bodyPr/>
              <a:lstStyle/>
              <a:p>
                <a:r>
                  <a:rPr lang="en-US">
                    <a:noFill/>
                  </a:rPr>
                  <a:t> </a:t>
                </a:r>
              </a:p>
            </p:txBody>
          </p:sp>
        </mc:Fallback>
      </mc:AlternateContent>
    </p:spTree>
    <p:extLst>
      <p:ext uri="{BB962C8B-B14F-4D97-AF65-F5344CB8AC3E}">
        <p14:creationId xmlns:p14="http://schemas.microsoft.com/office/powerpoint/2010/main" val="541170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AdaGrad</a:t>
            </a:r>
            <a:endParaRPr lang="en-US" dirty="0"/>
          </a:p>
        </p:txBody>
      </p:sp>
      <p:sp>
        <p:nvSpPr>
          <p:cNvPr id="3" name="Content Placeholder 2"/>
          <p:cNvSpPr>
            <a:spLocks noGrp="1"/>
          </p:cNvSpPr>
          <p:nvPr>
            <p:ph idx="1"/>
          </p:nvPr>
        </p:nvSpPr>
        <p:spPr>
          <a:xfrm>
            <a:off x="563218" y="1166018"/>
            <a:ext cx="8229601" cy="4525963"/>
          </a:xfrm>
        </p:spPr>
        <p:txBody>
          <a:bodyPr/>
          <a:lstStyle/>
          <a:p>
            <a:pPr marL="342900" indent="-342900">
              <a:buFont typeface="Arial" charset="0"/>
              <a:buChar char="•"/>
            </a:pPr>
            <a:r>
              <a:rPr lang="en-US" sz="2400" dirty="0"/>
              <a:t>Accumulate squared gradients:</a:t>
            </a:r>
            <a:br>
              <a:rPr lang="en-US" sz="2400" dirty="0"/>
            </a:br>
            <a:r>
              <a:rPr lang="en-US" sz="2400" dirty="0"/>
              <a:t/>
            </a:r>
            <a:br>
              <a:rPr lang="en-US" sz="2400" dirty="0"/>
            </a:br>
            <a:endParaRPr lang="en-US" sz="2400" dirty="0"/>
          </a:p>
          <a:p>
            <a:pPr marL="342900" indent="-342900">
              <a:buFont typeface="Arial" charset="0"/>
              <a:buChar char="•"/>
            </a:pPr>
            <a:r>
              <a:rPr lang="en-US" sz="2400" dirty="0"/>
              <a:t>Update each parameter:</a:t>
            </a:r>
          </a:p>
          <a:p>
            <a:pPr marL="342900" indent="-342900">
              <a:buFont typeface="Arial" charset="0"/>
              <a:buChar char="•"/>
            </a:pPr>
            <a:endParaRPr lang="en-US" sz="2400" dirty="0"/>
          </a:p>
          <a:p>
            <a:pPr marL="342900" indent="-342900">
              <a:buFont typeface="Arial" charset="0"/>
              <a:buChar char="•"/>
            </a:pPr>
            <a:endParaRPr lang="en-US" sz="2400" dirty="0"/>
          </a:p>
          <a:p>
            <a:pPr marL="342900" indent="-342900">
              <a:buFont typeface="Arial" charset="0"/>
              <a:buChar char="•"/>
            </a:pPr>
            <a:endParaRPr lang="en-US" sz="2400" dirty="0"/>
          </a:p>
          <a:p>
            <a:pPr marL="342900" indent="-342900">
              <a:buFont typeface="Arial" charset="0"/>
              <a:buChar char="•"/>
            </a:pPr>
            <a:r>
              <a:rPr lang="en-US" sz="2400" dirty="0"/>
              <a:t>Greater progress along gently sloped directions</a:t>
            </a:r>
          </a:p>
          <a:p>
            <a:pPr marL="342900" indent="-342900">
              <a:buFont typeface="Arial" charset="0"/>
              <a:buChar char="•"/>
            </a:pPr>
            <a:endParaRPr lang="en-US" sz="2400" dirty="0"/>
          </a:p>
          <a:p>
            <a:endParaRPr lang="en-US" sz="2400" dirty="0"/>
          </a:p>
          <a:p>
            <a:endParaRPr lang="en-US" sz="2400" dirty="0"/>
          </a:p>
        </p:txBody>
      </p:sp>
      <p:sp>
        <p:nvSpPr>
          <p:cNvPr id="6" name="Slide Number Placeholder 5"/>
          <p:cNvSpPr>
            <a:spLocks noGrp="1"/>
          </p:cNvSpPr>
          <p:nvPr>
            <p:ph type="sldNum" sz="quarter" idx="12"/>
          </p:nvPr>
        </p:nvSpPr>
        <p:spPr/>
        <p:txBody>
          <a:bodyPr/>
          <a:lstStyle/>
          <a:p>
            <a:fld id="{82BAABBF-CE1E-8A4C-92D8-393D0291D808}" type="slidenum">
              <a:rPr lang="en-US" smtClean="0"/>
              <a:t>76</a:t>
            </a:fld>
            <a:endParaRPr lang="en-US"/>
          </a:p>
        </p:txBody>
      </p:sp>
      <p:graphicFrame>
        <p:nvGraphicFramePr>
          <p:cNvPr id="10" name="Object 9"/>
          <p:cNvGraphicFramePr>
            <a:graphicFrameLocks noChangeAspect="1"/>
          </p:cNvGraphicFramePr>
          <p:nvPr/>
        </p:nvGraphicFramePr>
        <p:xfrm>
          <a:off x="5086971" y="1665381"/>
          <a:ext cx="1657350" cy="654050"/>
        </p:xfrm>
        <a:graphic>
          <a:graphicData uri="http://schemas.openxmlformats.org/presentationml/2006/ole">
            <mc:AlternateContent xmlns:mc="http://schemas.openxmlformats.org/markup-compatibility/2006">
              <mc:Choice xmlns:v="urn:schemas-microsoft-com:vml" Requires="v">
                <p:oleObj spid="_x0000_s15487" name="Equation" r:id="rId4" imgW="609600" imgH="241300" progId="Equation.3">
                  <p:embed/>
                </p:oleObj>
              </mc:Choice>
              <mc:Fallback>
                <p:oleObj name="Equation" r:id="rId4" imgW="609600" imgH="241300" progId="Equation.3">
                  <p:embed/>
                  <p:pic>
                    <p:nvPicPr>
                      <p:cNvPr id="0" name=""/>
                      <p:cNvPicPr/>
                      <p:nvPr/>
                    </p:nvPicPr>
                    <p:blipFill>
                      <a:blip r:embed="rId5"/>
                      <a:stretch>
                        <a:fillRect/>
                      </a:stretch>
                    </p:blipFill>
                    <p:spPr>
                      <a:xfrm>
                        <a:off x="5086971" y="1665381"/>
                        <a:ext cx="1657350" cy="654050"/>
                      </a:xfrm>
                      <a:prstGeom prst="rect">
                        <a:avLst/>
                      </a:prstGeom>
                    </p:spPr>
                  </p:pic>
                </p:oleObj>
              </mc:Fallback>
            </mc:AlternateContent>
          </a:graphicData>
        </a:graphic>
      </p:graphicFrame>
      <p:pic>
        <p:nvPicPr>
          <p:cNvPr id="5" name="Picture 4">
            <a:extLst>
              <a:ext uri="{FF2B5EF4-FFF2-40B4-BE49-F238E27FC236}">
                <a16:creationId xmlns="" xmlns:a16="http://schemas.microsoft.com/office/drawing/2014/main" id="{BB594D08-05D3-AA45-A66C-56479E3029FA}"/>
              </a:ext>
            </a:extLst>
          </p:cNvPr>
          <p:cNvPicPr>
            <a:picLocks noChangeAspect="1"/>
          </p:cNvPicPr>
          <p:nvPr/>
        </p:nvPicPr>
        <p:blipFill>
          <a:blip r:embed="rId6"/>
          <a:stretch>
            <a:fillRect/>
          </a:stretch>
        </p:blipFill>
        <p:spPr>
          <a:xfrm>
            <a:off x="3860460" y="3104261"/>
            <a:ext cx="3324825" cy="752044"/>
          </a:xfrm>
          <a:prstGeom prst="rect">
            <a:avLst/>
          </a:prstGeom>
        </p:spPr>
      </p:pic>
      <mc:AlternateContent xmlns:mc="http://schemas.openxmlformats.org/markup-compatibility/2006">
        <mc:Choice xmlns:a14="http://schemas.microsoft.com/office/drawing/2010/main" Requires="a14">
          <p:sp>
            <p:nvSpPr>
              <p:cNvPr id="12" name="Rounded Rectangular Callout 11"/>
              <p:cNvSpPr/>
              <p:nvPr/>
            </p:nvSpPr>
            <p:spPr>
              <a:xfrm>
                <a:off x="7772401" y="1430880"/>
                <a:ext cx="3681047" cy="719477"/>
              </a:xfrm>
              <a:prstGeom prst="wedgeRoundRectCallout">
                <a:avLst>
                  <a:gd name="adj1" fmla="val -76707"/>
                  <a:gd name="adj2" fmla="val 4638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sz="2000" b="0" i="1" smtClean="0">
                        <a:latin typeface="Cambria Math" charset="0"/>
                      </a:rPr>
                      <m:t>𝑔</m:t>
                    </m:r>
                    <m:r>
                      <a:rPr lang="en-US" sz="2000" b="0" i="1" smtClean="0">
                        <a:latin typeface="Cambria Math" charset="0"/>
                      </a:rPr>
                      <m:t> </m:t>
                    </m:r>
                  </m:oMath>
                </a14:m>
                <a:r>
                  <a:rPr lang="en-US" sz="2000" dirty="0" smtClean="0"/>
                  <a:t>is the gradient</a:t>
                </a:r>
                <a:endParaRPr lang="en-US" sz="2000" dirty="0"/>
              </a:p>
            </p:txBody>
          </p:sp>
        </mc:Choice>
        <mc:Fallback>
          <p:sp>
            <p:nvSpPr>
              <p:cNvPr id="12" name="Rounded Rectangular Callout 11"/>
              <p:cNvSpPr>
                <a:spLocks noRot="1" noChangeAspect="1" noMove="1" noResize="1" noEditPoints="1" noAdjustHandles="1" noChangeArrowheads="1" noChangeShapeType="1" noTextEdit="1"/>
              </p:cNvSpPr>
              <p:nvPr/>
            </p:nvSpPr>
            <p:spPr>
              <a:xfrm>
                <a:off x="7772401" y="1430880"/>
                <a:ext cx="3681047" cy="719477"/>
              </a:xfrm>
              <a:prstGeom prst="wedgeRoundRectCallout">
                <a:avLst>
                  <a:gd name="adj1" fmla="val -76707"/>
                  <a:gd name="adj2" fmla="val 46385"/>
                  <a:gd name="adj3" fmla="val 16667"/>
                </a:avLst>
              </a:prstGeom>
              <a:blipFill rotWithShape="0">
                <a:blip r:embed="rId7"/>
                <a:stretch>
                  <a:fillRect/>
                </a:stretch>
              </a:blipFill>
            </p:spPr>
            <p:txBody>
              <a:bodyPr/>
              <a:lstStyle/>
              <a:p>
                <a:r>
                  <a:rPr lang="en-US">
                    <a:noFill/>
                  </a:rPr>
                  <a:t> </a:t>
                </a:r>
              </a:p>
            </p:txBody>
          </p:sp>
        </mc:Fallback>
      </mc:AlternateContent>
      <p:sp>
        <p:nvSpPr>
          <p:cNvPr id="13" name="Rounded Rectangular Callout 12"/>
          <p:cNvSpPr/>
          <p:nvPr/>
        </p:nvSpPr>
        <p:spPr>
          <a:xfrm>
            <a:off x="8032111" y="3856305"/>
            <a:ext cx="3681047" cy="719477"/>
          </a:xfrm>
          <a:prstGeom prst="wedgeRoundRectCallout">
            <a:avLst>
              <a:gd name="adj1" fmla="val -81456"/>
              <a:gd name="adj2" fmla="val -5267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a:solidFill>
                  <a:srgbClr val="0000FF"/>
                </a:solidFill>
              </a:rPr>
              <a:t>Inversely proportional to cumulative squared gradient</a:t>
            </a:r>
            <a:endParaRPr lang="en-US" sz="2000" dirty="0">
              <a:solidFill>
                <a:srgbClr val="0000FF"/>
              </a:solidFill>
            </a:endParaRPr>
          </a:p>
        </p:txBody>
      </p:sp>
    </p:spTree>
    <p:extLst>
      <p:ext uri="{BB962C8B-B14F-4D97-AF65-F5344CB8AC3E}">
        <p14:creationId xmlns:p14="http://schemas.microsoft.com/office/powerpoint/2010/main" val="8605986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RMSProp</a:t>
            </a:r>
            <a:endParaRPr lang="en-US" dirty="0"/>
          </a:p>
        </p:txBody>
      </p:sp>
      <p:sp>
        <p:nvSpPr>
          <p:cNvPr id="3" name="Content Placeholder 2"/>
          <p:cNvSpPr>
            <a:spLocks noGrp="1"/>
          </p:cNvSpPr>
          <p:nvPr>
            <p:ph idx="1"/>
          </p:nvPr>
        </p:nvSpPr>
        <p:spPr>
          <a:xfrm>
            <a:off x="833414" y="1177760"/>
            <a:ext cx="10722481" cy="2111143"/>
          </a:xfrm>
        </p:spPr>
        <p:txBody>
          <a:bodyPr/>
          <a:lstStyle/>
          <a:p>
            <a:pPr marL="342900" indent="-342900">
              <a:buFont typeface="Arial" charset="0"/>
              <a:buChar char="•"/>
            </a:pPr>
            <a:r>
              <a:rPr lang="en-US" sz="2400" dirty="0"/>
              <a:t>For non-convex problems, </a:t>
            </a:r>
            <a:r>
              <a:rPr lang="en-US" sz="2400" dirty="0" err="1"/>
              <a:t>AdaGrad</a:t>
            </a:r>
            <a:r>
              <a:rPr lang="en-US" sz="2400" dirty="0"/>
              <a:t> can prematurely decrease learning rate</a:t>
            </a:r>
          </a:p>
          <a:p>
            <a:pPr marL="342900" indent="-342900">
              <a:buFont typeface="Arial" charset="0"/>
              <a:buChar char="•"/>
            </a:pPr>
            <a:r>
              <a:rPr lang="en-US" sz="2400" dirty="0"/>
              <a:t>Use </a:t>
            </a:r>
            <a:r>
              <a:rPr lang="en-US" sz="2400" dirty="0">
                <a:solidFill>
                  <a:srgbClr val="0000FF"/>
                </a:solidFill>
              </a:rPr>
              <a:t>exponentially weighted average </a:t>
            </a:r>
            <a:r>
              <a:rPr lang="en-US" sz="2400" dirty="0"/>
              <a:t>for gradient accumulation</a:t>
            </a:r>
          </a:p>
        </p:txBody>
      </p:sp>
      <p:sp>
        <p:nvSpPr>
          <p:cNvPr id="6" name="Slide Number Placeholder 5"/>
          <p:cNvSpPr>
            <a:spLocks noGrp="1"/>
          </p:cNvSpPr>
          <p:nvPr>
            <p:ph type="sldNum" sz="quarter" idx="12"/>
          </p:nvPr>
        </p:nvSpPr>
        <p:spPr/>
        <p:txBody>
          <a:bodyPr/>
          <a:lstStyle/>
          <a:p>
            <a:fld id="{82BAABBF-CE1E-8A4C-92D8-393D0291D808}" type="slidenum">
              <a:rPr lang="en-US" smtClean="0"/>
              <a:t>77</a:t>
            </a:fld>
            <a:endParaRPr lang="en-US"/>
          </a:p>
        </p:txBody>
      </p:sp>
      <p:graphicFrame>
        <p:nvGraphicFramePr>
          <p:cNvPr id="7" name="Object 6"/>
          <p:cNvGraphicFramePr>
            <a:graphicFrameLocks noChangeAspect="1"/>
          </p:cNvGraphicFramePr>
          <p:nvPr/>
        </p:nvGraphicFramePr>
        <p:xfrm>
          <a:off x="4630737" y="2771775"/>
          <a:ext cx="2930525" cy="657225"/>
        </p:xfrm>
        <a:graphic>
          <a:graphicData uri="http://schemas.openxmlformats.org/presentationml/2006/ole">
            <mc:AlternateContent xmlns:mc="http://schemas.openxmlformats.org/markup-compatibility/2006">
              <mc:Choice xmlns:v="urn:schemas-microsoft-com:vml" Requires="v">
                <p:oleObj spid="_x0000_s16512" name="Equation" r:id="rId4" imgW="1079500" imgH="241300" progId="Equation.3">
                  <p:embed/>
                </p:oleObj>
              </mc:Choice>
              <mc:Fallback>
                <p:oleObj name="Equation" r:id="rId4" imgW="1079500" imgH="241300" progId="Equation.3">
                  <p:embed/>
                  <p:pic>
                    <p:nvPicPr>
                      <p:cNvPr id="0" name=""/>
                      <p:cNvPicPr/>
                      <p:nvPr/>
                    </p:nvPicPr>
                    <p:blipFill>
                      <a:blip r:embed="rId5"/>
                      <a:stretch>
                        <a:fillRect/>
                      </a:stretch>
                    </p:blipFill>
                    <p:spPr>
                      <a:xfrm>
                        <a:off x="4630737" y="2771775"/>
                        <a:ext cx="2930525" cy="657225"/>
                      </a:xfrm>
                      <a:prstGeom prst="rect">
                        <a:avLst/>
                      </a:prstGeom>
                    </p:spPr>
                  </p:pic>
                </p:oleObj>
              </mc:Fallback>
            </mc:AlternateContent>
          </a:graphicData>
        </a:graphic>
      </p:graphicFrame>
      <p:pic>
        <p:nvPicPr>
          <p:cNvPr id="9" name="Picture 8">
            <a:extLst>
              <a:ext uri="{FF2B5EF4-FFF2-40B4-BE49-F238E27FC236}">
                <a16:creationId xmlns="" xmlns:a16="http://schemas.microsoft.com/office/drawing/2014/main" id="{D001B6C8-8989-4445-808E-4774B0C2CB5F}"/>
              </a:ext>
            </a:extLst>
          </p:cNvPr>
          <p:cNvPicPr>
            <a:picLocks noChangeAspect="1"/>
          </p:cNvPicPr>
          <p:nvPr/>
        </p:nvPicPr>
        <p:blipFill>
          <a:blip r:embed="rId6"/>
          <a:stretch>
            <a:fillRect/>
          </a:stretch>
        </p:blipFill>
        <p:spPr>
          <a:xfrm>
            <a:off x="4433586" y="3899355"/>
            <a:ext cx="3324825" cy="752044"/>
          </a:xfrm>
          <a:prstGeom prst="rect">
            <a:avLst/>
          </a:prstGeom>
        </p:spPr>
      </p:pic>
    </p:spTree>
    <p:extLst>
      <p:ext uri="{BB962C8B-B14F-4D97-AF65-F5344CB8AC3E}">
        <p14:creationId xmlns:p14="http://schemas.microsoft.com/office/powerpoint/2010/main" val="8061820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a:t>
            </a:r>
          </a:p>
        </p:txBody>
      </p:sp>
      <p:sp>
        <p:nvSpPr>
          <p:cNvPr id="3" name="Content Placeholder 2"/>
          <p:cNvSpPr>
            <a:spLocks noGrp="1"/>
          </p:cNvSpPr>
          <p:nvPr>
            <p:ph idx="1"/>
          </p:nvPr>
        </p:nvSpPr>
        <p:spPr/>
        <p:txBody>
          <a:bodyPr/>
          <a:lstStyle/>
          <a:p>
            <a:pPr marL="342900" indent="-342900">
              <a:buFont typeface="Arial" charset="0"/>
              <a:buChar char="•"/>
            </a:pPr>
            <a:r>
              <a:rPr lang="en-US" sz="2400" dirty="0" err="1">
                <a:solidFill>
                  <a:srgbClr val="0000FF"/>
                </a:solidFill>
              </a:rPr>
              <a:t>RMSProp</a:t>
            </a:r>
            <a:r>
              <a:rPr lang="en-US" sz="2400" dirty="0">
                <a:solidFill>
                  <a:srgbClr val="0000FF"/>
                </a:solidFill>
              </a:rPr>
              <a:t> + Momentum</a:t>
            </a:r>
          </a:p>
          <a:p>
            <a:pPr marL="342900" indent="-342900">
              <a:buFont typeface="Arial" charset="0"/>
              <a:buChar char="•"/>
            </a:pPr>
            <a:r>
              <a:rPr lang="en-US" sz="2400" dirty="0">
                <a:solidFill>
                  <a:srgbClr val="000000"/>
                </a:solidFill>
              </a:rPr>
              <a:t>Estimate first moment:</a:t>
            </a:r>
          </a:p>
          <a:p>
            <a:pPr marL="571500" indent="-571500">
              <a:buFont typeface="Arial" charset="0"/>
              <a:buChar char="•"/>
            </a:pPr>
            <a:endParaRPr lang="en-US" sz="4400" dirty="0">
              <a:solidFill>
                <a:srgbClr val="000000"/>
              </a:solidFill>
            </a:endParaRPr>
          </a:p>
          <a:p>
            <a:pPr marL="342900" indent="-342900">
              <a:buFont typeface="Arial" charset="0"/>
              <a:buChar char="•"/>
            </a:pPr>
            <a:r>
              <a:rPr lang="en-US" sz="2400" dirty="0">
                <a:solidFill>
                  <a:srgbClr val="000000"/>
                </a:solidFill>
              </a:rPr>
              <a:t>Estimate second moment:</a:t>
            </a:r>
          </a:p>
          <a:p>
            <a:pPr marL="685800" indent="-685800">
              <a:buFont typeface="Arial" charset="0"/>
              <a:buChar char="•"/>
            </a:pPr>
            <a:endParaRPr lang="en-US" sz="4800" dirty="0">
              <a:solidFill>
                <a:srgbClr val="000000"/>
              </a:solidFill>
            </a:endParaRPr>
          </a:p>
          <a:p>
            <a:pPr marL="342900" indent="-342900">
              <a:buFont typeface="Arial" charset="0"/>
              <a:buChar char="•"/>
            </a:pPr>
            <a:r>
              <a:rPr lang="en-US" sz="2400" dirty="0">
                <a:solidFill>
                  <a:srgbClr val="000000"/>
                </a:solidFill>
              </a:rPr>
              <a:t>Update parameters:</a:t>
            </a:r>
          </a:p>
        </p:txBody>
      </p:sp>
      <p:sp>
        <p:nvSpPr>
          <p:cNvPr id="9" name="Slide Number Placeholder 8"/>
          <p:cNvSpPr>
            <a:spLocks noGrp="1"/>
          </p:cNvSpPr>
          <p:nvPr>
            <p:ph type="sldNum" sz="quarter" idx="12"/>
          </p:nvPr>
        </p:nvSpPr>
        <p:spPr/>
        <p:txBody>
          <a:bodyPr/>
          <a:lstStyle/>
          <a:p>
            <a:fld id="{82BAABBF-CE1E-8A4C-92D8-393D0291D808}" type="slidenum">
              <a:rPr lang="en-US" smtClean="0"/>
              <a:t>78</a:t>
            </a:fld>
            <a:endParaRPr lang="en-US"/>
          </a:p>
        </p:txBody>
      </p:sp>
      <p:sp>
        <p:nvSpPr>
          <p:cNvPr id="7" name="Cloud Callout 6"/>
          <p:cNvSpPr/>
          <p:nvPr/>
        </p:nvSpPr>
        <p:spPr>
          <a:xfrm>
            <a:off x="8324781" y="1722441"/>
            <a:ext cx="3230074" cy="1391261"/>
          </a:xfrm>
          <a:prstGeom prst="cloudCallout">
            <a:avLst>
              <a:gd name="adj1" fmla="val -59704"/>
              <a:gd name="adj2" fmla="val 625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Also applies bias correction to </a:t>
            </a:r>
            <a:r>
              <a:rPr lang="en-US" sz="2400" i="1" dirty="0">
                <a:latin typeface="Times"/>
                <a:cs typeface="Times"/>
              </a:rPr>
              <a:t>v</a:t>
            </a:r>
            <a:r>
              <a:rPr lang="en-US" sz="2400" dirty="0"/>
              <a:t> and </a:t>
            </a:r>
            <a:r>
              <a:rPr lang="en-US" sz="2400" i="1" dirty="0">
                <a:latin typeface="Times"/>
                <a:cs typeface="Times"/>
              </a:rPr>
              <a:t>r</a:t>
            </a:r>
          </a:p>
        </p:txBody>
      </p:sp>
      <p:sp>
        <p:nvSpPr>
          <p:cNvPr id="8" name="TextBox 7"/>
          <p:cNvSpPr txBox="1"/>
          <p:nvPr/>
        </p:nvSpPr>
        <p:spPr>
          <a:xfrm>
            <a:off x="7553326" y="4772512"/>
            <a:ext cx="3114674" cy="1200328"/>
          </a:xfrm>
          <a:prstGeom prst="rect">
            <a:avLst/>
          </a:prstGeom>
          <a:noFill/>
        </p:spPr>
        <p:txBody>
          <a:bodyPr wrap="square" rtlCol="0">
            <a:spAutoFit/>
          </a:bodyPr>
          <a:lstStyle/>
          <a:p>
            <a:pPr algn="ctr"/>
            <a:r>
              <a:rPr lang="en-US" sz="2400" dirty="0">
                <a:solidFill>
                  <a:srgbClr val="0000FF"/>
                </a:solidFill>
              </a:rPr>
              <a:t>Works well in practice, is fairly robust to hyper-parameters</a:t>
            </a:r>
          </a:p>
        </p:txBody>
      </p:sp>
      <p:graphicFrame>
        <p:nvGraphicFramePr>
          <p:cNvPr id="10" name="Object 9"/>
          <p:cNvGraphicFramePr>
            <a:graphicFrameLocks noChangeAspect="1"/>
          </p:cNvGraphicFramePr>
          <p:nvPr/>
        </p:nvGraphicFramePr>
        <p:xfrm>
          <a:off x="4555331" y="2176097"/>
          <a:ext cx="3173413" cy="587375"/>
        </p:xfrm>
        <a:graphic>
          <a:graphicData uri="http://schemas.openxmlformats.org/presentationml/2006/ole">
            <mc:AlternateContent xmlns:mc="http://schemas.openxmlformats.org/markup-compatibility/2006">
              <mc:Choice xmlns:v="urn:schemas-microsoft-com:vml" Requires="v">
                <p:oleObj spid="_x0000_s17613" name="Equation" r:id="rId4" imgW="1168400" imgH="215900" progId="Equation.3">
                  <p:embed/>
                </p:oleObj>
              </mc:Choice>
              <mc:Fallback>
                <p:oleObj name="Equation" r:id="rId4" imgW="1168400" imgH="215900" progId="Equation.3">
                  <p:embed/>
                  <p:pic>
                    <p:nvPicPr>
                      <p:cNvPr id="0" name=""/>
                      <p:cNvPicPr/>
                      <p:nvPr/>
                    </p:nvPicPr>
                    <p:blipFill>
                      <a:blip r:embed="rId5"/>
                      <a:stretch>
                        <a:fillRect/>
                      </a:stretch>
                    </p:blipFill>
                    <p:spPr>
                      <a:xfrm>
                        <a:off x="4555331" y="2176097"/>
                        <a:ext cx="3173413" cy="58737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4628528" y="3433990"/>
          <a:ext cx="3173413" cy="655637"/>
        </p:xfrm>
        <a:graphic>
          <a:graphicData uri="http://schemas.openxmlformats.org/presentationml/2006/ole">
            <mc:AlternateContent xmlns:mc="http://schemas.openxmlformats.org/markup-compatibility/2006">
              <mc:Choice xmlns:v="urn:schemas-microsoft-com:vml" Requires="v">
                <p:oleObj spid="_x0000_s17614" name="Equation" r:id="rId6" imgW="1168400" imgH="241300" progId="Equation.3">
                  <p:embed/>
                </p:oleObj>
              </mc:Choice>
              <mc:Fallback>
                <p:oleObj name="Equation" r:id="rId6" imgW="1168400" imgH="241300" progId="Equation.3">
                  <p:embed/>
                  <p:pic>
                    <p:nvPicPr>
                      <p:cNvPr id="0" name=""/>
                      <p:cNvPicPr/>
                      <p:nvPr/>
                    </p:nvPicPr>
                    <p:blipFill>
                      <a:blip r:embed="rId7"/>
                      <a:stretch>
                        <a:fillRect/>
                      </a:stretch>
                    </p:blipFill>
                    <p:spPr>
                      <a:xfrm>
                        <a:off x="4628528" y="3433990"/>
                        <a:ext cx="3173413" cy="655637"/>
                      </a:xfrm>
                      <a:prstGeom prst="rect">
                        <a:avLst/>
                      </a:prstGeom>
                    </p:spPr>
                  </p:pic>
                </p:oleObj>
              </mc:Fallback>
            </mc:AlternateContent>
          </a:graphicData>
        </a:graphic>
      </p:graphicFrame>
      <p:pic>
        <p:nvPicPr>
          <p:cNvPr id="4" name="Picture 3">
            <a:extLst>
              <a:ext uri="{FF2B5EF4-FFF2-40B4-BE49-F238E27FC236}">
                <a16:creationId xmlns="" xmlns:a16="http://schemas.microsoft.com/office/drawing/2014/main" id="{BD280C2F-2037-2A44-BB58-1E4E651358BD}"/>
              </a:ext>
            </a:extLst>
          </p:cNvPr>
          <p:cNvPicPr>
            <a:picLocks noChangeAspect="1"/>
          </p:cNvPicPr>
          <p:nvPr/>
        </p:nvPicPr>
        <p:blipFill>
          <a:blip r:embed="rId8"/>
          <a:stretch>
            <a:fillRect/>
          </a:stretch>
        </p:blipFill>
        <p:spPr>
          <a:xfrm>
            <a:off x="4237196" y="5058137"/>
            <a:ext cx="3316130" cy="750077"/>
          </a:xfrm>
          <a:prstGeom prst="rect">
            <a:avLst/>
          </a:prstGeom>
        </p:spPr>
      </p:pic>
    </p:spTree>
    <p:extLst>
      <p:ext uri="{BB962C8B-B14F-4D97-AF65-F5344CB8AC3E}">
        <p14:creationId xmlns:p14="http://schemas.microsoft.com/office/powerpoint/2010/main" val="19432973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20163" y="983807"/>
            <a:ext cx="10327008" cy="2111143"/>
          </a:xfrm>
        </p:spPr>
        <p:txBody>
          <a:bodyPr/>
          <a:lstStyle/>
          <a:p>
            <a:r>
              <a:rPr lang="en-US" b="1" dirty="0"/>
              <a:t>Optimization</a:t>
            </a:r>
          </a:p>
          <a:p>
            <a:pPr lvl="1">
              <a:buFont typeface="Arial" charset="0"/>
              <a:buChar char="•"/>
            </a:pPr>
            <a:r>
              <a:rPr lang="en-US" sz="2200" dirty="0">
                <a:solidFill>
                  <a:schemeClr val="tx1">
                    <a:lumMod val="75000"/>
                    <a:lumOff val="25000"/>
                  </a:schemeClr>
                </a:solidFill>
              </a:rPr>
              <a:t>Challenges in Optimization</a:t>
            </a:r>
          </a:p>
          <a:p>
            <a:pPr lvl="1">
              <a:buFont typeface="Arial" charset="0"/>
              <a:buChar char="•"/>
            </a:pPr>
            <a:r>
              <a:rPr lang="en-US" sz="2200" dirty="0">
                <a:solidFill>
                  <a:schemeClr val="tx1">
                    <a:lumMod val="75000"/>
                    <a:lumOff val="25000"/>
                  </a:schemeClr>
                </a:solidFill>
              </a:rPr>
              <a:t>Momentum</a:t>
            </a:r>
          </a:p>
          <a:p>
            <a:pPr lvl="1">
              <a:buFont typeface="Arial" charset="0"/>
              <a:buChar char="•"/>
            </a:pPr>
            <a:r>
              <a:rPr lang="en-US" sz="2200" dirty="0"/>
              <a:t>Adaptive Learning Rate</a:t>
            </a:r>
          </a:p>
          <a:p>
            <a:pPr lvl="1">
              <a:buFont typeface="Arial" charset="0"/>
              <a:buChar char="•"/>
            </a:pPr>
            <a:r>
              <a:rPr lang="en-US" sz="2200" b="1" dirty="0">
                <a:solidFill>
                  <a:schemeClr val="accent1"/>
                </a:solidFill>
              </a:rPr>
              <a:t>Parameter Initialization </a:t>
            </a:r>
          </a:p>
          <a:p>
            <a:pPr lvl="1">
              <a:buFont typeface="Arial" charset="0"/>
              <a:buChar char="•"/>
            </a:pPr>
            <a:r>
              <a:rPr lang="en-US" sz="2200" dirty="0"/>
              <a:t>Batch Normalization</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82BAABBF-CE1E-8A4C-92D8-393D0291D808}" type="slidenum">
              <a:rPr lang="en-US" smtClean="0"/>
              <a:t>79</a:t>
            </a:fld>
            <a:endParaRPr lang="en-US"/>
          </a:p>
        </p:txBody>
      </p:sp>
    </p:spTree>
    <p:extLst>
      <p:ext uri="{BB962C8B-B14F-4D97-AF65-F5344CB8AC3E}">
        <p14:creationId xmlns:p14="http://schemas.microsoft.com/office/powerpoint/2010/main" val="489800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Minimizing the Loss function</a:t>
            </a:r>
          </a:p>
        </p:txBody>
      </p:sp>
      <p:pic>
        <p:nvPicPr>
          <p:cNvPr id="1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4466" y="1405878"/>
            <a:ext cx="3962125" cy="2641417"/>
          </a:xfrm>
        </p:spPr>
      </p:pic>
      <p:sp>
        <p:nvSpPr>
          <p:cNvPr id="4" name="Slide Number Placeholder 3"/>
          <p:cNvSpPr>
            <a:spLocks noGrp="1"/>
          </p:cNvSpPr>
          <p:nvPr>
            <p:ph type="sldNum" sz="quarter" idx="12"/>
          </p:nvPr>
        </p:nvSpPr>
        <p:spPr/>
        <p:txBody>
          <a:bodyPr/>
          <a:lstStyle/>
          <a:p>
            <a:fld id="{74FD6AAA-7C75-FB4B-8EA1-06B22787237D}" type="slidenum">
              <a:rPr lang="en-US" smtClean="0"/>
              <a:t>8</a:t>
            </a:fld>
            <a:endParaRPr lang="en-US"/>
          </a:p>
        </p:txBody>
      </p:sp>
      <mc:AlternateContent xmlns:mc="http://schemas.openxmlformats.org/markup-compatibility/2006" xmlns:a14="http://schemas.microsoft.com/office/drawing/2010/main">
        <mc:Choice Requires="a14">
          <p:sp>
            <p:nvSpPr>
              <p:cNvPr id="8" name="Rectangle 7"/>
              <p:cNvSpPr/>
              <p:nvPr/>
            </p:nvSpPr>
            <p:spPr>
              <a:xfrm>
                <a:off x="731520" y="3931948"/>
                <a:ext cx="10582656" cy="2308324"/>
              </a:xfrm>
              <a:prstGeom prst="rect">
                <a:avLst/>
              </a:prstGeom>
            </p:spPr>
            <p:txBody>
              <a:bodyPr wrap="square">
                <a:spAutoFit/>
              </a:bodyPr>
              <a:lstStyle/>
              <a:p>
                <a:r>
                  <a:rPr lang="en-US" sz="2400" dirty="0">
                    <a:solidFill>
                      <a:schemeClr val="tx1">
                        <a:lumMod val="75000"/>
                        <a:lumOff val="25000"/>
                      </a:schemeClr>
                    </a:solidFill>
                    <a:latin typeface="Karla" charset="0"/>
                    <a:ea typeface="Karla" charset="0"/>
                    <a:cs typeface="Karla" charset="0"/>
                  </a:rPr>
                  <a:t>To find the optimal point of a function </a:t>
                </a:r>
                <a14:m>
                  <m:oMath xmlns:m="http://schemas.openxmlformats.org/officeDocument/2006/math">
                    <m:r>
                      <a:rPr lang="en-US" sz="2400" b="0" i="1" smtClean="0">
                        <a:solidFill>
                          <a:schemeClr val="tx1">
                            <a:lumMod val="75000"/>
                            <a:lumOff val="25000"/>
                          </a:schemeClr>
                        </a:solidFill>
                        <a:latin typeface="Cambria Math" charset="0"/>
                        <a:ea typeface="Cambria Math" charset="0"/>
                        <a:cs typeface="Cambria Math" charset="0"/>
                      </a:rPr>
                      <m:t>ℒ</m:t>
                    </m:r>
                    <m:d>
                      <m:dPr>
                        <m:ctrlPr>
                          <a:rPr lang="en-US" sz="2400" b="0" i="1" smtClean="0">
                            <a:solidFill>
                              <a:schemeClr val="tx1">
                                <a:lumMod val="75000"/>
                                <a:lumOff val="25000"/>
                              </a:schemeClr>
                            </a:solidFill>
                            <a:latin typeface="Cambria Math" charset="0"/>
                            <a:ea typeface="Karla" charset="0"/>
                            <a:cs typeface="Karla" charset="0"/>
                          </a:rPr>
                        </m:ctrlPr>
                      </m:dPr>
                      <m:e>
                        <m:r>
                          <a:rPr lang="en-US" sz="2400" b="0" i="1" smtClean="0">
                            <a:solidFill>
                              <a:schemeClr val="tx1">
                                <a:lumMod val="75000"/>
                                <a:lumOff val="25000"/>
                              </a:schemeClr>
                            </a:solidFill>
                            <a:latin typeface="Cambria Math" charset="0"/>
                            <a:ea typeface="Karla" charset="0"/>
                            <a:cs typeface="Karla" charset="0"/>
                          </a:rPr>
                          <m:t>𝑊</m:t>
                        </m:r>
                      </m:e>
                    </m:d>
                  </m:oMath>
                </a14:m>
                <a:endParaRPr lang="en-US" sz="2400" b="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r>
                  <a:rPr lang="en-US" sz="2400" dirty="0">
                    <a:solidFill>
                      <a:schemeClr val="tx1">
                        <a:lumMod val="75000"/>
                        <a:lumOff val="25000"/>
                      </a:schemeClr>
                    </a:solidFill>
                    <a:latin typeface="Karla" charset="0"/>
                    <a:ea typeface="Karla" charset="0"/>
                    <a:cs typeface="Karla" charset="0"/>
                  </a:rPr>
                  <a:t>And find the </a:t>
                </a:r>
                <a14:m>
                  <m:oMath xmlns:m="http://schemas.openxmlformats.org/officeDocument/2006/math">
                    <m:r>
                      <a:rPr lang="en-US" sz="2400" b="0" i="1" smtClean="0">
                        <a:solidFill>
                          <a:schemeClr val="tx1">
                            <a:lumMod val="75000"/>
                            <a:lumOff val="25000"/>
                          </a:schemeClr>
                        </a:solidFill>
                        <a:latin typeface="Cambria Math" charset="0"/>
                        <a:ea typeface="Karla" charset="0"/>
                        <a:cs typeface="Karla" charset="0"/>
                      </a:rPr>
                      <m:t>𝑊</m:t>
                    </m:r>
                  </m:oMath>
                </a14:m>
                <a:r>
                  <a:rPr lang="en-US" sz="2400" dirty="0">
                    <a:solidFill>
                      <a:schemeClr val="tx1">
                        <a:lumMod val="75000"/>
                        <a:lumOff val="25000"/>
                      </a:schemeClr>
                    </a:solidFill>
                    <a:latin typeface="Karla" charset="0"/>
                    <a:ea typeface="Karla" charset="0"/>
                    <a:cs typeface="Karla" charset="0"/>
                  </a:rPr>
                  <a:t> that satisfies that equation. Sometimes there is no explicit solution for that.  </a:t>
                </a:r>
              </a:p>
            </p:txBody>
          </p:sp>
        </mc:Choice>
        <mc:Fallback xmlns="">
          <p:sp>
            <p:nvSpPr>
              <p:cNvPr id="8" name="Rectangle 7"/>
              <p:cNvSpPr>
                <a:spLocks noRot="1" noChangeAspect="1" noMove="1" noResize="1" noEditPoints="1" noAdjustHandles="1" noChangeArrowheads="1" noChangeShapeType="1" noTextEdit="1"/>
              </p:cNvSpPr>
              <p:nvPr/>
            </p:nvSpPr>
            <p:spPr>
              <a:xfrm>
                <a:off x="731520" y="3931948"/>
                <a:ext cx="10582656" cy="2308324"/>
              </a:xfrm>
              <a:prstGeom prst="rect">
                <a:avLst/>
              </a:prstGeom>
              <a:blipFill rotWithShape="0">
                <a:blip r:embed="rId3"/>
                <a:stretch>
                  <a:fillRect l="-864" t="-2111" r="-1325" b="-50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31520" y="1100959"/>
                <a:ext cx="10582656" cy="461665"/>
              </a:xfrm>
              <a:prstGeom prst="rect">
                <a:avLst/>
              </a:prstGeom>
            </p:spPr>
            <p:txBody>
              <a:bodyPr wrap="square">
                <a:spAutoFit/>
              </a:bodyPr>
              <a:lstStyle/>
              <a:p>
                <a:r>
                  <a:rPr lang="en-US" sz="2400" dirty="0">
                    <a:solidFill>
                      <a:schemeClr val="tx1">
                        <a:lumMod val="75000"/>
                        <a:lumOff val="25000"/>
                      </a:schemeClr>
                    </a:solidFill>
                    <a:latin typeface="Karla" charset="0"/>
                    <a:ea typeface="Karla" charset="0"/>
                    <a:cs typeface="Karla" charset="0"/>
                  </a:rPr>
                  <a:t>Ideally we want to know the value of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Karla" charset="0"/>
                            <a:cs typeface="Karla" charset="0"/>
                          </a:rPr>
                          <m:t>𝑤</m:t>
                        </m:r>
                      </m:e>
                      <m:sub>
                        <m:r>
                          <a:rPr lang="en-US" sz="2400" i="1">
                            <a:latin typeface="Cambria Math" charset="0"/>
                            <a:ea typeface="Karla" charset="0"/>
                            <a:cs typeface="Karla" charset="0"/>
                          </a:rPr>
                          <m:t>1</m:t>
                        </m:r>
                      </m:sub>
                    </m:sSub>
                  </m:oMath>
                </a14:m>
                <a:r>
                  <a:rPr lang="en-US" sz="2400" dirty="0">
                    <a:solidFill>
                      <a:schemeClr val="tx1">
                        <a:lumMod val="75000"/>
                        <a:lumOff val="25000"/>
                      </a:schemeClr>
                    </a:solidFill>
                    <a:latin typeface="Karla" charset="0"/>
                    <a:ea typeface="Karla" charset="0"/>
                    <a:cs typeface="Karla" charset="0"/>
                  </a:rPr>
                  <a:t> that gives the minimal </a:t>
                </a:r>
                <a14:m>
                  <m:oMath xmlns:m="http://schemas.openxmlformats.org/officeDocument/2006/math">
                    <m:r>
                      <a:rPr lang="en-US" sz="2400" b="0" i="1" smtClean="0">
                        <a:solidFill>
                          <a:schemeClr val="tx1">
                            <a:lumMod val="75000"/>
                            <a:lumOff val="25000"/>
                          </a:schemeClr>
                        </a:solidFill>
                        <a:latin typeface="Cambria Math" charset="0"/>
                        <a:ea typeface="Cambria Math" charset="0"/>
                        <a:cs typeface="Cambria Math" charset="0"/>
                      </a:rPr>
                      <m:t>ℒ</m:t>
                    </m:r>
                    <m:d>
                      <m:dPr>
                        <m:ctrlPr>
                          <a:rPr lang="en-US" sz="2400" b="0" i="1" smtClean="0">
                            <a:solidFill>
                              <a:schemeClr val="tx1">
                                <a:lumMod val="75000"/>
                                <a:lumOff val="25000"/>
                              </a:schemeClr>
                            </a:solidFill>
                            <a:latin typeface="Cambria Math" charset="0"/>
                            <a:ea typeface="Karla" charset="0"/>
                            <a:cs typeface="Karla" charset="0"/>
                          </a:rPr>
                        </m:ctrlPr>
                      </m:dPr>
                      <m:e>
                        <m:r>
                          <a:rPr lang="en-US" sz="2400" b="0" i="1" smtClean="0">
                            <a:solidFill>
                              <a:schemeClr val="tx1">
                                <a:lumMod val="75000"/>
                                <a:lumOff val="25000"/>
                              </a:schemeClr>
                            </a:solidFill>
                            <a:latin typeface="Cambria Math" charset="0"/>
                            <a:ea typeface="Karla" charset="0"/>
                            <a:cs typeface="Karla" charset="0"/>
                          </a:rPr>
                          <m:t>𝑊</m:t>
                        </m:r>
                      </m:e>
                    </m:d>
                  </m:oMath>
                </a14:m>
                <a:endParaRPr lang="en-US" sz="2400" b="0" dirty="0">
                  <a:solidFill>
                    <a:schemeClr val="tx1">
                      <a:lumMod val="75000"/>
                      <a:lumOff val="25000"/>
                    </a:schemeClr>
                  </a:solidFill>
                  <a:latin typeface="Karla" charset="0"/>
                  <a:ea typeface="Karla" charset="0"/>
                  <a:cs typeface="Karla"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1520" y="1100959"/>
                <a:ext cx="10582656" cy="461665"/>
              </a:xfrm>
              <a:prstGeom prst="rect">
                <a:avLst/>
              </a:prstGeom>
              <a:blipFill>
                <a:blip r:embed="rId4"/>
                <a:stretch>
                  <a:fillRect l="-959" t="-5405" b="-27027"/>
                </a:stretch>
              </a:blipFill>
            </p:spPr>
            <p:txBody>
              <a:bodyPr/>
              <a:lstStyle/>
              <a:p>
                <a:r>
                  <a:rPr lang="en-US">
                    <a:noFill/>
                  </a:rPr>
                  <a:t> </a:t>
                </a:r>
              </a:p>
            </p:txBody>
          </p:sp>
        </mc:Fallback>
      </mc:AlternateContent>
      <p:cxnSp>
        <p:nvCxnSpPr>
          <p:cNvPr id="7" name="Straight Connector 6"/>
          <p:cNvCxnSpPr/>
          <p:nvPr/>
        </p:nvCxnSpPr>
        <p:spPr>
          <a:xfrm flipH="1" flipV="1">
            <a:off x="6347012" y="1721224"/>
            <a:ext cx="26894" cy="1801905"/>
          </a:xfrm>
          <a:prstGeom prst="line">
            <a:avLst/>
          </a:prstGeom>
          <a:ln>
            <a:solidFill>
              <a:srgbClr val="C00000"/>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5589845" y="4501254"/>
                <a:ext cx="1568122" cy="7034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mr-IN" sz="2400" i="1" smtClean="0">
                              <a:latin typeface="Cambria Math" charset="0"/>
                            </a:rPr>
                          </m:ctrlPr>
                        </m:fPr>
                        <m:num>
                          <m:r>
                            <a:rPr lang="en-US" sz="2400" b="0" i="1" smtClean="0">
                              <a:latin typeface="Cambria Math" charset="0"/>
                            </a:rPr>
                            <m:t>𝑑</m:t>
                          </m:r>
                          <m:r>
                            <a:rPr lang="en-US" sz="2400" b="0" i="1" smtClean="0">
                              <a:latin typeface="Cambria Math" charset="0"/>
                            </a:rPr>
                            <m:t>ℒ</m:t>
                          </m:r>
                          <m:r>
                            <a:rPr lang="en-US" sz="2400" b="0" i="1" smtClean="0">
                              <a:latin typeface="Cambria Math" charset="0"/>
                            </a:rPr>
                            <m:t>(</m:t>
                          </m:r>
                          <m:r>
                            <a:rPr lang="en-US" sz="2400" b="0" i="1" smtClean="0">
                              <a:latin typeface="Cambria Math" charset="0"/>
                            </a:rPr>
                            <m:t>𝑊</m:t>
                          </m:r>
                          <m:r>
                            <a:rPr lang="en-US" sz="2400" b="0" i="1" smtClean="0">
                              <a:latin typeface="Cambria Math" charset="0"/>
                            </a:rPr>
                            <m:t>)</m:t>
                          </m:r>
                        </m:num>
                        <m:den>
                          <m:r>
                            <a:rPr lang="en-US" sz="2400" b="0" i="1" smtClean="0">
                              <a:latin typeface="Cambria Math" charset="0"/>
                            </a:rPr>
                            <m:t>𝑑𝑊</m:t>
                          </m:r>
                        </m:den>
                      </m:f>
                      <m:r>
                        <a:rPr lang="en-US" sz="2400" b="0" i="1" smtClean="0">
                          <a:latin typeface="Cambria Math" charset="0"/>
                        </a:rPr>
                        <m:t>=0</m:t>
                      </m:r>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5589845" y="4501254"/>
                <a:ext cx="1568122" cy="70346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20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Initialization</a:t>
            </a:r>
          </a:p>
        </p:txBody>
      </p:sp>
      <p:sp>
        <p:nvSpPr>
          <p:cNvPr id="3" name="Content Placeholder 2"/>
          <p:cNvSpPr>
            <a:spLocks noGrp="1"/>
          </p:cNvSpPr>
          <p:nvPr>
            <p:ph idx="1"/>
          </p:nvPr>
        </p:nvSpPr>
        <p:spPr/>
        <p:txBody>
          <a:bodyPr/>
          <a:lstStyle/>
          <a:p>
            <a:pPr marL="342900" indent="-342900">
              <a:spcAft>
                <a:spcPts val="1200"/>
              </a:spcAft>
              <a:buFont typeface="Arial" charset="0"/>
              <a:buChar char="•"/>
            </a:pPr>
            <a:r>
              <a:rPr lang="en-US" sz="2400" dirty="0"/>
              <a:t>Goal: </a:t>
            </a:r>
            <a:r>
              <a:rPr lang="en-US" sz="2400" dirty="0">
                <a:solidFill>
                  <a:srgbClr val="FF0000"/>
                </a:solidFill>
              </a:rPr>
              <a:t>break symmetry </a:t>
            </a:r>
            <a:r>
              <a:rPr lang="en-US" sz="2400" dirty="0"/>
              <a:t>between units</a:t>
            </a:r>
          </a:p>
          <a:p>
            <a:pPr lvl="1">
              <a:spcAft>
                <a:spcPts val="1200"/>
              </a:spcAft>
              <a:buFont typeface="Arial" charset="0"/>
              <a:buChar char="•"/>
            </a:pPr>
            <a:r>
              <a:rPr lang="en-US" sz="2400" dirty="0"/>
              <a:t>so that each unit computes a different function</a:t>
            </a:r>
          </a:p>
          <a:p>
            <a:pPr marL="342900" indent="-342900">
              <a:spcAft>
                <a:spcPts val="1200"/>
              </a:spcAft>
              <a:buFont typeface="Arial" charset="0"/>
              <a:buChar char="•"/>
            </a:pPr>
            <a:r>
              <a:rPr lang="en-US" sz="2400" dirty="0"/>
              <a:t>Initialize all weights (not biases) </a:t>
            </a:r>
            <a:r>
              <a:rPr lang="en-US" sz="2400" dirty="0">
                <a:solidFill>
                  <a:srgbClr val="0000FF"/>
                </a:solidFill>
              </a:rPr>
              <a:t>randomly</a:t>
            </a:r>
          </a:p>
          <a:p>
            <a:pPr lvl="1">
              <a:spcAft>
                <a:spcPts val="1200"/>
              </a:spcAft>
              <a:buFont typeface="Arial" charset="0"/>
              <a:buChar char="•"/>
            </a:pPr>
            <a:r>
              <a:rPr lang="en-US" sz="2400" dirty="0"/>
              <a:t>Gaussian or uniform distribution</a:t>
            </a:r>
          </a:p>
          <a:p>
            <a:pPr marL="342900" indent="-342900">
              <a:spcAft>
                <a:spcPts val="1200"/>
              </a:spcAft>
              <a:buFont typeface="Arial" charset="0"/>
              <a:buChar char="•"/>
            </a:pPr>
            <a:r>
              <a:rPr lang="en-US" sz="2400" dirty="0">
                <a:solidFill>
                  <a:srgbClr val="0000FF"/>
                </a:solidFill>
              </a:rPr>
              <a:t>Scale of initialization?</a:t>
            </a:r>
          </a:p>
          <a:p>
            <a:pPr lvl="1">
              <a:spcAft>
                <a:spcPts val="1200"/>
              </a:spcAft>
              <a:buFont typeface="Arial" charset="0"/>
              <a:buChar char="•"/>
            </a:pPr>
            <a:r>
              <a:rPr lang="en-US" sz="2400" i="1" dirty="0"/>
              <a:t>Large</a:t>
            </a:r>
            <a:r>
              <a:rPr lang="en-US" sz="2400" dirty="0"/>
              <a:t> -&gt; grad explosion,  </a:t>
            </a:r>
            <a:r>
              <a:rPr lang="en-US" sz="2400" i="1" dirty="0"/>
              <a:t>Small</a:t>
            </a:r>
            <a:r>
              <a:rPr lang="en-US" sz="2400" dirty="0"/>
              <a:t> -&gt; grad vanishing</a:t>
            </a:r>
          </a:p>
          <a:p>
            <a:pPr lvl="1">
              <a:spcAft>
                <a:spcPts val="1200"/>
              </a:spcAft>
            </a:pPr>
            <a:endParaRPr lang="en-US" sz="2400" dirty="0"/>
          </a:p>
          <a:p>
            <a:pPr marL="342900" indent="-342900">
              <a:spcAft>
                <a:spcPts val="1200"/>
              </a:spcAft>
              <a:buFont typeface="Arial" charset="0"/>
              <a:buChar char="•"/>
            </a:pPr>
            <a:endParaRPr lang="en-US" sz="2400" dirty="0"/>
          </a:p>
          <a:p>
            <a:pPr marL="342900" indent="-342900">
              <a:spcAft>
                <a:spcPts val="1200"/>
              </a:spcAft>
              <a:buFont typeface="Arial" charset="0"/>
              <a:buChar char="•"/>
            </a:pPr>
            <a:endParaRPr lang="en-US" sz="2400" dirty="0"/>
          </a:p>
        </p:txBody>
      </p:sp>
      <p:sp>
        <p:nvSpPr>
          <p:cNvPr id="4" name="Slide Number Placeholder 3"/>
          <p:cNvSpPr>
            <a:spLocks noGrp="1"/>
          </p:cNvSpPr>
          <p:nvPr>
            <p:ph type="sldNum" sz="quarter" idx="12"/>
          </p:nvPr>
        </p:nvSpPr>
        <p:spPr/>
        <p:txBody>
          <a:bodyPr/>
          <a:lstStyle/>
          <a:p>
            <a:fld id="{82BAABBF-CE1E-8A4C-92D8-393D0291D808}" type="slidenum">
              <a:rPr lang="en-US" smtClean="0"/>
              <a:t>80</a:t>
            </a:fld>
            <a:endParaRPr lang="en-US"/>
          </a:p>
        </p:txBody>
      </p:sp>
    </p:spTree>
    <p:extLst>
      <p:ext uri="{BB962C8B-B14F-4D97-AF65-F5344CB8AC3E}">
        <p14:creationId xmlns:p14="http://schemas.microsoft.com/office/powerpoint/2010/main" val="1135614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Xavier Initialization</a:t>
            </a:r>
          </a:p>
        </p:txBody>
      </p:sp>
      <p:sp>
        <p:nvSpPr>
          <p:cNvPr id="6" name="Content Placeholder 5"/>
          <p:cNvSpPr>
            <a:spLocks noGrp="1"/>
          </p:cNvSpPr>
          <p:nvPr>
            <p:ph idx="1"/>
          </p:nvPr>
        </p:nvSpPr>
        <p:spPr/>
        <p:txBody>
          <a:bodyPr/>
          <a:lstStyle/>
          <a:p>
            <a:pPr marL="342900" indent="-342900">
              <a:spcAft>
                <a:spcPts val="1200"/>
              </a:spcAft>
              <a:buFont typeface="Arial" charset="0"/>
              <a:buChar char="•"/>
            </a:pPr>
            <a:r>
              <a:rPr lang="en-US" sz="2400" dirty="0"/>
              <a:t>Heuristic for all outputs to have </a:t>
            </a:r>
            <a:r>
              <a:rPr lang="en-US" sz="2400" dirty="0">
                <a:solidFill>
                  <a:srgbClr val="0000FF"/>
                </a:solidFill>
              </a:rPr>
              <a:t>unit variance</a:t>
            </a:r>
          </a:p>
          <a:p>
            <a:pPr marL="342900" indent="-342900">
              <a:spcAft>
                <a:spcPts val="1200"/>
              </a:spcAft>
              <a:buFont typeface="Arial" charset="0"/>
              <a:buChar char="•"/>
            </a:pPr>
            <a:r>
              <a:rPr lang="en-US" sz="2400" dirty="0"/>
              <a:t>For a fully-connected layer with </a:t>
            </a:r>
            <a:r>
              <a:rPr lang="en-US" sz="2400" i="1" dirty="0">
                <a:latin typeface="Times"/>
                <a:cs typeface="Times"/>
              </a:rPr>
              <a:t>m</a:t>
            </a:r>
            <a:r>
              <a:rPr lang="en-US" sz="2400" dirty="0"/>
              <a:t> inputs:</a:t>
            </a:r>
          </a:p>
          <a:p>
            <a:pPr marL="342900" indent="-342900">
              <a:spcAft>
                <a:spcPts val="1200"/>
              </a:spcAft>
              <a:buFont typeface="Arial" charset="0"/>
              <a:buChar char="•"/>
            </a:pPr>
            <a:endParaRPr lang="en-US" sz="2400" dirty="0"/>
          </a:p>
          <a:p>
            <a:pPr marL="342900" indent="-342900">
              <a:spcAft>
                <a:spcPts val="1200"/>
              </a:spcAft>
              <a:buFont typeface="Arial" charset="0"/>
              <a:buChar char="•"/>
            </a:pPr>
            <a:endParaRPr lang="en-US" sz="2400" dirty="0"/>
          </a:p>
          <a:p>
            <a:pPr marL="342900" indent="-342900">
              <a:spcAft>
                <a:spcPts val="1200"/>
              </a:spcAft>
              <a:buFont typeface="Arial" charset="0"/>
              <a:buChar char="•"/>
            </a:pPr>
            <a:r>
              <a:rPr lang="en-US" sz="2400" dirty="0"/>
              <a:t>For </a:t>
            </a:r>
            <a:r>
              <a:rPr lang="en-US" sz="2400" dirty="0" err="1"/>
              <a:t>ReLU</a:t>
            </a:r>
            <a:r>
              <a:rPr lang="en-US" sz="2400" dirty="0"/>
              <a:t> units, it is recommended:</a:t>
            </a:r>
          </a:p>
          <a:p>
            <a:pPr marL="342900" indent="-342900">
              <a:spcAft>
                <a:spcPts val="1200"/>
              </a:spcAft>
              <a:buFont typeface="Arial" charset="0"/>
              <a:buChar char="•"/>
            </a:pPr>
            <a:endParaRPr lang="en-US" sz="2400" dirty="0"/>
          </a:p>
          <a:p>
            <a:pPr lvl="1">
              <a:spcAft>
                <a:spcPts val="1200"/>
              </a:spcAft>
            </a:pPr>
            <a:endParaRPr lang="en-US" sz="1800" dirty="0"/>
          </a:p>
          <a:p>
            <a:pPr lvl="1">
              <a:spcAft>
                <a:spcPts val="1200"/>
              </a:spcAft>
            </a:pPr>
            <a:endParaRPr lang="en-US" sz="1800" dirty="0"/>
          </a:p>
          <a:p>
            <a:pPr marL="342900" indent="-342900">
              <a:spcAft>
                <a:spcPts val="1200"/>
              </a:spcAft>
              <a:buFont typeface="Arial" charset="0"/>
              <a:buChar char="•"/>
            </a:pPr>
            <a:endParaRPr lang="en-US" sz="2400" dirty="0"/>
          </a:p>
          <a:p>
            <a:pPr lvl="1">
              <a:spcAft>
                <a:spcPts val="1200"/>
              </a:spcAft>
            </a:pPr>
            <a:endParaRPr lang="en-US" sz="1800" dirty="0"/>
          </a:p>
          <a:p>
            <a:pPr lvl="1">
              <a:spcAft>
                <a:spcPts val="1200"/>
              </a:spcAft>
            </a:pPr>
            <a:endParaRPr lang="en-US" sz="1800" dirty="0"/>
          </a:p>
          <a:p>
            <a:pPr lvl="1">
              <a:spcAft>
                <a:spcPts val="1200"/>
              </a:spcAft>
            </a:pPr>
            <a:endParaRPr lang="en-US" sz="1800" dirty="0"/>
          </a:p>
          <a:p>
            <a:pPr lvl="1">
              <a:spcAft>
                <a:spcPts val="1200"/>
              </a:spcAft>
            </a:pPr>
            <a:endParaRPr lang="en-US" sz="1800" dirty="0"/>
          </a:p>
          <a:p>
            <a:pPr lvl="1">
              <a:spcAft>
                <a:spcPts val="1200"/>
              </a:spcAft>
            </a:pPr>
            <a:endParaRPr lang="en-US" sz="1800" dirty="0"/>
          </a:p>
        </p:txBody>
      </p:sp>
      <p:sp>
        <p:nvSpPr>
          <p:cNvPr id="3" name="Slide Number Placeholder 2"/>
          <p:cNvSpPr>
            <a:spLocks noGrp="1"/>
          </p:cNvSpPr>
          <p:nvPr>
            <p:ph type="sldNum" sz="quarter" idx="12"/>
          </p:nvPr>
        </p:nvSpPr>
        <p:spPr/>
        <p:txBody>
          <a:bodyPr/>
          <a:lstStyle/>
          <a:p>
            <a:fld id="{82BAABBF-CE1E-8A4C-92D8-393D0291D808}" type="slidenum">
              <a:rPr lang="en-US" smtClean="0"/>
              <a:t>81</a:t>
            </a:fld>
            <a:endParaRPr lang="en-US"/>
          </a:p>
        </p:txBody>
      </p:sp>
      <p:graphicFrame>
        <p:nvGraphicFramePr>
          <p:cNvPr id="7" name="Object 6"/>
          <p:cNvGraphicFramePr>
            <a:graphicFrameLocks noChangeAspect="1"/>
          </p:cNvGraphicFramePr>
          <p:nvPr/>
        </p:nvGraphicFramePr>
        <p:xfrm>
          <a:off x="4955381" y="2423227"/>
          <a:ext cx="2281238" cy="1020763"/>
        </p:xfrm>
        <a:graphic>
          <a:graphicData uri="http://schemas.openxmlformats.org/presentationml/2006/ole">
            <mc:AlternateContent xmlns:mc="http://schemas.openxmlformats.org/markup-compatibility/2006">
              <mc:Choice xmlns:v="urn:schemas-microsoft-com:vml" Requires="v">
                <p:oleObj spid="_x0000_s18587" name="Equation" r:id="rId4" imgW="965200" imgH="431800" progId="Equation.3">
                  <p:embed/>
                </p:oleObj>
              </mc:Choice>
              <mc:Fallback>
                <p:oleObj name="Equation" r:id="rId4" imgW="965200" imgH="431800" progId="Equation.3">
                  <p:embed/>
                  <p:pic>
                    <p:nvPicPr>
                      <p:cNvPr id="0" name=""/>
                      <p:cNvPicPr/>
                      <p:nvPr/>
                    </p:nvPicPr>
                    <p:blipFill>
                      <a:blip r:embed="rId5"/>
                      <a:stretch>
                        <a:fillRect/>
                      </a:stretch>
                    </p:blipFill>
                    <p:spPr>
                      <a:xfrm>
                        <a:off x="4955381" y="2423227"/>
                        <a:ext cx="2281238" cy="1020763"/>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4856300" y="4164086"/>
          <a:ext cx="2281238" cy="1020762"/>
        </p:xfrm>
        <a:graphic>
          <a:graphicData uri="http://schemas.openxmlformats.org/presentationml/2006/ole">
            <mc:AlternateContent xmlns:mc="http://schemas.openxmlformats.org/markup-compatibility/2006">
              <mc:Choice xmlns:v="urn:schemas-microsoft-com:vml" Requires="v">
                <p:oleObj spid="_x0000_s18588" name="Equation" r:id="rId6" imgW="965200" imgH="431800" progId="Equation.3">
                  <p:embed/>
                </p:oleObj>
              </mc:Choice>
              <mc:Fallback>
                <p:oleObj name="Equation" r:id="rId6" imgW="965200" imgH="431800" progId="Equation.3">
                  <p:embed/>
                  <p:pic>
                    <p:nvPicPr>
                      <p:cNvPr id="0" name=""/>
                      <p:cNvPicPr/>
                      <p:nvPr/>
                    </p:nvPicPr>
                    <p:blipFill>
                      <a:blip r:embed="rId7"/>
                      <a:stretch>
                        <a:fillRect/>
                      </a:stretch>
                    </p:blipFill>
                    <p:spPr>
                      <a:xfrm>
                        <a:off x="4856300" y="4164086"/>
                        <a:ext cx="2281238" cy="1020762"/>
                      </a:xfrm>
                      <a:prstGeom prst="rect">
                        <a:avLst/>
                      </a:prstGeom>
                    </p:spPr>
                  </p:pic>
                </p:oleObj>
              </mc:Fallback>
            </mc:AlternateContent>
          </a:graphicData>
        </a:graphic>
      </p:graphicFrame>
    </p:spTree>
    <p:extLst>
      <p:ext uri="{BB962C8B-B14F-4D97-AF65-F5344CB8AC3E}">
        <p14:creationId xmlns:p14="http://schemas.microsoft.com/office/powerpoint/2010/main" val="3447569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Initialization</a:t>
            </a:r>
          </a:p>
        </p:txBody>
      </p:sp>
      <p:sp>
        <p:nvSpPr>
          <p:cNvPr id="3" name="Content Placeholder 2"/>
          <p:cNvSpPr>
            <a:spLocks noGrp="1"/>
          </p:cNvSpPr>
          <p:nvPr>
            <p:ph idx="1"/>
          </p:nvPr>
        </p:nvSpPr>
        <p:spPr>
          <a:xfrm>
            <a:off x="1030442" y="1229474"/>
            <a:ext cx="8686801" cy="5101492"/>
          </a:xfrm>
        </p:spPr>
        <p:txBody>
          <a:bodyPr>
            <a:normAutofit/>
          </a:bodyPr>
          <a:lstStyle/>
          <a:p>
            <a:pPr marL="342900" indent="-342900">
              <a:spcAft>
                <a:spcPts val="1200"/>
              </a:spcAft>
              <a:buFont typeface="Arial" charset="0"/>
              <a:buChar char="•"/>
            </a:pPr>
            <a:r>
              <a:rPr lang="en-US" sz="2400" dirty="0"/>
              <a:t>Fully-connected layer with </a:t>
            </a:r>
            <a:r>
              <a:rPr lang="en-US" sz="2400" i="1" dirty="0">
                <a:latin typeface="Times"/>
                <a:cs typeface="Times"/>
              </a:rPr>
              <a:t>m</a:t>
            </a:r>
            <a:r>
              <a:rPr lang="en-US" sz="2400" dirty="0"/>
              <a:t> inputs, </a:t>
            </a:r>
            <a:r>
              <a:rPr lang="en-US" sz="2400" i="1" dirty="0">
                <a:latin typeface="Times"/>
                <a:cs typeface="Times"/>
              </a:rPr>
              <a:t>n</a:t>
            </a:r>
            <a:r>
              <a:rPr lang="en-US" sz="2400" dirty="0"/>
              <a:t> outputs:</a:t>
            </a:r>
          </a:p>
          <a:p>
            <a:pPr marL="685800" indent="-685800">
              <a:spcAft>
                <a:spcPts val="1200"/>
              </a:spcAft>
              <a:buFont typeface="Arial" charset="0"/>
              <a:buChar char="•"/>
            </a:pPr>
            <a:endParaRPr lang="en-US" sz="4800" dirty="0"/>
          </a:p>
          <a:p>
            <a:pPr marL="342900" indent="-342900">
              <a:spcAft>
                <a:spcPts val="1200"/>
              </a:spcAft>
              <a:buFont typeface="Arial" charset="0"/>
              <a:buChar char="•"/>
            </a:pPr>
            <a:endParaRPr lang="en-US" sz="2400" dirty="0"/>
          </a:p>
          <a:p>
            <a:pPr marL="342900" indent="-342900">
              <a:spcAft>
                <a:spcPts val="1200"/>
              </a:spcAft>
              <a:buFont typeface="Arial" charset="0"/>
              <a:buChar char="•"/>
            </a:pPr>
            <a:r>
              <a:rPr lang="en-US" sz="2400" dirty="0"/>
              <a:t>Heuristic trades off between initialize all layers have </a:t>
            </a:r>
            <a:r>
              <a:rPr lang="en-US" sz="2400" dirty="0">
                <a:solidFill>
                  <a:srgbClr val="000000"/>
                </a:solidFill>
              </a:rPr>
              <a:t>same activation and gradient variance</a:t>
            </a:r>
          </a:p>
          <a:p>
            <a:pPr marL="342900" indent="-342900">
              <a:spcAft>
                <a:spcPts val="1200"/>
              </a:spcAft>
              <a:buFont typeface="Arial" charset="0"/>
              <a:buChar char="•"/>
            </a:pPr>
            <a:r>
              <a:rPr lang="en-US" sz="2400" dirty="0">
                <a:solidFill>
                  <a:srgbClr val="0000FF"/>
                </a:solidFill>
              </a:rPr>
              <a:t>Sparse</a:t>
            </a:r>
            <a:r>
              <a:rPr lang="en-US" sz="2400" dirty="0"/>
              <a:t> variant when </a:t>
            </a:r>
            <a:r>
              <a:rPr lang="en-US" sz="2400" i="1" dirty="0">
                <a:latin typeface="Times"/>
                <a:cs typeface="Times"/>
              </a:rPr>
              <a:t>m </a:t>
            </a:r>
            <a:r>
              <a:rPr lang="en-US" sz="2400" dirty="0">
                <a:solidFill>
                  <a:srgbClr val="000000"/>
                </a:solidFill>
              </a:rPr>
              <a:t>is large</a:t>
            </a:r>
            <a:endParaRPr lang="en-US" sz="2400" dirty="0"/>
          </a:p>
          <a:p>
            <a:pPr lvl="1">
              <a:spcAft>
                <a:spcPts val="1200"/>
              </a:spcAft>
            </a:pPr>
            <a:r>
              <a:rPr lang="en-US" sz="1800" dirty="0"/>
              <a:t> </a:t>
            </a:r>
            <a:r>
              <a:rPr lang="en-US" sz="2000" dirty="0"/>
              <a:t>Initialize </a:t>
            </a:r>
            <a:r>
              <a:rPr lang="en-US" sz="2000" i="1" dirty="0"/>
              <a:t>k</a:t>
            </a:r>
            <a:r>
              <a:rPr lang="en-US" sz="2000" dirty="0"/>
              <a:t> nonzero weights in each unit</a:t>
            </a:r>
          </a:p>
          <a:p>
            <a:pPr lvl="1">
              <a:spcAft>
                <a:spcPts val="1200"/>
              </a:spcAft>
            </a:pPr>
            <a:endParaRPr lang="en-US" sz="1800" dirty="0"/>
          </a:p>
          <a:p>
            <a:pPr marL="342900" indent="-342900">
              <a:spcAft>
                <a:spcPts val="1200"/>
              </a:spcAft>
              <a:buFont typeface="Arial" charset="0"/>
              <a:buChar char="•"/>
            </a:pPr>
            <a:endParaRPr lang="en-US" sz="2400" dirty="0"/>
          </a:p>
        </p:txBody>
      </p:sp>
      <p:sp>
        <p:nvSpPr>
          <p:cNvPr id="5" name="Slide Number Placeholder 4"/>
          <p:cNvSpPr>
            <a:spLocks noGrp="1"/>
          </p:cNvSpPr>
          <p:nvPr>
            <p:ph type="sldNum" sz="quarter" idx="12"/>
          </p:nvPr>
        </p:nvSpPr>
        <p:spPr/>
        <p:txBody>
          <a:bodyPr/>
          <a:lstStyle/>
          <a:p>
            <a:fld id="{82BAABBF-CE1E-8A4C-92D8-393D0291D808}" type="slidenum">
              <a:rPr lang="en-US" smtClean="0"/>
              <a:t>82</a:t>
            </a:fld>
            <a:endParaRPr lang="en-US"/>
          </a:p>
        </p:txBody>
      </p:sp>
      <p:graphicFrame>
        <p:nvGraphicFramePr>
          <p:cNvPr id="6" name="Object 5"/>
          <p:cNvGraphicFramePr>
            <a:graphicFrameLocks noChangeAspect="1"/>
          </p:cNvGraphicFramePr>
          <p:nvPr/>
        </p:nvGraphicFramePr>
        <p:xfrm>
          <a:off x="3884614" y="2162679"/>
          <a:ext cx="4087079" cy="1171227"/>
        </p:xfrm>
        <a:graphic>
          <a:graphicData uri="http://schemas.openxmlformats.org/presentationml/2006/ole">
            <mc:AlternateContent xmlns:mc="http://schemas.openxmlformats.org/markup-compatibility/2006">
              <mc:Choice xmlns:v="urn:schemas-microsoft-com:vml" Requires="v">
                <p:oleObj spid="_x0000_s19535" name="Equation" r:id="rId4" imgW="1727200" imgH="495300" progId="Equation.3">
                  <p:embed/>
                </p:oleObj>
              </mc:Choice>
              <mc:Fallback>
                <p:oleObj name="Equation" r:id="rId4" imgW="1727200" imgH="495300" progId="Equation.3">
                  <p:embed/>
                  <p:pic>
                    <p:nvPicPr>
                      <p:cNvPr id="0" name=""/>
                      <p:cNvPicPr/>
                      <p:nvPr/>
                    </p:nvPicPr>
                    <p:blipFill>
                      <a:blip r:embed="rId5"/>
                      <a:stretch>
                        <a:fillRect/>
                      </a:stretch>
                    </p:blipFill>
                    <p:spPr>
                      <a:xfrm>
                        <a:off x="3884614" y="2162679"/>
                        <a:ext cx="4087079" cy="1171227"/>
                      </a:xfrm>
                      <a:prstGeom prst="rect">
                        <a:avLst/>
                      </a:prstGeom>
                    </p:spPr>
                  </p:pic>
                </p:oleObj>
              </mc:Fallback>
            </mc:AlternateContent>
          </a:graphicData>
        </a:graphic>
      </p:graphicFrame>
    </p:spTree>
    <p:extLst>
      <p:ext uri="{BB962C8B-B14F-4D97-AF65-F5344CB8AC3E}">
        <p14:creationId xmlns:p14="http://schemas.microsoft.com/office/powerpoint/2010/main" val="892747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Initialization</a:t>
            </a:r>
          </a:p>
        </p:txBody>
      </p:sp>
      <p:sp>
        <p:nvSpPr>
          <p:cNvPr id="3" name="Content Placeholder 2"/>
          <p:cNvSpPr>
            <a:spLocks noGrp="1"/>
          </p:cNvSpPr>
          <p:nvPr>
            <p:ph idx="1"/>
          </p:nvPr>
        </p:nvSpPr>
        <p:spPr/>
        <p:txBody>
          <a:bodyPr/>
          <a:lstStyle/>
          <a:p>
            <a:pPr marL="342900" indent="-342900">
              <a:spcAft>
                <a:spcPts val="600"/>
              </a:spcAft>
              <a:buFont typeface="Arial" charset="0"/>
              <a:buChar char="•"/>
            </a:pPr>
            <a:r>
              <a:rPr lang="en-US" sz="2400" dirty="0"/>
              <a:t>Output unit bias</a:t>
            </a:r>
          </a:p>
          <a:p>
            <a:pPr lvl="1">
              <a:spcAft>
                <a:spcPts val="600"/>
              </a:spcAft>
              <a:buFont typeface="Arial" charset="0"/>
              <a:buChar char="•"/>
            </a:pPr>
            <a:r>
              <a:rPr lang="en-US" sz="2200" dirty="0">
                <a:solidFill>
                  <a:srgbClr val="0000FF"/>
                </a:solidFill>
              </a:rPr>
              <a:t>Marginal statistics </a:t>
            </a:r>
            <a:r>
              <a:rPr lang="en-US" sz="2200" dirty="0"/>
              <a:t>of the output in the training set</a:t>
            </a:r>
          </a:p>
          <a:p>
            <a:pPr marL="342900" indent="-342900">
              <a:spcAft>
                <a:spcPts val="600"/>
              </a:spcAft>
              <a:buFont typeface="Arial" charset="0"/>
              <a:buChar char="•"/>
            </a:pPr>
            <a:r>
              <a:rPr lang="en-US" sz="2400" dirty="0"/>
              <a:t>Hidden unit bias</a:t>
            </a:r>
          </a:p>
          <a:p>
            <a:pPr lvl="1">
              <a:spcAft>
                <a:spcPts val="600"/>
              </a:spcAft>
              <a:buFont typeface="Arial" charset="0"/>
              <a:buChar char="•"/>
            </a:pPr>
            <a:r>
              <a:rPr lang="en-US" sz="2200" dirty="0">
                <a:solidFill>
                  <a:srgbClr val="0000FF"/>
                </a:solidFill>
              </a:rPr>
              <a:t>Avoid saturation </a:t>
            </a:r>
            <a:r>
              <a:rPr lang="en-US" sz="2200" dirty="0"/>
              <a:t>at initialization</a:t>
            </a:r>
          </a:p>
          <a:p>
            <a:pPr lvl="1">
              <a:spcAft>
                <a:spcPts val="600"/>
              </a:spcAft>
              <a:buFont typeface="Arial" charset="0"/>
              <a:buChar char="•"/>
            </a:pPr>
            <a:r>
              <a:rPr lang="en-US" sz="2200" dirty="0"/>
              <a:t>E.g. in </a:t>
            </a:r>
            <a:r>
              <a:rPr lang="en-US" sz="2200" dirty="0" err="1"/>
              <a:t>ReLU</a:t>
            </a:r>
            <a:r>
              <a:rPr lang="en-US" sz="2200" dirty="0"/>
              <a:t>, initialize bias to 0.1 instead of 0</a:t>
            </a:r>
          </a:p>
          <a:p>
            <a:pPr marL="342900" indent="-342900">
              <a:spcAft>
                <a:spcPts val="600"/>
              </a:spcAft>
              <a:buFont typeface="Arial" charset="0"/>
              <a:buChar char="•"/>
            </a:pPr>
            <a:r>
              <a:rPr lang="en-US" sz="2400" dirty="0"/>
              <a:t>Units controlling participation of other units</a:t>
            </a:r>
          </a:p>
          <a:p>
            <a:pPr lvl="1">
              <a:spcAft>
                <a:spcPts val="600"/>
              </a:spcAft>
              <a:buFont typeface="Arial" charset="0"/>
              <a:buChar char="•"/>
            </a:pPr>
            <a:r>
              <a:rPr lang="en-US" sz="2200" dirty="0"/>
              <a:t>Set bias to allow participation at initialization</a:t>
            </a:r>
          </a:p>
          <a:p>
            <a:pPr marL="342900" indent="-342900">
              <a:spcAft>
                <a:spcPts val="600"/>
              </a:spcAft>
              <a:buFont typeface="Arial" charset="0"/>
              <a:buChar char="•"/>
            </a:pPr>
            <a:endParaRPr lang="en-US" sz="2400" dirty="0"/>
          </a:p>
          <a:p>
            <a:pPr marL="342900" indent="-342900">
              <a:spcAft>
                <a:spcPts val="600"/>
              </a:spcAft>
              <a:buFont typeface="Arial" charset="0"/>
              <a:buChar char="•"/>
            </a:pPr>
            <a:endParaRPr lang="en-US" sz="2400" dirty="0"/>
          </a:p>
          <a:p>
            <a:pPr lvl="1">
              <a:spcAft>
                <a:spcPts val="600"/>
              </a:spcAft>
              <a:buFont typeface="Arial" charset="0"/>
              <a:buChar char="•"/>
            </a:pPr>
            <a:endParaRPr lang="en-US" sz="1800" dirty="0"/>
          </a:p>
        </p:txBody>
      </p:sp>
      <p:sp>
        <p:nvSpPr>
          <p:cNvPr id="4" name="Slide Number Placeholder 3"/>
          <p:cNvSpPr>
            <a:spLocks noGrp="1"/>
          </p:cNvSpPr>
          <p:nvPr>
            <p:ph type="sldNum" sz="quarter" idx="12"/>
          </p:nvPr>
        </p:nvSpPr>
        <p:spPr/>
        <p:txBody>
          <a:bodyPr/>
          <a:lstStyle/>
          <a:p>
            <a:fld id="{82BAABBF-CE1E-8A4C-92D8-393D0291D808}" type="slidenum">
              <a:rPr lang="en-US" smtClean="0"/>
              <a:t>83</a:t>
            </a:fld>
            <a:endParaRPr lang="en-US"/>
          </a:p>
        </p:txBody>
      </p:sp>
    </p:spTree>
    <p:extLst>
      <p:ext uri="{BB962C8B-B14F-4D97-AF65-F5344CB8AC3E}">
        <p14:creationId xmlns:p14="http://schemas.microsoft.com/office/powerpoint/2010/main" val="724643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2BAABBF-CE1E-8A4C-92D8-393D0291D808}" type="slidenum">
              <a:rPr lang="en-US" smtClean="0"/>
              <a:t>84</a:t>
            </a:fld>
            <a:endParaRPr lang="en-US"/>
          </a:p>
        </p:txBody>
      </p:sp>
      <p:pic>
        <p:nvPicPr>
          <p:cNvPr id="5" name="slide.url=http://ruder.io/optimizing-gradient-descent/index.html#adam"/>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419109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400" dirty="0"/>
              <a:t>Challenges in Optimization</a:t>
            </a:r>
          </a:p>
          <a:p>
            <a:r>
              <a:rPr lang="en-US" sz="2400" dirty="0"/>
              <a:t>Momentum</a:t>
            </a:r>
          </a:p>
          <a:p>
            <a:r>
              <a:rPr lang="en-US" sz="2400" dirty="0"/>
              <a:t>Adaptive Learning Rate</a:t>
            </a:r>
          </a:p>
          <a:p>
            <a:r>
              <a:rPr lang="en-US" sz="2400" dirty="0"/>
              <a:t>Parameter Initialization </a:t>
            </a:r>
          </a:p>
          <a:p>
            <a:r>
              <a:rPr lang="en-US" sz="2400" dirty="0">
                <a:solidFill>
                  <a:srgbClr val="0000FF"/>
                </a:solidFill>
              </a:rPr>
              <a:t>Batch Normalization</a:t>
            </a:r>
          </a:p>
          <a:p>
            <a:endParaRPr lang="en-US" sz="2400" dirty="0"/>
          </a:p>
        </p:txBody>
      </p:sp>
      <p:sp>
        <p:nvSpPr>
          <p:cNvPr id="4" name="Slide Number Placeholder 3"/>
          <p:cNvSpPr>
            <a:spLocks noGrp="1"/>
          </p:cNvSpPr>
          <p:nvPr>
            <p:ph type="sldNum" sz="quarter" idx="12"/>
          </p:nvPr>
        </p:nvSpPr>
        <p:spPr/>
        <p:txBody>
          <a:bodyPr/>
          <a:lstStyle/>
          <a:p>
            <a:fld id="{82BAABBF-CE1E-8A4C-92D8-393D0291D808}" type="slidenum">
              <a:rPr lang="en-US" smtClean="0"/>
              <a:t>85</a:t>
            </a:fld>
            <a:endParaRPr lang="en-US"/>
          </a:p>
        </p:txBody>
      </p:sp>
    </p:spTree>
    <p:extLst>
      <p:ext uri="{BB962C8B-B14F-4D97-AF65-F5344CB8AC3E}">
        <p14:creationId xmlns:p14="http://schemas.microsoft.com/office/powerpoint/2010/main" val="9338329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Normalization</a:t>
            </a:r>
          </a:p>
        </p:txBody>
      </p:sp>
      <p:sp>
        <p:nvSpPr>
          <p:cNvPr id="3" name="Content Placeholder 2"/>
          <p:cNvSpPr>
            <a:spLocks noGrp="1"/>
          </p:cNvSpPr>
          <p:nvPr>
            <p:ph idx="1"/>
          </p:nvPr>
        </p:nvSpPr>
        <p:spPr>
          <a:xfrm>
            <a:off x="1115953" y="1141762"/>
            <a:ext cx="9923107" cy="4898327"/>
          </a:xfrm>
        </p:spPr>
        <p:txBody>
          <a:bodyPr/>
          <a:lstStyle/>
          <a:p>
            <a:r>
              <a:rPr lang="en-US" sz="2400" dirty="0"/>
              <a:t>Good practice to normalize features before applying learning algorithm:</a:t>
            </a:r>
          </a:p>
          <a:p>
            <a:endParaRPr lang="en-US" sz="2400" dirty="0"/>
          </a:p>
          <a:p>
            <a:endParaRPr lang="en-US" sz="2400" dirty="0"/>
          </a:p>
          <a:p>
            <a:endParaRPr lang="en-US" sz="6000" dirty="0"/>
          </a:p>
          <a:p>
            <a:r>
              <a:rPr lang="en-US" sz="2400" dirty="0"/>
              <a:t>Features in </a:t>
            </a:r>
            <a:r>
              <a:rPr lang="en-US" sz="2400" dirty="0">
                <a:solidFill>
                  <a:srgbClr val="0000FF"/>
                </a:solidFill>
              </a:rPr>
              <a:t>same scale</a:t>
            </a:r>
            <a:r>
              <a:rPr lang="en-US" sz="2400" dirty="0"/>
              <a:t>: mean 0 and variance 1</a:t>
            </a:r>
          </a:p>
          <a:p>
            <a:pPr lvl="1"/>
            <a:r>
              <a:rPr lang="en-US" sz="1800" dirty="0"/>
              <a:t>Speeds up learning</a:t>
            </a:r>
          </a:p>
          <a:p>
            <a:endParaRPr lang="en-US" sz="2400" dirty="0"/>
          </a:p>
          <a:p>
            <a:endParaRPr lang="en-US" sz="2400" dirty="0"/>
          </a:p>
          <a:p>
            <a:endParaRPr lang="en-US" sz="2400" dirty="0"/>
          </a:p>
          <a:p>
            <a:endParaRPr lang="en-US" sz="2400" dirty="0"/>
          </a:p>
          <a:p>
            <a:endParaRPr lang="en-US" sz="2400" dirty="0"/>
          </a:p>
        </p:txBody>
      </p:sp>
      <p:sp>
        <p:nvSpPr>
          <p:cNvPr id="10" name="Slide Number Placeholder 9"/>
          <p:cNvSpPr>
            <a:spLocks noGrp="1"/>
          </p:cNvSpPr>
          <p:nvPr>
            <p:ph type="sldNum" sz="quarter" idx="12"/>
          </p:nvPr>
        </p:nvSpPr>
        <p:spPr/>
        <p:txBody>
          <a:bodyPr/>
          <a:lstStyle/>
          <a:p>
            <a:fld id="{82BAABBF-CE1E-8A4C-92D8-393D0291D808}" type="slidenum">
              <a:rPr lang="en-US" smtClean="0"/>
              <a:t>86</a:t>
            </a:fld>
            <a:endParaRPr lang="en-US"/>
          </a:p>
        </p:txBody>
      </p:sp>
      <p:grpSp>
        <p:nvGrpSpPr>
          <p:cNvPr id="4" name="Group 3"/>
          <p:cNvGrpSpPr/>
          <p:nvPr/>
        </p:nvGrpSpPr>
        <p:grpSpPr>
          <a:xfrm>
            <a:off x="3506352" y="2174311"/>
            <a:ext cx="6759382" cy="1678773"/>
            <a:chOff x="3519604" y="2770659"/>
            <a:chExt cx="6759382" cy="1678773"/>
          </a:xfrm>
        </p:grpSpPr>
        <p:cxnSp>
          <p:nvCxnSpPr>
            <p:cNvPr id="6" name="Straight Arrow Connector 5"/>
            <p:cNvCxnSpPr/>
            <p:nvPr/>
          </p:nvCxnSpPr>
          <p:spPr>
            <a:xfrm flipH="1">
              <a:off x="6529050" y="3045411"/>
              <a:ext cx="448213" cy="2785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39911" y="2826681"/>
              <a:ext cx="3339075" cy="400110"/>
            </a:xfrm>
            <a:prstGeom prst="rect">
              <a:avLst/>
            </a:prstGeom>
            <a:noFill/>
          </p:spPr>
          <p:txBody>
            <a:bodyPr wrap="none" rtlCol="0">
              <a:spAutoFit/>
            </a:bodyPr>
            <a:lstStyle/>
            <a:p>
              <a:r>
                <a:rPr lang="en-US" sz="2000" dirty="0"/>
                <a:t>Vector of mean feature values</a:t>
              </a:r>
            </a:p>
          </p:txBody>
        </p:sp>
        <p:cxnSp>
          <p:nvCxnSpPr>
            <p:cNvPr id="8" name="Straight Arrow Connector 7"/>
            <p:cNvCxnSpPr/>
            <p:nvPr/>
          </p:nvCxnSpPr>
          <p:spPr>
            <a:xfrm flipH="1" flipV="1">
              <a:off x="6174216" y="4049323"/>
              <a:ext cx="448214" cy="2187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585077" y="4049322"/>
              <a:ext cx="3296120" cy="400110"/>
            </a:xfrm>
            <a:prstGeom prst="rect">
              <a:avLst/>
            </a:prstGeom>
            <a:noFill/>
          </p:spPr>
          <p:txBody>
            <a:bodyPr wrap="none" rtlCol="0">
              <a:spAutoFit/>
            </a:bodyPr>
            <a:lstStyle/>
            <a:p>
              <a:r>
                <a:rPr lang="en-US" sz="2000" dirty="0"/>
                <a:t>Vector of SD of feature values</a:t>
              </a:r>
            </a:p>
          </p:txBody>
        </p:sp>
        <p:cxnSp>
          <p:nvCxnSpPr>
            <p:cNvPr id="11" name="Straight Arrow Connector 10"/>
            <p:cNvCxnSpPr/>
            <p:nvPr/>
          </p:nvCxnSpPr>
          <p:spPr>
            <a:xfrm>
              <a:off x="5230754" y="3026737"/>
              <a:ext cx="413300" cy="2871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19604" y="2770659"/>
              <a:ext cx="1711150" cy="400110"/>
            </a:xfrm>
            <a:prstGeom prst="rect">
              <a:avLst/>
            </a:prstGeom>
            <a:noFill/>
          </p:spPr>
          <p:txBody>
            <a:bodyPr wrap="none" rtlCol="0">
              <a:spAutoFit/>
            </a:bodyPr>
            <a:lstStyle/>
            <a:p>
              <a:r>
                <a:rPr lang="en-US" sz="2000" dirty="0"/>
                <a:t>Feature vector</a:t>
              </a:r>
            </a:p>
          </p:txBody>
        </p:sp>
      </p:grpSp>
      <p:graphicFrame>
        <p:nvGraphicFramePr>
          <p:cNvPr id="13" name="Object 12"/>
          <p:cNvGraphicFramePr>
            <a:graphicFrameLocks noChangeAspect="1"/>
          </p:cNvGraphicFramePr>
          <p:nvPr/>
        </p:nvGraphicFramePr>
        <p:xfrm>
          <a:off x="4739724" y="2392916"/>
          <a:ext cx="1941513" cy="1203325"/>
        </p:xfrm>
        <a:graphic>
          <a:graphicData uri="http://schemas.openxmlformats.org/presentationml/2006/ole">
            <mc:AlternateContent xmlns:mc="http://schemas.openxmlformats.org/markup-compatibility/2006">
              <mc:Choice xmlns:v="urn:schemas-microsoft-com:vml" Requires="v">
                <p:oleObj spid="_x0000_s20559" name="Equation" r:id="rId4" imgW="635000" imgH="393700" progId="Equation.3">
                  <p:embed/>
                </p:oleObj>
              </mc:Choice>
              <mc:Fallback>
                <p:oleObj name="Equation" r:id="rId4" imgW="635000" imgH="393700" progId="Equation.3">
                  <p:embed/>
                  <p:pic>
                    <p:nvPicPr>
                      <p:cNvPr id="0" name=""/>
                      <p:cNvPicPr/>
                      <p:nvPr/>
                    </p:nvPicPr>
                    <p:blipFill>
                      <a:blip r:embed="rId5"/>
                      <a:stretch>
                        <a:fillRect/>
                      </a:stretch>
                    </p:blipFill>
                    <p:spPr>
                      <a:xfrm>
                        <a:off x="4739724" y="2392916"/>
                        <a:ext cx="1941513" cy="1203325"/>
                      </a:xfrm>
                      <a:prstGeom prst="rect">
                        <a:avLst/>
                      </a:prstGeom>
                    </p:spPr>
                  </p:pic>
                </p:oleObj>
              </mc:Fallback>
            </mc:AlternateContent>
          </a:graphicData>
        </a:graphic>
      </p:graphicFrame>
    </p:spTree>
    <p:extLst>
      <p:ext uri="{BB962C8B-B14F-4D97-AF65-F5344CB8AC3E}">
        <p14:creationId xmlns:p14="http://schemas.microsoft.com/office/powerpoint/2010/main" val="11871371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6214"/>
            <a:ext cx="10972800" cy="767276"/>
          </a:xfrm>
        </p:spPr>
        <p:txBody>
          <a:bodyPr/>
          <a:lstStyle/>
          <a:p>
            <a:r>
              <a:rPr lang="en-US" dirty="0"/>
              <a:t>Feature Normalization</a:t>
            </a:r>
          </a:p>
        </p:txBody>
      </p:sp>
      <p:grpSp>
        <p:nvGrpSpPr>
          <p:cNvPr id="3" name="Group 2"/>
          <p:cNvGrpSpPr>
            <a:grpSpLocks noChangeAspect="1"/>
          </p:cNvGrpSpPr>
          <p:nvPr/>
        </p:nvGrpSpPr>
        <p:grpSpPr>
          <a:xfrm>
            <a:off x="2073059" y="3020885"/>
            <a:ext cx="3933416" cy="1298850"/>
            <a:chOff x="1663090" y="1797052"/>
            <a:chExt cx="5794853" cy="2265995"/>
          </a:xfrm>
        </p:grpSpPr>
        <p:sp>
          <p:nvSpPr>
            <p:cNvPr id="4" name="Oval 3"/>
            <p:cNvSpPr/>
            <p:nvPr/>
          </p:nvSpPr>
          <p:spPr>
            <a:xfrm>
              <a:off x="3685566" y="2635250"/>
              <a:ext cx="1841500" cy="5715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a:spLocks noChangeAspect="1"/>
            </p:cNvSpPr>
            <p:nvPr/>
          </p:nvSpPr>
          <p:spPr>
            <a:xfrm>
              <a:off x="3288690" y="2428877"/>
              <a:ext cx="2600262" cy="101679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a:spLocks noChangeAspect="1"/>
            </p:cNvSpPr>
            <p:nvPr/>
          </p:nvSpPr>
          <p:spPr>
            <a:xfrm>
              <a:off x="2694965" y="2200276"/>
              <a:ext cx="3714650" cy="145256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p:nvSpPr>
          <p:spPr>
            <a:xfrm>
              <a:off x="2134049" y="1978026"/>
              <a:ext cx="4829044" cy="188832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p:nvSpPr>
          <p:spPr>
            <a:xfrm>
              <a:off x="1663090" y="1797052"/>
              <a:ext cx="5794853" cy="226599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a:grpSpLocks noChangeAspect="1"/>
          </p:cNvGrpSpPr>
          <p:nvPr/>
        </p:nvGrpSpPr>
        <p:grpSpPr>
          <a:xfrm rot="19631026">
            <a:off x="7129467" y="2683467"/>
            <a:ext cx="2288800" cy="2304094"/>
            <a:chOff x="1663090" y="1797052"/>
            <a:chExt cx="5794853" cy="2265995"/>
          </a:xfrm>
        </p:grpSpPr>
        <p:sp>
          <p:nvSpPr>
            <p:cNvPr id="10" name="Oval 9"/>
            <p:cNvSpPr/>
            <p:nvPr/>
          </p:nvSpPr>
          <p:spPr>
            <a:xfrm>
              <a:off x="3712819" y="2618834"/>
              <a:ext cx="1806245" cy="65749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a:spLocks noChangeAspect="1"/>
            </p:cNvSpPr>
            <p:nvPr/>
          </p:nvSpPr>
          <p:spPr>
            <a:xfrm>
              <a:off x="3288690" y="2428877"/>
              <a:ext cx="2600262" cy="101679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a:spLocks noChangeAspect="1"/>
            </p:cNvSpPr>
            <p:nvPr/>
          </p:nvSpPr>
          <p:spPr>
            <a:xfrm>
              <a:off x="2694965" y="2200276"/>
              <a:ext cx="3714650" cy="145256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2134049" y="1978026"/>
              <a:ext cx="4829044" cy="188832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a:spLocks noChangeAspect="1"/>
            </p:cNvSpPr>
            <p:nvPr/>
          </p:nvSpPr>
          <p:spPr>
            <a:xfrm>
              <a:off x="1663090" y="1797052"/>
              <a:ext cx="5794853" cy="226599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5" name="Straight Arrow Connector 14"/>
          <p:cNvCxnSpPr/>
          <p:nvPr/>
        </p:nvCxnSpPr>
        <p:spPr>
          <a:xfrm flipV="1">
            <a:off x="2027677" y="5281946"/>
            <a:ext cx="3959772" cy="7616"/>
          </a:xfrm>
          <a:prstGeom prst="straightConnector1">
            <a:avLst/>
          </a:prstGeom>
          <a:ln w="3175" cmpd="sng">
            <a:solidFill>
              <a:schemeClr val="bg1">
                <a:lumMod val="50000"/>
              </a:schemeClr>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2027679" y="2345668"/>
            <a:ext cx="0" cy="2936278"/>
          </a:xfrm>
          <a:prstGeom prst="straightConnector1">
            <a:avLst/>
          </a:prstGeom>
          <a:ln w="3175" cmpd="sng">
            <a:solidFill>
              <a:schemeClr val="bg1">
                <a:lumMod val="50000"/>
              </a:schemeClr>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6711832" y="5257055"/>
            <a:ext cx="3328204" cy="0"/>
          </a:xfrm>
          <a:prstGeom prst="straightConnector1">
            <a:avLst/>
          </a:prstGeom>
          <a:ln w="3175" cmpd="sng">
            <a:solidFill>
              <a:schemeClr val="bg1">
                <a:lumMod val="50000"/>
              </a:schemeClr>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flipV="1">
            <a:off x="6687750" y="2345669"/>
            <a:ext cx="24084" cy="2903771"/>
          </a:xfrm>
          <a:prstGeom prst="straightConnector1">
            <a:avLst/>
          </a:prstGeom>
          <a:ln w="3175" cmpd="sng">
            <a:solidFill>
              <a:schemeClr val="bg1">
                <a:lumMod val="50000"/>
              </a:schemeClr>
            </a:solidFill>
            <a:prstDash val="dash"/>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2359845" y="5627771"/>
            <a:ext cx="3341335" cy="400110"/>
          </a:xfrm>
          <a:prstGeom prst="rect">
            <a:avLst/>
          </a:prstGeom>
          <a:noFill/>
        </p:spPr>
        <p:txBody>
          <a:bodyPr wrap="square" rtlCol="0">
            <a:spAutoFit/>
          </a:bodyPr>
          <a:lstStyle/>
          <a:p>
            <a:pPr algn="ctr"/>
            <a:r>
              <a:rPr lang="en-US" sz="2000" dirty="0"/>
              <a:t>Before normalization</a:t>
            </a:r>
          </a:p>
        </p:txBody>
      </p:sp>
      <p:sp>
        <p:nvSpPr>
          <p:cNvPr id="25" name="TextBox 24"/>
          <p:cNvSpPr txBox="1"/>
          <p:nvPr/>
        </p:nvSpPr>
        <p:spPr>
          <a:xfrm>
            <a:off x="6687751" y="5637698"/>
            <a:ext cx="3341335" cy="400110"/>
          </a:xfrm>
          <a:prstGeom prst="rect">
            <a:avLst/>
          </a:prstGeom>
          <a:noFill/>
        </p:spPr>
        <p:txBody>
          <a:bodyPr wrap="square" rtlCol="0">
            <a:spAutoFit/>
          </a:bodyPr>
          <a:lstStyle/>
          <a:p>
            <a:pPr algn="ctr"/>
            <a:r>
              <a:rPr lang="en-US" sz="2000" dirty="0"/>
              <a:t>After normalization</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F0F3D844-7595-7C41-ABFD-995560D63507}"/>
                  </a:ext>
                </a:extLst>
              </p:cNvPr>
              <p:cNvSpPr txBox="1"/>
              <p:nvPr/>
            </p:nvSpPr>
            <p:spPr>
              <a:xfrm>
                <a:off x="9306694" y="1688267"/>
                <a:ext cx="73334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200" b="0" i="1" smtClean="0">
                          <a:latin typeface="Cambria Math" panose="02040503050406030204" pitchFamily="18" charset="0"/>
                        </a:rPr>
                        <m:t>𝐿</m:t>
                      </m:r>
                      <m:r>
                        <a:rPr lang="en-CA" sz="2200" b="0" i="1" smtClean="0">
                          <a:latin typeface="Cambria Math" panose="02040503050406030204" pitchFamily="18" charset="0"/>
                        </a:rPr>
                        <m:t>(</m:t>
                      </m:r>
                      <m:r>
                        <a:rPr lang="en-CA" sz="2200" b="0" i="1" smtClean="0">
                          <a:latin typeface="Cambria Math" panose="02040503050406030204" pitchFamily="18" charset="0"/>
                        </a:rPr>
                        <m:t>𝑊</m:t>
                      </m:r>
                      <m:r>
                        <a:rPr lang="en-CA" sz="2200" b="0" i="1" smtClean="0">
                          <a:latin typeface="Cambria Math" panose="02040503050406030204" pitchFamily="18" charset="0"/>
                        </a:rPr>
                        <m:t>)</m:t>
                      </m:r>
                    </m:oMath>
                  </m:oMathPara>
                </a14:m>
                <a:endParaRPr lang="en-US" sz="2200" dirty="0"/>
              </a:p>
            </p:txBody>
          </p:sp>
        </mc:Choice>
        <mc:Fallback xmlns="">
          <p:sp>
            <p:nvSpPr>
              <p:cNvPr id="23" name="TextBox 22">
                <a:extLst>
                  <a:ext uri="{FF2B5EF4-FFF2-40B4-BE49-F238E27FC236}">
                    <a16:creationId xmlns:a16="http://schemas.microsoft.com/office/drawing/2014/main" id="{F0F3D844-7595-7C41-ABFD-995560D63507}"/>
                  </a:ext>
                </a:extLst>
              </p:cNvPr>
              <p:cNvSpPr txBox="1">
                <a:spLocks noRot="1" noChangeAspect="1" noMove="1" noResize="1" noEditPoints="1" noAdjustHandles="1" noChangeArrowheads="1" noChangeShapeType="1" noTextEdit="1"/>
              </p:cNvSpPr>
              <p:nvPr/>
            </p:nvSpPr>
            <p:spPr>
              <a:xfrm>
                <a:off x="9306694" y="1688267"/>
                <a:ext cx="733342" cy="338554"/>
              </a:xfrm>
              <a:prstGeom prst="rect">
                <a:avLst/>
              </a:prstGeom>
              <a:blipFill>
                <a:blip r:embed="rId3"/>
                <a:stretch>
                  <a:fillRect l="-8475" r="-11864" b="-32143"/>
                </a:stretch>
              </a:blipFill>
            </p:spPr>
            <p:txBody>
              <a:bodyPr/>
              <a:lstStyle/>
              <a:p>
                <a:r>
                  <a:rPr lang="en-US">
                    <a:noFill/>
                  </a:rPr>
                  <a:t> </a:t>
                </a:r>
              </a:p>
            </p:txBody>
          </p:sp>
        </mc:Fallback>
      </mc:AlternateContent>
    </p:spTree>
    <p:extLst>
      <p:ext uri="{BB962C8B-B14F-4D97-AF65-F5344CB8AC3E}">
        <p14:creationId xmlns:p14="http://schemas.microsoft.com/office/powerpoint/2010/main" val="275256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Covariance Shift</a:t>
            </a:r>
          </a:p>
        </p:txBody>
      </p:sp>
      <p:sp>
        <p:nvSpPr>
          <p:cNvPr id="6" name="Content Placeholder 5"/>
          <p:cNvSpPr>
            <a:spLocks noGrp="1"/>
          </p:cNvSpPr>
          <p:nvPr>
            <p:ph idx="1"/>
          </p:nvPr>
        </p:nvSpPr>
        <p:spPr>
          <a:xfrm>
            <a:off x="2383074" y="1600201"/>
            <a:ext cx="7563584" cy="4898327"/>
          </a:xfrm>
        </p:spPr>
        <p:txBody>
          <a:bodyPr>
            <a:normAutofit/>
          </a:bodyPr>
          <a:lstStyle/>
          <a:p>
            <a:pPr algn="ctr"/>
            <a:r>
              <a:rPr lang="en-US" dirty="0"/>
              <a:t>Each hidden layer changes distribution of inputs to next layer: </a:t>
            </a:r>
            <a:r>
              <a:rPr lang="en-US" i="1" dirty="0"/>
              <a:t>slows down learning</a:t>
            </a:r>
          </a:p>
        </p:txBody>
      </p:sp>
      <p:sp>
        <p:nvSpPr>
          <p:cNvPr id="3" name="Slide Number Placeholder 2"/>
          <p:cNvSpPr>
            <a:spLocks noGrp="1"/>
          </p:cNvSpPr>
          <p:nvPr>
            <p:ph type="sldNum" sz="quarter" idx="12"/>
          </p:nvPr>
        </p:nvSpPr>
        <p:spPr/>
        <p:txBody>
          <a:bodyPr/>
          <a:lstStyle/>
          <a:p>
            <a:fld id="{82BAABBF-CE1E-8A4C-92D8-393D0291D808}" type="slidenum">
              <a:rPr lang="en-US" smtClean="0"/>
              <a:t>88</a:t>
            </a:fld>
            <a:endParaRPr lang="en-US"/>
          </a:p>
        </p:txBody>
      </p:sp>
      <p:sp>
        <p:nvSpPr>
          <p:cNvPr id="5" name="Oval Callout 4"/>
          <p:cNvSpPr/>
          <p:nvPr/>
        </p:nvSpPr>
        <p:spPr>
          <a:xfrm>
            <a:off x="2946335" y="6029734"/>
            <a:ext cx="2443497" cy="655532"/>
          </a:xfrm>
          <a:prstGeom prst="wedgeEllipseCallout">
            <a:avLst>
              <a:gd name="adj1" fmla="val 43581"/>
              <a:gd name="adj2" fmla="val -8563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Normalize inputs to layer 2</a:t>
            </a:r>
          </a:p>
        </p:txBody>
      </p:sp>
      <p:sp>
        <p:nvSpPr>
          <p:cNvPr id="8" name="Oval Callout 7"/>
          <p:cNvSpPr/>
          <p:nvPr/>
        </p:nvSpPr>
        <p:spPr>
          <a:xfrm>
            <a:off x="6898396" y="6029734"/>
            <a:ext cx="2424820" cy="655532"/>
          </a:xfrm>
          <a:prstGeom prst="wedgeEllipseCallout">
            <a:avLst>
              <a:gd name="adj1" fmla="val -30107"/>
              <a:gd name="adj2" fmla="val -8278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Normalize inputs to layer </a:t>
            </a:r>
            <a:r>
              <a:rPr lang="en-US" i="1" dirty="0">
                <a:latin typeface="Times"/>
                <a:cs typeface="Times"/>
              </a:rPr>
              <a:t>n</a:t>
            </a:r>
          </a:p>
        </p:txBody>
      </p:sp>
      <p:sp>
        <p:nvSpPr>
          <p:cNvPr id="9" name="TextBox 8"/>
          <p:cNvSpPr txBox="1"/>
          <p:nvPr/>
        </p:nvSpPr>
        <p:spPr>
          <a:xfrm>
            <a:off x="6043475" y="5852197"/>
            <a:ext cx="522915" cy="646331"/>
          </a:xfrm>
          <a:prstGeom prst="rect">
            <a:avLst/>
          </a:prstGeom>
          <a:noFill/>
        </p:spPr>
        <p:txBody>
          <a:bodyPr wrap="square" rtlCol="0">
            <a:spAutoFit/>
          </a:bodyPr>
          <a:lstStyle/>
          <a:p>
            <a:pPr algn="ctr"/>
            <a:r>
              <a:rPr lang="en-US" sz="3600" dirty="0"/>
              <a:t>…</a:t>
            </a:r>
          </a:p>
        </p:txBody>
      </p:sp>
      <p:pic>
        <p:nvPicPr>
          <p:cNvPr id="10" name="Picture 9"/>
          <p:cNvPicPr>
            <a:picLocks noChangeAspect="1"/>
          </p:cNvPicPr>
          <p:nvPr/>
        </p:nvPicPr>
        <p:blipFill>
          <a:blip r:embed="rId3"/>
          <a:stretch>
            <a:fillRect/>
          </a:stretch>
        </p:blipFill>
        <p:spPr>
          <a:xfrm>
            <a:off x="3227966" y="2821708"/>
            <a:ext cx="6095250" cy="3208026"/>
          </a:xfrm>
          <a:prstGeom prst="rect">
            <a:avLst/>
          </a:prstGeom>
        </p:spPr>
      </p:pic>
    </p:spTree>
    <p:extLst>
      <p:ext uri="{BB962C8B-B14F-4D97-AF65-F5344CB8AC3E}">
        <p14:creationId xmlns:p14="http://schemas.microsoft.com/office/powerpoint/2010/main" val="532955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Normalization</a:t>
            </a:r>
          </a:p>
        </p:txBody>
      </p:sp>
      <p:sp>
        <p:nvSpPr>
          <p:cNvPr id="3" name="Content Placeholder 2"/>
          <p:cNvSpPr>
            <a:spLocks noGrp="1"/>
          </p:cNvSpPr>
          <p:nvPr>
            <p:ph idx="1"/>
          </p:nvPr>
        </p:nvSpPr>
        <p:spPr/>
        <p:txBody>
          <a:bodyPr/>
          <a:lstStyle/>
          <a:p>
            <a:r>
              <a:rPr lang="en-US" dirty="0"/>
              <a:t>Training time:</a:t>
            </a:r>
          </a:p>
          <a:p>
            <a:pPr lvl="1"/>
            <a:r>
              <a:rPr lang="en-US" dirty="0"/>
              <a:t>Mini-batch of activations for layer to normalize</a:t>
            </a:r>
          </a:p>
        </p:txBody>
      </p:sp>
      <p:sp>
        <p:nvSpPr>
          <p:cNvPr id="5" name="Slide Number Placeholder 4"/>
          <p:cNvSpPr>
            <a:spLocks noGrp="1"/>
          </p:cNvSpPr>
          <p:nvPr>
            <p:ph type="sldNum" sz="quarter" idx="12"/>
          </p:nvPr>
        </p:nvSpPr>
        <p:spPr/>
        <p:txBody>
          <a:bodyPr/>
          <a:lstStyle/>
          <a:p>
            <a:fld id="{82BAABBF-CE1E-8A4C-92D8-393D0291D808}" type="slidenum">
              <a:rPr lang="en-US" smtClean="0"/>
              <a:t>89</a:t>
            </a:fld>
            <a:endParaRPr lang="en-US"/>
          </a:p>
        </p:txBody>
      </p:sp>
      <p:sp>
        <p:nvSpPr>
          <p:cNvPr id="4" name="Rectangle 3"/>
          <p:cNvSpPr/>
          <p:nvPr/>
        </p:nvSpPr>
        <p:spPr>
          <a:xfrm>
            <a:off x="4586776" y="3305287"/>
            <a:ext cx="2577220" cy="560218"/>
          </a:xfrm>
          <a:prstGeom prst="rect">
            <a:avLst/>
          </a:prstGeom>
          <a:noFill/>
          <a:ln>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586776" y="3299829"/>
            <a:ext cx="709132" cy="1779481"/>
          </a:xfrm>
          <a:prstGeom prst="rect">
            <a:avLst/>
          </a:prstGeom>
          <a:noFill/>
          <a:ln>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555250" y="3299829"/>
            <a:ext cx="2149325" cy="830997"/>
          </a:xfrm>
          <a:prstGeom prst="rect">
            <a:avLst/>
          </a:prstGeom>
          <a:noFill/>
        </p:spPr>
        <p:txBody>
          <a:bodyPr wrap="square" rtlCol="0">
            <a:spAutoFit/>
          </a:bodyPr>
          <a:lstStyle/>
          <a:p>
            <a:r>
              <a:rPr lang="en-US" sz="2400" i="1" dirty="0">
                <a:latin typeface="Times"/>
                <a:cs typeface="Times"/>
              </a:rPr>
              <a:t>K</a:t>
            </a:r>
            <a:r>
              <a:rPr lang="en-US" sz="2400" dirty="0"/>
              <a:t> hidden layer activations</a:t>
            </a:r>
          </a:p>
        </p:txBody>
      </p:sp>
      <p:sp>
        <p:nvSpPr>
          <p:cNvPr id="10" name="TextBox 9"/>
          <p:cNvSpPr txBox="1"/>
          <p:nvPr/>
        </p:nvSpPr>
        <p:spPr>
          <a:xfrm>
            <a:off x="4586777" y="5307139"/>
            <a:ext cx="2149325" cy="830997"/>
          </a:xfrm>
          <a:prstGeom prst="rect">
            <a:avLst/>
          </a:prstGeom>
          <a:noFill/>
        </p:spPr>
        <p:txBody>
          <a:bodyPr wrap="square" rtlCol="0">
            <a:spAutoFit/>
          </a:bodyPr>
          <a:lstStyle/>
          <a:p>
            <a:r>
              <a:rPr lang="en-US" sz="2400" i="1" dirty="0">
                <a:latin typeface="Times"/>
                <a:cs typeface="Times"/>
              </a:rPr>
              <a:t>N</a:t>
            </a:r>
            <a:r>
              <a:rPr lang="en-US" sz="2400" dirty="0"/>
              <a:t> data points in mini-batch</a:t>
            </a:r>
          </a:p>
        </p:txBody>
      </p:sp>
      <p:graphicFrame>
        <p:nvGraphicFramePr>
          <p:cNvPr id="11" name="Object 10"/>
          <p:cNvGraphicFramePr>
            <a:graphicFrameLocks noChangeAspect="1"/>
          </p:cNvGraphicFramePr>
          <p:nvPr/>
        </p:nvGraphicFramePr>
        <p:xfrm>
          <a:off x="3530937" y="3140200"/>
          <a:ext cx="4024312" cy="2166938"/>
        </p:xfrm>
        <a:graphic>
          <a:graphicData uri="http://schemas.openxmlformats.org/presentationml/2006/ole">
            <mc:AlternateContent xmlns:mc="http://schemas.openxmlformats.org/markup-compatibility/2006">
              <mc:Choice xmlns:v="urn:schemas-microsoft-com:vml" Requires="v">
                <p:oleObj spid="_x0000_s22607" name="Equation" r:id="rId4" imgW="1511300" imgH="812800" progId="Equation.3">
                  <p:embed/>
                </p:oleObj>
              </mc:Choice>
              <mc:Fallback>
                <p:oleObj name="Equation" r:id="rId4" imgW="1511300" imgH="812800" progId="Equation.3">
                  <p:embed/>
                  <p:pic>
                    <p:nvPicPr>
                      <p:cNvPr id="0" name=""/>
                      <p:cNvPicPr/>
                      <p:nvPr/>
                    </p:nvPicPr>
                    <p:blipFill>
                      <a:blip r:embed="rId5"/>
                      <a:stretch>
                        <a:fillRect/>
                      </a:stretch>
                    </p:blipFill>
                    <p:spPr>
                      <a:xfrm>
                        <a:off x="3530937" y="3140200"/>
                        <a:ext cx="4024312" cy="2166938"/>
                      </a:xfrm>
                      <a:prstGeom prst="rect">
                        <a:avLst/>
                      </a:prstGeom>
                    </p:spPr>
                  </p:pic>
                </p:oleObj>
              </mc:Fallback>
            </mc:AlternateContent>
          </a:graphicData>
        </a:graphic>
      </p:graphicFrame>
    </p:spTree>
    <p:extLst>
      <p:ext uri="{BB962C8B-B14F-4D97-AF65-F5344CB8AC3E}">
        <p14:creationId xmlns:p14="http://schemas.microsoft.com/office/powerpoint/2010/main" val="61503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886" y="600169"/>
            <a:ext cx="5181121" cy="3454081"/>
          </a:xfrm>
          <a:prstGeom prst="rect">
            <a:avLst/>
          </a:prstGeom>
          <a:ln>
            <a:noFill/>
          </a:ln>
        </p:spPr>
      </p:pic>
      <p:sp>
        <p:nvSpPr>
          <p:cNvPr id="2" name="Title 1"/>
          <p:cNvSpPr>
            <a:spLocks noGrp="1"/>
          </p:cNvSpPr>
          <p:nvPr>
            <p:ph type="title"/>
          </p:nvPr>
        </p:nvSpPr>
        <p:spPr/>
        <p:txBody>
          <a:bodyPr/>
          <a:lstStyle/>
          <a:p>
            <a:r>
              <a:rPr lang="en-US" dirty="0"/>
              <a:t>Estimate of the regression coefficients:  gradient descent </a:t>
            </a:r>
          </a:p>
        </p:txBody>
      </p:sp>
      <p:sp>
        <p:nvSpPr>
          <p:cNvPr id="4" name="Slide Number Placeholder 3"/>
          <p:cNvSpPr>
            <a:spLocks noGrp="1"/>
          </p:cNvSpPr>
          <p:nvPr>
            <p:ph type="sldNum" sz="quarter" idx="12"/>
          </p:nvPr>
        </p:nvSpPr>
        <p:spPr/>
        <p:txBody>
          <a:bodyPr/>
          <a:lstStyle/>
          <a:p>
            <a:fld id="{74FD6AAA-7C75-FB4B-8EA1-06B22787237D}" type="slidenum">
              <a:rPr lang="en-US" smtClean="0"/>
              <a:t>9</a:t>
            </a:fld>
            <a:endParaRPr lang="en-US"/>
          </a:p>
        </p:txBody>
      </p:sp>
      <p:sp>
        <p:nvSpPr>
          <p:cNvPr id="8" name="Rectangle 7"/>
          <p:cNvSpPr/>
          <p:nvPr/>
        </p:nvSpPr>
        <p:spPr>
          <a:xfrm>
            <a:off x="602691" y="3599117"/>
            <a:ext cx="10862299" cy="2431435"/>
          </a:xfrm>
          <a:prstGeom prst="rect">
            <a:avLst/>
          </a:prstGeom>
        </p:spPr>
        <p:txBody>
          <a:bodyPr wrap="square">
            <a:spAutoFit/>
          </a:bodyPr>
          <a:lstStyle/>
          <a:p>
            <a:pPr>
              <a:spcAft>
                <a:spcPts val="600"/>
              </a:spcAft>
            </a:pPr>
            <a:r>
              <a:rPr lang="en-US" sz="2400" dirty="0">
                <a:solidFill>
                  <a:schemeClr val="tx1">
                    <a:lumMod val="75000"/>
                    <a:lumOff val="25000"/>
                  </a:schemeClr>
                </a:solidFill>
                <a:latin typeface="Karla" charset="0"/>
                <a:ea typeface="Karla" charset="0"/>
                <a:cs typeface="Karla" charset="0"/>
              </a:rPr>
              <a:t>A more flexible method is</a:t>
            </a:r>
          </a:p>
          <a:p>
            <a:pPr marL="342900" indent="-342900">
              <a:spcAft>
                <a:spcPts val="600"/>
              </a:spcAft>
              <a:buFont typeface="Arial" charset="0"/>
              <a:buChar char="•"/>
            </a:pPr>
            <a:r>
              <a:rPr lang="en-US" sz="2400" dirty="0">
                <a:solidFill>
                  <a:schemeClr val="tx1">
                    <a:lumMod val="75000"/>
                    <a:lumOff val="25000"/>
                  </a:schemeClr>
                </a:solidFill>
                <a:latin typeface="Karla" charset="0"/>
                <a:ea typeface="Karla" charset="0"/>
                <a:cs typeface="Karla" charset="0"/>
              </a:rPr>
              <a:t>Start from a random point</a:t>
            </a:r>
          </a:p>
          <a:p>
            <a:pPr marL="914400" lvl="1" indent="-457200">
              <a:spcAft>
                <a:spcPts val="600"/>
              </a:spcAft>
              <a:buFont typeface="+mj-lt"/>
              <a:buAutoNum type="arabicPeriod"/>
            </a:pPr>
            <a:r>
              <a:rPr lang="en-US" sz="2000" dirty="0">
                <a:solidFill>
                  <a:schemeClr val="tx1">
                    <a:lumMod val="75000"/>
                    <a:lumOff val="25000"/>
                  </a:schemeClr>
                </a:solidFill>
                <a:latin typeface="Karla" charset="0"/>
                <a:ea typeface="Karla" charset="0"/>
                <a:cs typeface="Karla" charset="0"/>
              </a:rPr>
              <a:t>Determine which direction to go to reduce the loss (left or right)</a:t>
            </a:r>
          </a:p>
          <a:p>
            <a:pPr marL="914400" lvl="1" indent="-457200">
              <a:spcAft>
                <a:spcPts val="600"/>
              </a:spcAft>
              <a:buFont typeface="+mj-lt"/>
              <a:buAutoNum type="arabicPeriod"/>
            </a:pPr>
            <a:r>
              <a:rPr lang="en-US" sz="2000" dirty="0">
                <a:solidFill>
                  <a:schemeClr val="tx1">
                    <a:lumMod val="75000"/>
                    <a:lumOff val="25000"/>
                  </a:schemeClr>
                </a:solidFill>
                <a:latin typeface="Karla" charset="0"/>
                <a:ea typeface="Karla" charset="0"/>
                <a:cs typeface="Karla" charset="0"/>
              </a:rPr>
              <a:t>Compute the slope of the function at this point and step to the right if slope is negative or step to the left if slope is positive</a:t>
            </a:r>
          </a:p>
          <a:p>
            <a:pPr marL="914400" lvl="1" indent="-457200">
              <a:spcAft>
                <a:spcPts val="600"/>
              </a:spcAft>
              <a:buFont typeface="+mj-lt"/>
              <a:buAutoNum type="arabicPeriod"/>
            </a:pPr>
            <a:r>
              <a:rPr lang="en-US" sz="2000" dirty="0" err="1">
                <a:solidFill>
                  <a:schemeClr val="tx1">
                    <a:lumMod val="75000"/>
                    <a:lumOff val="25000"/>
                  </a:schemeClr>
                </a:solidFill>
                <a:latin typeface="Karla" charset="0"/>
                <a:ea typeface="Karla" charset="0"/>
                <a:cs typeface="Karla" charset="0"/>
              </a:rPr>
              <a:t>Goto</a:t>
            </a:r>
            <a:r>
              <a:rPr lang="en-US" sz="2000" dirty="0">
                <a:solidFill>
                  <a:schemeClr val="tx1">
                    <a:lumMod val="75000"/>
                    <a:lumOff val="25000"/>
                  </a:schemeClr>
                </a:solidFill>
                <a:latin typeface="Karla" charset="0"/>
                <a:ea typeface="Karla" charset="0"/>
                <a:cs typeface="Karla" charset="0"/>
              </a:rPr>
              <a:t> to #1 </a:t>
            </a:r>
          </a:p>
        </p:txBody>
      </p:sp>
      <p:sp>
        <p:nvSpPr>
          <p:cNvPr id="3" name="Oval 2"/>
          <p:cNvSpPr/>
          <p:nvPr/>
        </p:nvSpPr>
        <p:spPr>
          <a:xfrm>
            <a:off x="5644896" y="2121408"/>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5378182" y="3355147"/>
            <a:ext cx="663265" cy="12192"/>
            <a:chOff x="5370576" y="2157984"/>
            <a:chExt cx="663265" cy="12192"/>
          </a:xfrm>
        </p:grpSpPr>
        <p:cxnSp>
          <p:nvCxnSpPr>
            <p:cNvPr id="7" name="Straight Arrow Connector 6"/>
            <p:cNvCxnSpPr/>
            <p:nvPr/>
          </p:nvCxnSpPr>
          <p:spPr>
            <a:xfrm flipV="1">
              <a:off x="5759521" y="2157984"/>
              <a:ext cx="274320" cy="1199"/>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70576" y="2170176"/>
              <a:ext cx="274320" cy="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flipH="1" flipV="1">
            <a:off x="4986528" y="1048512"/>
            <a:ext cx="1499616" cy="2267712"/>
          </a:xfrm>
          <a:prstGeom prst="line">
            <a:avLst/>
          </a:prstGeom>
          <a:ln>
            <a:solidFill>
              <a:schemeClr val="accent2">
                <a:alpha val="72000"/>
              </a:schemeClr>
            </a:solidFill>
          </a:ln>
        </p:spPr>
        <p:style>
          <a:lnRef idx="2">
            <a:schemeClr val="accent1"/>
          </a:lnRef>
          <a:fillRef idx="0">
            <a:schemeClr val="accent1"/>
          </a:fillRef>
          <a:effectRef idx="1">
            <a:schemeClr val="accent1"/>
          </a:effectRef>
          <a:fontRef idx="minor">
            <a:schemeClr val="tx1"/>
          </a:fontRef>
        </p:style>
      </p:cxnSp>
      <p:sp>
        <p:nvSpPr>
          <p:cNvPr id="5" name="Striped Right Arrow 4"/>
          <p:cNvSpPr/>
          <p:nvPr/>
        </p:nvSpPr>
        <p:spPr>
          <a:xfrm>
            <a:off x="5736336" y="3268742"/>
            <a:ext cx="355854" cy="187452"/>
          </a:xfrm>
          <a:prstGeom prst="striped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685862" y="2185598"/>
            <a:ext cx="34290" cy="114681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6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0" presetClass="path" presetSubtype="0" accel="50000" decel="50000" fill="hold" grpId="1" nodeType="withEffect">
                                  <p:stCondLst>
                                    <p:cond delay="500"/>
                                  </p:stCondLst>
                                  <p:childTnLst>
                                    <p:animMotion origin="layout" path="M 3.33333E-6 -2.22222E-6 L 0.03021 0.08496 " pathEditMode="relative" rAng="0" ptsTypes="AA">
                                      <p:cBhvr>
                                        <p:cTn id="36" dur="2000" fill="hold"/>
                                        <p:tgtEl>
                                          <p:spTgt spid="3"/>
                                        </p:tgtEl>
                                        <p:attrNameLst>
                                          <p:attrName>ppt_x</p:attrName>
                                          <p:attrName>ppt_y</p:attrName>
                                        </p:attrNameLst>
                                      </p:cBhvr>
                                      <p:rCtr x="1510" y="4236"/>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2" nodeType="clickEffect">
                                  <p:stCondLst>
                                    <p:cond delay="0"/>
                                  </p:stCondLst>
                                  <p:childTnLst>
                                    <p:animMotion origin="layout" path="M 0.03021 0.08495 C 0.03034 0.08611 0.0306 0.08912 0.03099 0.09028 L 0.03203 0.09329 C 0.03229 0.09375 0.03242 0.09445 0.03268 0.09468 L 0.03346 0.09583 L 0.03398 0.09884 C 0.03411 0.09931 0.03411 0.09977 0.03424 0.10023 L 0.03593 0.10463 C 0.03619 0.10509 0.03633 0.10579 0.03659 0.10625 L 0.03737 0.10764 C 0.0375 0.10857 0.0375 0.10995 0.03789 0.11065 C 0.03815 0.11111 0.03854 0.11157 0.0388 0.11204 C 0.03893 0.1125 0.03906 0.1132 0.03932 0.11366 C 0.03958 0.11412 0.03984 0.11435 0.0401 0.11458 C 0.04205 0.11991 0.03906 0.11181 0.04153 0.11759 C 0.04192 0.11852 0.04218 0.11968 0.04258 0.1206 C 0.04297 0.12107 0.04323 0.12153 0.04349 0.12199 C 0.04362 0.12245 0.04375 0.12315 0.04401 0.12361 C 0.04427 0.12407 0.04453 0.12454 0.04479 0.125 C 0.04505 0.12546 0.04518 0.12616 0.04544 0.12662 C 0.047 0.12963 0.04557 0.12431 0.04791 0.13056 C 0.04922 0.13403 0.04843 0.13287 0.04987 0.13449 C 0.05 0.13495 0.05013 0.13565 0.05039 0.13588 C 0.05065 0.13634 0.05104 0.13657 0.05117 0.13704 C 0.05143 0.1375 0.0513 0.1382 0.05156 0.13843 C 0.05195 0.13935 0.05312 0.14051 0.05312 0.14074 C 0.05351 0.14236 0.05338 0.14144 0.05338 0.14306 " pathEditMode="relative" rAng="0" ptsTypes="AAAAAAAAAAAAAAAAAAAAAAAAAAA">
                                      <p:cBhvr>
                                        <p:cTn id="44" dur="2000" fill="hold"/>
                                        <p:tgtEl>
                                          <p:spTgt spid="3"/>
                                        </p:tgtEl>
                                        <p:attrNameLst>
                                          <p:attrName>ppt_x</p:attrName>
                                          <p:attrName>ppt_y</p:attrName>
                                        </p:attrNameLst>
                                      </p:cBhvr>
                                      <p:rCtr x="1159" y="2894"/>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3" nodeType="clickEffect">
                                  <p:stCondLst>
                                    <p:cond delay="0"/>
                                  </p:stCondLst>
                                  <p:childTnLst>
                                    <p:animMotion origin="layout" path="M 0.05338 0.14306 C 0.05364 0.14352 0.05377 0.14421 0.05416 0.14491 C 0.05469 0.14583 0.05521 0.14606 0.05586 0.1463 C 0.05612 0.14676 0.05638 0.14699 0.05664 0.14745 C 0.0569 0.14769 0.05729 0.14745 0.05755 0.14792 C 0.05781 0.14815 0.05781 0.14884 0.05807 0.14931 C 0.05833 0.14977 0.05859 0.15 0.05885 0.15023 C 0.05976 0.15278 0.05911 0.15139 0.06107 0.1537 C 0.06146 0.15394 0.06159 0.1544 0.06198 0.15463 L 0.06367 0.15579 C 0.06562 0.15556 0.06771 0.15556 0.06979 0.15509 C 0.07096 0.15509 0.07096 0.15347 0.07174 0.15185 C 0.07187 0.15116 0.072 0.15069 0.07226 0.15023 L 0.07305 0.14931 C 0.07344 0.14838 0.0737 0.14699 0.07422 0.1463 C 0.07526 0.14514 0.07487 0.14583 0.07539 0.14444 " pathEditMode="relative" rAng="0" ptsTypes="AAAAAAAAAAAAAAAA">
                                      <p:cBhvr>
                                        <p:cTn id="48" dur="2000" fill="hold"/>
                                        <p:tgtEl>
                                          <p:spTgt spid="3"/>
                                        </p:tgtEl>
                                        <p:attrNameLst>
                                          <p:attrName>ppt_x</p:attrName>
                                          <p:attrName>ppt_y</p:attrName>
                                        </p:attrNameLst>
                                      </p:cBhvr>
                                      <p:rCtr x="1094" y="625"/>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4" nodeType="clickEffect">
                                  <p:stCondLst>
                                    <p:cond delay="0"/>
                                  </p:stCondLst>
                                  <p:childTnLst>
                                    <p:animMotion origin="layout" path="M 0.07539 0.14444 C 0.07513 0.14491 0.075 0.14583 0.07474 0.1463 C 0.07435 0.14699 0.0737 0.14768 0.07305 0.14815 L 0.07149 0.15023 C 0.07123 0.15046 0.07097 0.15092 0.07058 0.15116 L 0.06888 0.15208 L 0.06732 0.15301 L 0.06641 0.1537 C 0.0655 0.15347 0.06459 0.15347 0.06368 0.15301 C 0.06302 0.15301 0.0625 0.15255 0.06198 0.15208 L 0.0612 0.15162 C 0.06094 0.15116 0.06068 0.15069 0.06029 0.15023 C 0.06003 0.14977 0.05977 0.14954 0.05951 0.1493 C 0.0586 0.14768 0.05938 0.14768 0.05873 0.14768 " pathEditMode="relative" rAng="0" ptsTypes="AAAAAAAAAAAAAA">
                                      <p:cBhvr>
                                        <p:cTn id="52" dur="2000" fill="hold"/>
                                        <p:tgtEl>
                                          <p:spTgt spid="3"/>
                                        </p:tgtEl>
                                        <p:attrNameLst>
                                          <p:attrName>ppt_x</p:attrName>
                                          <p:attrName>ppt_y</p:attrName>
                                        </p:attrNameLst>
                                      </p:cBhvr>
                                      <p:rCtr x="-833"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5" grpId="0" animBg="1"/>
      <p:bldP spid="5"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Normalization</a:t>
            </a:r>
          </a:p>
        </p:txBody>
      </p:sp>
      <p:sp>
        <p:nvSpPr>
          <p:cNvPr id="3" name="Content Placeholder 2"/>
          <p:cNvSpPr>
            <a:spLocks noGrp="1"/>
          </p:cNvSpPr>
          <p:nvPr>
            <p:ph idx="1"/>
          </p:nvPr>
        </p:nvSpPr>
        <p:spPr/>
        <p:txBody>
          <a:bodyPr/>
          <a:lstStyle/>
          <a:p>
            <a:r>
              <a:rPr lang="en-US" dirty="0"/>
              <a:t>Training time: </a:t>
            </a:r>
          </a:p>
          <a:p>
            <a:pPr lvl="1"/>
            <a:r>
              <a:rPr lang="en-US" dirty="0"/>
              <a:t>Mini-batch of activations for layer to normalize</a:t>
            </a:r>
          </a:p>
          <a:p>
            <a:pPr lvl="1"/>
            <a:endParaRPr lang="en-US" dirty="0"/>
          </a:p>
          <a:p>
            <a:pPr lvl="1"/>
            <a:endParaRPr lang="en-US" dirty="0"/>
          </a:p>
          <a:p>
            <a:pPr marL="457200" lvl="1" indent="0">
              <a:buNone/>
            </a:pPr>
            <a:endParaRPr lang="en-US" sz="1050" dirty="0"/>
          </a:p>
          <a:p>
            <a:pPr marL="457200" lvl="1" indent="0">
              <a:buNone/>
            </a:pPr>
            <a:r>
              <a:rPr lang="en-US" dirty="0"/>
              <a:t>   where</a:t>
            </a:r>
          </a:p>
          <a:p>
            <a:endParaRPr lang="en-US" dirty="0"/>
          </a:p>
          <a:p>
            <a:endParaRPr lang="en-US" dirty="0"/>
          </a:p>
        </p:txBody>
      </p:sp>
      <p:sp>
        <p:nvSpPr>
          <p:cNvPr id="8" name="Slide Number Placeholder 7"/>
          <p:cNvSpPr>
            <a:spLocks noGrp="1"/>
          </p:cNvSpPr>
          <p:nvPr>
            <p:ph type="sldNum" sz="quarter" idx="12"/>
          </p:nvPr>
        </p:nvSpPr>
        <p:spPr/>
        <p:txBody>
          <a:bodyPr/>
          <a:lstStyle/>
          <a:p>
            <a:fld id="{82BAABBF-CE1E-8A4C-92D8-393D0291D808}" type="slidenum">
              <a:rPr lang="en-US" smtClean="0"/>
              <a:t>90</a:t>
            </a:fld>
            <a:endParaRPr lang="en-US"/>
          </a:p>
        </p:txBody>
      </p:sp>
      <p:cxnSp>
        <p:nvCxnSpPr>
          <p:cNvPr id="6" name="Straight Arrow Connector 5"/>
          <p:cNvCxnSpPr/>
          <p:nvPr/>
        </p:nvCxnSpPr>
        <p:spPr>
          <a:xfrm flipH="1" flipV="1">
            <a:off x="3082730" y="5191354"/>
            <a:ext cx="308820" cy="6287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92061" y="5820121"/>
            <a:ext cx="3091149" cy="707886"/>
          </a:xfrm>
          <a:prstGeom prst="rect">
            <a:avLst/>
          </a:prstGeom>
          <a:noFill/>
        </p:spPr>
        <p:txBody>
          <a:bodyPr wrap="square" rtlCol="0">
            <a:spAutoFit/>
          </a:bodyPr>
          <a:lstStyle/>
          <a:p>
            <a:r>
              <a:rPr lang="en-US" sz="2000" dirty="0"/>
              <a:t>Vector of mean activations across mini-batch</a:t>
            </a:r>
          </a:p>
        </p:txBody>
      </p:sp>
      <p:cxnSp>
        <p:nvCxnSpPr>
          <p:cNvPr id="13" name="Straight Arrow Connector 12"/>
          <p:cNvCxnSpPr/>
          <p:nvPr/>
        </p:nvCxnSpPr>
        <p:spPr>
          <a:xfrm flipH="1" flipV="1">
            <a:off x="6744918" y="5434114"/>
            <a:ext cx="459319" cy="3860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04748" y="5820122"/>
            <a:ext cx="3256348" cy="707885"/>
          </a:xfrm>
          <a:prstGeom prst="rect">
            <a:avLst/>
          </a:prstGeom>
          <a:noFill/>
        </p:spPr>
        <p:txBody>
          <a:bodyPr wrap="square" rtlCol="0">
            <a:spAutoFit/>
          </a:bodyPr>
          <a:lstStyle/>
          <a:p>
            <a:r>
              <a:rPr lang="en-US" sz="2000" dirty="0"/>
              <a:t>Vector of SD of each unit across mini-batch</a:t>
            </a:r>
          </a:p>
        </p:txBody>
      </p:sp>
      <p:graphicFrame>
        <p:nvGraphicFramePr>
          <p:cNvPr id="11" name="Object 10"/>
          <p:cNvGraphicFramePr>
            <a:graphicFrameLocks noChangeAspect="1"/>
          </p:cNvGraphicFramePr>
          <p:nvPr/>
        </p:nvGraphicFramePr>
        <p:xfrm>
          <a:off x="4784157" y="2892940"/>
          <a:ext cx="1960760" cy="1048779"/>
        </p:xfrm>
        <a:graphic>
          <a:graphicData uri="http://schemas.openxmlformats.org/presentationml/2006/ole">
            <mc:AlternateContent xmlns:mc="http://schemas.openxmlformats.org/markup-compatibility/2006">
              <mc:Choice xmlns:v="urn:schemas-microsoft-com:vml" Requires="v">
                <p:oleObj spid="_x0000_s23707" name="Equation" r:id="rId4" imgW="736600" imgH="393700" progId="Equation.3">
                  <p:embed/>
                </p:oleObj>
              </mc:Choice>
              <mc:Fallback>
                <p:oleObj name="Equation" r:id="rId4" imgW="736600" imgH="393700" progId="Equation.3">
                  <p:embed/>
                  <p:pic>
                    <p:nvPicPr>
                      <p:cNvPr id="0" name=""/>
                      <p:cNvPicPr/>
                      <p:nvPr/>
                    </p:nvPicPr>
                    <p:blipFill>
                      <a:blip r:embed="rId5"/>
                      <a:stretch>
                        <a:fillRect/>
                      </a:stretch>
                    </p:blipFill>
                    <p:spPr>
                      <a:xfrm>
                        <a:off x="4784157" y="2892940"/>
                        <a:ext cx="1960760" cy="1048779"/>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2914651" y="4429126"/>
          <a:ext cx="6270625" cy="1141413"/>
        </p:xfrm>
        <a:graphic>
          <a:graphicData uri="http://schemas.openxmlformats.org/presentationml/2006/ole">
            <mc:AlternateContent xmlns:mc="http://schemas.openxmlformats.org/markup-compatibility/2006">
              <mc:Choice xmlns:v="urn:schemas-microsoft-com:vml" Requires="v">
                <p:oleObj spid="_x0000_s23708" name="Equation" r:id="rId6" imgW="2578100" imgH="469900" progId="Equation.3">
                  <p:embed/>
                </p:oleObj>
              </mc:Choice>
              <mc:Fallback>
                <p:oleObj name="Equation" r:id="rId6" imgW="2578100" imgH="469900" progId="Equation.3">
                  <p:embed/>
                  <p:pic>
                    <p:nvPicPr>
                      <p:cNvPr id="0" name=""/>
                      <p:cNvPicPr/>
                      <p:nvPr/>
                    </p:nvPicPr>
                    <p:blipFill>
                      <a:blip r:embed="rId7"/>
                      <a:stretch>
                        <a:fillRect/>
                      </a:stretch>
                    </p:blipFill>
                    <p:spPr>
                      <a:xfrm>
                        <a:off x="2914651" y="4429126"/>
                        <a:ext cx="6270625" cy="1141413"/>
                      </a:xfrm>
                      <a:prstGeom prst="rect">
                        <a:avLst/>
                      </a:prstGeom>
                    </p:spPr>
                  </p:pic>
                </p:oleObj>
              </mc:Fallback>
            </mc:AlternateContent>
          </a:graphicData>
        </a:graphic>
      </p:graphicFrame>
    </p:spTree>
    <p:extLst>
      <p:ext uri="{BB962C8B-B14F-4D97-AF65-F5344CB8AC3E}">
        <p14:creationId xmlns:p14="http://schemas.microsoft.com/office/powerpoint/2010/main" val="10201498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Normalization</a:t>
            </a:r>
          </a:p>
        </p:txBody>
      </p:sp>
      <p:sp>
        <p:nvSpPr>
          <p:cNvPr id="3" name="Content Placeholder 2"/>
          <p:cNvSpPr>
            <a:spLocks noGrp="1"/>
          </p:cNvSpPr>
          <p:nvPr>
            <p:ph idx="1"/>
          </p:nvPr>
        </p:nvSpPr>
        <p:spPr>
          <a:xfrm>
            <a:off x="1981200" y="1600200"/>
            <a:ext cx="8229600" cy="4692914"/>
          </a:xfrm>
        </p:spPr>
        <p:txBody>
          <a:bodyPr/>
          <a:lstStyle/>
          <a:p>
            <a:r>
              <a:rPr lang="en-US" dirty="0"/>
              <a:t>Training time: </a:t>
            </a:r>
          </a:p>
          <a:p>
            <a:pPr lvl="1"/>
            <a:r>
              <a:rPr lang="en-US" dirty="0"/>
              <a:t>Normalization can reduce expressive power</a:t>
            </a:r>
          </a:p>
          <a:p>
            <a:pPr lvl="1"/>
            <a:r>
              <a:rPr lang="en-US" dirty="0"/>
              <a:t>Instead use:</a:t>
            </a:r>
          </a:p>
          <a:p>
            <a:pPr lvl="1"/>
            <a:endParaRPr lang="en-US" dirty="0"/>
          </a:p>
          <a:p>
            <a:pPr lvl="1"/>
            <a:endParaRPr lang="en-US" sz="3200" dirty="0"/>
          </a:p>
          <a:p>
            <a:pPr lvl="1"/>
            <a:endParaRPr lang="en-US" sz="3600" dirty="0"/>
          </a:p>
          <a:p>
            <a:pPr lvl="1"/>
            <a:endParaRPr lang="en-US" dirty="0"/>
          </a:p>
          <a:p>
            <a:pPr lvl="1"/>
            <a:r>
              <a:rPr lang="en-US" dirty="0"/>
              <a:t>Allows network to </a:t>
            </a:r>
            <a:r>
              <a:rPr lang="en-US" dirty="0">
                <a:solidFill>
                  <a:srgbClr val="0000FF"/>
                </a:solidFill>
              </a:rPr>
              <a:t>control range of normalization</a:t>
            </a:r>
          </a:p>
          <a:p>
            <a:pPr lvl="1"/>
            <a:endParaRPr lang="en-US" dirty="0"/>
          </a:p>
          <a:p>
            <a:pPr lvl="1"/>
            <a:endParaRPr lang="en-US" dirty="0"/>
          </a:p>
          <a:p>
            <a:pPr lvl="1"/>
            <a:endParaRPr lang="en-US" dirty="0"/>
          </a:p>
          <a:p>
            <a:pPr lvl="1"/>
            <a:endParaRPr lang="en-US" dirty="0"/>
          </a:p>
          <a:p>
            <a:pPr marL="457200" lvl="1" indent="0">
              <a:buNone/>
            </a:pPr>
            <a:endParaRPr lang="en-US" sz="1050" dirty="0"/>
          </a:p>
          <a:p>
            <a:endParaRPr lang="en-US" dirty="0"/>
          </a:p>
          <a:p>
            <a:endParaRPr lang="en-US" dirty="0"/>
          </a:p>
        </p:txBody>
      </p:sp>
      <p:sp>
        <p:nvSpPr>
          <p:cNvPr id="4" name="Slide Number Placeholder 3"/>
          <p:cNvSpPr>
            <a:spLocks noGrp="1"/>
          </p:cNvSpPr>
          <p:nvPr>
            <p:ph type="sldNum" sz="quarter" idx="12"/>
          </p:nvPr>
        </p:nvSpPr>
        <p:spPr/>
        <p:txBody>
          <a:bodyPr/>
          <a:lstStyle/>
          <a:p>
            <a:fld id="{82BAABBF-CE1E-8A4C-92D8-393D0291D808}" type="slidenum">
              <a:rPr lang="en-US" smtClean="0"/>
              <a:t>91</a:t>
            </a:fld>
            <a:endParaRPr lang="en-US"/>
          </a:p>
        </p:txBody>
      </p:sp>
      <p:cxnSp>
        <p:nvCxnSpPr>
          <p:cNvPr id="6" name="Straight Arrow Connector 5"/>
          <p:cNvCxnSpPr/>
          <p:nvPr/>
        </p:nvCxnSpPr>
        <p:spPr>
          <a:xfrm flipH="1" flipV="1">
            <a:off x="5464359" y="3734799"/>
            <a:ext cx="336339" cy="6287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204748" y="3734801"/>
            <a:ext cx="310510" cy="6287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172524" y="4293928"/>
            <a:ext cx="3256348" cy="461665"/>
          </a:xfrm>
          <a:prstGeom prst="rect">
            <a:avLst/>
          </a:prstGeom>
          <a:noFill/>
        </p:spPr>
        <p:txBody>
          <a:bodyPr wrap="square" rtlCol="0">
            <a:spAutoFit/>
          </a:bodyPr>
          <a:lstStyle/>
          <a:p>
            <a:pPr algn="ctr"/>
            <a:r>
              <a:rPr lang="en-US" sz="2400" dirty="0"/>
              <a:t>Learnable parameters</a:t>
            </a:r>
          </a:p>
        </p:txBody>
      </p:sp>
      <p:graphicFrame>
        <p:nvGraphicFramePr>
          <p:cNvPr id="9" name="Object 8"/>
          <p:cNvGraphicFramePr>
            <a:graphicFrameLocks noChangeAspect="1"/>
          </p:cNvGraphicFramePr>
          <p:nvPr/>
        </p:nvGraphicFramePr>
        <p:xfrm>
          <a:off x="5314950" y="3193921"/>
          <a:ext cx="1449388" cy="596900"/>
        </p:xfrm>
        <a:graphic>
          <a:graphicData uri="http://schemas.openxmlformats.org/presentationml/2006/ole">
            <mc:AlternateContent xmlns:mc="http://schemas.openxmlformats.org/markup-compatibility/2006">
              <mc:Choice xmlns:v="urn:schemas-microsoft-com:vml" Requires="v">
                <p:oleObj spid="_x0000_s24655" name="Equation" r:id="rId4" imgW="495300" imgH="203200" progId="Equation.3">
                  <p:embed/>
                </p:oleObj>
              </mc:Choice>
              <mc:Fallback>
                <p:oleObj name="Equation" r:id="rId4" imgW="495300" imgH="203200" progId="Equation.3">
                  <p:embed/>
                  <p:pic>
                    <p:nvPicPr>
                      <p:cNvPr id="0" name=""/>
                      <p:cNvPicPr/>
                      <p:nvPr/>
                    </p:nvPicPr>
                    <p:blipFill>
                      <a:blip r:embed="rId5"/>
                      <a:stretch>
                        <a:fillRect/>
                      </a:stretch>
                    </p:blipFill>
                    <p:spPr>
                      <a:xfrm>
                        <a:off x="5314950" y="3193921"/>
                        <a:ext cx="1449388" cy="596900"/>
                      </a:xfrm>
                      <a:prstGeom prst="rect">
                        <a:avLst/>
                      </a:prstGeom>
                    </p:spPr>
                  </p:pic>
                </p:oleObj>
              </mc:Fallback>
            </mc:AlternateContent>
          </a:graphicData>
        </a:graphic>
      </p:graphicFrame>
    </p:spTree>
    <p:extLst>
      <p:ext uri="{BB962C8B-B14F-4D97-AF65-F5344CB8AC3E}">
        <p14:creationId xmlns:p14="http://schemas.microsoft.com/office/powerpoint/2010/main" val="13011096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4"/>
          <a:stretch>
            <a:fillRect/>
          </a:stretch>
        </p:blipFill>
        <p:spPr>
          <a:xfrm>
            <a:off x="3321332" y="1940511"/>
            <a:ext cx="3863675" cy="2033513"/>
          </a:xfrm>
          <a:prstGeom prst="rect">
            <a:avLst/>
          </a:prstGeom>
        </p:spPr>
      </p:pic>
      <p:pic>
        <p:nvPicPr>
          <p:cNvPr id="21" name="Picture 20"/>
          <p:cNvPicPr>
            <a:picLocks noChangeAspect="1"/>
          </p:cNvPicPr>
          <p:nvPr/>
        </p:nvPicPr>
        <p:blipFill>
          <a:blip r:embed="rId4"/>
          <a:stretch>
            <a:fillRect/>
          </a:stretch>
        </p:blipFill>
        <p:spPr>
          <a:xfrm>
            <a:off x="3321332" y="4557868"/>
            <a:ext cx="3863675" cy="2033513"/>
          </a:xfrm>
          <a:prstGeom prst="rect">
            <a:avLst/>
          </a:prstGeom>
        </p:spPr>
      </p:pic>
      <p:sp>
        <p:nvSpPr>
          <p:cNvPr id="27" name="Rectangle 26"/>
          <p:cNvSpPr/>
          <p:nvPr/>
        </p:nvSpPr>
        <p:spPr>
          <a:xfrm>
            <a:off x="7203683" y="1716423"/>
            <a:ext cx="2758155" cy="1747571"/>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Batch Normalization</a:t>
            </a:r>
          </a:p>
        </p:txBody>
      </p:sp>
      <p:sp>
        <p:nvSpPr>
          <p:cNvPr id="3" name="Slide Number Placeholder 2"/>
          <p:cNvSpPr>
            <a:spLocks noGrp="1"/>
          </p:cNvSpPr>
          <p:nvPr>
            <p:ph type="sldNum" sz="quarter" idx="12"/>
          </p:nvPr>
        </p:nvSpPr>
        <p:spPr/>
        <p:txBody>
          <a:bodyPr/>
          <a:lstStyle/>
          <a:p>
            <a:fld id="{82BAABBF-CE1E-8A4C-92D8-393D0291D808}" type="slidenum">
              <a:rPr lang="en-US" smtClean="0"/>
              <a:t>92</a:t>
            </a:fld>
            <a:endParaRPr lang="en-US"/>
          </a:p>
        </p:txBody>
      </p:sp>
      <p:sp>
        <p:nvSpPr>
          <p:cNvPr id="7" name="TextBox 6"/>
          <p:cNvSpPr txBox="1"/>
          <p:nvPr/>
        </p:nvSpPr>
        <p:spPr>
          <a:xfrm rot="5400000">
            <a:off x="3936339" y="4070998"/>
            <a:ext cx="726281" cy="369332"/>
          </a:xfrm>
          <a:prstGeom prst="rect">
            <a:avLst/>
          </a:prstGeom>
          <a:noFill/>
        </p:spPr>
        <p:txBody>
          <a:bodyPr wrap="square" rtlCol="0">
            <a:spAutoFit/>
          </a:bodyPr>
          <a:lstStyle/>
          <a:p>
            <a:pPr algn="ctr"/>
            <a:r>
              <a:rPr lang="en-US" b="1" dirty="0"/>
              <a:t>…..</a:t>
            </a:r>
          </a:p>
        </p:txBody>
      </p:sp>
      <p:sp>
        <p:nvSpPr>
          <p:cNvPr id="8" name="TextBox 7"/>
          <p:cNvSpPr txBox="1"/>
          <p:nvPr/>
        </p:nvSpPr>
        <p:spPr>
          <a:xfrm>
            <a:off x="1972199" y="2620747"/>
            <a:ext cx="1120018" cy="461665"/>
          </a:xfrm>
          <a:prstGeom prst="rect">
            <a:avLst/>
          </a:prstGeom>
          <a:noFill/>
        </p:spPr>
        <p:txBody>
          <a:bodyPr wrap="none" rtlCol="0">
            <a:spAutoFit/>
          </a:bodyPr>
          <a:lstStyle/>
          <a:p>
            <a:r>
              <a:rPr lang="en-US" sz="2400" dirty="0"/>
              <a:t>Batch 1</a:t>
            </a:r>
          </a:p>
        </p:txBody>
      </p:sp>
      <p:sp>
        <p:nvSpPr>
          <p:cNvPr id="9" name="TextBox 8"/>
          <p:cNvSpPr txBox="1"/>
          <p:nvPr/>
        </p:nvSpPr>
        <p:spPr>
          <a:xfrm>
            <a:off x="1972200" y="5151365"/>
            <a:ext cx="1154419" cy="461665"/>
          </a:xfrm>
          <a:prstGeom prst="rect">
            <a:avLst/>
          </a:prstGeom>
          <a:noFill/>
        </p:spPr>
        <p:txBody>
          <a:bodyPr wrap="none" rtlCol="0">
            <a:spAutoFit/>
          </a:bodyPr>
          <a:lstStyle/>
          <a:p>
            <a:r>
              <a:rPr lang="en-US" sz="2400" dirty="0"/>
              <a:t>Batch </a:t>
            </a:r>
            <a:r>
              <a:rPr lang="en-US" sz="2400" i="1" dirty="0"/>
              <a:t>N</a:t>
            </a:r>
          </a:p>
        </p:txBody>
      </p:sp>
      <p:sp>
        <p:nvSpPr>
          <p:cNvPr id="10" name="Rectangle 9"/>
          <p:cNvSpPr/>
          <p:nvPr/>
        </p:nvSpPr>
        <p:spPr>
          <a:xfrm>
            <a:off x="4063857" y="1940511"/>
            <a:ext cx="466888" cy="2011485"/>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063857" y="4557868"/>
            <a:ext cx="466888" cy="2011485"/>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Curved Connector 3"/>
          <p:cNvCxnSpPr>
            <a:stCxn id="10" idx="0"/>
          </p:cNvCxnSpPr>
          <p:nvPr/>
        </p:nvCxnSpPr>
        <p:spPr>
          <a:xfrm rot="16200000" flipH="1">
            <a:off x="5656333" y="581479"/>
            <a:ext cx="169643" cy="2887707"/>
          </a:xfrm>
          <a:prstGeom prst="curvedConnector4">
            <a:avLst>
              <a:gd name="adj1" fmla="val -376926"/>
              <a:gd name="adj2" fmla="val 65037"/>
            </a:avLst>
          </a:prstGeom>
          <a:ln w="38100" cmpd="sng">
            <a:solidFill>
              <a:srgbClr val="8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5400000" flipH="1" flipV="1">
            <a:off x="5986272" y="1868201"/>
            <a:ext cx="1093874" cy="4285458"/>
          </a:xfrm>
          <a:prstGeom prst="curvedConnector3">
            <a:avLst>
              <a:gd name="adj1" fmla="val 32929"/>
            </a:avLst>
          </a:prstGeom>
          <a:ln w="38100" cmpd="sng">
            <a:solidFill>
              <a:srgbClr val="800000"/>
            </a:solidFill>
            <a:prstDash val="dash"/>
            <a:tailEnd type="arrow" w="lg" len="lg"/>
          </a:ln>
        </p:spPr>
        <p:style>
          <a:lnRef idx="2">
            <a:schemeClr val="accent1"/>
          </a:lnRef>
          <a:fillRef idx="0">
            <a:schemeClr val="accent1"/>
          </a:fillRef>
          <a:effectRef idx="1">
            <a:schemeClr val="accent1"/>
          </a:effectRef>
          <a:fontRef idx="minor">
            <a:schemeClr val="tx1"/>
          </a:fontRef>
        </p:style>
      </p:cxnSp>
      <p:cxnSp>
        <p:nvCxnSpPr>
          <p:cNvPr id="35" name="Curved Connector 34"/>
          <p:cNvCxnSpPr>
            <a:cxnSpLocks noChangeAspect="1"/>
          </p:cNvCxnSpPr>
          <p:nvPr/>
        </p:nvCxnSpPr>
        <p:spPr>
          <a:xfrm rot="5400000" flipH="1" flipV="1">
            <a:off x="6299707" y="1801535"/>
            <a:ext cx="1148569" cy="4499731"/>
          </a:xfrm>
          <a:prstGeom prst="curvedConnector3">
            <a:avLst>
              <a:gd name="adj1" fmla="val 13419"/>
            </a:avLst>
          </a:prstGeom>
          <a:ln w="38100" cmpd="sng">
            <a:solidFill>
              <a:srgbClr val="800000"/>
            </a:solidFill>
            <a:prstDash val="dash"/>
            <a:headEnd type="arrow" w="lg" len="lg"/>
            <a:tailEnd type="none"/>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rot="16200000" flipH="1">
            <a:off x="5658512" y="803458"/>
            <a:ext cx="169643" cy="2887707"/>
          </a:xfrm>
          <a:prstGeom prst="curvedConnector4">
            <a:avLst>
              <a:gd name="adj1" fmla="val -376925"/>
              <a:gd name="adj2" fmla="val 65037"/>
            </a:avLst>
          </a:prstGeom>
          <a:ln w="38100" cmpd="sng">
            <a:solidFill>
              <a:srgbClr val="800000"/>
            </a:solidFill>
            <a:prstDash val="dash"/>
            <a:headEnd type="arrow" w="lg" len="lg"/>
            <a:tailEnd type="non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7203682" y="4892570"/>
            <a:ext cx="3464318" cy="954107"/>
          </a:xfrm>
          <a:prstGeom prst="rect">
            <a:avLst/>
          </a:prstGeom>
          <a:noFill/>
        </p:spPr>
        <p:txBody>
          <a:bodyPr wrap="square" rtlCol="0">
            <a:spAutoFit/>
          </a:bodyPr>
          <a:lstStyle/>
          <a:p>
            <a:r>
              <a:rPr lang="en-US" sz="2700" dirty="0">
                <a:solidFill>
                  <a:srgbClr val="0000FF"/>
                </a:solidFill>
              </a:rPr>
              <a:t>Add normalization operations for layer 1</a:t>
            </a:r>
          </a:p>
        </p:txBody>
      </p:sp>
      <p:graphicFrame>
        <p:nvGraphicFramePr>
          <p:cNvPr id="22" name="Object 21"/>
          <p:cNvGraphicFramePr>
            <a:graphicFrameLocks noChangeAspect="1"/>
          </p:cNvGraphicFramePr>
          <p:nvPr/>
        </p:nvGraphicFramePr>
        <p:xfrm>
          <a:off x="7168510" y="1716423"/>
          <a:ext cx="2830512" cy="1747837"/>
        </p:xfrm>
        <a:graphic>
          <a:graphicData uri="http://schemas.openxmlformats.org/presentationml/2006/ole">
            <mc:AlternateContent xmlns:mc="http://schemas.openxmlformats.org/markup-compatibility/2006">
              <mc:Choice xmlns:v="urn:schemas-microsoft-com:vml" Requires="v">
                <p:oleObj spid="_x0000_s25679" name="Equation" r:id="rId5" imgW="1498600" imgH="927100" progId="Equation.3">
                  <p:embed/>
                </p:oleObj>
              </mc:Choice>
              <mc:Fallback>
                <p:oleObj name="Equation" r:id="rId5" imgW="1498600" imgH="927100" progId="Equation.3">
                  <p:embed/>
                  <p:pic>
                    <p:nvPicPr>
                      <p:cNvPr id="0" name=""/>
                      <p:cNvPicPr/>
                      <p:nvPr/>
                    </p:nvPicPr>
                    <p:blipFill>
                      <a:blip r:embed="rId6"/>
                      <a:stretch>
                        <a:fillRect/>
                      </a:stretch>
                    </p:blipFill>
                    <p:spPr>
                      <a:xfrm>
                        <a:off x="7168510" y="1716423"/>
                        <a:ext cx="2830512" cy="1747837"/>
                      </a:xfrm>
                      <a:prstGeom prst="rect">
                        <a:avLst/>
                      </a:prstGeom>
                    </p:spPr>
                  </p:pic>
                </p:oleObj>
              </mc:Fallback>
            </mc:AlternateContent>
          </a:graphicData>
        </a:graphic>
      </p:graphicFrame>
    </p:spTree>
    <p:extLst>
      <p:ext uri="{BB962C8B-B14F-4D97-AF65-F5344CB8AC3E}">
        <p14:creationId xmlns:p14="http://schemas.microsoft.com/office/powerpoint/2010/main" val="19667509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stretch>
            <a:fillRect/>
          </a:stretch>
        </p:blipFill>
        <p:spPr>
          <a:xfrm>
            <a:off x="3321332" y="1940511"/>
            <a:ext cx="3863675" cy="2033513"/>
          </a:xfrm>
          <a:prstGeom prst="rect">
            <a:avLst/>
          </a:prstGeom>
        </p:spPr>
      </p:pic>
      <p:graphicFrame>
        <p:nvGraphicFramePr>
          <p:cNvPr id="20" name="Object 19"/>
          <p:cNvGraphicFramePr>
            <a:graphicFrameLocks noChangeAspect="1"/>
          </p:cNvGraphicFramePr>
          <p:nvPr/>
        </p:nvGraphicFramePr>
        <p:xfrm>
          <a:off x="7145339" y="1716089"/>
          <a:ext cx="2878137" cy="1747837"/>
        </p:xfrm>
        <a:graphic>
          <a:graphicData uri="http://schemas.openxmlformats.org/presentationml/2006/ole">
            <mc:AlternateContent xmlns:mc="http://schemas.openxmlformats.org/markup-compatibility/2006">
              <mc:Choice xmlns:v="urn:schemas-microsoft-com:vml" Requires="v">
                <p:oleObj spid="_x0000_s26703" name="Equation" r:id="rId5" imgW="1524000" imgH="927100" progId="Equation.3">
                  <p:embed/>
                </p:oleObj>
              </mc:Choice>
              <mc:Fallback>
                <p:oleObj name="Equation" r:id="rId5" imgW="1524000" imgH="927100" progId="Equation.3">
                  <p:embed/>
                  <p:pic>
                    <p:nvPicPr>
                      <p:cNvPr id="0" name=""/>
                      <p:cNvPicPr/>
                      <p:nvPr/>
                    </p:nvPicPr>
                    <p:blipFill>
                      <a:blip r:embed="rId6"/>
                      <a:stretch>
                        <a:fillRect/>
                      </a:stretch>
                    </p:blipFill>
                    <p:spPr>
                      <a:xfrm>
                        <a:off x="7145339" y="1716089"/>
                        <a:ext cx="2878137" cy="1747837"/>
                      </a:xfrm>
                      <a:prstGeom prst="rect">
                        <a:avLst/>
                      </a:prstGeom>
                    </p:spPr>
                  </p:pic>
                </p:oleObj>
              </mc:Fallback>
            </mc:AlternateContent>
          </a:graphicData>
        </a:graphic>
      </p:graphicFrame>
      <p:pic>
        <p:nvPicPr>
          <p:cNvPr id="21" name="Picture 20"/>
          <p:cNvPicPr>
            <a:picLocks noChangeAspect="1"/>
          </p:cNvPicPr>
          <p:nvPr/>
        </p:nvPicPr>
        <p:blipFill>
          <a:blip r:embed="rId4"/>
          <a:stretch>
            <a:fillRect/>
          </a:stretch>
        </p:blipFill>
        <p:spPr>
          <a:xfrm>
            <a:off x="3321332" y="4557868"/>
            <a:ext cx="3863675" cy="2033513"/>
          </a:xfrm>
          <a:prstGeom prst="rect">
            <a:avLst/>
          </a:prstGeom>
        </p:spPr>
      </p:pic>
      <p:sp>
        <p:nvSpPr>
          <p:cNvPr id="27" name="Rectangle 26"/>
          <p:cNvSpPr/>
          <p:nvPr/>
        </p:nvSpPr>
        <p:spPr>
          <a:xfrm>
            <a:off x="7203683" y="1716423"/>
            <a:ext cx="2758155" cy="1747571"/>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Batch Normalization</a:t>
            </a:r>
          </a:p>
        </p:txBody>
      </p:sp>
      <p:sp>
        <p:nvSpPr>
          <p:cNvPr id="3" name="Slide Number Placeholder 2"/>
          <p:cNvSpPr>
            <a:spLocks noGrp="1"/>
          </p:cNvSpPr>
          <p:nvPr>
            <p:ph type="sldNum" sz="quarter" idx="12"/>
          </p:nvPr>
        </p:nvSpPr>
        <p:spPr/>
        <p:txBody>
          <a:bodyPr/>
          <a:lstStyle/>
          <a:p>
            <a:fld id="{82BAABBF-CE1E-8A4C-92D8-393D0291D808}" type="slidenum">
              <a:rPr lang="en-US" smtClean="0"/>
              <a:t>93</a:t>
            </a:fld>
            <a:endParaRPr lang="en-US"/>
          </a:p>
        </p:txBody>
      </p:sp>
      <p:sp>
        <p:nvSpPr>
          <p:cNvPr id="8" name="TextBox 7"/>
          <p:cNvSpPr txBox="1"/>
          <p:nvPr/>
        </p:nvSpPr>
        <p:spPr>
          <a:xfrm>
            <a:off x="1972199" y="2620747"/>
            <a:ext cx="1120018" cy="461665"/>
          </a:xfrm>
          <a:prstGeom prst="rect">
            <a:avLst/>
          </a:prstGeom>
          <a:noFill/>
        </p:spPr>
        <p:txBody>
          <a:bodyPr wrap="none" rtlCol="0">
            <a:spAutoFit/>
          </a:bodyPr>
          <a:lstStyle/>
          <a:p>
            <a:r>
              <a:rPr lang="en-US" sz="2400" dirty="0"/>
              <a:t>Batch 1</a:t>
            </a:r>
          </a:p>
        </p:txBody>
      </p:sp>
      <p:sp>
        <p:nvSpPr>
          <p:cNvPr id="9" name="TextBox 8"/>
          <p:cNvSpPr txBox="1"/>
          <p:nvPr/>
        </p:nvSpPr>
        <p:spPr>
          <a:xfrm>
            <a:off x="1972200" y="5151365"/>
            <a:ext cx="1154419" cy="461665"/>
          </a:xfrm>
          <a:prstGeom prst="rect">
            <a:avLst/>
          </a:prstGeom>
          <a:noFill/>
        </p:spPr>
        <p:txBody>
          <a:bodyPr wrap="none" rtlCol="0">
            <a:spAutoFit/>
          </a:bodyPr>
          <a:lstStyle/>
          <a:p>
            <a:r>
              <a:rPr lang="en-US" sz="2400" dirty="0"/>
              <a:t>Batch </a:t>
            </a:r>
            <a:r>
              <a:rPr lang="en-US" sz="2400" i="1" dirty="0"/>
              <a:t>N</a:t>
            </a:r>
          </a:p>
        </p:txBody>
      </p:sp>
      <p:grpSp>
        <p:nvGrpSpPr>
          <p:cNvPr id="12" name="Group 11"/>
          <p:cNvGrpSpPr/>
          <p:nvPr/>
        </p:nvGrpSpPr>
        <p:grpSpPr>
          <a:xfrm>
            <a:off x="4586786" y="1940510"/>
            <a:ext cx="4164641" cy="4628843"/>
            <a:chOff x="2444729" y="1940509"/>
            <a:chExt cx="5155127" cy="4628843"/>
          </a:xfrm>
        </p:grpSpPr>
        <p:sp>
          <p:nvSpPr>
            <p:cNvPr id="13" name="Rectangle 12"/>
            <p:cNvSpPr/>
            <p:nvPr/>
          </p:nvSpPr>
          <p:spPr>
            <a:xfrm>
              <a:off x="2444729" y="4557867"/>
              <a:ext cx="655394" cy="2011485"/>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5400000">
              <a:off x="2412338" y="4027078"/>
              <a:ext cx="726281" cy="457171"/>
            </a:xfrm>
            <a:prstGeom prst="rect">
              <a:avLst/>
            </a:prstGeom>
            <a:noFill/>
          </p:spPr>
          <p:txBody>
            <a:bodyPr wrap="square" rtlCol="0">
              <a:spAutoFit/>
            </a:bodyPr>
            <a:lstStyle/>
            <a:p>
              <a:pPr algn="ctr"/>
              <a:r>
                <a:rPr lang="en-US" b="1" dirty="0"/>
                <a:t>…..</a:t>
              </a:r>
            </a:p>
          </p:txBody>
        </p:sp>
        <p:sp>
          <p:nvSpPr>
            <p:cNvPr id="10" name="Rectangle 9"/>
            <p:cNvSpPr/>
            <p:nvPr/>
          </p:nvSpPr>
          <p:spPr>
            <a:xfrm>
              <a:off x="2444730" y="1940510"/>
              <a:ext cx="631369" cy="2011485"/>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Curved Connector 3"/>
            <p:cNvCxnSpPr>
              <a:stCxn id="10" idx="0"/>
            </p:cNvCxnSpPr>
            <p:nvPr/>
          </p:nvCxnSpPr>
          <p:spPr>
            <a:xfrm rot="16200000" flipH="1">
              <a:off x="4160564" y="540358"/>
              <a:ext cx="169643" cy="2969946"/>
            </a:xfrm>
            <a:prstGeom prst="curvedConnector4">
              <a:avLst>
                <a:gd name="adj1" fmla="val -134754"/>
                <a:gd name="adj2" fmla="val 55315"/>
              </a:avLst>
            </a:prstGeom>
            <a:ln w="38100" cmpd="sng">
              <a:solidFill>
                <a:srgbClr val="8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5400000" flipH="1" flipV="1">
              <a:off x="4462272" y="1868201"/>
              <a:ext cx="1093874" cy="4285458"/>
            </a:xfrm>
            <a:prstGeom prst="curvedConnector3">
              <a:avLst>
                <a:gd name="adj1" fmla="val 32929"/>
              </a:avLst>
            </a:prstGeom>
            <a:ln w="38100" cmpd="sng">
              <a:solidFill>
                <a:srgbClr val="800000"/>
              </a:solidFill>
              <a:prstDash val="dash"/>
              <a:tailEnd type="arrow" w="lg" len="lg"/>
            </a:ln>
          </p:spPr>
          <p:style>
            <a:lnRef idx="2">
              <a:schemeClr val="accent1"/>
            </a:lnRef>
            <a:fillRef idx="0">
              <a:schemeClr val="accent1"/>
            </a:fillRef>
            <a:effectRef idx="1">
              <a:schemeClr val="accent1"/>
            </a:effectRef>
            <a:fontRef idx="minor">
              <a:schemeClr val="tx1"/>
            </a:fontRef>
          </p:style>
        </p:cxnSp>
        <p:cxnSp>
          <p:nvCxnSpPr>
            <p:cNvPr id="35" name="Curved Connector 34"/>
            <p:cNvCxnSpPr>
              <a:cxnSpLocks noChangeAspect="1"/>
            </p:cNvCxnSpPr>
            <p:nvPr/>
          </p:nvCxnSpPr>
          <p:spPr>
            <a:xfrm rot="5400000" flipH="1" flipV="1">
              <a:off x="4775706" y="1801534"/>
              <a:ext cx="1148569" cy="4499731"/>
            </a:xfrm>
            <a:prstGeom prst="curvedConnector3">
              <a:avLst>
                <a:gd name="adj1" fmla="val 13419"/>
              </a:avLst>
            </a:prstGeom>
            <a:ln w="38100" cmpd="sng">
              <a:solidFill>
                <a:srgbClr val="800000"/>
              </a:solidFill>
              <a:prstDash val="dash"/>
              <a:headEnd type="arrow" w="lg" len="lg"/>
              <a:tailEnd type="none"/>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rot="16200000" flipH="1">
              <a:off x="4134511" y="803457"/>
              <a:ext cx="169643" cy="2887707"/>
            </a:xfrm>
            <a:prstGeom prst="curvedConnector4">
              <a:avLst>
                <a:gd name="adj1" fmla="val -376925"/>
                <a:gd name="adj2" fmla="val 65037"/>
              </a:avLst>
            </a:prstGeom>
            <a:ln w="38100" cmpd="sng">
              <a:solidFill>
                <a:srgbClr val="800000"/>
              </a:solidFill>
              <a:prstDash val="dash"/>
              <a:headEnd type="arrow" w="lg" len="lg"/>
              <a:tailEnd type="none"/>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7203682" y="4892569"/>
            <a:ext cx="3464318" cy="1338828"/>
          </a:xfrm>
          <a:prstGeom prst="rect">
            <a:avLst/>
          </a:prstGeom>
          <a:noFill/>
        </p:spPr>
        <p:txBody>
          <a:bodyPr wrap="square" rtlCol="0">
            <a:spAutoFit/>
          </a:bodyPr>
          <a:lstStyle/>
          <a:p>
            <a:r>
              <a:rPr lang="en-US" sz="2700" dirty="0">
                <a:solidFill>
                  <a:srgbClr val="0000FF"/>
                </a:solidFill>
              </a:rPr>
              <a:t>Add normalization operations for layer 2 and so on … </a:t>
            </a:r>
          </a:p>
        </p:txBody>
      </p:sp>
    </p:spTree>
    <p:extLst>
      <p:ext uri="{BB962C8B-B14F-4D97-AF65-F5344CB8AC3E}">
        <p14:creationId xmlns:p14="http://schemas.microsoft.com/office/powerpoint/2010/main" val="1475034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Normalization</a:t>
            </a:r>
          </a:p>
        </p:txBody>
      </p:sp>
      <p:sp>
        <p:nvSpPr>
          <p:cNvPr id="3" name="Content Placeholder 2"/>
          <p:cNvSpPr>
            <a:spLocks noGrp="1"/>
          </p:cNvSpPr>
          <p:nvPr>
            <p:ph idx="1"/>
          </p:nvPr>
        </p:nvSpPr>
        <p:spPr/>
        <p:txBody>
          <a:bodyPr/>
          <a:lstStyle/>
          <a:p>
            <a:r>
              <a:rPr lang="en-US" dirty="0"/>
              <a:t>Differentiate the </a:t>
            </a:r>
            <a:r>
              <a:rPr lang="en-US" dirty="0">
                <a:solidFill>
                  <a:srgbClr val="0000FF"/>
                </a:solidFill>
              </a:rPr>
              <a:t>joint loss </a:t>
            </a:r>
            <a:r>
              <a:rPr lang="en-US" dirty="0"/>
              <a:t>for </a:t>
            </a:r>
            <a:r>
              <a:rPr lang="en-US" i="1" dirty="0"/>
              <a:t>N</a:t>
            </a:r>
            <a:r>
              <a:rPr lang="en-US" dirty="0"/>
              <a:t> mini-batches</a:t>
            </a:r>
            <a:endParaRPr lang="en-US" dirty="0">
              <a:solidFill>
                <a:srgbClr val="0000FF"/>
              </a:solidFill>
            </a:endParaRPr>
          </a:p>
          <a:p>
            <a:r>
              <a:rPr lang="en-US" u="sng" dirty="0">
                <a:solidFill>
                  <a:srgbClr val="0000FF"/>
                </a:solidFill>
              </a:rPr>
              <a:t>Back-propagate </a:t>
            </a:r>
            <a:r>
              <a:rPr lang="en-US" i="1" u="sng" dirty="0">
                <a:solidFill>
                  <a:srgbClr val="0000FF"/>
                </a:solidFill>
              </a:rPr>
              <a:t>through</a:t>
            </a:r>
            <a:r>
              <a:rPr lang="en-US" u="sng" dirty="0">
                <a:solidFill>
                  <a:srgbClr val="0000FF"/>
                </a:solidFill>
              </a:rPr>
              <a:t> the norm operations</a:t>
            </a:r>
          </a:p>
          <a:p>
            <a:endParaRPr lang="en-US" sz="2000" dirty="0"/>
          </a:p>
          <a:p>
            <a:r>
              <a:rPr lang="en-US" dirty="0"/>
              <a:t>Test time:</a:t>
            </a:r>
          </a:p>
          <a:p>
            <a:pPr lvl="1"/>
            <a:r>
              <a:rPr lang="en-US" dirty="0"/>
              <a:t>Model needs to be evaluated on a </a:t>
            </a:r>
            <a:r>
              <a:rPr lang="en-US" i="1" dirty="0"/>
              <a:t>single example</a:t>
            </a:r>
          </a:p>
          <a:p>
            <a:pPr lvl="1"/>
            <a:r>
              <a:rPr lang="en-US" dirty="0"/>
              <a:t>Replace </a:t>
            </a:r>
            <a:r>
              <a:rPr lang="en-US" i="1" dirty="0"/>
              <a:t>μ</a:t>
            </a:r>
            <a:r>
              <a:rPr lang="en-US" dirty="0"/>
              <a:t> and </a:t>
            </a:r>
            <a:r>
              <a:rPr lang="en-US" i="1" dirty="0" err="1"/>
              <a:t>σ</a:t>
            </a:r>
            <a:r>
              <a:rPr lang="en-US" dirty="0"/>
              <a:t> with </a:t>
            </a:r>
            <a:r>
              <a:rPr lang="en-US" dirty="0">
                <a:solidFill>
                  <a:srgbClr val="0000FF"/>
                </a:solidFill>
              </a:rPr>
              <a:t>running averages </a:t>
            </a:r>
            <a:r>
              <a:rPr lang="en-US" dirty="0"/>
              <a:t>collected during training</a:t>
            </a:r>
          </a:p>
        </p:txBody>
      </p:sp>
      <p:sp>
        <p:nvSpPr>
          <p:cNvPr id="4" name="Slide Number Placeholder 3"/>
          <p:cNvSpPr>
            <a:spLocks noGrp="1"/>
          </p:cNvSpPr>
          <p:nvPr>
            <p:ph type="sldNum" sz="quarter" idx="12"/>
          </p:nvPr>
        </p:nvSpPr>
        <p:spPr/>
        <p:txBody>
          <a:bodyPr/>
          <a:lstStyle/>
          <a:p>
            <a:fld id="{82BAABBF-CE1E-8A4C-92D8-393D0291D808}" type="slidenum">
              <a:rPr lang="en-US" smtClean="0"/>
              <a:t>94</a:t>
            </a:fld>
            <a:endParaRPr lang="en-US"/>
          </a:p>
        </p:txBody>
      </p:sp>
    </p:spTree>
    <p:extLst>
      <p:ext uri="{BB962C8B-B14F-4D97-AF65-F5344CB8AC3E}">
        <p14:creationId xmlns:p14="http://schemas.microsoft.com/office/powerpoint/2010/main" val="469551000"/>
      </p:ext>
    </p:extLst>
  </p:cSld>
  <p:clrMapOvr>
    <a:masterClrMapping/>
  </p:clrMapOvr>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EE3F4256-57BA-4E45-A16C-7FF03EA64AD5}" vid="{8FDA9A5F-BD2F-2E4D-B6B1-DDFA3E9D3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Lecture19_NN_Design</Template>
  <TotalTime>24271</TotalTime>
  <Words>7230</Words>
  <Application>Microsoft Macintosh PowerPoint</Application>
  <PresentationFormat>Widescreen</PresentationFormat>
  <Paragraphs>1022</Paragraphs>
  <Slides>94</Slides>
  <Notes>43</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5" baseType="lpstr">
      <vt:lpstr>Calibri</vt:lpstr>
      <vt:lpstr>Cambria Math</vt:lpstr>
      <vt:lpstr>Courier New</vt:lpstr>
      <vt:lpstr>Karla</vt:lpstr>
      <vt:lpstr>Mangal</vt:lpstr>
      <vt:lpstr>Open Sans</vt:lpstr>
      <vt:lpstr>Times</vt:lpstr>
      <vt:lpstr>Wingdings</vt:lpstr>
      <vt:lpstr>Arial</vt:lpstr>
      <vt:lpstr>GEC_template</vt:lpstr>
      <vt:lpstr>Equation</vt:lpstr>
      <vt:lpstr>Lecture 20:  Back Propagation</vt:lpstr>
      <vt:lpstr>Outline</vt:lpstr>
      <vt:lpstr>Outline</vt:lpstr>
      <vt:lpstr>Learning the coefficients</vt:lpstr>
      <vt:lpstr>But what is the idea? </vt:lpstr>
      <vt:lpstr>But what is the idea? </vt:lpstr>
      <vt:lpstr>But what is the idea? </vt:lpstr>
      <vt:lpstr>Minimizing the Loss function</vt:lpstr>
      <vt:lpstr>Estimate of the regression coefficients:  gradient descent </vt:lpstr>
      <vt:lpstr>Minimization of the Loss Function </vt:lpstr>
      <vt:lpstr>Gradient Descent (cont.)</vt:lpstr>
      <vt:lpstr>Let’s play the Pavlos game</vt:lpstr>
      <vt:lpstr>Gradient Descent </vt:lpstr>
      <vt:lpstr>Considerations </vt:lpstr>
      <vt:lpstr>Considerations </vt:lpstr>
      <vt:lpstr>Calculate the Derivatives</vt:lpstr>
      <vt:lpstr>Chain Rule</vt:lpstr>
      <vt:lpstr>Logistic Regression derivatives</vt:lpstr>
      <vt:lpstr>PowerPoint Presentation</vt:lpstr>
      <vt:lpstr>PowerPoint Presentation</vt:lpstr>
      <vt:lpstr>Considerations </vt:lpstr>
      <vt:lpstr>Learning Rate</vt:lpstr>
      <vt:lpstr>Considerations </vt:lpstr>
      <vt:lpstr>Local vs Global Minima</vt:lpstr>
      <vt:lpstr>Local vs Global Minima</vt:lpstr>
      <vt:lpstr>Local vs Global Minima</vt:lpstr>
      <vt:lpstr>Considerations </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Backpropagation</vt:lpstr>
      <vt:lpstr>Backpropagation: Logistic Regression Revisited</vt:lpstr>
      <vt:lpstr>Backpropagation</vt:lpstr>
      <vt:lpstr>Backpropagation</vt:lpstr>
      <vt:lpstr>Backpropagation. Pavlos game #456 </vt:lpstr>
      <vt:lpstr>Idea 1: Evaluate the derivative at: X={3}, y=1, W=3  </vt:lpstr>
      <vt:lpstr>Basic functions</vt:lpstr>
      <vt:lpstr>Basic functions</vt:lpstr>
      <vt:lpstr>Putting it altogether </vt:lpstr>
      <vt:lpstr>PowerPoint Presentation</vt:lpstr>
      <vt:lpstr>Putting it altogether </vt:lpstr>
      <vt:lpstr>Forward mode: Evaluate the derivative at: X={3}, y=1, W=3  </vt:lpstr>
      <vt:lpstr>Backward mode: Evaluate the derivative at: X={3}, y=1, W=3  </vt:lpstr>
      <vt:lpstr>Optimizers</vt:lpstr>
      <vt:lpstr>Learning vs. Optimization</vt:lpstr>
      <vt:lpstr>Outline</vt:lpstr>
      <vt:lpstr>Local Minima</vt:lpstr>
      <vt:lpstr>Critical Points</vt:lpstr>
      <vt:lpstr>Local Minima</vt:lpstr>
      <vt:lpstr>Saddle Points</vt:lpstr>
      <vt:lpstr>No Critical Points</vt:lpstr>
      <vt:lpstr>Saddle Points</vt:lpstr>
      <vt:lpstr>Poor Conditioning</vt:lpstr>
      <vt:lpstr>No Critical Points</vt:lpstr>
      <vt:lpstr>Exploding and Vanishing Gradients</vt:lpstr>
      <vt:lpstr>Exploding and Vanishing Gradients</vt:lpstr>
      <vt:lpstr>Exploding and Vanishing Gradients</vt:lpstr>
      <vt:lpstr>Exploding and Vanishing Gradients</vt:lpstr>
      <vt:lpstr>Outline</vt:lpstr>
      <vt:lpstr>Stochastic Gradient Descent</vt:lpstr>
      <vt:lpstr>Momentum</vt:lpstr>
      <vt:lpstr>Momentum</vt:lpstr>
      <vt:lpstr>Momentum</vt:lpstr>
      <vt:lpstr>Momentum</vt:lpstr>
      <vt:lpstr>Nesterov Momentum</vt:lpstr>
      <vt:lpstr>PowerPoint Presentation</vt:lpstr>
      <vt:lpstr>Outline</vt:lpstr>
      <vt:lpstr>Adaptive Learning Rates</vt:lpstr>
      <vt:lpstr>AdaGrad</vt:lpstr>
      <vt:lpstr>RMSProp</vt:lpstr>
      <vt:lpstr>Adam</vt:lpstr>
      <vt:lpstr>Outline</vt:lpstr>
      <vt:lpstr>Parameter Initialization</vt:lpstr>
      <vt:lpstr>Xavier Initialization</vt:lpstr>
      <vt:lpstr>Normalized Initialization</vt:lpstr>
      <vt:lpstr>Bias Initialization</vt:lpstr>
      <vt:lpstr>PowerPoint Presentation</vt:lpstr>
      <vt:lpstr>Outline</vt:lpstr>
      <vt:lpstr>Feature Normalization</vt:lpstr>
      <vt:lpstr>Feature Normalization</vt:lpstr>
      <vt:lpstr>Internal Covariance Shift</vt:lpstr>
      <vt:lpstr>Batch Normalization</vt:lpstr>
      <vt:lpstr>Batch Normalization</vt:lpstr>
      <vt:lpstr>Batch Normalization</vt:lpstr>
      <vt:lpstr>Batch Normalization</vt:lpstr>
      <vt:lpstr>Batch Normalization</vt:lpstr>
      <vt:lpstr>Batch Normalization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 Perceptron and Back Propagation</dc:title>
  <dc:creator>Microsoft Office User</dc:creator>
  <cp:lastModifiedBy>Microsoft Office User</cp:lastModifiedBy>
  <cp:revision>299</cp:revision>
  <cp:lastPrinted>2019-10-19T11:34:02Z</cp:lastPrinted>
  <dcterms:created xsi:type="dcterms:W3CDTF">2018-07-15T23:20:29Z</dcterms:created>
  <dcterms:modified xsi:type="dcterms:W3CDTF">2019-11-13T18:15:23Z</dcterms:modified>
</cp:coreProperties>
</file>