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59"/>
  </p:notesMasterIdLst>
  <p:sldIdLst>
    <p:sldId id="257" r:id="rId2"/>
    <p:sldId id="302" r:id="rId3"/>
    <p:sldId id="260" r:id="rId4"/>
    <p:sldId id="261" r:id="rId5"/>
    <p:sldId id="296" r:id="rId6"/>
    <p:sldId id="271" r:id="rId7"/>
    <p:sldId id="303" r:id="rId8"/>
    <p:sldId id="304" r:id="rId9"/>
    <p:sldId id="305" r:id="rId10"/>
    <p:sldId id="306" r:id="rId11"/>
    <p:sldId id="307" r:id="rId12"/>
    <p:sldId id="263" r:id="rId13"/>
    <p:sldId id="357" r:id="rId14"/>
    <p:sldId id="309" r:id="rId15"/>
    <p:sldId id="310" r:id="rId16"/>
    <p:sldId id="311" r:id="rId17"/>
    <p:sldId id="312" r:id="rId18"/>
    <p:sldId id="313" r:id="rId19"/>
    <p:sldId id="316" r:id="rId20"/>
    <p:sldId id="317" r:id="rId21"/>
    <p:sldId id="318" r:id="rId22"/>
    <p:sldId id="319" r:id="rId23"/>
    <p:sldId id="322" r:id="rId24"/>
    <p:sldId id="321" r:id="rId25"/>
    <p:sldId id="323" r:id="rId26"/>
    <p:sldId id="324" r:id="rId27"/>
    <p:sldId id="325" r:id="rId28"/>
    <p:sldId id="326" r:id="rId29"/>
    <p:sldId id="327" r:id="rId30"/>
    <p:sldId id="328" r:id="rId31"/>
    <p:sldId id="329" r:id="rId32"/>
    <p:sldId id="330" r:id="rId33"/>
    <p:sldId id="331" r:id="rId34"/>
    <p:sldId id="332" r:id="rId35"/>
    <p:sldId id="333" r:id="rId36"/>
    <p:sldId id="338" r:id="rId37"/>
    <p:sldId id="339" r:id="rId38"/>
    <p:sldId id="341" r:id="rId39"/>
    <p:sldId id="340" r:id="rId40"/>
    <p:sldId id="342" r:id="rId41"/>
    <p:sldId id="343" r:id="rId42"/>
    <p:sldId id="344" r:id="rId43"/>
    <p:sldId id="345" r:id="rId44"/>
    <p:sldId id="346" r:id="rId45"/>
    <p:sldId id="347" r:id="rId46"/>
    <p:sldId id="348" r:id="rId47"/>
    <p:sldId id="349" r:id="rId48"/>
    <p:sldId id="290" r:id="rId49"/>
    <p:sldId id="356" r:id="rId50"/>
    <p:sldId id="292" r:id="rId51"/>
    <p:sldId id="293" r:id="rId52"/>
    <p:sldId id="294" r:id="rId53"/>
    <p:sldId id="297" r:id="rId54"/>
    <p:sldId id="298" r:id="rId55"/>
    <p:sldId id="299" r:id="rId56"/>
    <p:sldId id="300" r:id="rId57"/>
    <p:sldId id="30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B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3"/>
  </p:normalViewPr>
  <p:slideViewPr>
    <p:cSldViewPr snapToGrid="0" snapToObjects="1" showGuides="1">
      <p:cViewPr varScale="1">
        <p:scale>
          <a:sx n="90" d="100"/>
          <a:sy n="90" d="100"/>
        </p:scale>
        <p:origin x="232" y="7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4AD6E-127A-2144-9B3C-5E3BF803E20D}" type="datetimeFigureOut">
              <a:rPr lang="en-US" smtClean="0"/>
              <a:t>9/9/19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B7716-36DB-2D49-AA17-2865D7B13815}" type="slidenum">
              <a:rPr lang="en-US" smtClean="0"/>
              <a:t>‹#›</a:t>
            </a:fld>
            <a:endParaRPr lang="en-US"/>
          </a:p>
        </p:txBody>
      </p:sp>
    </p:spTree>
    <p:extLst>
      <p:ext uri="{BB962C8B-B14F-4D97-AF65-F5344CB8AC3E}">
        <p14:creationId xmlns:p14="http://schemas.microsoft.com/office/powerpoint/2010/main" val="1229122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0B7716-36DB-2D49-AA17-2865D7B13815}" type="slidenum">
              <a:rPr lang="en-US" smtClean="0"/>
              <a:t>3</a:t>
            </a:fld>
            <a:endParaRPr lang="en-US"/>
          </a:p>
        </p:txBody>
      </p:sp>
    </p:spTree>
    <p:extLst>
      <p:ext uri="{BB962C8B-B14F-4D97-AF65-F5344CB8AC3E}">
        <p14:creationId xmlns:p14="http://schemas.microsoft.com/office/powerpoint/2010/main" val="3469142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0B7716-36DB-2D49-AA17-2865D7B13815}" type="slidenum">
              <a:rPr lang="en-US" smtClean="0"/>
              <a:t>20</a:t>
            </a:fld>
            <a:endParaRPr lang="en-US"/>
          </a:p>
        </p:txBody>
      </p:sp>
    </p:spTree>
    <p:extLst>
      <p:ext uri="{BB962C8B-B14F-4D97-AF65-F5344CB8AC3E}">
        <p14:creationId xmlns:p14="http://schemas.microsoft.com/office/powerpoint/2010/main" val="386334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0B7716-36DB-2D49-AA17-2865D7B13815}" type="slidenum">
              <a:rPr lang="en-US" smtClean="0"/>
              <a:t>31</a:t>
            </a:fld>
            <a:endParaRPr lang="en-US"/>
          </a:p>
        </p:txBody>
      </p:sp>
    </p:spTree>
    <p:extLst>
      <p:ext uri="{BB962C8B-B14F-4D97-AF65-F5344CB8AC3E}">
        <p14:creationId xmlns:p14="http://schemas.microsoft.com/office/powerpoint/2010/main" val="1571473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fld id="{63AEB507-FC84-BF4D-B358-11DDCDC7FC2B}" type="datetime1">
              <a:rPr lang="en-US" smtClean="0"/>
              <a:t>9/9/19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dirty="0">
                <a:solidFill>
                  <a:schemeClr val="tx1">
                    <a:lumMod val="75000"/>
                    <a:lumOff val="25000"/>
                  </a:schemeClr>
                </a:solidFill>
                <a:effectLst/>
                <a:latin typeface="Karla" charset="0"/>
                <a:ea typeface="Karla" charset="0"/>
                <a:cs typeface="Karla" charset="0"/>
              </a:rPr>
              <a:t>CS109A Introduction to Data Science</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a:t>
            </a:r>
            <a:r>
              <a:rPr lang="en-US" sz="2400" b="0" i="0" baseline="0" dirty="0">
                <a:solidFill>
                  <a:schemeClr val="tx1">
                    <a:lumMod val="75000"/>
                    <a:lumOff val="25000"/>
                  </a:schemeClr>
                </a:solidFill>
                <a:latin typeface="Karla" charset="0"/>
                <a:ea typeface="Karla" charset="0"/>
                <a:cs typeface="Karla" charset="0"/>
              </a:rPr>
              <a:t> </a:t>
            </a:r>
            <a:r>
              <a:rPr lang="en-US" sz="2400" b="0" i="0" dirty="0">
                <a:solidFill>
                  <a:schemeClr val="tx1">
                    <a:lumMod val="75000"/>
                    <a:lumOff val="25000"/>
                  </a:schemeClr>
                </a:solidFill>
                <a:latin typeface="Karla" charset="0"/>
                <a:ea typeface="Karla" charset="0"/>
                <a:cs typeface="Karla" charset="0"/>
              </a:rPr>
              <a:t>Kevin Rader and Chris Tanner</a:t>
            </a: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a:ext>
              </a:extLst>
            </a:blip>
            <a:stretch>
              <a:fillRect/>
            </a:stretch>
          </p:blipFill>
          <p:spPr>
            <a:xfrm>
              <a:off x="4283769" y="4092499"/>
              <a:ext cx="874395" cy="1102995"/>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FFD8DE-4F31-844F-B3CF-99A3B8043477}" type="datetime1">
              <a:rPr lang="en-US" smtClean="0"/>
              <a:t>9/9/19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9F1E6-0A42-6342-8A19-FA364A33AB3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0295E9-3ED6-674B-ACCD-ACF6C1C11880}" type="datetime1">
              <a:rPr lang="en-US" smtClean="0"/>
              <a:t>9/9/19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9F1E6-0A42-6342-8A19-FA364A33AB3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5C4199-40CE-5A42-87E1-00304B60A924}" type="datetime1">
              <a:rPr lang="en-US" smtClean="0"/>
              <a:t>9/9/19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9F1E6-0A42-6342-8A19-FA364A33AB3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AD29F1E6-0A42-6342-8A19-FA364A33AB30}"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15746" y="6400800"/>
            <a:ext cx="2287807"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AD29F1E6-0A42-6342-8A19-FA364A33AB30}" type="slidenum">
              <a:rPr lang="en-US" smtClean="0"/>
              <a:t>‹#›</a:t>
            </a:fld>
            <a:endParaRPr lang="en-US"/>
          </a:p>
        </p:txBody>
      </p:sp>
      <p:sp>
        <p:nvSpPr>
          <p:cNvPr id="12" name="TextBox 11"/>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9AA6F5-6059-4A40-9B2E-8FB0AE5E16B1}" type="datetime1">
              <a:rPr lang="en-US" smtClean="0"/>
              <a:t>9/9/19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9F1E6-0A42-6342-8A19-FA364A33AB3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10" name="TextBox 9"/>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8" name="TextBox 7"/>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71E55E-E805-534B-9A7F-BEE5E4E65F69}" type="datetime1">
              <a:rPr lang="en-US" smtClean="0"/>
              <a:t>9/9/19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9F1E6-0A42-6342-8A19-FA364A33AB3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59533-EF78-7347-89B8-58E6CADD0DBD}" type="datetime1">
              <a:rPr lang="en-US" smtClean="0"/>
              <a:t>9/9/19</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9F1E6-0A42-6342-8A19-FA364A33AB30}" type="slidenum">
              <a:rPr lang="en-US" smtClean="0"/>
              <a:t>‹#›</a:t>
            </a:fld>
            <a:endParaRPr lang="en-US"/>
          </a:p>
        </p:txBody>
      </p:sp>
    </p:spTree>
    <p:extLst>
      <p:ext uri="{BB962C8B-B14F-4D97-AF65-F5344CB8AC3E}">
        <p14:creationId xmlns:p14="http://schemas.microsoft.com/office/powerpoint/2010/main" val="97270078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#2: Data </a:t>
            </a:r>
            <a:br>
              <a:rPr lang="en-US" dirty="0"/>
            </a:br>
            <a:r>
              <a:rPr lang="en-US" sz="2000" dirty="0"/>
              <a:t>aka STAT121A, AC209A, </a:t>
            </a:r>
            <a:r>
              <a:rPr lang="mr-IN" sz="2000" dirty="0"/>
              <a:t>CSCIE-109A</a:t>
            </a:r>
            <a:br>
              <a:rPr lang="mr-IN" dirty="0"/>
            </a:br>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1</a:t>
            </a:fld>
            <a:endParaRPr lang="en-US"/>
          </a:p>
        </p:txBody>
      </p:sp>
    </p:spTree>
    <p:extLst>
      <p:ext uri="{BB962C8B-B14F-4D97-AF65-F5344CB8AC3E}">
        <p14:creationId xmlns:p14="http://schemas.microsoft.com/office/powerpoint/2010/main" val="1830915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types</a:t>
            </a:r>
            <a:endParaRPr lang="en-US" dirty="0">
              <a:effectLst/>
            </a:endParaRPr>
          </a:p>
        </p:txBody>
      </p:sp>
      <p:sp>
        <p:nvSpPr>
          <p:cNvPr id="3" name="Content Placeholder 2"/>
          <p:cNvSpPr>
            <a:spLocks noGrp="1"/>
          </p:cNvSpPr>
          <p:nvPr>
            <p:ph idx="1"/>
          </p:nvPr>
        </p:nvSpPr>
        <p:spPr>
          <a:xfrm>
            <a:off x="793074" y="985979"/>
            <a:ext cx="10260409" cy="5414821"/>
          </a:xfrm>
        </p:spPr>
        <p:txBody>
          <a:bodyPr/>
          <a:lstStyle/>
          <a:p>
            <a:r>
              <a:rPr lang="en-US" dirty="0"/>
              <a:t>What kind of values are in your data (data types)? Compound, composed of a bunch of atomic types: </a:t>
            </a:r>
          </a:p>
          <a:p>
            <a:pPr marL="457200" indent="-457200">
              <a:buFont typeface="Arial" panose="020B0604020202020204" pitchFamily="34" charset="0"/>
              <a:buChar char="•"/>
            </a:pPr>
            <a:r>
              <a:rPr lang="en-US" b="1" dirty="0"/>
              <a:t>Date and time: </a:t>
            </a:r>
            <a:r>
              <a:rPr lang="en-US" dirty="0"/>
              <a:t>compound value with a specific structure </a:t>
            </a:r>
          </a:p>
          <a:p>
            <a:pPr marL="457200" indent="-457200">
              <a:buFont typeface="Arial" panose="020B0604020202020204" pitchFamily="34" charset="0"/>
              <a:buChar char="•"/>
            </a:pPr>
            <a:r>
              <a:rPr lang="en-US" b="1" dirty="0"/>
              <a:t>Lists: </a:t>
            </a:r>
            <a:r>
              <a:rPr lang="en-US" dirty="0"/>
              <a:t>a list is a sequence of values </a:t>
            </a:r>
          </a:p>
          <a:p>
            <a:pPr marL="457200" indent="-457200">
              <a:buFont typeface="Arial" panose="020B0604020202020204" pitchFamily="34" charset="0"/>
              <a:buChar char="•"/>
            </a:pPr>
            <a:r>
              <a:rPr lang="en-US" b="1" dirty="0"/>
              <a:t>Dictionaries: </a:t>
            </a:r>
            <a:r>
              <a:rPr lang="en-US" dirty="0"/>
              <a:t>A dictionary is a collection of key-value pairs, a pair of values</a:t>
            </a:r>
            <a:r>
              <a:rPr lang="en-US" i="1" dirty="0"/>
              <a:t> x </a:t>
            </a:r>
            <a:r>
              <a:rPr lang="en-US" dirty="0"/>
              <a:t>:</a:t>
            </a:r>
            <a:r>
              <a:rPr lang="en-US" i="1" dirty="0"/>
              <a:t> y </a:t>
            </a:r>
            <a:r>
              <a:rPr lang="en-US" dirty="0"/>
              <a:t>where </a:t>
            </a:r>
            <a:r>
              <a:rPr lang="en-US" i="1" dirty="0"/>
              <a:t>x</a:t>
            </a:r>
            <a:r>
              <a:rPr lang="en-US" dirty="0"/>
              <a:t> is usually a string called the key representing the “name” of the entry, and </a:t>
            </a:r>
            <a:r>
              <a:rPr lang="en-US" i="1" dirty="0"/>
              <a:t>y</a:t>
            </a:r>
            <a:r>
              <a:rPr lang="en-US" dirty="0"/>
              <a:t> is a value of any type. </a:t>
            </a:r>
          </a:p>
          <a:p>
            <a:r>
              <a:rPr lang="en-US" dirty="0"/>
              <a:t>Example: Student record: what are </a:t>
            </a:r>
            <a:r>
              <a:rPr lang="en-US" i="1" dirty="0"/>
              <a:t>x</a:t>
            </a:r>
            <a:r>
              <a:rPr lang="en-US" dirty="0"/>
              <a:t> and </a:t>
            </a:r>
            <a:r>
              <a:rPr lang="en-US" i="1" dirty="0"/>
              <a:t>y</a:t>
            </a:r>
            <a:r>
              <a:rPr lang="en-US" dirty="0"/>
              <a:t>? </a:t>
            </a:r>
          </a:p>
          <a:p>
            <a:pPr marL="457200" indent="-457200">
              <a:buFont typeface="Arial" panose="020B0604020202020204" pitchFamily="34" charset="0"/>
              <a:buChar char="•"/>
            </a:pPr>
            <a:r>
              <a:rPr lang="en-US" dirty="0"/>
              <a:t>First: Kevin</a:t>
            </a:r>
          </a:p>
          <a:p>
            <a:pPr marL="457200" indent="-457200">
              <a:buFont typeface="Arial" panose="020B0604020202020204" pitchFamily="34" charset="0"/>
              <a:buChar char="•"/>
            </a:pPr>
            <a:r>
              <a:rPr lang="en-US" dirty="0"/>
              <a:t>Last: Rader</a:t>
            </a:r>
          </a:p>
          <a:p>
            <a:pPr marL="457200" indent="-457200">
              <a:buFont typeface="Arial" panose="020B0604020202020204" pitchFamily="34" charset="0"/>
              <a:buChar char="•"/>
            </a:pPr>
            <a:r>
              <a:rPr lang="en-US" dirty="0"/>
              <a:t>Classes: [CS-109A, STAT139]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10</a:t>
            </a:fld>
            <a:endParaRPr lang="en-US"/>
          </a:p>
        </p:txBody>
      </p:sp>
    </p:spTree>
    <p:extLst>
      <p:ext uri="{BB962C8B-B14F-4D97-AF65-F5344CB8AC3E}">
        <p14:creationId xmlns:p14="http://schemas.microsoft.com/office/powerpoint/2010/main" val="245042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storage</a:t>
            </a:r>
            <a:endParaRPr lang="en-US" dirty="0">
              <a:effectLst/>
            </a:endParaRPr>
          </a:p>
        </p:txBody>
      </p:sp>
      <p:sp>
        <p:nvSpPr>
          <p:cNvPr id="3" name="Content Placeholder 2"/>
          <p:cNvSpPr>
            <a:spLocks noGrp="1"/>
          </p:cNvSpPr>
          <p:nvPr>
            <p:ph idx="1"/>
          </p:nvPr>
        </p:nvSpPr>
        <p:spPr>
          <a:xfrm>
            <a:off x="793074" y="985979"/>
            <a:ext cx="10260409" cy="5034783"/>
          </a:xfrm>
        </p:spPr>
        <p:txBody>
          <a:bodyPr/>
          <a:lstStyle/>
          <a:p>
            <a:r>
              <a:rPr lang="en-US" dirty="0"/>
              <a:t>How is your data represented and stored (data format)? </a:t>
            </a:r>
          </a:p>
          <a:p>
            <a:pPr marL="457200" indent="-457200">
              <a:buFont typeface="Arial" panose="020B0604020202020204" pitchFamily="34" charset="0"/>
              <a:buChar char="•"/>
            </a:pPr>
            <a:r>
              <a:rPr lang="en-US" b="1" dirty="0"/>
              <a:t>Tabular Data: </a:t>
            </a:r>
            <a:r>
              <a:rPr lang="en-US" dirty="0"/>
              <a:t>a dataset that is a two-dimensional table, where each row typically represents a single data record, and each column represents one type of measurement (csv, </a:t>
            </a:r>
            <a:r>
              <a:rPr lang="en-US" dirty="0" err="1"/>
              <a:t>dat</a:t>
            </a:r>
            <a:r>
              <a:rPr lang="en-US" dirty="0"/>
              <a:t>, </a:t>
            </a:r>
            <a:r>
              <a:rPr lang="en-US" dirty="0" err="1"/>
              <a:t>xlsx</a:t>
            </a:r>
            <a:r>
              <a:rPr lang="en-US" dirty="0"/>
              <a:t>, etc.).</a:t>
            </a:r>
          </a:p>
          <a:p>
            <a:pPr marL="457200" indent="-457200">
              <a:buFont typeface="Arial" panose="020B0604020202020204" pitchFamily="34" charset="0"/>
              <a:buChar char="•"/>
            </a:pPr>
            <a:r>
              <a:rPr lang="en-US" b="1" dirty="0"/>
              <a:t>Structured Data: </a:t>
            </a:r>
            <a:r>
              <a:rPr lang="en-US" dirty="0"/>
              <a:t>each data record is presented in a form of a [possibly complex and multi-tiered] dictionary (</a:t>
            </a:r>
            <a:r>
              <a:rPr lang="en-US" dirty="0" err="1"/>
              <a:t>json</a:t>
            </a:r>
            <a:r>
              <a:rPr lang="en-US" dirty="0"/>
              <a:t>, xml, etc.) </a:t>
            </a:r>
          </a:p>
          <a:p>
            <a:pPr marL="457200" indent="-457200">
              <a:buFont typeface="Arial" panose="020B0604020202020204" pitchFamily="34" charset="0"/>
              <a:buChar char="•"/>
            </a:pPr>
            <a:r>
              <a:rPr lang="en-US" b="1" dirty="0" err="1"/>
              <a:t>Semistructured</a:t>
            </a:r>
            <a:r>
              <a:rPr lang="en-US" b="1" dirty="0"/>
              <a:t> Data: </a:t>
            </a:r>
            <a:r>
              <a:rPr lang="en-US" dirty="0"/>
              <a:t>not all records are represented by the same set of keys or some data records are not represented using the key-value pair structure. </a:t>
            </a:r>
          </a:p>
          <a:p>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11</a:t>
            </a:fld>
            <a:endParaRPr lang="en-US"/>
          </a:p>
        </p:txBody>
      </p:sp>
    </p:spTree>
    <p:extLst>
      <p:ext uri="{BB962C8B-B14F-4D97-AF65-F5344CB8AC3E}">
        <p14:creationId xmlns:p14="http://schemas.microsoft.com/office/powerpoint/2010/main" val="54289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Tabular Data</a:t>
            </a:r>
          </a:p>
        </p:txBody>
      </p:sp>
      <p:sp>
        <p:nvSpPr>
          <p:cNvPr id="3" name="Content Placeholder 2"/>
          <p:cNvSpPr>
            <a:spLocks noGrp="1"/>
          </p:cNvSpPr>
          <p:nvPr>
            <p:ph idx="1"/>
          </p:nvPr>
        </p:nvSpPr>
        <p:spPr>
          <a:xfrm>
            <a:off x="833414" y="983808"/>
            <a:ext cx="11009293" cy="5416992"/>
          </a:xfrm>
        </p:spPr>
        <p:txBody>
          <a:bodyPr/>
          <a:lstStyle/>
          <a:p>
            <a:r>
              <a:rPr lang="en-US" sz="2600" dirty="0"/>
              <a:t>In tabular data, we expect each record or observation to represent a set of measurements of a single object or event. We’ve ‘seen’ this already in Lecture 1: </a:t>
            </a:r>
          </a:p>
          <a:p>
            <a:endParaRPr lang="en-US" sz="2600" dirty="0"/>
          </a:p>
          <a:p>
            <a:endParaRPr lang="en-US" sz="2600" dirty="0"/>
          </a:p>
          <a:p>
            <a:endParaRPr lang="en-US" sz="2600" dirty="0"/>
          </a:p>
          <a:p>
            <a:endParaRPr lang="en-US" sz="2600" dirty="0"/>
          </a:p>
        </p:txBody>
      </p:sp>
      <p:sp>
        <p:nvSpPr>
          <p:cNvPr id="4" name="Slide Number Placeholder 3"/>
          <p:cNvSpPr>
            <a:spLocks noGrp="1"/>
          </p:cNvSpPr>
          <p:nvPr>
            <p:ph type="sldNum" sz="quarter" idx="12"/>
          </p:nvPr>
        </p:nvSpPr>
        <p:spPr/>
        <p:txBody>
          <a:bodyPr/>
          <a:lstStyle/>
          <a:p>
            <a:fld id="{AD29F1E6-0A42-6342-8A19-FA364A33AB30}" type="slidenum">
              <a:rPr lang="en-US" smtClean="0"/>
              <a:t>12</a:t>
            </a:fld>
            <a:endParaRPr lang="en-US"/>
          </a:p>
        </p:txBody>
      </p:sp>
      <p:pic>
        <p:nvPicPr>
          <p:cNvPr id="1025" name="Picture 1" descr="page14image3858208">
            <a:extLst>
              <a:ext uri="{FF2B5EF4-FFF2-40B4-BE49-F238E27FC236}">
                <a16:creationId xmlns:a16="http://schemas.microsoft.com/office/drawing/2014/main" id="{2D3DB4DC-9EF5-BE49-B485-018C6FFBF20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31993" y="1935360"/>
            <a:ext cx="9928013" cy="393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864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Tabular Data</a:t>
            </a:r>
          </a:p>
        </p:txBody>
      </p:sp>
      <p:sp>
        <p:nvSpPr>
          <p:cNvPr id="3" name="Content Placeholder 2"/>
          <p:cNvSpPr>
            <a:spLocks noGrp="1"/>
          </p:cNvSpPr>
          <p:nvPr>
            <p:ph idx="1"/>
          </p:nvPr>
        </p:nvSpPr>
        <p:spPr>
          <a:xfrm>
            <a:off x="731881" y="983808"/>
            <a:ext cx="11256919" cy="5416992"/>
          </a:xfrm>
        </p:spPr>
        <p:txBody>
          <a:bodyPr/>
          <a:lstStyle/>
          <a:p>
            <a:endParaRPr lang="en-US" sz="2600" dirty="0"/>
          </a:p>
          <a:p>
            <a:endParaRPr lang="en-US" sz="2600" dirty="0"/>
          </a:p>
          <a:p>
            <a:endParaRPr lang="en-US" sz="2600" dirty="0"/>
          </a:p>
          <a:p>
            <a:endParaRPr lang="en-US" sz="2600" dirty="0"/>
          </a:p>
          <a:p>
            <a:endParaRPr lang="en-US" sz="2600" dirty="0"/>
          </a:p>
          <a:p>
            <a:endParaRPr lang="en-US" sz="2600" dirty="0"/>
          </a:p>
          <a:p>
            <a:endParaRPr lang="en-US" sz="2600" dirty="0"/>
          </a:p>
          <a:p>
            <a:r>
              <a:rPr lang="en-US" sz="2600" dirty="0"/>
              <a:t>Each type of measurement is called a </a:t>
            </a:r>
            <a:r>
              <a:rPr lang="en-US" sz="2600" b="1" dirty="0"/>
              <a:t>variable </a:t>
            </a:r>
            <a:r>
              <a:rPr lang="en-US" sz="2600" dirty="0"/>
              <a:t>or an </a:t>
            </a:r>
            <a:r>
              <a:rPr lang="en-US" sz="2600" b="1" dirty="0"/>
              <a:t>attribute</a:t>
            </a:r>
            <a:r>
              <a:rPr lang="en-US" sz="2600" dirty="0"/>
              <a:t> of the data (e.g. </a:t>
            </a:r>
            <a:r>
              <a:rPr lang="en-US" sz="2200" dirty="0" err="1">
                <a:latin typeface="Courier New" panose="02070309020205020404" pitchFamily="49" charset="0"/>
                <a:cs typeface="Courier New" panose="02070309020205020404" pitchFamily="49" charset="0"/>
              </a:rPr>
              <a:t>seq_id</a:t>
            </a:r>
            <a:r>
              <a:rPr lang="en-US" sz="2200" dirty="0">
                <a:latin typeface="Courier New" panose="02070309020205020404" pitchFamily="49" charset="0"/>
                <a:cs typeface="Courier New" panose="02070309020205020404" pitchFamily="49" charset="0"/>
              </a:rPr>
              <a:t>, status </a:t>
            </a:r>
            <a:r>
              <a:rPr lang="en-US" sz="2600" dirty="0"/>
              <a:t>and </a:t>
            </a:r>
            <a:r>
              <a:rPr lang="en-US" sz="2200" dirty="0">
                <a:latin typeface="Courier New" panose="02070309020205020404" pitchFamily="49" charset="0"/>
                <a:cs typeface="Courier New" panose="02070309020205020404" pitchFamily="49" charset="0"/>
              </a:rPr>
              <a:t>duration </a:t>
            </a:r>
            <a:r>
              <a:rPr lang="en-US" sz="2600" dirty="0"/>
              <a:t>are variables or attributes). The number of attributes is called the </a:t>
            </a:r>
            <a:r>
              <a:rPr lang="en-US" sz="2600" b="1" dirty="0"/>
              <a:t>dimension</a:t>
            </a:r>
            <a:r>
              <a:rPr lang="en-US" sz="2600" dirty="0"/>
              <a:t>. These are often called </a:t>
            </a:r>
            <a:r>
              <a:rPr lang="en-US" sz="2600" b="1" dirty="0"/>
              <a:t>features</a:t>
            </a:r>
            <a:r>
              <a:rPr lang="en-US" sz="2600" dirty="0"/>
              <a:t>.</a:t>
            </a:r>
          </a:p>
          <a:p>
            <a:r>
              <a:rPr lang="en-US" sz="2600" dirty="0"/>
              <a:t>We expect each table to contain a set of</a:t>
            </a:r>
            <a:r>
              <a:rPr lang="en-US" sz="2600" b="1" dirty="0"/>
              <a:t> records </a:t>
            </a:r>
            <a:r>
              <a:rPr lang="en-US" sz="2600" dirty="0"/>
              <a:t>or </a:t>
            </a:r>
            <a:r>
              <a:rPr lang="en-US" sz="2600" b="1" dirty="0"/>
              <a:t>observations</a:t>
            </a:r>
            <a:r>
              <a:rPr lang="en-US" sz="2600" dirty="0"/>
              <a:t> of the same kind of object or event (e.g. our table above contains observations of rides/checkouts). </a:t>
            </a:r>
            <a:endParaRPr lang="en-US" sz="2600"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13</a:t>
            </a:fld>
            <a:endParaRPr lang="en-US"/>
          </a:p>
        </p:txBody>
      </p:sp>
      <p:pic>
        <p:nvPicPr>
          <p:cNvPr id="1025" name="Picture 1" descr="page14image3858208">
            <a:extLst>
              <a:ext uri="{FF2B5EF4-FFF2-40B4-BE49-F238E27FC236}">
                <a16:creationId xmlns:a16="http://schemas.microsoft.com/office/drawing/2014/main" id="{2D3DB4DC-9EF5-BE49-B485-018C6FFBF20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54265" y="983807"/>
            <a:ext cx="8283470" cy="3286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230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 </a:t>
            </a:r>
            <a:br>
              <a:rPr lang="en-US" dirty="0"/>
            </a:br>
            <a:endParaRPr lang="en-US" dirty="0"/>
          </a:p>
        </p:txBody>
      </p:sp>
      <p:sp>
        <p:nvSpPr>
          <p:cNvPr id="3" name="Content Placeholder 2"/>
          <p:cNvSpPr>
            <a:spLocks noGrp="1"/>
          </p:cNvSpPr>
          <p:nvPr>
            <p:ph idx="1"/>
          </p:nvPr>
        </p:nvSpPr>
        <p:spPr>
          <a:xfrm>
            <a:off x="833415" y="1177758"/>
            <a:ext cx="10327008" cy="5007889"/>
          </a:xfrm>
        </p:spPr>
        <p:txBody>
          <a:bodyPr/>
          <a:lstStyle/>
          <a:p>
            <a:r>
              <a:rPr lang="en-US" sz="2600" dirty="0"/>
              <a:t>We’ll see later that it’s important to distinguish between classes of variables or attributes based on the type of values they can take on. </a:t>
            </a:r>
          </a:p>
          <a:p>
            <a:pPr marL="457200" indent="-457200">
              <a:buFont typeface="Arial" panose="020B0604020202020204" pitchFamily="34" charset="0"/>
              <a:buChar char="•"/>
            </a:pPr>
            <a:r>
              <a:rPr lang="en-US" sz="2600" b="1" dirty="0"/>
              <a:t>Quantitative variable: </a:t>
            </a:r>
            <a:r>
              <a:rPr lang="en-US" sz="2600" dirty="0"/>
              <a:t>is numerical and can be either: </a:t>
            </a:r>
          </a:p>
          <a:p>
            <a:pPr marL="1200120" lvl="1" indent="-457200">
              <a:buFont typeface="Arial" panose="020B0604020202020204" pitchFamily="34" charset="0"/>
              <a:buChar char="•"/>
            </a:pPr>
            <a:r>
              <a:rPr lang="en-US" sz="2600" b="1" dirty="0"/>
              <a:t>discrete - </a:t>
            </a:r>
            <a:r>
              <a:rPr lang="en-US" sz="2600" dirty="0"/>
              <a:t>a finite number of values are possible in any bounded interval. For example: “Number of siblings” is a discrete variable</a:t>
            </a:r>
          </a:p>
          <a:p>
            <a:pPr marL="1200120" lvl="1" indent="-457200">
              <a:buFont typeface="Arial" panose="020B0604020202020204" pitchFamily="34" charset="0"/>
              <a:buChar char="•"/>
            </a:pPr>
            <a:r>
              <a:rPr lang="en-US" sz="2600" b="1" dirty="0"/>
              <a:t>continuous - </a:t>
            </a:r>
            <a:r>
              <a:rPr lang="en-US" sz="2600" dirty="0"/>
              <a:t>an infinite number of values are possible in any bounded interval.  For example: “Height” is a continuous variable </a:t>
            </a:r>
          </a:p>
          <a:p>
            <a:pPr marL="457200" indent="-457200">
              <a:buFont typeface="Arial" panose="020B0604020202020204" pitchFamily="34" charset="0"/>
              <a:buChar char="•"/>
            </a:pPr>
            <a:r>
              <a:rPr lang="en-US" sz="2600" b="1" dirty="0"/>
              <a:t>Categorical variable: </a:t>
            </a:r>
            <a:r>
              <a:rPr lang="en-US" sz="2600" dirty="0"/>
              <a:t>no inherent order among the values For example: “What kind of pet you have” is a categorical variable </a:t>
            </a:r>
            <a:endParaRPr lang="en-US" sz="2600"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14</a:t>
            </a:fld>
            <a:endParaRPr lang="en-US"/>
          </a:p>
        </p:txBody>
      </p:sp>
    </p:spTree>
    <p:extLst>
      <p:ext uri="{BB962C8B-B14F-4D97-AF65-F5344CB8AC3E}">
        <p14:creationId xmlns:p14="http://schemas.microsoft.com/office/powerpoint/2010/main" val="241312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Issues</a:t>
            </a:r>
            <a:br>
              <a:rPr lang="en-US" dirty="0"/>
            </a:br>
            <a:endParaRPr lang="en-US" dirty="0"/>
          </a:p>
        </p:txBody>
      </p:sp>
      <p:sp>
        <p:nvSpPr>
          <p:cNvPr id="3" name="Content Placeholder 2"/>
          <p:cNvSpPr>
            <a:spLocks noGrp="1"/>
          </p:cNvSpPr>
          <p:nvPr>
            <p:ph idx="1"/>
          </p:nvPr>
        </p:nvSpPr>
        <p:spPr>
          <a:xfrm>
            <a:off x="833415" y="1177758"/>
            <a:ext cx="10327008" cy="5007889"/>
          </a:xfrm>
        </p:spPr>
        <p:txBody>
          <a:bodyPr/>
          <a:lstStyle/>
          <a:p>
            <a:endParaRPr lang="en-US" dirty="0"/>
          </a:p>
          <a:p>
            <a:r>
              <a:rPr lang="en-US" dirty="0"/>
              <a:t>Common issues with data: </a:t>
            </a:r>
            <a:endParaRPr lang="en-US" sz="2400" dirty="0"/>
          </a:p>
          <a:p>
            <a:pPr marL="457200" indent="-457200">
              <a:buFont typeface="Arial" panose="020B0604020202020204" pitchFamily="34" charset="0"/>
              <a:buChar char="•"/>
            </a:pPr>
            <a:r>
              <a:rPr lang="en-US" dirty="0"/>
              <a:t>Missing values: how do we fill in?</a:t>
            </a:r>
          </a:p>
          <a:p>
            <a:pPr marL="457200" indent="-457200">
              <a:buFont typeface="Arial" panose="020B0604020202020204" pitchFamily="34" charset="0"/>
              <a:buChar char="•"/>
            </a:pPr>
            <a:r>
              <a:rPr lang="en-US" dirty="0"/>
              <a:t>Wrong values: how can we detect and correct?</a:t>
            </a:r>
          </a:p>
          <a:p>
            <a:pPr marL="457200" indent="-457200">
              <a:buFont typeface="Arial" panose="020B0604020202020204" pitchFamily="34" charset="0"/>
              <a:buChar char="•"/>
            </a:pPr>
            <a:r>
              <a:rPr lang="en-US" dirty="0"/>
              <a:t>Messy format</a:t>
            </a:r>
          </a:p>
          <a:p>
            <a:pPr marL="457200" indent="-457200">
              <a:buFont typeface="Arial" panose="020B0604020202020204" pitchFamily="34" charset="0"/>
              <a:buChar char="•"/>
            </a:pPr>
            <a:r>
              <a:rPr lang="en-US" dirty="0"/>
              <a:t>Not usable: the data cannot answer the question posed </a:t>
            </a:r>
            <a:endParaRPr lang="en-US" sz="2400"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15</a:t>
            </a:fld>
            <a:endParaRPr lang="en-US"/>
          </a:p>
        </p:txBody>
      </p:sp>
    </p:spTree>
    <p:extLst>
      <p:ext uri="{BB962C8B-B14F-4D97-AF65-F5344CB8AC3E}">
        <p14:creationId xmlns:p14="http://schemas.microsoft.com/office/powerpoint/2010/main" val="176038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Messy Data</a:t>
            </a:r>
          </a:p>
        </p:txBody>
      </p:sp>
      <p:sp>
        <p:nvSpPr>
          <p:cNvPr id="3" name="Content Placeholder 2"/>
          <p:cNvSpPr>
            <a:spLocks noGrp="1"/>
          </p:cNvSpPr>
          <p:nvPr>
            <p:ph idx="1"/>
          </p:nvPr>
        </p:nvSpPr>
        <p:spPr>
          <a:xfrm>
            <a:off x="833415" y="1177758"/>
            <a:ext cx="10327008" cy="5007889"/>
          </a:xfrm>
        </p:spPr>
        <p:txBody>
          <a:bodyPr/>
          <a:lstStyle/>
          <a:p>
            <a:r>
              <a:rPr lang="en-US" dirty="0"/>
              <a:t>The following is a table accounting for the number of produce deliveries over a weekend. </a:t>
            </a:r>
          </a:p>
          <a:p>
            <a:r>
              <a:rPr lang="en-US" dirty="0"/>
              <a:t>What are the variables in this dataset? What object or event are we measuring? </a:t>
            </a:r>
          </a:p>
          <a:p>
            <a:endParaRPr lang="en-US" dirty="0">
              <a:effectLst/>
            </a:endParaRPr>
          </a:p>
          <a:p>
            <a:endParaRPr lang="en-US" dirty="0"/>
          </a:p>
          <a:p>
            <a:endParaRPr lang="en-US" dirty="0"/>
          </a:p>
          <a:p>
            <a:endParaRPr lang="en-US" dirty="0">
              <a:effectLst/>
            </a:endParaRPr>
          </a:p>
          <a:p>
            <a:r>
              <a:rPr lang="en-US" dirty="0"/>
              <a:t>What’s the issue? How do we fix it? </a:t>
            </a:r>
          </a:p>
          <a:p>
            <a:r>
              <a:rPr lang="en-US" dirty="0">
                <a:effectLst/>
              </a:rPr>
              <a:t>	</a:t>
            </a:r>
          </a:p>
        </p:txBody>
      </p:sp>
      <p:sp>
        <p:nvSpPr>
          <p:cNvPr id="4" name="Slide Number Placeholder 3"/>
          <p:cNvSpPr>
            <a:spLocks noGrp="1"/>
          </p:cNvSpPr>
          <p:nvPr>
            <p:ph type="sldNum" sz="quarter" idx="12"/>
          </p:nvPr>
        </p:nvSpPr>
        <p:spPr/>
        <p:txBody>
          <a:bodyPr/>
          <a:lstStyle/>
          <a:p>
            <a:fld id="{AD29F1E6-0A42-6342-8A19-FA364A33AB30}" type="slidenum">
              <a:rPr lang="en-US" smtClean="0"/>
              <a:t>16</a:t>
            </a:fld>
            <a:endParaRPr lang="en-US"/>
          </a:p>
        </p:txBody>
      </p:sp>
      <p:pic>
        <p:nvPicPr>
          <p:cNvPr id="5" name="Picture 4">
            <a:extLst>
              <a:ext uri="{FF2B5EF4-FFF2-40B4-BE49-F238E27FC236}">
                <a16:creationId xmlns:a16="http://schemas.microsoft.com/office/drawing/2014/main" id="{66A41ECC-E1CD-474F-88E6-8AC9853B8045}"/>
              </a:ext>
            </a:extLst>
          </p:cNvPr>
          <p:cNvPicPr>
            <a:picLocks noChangeAspect="1"/>
          </p:cNvPicPr>
          <p:nvPr/>
        </p:nvPicPr>
        <p:blipFill>
          <a:blip r:embed="rId2"/>
          <a:stretch>
            <a:fillRect/>
          </a:stretch>
        </p:blipFill>
        <p:spPr>
          <a:xfrm>
            <a:off x="2679401" y="3042997"/>
            <a:ext cx="6184900" cy="1892300"/>
          </a:xfrm>
          <a:prstGeom prst="rect">
            <a:avLst/>
          </a:prstGeom>
        </p:spPr>
      </p:pic>
    </p:spTree>
    <p:extLst>
      <p:ext uri="{BB962C8B-B14F-4D97-AF65-F5344CB8AC3E}">
        <p14:creationId xmlns:p14="http://schemas.microsoft.com/office/powerpoint/2010/main" val="276555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Messy Data</a:t>
            </a:r>
          </a:p>
        </p:txBody>
      </p:sp>
      <p:sp>
        <p:nvSpPr>
          <p:cNvPr id="3" name="Content Placeholder 2"/>
          <p:cNvSpPr>
            <a:spLocks noGrp="1"/>
          </p:cNvSpPr>
          <p:nvPr>
            <p:ph idx="1"/>
          </p:nvPr>
        </p:nvSpPr>
        <p:spPr>
          <a:xfrm>
            <a:off x="833415" y="1177758"/>
            <a:ext cx="10327008" cy="5007889"/>
          </a:xfrm>
        </p:spPr>
        <p:txBody>
          <a:bodyPr/>
          <a:lstStyle/>
          <a:p>
            <a:r>
              <a:rPr lang="en-US" dirty="0"/>
              <a:t>We’re measuring individual deliveries; the variables are Time, Day, Number of Produce. </a:t>
            </a:r>
          </a:p>
          <a:p>
            <a:endParaRPr lang="en-US" dirty="0"/>
          </a:p>
          <a:p>
            <a:endParaRPr lang="en-US" dirty="0"/>
          </a:p>
          <a:p>
            <a:endParaRPr lang="en-US" dirty="0"/>
          </a:p>
          <a:p>
            <a:endParaRPr lang="en-US" dirty="0"/>
          </a:p>
          <a:p>
            <a:r>
              <a:rPr lang="en-US" dirty="0"/>
              <a:t>Problem: each column header represents a single value rather than a variable. Row headers are “hiding” the Day variable. The values of the variable, “Number of Produce”, is not recorded in a single column.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17</a:t>
            </a:fld>
            <a:endParaRPr lang="en-US"/>
          </a:p>
        </p:txBody>
      </p:sp>
      <p:pic>
        <p:nvPicPr>
          <p:cNvPr id="5" name="Picture 4">
            <a:extLst>
              <a:ext uri="{FF2B5EF4-FFF2-40B4-BE49-F238E27FC236}">
                <a16:creationId xmlns:a16="http://schemas.microsoft.com/office/drawing/2014/main" id="{66A41ECC-E1CD-474F-88E6-8AC9853B8045}"/>
              </a:ext>
            </a:extLst>
          </p:cNvPr>
          <p:cNvPicPr>
            <a:picLocks noChangeAspect="1"/>
          </p:cNvPicPr>
          <p:nvPr/>
        </p:nvPicPr>
        <p:blipFill>
          <a:blip r:embed="rId2"/>
          <a:stretch>
            <a:fillRect/>
          </a:stretch>
        </p:blipFill>
        <p:spPr>
          <a:xfrm>
            <a:off x="2665114" y="2085735"/>
            <a:ext cx="6184900" cy="1892300"/>
          </a:xfrm>
          <a:prstGeom prst="rect">
            <a:avLst/>
          </a:prstGeom>
        </p:spPr>
      </p:pic>
    </p:spTree>
    <p:extLst>
      <p:ext uri="{BB962C8B-B14F-4D97-AF65-F5344CB8AC3E}">
        <p14:creationId xmlns:p14="http://schemas.microsoft.com/office/powerpoint/2010/main" val="3298651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Fixing Messy Data</a:t>
            </a:r>
          </a:p>
        </p:txBody>
      </p:sp>
      <p:sp>
        <p:nvSpPr>
          <p:cNvPr id="3" name="Content Placeholder 2"/>
          <p:cNvSpPr>
            <a:spLocks noGrp="1"/>
          </p:cNvSpPr>
          <p:nvPr>
            <p:ph idx="1"/>
          </p:nvPr>
        </p:nvSpPr>
        <p:spPr>
          <a:xfrm>
            <a:off x="833415" y="1177758"/>
            <a:ext cx="10327008" cy="5007889"/>
          </a:xfrm>
        </p:spPr>
        <p:txBody>
          <a:bodyPr/>
          <a:lstStyle/>
          <a:p>
            <a:r>
              <a:rPr lang="en-US" dirty="0"/>
              <a:t>We need to reorganize the information to make explicit the event we’re observing and the variables associated to this event.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18</a:t>
            </a:fld>
            <a:endParaRPr lang="en-US"/>
          </a:p>
        </p:txBody>
      </p:sp>
      <p:pic>
        <p:nvPicPr>
          <p:cNvPr id="7" name="Picture 6">
            <a:extLst>
              <a:ext uri="{FF2B5EF4-FFF2-40B4-BE49-F238E27FC236}">
                <a16:creationId xmlns:a16="http://schemas.microsoft.com/office/drawing/2014/main" id="{60D9E0E2-0221-1441-AE18-C3A3F3CC5C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76600" y="2147815"/>
            <a:ext cx="4652963" cy="3919388"/>
          </a:xfrm>
          <a:prstGeom prst="rect">
            <a:avLst/>
          </a:prstGeom>
        </p:spPr>
      </p:pic>
    </p:spTree>
    <p:extLst>
      <p:ext uri="{BB962C8B-B14F-4D97-AF65-F5344CB8AC3E}">
        <p14:creationId xmlns:p14="http://schemas.microsoft.com/office/powerpoint/2010/main" val="92659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Tabular = Happy </a:t>
            </a:r>
            <a:r>
              <a:rPr lang="en-US" dirty="0" err="1"/>
              <a:t>Pavlos</a:t>
            </a:r>
            <a:r>
              <a:rPr lang="en-US" dirty="0"/>
              <a:t> </a:t>
            </a:r>
            <a:r>
              <a:rPr lang="en-US" dirty="0">
                <a:sym typeface="Wingdings" pitchFamily="2" charset="2"/>
              </a:rPr>
              <a:t></a:t>
            </a:r>
            <a:endParaRPr lang="en-US" dirty="0"/>
          </a:p>
        </p:txBody>
      </p:sp>
      <p:sp>
        <p:nvSpPr>
          <p:cNvPr id="3" name="Content Placeholder 2"/>
          <p:cNvSpPr>
            <a:spLocks noGrp="1"/>
          </p:cNvSpPr>
          <p:nvPr>
            <p:ph idx="1"/>
          </p:nvPr>
        </p:nvSpPr>
        <p:spPr>
          <a:xfrm>
            <a:off x="833415" y="1177758"/>
            <a:ext cx="10327008" cy="5007889"/>
          </a:xfrm>
        </p:spPr>
        <p:txBody>
          <a:bodyPr/>
          <a:lstStyle/>
          <a:p>
            <a:r>
              <a:rPr lang="en-US" dirty="0"/>
              <a:t>Common causes of messiness are: </a:t>
            </a:r>
          </a:p>
          <a:p>
            <a:pPr marL="457200" indent="-457200">
              <a:buFont typeface="Arial" panose="020B0604020202020204" pitchFamily="34" charset="0"/>
              <a:buChar char="•"/>
            </a:pPr>
            <a:r>
              <a:rPr lang="en-US" dirty="0"/>
              <a:t>Column headers are values, not variable names</a:t>
            </a:r>
          </a:p>
          <a:p>
            <a:pPr marL="457200" indent="-457200">
              <a:buFont typeface="Arial" panose="020B0604020202020204" pitchFamily="34" charset="0"/>
              <a:buChar char="•"/>
            </a:pPr>
            <a:r>
              <a:rPr lang="en-US" dirty="0"/>
              <a:t>Variables are stored in both rows and columns</a:t>
            </a:r>
          </a:p>
          <a:p>
            <a:pPr marL="457200" indent="-457200">
              <a:buFont typeface="Arial" panose="020B0604020202020204" pitchFamily="34" charset="0"/>
              <a:buChar char="•"/>
            </a:pPr>
            <a:r>
              <a:rPr lang="en-US" dirty="0"/>
              <a:t>Multiple variables are stored in one column/entry</a:t>
            </a:r>
          </a:p>
          <a:p>
            <a:pPr marL="457200" indent="-457200">
              <a:buFont typeface="Arial" panose="020B0604020202020204" pitchFamily="34" charset="0"/>
              <a:buChar char="•"/>
            </a:pPr>
            <a:r>
              <a:rPr lang="en-US" dirty="0"/>
              <a:t>Multiple types of experimental units stored in same table </a:t>
            </a:r>
          </a:p>
          <a:p>
            <a:r>
              <a:rPr lang="en-US" dirty="0"/>
              <a:t>In general, we want each file to correspond to a dataset, each column to represent a single variable and each row to represent a single observation. </a:t>
            </a:r>
          </a:p>
          <a:p>
            <a:r>
              <a:rPr lang="en-US" dirty="0"/>
              <a:t>We want to</a:t>
            </a:r>
            <a:r>
              <a:rPr lang="en-US" b="1" dirty="0"/>
              <a:t> tabularize </a:t>
            </a:r>
            <a:r>
              <a:rPr lang="en-US" dirty="0"/>
              <a:t>the data. This makes Python happy.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19</a:t>
            </a:fld>
            <a:endParaRPr lang="en-US"/>
          </a:p>
        </p:txBody>
      </p:sp>
    </p:spTree>
    <p:extLst>
      <p:ext uri="{BB962C8B-B14F-4D97-AF65-F5344CB8AC3E}">
        <p14:creationId xmlns:p14="http://schemas.microsoft.com/office/powerpoint/2010/main" val="115081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r>
              <a:rPr lang="en-US"/>
              <a:t>: Data, Summaries, and Visuals</a:t>
            </a:r>
            <a:endParaRPr lang="en-US" dirty="0"/>
          </a:p>
        </p:txBody>
      </p:sp>
      <p:sp>
        <p:nvSpPr>
          <p:cNvPr id="3" name="Content Placeholder 2"/>
          <p:cNvSpPr>
            <a:spLocks noGrp="1"/>
          </p:cNvSpPr>
          <p:nvPr>
            <p:ph idx="1"/>
          </p:nvPr>
        </p:nvSpPr>
        <p:spPr>
          <a:xfrm>
            <a:off x="833415" y="1214438"/>
            <a:ext cx="10327008" cy="2692301"/>
          </a:xfrm>
        </p:spPr>
        <p:txBody>
          <a:bodyPr/>
          <a:lstStyle/>
          <a:p>
            <a:pPr marL="457200" indent="-457200">
              <a:buFont typeface="Arial" panose="020B0604020202020204" pitchFamily="34" charset="0"/>
              <a:buChar char="•"/>
            </a:pPr>
            <a:r>
              <a:rPr lang="en-US" dirty="0"/>
              <a:t>What are Data?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Data Exploration </a:t>
            </a:r>
          </a:p>
          <a:p>
            <a:pPr marL="1200120" lvl="1" indent="-457200">
              <a:buFont typeface="Arial" panose="020B0604020202020204" pitchFamily="34" charset="0"/>
              <a:buChar char="•"/>
            </a:pPr>
            <a:r>
              <a:rPr lang="en-US" sz="2800" dirty="0"/>
              <a:t>Descriptive Statistics </a:t>
            </a:r>
          </a:p>
          <a:p>
            <a:pPr marL="1200120" lvl="1" indent="-457200">
              <a:buFont typeface="Arial" panose="020B0604020202020204" pitchFamily="34" charset="0"/>
              <a:buChar char="•"/>
            </a:pPr>
            <a:r>
              <a:rPr lang="en-US" sz="2800" dirty="0"/>
              <a:t>Visualizations </a:t>
            </a:r>
          </a:p>
          <a:p>
            <a:pPr marL="1200120" lvl="1"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dirty="0"/>
              <a:t>An Example </a:t>
            </a:r>
          </a:p>
          <a:p>
            <a:pPr marL="457200" indent="-457200">
              <a:buFont typeface="Arial" panose="020B0604020202020204" pitchFamily="34" charset="0"/>
              <a:buChar char="•"/>
            </a:pPr>
            <a:endParaRPr lang="en-US" dirty="0"/>
          </a:p>
          <a:p>
            <a:r>
              <a:rPr lang="en-US" dirty="0">
                <a:effectLst/>
              </a:rPr>
              <a:t>Reading: </a:t>
            </a:r>
            <a:r>
              <a:rPr lang="en-US" dirty="0"/>
              <a:t>C</a:t>
            </a:r>
            <a:r>
              <a:rPr lang="en-US" dirty="0">
                <a:effectLst/>
              </a:rPr>
              <a:t>h. 1 in </a:t>
            </a:r>
            <a:r>
              <a:rPr lang="en-US" i="1" dirty="0"/>
              <a:t>An Introduction to Statistical Learning </a:t>
            </a:r>
            <a:r>
              <a:rPr lang="en-US" dirty="0"/>
              <a:t>(ISLR) </a:t>
            </a:r>
          </a:p>
          <a:p>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2</a:t>
            </a:fld>
            <a:endParaRPr lang="en-US"/>
          </a:p>
        </p:txBody>
      </p:sp>
    </p:spTree>
    <p:extLst>
      <p:ext uri="{BB962C8B-B14F-4D97-AF65-F5344CB8AC3E}">
        <p14:creationId xmlns:p14="http://schemas.microsoft.com/office/powerpoint/2010/main" val="1232673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Exploration: Descriptive Statistics </a:t>
            </a:r>
            <a:endParaRPr lang="en-US" dirty="0">
              <a:effectLst/>
            </a:endParaRPr>
          </a:p>
        </p:txBody>
      </p:sp>
      <p:sp>
        <p:nvSpPr>
          <p:cNvPr id="3" name="Slide Number Placeholder 2"/>
          <p:cNvSpPr>
            <a:spLocks noGrp="1"/>
          </p:cNvSpPr>
          <p:nvPr>
            <p:ph type="sldNum" sz="quarter" idx="12"/>
          </p:nvPr>
        </p:nvSpPr>
        <p:spPr/>
        <p:txBody>
          <a:bodyPr/>
          <a:lstStyle/>
          <a:p>
            <a:fld id="{AD29F1E6-0A42-6342-8A19-FA364A33AB30}" type="slidenum">
              <a:rPr lang="en-US" smtClean="0"/>
              <a:t>20</a:t>
            </a:fld>
            <a:endParaRPr lang="en-US"/>
          </a:p>
        </p:txBody>
      </p:sp>
    </p:spTree>
    <p:extLst>
      <p:ext uri="{BB962C8B-B14F-4D97-AF65-F5344CB8AC3E}">
        <p14:creationId xmlns:p14="http://schemas.microsoft.com/office/powerpoint/2010/main" val="1302113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Sampling</a:t>
            </a:r>
          </a:p>
        </p:txBody>
      </p:sp>
      <p:sp>
        <p:nvSpPr>
          <p:cNvPr id="3" name="Content Placeholder 2"/>
          <p:cNvSpPr>
            <a:spLocks noGrp="1"/>
          </p:cNvSpPr>
          <p:nvPr>
            <p:ph idx="1"/>
          </p:nvPr>
        </p:nvSpPr>
        <p:spPr>
          <a:xfrm>
            <a:off x="833415" y="983807"/>
            <a:ext cx="10327008" cy="4731193"/>
          </a:xfrm>
        </p:spPr>
        <p:txBody>
          <a:bodyPr/>
          <a:lstStyle/>
          <a:p>
            <a:r>
              <a:rPr lang="en-US" sz="2600" dirty="0"/>
              <a:t>Population versus sample: </a:t>
            </a:r>
          </a:p>
          <a:p>
            <a:pPr marL="457200" indent="-457200">
              <a:buFont typeface="Arial" panose="020B0604020202020204" pitchFamily="34" charset="0"/>
              <a:buChar char="•"/>
            </a:pPr>
            <a:r>
              <a:rPr lang="en-US" sz="2600" dirty="0"/>
              <a:t>A </a:t>
            </a:r>
            <a:r>
              <a:rPr lang="en-US" sz="2600" b="1" dirty="0"/>
              <a:t>population</a:t>
            </a:r>
            <a:r>
              <a:rPr lang="en-US" sz="2600" dirty="0"/>
              <a:t> is the entire set of objects or events under study. Population can be hypothetical “all students” or all students in this class. </a:t>
            </a:r>
          </a:p>
          <a:p>
            <a:pPr marL="457200" indent="-457200">
              <a:buFont typeface="Arial" panose="020B0604020202020204" pitchFamily="34" charset="0"/>
              <a:buChar char="•"/>
            </a:pPr>
            <a:r>
              <a:rPr lang="en-US" sz="2600" dirty="0"/>
              <a:t>A </a:t>
            </a:r>
            <a:r>
              <a:rPr lang="en-US" sz="2600" b="1" dirty="0"/>
              <a:t>sample</a:t>
            </a:r>
            <a:r>
              <a:rPr lang="en-US" sz="2600" dirty="0"/>
              <a:t> is a “representative” subset of the objects or events under study. Needed because it’s impossible or intractable to obtain or compute with population data. </a:t>
            </a:r>
          </a:p>
          <a:p>
            <a:r>
              <a:rPr lang="en-US" sz="2600" dirty="0"/>
              <a:t>Biases in samples: </a:t>
            </a:r>
          </a:p>
          <a:p>
            <a:pPr marL="457200" indent="-457200">
              <a:buFont typeface="Arial" panose="020B0604020202020204" pitchFamily="34" charset="0"/>
              <a:buChar char="•"/>
            </a:pPr>
            <a:r>
              <a:rPr lang="en-US" sz="2600" b="1" dirty="0"/>
              <a:t>Selection bias</a:t>
            </a:r>
            <a:r>
              <a:rPr lang="en-US" sz="2600" dirty="0"/>
              <a:t>: some subjects or records are more likely to be selected </a:t>
            </a:r>
          </a:p>
          <a:p>
            <a:pPr marL="457200" indent="-457200">
              <a:buFont typeface="Arial" panose="020B0604020202020204" pitchFamily="34" charset="0"/>
              <a:buChar char="•"/>
            </a:pPr>
            <a:r>
              <a:rPr lang="en-US" sz="2600" dirty="0"/>
              <a:t>Volunteer/</a:t>
            </a:r>
            <a:r>
              <a:rPr lang="en-US" sz="2600" b="1" dirty="0"/>
              <a:t>nonresponse bias</a:t>
            </a:r>
            <a:r>
              <a:rPr lang="en-US" sz="2600" dirty="0"/>
              <a:t>: subjects or records who are not easily available are not represented </a:t>
            </a:r>
          </a:p>
          <a:p>
            <a:r>
              <a:rPr lang="en-US" sz="2600" dirty="0"/>
              <a:t>Examples? </a:t>
            </a:r>
            <a:endParaRPr lang="en-US" sz="2600"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21</a:t>
            </a:fld>
            <a:endParaRPr lang="en-US"/>
          </a:p>
        </p:txBody>
      </p:sp>
    </p:spTree>
    <p:extLst>
      <p:ext uri="{BB962C8B-B14F-4D97-AF65-F5344CB8AC3E}">
        <p14:creationId xmlns:p14="http://schemas.microsoft.com/office/powerpoint/2010/main" val="263387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mean</a:t>
            </a:r>
          </a:p>
        </p:txBody>
      </p:sp>
      <p:sp>
        <p:nvSpPr>
          <p:cNvPr id="4" name="Slide Number Placeholder 3"/>
          <p:cNvSpPr>
            <a:spLocks noGrp="1"/>
          </p:cNvSpPr>
          <p:nvPr>
            <p:ph type="sldNum" sz="quarter" idx="12"/>
          </p:nvPr>
        </p:nvSpPr>
        <p:spPr/>
        <p:txBody>
          <a:bodyPr/>
          <a:lstStyle/>
          <a:p>
            <a:fld id="{AD29F1E6-0A42-6342-8A19-FA364A33AB30}" type="slidenum">
              <a:rPr lang="en-US" smtClean="0"/>
              <a:t>22</a:t>
            </a:fld>
            <a:endParaRPr lang="en-US"/>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5" y="1177758"/>
                <a:ext cx="10327008" cy="4808705"/>
              </a:xfrm>
            </p:spPr>
            <p:txBody>
              <a:bodyPr/>
              <a:lstStyle/>
              <a:p>
                <a:r>
                  <a:rPr lang="en-US" sz="2600" dirty="0"/>
                  <a:t>The </a:t>
                </a:r>
                <a:r>
                  <a:rPr lang="en-US" sz="2600" b="1" dirty="0"/>
                  <a:t>mean</a:t>
                </a:r>
                <a:r>
                  <a:rPr lang="en-US" sz="2600" dirty="0"/>
                  <a:t> of a set of </a:t>
                </a:r>
                <a:r>
                  <a:rPr lang="en-US" sz="2600" i="1" dirty="0"/>
                  <a:t>n</a:t>
                </a:r>
                <a:r>
                  <a:rPr lang="en-US" sz="2600" dirty="0"/>
                  <a:t> observations of a variable is denoted </a:t>
                </a:r>
                <a14:m>
                  <m:oMath xmlns:m="http://schemas.openxmlformats.org/officeDocument/2006/math">
                    <m:acc>
                      <m:accPr>
                        <m:chr m:val="̅"/>
                        <m:ctrlPr>
                          <a:rPr lang="en-US" sz="2600" i="1">
                            <a:latin typeface="Cambria Math" panose="02040503050406030204" pitchFamily="18" charset="0"/>
                          </a:rPr>
                        </m:ctrlPr>
                      </m:accPr>
                      <m:e>
                        <m:r>
                          <a:rPr lang="en-US" sz="2600" i="1">
                            <a:latin typeface="Cambria Math" panose="02040503050406030204" pitchFamily="18" charset="0"/>
                          </a:rPr>
                          <m:t>𝑥</m:t>
                        </m:r>
                      </m:e>
                    </m:acc>
                  </m:oMath>
                </a14:m>
                <a:r>
                  <a:rPr lang="en-US" sz="2600" dirty="0"/>
                  <a:t> and is defined as: </a:t>
                </a:r>
              </a:p>
              <a:p>
                <a:endParaRPr lang="en-US" sz="2600" dirty="0"/>
              </a:p>
              <a:p>
                <a:endParaRPr lang="en-US" sz="2600" dirty="0"/>
              </a:p>
              <a:p>
                <a:endParaRPr lang="en-US" sz="2600" dirty="0"/>
              </a:p>
              <a:p>
                <a:endParaRPr lang="en-US" sz="2600" dirty="0"/>
              </a:p>
              <a:p>
                <a:endParaRPr lang="en-US" sz="2600" dirty="0"/>
              </a:p>
              <a:p>
                <a:r>
                  <a:rPr lang="en-US" sz="2600" dirty="0"/>
                  <a:t>The mean describes what a “typical” sample value looks like, or where is the “center” of the distribution of the data. </a:t>
                </a:r>
              </a:p>
              <a:p>
                <a:r>
                  <a:rPr lang="en-US" sz="2600" dirty="0"/>
                  <a:t>Key theme: there is always uncertainty involved when calculating a sample mean to estimate a population mean. </a:t>
                </a:r>
              </a:p>
              <a:p>
                <a:endParaRPr lang="en-US" sz="2600" dirty="0"/>
              </a:p>
            </p:txBody>
          </p:sp>
        </mc:Choice>
        <mc:Fallback xmlns="">
          <p:sp>
            <p:nvSpPr>
              <p:cNvPr id="6" name="Content Placeholder 5">
                <a:extLst>
                  <a:ext uri="{FF2B5EF4-FFF2-40B4-BE49-F238E27FC236}">
                    <a16:creationId xmlns:a16="http://schemas.microsoft.com/office/drawing/2014/main" id="{A79BB0E7-8597-0C48-B722-DB7D76005875}"/>
                  </a:ext>
                </a:extLst>
              </p:cNvPr>
              <p:cNvSpPr>
                <a:spLocks noGrp="1" noRot="1" noChangeAspect="1" noMove="1" noResize="1" noEditPoints="1" noAdjustHandles="1" noChangeArrowheads="1" noChangeShapeType="1" noTextEdit="1"/>
              </p:cNvSpPr>
              <p:nvPr>
                <p:ph idx="1"/>
              </p:nvPr>
            </p:nvSpPr>
            <p:spPr>
              <a:xfrm>
                <a:off x="833415" y="1177758"/>
                <a:ext cx="10327008" cy="4808705"/>
              </a:xfrm>
              <a:blipFill>
                <a:blip r:embed="rId2"/>
                <a:stretch>
                  <a:fillRect l="-983" t="-1055" b="-7388"/>
                </a:stretch>
              </a:blipFill>
            </p:spPr>
            <p:txBody>
              <a:bodyPr/>
              <a:lstStyle/>
              <a:p>
                <a:r>
                  <a:rPr lang="en-US">
                    <a:noFill/>
                  </a:rPr>
                  <a:t> </a:t>
                </a:r>
              </a:p>
            </p:txBody>
          </p:sp>
        </mc:Fallback>
      </mc:AlternateContent>
      <p:pic>
        <p:nvPicPr>
          <p:cNvPr id="10242" name="Picture 2" descr="page25image1786816">
            <a:extLst>
              <a:ext uri="{FF2B5EF4-FFF2-40B4-BE49-F238E27FC236}">
                <a16:creationId xmlns:a16="http://schemas.microsoft.com/office/drawing/2014/main" id="{9AD6A1C0-D047-C64E-9841-82032A9CD41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72757" y="2783543"/>
            <a:ext cx="4246484" cy="14770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A91389F-8006-B742-AF26-9E5E46639DDA}"/>
                  </a:ext>
                </a:extLst>
              </p:cNvPr>
              <p:cNvSpPr/>
              <p:nvPr/>
            </p:nvSpPr>
            <p:spPr>
              <a:xfrm>
                <a:off x="3859646" y="1682985"/>
                <a:ext cx="4472707" cy="110055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𝑥</m:t>
                          </m:r>
                        </m:e>
                      </m:acc>
                      <m:r>
                        <a:rPr lang="en-US" sz="2400" i="1">
                          <a:latin typeface="Cambria Math" panose="02040503050406030204" pitchFamily="18" charset="0"/>
                        </a:rPr>
                        <m: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𝑛</m:t>
                              </m:r>
                            </m:sub>
                          </m:sSub>
                        </m:num>
                        <m:den>
                          <m:r>
                            <a:rPr lang="en-US" sz="2400" i="1">
                              <a:latin typeface="Cambria Math" panose="02040503050406030204" pitchFamily="18" charset="0"/>
                            </a:rPr>
                            <m:t>𝑛</m:t>
                          </m:r>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𝑛</m:t>
                          </m:r>
                        </m:den>
                      </m:f>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𝑛</m:t>
                          </m:r>
                        </m:sup>
                        <m:e>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𝑖</m:t>
                              </m:r>
                            </m:sub>
                          </m:sSub>
                        </m:e>
                      </m:nary>
                    </m:oMath>
                  </m:oMathPara>
                </a14:m>
                <a:endParaRPr lang="en-US" sz="2400" dirty="0"/>
              </a:p>
            </p:txBody>
          </p:sp>
        </mc:Choice>
        <mc:Fallback xmlns="">
          <p:sp>
            <p:nvSpPr>
              <p:cNvPr id="7" name="Rectangle 6">
                <a:extLst>
                  <a:ext uri="{FF2B5EF4-FFF2-40B4-BE49-F238E27FC236}">
                    <a16:creationId xmlns:a16="http://schemas.microsoft.com/office/drawing/2014/main" id="{0A91389F-8006-B742-AF26-9E5E46639DDA}"/>
                  </a:ext>
                </a:extLst>
              </p:cNvPr>
              <p:cNvSpPr>
                <a:spLocks noRot="1" noChangeAspect="1" noMove="1" noResize="1" noEditPoints="1" noAdjustHandles="1" noChangeArrowheads="1" noChangeShapeType="1" noTextEdit="1"/>
              </p:cNvSpPr>
              <p:nvPr/>
            </p:nvSpPr>
            <p:spPr>
              <a:xfrm>
                <a:off x="3859646" y="1682985"/>
                <a:ext cx="4472707" cy="1100558"/>
              </a:xfrm>
              <a:prstGeom prst="rect">
                <a:avLst/>
              </a:prstGeom>
              <a:blipFill>
                <a:blip r:embed="rId4"/>
                <a:stretch>
                  <a:fillRect t="-108046" r="-6799" b="-163218"/>
                </a:stretch>
              </a:blipFill>
            </p:spPr>
            <p:txBody>
              <a:bodyPr/>
              <a:lstStyle/>
              <a:p>
                <a:r>
                  <a:rPr lang="en-US">
                    <a:noFill/>
                  </a:rPr>
                  <a:t> </a:t>
                </a:r>
              </a:p>
            </p:txBody>
          </p:sp>
        </mc:Fallback>
      </mc:AlternateContent>
    </p:spTree>
    <p:extLst>
      <p:ext uri="{BB962C8B-B14F-4D97-AF65-F5344CB8AC3E}">
        <p14:creationId xmlns:p14="http://schemas.microsoft.com/office/powerpoint/2010/main" val="28300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median</a:t>
            </a:r>
          </a:p>
        </p:txBody>
      </p:sp>
      <p:sp>
        <p:nvSpPr>
          <p:cNvPr id="4" name="Slide Number Placeholder 3"/>
          <p:cNvSpPr>
            <a:spLocks noGrp="1"/>
          </p:cNvSpPr>
          <p:nvPr>
            <p:ph type="sldNum" sz="quarter" idx="12"/>
          </p:nvPr>
        </p:nvSpPr>
        <p:spPr/>
        <p:txBody>
          <a:bodyPr/>
          <a:lstStyle/>
          <a:p>
            <a:fld id="{AD29F1E6-0A42-6342-8A19-FA364A33AB30}" type="slidenum">
              <a:rPr lang="en-US" smtClean="0"/>
              <a:t>23</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5" y="1177758"/>
            <a:ext cx="10327008" cy="4808705"/>
          </a:xfrm>
        </p:spPr>
        <p:txBody>
          <a:bodyPr/>
          <a:lstStyle/>
          <a:p>
            <a:r>
              <a:rPr lang="en-US" sz="2600" dirty="0"/>
              <a:t>The </a:t>
            </a:r>
            <a:r>
              <a:rPr lang="en-US" sz="2600" b="1" dirty="0"/>
              <a:t>median</a:t>
            </a:r>
            <a:r>
              <a:rPr lang="en-US" sz="2600" dirty="0"/>
              <a:t> of a set of n number of observations in a sample, ordered by value, of a variable is is defined by </a:t>
            </a:r>
          </a:p>
          <a:p>
            <a:endParaRPr lang="en-US" sz="2600" dirty="0"/>
          </a:p>
          <a:p>
            <a:endParaRPr lang="en-US" sz="2600" dirty="0"/>
          </a:p>
          <a:p>
            <a:endParaRPr lang="en-US" sz="2600" dirty="0"/>
          </a:p>
          <a:p>
            <a:r>
              <a:rPr lang="en-US" sz="2600" dirty="0"/>
              <a:t>Example (already in order):</a:t>
            </a:r>
            <a:br>
              <a:rPr lang="en-US" sz="2600" dirty="0"/>
            </a:br>
            <a:r>
              <a:rPr lang="en-US" sz="2600" dirty="0"/>
              <a:t>	Ages: 17, 19, 21, </a:t>
            </a:r>
            <a:r>
              <a:rPr lang="en-US" sz="2600" u="sng" dirty="0"/>
              <a:t>22, 23</a:t>
            </a:r>
            <a:r>
              <a:rPr lang="en-US" sz="2600" dirty="0"/>
              <a:t>, 23, 23, 38 </a:t>
            </a:r>
          </a:p>
          <a:p>
            <a:r>
              <a:rPr lang="en-US" sz="2600" dirty="0"/>
              <a:t>	Median = (22+23)/2 = 22.5 </a:t>
            </a:r>
          </a:p>
          <a:p>
            <a:r>
              <a:rPr lang="en-US" sz="2600" dirty="0"/>
              <a:t>The median also describes what a typical observation looks like, or where is the center of the distribution of the sample of observations. </a:t>
            </a:r>
            <a:endParaRPr lang="en-US" sz="2600" dirty="0">
              <a:effectLst/>
            </a:endParaRPr>
          </a:p>
        </p:txBody>
      </p:sp>
      <p:pic>
        <p:nvPicPr>
          <p:cNvPr id="3" name="Picture 2">
            <a:extLst>
              <a:ext uri="{FF2B5EF4-FFF2-40B4-BE49-F238E27FC236}">
                <a16:creationId xmlns:a16="http://schemas.microsoft.com/office/drawing/2014/main" id="{0C972E3C-3605-6843-B326-A098DAD3FF1A}"/>
              </a:ext>
            </a:extLst>
          </p:cNvPr>
          <p:cNvPicPr>
            <a:picLocks noChangeAspect="1"/>
          </p:cNvPicPr>
          <p:nvPr/>
        </p:nvPicPr>
        <p:blipFill>
          <a:blip r:embed="rId2"/>
          <a:stretch>
            <a:fillRect/>
          </a:stretch>
        </p:blipFill>
        <p:spPr>
          <a:xfrm>
            <a:off x="3384549" y="2089150"/>
            <a:ext cx="5826733" cy="1282700"/>
          </a:xfrm>
          <a:prstGeom prst="rect">
            <a:avLst/>
          </a:prstGeom>
        </p:spPr>
      </p:pic>
    </p:spTree>
    <p:extLst>
      <p:ext uri="{BB962C8B-B14F-4D97-AF65-F5344CB8AC3E}">
        <p14:creationId xmlns:p14="http://schemas.microsoft.com/office/powerpoint/2010/main" val="233863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 vs. Median</a:t>
            </a:r>
          </a:p>
        </p:txBody>
      </p:sp>
      <p:sp>
        <p:nvSpPr>
          <p:cNvPr id="3" name="Content Placeholder 2"/>
          <p:cNvSpPr>
            <a:spLocks noGrp="1"/>
          </p:cNvSpPr>
          <p:nvPr>
            <p:ph idx="1"/>
          </p:nvPr>
        </p:nvSpPr>
        <p:spPr>
          <a:xfrm>
            <a:off x="833415" y="1177758"/>
            <a:ext cx="10327008" cy="4537242"/>
          </a:xfrm>
        </p:spPr>
        <p:txBody>
          <a:bodyPr/>
          <a:lstStyle/>
          <a:p>
            <a:r>
              <a:rPr lang="en-US" dirty="0"/>
              <a:t>The mean is sensitive to extreme values (</a:t>
            </a:r>
            <a:r>
              <a:rPr lang="en-US" b="1" dirty="0"/>
              <a:t>outliers</a:t>
            </a:r>
            <a:r>
              <a:rPr lang="en-US" dirty="0"/>
              <a:t>) </a:t>
            </a:r>
          </a:p>
          <a:p>
            <a:endParaRPr lang="en-US" sz="2600"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24</a:t>
            </a:fld>
            <a:endParaRPr lang="en-US"/>
          </a:p>
        </p:txBody>
      </p:sp>
      <p:pic>
        <p:nvPicPr>
          <p:cNvPr id="12289" name="Picture 1" descr="page27image1780096">
            <a:extLst>
              <a:ext uri="{FF2B5EF4-FFF2-40B4-BE49-F238E27FC236}">
                <a16:creationId xmlns:a16="http://schemas.microsoft.com/office/drawing/2014/main" id="{59F5E987-3F34-654C-8E25-76891A553EA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79191" y="2364042"/>
            <a:ext cx="7835456" cy="2462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367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 median, and skewness</a:t>
            </a:r>
          </a:p>
        </p:txBody>
      </p:sp>
      <p:sp>
        <p:nvSpPr>
          <p:cNvPr id="4" name="Slide Number Placeholder 3"/>
          <p:cNvSpPr>
            <a:spLocks noGrp="1"/>
          </p:cNvSpPr>
          <p:nvPr>
            <p:ph type="sldNum" sz="quarter" idx="12"/>
          </p:nvPr>
        </p:nvSpPr>
        <p:spPr/>
        <p:txBody>
          <a:bodyPr/>
          <a:lstStyle/>
          <a:p>
            <a:fld id="{AD29F1E6-0A42-6342-8A19-FA364A33AB30}" type="slidenum">
              <a:rPr lang="en-US" smtClean="0"/>
              <a:t>25</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5" y="1177758"/>
            <a:ext cx="10453710" cy="4808705"/>
          </a:xfrm>
        </p:spPr>
        <p:txBody>
          <a:bodyPr/>
          <a:lstStyle/>
          <a:p>
            <a:r>
              <a:rPr lang="en-US" dirty="0"/>
              <a:t>The mean is sensitive to outliers: </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dirty="0"/>
          </a:p>
          <a:p>
            <a:r>
              <a:rPr lang="en-US" dirty="0"/>
              <a:t>The above distribution is called </a:t>
            </a:r>
            <a:r>
              <a:rPr lang="en-US" b="1" dirty="0"/>
              <a:t>right-skewed</a:t>
            </a:r>
            <a:r>
              <a:rPr lang="en-US" dirty="0"/>
              <a:t> since the mean is greater than the median.  Note: </a:t>
            </a:r>
            <a:r>
              <a:rPr lang="en-US" b="1" dirty="0"/>
              <a:t>skewness </a:t>
            </a:r>
            <a:r>
              <a:rPr lang="en-US" dirty="0"/>
              <a:t>often “follows the longer tail”.</a:t>
            </a:r>
            <a:endParaRPr lang="en-US" sz="2400" dirty="0">
              <a:effectLst/>
            </a:endParaRPr>
          </a:p>
        </p:txBody>
      </p:sp>
      <p:pic>
        <p:nvPicPr>
          <p:cNvPr id="13313" name="Picture 1" descr="page28image1800032">
            <a:extLst>
              <a:ext uri="{FF2B5EF4-FFF2-40B4-BE49-F238E27FC236}">
                <a16:creationId xmlns:a16="http://schemas.microsoft.com/office/drawing/2014/main" id="{2141302A-BF3C-AC46-A8E4-C5ACC13F66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70286" y="1639010"/>
            <a:ext cx="4102101" cy="321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37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time</a:t>
            </a:r>
          </a:p>
        </p:txBody>
      </p:sp>
      <p:sp>
        <p:nvSpPr>
          <p:cNvPr id="4" name="Slide Number Placeholder 3"/>
          <p:cNvSpPr>
            <a:spLocks noGrp="1"/>
          </p:cNvSpPr>
          <p:nvPr>
            <p:ph type="sldNum" sz="quarter" idx="12"/>
          </p:nvPr>
        </p:nvSpPr>
        <p:spPr/>
        <p:txBody>
          <a:bodyPr/>
          <a:lstStyle/>
          <a:p>
            <a:fld id="{AD29F1E6-0A42-6342-8A19-FA364A33AB30}" type="slidenum">
              <a:rPr lang="en-US" smtClean="0"/>
              <a:t>26</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5" y="1177758"/>
            <a:ext cx="10327008" cy="4808705"/>
          </a:xfrm>
        </p:spPr>
        <p:txBody>
          <a:bodyPr/>
          <a:lstStyle/>
          <a:p>
            <a:endParaRPr lang="en-US" dirty="0"/>
          </a:p>
          <a:p>
            <a:r>
              <a:rPr lang="en-US" dirty="0"/>
              <a:t>How hard (in terms of algorithmic complexity) is it to calculate</a:t>
            </a:r>
          </a:p>
          <a:p>
            <a:pPr marL="457200" indent="-457200">
              <a:buFont typeface="Arial" panose="020B0604020202020204" pitchFamily="34" charset="0"/>
              <a:buChar char="•"/>
            </a:pPr>
            <a:r>
              <a:rPr lang="en-US" dirty="0"/>
              <a:t>the mean? </a:t>
            </a:r>
          </a:p>
          <a:p>
            <a:r>
              <a:rPr lang="en-US" dirty="0"/>
              <a:t>		at most </a:t>
            </a:r>
            <a:r>
              <a:rPr lang="en-US" i="1" dirty="0"/>
              <a:t>O</a:t>
            </a:r>
            <a:r>
              <a:rPr lang="en-US" dirty="0"/>
              <a:t>(</a:t>
            </a:r>
            <a:r>
              <a:rPr lang="en-US" i="1" dirty="0"/>
              <a:t>n</a:t>
            </a:r>
            <a:r>
              <a:rPr lang="en-US" dirty="0"/>
              <a:t>) </a:t>
            </a:r>
          </a:p>
          <a:p>
            <a:pPr marL="457200" indent="-457200">
              <a:buFont typeface="Arial" panose="020B0604020202020204" pitchFamily="34" charset="0"/>
              <a:buChar char="•"/>
            </a:pPr>
            <a:r>
              <a:rPr lang="en-US" dirty="0"/>
              <a:t>the median?</a:t>
            </a:r>
          </a:p>
          <a:p>
            <a:pPr lvl="1" indent="0">
              <a:buNone/>
            </a:pPr>
            <a:r>
              <a:rPr lang="en-US" sz="2800" dirty="0"/>
              <a:t>at most </a:t>
            </a:r>
            <a:r>
              <a:rPr lang="en-US" sz="2800" i="1" dirty="0"/>
              <a:t>O</a:t>
            </a:r>
            <a:r>
              <a:rPr lang="en-US" sz="2800" dirty="0"/>
              <a:t>(</a:t>
            </a:r>
            <a:r>
              <a:rPr lang="en-US" sz="2800" i="1" dirty="0"/>
              <a:t>n</a:t>
            </a:r>
            <a:r>
              <a:rPr lang="en-US" sz="2800" dirty="0"/>
              <a:t>) or O(</a:t>
            </a:r>
            <a:r>
              <a:rPr lang="en-US" sz="2800" i="1" dirty="0"/>
              <a:t>n </a:t>
            </a:r>
            <a:r>
              <a:rPr lang="en-US" sz="2800" dirty="0"/>
              <a:t>log </a:t>
            </a:r>
            <a:r>
              <a:rPr lang="en-US" sz="2800" i="1" dirty="0"/>
              <a:t>n</a:t>
            </a:r>
            <a:r>
              <a:rPr lang="en-US" sz="2800" dirty="0"/>
              <a:t>) </a:t>
            </a:r>
          </a:p>
          <a:p>
            <a:pPr lvl="1" indent="0">
              <a:buNone/>
            </a:pPr>
            <a:endParaRPr lang="en-US" sz="2800" dirty="0"/>
          </a:p>
          <a:p>
            <a:pPr lvl="1" indent="0">
              <a:buNone/>
            </a:pPr>
            <a:endParaRPr lang="en-US" sz="2800" dirty="0"/>
          </a:p>
          <a:p>
            <a:r>
              <a:rPr lang="en-US" dirty="0"/>
              <a:t>Note: Practicality of implementation should be considered! </a:t>
            </a:r>
          </a:p>
          <a:p>
            <a:pPr marL="457200" indent="-457200">
              <a:buFont typeface="Arial" panose="020B0604020202020204" pitchFamily="34" charset="0"/>
              <a:buChar char="•"/>
            </a:pPr>
            <a:endParaRPr lang="en-US" dirty="0">
              <a:effectLst/>
            </a:endParaRPr>
          </a:p>
        </p:txBody>
      </p:sp>
    </p:spTree>
    <p:extLst>
      <p:ext uri="{BB962C8B-B14F-4D97-AF65-F5344CB8AC3E}">
        <p14:creationId xmlns:p14="http://schemas.microsoft.com/office/powerpoint/2010/main" val="112221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Regarding Categorical Variables...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27</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5" y="1177758"/>
            <a:ext cx="10327008" cy="4808705"/>
          </a:xfrm>
        </p:spPr>
        <p:txBody>
          <a:bodyPr/>
          <a:lstStyle/>
          <a:p>
            <a:r>
              <a:rPr lang="en-US" dirty="0"/>
              <a:t>For categorical variables, neither mean or median make sense. Why?</a:t>
            </a:r>
          </a:p>
          <a:p>
            <a:endParaRPr lang="en-US" dirty="0"/>
          </a:p>
          <a:p>
            <a:endParaRPr lang="en-US" dirty="0"/>
          </a:p>
          <a:p>
            <a:endParaRPr lang="en-US" dirty="0"/>
          </a:p>
          <a:p>
            <a:endParaRPr lang="en-US" dirty="0"/>
          </a:p>
          <a:p>
            <a:endParaRPr lang="en-US" dirty="0"/>
          </a:p>
          <a:p>
            <a:r>
              <a:rPr lang="en-US" dirty="0"/>
              <a:t> </a:t>
            </a:r>
          </a:p>
          <a:p>
            <a:r>
              <a:rPr lang="en-US" dirty="0"/>
              <a:t>The mode might be a better way to find the most “representative” value. </a:t>
            </a:r>
          </a:p>
          <a:p>
            <a:pPr marL="457200" indent="-457200">
              <a:buFont typeface="Arial" panose="020B0604020202020204" pitchFamily="34" charset="0"/>
              <a:buChar char="•"/>
            </a:pPr>
            <a:endParaRPr lang="en-US" dirty="0">
              <a:effectLst/>
            </a:endParaRPr>
          </a:p>
        </p:txBody>
      </p:sp>
      <p:pic>
        <p:nvPicPr>
          <p:cNvPr id="15361" name="Picture 1" descr="page31image3843648">
            <a:extLst>
              <a:ext uri="{FF2B5EF4-FFF2-40B4-BE49-F238E27FC236}">
                <a16:creationId xmlns:a16="http://schemas.microsoft.com/office/drawing/2014/main" id="{376F1AA3-7CCB-BE4D-89A4-657BEA03C1B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57688" y="1785937"/>
            <a:ext cx="3371850" cy="297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3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Spread: Range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28</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5" y="1600200"/>
            <a:ext cx="10327008" cy="4386263"/>
          </a:xfrm>
        </p:spPr>
        <p:txBody>
          <a:bodyPr/>
          <a:lstStyle/>
          <a:p>
            <a:r>
              <a:rPr lang="en-US" dirty="0"/>
              <a:t>The spread of a sample of observations measures how well the mean or median describes the sample. </a:t>
            </a:r>
          </a:p>
          <a:p>
            <a:r>
              <a:rPr lang="en-US" dirty="0"/>
              <a:t>One way to measure spread of a sample of observations is via the </a:t>
            </a:r>
            <a:r>
              <a:rPr lang="en-US" b="1" dirty="0"/>
              <a:t>range</a:t>
            </a:r>
            <a:r>
              <a:rPr lang="en-US" dirty="0"/>
              <a:t>. </a:t>
            </a:r>
          </a:p>
          <a:p>
            <a:r>
              <a:rPr lang="en-US" dirty="0"/>
              <a:t>	</a:t>
            </a:r>
          </a:p>
          <a:p>
            <a:r>
              <a:rPr lang="en-US" dirty="0"/>
              <a:t>	Range = Maximum Value - Minimum Value </a:t>
            </a:r>
            <a:endParaRPr lang="en-US" dirty="0">
              <a:effectLst/>
            </a:endParaRPr>
          </a:p>
        </p:txBody>
      </p:sp>
    </p:spTree>
    <p:extLst>
      <p:ext uri="{BB962C8B-B14F-4D97-AF65-F5344CB8AC3E}">
        <p14:creationId xmlns:p14="http://schemas.microsoft.com/office/powerpoint/2010/main" val="26837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Spread: Variance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29</a:t>
            </a:fld>
            <a:endParaRPr lang="en-US"/>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5" y="1177758"/>
                <a:ext cx="10327008" cy="4808705"/>
              </a:xfrm>
            </p:spPr>
            <p:txBody>
              <a:bodyPr/>
              <a:lstStyle/>
              <a:p>
                <a:r>
                  <a:rPr lang="en-US" dirty="0"/>
                  <a:t>The (sample) </a:t>
                </a:r>
                <a:r>
                  <a:rPr lang="en-US" b="1" dirty="0"/>
                  <a:t>variance</a:t>
                </a:r>
                <a:r>
                  <a:rPr lang="en-US" dirty="0"/>
                  <a:t>, denoted </a:t>
                </a:r>
                <a:r>
                  <a:rPr lang="en-US" i="1" dirty="0"/>
                  <a:t>s</a:t>
                </a:r>
                <a:r>
                  <a:rPr lang="en-US" baseline="30000" dirty="0"/>
                  <a:t>2</a:t>
                </a:r>
                <a:r>
                  <a:rPr lang="en-US" dirty="0"/>
                  <a:t>, measures how much on average the sample values deviate from the mean: </a:t>
                </a:r>
              </a:p>
              <a:p>
                <a:endParaRPr lang="en-US" dirty="0"/>
              </a:p>
              <a:p>
                <a:endParaRPr lang="en-US" dirty="0"/>
              </a:p>
              <a:p>
                <a:endParaRPr lang="en-US" dirty="0"/>
              </a:p>
              <a:p>
                <a:r>
                  <a:rPr lang="en-US" dirty="0"/>
                  <a:t>Note: the term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𝑥</m:t>
                        </m:r>
                      </m:e>
                    </m:acc>
                    <m:r>
                      <a:rPr lang="en-US" i="1">
                        <a:latin typeface="Cambria Math" panose="02040503050406030204" pitchFamily="18" charset="0"/>
                      </a:rPr>
                      <m:t>| </m:t>
                    </m:r>
                  </m:oMath>
                </a14:m>
                <a:r>
                  <a:rPr lang="en-US" dirty="0"/>
                  <a:t>measures the amount by which each </a:t>
                </a:r>
                <a14:m>
                  <m:oMath xmlns:m="http://schemas.openxmlformats.org/officeDocument/2006/math">
                    <m:sSub>
                      <m:sSubPr>
                        <m:ctrlPr>
                          <a:rPr lang="en-US" i="1">
                            <a:latin typeface="Cambria Math" panose="02040503050406030204" pitchFamily="18" charset="0"/>
                          </a:rPr>
                        </m:ctrlPr>
                      </m:sSubPr>
                      <m:e>
                        <m:r>
                          <a:rPr lang="en-US" i="1" smtClean="0">
                            <a:latin typeface="Cambria Math" panose="02040503050406030204" pitchFamily="18" charset="0"/>
                          </a:rPr>
                          <m:t>𝑥</m:t>
                        </m:r>
                      </m:e>
                      <m:sub>
                        <m:r>
                          <a:rPr lang="en-US" i="1">
                            <a:latin typeface="Cambria Math" panose="02040503050406030204" pitchFamily="18" charset="0"/>
                          </a:rPr>
                          <m:t>𝑖</m:t>
                        </m:r>
                      </m:sub>
                    </m:sSub>
                  </m:oMath>
                </a14:m>
                <a:r>
                  <a:rPr lang="en-US" dirty="0"/>
                  <a:t> deviates from the mean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𝑥</m:t>
                        </m:r>
                      </m:e>
                    </m:acc>
                  </m:oMath>
                </a14:m>
                <a:r>
                  <a:rPr lang="en-US" dirty="0"/>
                  <a:t>. Squaring these deviations means that </a:t>
                </a:r>
                <a:r>
                  <a:rPr lang="en-US" i="1" dirty="0"/>
                  <a:t>s</a:t>
                </a:r>
                <a:r>
                  <a:rPr lang="en-US" baseline="30000" dirty="0"/>
                  <a:t>2</a:t>
                </a:r>
                <a:r>
                  <a:rPr lang="en-US" dirty="0"/>
                  <a:t> is sensitive to extreme values (outliers). </a:t>
                </a:r>
              </a:p>
              <a:p>
                <a:r>
                  <a:rPr lang="en-US" dirty="0"/>
                  <a:t>Note: </a:t>
                </a:r>
                <a:r>
                  <a:rPr lang="en-US" i="1" dirty="0"/>
                  <a:t>s</a:t>
                </a:r>
                <a:r>
                  <a:rPr lang="en-US" baseline="30000" dirty="0"/>
                  <a:t>2</a:t>
                </a:r>
                <a:r>
                  <a:rPr lang="en-US" dirty="0"/>
                  <a:t> doesn’t have the same units as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oMath>
                </a14:m>
                <a:r>
                  <a:rPr lang="en-US" dirty="0"/>
                  <a:t>  :( </a:t>
                </a:r>
              </a:p>
              <a:p>
                <a:r>
                  <a:rPr lang="en-US" dirty="0"/>
                  <a:t>What does a variance of 1,008 mean? Or 0.0001? </a:t>
                </a:r>
                <a:endParaRPr lang="en-US" dirty="0">
                  <a:effectLst/>
                </a:endParaRPr>
              </a:p>
            </p:txBody>
          </p:sp>
        </mc:Choice>
        <mc:Fallback xmlns="">
          <p:sp>
            <p:nvSpPr>
              <p:cNvPr id="6" name="Content Placeholder 5">
                <a:extLst>
                  <a:ext uri="{FF2B5EF4-FFF2-40B4-BE49-F238E27FC236}">
                    <a16:creationId xmlns:a16="http://schemas.microsoft.com/office/drawing/2014/main" id="{A79BB0E7-8597-0C48-B722-DB7D76005875}"/>
                  </a:ext>
                </a:extLst>
              </p:cNvPr>
              <p:cNvSpPr>
                <a:spLocks noGrp="1" noRot="1" noChangeAspect="1" noMove="1" noResize="1" noEditPoints="1" noAdjustHandles="1" noChangeArrowheads="1" noChangeShapeType="1" noTextEdit="1"/>
              </p:cNvSpPr>
              <p:nvPr>
                <p:ph idx="1"/>
              </p:nvPr>
            </p:nvSpPr>
            <p:spPr>
              <a:xfrm>
                <a:off x="833415" y="1177758"/>
                <a:ext cx="10327008" cy="4808705"/>
              </a:xfrm>
              <a:blipFill>
                <a:blip r:embed="rId2"/>
                <a:stretch>
                  <a:fillRect l="-1229" t="-1319" r="-123" b="-47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C46235D-FD62-FB4C-98C8-037934CC564A}"/>
                  </a:ext>
                </a:extLst>
              </p:cNvPr>
              <p:cNvSpPr/>
              <p:nvPr/>
            </p:nvSpPr>
            <p:spPr>
              <a:xfrm>
                <a:off x="3417655" y="2313558"/>
                <a:ext cx="4077655" cy="1268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𝑠</m:t>
                          </m:r>
                        </m:e>
                        <m:sup>
                          <m:r>
                            <a:rPr lang="en-US" sz="2800" b="0" i="1" smtClean="0">
                              <a:latin typeface="Cambria Math" panose="02040503050406030204" pitchFamily="18" charset="0"/>
                            </a:rPr>
                            <m:t>2</m:t>
                          </m:r>
                        </m:sup>
                      </m:sSup>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𝑛</m:t>
                          </m:r>
                          <m:r>
                            <a:rPr lang="en-US" sz="2800" b="0" i="1" smtClean="0">
                              <a:latin typeface="Cambria Math" panose="02040503050406030204" pitchFamily="18" charset="0"/>
                            </a:rPr>
                            <m:t>−1</m:t>
                          </m:r>
                        </m:den>
                      </m:f>
                      <m:nary>
                        <m:naryPr>
                          <m:chr m:val="∑"/>
                          <m:ctrlPr>
                            <a:rPr lang="en-US" sz="2800" i="1">
                              <a:latin typeface="Cambria Math" panose="02040503050406030204" pitchFamily="18" charset="0"/>
                            </a:rPr>
                          </m:ctrlPr>
                        </m:naryPr>
                        <m:sub>
                          <m:r>
                            <m:rPr>
                              <m:brk m:alnAt="23"/>
                            </m:rPr>
                            <a:rPr lang="en-US" sz="2800" i="1">
                              <a:latin typeface="Cambria Math" panose="02040503050406030204" pitchFamily="18" charset="0"/>
                            </a:rPr>
                            <m:t>𝑖</m:t>
                          </m:r>
                          <m:r>
                            <a:rPr lang="en-US" sz="2800" i="1">
                              <a:latin typeface="Cambria Math" panose="02040503050406030204" pitchFamily="18" charset="0"/>
                            </a:rPr>
                            <m:t>=1</m:t>
                          </m:r>
                        </m:sub>
                        <m:sup>
                          <m:r>
                            <a:rPr lang="en-US" sz="2800" i="1">
                              <a:latin typeface="Cambria Math" panose="02040503050406030204" pitchFamily="18" charset="0"/>
                            </a:rPr>
                            <m:t>𝑛</m:t>
                          </m:r>
                        </m:sup>
                        <m:e>
                          <m:sSup>
                            <m:sSupPr>
                              <m:ctrlPr>
                                <a:rPr lang="en-US" sz="2800" b="0" i="1" smtClean="0">
                                  <a:latin typeface="Cambria Math" panose="02040503050406030204" pitchFamily="18" charset="0"/>
                                </a:rPr>
                              </m:ctrlPr>
                            </m:sSupPr>
                            <m:e>
                              <m:sSub>
                                <m:sSubPr>
                                  <m:ctrlPr>
                                    <a:rPr lang="en-US" sz="2800" i="1">
                                      <a:latin typeface="Cambria Math" panose="02040503050406030204" pitchFamily="18" charset="0"/>
                                    </a:rPr>
                                  </m:ctrlPr>
                                </m:sSubPr>
                                <m:e>
                                  <m:r>
                                    <a:rPr lang="en-US" sz="2800" b="0" i="1" smtClean="0">
                                      <a:latin typeface="Cambria Math" panose="02040503050406030204" pitchFamily="18" charset="0"/>
                                    </a:rPr>
                                    <m:t>|</m:t>
                                  </m:r>
                                  <m:r>
                                    <a:rPr lang="en-US" sz="2800" i="1">
                                      <a:latin typeface="Cambria Math" panose="02040503050406030204" pitchFamily="18" charset="0"/>
                                    </a:rPr>
                                    <m:t>𝑥</m:t>
                                  </m:r>
                                </m:e>
                                <m:sub>
                                  <m:r>
                                    <a:rPr lang="en-US" sz="2800" i="1">
                                      <a:latin typeface="Cambria Math" panose="02040503050406030204" pitchFamily="18" charset="0"/>
                                    </a:rPr>
                                    <m:t>𝑖</m:t>
                                  </m:r>
                                </m:sub>
                              </m:sSub>
                              <m:r>
                                <a:rPr lang="en-US" sz="2800" i="1">
                                  <a:latin typeface="Cambria Math" panose="02040503050406030204" pitchFamily="18" charset="0"/>
                                </a:rPr>
                                <m:t>−</m:t>
                              </m:r>
                              <m:acc>
                                <m:accPr>
                                  <m:chr m:val="̅"/>
                                  <m:ctrlPr>
                                    <a:rPr lang="en-US" sz="2800" i="1">
                                      <a:latin typeface="Cambria Math" panose="02040503050406030204" pitchFamily="18" charset="0"/>
                                    </a:rPr>
                                  </m:ctrlPr>
                                </m:accPr>
                                <m:e>
                                  <m:r>
                                    <a:rPr lang="en-US" sz="2800" i="1">
                                      <a:latin typeface="Cambria Math" panose="02040503050406030204" pitchFamily="18" charset="0"/>
                                    </a:rPr>
                                    <m:t>𝑥</m:t>
                                  </m:r>
                                </m:e>
                              </m:acc>
                              <m:r>
                                <a:rPr lang="en-US" sz="2800" b="0" i="1" smtClean="0">
                                  <a:latin typeface="Cambria Math" panose="02040503050406030204" pitchFamily="18" charset="0"/>
                                </a:rPr>
                                <m:t>|</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   </m:t>
                          </m:r>
                        </m:e>
                      </m:nary>
                    </m:oMath>
                  </m:oMathPara>
                </a14:m>
                <a:endParaRPr lang="en-US" sz="2800" dirty="0"/>
              </a:p>
            </p:txBody>
          </p:sp>
        </mc:Choice>
        <mc:Fallback xmlns="">
          <p:sp>
            <p:nvSpPr>
              <p:cNvPr id="3" name="Rectangle 2">
                <a:extLst>
                  <a:ext uri="{FF2B5EF4-FFF2-40B4-BE49-F238E27FC236}">
                    <a16:creationId xmlns:a16="http://schemas.microsoft.com/office/drawing/2014/main" id="{2C46235D-FD62-FB4C-98C8-037934CC564A}"/>
                  </a:ext>
                </a:extLst>
              </p:cNvPr>
              <p:cNvSpPr>
                <a:spLocks noRot="1" noChangeAspect="1" noMove="1" noResize="1" noEditPoints="1" noAdjustHandles="1" noChangeArrowheads="1" noChangeShapeType="1" noTextEdit="1"/>
              </p:cNvSpPr>
              <p:nvPr/>
            </p:nvSpPr>
            <p:spPr>
              <a:xfrm>
                <a:off x="3417655" y="2313558"/>
                <a:ext cx="4077655" cy="1268552"/>
              </a:xfrm>
              <a:prstGeom prst="rect">
                <a:avLst/>
              </a:prstGeom>
              <a:blipFill>
                <a:blip r:embed="rId3"/>
                <a:stretch>
                  <a:fillRect t="-105941" r="-621" b="-161386"/>
                </a:stretch>
              </a:blipFill>
            </p:spPr>
            <p:txBody>
              <a:bodyPr/>
              <a:lstStyle/>
              <a:p>
                <a:r>
                  <a:rPr lang="en-US">
                    <a:noFill/>
                  </a:rPr>
                  <a:t> </a:t>
                </a:r>
              </a:p>
            </p:txBody>
          </p:sp>
        </mc:Fallback>
      </mc:AlternateContent>
    </p:spTree>
    <p:extLst>
      <p:ext uri="{BB962C8B-B14F-4D97-AF65-F5344CB8AC3E}">
        <p14:creationId xmlns:p14="http://schemas.microsoft.com/office/powerpoint/2010/main" val="258065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Data? </a:t>
            </a:r>
            <a:endParaRPr lang="en-US" dirty="0">
              <a:effectLst/>
            </a:endParaRPr>
          </a:p>
        </p:txBody>
      </p:sp>
      <p:sp>
        <p:nvSpPr>
          <p:cNvPr id="3" name="Slide Number Placeholder 2"/>
          <p:cNvSpPr>
            <a:spLocks noGrp="1"/>
          </p:cNvSpPr>
          <p:nvPr>
            <p:ph type="sldNum" sz="quarter" idx="12"/>
          </p:nvPr>
        </p:nvSpPr>
        <p:spPr/>
        <p:txBody>
          <a:bodyPr/>
          <a:lstStyle/>
          <a:p>
            <a:fld id="{AD29F1E6-0A42-6342-8A19-FA364A33AB30}" type="slidenum">
              <a:rPr lang="en-US" smtClean="0"/>
              <a:t>3</a:t>
            </a:fld>
            <a:endParaRPr lang="en-US"/>
          </a:p>
        </p:txBody>
      </p:sp>
    </p:spTree>
    <p:extLst>
      <p:ext uri="{BB962C8B-B14F-4D97-AF65-F5344CB8AC3E}">
        <p14:creationId xmlns:p14="http://schemas.microsoft.com/office/powerpoint/2010/main" val="1135679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Spread: Standard Deviation</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30</a:t>
            </a:fld>
            <a:endParaRPr lang="en-US"/>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5" y="1177758"/>
                <a:ext cx="10327008" cy="4808705"/>
              </a:xfrm>
            </p:spPr>
            <p:txBody>
              <a:bodyPr/>
              <a:lstStyle/>
              <a:p>
                <a:r>
                  <a:rPr lang="en-US" dirty="0"/>
                  <a:t>The (sample) </a:t>
                </a:r>
                <a:r>
                  <a:rPr lang="en-US" b="1" dirty="0"/>
                  <a:t>standard deviation</a:t>
                </a:r>
                <a:r>
                  <a:rPr lang="en-US" dirty="0"/>
                  <a:t>, denoted </a:t>
                </a:r>
                <a:r>
                  <a:rPr lang="en-US" i="1" dirty="0"/>
                  <a:t>s</a:t>
                </a:r>
                <a:r>
                  <a:rPr lang="en-US" dirty="0"/>
                  <a:t>, is the square root of </a:t>
                </a:r>
              </a:p>
              <a:p>
                <a:r>
                  <a:rPr lang="en-US" dirty="0"/>
                  <a:t>the variance </a:t>
                </a:r>
              </a:p>
              <a:p>
                <a:endParaRPr lang="en-US" dirty="0">
                  <a:effectLst/>
                </a:endParaRPr>
              </a:p>
              <a:p>
                <a:endParaRPr lang="en-US" dirty="0"/>
              </a:p>
              <a:p>
                <a:endParaRPr lang="en-US" dirty="0"/>
              </a:p>
              <a:p>
                <a:endParaRPr lang="en-US" dirty="0">
                  <a:effectLst/>
                </a:endParaRPr>
              </a:p>
              <a:p>
                <a:r>
                  <a:rPr lang="en-US" dirty="0"/>
                  <a:t>Note: </a:t>
                </a:r>
                <a:r>
                  <a:rPr lang="en-US" i="1" dirty="0"/>
                  <a:t>s</a:t>
                </a:r>
                <a:r>
                  <a:rPr lang="en-US" dirty="0"/>
                  <a:t> does have the same units as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oMath>
                </a14:m>
                <a:r>
                  <a:rPr lang="en-US" dirty="0"/>
                  <a:t>. Phew! </a:t>
                </a:r>
              </a:p>
              <a:p>
                <a:endParaRPr lang="en-US" dirty="0">
                  <a:effectLst/>
                </a:endParaRPr>
              </a:p>
            </p:txBody>
          </p:sp>
        </mc:Choice>
        <mc:Fallback xmlns="">
          <p:sp>
            <p:nvSpPr>
              <p:cNvPr id="6" name="Content Placeholder 5">
                <a:extLst>
                  <a:ext uri="{FF2B5EF4-FFF2-40B4-BE49-F238E27FC236}">
                    <a16:creationId xmlns:a16="http://schemas.microsoft.com/office/drawing/2014/main" id="{A79BB0E7-8597-0C48-B722-DB7D76005875}"/>
                  </a:ext>
                </a:extLst>
              </p:cNvPr>
              <p:cNvSpPr>
                <a:spLocks noGrp="1" noRot="1" noChangeAspect="1" noMove="1" noResize="1" noEditPoints="1" noAdjustHandles="1" noChangeArrowheads="1" noChangeShapeType="1" noTextEdit="1"/>
              </p:cNvSpPr>
              <p:nvPr>
                <p:ph idx="1"/>
              </p:nvPr>
            </p:nvSpPr>
            <p:spPr>
              <a:xfrm>
                <a:off x="833415" y="1177758"/>
                <a:ext cx="10327008" cy="4808705"/>
              </a:xfrm>
              <a:blipFill>
                <a:blip r:embed="rId2"/>
                <a:stretch>
                  <a:fillRect l="-1229" t="-13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C46235D-FD62-FB4C-98C8-037934CC564A}"/>
                  </a:ext>
                </a:extLst>
              </p:cNvPr>
              <p:cNvSpPr/>
              <p:nvPr/>
            </p:nvSpPr>
            <p:spPr>
              <a:xfrm>
                <a:off x="3417655" y="2313558"/>
                <a:ext cx="5338193" cy="17686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𝑠</m:t>
                      </m:r>
                      <m:r>
                        <a:rPr lang="en-US" sz="2800" i="1">
                          <a:latin typeface="Cambria Math" panose="02040503050406030204" pitchFamily="18" charset="0"/>
                        </a:rPr>
                        <m:t>=</m:t>
                      </m:r>
                      <m:rad>
                        <m:radPr>
                          <m:degHide m:val="on"/>
                          <m:ctrlPr>
                            <a:rPr lang="en-US" sz="2800" i="1">
                              <a:latin typeface="Cambria Math" panose="02040503050406030204" pitchFamily="18" charset="0"/>
                            </a:rPr>
                          </m:ctrlPr>
                        </m:radPr>
                        <m:deg/>
                        <m:e>
                          <m:sSup>
                            <m:sSupPr>
                              <m:ctrlPr>
                                <a:rPr lang="en-US" sz="2800" i="1">
                                  <a:latin typeface="Cambria Math" panose="02040503050406030204" pitchFamily="18" charset="0"/>
                                </a:rPr>
                              </m:ctrlPr>
                            </m:sSupPr>
                            <m:e>
                              <m:r>
                                <a:rPr lang="en-US" sz="2800" i="1">
                                  <a:latin typeface="Cambria Math" panose="02040503050406030204" pitchFamily="18" charset="0"/>
                                </a:rPr>
                                <m:t>𝑠</m:t>
                              </m:r>
                            </m:e>
                            <m:sup>
                              <m:r>
                                <a:rPr lang="en-US" sz="2800" i="1">
                                  <a:latin typeface="Cambria Math" panose="02040503050406030204" pitchFamily="18" charset="0"/>
                                </a:rPr>
                                <m:t>2</m:t>
                              </m:r>
                            </m:sup>
                          </m:sSup>
                        </m:e>
                      </m:rad>
                      <m:r>
                        <a:rPr lang="en-US" sz="2800" i="1">
                          <a:latin typeface="Cambria Math" panose="02040503050406030204" pitchFamily="18" charset="0"/>
                        </a:rPr>
                        <m:t>= </m:t>
                      </m:r>
                      <m:rad>
                        <m:radPr>
                          <m:degHide m:val="on"/>
                          <m:ctrlPr>
                            <a:rPr lang="en-US" sz="2800" i="1">
                              <a:latin typeface="Cambria Math" panose="02040503050406030204" pitchFamily="18" charset="0"/>
                            </a:rPr>
                          </m:ctrlPr>
                        </m:radPr>
                        <m:deg/>
                        <m:e>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𝑛</m:t>
                              </m:r>
                              <m:r>
                                <a:rPr lang="en-US" sz="2800" i="1">
                                  <a:latin typeface="Cambria Math" panose="02040503050406030204" pitchFamily="18" charset="0"/>
                                </a:rPr>
                                <m:t>−1</m:t>
                              </m:r>
                            </m:den>
                          </m:f>
                          <m:nary>
                            <m:naryPr>
                              <m:chr m:val="∑"/>
                              <m:ctrlPr>
                                <a:rPr lang="en-US" sz="2800" i="1">
                                  <a:latin typeface="Cambria Math" panose="02040503050406030204" pitchFamily="18" charset="0"/>
                                </a:rPr>
                              </m:ctrlPr>
                            </m:naryPr>
                            <m:sub>
                              <m:r>
                                <m:rPr>
                                  <m:brk m:alnAt="23"/>
                                </m:rPr>
                                <a:rPr lang="en-US" sz="2800" i="1">
                                  <a:latin typeface="Cambria Math" panose="02040503050406030204" pitchFamily="18" charset="0"/>
                                </a:rPr>
                                <m:t>𝑖</m:t>
                              </m:r>
                              <m:r>
                                <a:rPr lang="en-US" sz="2800" i="1">
                                  <a:latin typeface="Cambria Math" panose="02040503050406030204" pitchFamily="18" charset="0"/>
                                </a:rPr>
                                <m:t>=1</m:t>
                              </m:r>
                            </m:sub>
                            <m:sup>
                              <m:r>
                                <a:rPr lang="en-US" sz="2800" i="1">
                                  <a:latin typeface="Cambria Math" panose="02040503050406030204" pitchFamily="18" charset="0"/>
                                </a:rPr>
                                <m:t>𝑛</m:t>
                              </m:r>
                            </m:sup>
                            <m:e>
                              <m:sSup>
                                <m:sSupPr>
                                  <m:ctrlPr>
                                    <a:rPr lang="en-US" sz="2800" i="1">
                                      <a:latin typeface="Cambria Math" panose="02040503050406030204" pitchFamily="18" charset="0"/>
                                    </a:rPr>
                                  </m:ctrlPr>
                                </m:sSupPr>
                                <m:e>
                                  <m:sSub>
                                    <m:sSubPr>
                                      <m:ctrlPr>
                                        <a:rPr lang="en-US" sz="2800" i="1">
                                          <a:latin typeface="Cambria Math" panose="02040503050406030204" pitchFamily="18" charset="0"/>
                                        </a:rPr>
                                      </m:ctrlPr>
                                    </m:sSubPr>
                                    <m:e>
                                      <m:r>
                                        <a:rPr lang="en-US" sz="2800" i="1">
                                          <a:latin typeface="Cambria Math" panose="02040503050406030204" pitchFamily="18" charset="0"/>
                                        </a:rPr>
                                        <m:t>|</m:t>
                                      </m:r>
                                      <m:r>
                                        <a:rPr lang="en-US" sz="2800" i="1">
                                          <a:latin typeface="Cambria Math" panose="02040503050406030204" pitchFamily="18" charset="0"/>
                                        </a:rPr>
                                        <m:t>𝑥</m:t>
                                      </m:r>
                                    </m:e>
                                    <m:sub>
                                      <m:r>
                                        <a:rPr lang="en-US" sz="2800" i="1">
                                          <a:latin typeface="Cambria Math" panose="02040503050406030204" pitchFamily="18" charset="0"/>
                                        </a:rPr>
                                        <m:t>𝑖</m:t>
                                      </m:r>
                                    </m:sub>
                                  </m:sSub>
                                  <m:r>
                                    <a:rPr lang="en-US" sz="2800" i="1">
                                      <a:latin typeface="Cambria Math" panose="02040503050406030204" pitchFamily="18" charset="0"/>
                                    </a:rPr>
                                    <m:t>−</m:t>
                                  </m:r>
                                  <m:acc>
                                    <m:accPr>
                                      <m:chr m:val="̅"/>
                                      <m:ctrlPr>
                                        <a:rPr lang="en-US" sz="2800" i="1">
                                          <a:latin typeface="Cambria Math" panose="02040503050406030204" pitchFamily="18" charset="0"/>
                                        </a:rPr>
                                      </m:ctrlPr>
                                    </m:accPr>
                                    <m:e>
                                      <m:r>
                                        <a:rPr lang="en-US" sz="2800" i="1">
                                          <a:latin typeface="Cambria Math" panose="02040503050406030204" pitchFamily="18" charset="0"/>
                                        </a:rPr>
                                        <m:t>𝑥</m:t>
                                      </m:r>
                                    </m:e>
                                  </m:acc>
                                  <m:r>
                                    <a:rPr lang="en-US" sz="2800" i="1">
                                      <a:latin typeface="Cambria Math" panose="02040503050406030204" pitchFamily="18" charset="0"/>
                                    </a:rPr>
                                    <m:t>|</m:t>
                                  </m:r>
                                </m:e>
                                <m:sup>
                                  <m:r>
                                    <a:rPr lang="en-US" sz="2800" i="1">
                                      <a:latin typeface="Cambria Math" panose="02040503050406030204" pitchFamily="18" charset="0"/>
                                    </a:rPr>
                                    <m:t>2</m:t>
                                  </m:r>
                                </m:sup>
                              </m:sSup>
                              <m:r>
                                <a:rPr lang="en-US" sz="2800" i="1">
                                  <a:latin typeface="Cambria Math" panose="02040503050406030204" pitchFamily="18" charset="0"/>
                                </a:rPr>
                                <m:t>   </m:t>
                              </m:r>
                            </m:e>
                          </m:nary>
                        </m:e>
                      </m:rad>
                    </m:oMath>
                  </m:oMathPara>
                </a14:m>
                <a:endParaRPr lang="en-US" sz="2800" dirty="0"/>
              </a:p>
            </p:txBody>
          </p:sp>
        </mc:Choice>
        <mc:Fallback xmlns="">
          <p:sp>
            <p:nvSpPr>
              <p:cNvPr id="3" name="Rectangle 2">
                <a:extLst>
                  <a:ext uri="{FF2B5EF4-FFF2-40B4-BE49-F238E27FC236}">
                    <a16:creationId xmlns:a16="http://schemas.microsoft.com/office/drawing/2014/main" id="{2C46235D-FD62-FB4C-98C8-037934CC564A}"/>
                  </a:ext>
                </a:extLst>
              </p:cNvPr>
              <p:cNvSpPr>
                <a:spLocks noRot="1" noChangeAspect="1" noMove="1" noResize="1" noEditPoints="1" noAdjustHandles="1" noChangeArrowheads="1" noChangeShapeType="1" noTextEdit="1"/>
              </p:cNvSpPr>
              <p:nvPr/>
            </p:nvSpPr>
            <p:spPr>
              <a:xfrm>
                <a:off x="3417655" y="2313558"/>
                <a:ext cx="5338193" cy="1768626"/>
              </a:xfrm>
              <a:prstGeom prst="rect">
                <a:avLst/>
              </a:prstGeom>
              <a:blipFill>
                <a:blip r:embed="rId3"/>
                <a:stretch>
                  <a:fillRect t="-60714" r="-475" b="-105000"/>
                </a:stretch>
              </a:blipFill>
            </p:spPr>
            <p:txBody>
              <a:bodyPr/>
              <a:lstStyle/>
              <a:p>
                <a:r>
                  <a:rPr lang="en-US">
                    <a:noFill/>
                  </a:rPr>
                  <a:t> </a:t>
                </a:r>
              </a:p>
            </p:txBody>
          </p:sp>
        </mc:Fallback>
      </mc:AlternateContent>
    </p:spTree>
    <p:extLst>
      <p:ext uri="{BB962C8B-B14F-4D97-AF65-F5344CB8AC3E}">
        <p14:creationId xmlns:p14="http://schemas.microsoft.com/office/powerpoint/2010/main" val="13684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Exploration: Visualizations</a:t>
            </a:r>
            <a:endParaRPr lang="en-US" dirty="0">
              <a:effectLst/>
            </a:endParaRPr>
          </a:p>
        </p:txBody>
      </p:sp>
      <p:sp>
        <p:nvSpPr>
          <p:cNvPr id="3" name="Slide Number Placeholder 2"/>
          <p:cNvSpPr>
            <a:spLocks noGrp="1"/>
          </p:cNvSpPr>
          <p:nvPr>
            <p:ph type="sldNum" sz="quarter" idx="12"/>
          </p:nvPr>
        </p:nvSpPr>
        <p:spPr/>
        <p:txBody>
          <a:bodyPr/>
          <a:lstStyle/>
          <a:p>
            <a:fld id="{AD29F1E6-0A42-6342-8A19-FA364A33AB30}" type="slidenum">
              <a:rPr lang="en-US" smtClean="0"/>
              <a:t>31</a:t>
            </a:fld>
            <a:endParaRPr lang="en-US"/>
          </a:p>
        </p:txBody>
      </p:sp>
    </p:spTree>
    <p:extLst>
      <p:ext uri="{BB962C8B-B14F-4D97-AF65-F5344CB8AC3E}">
        <p14:creationId xmlns:p14="http://schemas.microsoft.com/office/powerpoint/2010/main" val="59629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Anscombe’s Data</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32</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5" y="1177758"/>
            <a:ext cx="10327008" cy="4808705"/>
          </a:xfrm>
        </p:spPr>
        <p:txBody>
          <a:bodyPr/>
          <a:lstStyle/>
          <a:p>
            <a:r>
              <a:rPr lang="en-US" dirty="0"/>
              <a:t>The following four data sets comprise the Anscombe’s Quartet; all four sets of data have identical simple summary statistics. </a:t>
            </a:r>
            <a:endParaRPr lang="en-US" dirty="0">
              <a:effectLst/>
            </a:endParaRPr>
          </a:p>
        </p:txBody>
      </p:sp>
      <p:pic>
        <p:nvPicPr>
          <p:cNvPr id="19457" name="Picture 1" descr="page35image1788608">
            <a:extLst>
              <a:ext uri="{FF2B5EF4-FFF2-40B4-BE49-F238E27FC236}">
                <a16:creationId xmlns:a16="http://schemas.microsoft.com/office/drawing/2014/main" id="{530D8BB6-A420-CC49-9F0D-A6A295967C8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01735" y="2170322"/>
            <a:ext cx="7428090" cy="4010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962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Anscombe’s Data (cont.)</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33</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5" y="1177758"/>
            <a:ext cx="10327008" cy="4808705"/>
          </a:xfrm>
        </p:spPr>
        <p:txBody>
          <a:bodyPr/>
          <a:lstStyle/>
          <a:p>
            <a:r>
              <a:rPr lang="en-US" dirty="0"/>
              <a:t>Summary statistics clearly don’t tell the story of how they differ. But a picture can be worth a thousand words: </a:t>
            </a:r>
            <a:endParaRPr lang="en-US" dirty="0">
              <a:effectLst/>
            </a:endParaRPr>
          </a:p>
        </p:txBody>
      </p:sp>
      <p:pic>
        <p:nvPicPr>
          <p:cNvPr id="20481" name="Picture 1" descr="page36image1801600">
            <a:extLst>
              <a:ext uri="{FF2B5EF4-FFF2-40B4-BE49-F238E27FC236}">
                <a16:creationId xmlns:a16="http://schemas.microsoft.com/office/drawing/2014/main" id="{BF0126FC-B6F9-3141-831D-92C36BD7788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14712" y="2316785"/>
            <a:ext cx="5440621" cy="3863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54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Visualization Motivation</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34</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4" y="1177758"/>
            <a:ext cx="10610873" cy="4808705"/>
          </a:xfrm>
        </p:spPr>
        <p:txBody>
          <a:bodyPr/>
          <a:lstStyle/>
          <a:p>
            <a:r>
              <a:rPr lang="en-US" dirty="0"/>
              <a:t>If I tell you that the average score for Homework 0 was: 7.64/15 = </a:t>
            </a:r>
            <a:r>
              <a:rPr lang="en-US" u="sng" dirty="0"/>
              <a:t>50.9%</a:t>
            </a:r>
            <a:r>
              <a:rPr lang="en-US" dirty="0"/>
              <a:t> last year, what does that suggest? </a:t>
            </a:r>
          </a:p>
          <a:p>
            <a:endParaRPr lang="en-US" dirty="0">
              <a:effectLst/>
            </a:endParaRPr>
          </a:p>
          <a:p>
            <a:endParaRPr lang="en-US" dirty="0"/>
          </a:p>
          <a:p>
            <a:endParaRPr lang="en-US" dirty="0">
              <a:effectLst/>
            </a:endParaRPr>
          </a:p>
          <a:p>
            <a:endParaRPr lang="en-US" dirty="0"/>
          </a:p>
          <a:p>
            <a:endParaRPr lang="en-US" dirty="0">
              <a:effectLst/>
            </a:endParaRPr>
          </a:p>
          <a:p>
            <a:endParaRPr lang="en-US" dirty="0"/>
          </a:p>
          <a:p>
            <a:r>
              <a:rPr lang="en-US" dirty="0"/>
              <a:t>And what does the graph suggest? </a:t>
            </a:r>
          </a:p>
          <a:p>
            <a:endParaRPr lang="en-US" dirty="0">
              <a:effectLst/>
            </a:endParaRPr>
          </a:p>
        </p:txBody>
      </p:sp>
      <p:pic>
        <p:nvPicPr>
          <p:cNvPr id="21505" name="Picture 1" descr="page38image1790176">
            <a:extLst>
              <a:ext uri="{FF2B5EF4-FFF2-40B4-BE49-F238E27FC236}">
                <a16:creationId xmlns:a16="http://schemas.microsoft.com/office/drawing/2014/main" id="{618C1675-7E00-964B-B3F9-3FCEB752B5F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7675" y="2172410"/>
            <a:ext cx="4292222" cy="311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6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Visualization Motivation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35</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4" y="1177758"/>
            <a:ext cx="10610873" cy="4808705"/>
          </a:xfrm>
        </p:spPr>
        <p:txBody>
          <a:bodyPr/>
          <a:lstStyle/>
          <a:p>
            <a:r>
              <a:rPr lang="en-US" sz="2600" dirty="0"/>
              <a:t>Visualizations help us to analyze and explore the data. They help to: </a:t>
            </a:r>
          </a:p>
          <a:p>
            <a:endParaRPr lang="en-US" sz="2600" dirty="0"/>
          </a:p>
          <a:p>
            <a:pPr marL="457200" indent="-457200">
              <a:buFont typeface="Arial" panose="020B0604020202020204" pitchFamily="34" charset="0"/>
              <a:buChar char="•"/>
            </a:pPr>
            <a:r>
              <a:rPr lang="en-US" sz="2600" dirty="0"/>
              <a:t>Identify hidden patterns and trends </a:t>
            </a:r>
          </a:p>
          <a:p>
            <a:pPr marL="457200" indent="-457200">
              <a:buFont typeface="Arial" panose="020B0604020202020204" pitchFamily="34" charset="0"/>
              <a:buChar char="•"/>
            </a:pPr>
            <a:r>
              <a:rPr lang="en-US" sz="2600" dirty="0"/>
              <a:t>Formulate/test hypotheses</a:t>
            </a:r>
          </a:p>
          <a:p>
            <a:pPr marL="457200" indent="-457200">
              <a:buFont typeface="Arial" panose="020B0604020202020204" pitchFamily="34" charset="0"/>
              <a:buChar char="•"/>
            </a:pPr>
            <a:r>
              <a:rPr lang="en-US" sz="2600" dirty="0"/>
              <a:t>Communicate any modeling results </a:t>
            </a:r>
          </a:p>
          <a:p>
            <a:pPr lvl="1"/>
            <a:r>
              <a:rPr lang="en-US" sz="2600" dirty="0"/>
              <a:t>Present information and ideas succinctly </a:t>
            </a:r>
          </a:p>
          <a:p>
            <a:pPr lvl="1"/>
            <a:r>
              <a:rPr lang="en-US" sz="2600" dirty="0"/>
              <a:t>Provide evidence and support</a:t>
            </a:r>
          </a:p>
          <a:p>
            <a:pPr lvl="1"/>
            <a:r>
              <a:rPr lang="en-US" sz="2600" dirty="0"/>
              <a:t>Influence and persuade </a:t>
            </a:r>
          </a:p>
          <a:p>
            <a:pPr marL="457200" indent="-457200">
              <a:buFont typeface="Arial" panose="020B0604020202020204" pitchFamily="34" charset="0"/>
              <a:buChar char="•"/>
            </a:pPr>
            <a:r>
              <a:rPr lang="en-US" sz="2600" dirty="0"/>
              <a:t>Determine the next step in analysis/modeling </a:t>
            </a:r>
          </a:p>
          <a:p>
            <a:endParaRPr lang="en-US" sz="2600" dirty="0">
              <a:effectLst/>
            </a:endParaRPr>
          </a:p>
        </p:txBody>
      </p:sp>
    </p:spTree>
    <p:extLst>
      <p:ext uri="{BB962C8B-B14F-4D97-AF65-F5344CB8AC3E}">
        <p14:creationId xmlns:p14="http://schemas.microsoft.com/office/powerpoint/2010/main" val="67697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Visualizations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36</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4" y="983808"/>
            <a:ext cx="10610873" cy="5002656"/>
          </a:xfrm>
        </p:spPr>
        <p:txBody>
          <a:bodyPr/>
          <a:lstStyle/>
          <a:p>
            <a:r>
              <a:rPr lang="en-US" dirty="0"/>
              <a:t>What do you want your visualization to show about your data? </a:t>
            </a:r>
          </a:p>
          <a:p>
            <a:endParaRPr lang="en-US" dirty="0"/>
          </a:p>
          <a:p>
            <a:pPr marL="457200" indent="-457200">
              <a:buFont typeface="Arial" panose="020B0604020202020204" pitchFamily="34" charset="0"/>
              <a:buChar char="•"/>
            </a:pPr>
            <a:r>
              <a:rPr lang="en-US" b="1" dirty="0"/>
              <a:t>Distribution: </a:t>
            </a:r>
            <a:r>
              <a:rPr lang="en-US" dirty="0"/>
              <a:t>how a variable or variables in the dataset distribute over a range of possible values. </a:t>
            </a:r>
          </a:p>
          <a:p>
            <a:pPr marL="457200" indent="-457200">
              <a:buFont typeface="Arial" panose="020B0604020202020204" pitchFamily="34" charset="0"/>
              <a:buChar char="•"/>
            </a:pPr>
            <a:r>
              <a:rPr lang="en-US" b="1" dirty="0"/>
              <a:t>Relationship: </a:t>
            </a:r>
            <a:r>
              <a:rPr lang="en-US" dirty="0"/>
              <a:t>how the values of multiple variables in the dataset relate </a:t>
            </a:r>
          </a:p>
          <a:p>
            <a:pPr marL="457200" indent="-457200">
              <a:buFont typeface="Arial" panose="020B0604020202020204" pitchFamily="34" charset="0"/>
              <a:buChar char="•"/>
            </a:pPr>
            <a:r>
              <a:rPr lang="en-US" b="1" dirty="0"/>
              <a:t>Composition: </a:t>
            </a:r>
            <a:r>
              <a:rPr lang="en-US" dirty="0"/>
              <a:t>how the dataset breaks down into subgroups </a:t>
            </a:r>
          </a:p>
          <a:p>
            <a:pPr marL="457200" indent="-457200">
              <a:buFont typeface="Arial" panose="020B0604020202020204" pitchFamily="34" charset="0"/>
              <a:buChar char="•"/>
            </a:pPr>
            <a:r>
              <a:rPr lang="en-US" b="1" dirty="0"/>
              <a:t>Comparison: </a:t>
            </a:r>
            <a:r>
              <a:rPr lang="en-US" dirty="0"/>
              <a:t>how trends in multiple variable or datasets compare </a:t>
            </a:r>
            <a:endParaRPr lang="en-US" dirty="0">
              <a:effectLst/>
            </a:endParaRPr>
          </a:p>
        </p:txBody>
      </p:sp>
    </p:spTree>
    <p:extLst>
      <p:ext uri="{BB962C8B-B14F-4D97-AF65-F5344CB8AC3E}">
        <p14:creationId xmlns:p14="http://schemas.microsoft.com/office/powerpoint/2010/main" val="174386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Histograms to visualize distribution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37</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4" y="1443038"/>
            <a:ext cx="10610873" cy="4543426"/>
          </a:xfrm>
        </p:spPr>
        <p:txBody>
          <a:bodyPr/>
          <a:lstStyle/>
          <a:p>
            <a:r>
              <a:rPr lang="en-US" dirty="0"/>
              <a:t>A</a:t>
            </a:r>
            <a:r>
              <a:rPr lang="en-US" b="1" dirty="0"/>
              <a:t> histogram </a:t>
            </a:r>
            <a:r>
              <a:rPr lang="en-US" dirty="0"/>
              <a:t>is a way to visualize how 1-dimensional data is distributed across certain values. </a:t>
            </a:r>
          </a:p>
          <a:p>
            <a:endParaRPr lang="en-US" dirty="0">
              <a:effectLst/>
            </a:endParaRPr>
          </a:p>
          <a:p>
            <a:endParaRPr lang="en-US" dirty="0"/>
          </a:p>
          <a:p>
            <a:endParaRPr lang="en-US" dirty="0">
              <a:effectLst/>
            </a:endParaRPr>
          </a:p>
          <a:p>
            <a:endParaRPr lang="en-US" dirty="0"/>
          </a:p>
          <a:p>
            <a:r>
              <a:rPr lang="en-US" dirty="0"/>
              <a:t>Note: Trends in histograms are sensitive to number of bins. </a:t>
            </a:r>
          </a:p>
          <a:p>
            <a:endParaRPr lang="en-US" dirty="0">
              <a:effectLst/>
            </a:endParaRPr>
          </a:p>
        </p:txBody>
      </p:sp>
      <p:pic>
        <p:nvPicPr>
          <p:cNvPr id="28673" name="Picture 1" descr="page45image1785024">
            <a:extLst>
              <a:ext uri="{FF2B5EF4-FFF2-40B4-BE49-F238E27FC236}">
                <a16:creationId xmlns:a16="http://schemas.microsoft.com/office/drawing/2014/main" id="{EFA9327D-400F-BB44-ADA2-D620EF63092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1587" y="2443162"/>
            <a:ext cx="9553575"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0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Pie chart for a categorical variable?</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38</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4" y="983807"/>
            <a:ext cx="10610873" cy="5174105"/>
          </a:xfrm>
        </p:spPr>
        <p:txBody>
          <a:bodyPr/>
          <a:lstStyle/>
          <a:p>
            <a:r>
              <a:rPr lang="en-US" sz="2600" dirty="0"/>
              <a:t>A </a:t>
            </a:r>
            <a:r>
              <a:rPr lang="en-US" sz="2600" b="1" dirty="0"/>
              <a:t>pie chart </a:t>
            </a:r>
            <a:r>
              <a:rPr lang="en-US" sz="2600" dirty="0"/>
              <a:t>is a way to visualize the static composition (aka, distribution) of a variable (or single group). </a:t>
            </a:r>
          </a:p>
          <a:p>
            <a:endParaRPr lang="en-US" sz="2600" dirty="0"/>
          </a:p>
          <a:p>
            <a:endParaRPr lang="en-US" sz="2600" dirty="0"/>
          </a:p>
          <a:p>
            <a:endParaRPr lang="en-US" sz="2600" dirty="0"/>
          </a:p>
          <a:p>
            <a:endParaRPr lang="en-US" sz="2600" dirty="0"/>
          </a:p>
          <a:p>
            <a:endParaRPr lang="en-US" sz="2600" dirty="0"/>
          </a:p>
          <a:p>
            <a:endParaRPr lang="en-US" sz="2600" dirty="0"/>
          </a:p>
          <a:p>
            <a:endParaRPr lang="en-US" sz="2600" dirty="0"/>
          </a:p>
          <a:p>
            <a:endParaRPr lang="en-US" sz="2600" dirty="0"/>
          </a:p>
          <a:p>
            <a:r>
              <a:rPr lang="en-US" sz="2600" dirty="0"/>
              <a:t>Pie charts are often frowned upon (and bar charts are used instead). Why? </a:t>
            </a:r>
            <a:endParaRPr lang="en-US" sz="2600" dirty="0">
              <a:effectLst/>
            </a:endParaRPr>
          </a:p>
        </p:txBody>
      </p:sp>
      <p:pic>
        <p:nvPicPr>
          <p:cNvPr id="30721" name="Picture 1" descr="page47image1789280">
            <a:extLst>
              <a:ext uri="{FF2B5EF4-FFF2-40B4-BE49-F238E27FC236}">
                <a16:creationId xmlns:a16="http://schemas.microsoft.com/office/drawing/2014/main" id="{136F29D7-E11E-DC4B-8406-A9E741C1464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14788" y="1949229"/>
            <a:ext cx="5129212" cy="349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7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plots to visualize relationships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39</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4" y="983808"/>
            <a:ext cx="10610873" cy="5002656"/>
          </a:xfrm>
        </p:spPr>
        <p:txBody>
          <a:bodyPr/>
          <a:lstStyle/>
          <a:p>
            <a:r>
              <a:rPr lang="en-US" dirty="0"/>
              <a:t>A </a:t>
            </a:r>
            <a:r>
              <a:rPr lang="en-US" b="1" dirty="0"/>
              <a:t>scatter plot </a:t>
            </a:r>
            <a:r>
              <a:rPr lang="en-US" dirty="0"/>
              <a:t>is a way to visualize the relationship between two different attributes of multi-dimensional data.</a:t>
            </a:r>
            <a:endParaRPr lang="en-US" dirty="0">
              <a:effectLst/>
            </a:endParaRPr>
          </a:p>
        </p:txBody>
      </p:sp>
      <p:pic>
        <p:nvPicPr>
          <p:cNvPr id="29697" name="Picture 1" descr="page46image1789056">
            <a:extLst>
              <a:ext uri="{FF2B5EF4-FFF2-40B4-BE49-F238E27FC236}">
                <a16:creationId xmlns:a16="http://schemas.microsoft.com/office/drawing/2014/main" id="{1B6E2300-7989-EB40-AC2F-3BF06341BD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96884" y="1975046"/>
            <a:ext cx="4798232" cy="3729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288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Science Process</a:t>
            </a:r>
          </a:p>
        </p:txBody>
      </p:sp>
      <p:sp>
        <p:nvSpPr>
          <p:cNvPr id="3" name="Content Placeholder 2"/>
          <p:cNvSpPr>
            <a:spLocks noGrp="1"/>
          </p:cNvSpPr>
          <p:nvPr>
            <p:ph idx="1"/>
          </p:nvPr>
        </p:nvSpPr>
        <p:spPr>
          <a:xfrm>
            <a:off x="833415" y="983807"/>
            <a:ext cx="10327008" cy="5210163"/>
          </a:xfrm>
        </p:spPr>
        <p:txBody>
          <a:bodyPr/>
          <a:lstStyle/>
          <a:p>
            <a:r>
              <a:rPr lang="en-US" dirty="0"/>
              <a:t>Recall the data science process. </a:t>
            </a:r>
          </a:p>
          <a:p>
            <a:endParaRPr lang="en-US" dirty="0"/>
          </a:p>
          <a:p>
            <a:endParaRPr lang="en-US" dirty="0"/>
          </a:p>
          <a:p>
            <a:endParaRPr lang="en-US" dirty="0"/>
          </a:p>
          <a:p>
            <a:endParaRPr lang="en-US" dirty="0"/>
          </a:p>
          <a:p>
            <a:endParaRPr lang="en-US" dirty="0"/>
          </a:p>
          <a:p>
            <a:endParaRPr lang="en-US" dirty="0"/>
          </a:p>
          <a:p>
            <a:endParaRPr lang="en-US" dirty="0"/>
          </a:p>
          <a:p>
            <a:r>
              <a:rPr lang="en-US" dirty="0"/>
              <a:t>Today we will begin introducing the data collection and data exploration steps.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4</a:t>
            </a:fld>
            <a:endParaRPr lang="en-US"/>
          </a:p>
        </p:txBody>
      </p:sp>
      <p:sp>
        <p:nvSpPr>
          <p:cNvPr id="5" name="Rectangle 4">
            <a:extLst>
              <a:ext uri="{FF2B5EF4-FFF2-40B4-BE49-F238E27FC236}">
                <a16:creationId xmlns:a16="http://schemas.microsoft.com/office/drawing/2014/main" id="{EFEF24A9-4573-3440-877E-477DF4B501F5}"/>
              </a:ext>
            </a:extLst>
          </p:cNvPr>
          <p:cNvSpPr/>
          <p:nvPr/>
        </p:nvSpPr>
        <p:spPr>
          <a:xfrm>
            <a:off x="3842655" y="1685928"/>
            <a:ext cx="3674224" cy="554955"/>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Ask an interesting question</a:t>
            </a:r>
          </a:p>
        </p:txBody>
      </p:sp>
      <p:sp>
        <p:nvSpPr>
          <p:cNvPr id="6" name="Rectangle 5">
            <a:extLst>
              <a:ext uri="{FF2B5EF4-FFF2-40B4-BE49-F238E27FC236}">
                <a16:creationId xmlns:a16="http://schemas.microsoft.com/office/drawing/2014/main" id="{88C341FC-52DA-384C-AF8B-F42995A42417}"/>
              </a:ext>
            </a:extLst>
          </p:cNvPr>
          <p:cNvSpPr/>
          <p:nvPr/>
        </p:nvSpPr>
        <p:spPr>
          <a:xfrm>
            <a:off x="3842657" y="2335090"/>
            <a:ext cx="3674224" cy="554955"/>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7" name="Rectangle 6">
            <a:extLst>
              <a:ext uri="{FF2B5EF4-FFF2-40B4-BE49-F238E27FC236}">
                <a16:creationId xmlns:a16="http://schemas.microsoft.com/office/drawing/2014/main" id="{AF1CEF27-FA62-4A48-9CE6-FD1846E81EBF}"/>
              </a:ext>
            </a:extLst>
          </p:cNvPr>
          <p:cNvSpPr/>
          <p:nvPr/>
        </p:nvSpPr>
        <p:spPr>
          <a:xfrm>
            <a:off x="3842655" y="3042552"/>
            <a:ext cx="3674224" cy="554955"/>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8" name="Rectangle 7">
            <a:extLst>
              <a:ext uri="{FF2B5EF4-FFF2-40B4-BE49-F238E27FC236}">
                <a16:creationId xmlns:a16="http://schemas.microsoft.com/office/drawing/2014/main" id="{A4DC3AC1-AE3D-C149-B80B-6C3EF60B8F73}"/>
              </a:ext>
            </a:extLst>
          </p:cNvPr>
          <p:cNvSpPr/>
          <p:nvPr/>
        </p:nvSpPr>
        <p:spPr>
          <a:xfrm>
            <a:off x="3838929" y="3785386"/>
            <a:ext cx="3674224" cy="554955"/>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914431DF-8C14-FB4C-B04D-9BEB39123834}"/>
              </a:ext>
            </a:extLst>
          </p:cNvPr>
          <p:cNvSpPr/>
          <p:nvPr/>
        </p:nvSpPr>
        <p:spPr>
          <a:xfrm>
            <a:off x="3838929" y="4512303"/>
            <a:ext cx="3674224" cy="554955"/>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 name="Rectangle 9">
            <a:extLst>
              <a:ext uri="{FF2B5EF4-FFF2-40B4-BE49-F238E27FC236}">
                <a16:creationId xmlns:a16="http://schemas.microsoft.com/office/drawing/2014/main" id="{A9A5A608-8615-844A-9DD7-19CF805E08A0}"/>
              </a:ext>
            </a:extLst>
          </p:cNvPr>
          <p:cNvSpPr/>
          <p:nvPr/>
        </p:nvSpPr>
        <p:spPr>
          <a:xfrm>
            <a:off x="4780111" y="2405043"/>
            <a:ext cx="1643849" cy="400110"/>
          </a:xfrm>
          <a:prstGeom prst="rect">
            <a:avLst/>
          </a:prstGeom>
        </p:spPr>
        <p:txBody>
          <a:bodyPr wrap="square">
            <a:spAutoFit/>
          </a:bodyPr>
          <a:lstStyle/>
          <a:p>
            <a:pPr algn="ctr"/>
            <a:r>
              <a:rPr lang="en-US" sz="2000" dirty="0"/>
              <a:t>Get the Data</a:t>
            </a:r>
          </a:p>
        </p:txBody>
      </p:sp>
      <p:sp>
        <p:nvSpPr>
          <p:cNvPr id="11" name="Rectangle 10">
            <a:extLst>
              <a:ext uri="{FF2B5EF4-FFF2-40B4-BE49-F238E27FC236}">
                <a16:creationId xmlns:a16="http://schemas.microsoft.com/office/drawing/2014/main" id="{ED8C7BD2-3D43-5745-A946-877C6A77BB62}"/>
              </a:ext>
            </a:extLst>
          </p:cNvPr>
          <p:cNvSpPr/>
          <p:nvPr/>
        </p:nvSpPr>
        <p:spPr>
          <a:xfrm>
            <a:off x="4554140" y="3107650"/>
            <a:ext cx="2095789" cy="400110"/>
          </a:xfrm>
          <a:prstGeom prst="rect">
            <a:avLst/>
          </a:prstGeom>
        </p:spPr>
        <p:txBody>
          <a:bodyPr wrap="square">
            <a:spAutoFit/>
          </a:bodyPr>
          <a:lstStyle/>
          <a:p>
            <a:pPr algn="ctr"/>
            <a:r>
              <a:rPr lang="en-US" sz="2000" dirty="0"/>
              <a:t>Explore the Data</a:t>
            </a:r>
          </a:p>
        </p:txBody>
      </p:sp>
      <p:sp>
        <p:nvSpPr>
          <p:cNvPr id="12" name="Rectangle 11">
            <a:extLst>
              <a:ext uri="{FF2B5EF4-FFF2-40B4-BE49-F238E27FC236}">
                <a16:creationId xmlns:a16="http://schemas.microsoft.com/office/drawing/2014/main" id="{75F020BF-D4D6-5749-9322-793C6A3AC878}"/>
              </a:ext>
            </a:extLst>
          </p:cNvPr>
          <p:cNvSpPr/>
          <p:nvPr/>
        </p:nvSpPr>
        <p:spPr>
          <a:xfrm>
            <a:off x="4629124" y="3864267"/>
            <a:ext cx="1980423" cy="400110"/>
          </a:xfrm>
          <a:prstGeom prst="rect">
            <a:avLst/>
          </a:prstGeom>
        </p:spPr>
        <p:txBody>
          <a:bodyPr wrap="square">
            <a:spAutoFit/>
          </a:bodyPr>
          <a:lstStyle/>
          <a:p>
            <a:pPr algn="ctr"/>
            <a:r>
              <a:rPr lang="en-US" sz="2000" dirty="0">
                <a:solidFill>
                  <a:schemeClr val="bg1">
                    <a:lumMod val="85000"/>
                  </a:schemeClr>
                </a:solidFill>
              </a:rPr>
              <a:t>Model the Data</a:t>
            </a:r>
          </a:p>
        </p:txBody>
      </p:sp>
      <p:sp>
        <p:nvSpPr>
          <p:cNvPr id="13" name="Rectangle 12">
            <a:extLst>
              <a:ext uri="{FF2B5EF4-FFF2-40B4-BE49-F238E27FC236}">
                <a16:creationId xmlns:a16="http://schemas.microsoft.com/office/drawing/2014/main" id="{ACBB17EE-2561-0C4E-B246-AB1AAE7E8D69}"/>
              </a:ext>
            </a:extLst>
          </p:cNvPr>
          <p:cNvSpPr/>
          <p:nvPr/>
        </p:nvSpPr>
        <p:spPr>
          <a:xfrm>
            <a:off x="3887551" y="4435837"/>
            <a:ext cx="3576980" cy="707886"/>
          </a:xfrm>
          <a:prstGeom prst="rect">
            <a:avLst/>
          </a:prstGeom>
        </p:spPr>
        <p:txBody>
          <a:bodyPr wrap="square">
            <a:spAutoFit/>
          </a:bodyPr>
          <a:lstStyle/>
          <a:p>
            <a:pPr algn="ctr"/>
            <a:r>
              <a:rPr lang="en-US" sz="2000" dirty="0">
                <a:solidFill>
                  <a:schemeClr val="bg1"/>
                </a:solidFill>
              </a:rPr>
              <a:t>Communicate/Visualize the Results</a:t>
            </a:r>
          </a:p>
        </p:txBody>
      </p:sp>
    </p:spTree>
    <p:extLst>
      <p:ext uri="{BB962C8B-B14F-4D97-AF65-F5344CB8AC3E}">
        <p14:creationId xmlns:p14="http://schemas.microsoft.com/office/powerpoint/2010/main" val="2284797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Stacked area graph to show trend over time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40</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4" y="983807"/>
            <a:ext cx="10610873" cy="5174105"/>
          </a:xfrm>
        </p:spPr>
        <p:txBody>
          <a:bodyPr/>
          <a:lstStyle/>
          <a:p>
            <a:r>
              <a:rPr lang="en-US" dirty="0"/>
              <a:t>A</a:t>
            </a:r>
            <a:r>
              <a:rPr lang="en-US" b="1" dirty="0"/>
              <a:t> stacked area graph </a:t>
            </a:r>
            <a:r>
              <a:rPr lang="en-US" dirty="0"/>
              <a:t>is a way to visualize the composition of a group as it changes over time (or some other quantitative variable). This shows the relationship of a categorical variable (</a:t>
            </a:r>
            <a:r>
              <a:rPr lang="en-US" dirty="0" err="1"/>
              <a:t>AgeGroup</a:t>
            </a:r>
            <a:r>
              <a:rPr lang="en-US" dirty="0"/>
              <a:t>) to a quantitative variable (year). </a:t>
            </a:r>
            <a:endParaRPr lang="en-US" sz="2400" dirty="0">
              <a:effectLst/>
            </a:endParaRPr>
          </a:p>
        </p:txBody>
      </p:sp>
      <p:pic>
        <p:nvPicPr>
          <p:cNvPr id="31745" name="Picture 1" descr="page48image1793760">
            <a:extLst>
              <a:ext uri="{FF2B5EF4-FFF2-40B4-BE49-F238E27FC236}">
                <a16:creationId xmlns:a16="http://schemas.microsoft.com/office/drawing/2014/main" id="{67805448-52E7-174E-A239-AC396E2004F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57588" y="2600326"/>
            <a:ext cx="5757615" cy="340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577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histograms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41</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4" y="983807"/>
            <a:ext cx="10610873" cy="5174105"/>
          </a:xfrm>
        </p:spPr>
        <p:txBody>
          <a:bodyPr/>
          <a:lstStyle/>
          <a:p>
            <a:r>
              <a:rPr lang="en-US" dirty="0"/>
              <a:t>Plotting </a:t>
            </a:r>
            <a:r>
              <a:rPr lang="en-US" b="1" dirty="0"/>
              <a:t>multiple histograms (</a:t>
            </a:r>
            <a:r>
              <a:rPr lang="en-US" dirty="0"/>
              <a:t>and </a:t>
            </a:r>
            <a:r>
              <a:rPr lang="en-US" b="1" dirty="0"/>
              <a:t>kernel density estimates </a:t>
            </a:r>
            <a:r>
              <a:rPr lang="en-US" dirty="0"/>
              <a:t>of the distribution, here) on the same axes is a way to visualize how different variables compare (or how a variable differs over specific groups).</a:t>
            </a:r>
            <a:endParaRPr lang="en-US" dirty="0">
              <a:effectLst/>
            </a:endParaRPr>
          </a:p>
        </p:txBody>
      </p:sp>
      <p:pic>
        <p:nvPicPr>
          <p:cNvPr id="32770" name="Picture 2" descr="page49image1794880">
            <a:extLst>
              <a:ext uri="{FF2B5EF4-FFF2-40B4-BE49-F238E27FC236}">
                <a16:creationId xmlns:a16="http://schemas.microsoft.com/office/drawing/2014/main" id="{C26F928C-D0AF-FF45-A868-441F5476249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00399" y="2266639"/>
            <a:ext cx="6843713" cy="4134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325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Boxplots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42</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4" y="983807"/>
            <a:ext cx="10610873" cy="5174105"/>
          </a:xfrm>
        </p:spPr>
        <p:txBody>
          <a:bodyPr/>
          <a:lstStyle/>
          <a:p>
            <a:r>
              <a:rPr lang="en-US" dirty="0"/>
              <a:t>A </a:t>
            </a:r>
            <a:r>
              <a:rPr lang="en-US" b="1" dirty="0"/>
              <a:t>boxplot</a:t>
            </a:r>
            <a:r>
              <a:rPr lang="en-US" dirty="0"/>
              <a:t> is a simplified visualization to compare a quantitative variable across groups. It highlights the range, quartiles, median and any outliers present in a data set. </a:t>
            </a:r>
            <a:endParaRPr lang="en-US" dirty="0">
              <a:effectLst/>
            </a:endParaRPr>
          </a:p>
        </p:txBody>
      </p:sp>
      <p:pic>
        <p:nvPicPr>
          <p:cNvPr id="33793" name="Picture 1" descr="page50image1794208">
            <a:extLst>
              <a:ext uri="{FF2B5EF4-FFF2-40B4-BE49-F238E27FC236}">
                <a16:creationId xmlns:a16="http://schemas.microsoft.com/office/drawing/2014/main" id="{FF9960D2-8CB6-414F-8EA6-8269F4729D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57562" y="2397629"/>
            <a:ext cx="5400675" cy="376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339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Anything is possible!</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43</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4" y="1300163"/>
            <a:ext cx="10610873" cy="4857749"/>
          </a:xfrm>
        </p:spPr>
        <p:txBody>
          <a:bodyPr/>
          <a:lstStyle/>
          <a:p>
            <a:r>
              <a:rPr lang="en-US" dirty="0"/>
              <a:t>Often your dataset seem too complex to visualize: </a:t>
            </a:r>
          </a:p>
          <a:p>
            <a:pPr marL="457200" indent="-457200">
              <a:buFont typeface="Arial" panose="020B0604020202020204" pitchFamily="34" charset="0"/>
              <a:buChar char="•"/>
            </a:pPr>
            <a:r>
              <a:rPr lang="en-US" dirty="0"/>
              <a:t>Data is too high dimensional (how do you plot 100 variables on the same set of axes?) </a:t>
            </a:r>
          </a:p>
          <a:p>
            <a:pPr marL="457200" indent="-457200">
              <a:buFont typeface="Arial" panose="020B0604020202020204" pitchFamily="34" charset="0"/>
              <a:buChar char="•"/>
            </a:pPr>
            <a:r>
              <a:rPr lang="en-US" dirty="0"/>
              <a:t>Some variables are categorical (how do you plot values like Cat or No?) </a:t>
            </a:r>
            <a:endParaRPr lang="en-US" dirty="0">
              <a:effectLst/>
            </a:endParaRPr>
          </a:p>
        </p:txBody>
      </p:sp>
      <p:pic>
        <p:nvPicPr>
          <p:cNvPr id="3" name="Picture 2">
            <a:extLst>
              <a:ext uri="{FF2B5EF4-FFF2-40B4-BE49-F238E27FC236}">
                <a16:creationId xmlns:a16="http://schemas.microsoft.com/office/drawing/2014/main" id="{CFA73E95-D04E-EE4E-8854-A1C055DB780C}"/>
              </a:ext>
            </a:extLst>
          </p:cNvPr>
          <p:cNvPicPr>
            <a:picLocks noChangeAspect="1"/>
          </p:cNvPicPr>
          <p:nvPr/>
        </p:nvPicPr>
        <p:blipFill>
          <a:blip r:embed="rId2"/>
          <a:stretch>
            <a:fillRect/>
          </a:stretch>
        </p:blipFill>
        <p:spPr>
          <a:xfrm>
            <a:off x="4257675" y="3350418"/>
            <a:ext cx="3743325" cy="2807494"/>
          </a:xfrm>
          <a:prstGeom prst="rect">
            <a:avLst/>
          </a:prstGeom>
        </p:spPr>
      </p:pic>
    </p:spTree>
    <p:extLst>
      <p:ext uri="{BB962C8B-B14F-4D97-AF65-F5344CB8AC3E}">
        <p14:creationId xmlns:p14="http://schemas.microsoft.com/office/powerpoint/2010/main" val="380953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dimensions not always better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44</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4" y="1300163"/>
            <a:ext cx="10610873" cy="4857749"/>
          </a:xfrm>
        </p:spPr>
        <p:txBody>
          <a:bodyPr/>
          <a:lstStyle/>
          <a:p>
            <a:r>
              <a:rPr lang="en-US" dirty="0"/>
              <a:t>When the data is high dimensional, a scatter plot of all data attributes can be impossible or unhelpful </a:t>
            </a:r>
            <a:endParaRPr lang="en-US" dirty="0">
              <a:effectLst/>
            </a:endParaRPr>
          </a:p>
        </p:txBody>
      </p:sp>
      <p:pic>
        <p:nvPicPr>
          <p:cNvPr id="36865" name="Picture 1" descr="page52image1794656">
            <a:extLst>
              <a:ext uri="{FF2B5EF4-FFF2-40B4-BE49-F238E27FC236}">
                <a16:creationId xmlns:a16="http://schemas.microsoft.com/office/drawing/2014/main" id="{CF902E6F-9F0D-4D4A-81DE-C8FBADC47CB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86186" y="2560415"/>
            <a:ext cx="4386263" cy="342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75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complexity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45</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4" y="983807"/>
            <a:ext cx="10610873" cy="5174105"/>
          </a:xfrm>
        </p:spPr>
        <p:txBody>
          <a:bodyPr/>
          <a:lstStyle/>
          <a:p>
            <a:r>
              <a:rPr lang="en-US" dirty="0"/>
              <a:t>Relationships may be easier to spot by producing multiple plots of lower dimensionality. </a:t>
            </a:r>
            <a:endParaRPr lang="en-US" dirty="0">
              <a:effectLst/>
            </a:endParaRPr>
          </a:p>
        </p:txBody>
      </p:sp>
      <p:pic>
        <p:nvPicPr>
          <p:cNvPr id="37889" name="Picture 1" descr="page53image1793984">
            <a:extLst>
              <a:ext uri="{FF2B5EF4-FFF2-40B4-BE49-F238E27FC236}">
                <a16:creationId xmlns:a16="http://schemas.microsoft.com/office/drawing/2014/main" id="{61BDDA93-921D-2343-AE03-CCA3A3BEF02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3372" y="1707865"/>
            <a:ext cx="4530956" cy="445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440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complexity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46</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4" y="1300163"/>
            <a:ext cx="10610873" cy="4857749"/>
          </a:xfrm>
        </p:spPr>
        <p:txBody>
          <a:bodyPr/>
          <a:lstStyle/>
          <a:p>
            <a:r>
              <a:rPr lang="en-US" dirty="0"/>
              <a:t>For 3D data, color coding a categorical attribute can be “effective” </a:t>
            </a:r>
          </a:p>
          <a:p>
            <a:endParaRPr lang="en-US" dirty="0"/>
          </a:p>
          <a:p>
            <a:endParaRPr lang="en-US" dirty="0"/>
          </a:p>
          <a:p>
            <a:endParaRPr lang="en-US" dirty="0"/>
          </a:p>
          <a:p>
            <a:endParaRPr lang="en-US" dirty="0"/>
          </a:p>
          <a:p>
            <a:endParaRPr lang="en-US" dirty="0"/>
          </a:p>
          <a:p>
            <a:endParaRPr lang="en-US" dirty="0"/>
          </a:p>
          <a:p>
            <a:endParaRPr lang="en-US" sz="2200" dirty="0"/>
          </a:p>
          <a:p>
            <a:r>
              <a:rPr lang="en-US" dirty="0"/>
              <a:t>Except when it’s not effective.  </a:t>
            </a:r>
            <a:br>
              <a:rPr lang="en-US" dirty="0"/>
            </a:br>
            <a:r>
              <a:rPr lang="en-US" dirty="0"/>
              <a:t>What could be a better choice?</a:t>
            </a:r>
          </a:p>
          <a:p>
            <a:endParaRPr lang="en-US" dirty="0"/>
          </a:p>
        </p:txBody>
      </p:sp>
      <p:pic>
        <p:nvPicPr>
          <p:cNvPr id="38913" name="Picture 1" descr="page54image1794432">
            <a:extLst>
              <a:ext uri="{FF2B5EF4-FFF2-40B4-BE49-F238E27FC236}">
                <a16:creationId xmlns:a16="http://schemas.microsoft.com/office/drawing/2014/main" id="{D50040BB-B05F-2940-9751-009C0C626E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43275" y="1898609"/>
            <a:ext cx="4026352" cy="30635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B3AAF42-4ADE-FB49-BE4B-6E7E9E3FC70B}"/>
              </a:ext>
            </a:extLst>
          </p:cNvPr>
          <p:cNvSpPr/>
          <p:nvPr/>
        </p:nvSpPr>
        <p:spPr>
          <a:xfrm>
            <a:off x="7796716" y="2502206"/>
            <a:ext cx="3467100" cy="1785104"/>
          </a:xfrm>
          <a:prstGeom prst="rect">
            <a:avLst/>
          </a:prstGeom>
          <a:ln>
            <a:solidFill>
              <a:schemeClr val="tx1"/>
            </a:solidFill>
          </a:ln>
        </p:spPr>
        <p:txBody>
          <a:bodyPr wrap="square">
            <a:spAutoFit/>
          </a:bodyPr>
          <a:lstStyle/>
          <a:p>
            <a:r>
              <a:rPr lang="en-US" sz="2200" dirty="0"/>
              <a:t>This visualizes a set of Iris measurements. The variables are: petal length, sepal length, Iris type (</a:t>
            </a:r>
            <a:r>
              <a:rPr lang="en-US" sz="2200" dirty="0" err="1"/>
              <a:t>setosa</a:t>
            </a:r>
            <a:r>
              <a:rPr lang="en-US" sz="2200" dirty="0"/>
              <a:t>, versicolor, virginica). </a:t>
            </a:r>
          </a:p>
        </p:txBody>
      </p:sp>
      <p:pic>
        <p:nvPicPr>
          <p:cNvPr id="5" name="Picture 4">
            <a:extLst>
              <a:ext uri="{FF2B5EF4-FFF2-40B4-BE49-F238E27FC236}">
                <a16:creationId xmlns:a16="http://schemas.microsoft.com/office/drawing/2014/main" id="{6616AE43-5F76-E640-8861-18F9724BA8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8769" y="4677759"/>
            <a:ext cx="3242993" cy="1584644"/>
          </a:xfrm>
          <a:prstGeom prst="rect">
            <a:avLst/>
          </a:prstGeom>
        </p:spPr>
      </p:pic>
    </p:spTree>
    <p:extLst>
      <p:ext uri="{BB962C8B-B14F-4D97-AF65-F5344CB8AC3E}">
        <p14:creationId xmlns:p14="http://schemas.microsoft.com/office/powerpoint/2010/main" val="34060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can work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47</a:t>
            </a:fld>
            <a:endParaRPr lang="en-US"/>
          </a:p>
        </p:txBody>
      </p:sp>
      <p:sp>
        <p:nvSpPr>
          <p:cNvPr id="6" name="Content Placeholder 5">
            <a:extLst>
              <a:ext uri="{FF2B5EF4-FFF2-40B4-BE49-F238E27FC236}">
                <a16:creationId xmlns:a16="http://schemas.microsoft.com/office/drawing/2014/main" id="{A79BB0E7-8597-0C48-B722-DB7D76005875}"/>
              </a:ext>
            </a:extLst>
          </p:cNvPr>
          <p:cNvSpPr>
            <a:spLocks noGrp="1"/>
          </p:cNvSpPr>
          <p:nvPr>
            <p:ph idx="1"/>
          </p:nvPr>
        </p:nvSpPr>
        <p:spPr>
          <a:xfrm>
            <a:off x="833414" y="1300163"/>
            <a:ext cx="10610873" cy="4857749"/>
          </a:xfrm>
        </p:spPr>
        <p:txBody>
          <a:bodyPr/>
          <a:lstStyle/>
          <a:p>
            <a:r>
              <a:rPr lang="en-US" dirty="0"/>
              <a:t>For 3D data, a quantitative attribute can be encoded by size in a bubble chart. </a:t>
            </a:r>
          </a:p>
          <a:p>
            <a:endParaRPr lang="en-US" dirty="0"/>
          </a:p>
          <a:p>
            <a:endParaRPr lang="en-US" dirty="0"/>
          </a:p>
          <a:p>
            <a:endParaRPr lang="en-US" dirty="0"/>
          </a:p>
          <a:p>
            <a:endParaRPr lang="en-US" dirty="0"/>
          </a:p>
          <a:p>
            <a:endParaRPr lang="en-US" dirty="0"/>
          </a:p>
          <a:p>
            <a:endParaRPr lang="en-US" dirty="0"/>
          </a:p>
          <a:p>
            <a:r>
              <a:rPr lang="en-US" dirty="0"/>
              <a:t>The above visualizes a set of consumer products. The variables are: revenue, consumer rating, product type and product cost. </a:t>
            </a:r>
            <a:endParaRPr lang="en-US" sz="2400" dirty="0"/>
          </a:p>
          <a:p>
            <a:endParaRPr lang="en-US" dirty="0"/>
          </a:p>
        </p:txBody>
      </p:sp>
      <p:pic>
        <p:nvPicPr>
          <p:cNvPr id="39937" name="Picture 1" descr="page55image1795104">
            <a:extLst>
              <a:ext uri="{FF2B5EF4-FFF2-40B4-BE49-F238E27FC236}">
                <a16:creationId xmlns:a16="http://schemas.microsoft.com/office/drawing/2014/main" id="{040C09BE-D072-D740-8980-E0CA5B7943E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45568" y="2065336"/>
            <a:ext cx="6900863" cy="295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56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The Data Science Process</a:t>
            </a:r>
          </a:p>
        </p:txBody>
      </p:sp>
      <p:sp>
        <p:nvSpPr>
          <p:cNvPr id="3" name="Slide Number Placeholder 2"/>
          <p:cNvSpPr>
            <a:spLocks noGrp="1"/>
          </p:cNvSpPr>
          <p:nvPr>
            <p:ph type="sldNum" sz="quarter" idx="12"/>
          </p:nvPr>
        </p:nvSpPr>
        <p:spPr/>
        <p:txBody>
          <a:bodyPr/>
          <a:lstStyle/>
          <a:p>
            <a:fld id="{AD29F1E6-0A42-6342-8A19-FA364A33AB30}" type="slidenum">
              <a:rPr lang="en-US" smtClean="0"/>
              <a:t>48</a:t>
            </a:fld>
            <a:endParaRPr lang="en-US"/>
          </a:p>
        </p:txBody>
      </p:sp>
    </p:spTree>
    <p:extLst>
      <p:ext uri="{BB962C8B-B14F-4D97-AF65-F5344CB8AC3E}">
        <p14:creationId xmlns:p14="http://schemas.microsoft.com/office/powerpoint/2010/main" val="114168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C1D4B-78E1-FE49-8162-D80594403CE8}"/>
              </a:ext>
            </a:extLst>
          </p:cNvPr>
          <p:cNvSpPr>
            <a:spLocks noGrp="1"/>
          </p:cNvSpPr>
          <p:nvPr>
            <p:ph type="title"/>
          </p:nvPr>
        </p:nvSpPr>
        <p:spPr/>
        <p:txBody>
          <a:bodyPr/>
          <a:lstStyle/>
          <a:p>
            <a:r>
              <a:rPr lang="en-US" dirty="0"/>
              <a:t>What?</a:t>
            </a:r>
          </a:p>
        </p:txBody>
      </p:sp>
      <p:sp>
        <p:nvSpPr>
          <p:cNvPr id="3" name="Content Placeholder 2">
            <a:extLst>
              <a:ext uri="{FF2B5EF4-FFF2-40B4-BE49-F238E27FC236}">
                <a16:creationId xmlns:a16="http://schemas.microsoft.com/office/drawing/2014/main" id="{749982A2-01F4-9740-97F8-2A1D66632268}"/>
              </a:ext>
            </a:extLst>
          </p:cNvPr>
          <p:cNvSpPr>
            <a:spLocks noGrp="1"/>
          </p:cNvSpPr>
          <p:nvPr>
            <p:ph idx="1"/>
          </p:nvPr>
        </p:nvSpPr>
        <p:spPr>
          <a:xfrm>
            <a:off x="494438" y="1279756"/>
            <a:ext cx="11218591" cy="5121043"/>
          </a:xfrm>
        </p:spPr>
        <p:txBody>
          <a:bodyPr/>
          <a:lstStyle/>
          <a:p>
            <a:pPr>
              <a:spcAft>
                <a:spcPts val="1200"/>
              </a:spcAft>
            </a:pPr>
            <a:r>
              <a:rPr lang="en-US" dirty="0"/>
              <a:t>The Data Science Process is similar to the scientific process - one of observation, model building, analysis, and conclusion:</a:t>
            </a:r>
          </a:p>
          <a:p>
            <a:pPr>
              <a:spcAft>
                <a:spcPts val="1200"/>
              </a:spcAft>
            </a:pPr>
            <a:endParaRPr lang="en-US" dirty="0"/>
          </a:p>
          <a:p>
            <a:pPr>
              <a:spcAft>
                <a:spcPts val="1200"/>
              </a:spcAft>
            </a:pPr>
            <a:endParaRPr lang="en-US" dirty="0"/>
          </a:p>
          <a:p>
            <a:pPr>
              <a:spcAft>
                <a:spcPts val="1200"/>
              </a:spcAft>
            </a:pPr>
            <a:endParaRPr lang="en-US" dirty="0"/>
          </a:p>
          <a:p>
            <a:pPr>
              <a:spcAft>
                <a:spcPts val="1200"/>
              </a:spcAft>
            </a:pPr>
            <a:endParaRPr lang="en-US" dirty="0"/>
          </a:p>
          <a:p>
            <a:pPr>
              <a:spcAft>
                <a:spcPts val="1200"/>
              </a:spcAft>
            </a:pPr>
            <a:endParaRPr lang="en-US" dirty="0"/>
          </a:p>
          <a:p>
            <a:pPr>
              <a:spcAft>
                <a:spcPts val="1200"/>
              </a:spcAft>
            </a:pPr>
            <a:r>
              <a:rPr lang="en-US" b="1" dirty="0"/>
              <a:t>Note</a:t>
            </a:r>
            <a:r>
              <a:rPr lang="en-US" dirty="0"/>
              <a:t>: This process is by no means linear!</a:t>
            </a:r>
          </a:p>
          <a:p>
            <a:pPr>
              <a:spcAft>
                <a:spcPts val="1200"/>
              </a:spcAft>
            </a:pPr>
            <a:endParaRPr lang="en-US" dirty="0"/>
          </a:p>
        </p:txBody>
      </p:sp>
      <p:sp>
        <p:nvSpPr>
          <p:cNvPr id="4" name="Slide Number Placeholder 3">
            <a:extLst>
              <a:ext uri="{FF2B5EF4-FFF2-40B4-BE49-F238E27FC236}">
                <a16:creationId xmlns:a16="http://schemas.microsoft.com/office/drawing/2014/main" id="{2AB646AA-94DE-214F-8E64-56064F45F51E}"/>
              </a:ext>
            </a:extLst>
          </p:cNvPr>
          <p:cNvSpPr>
            <a:spLocks noGrp="1"/>
          </p:cNvSpPr>
          <p:nvPr>
            <p:ph type="sldNum" sz="quarter" idx="12"/>
          </p:nvPr>
        </p:nvSpPr>
        <p:spPr/>
        <p:txBody>
          <a:bodyPr/>
          <a:lstStyle/>
          <a:p>
            <a:fld id="{AD29F1E6-0A42-6342-8A19-FA364A33AB30}" type="slidenum">
              <a:rPr lang="en-US" smtClean="0"/>
              <a:t>49</a:t>
            </a:fld>
            <a:endParaRPr lang="en-US"/>
          </a:p>
        </p:txBody>
      </p:sp>
      <p:sp>
        <p:nvSpPr>
          <p:cNvPr id="5" name="Rectangle 4">
            <a:extLst>
              <a:ext uri="{FF2B5EF4-FFF2-40B4-BE49-F238E27FC236}">
                <a16:creationId xmlns:a16="http://schemas.microsoft.com/office/drawing/2014/main" id="{52036DB2-A2A1-0042-86DF-7D4F6BBBC6D6}"/>
              </a:ext>
            </a:extLst>
          </p:cNvPr>
          <p:cNvSpPr/>
          <p:nvPr/>
        </p:nvSpPr>
        <p:spPr>
          <a:xfrm>
            <a:off x="3842655" y="2281558"/>
            <a:ext cx="3674224" cy="554955"/>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Ask an interesting question</a:t>
            </a:r>
          </a:p>
        </p:txBody>
      </p:sp>
      <p:sp>
        <p:nvSpPr>
          <p:cNvPr id="6" name="Rectangle 5">
            <a:extLst>
              <a:ext uri="{FF2B5EF4-FFF2-40B4-BE49-F238E27FC236}">
                <a16:creationId xmlns:a16="http://schemas.microsoft.com/office/drawing/2014/main" id="{C8D37DB1-E011-E644-9F3F-EE1F5B8F3AB4}"/>
              </a:ext>
            </a:extLst>
          </p:cNvPr>
          <p:cNvSpPr/>
          <p:nvPr/>
        </p:nvSpPr>
        <p:spPr>
          <a:xfrm>
            <a:off x="3842657" y="2930720"/>
            <a:ext cx="3674224" cy="554955"/>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7" name="Rectangle 6">
            <a:extLst>
              <a:ext uri="{FF2B5EF4-FFF2-40B4-BE49-F238E27FC236}">
                <a16:creationId xmlns:a16="http://schemas.microsoft.com/office/drawing/2014/main" id="{888766F4-65BA-DA4A-85B0-7810114988D4}"/>
              </a:ext>
            </a:extLst>
          </p:cNvPr>
          <p:cNvSpPr/>
          <p:nvPr/>
        </p:nvSpPr>
        <p:spPr>
          <a:xfrm>
            <a:off x="3842655" y="3638182"/>
            <a:ext cx="3674224" cy="554955"/>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8" name="Rectangle 7">
            <a:extLst>
              <a:ext uri="{FF2B5EF4-FFF2-40B4-BE49-F238E27FC236}">
                <a16:creationId xmlns:a16="http://schemas.microsoft.com/office/drawing/2014/main" id="{C3A4A934-DB58-9848-BC6E-D3C2761F917A}"/>
              </a:ext>
            </a:extLst>
          </p:cNvPr>
          <p:cNvSpPr/>
          <p:nvPr/>
        </p:nvSpPr>
        <p:spPr>
          <a:xfrm>
            <a:off x="3838929" y="4381016"/>
            <a:ext cx="3674224" cy="554955"/>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B2D5EE47-9B54-8041-89A0-721E69547709}"/>
              </a:ext>
            </a:extLst>
          </p:cNvPr>
          <p:cNvSpPr/>
          <p:nvPr/>
        </p:nvSpPr>
        <p:spPr>
          <a:xfrm>
            <a:off x="3838929" y="5107933"/>
            <a:ext cx="3674224" cy="554955"/>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1" name="Rectangle 10">
            <a:extLst>
              <a:ext uri="{FF2B5EF4-FFF2-40B4-BE49-F238E27FC236}">
                <a16:creationId xmlns:a16="http://schemas.microsoft.com/office/drawing/2014/main" id="{BC25760A-CC66-B344-A546-7DE10EB2173E}"/>
              </a:ext>
            </a:extLst>
          </p:cNvPr>
          <p:cNvSpPr/>
          <p:nvPr/>
        </p:nvSpPr>
        <p:spPr>
          <a:xfrm>
            <a:off x="4780111" y="3000673"/>
            <a:ext cx="1643849" cy="400110"/>
          </a:xfrm>
          <a:prstGeom prst="rect">
            <a:avLst/>
          </a:prstGeom>
        </p:spPr>
        <p:txBody>
          <a:bodyPr wrap="square">
            <a:spAutoFit/>
          </a:bodyPr>
          <a:lstStyle/>
          <a:p>
            <a:pPr algn="ctr"/>
            <a:r>
              <a:rPr lang="en-US" sz="2000" dirty="0"/>
              <a:t>Get the Data</a:t>
            </a:r>
          </a:p>
        </p:txBody>
      </p:sp>
      <p:sp>
        <p:nvSpPr>
          <p:cNvPr id="12" name="Rectangle 11">
            <a:extLst>
              <a:ext uri="{FF2B5EF4-FFF2-40B4-BE49-F238E27FC236}">
                <a16:creationId xmlns:a16="http://schemas.microsoft.com/office/drawing/2014/main" id="{612609DB-0EE5-654B-BDCF-DC953EFB6A7E}"/>
              </a:ext>
            </a:extLst>
          </p:cNvPr>
          <p:cNvSpPr/>
          <p:nvPr/>
        </p:nvSpPr>
        <p:spPr>
          <a:xfrm>
            <a:off x="4554140" y="3703280"/>
            <a:ext cx="2095789" cy="400110"/>
          </a:xfrm>
          <a:prstGeom prst="rect">
            <a:avLst/>
          </a:prstGeom>
        </p:spPr>
        <p:txBody>
          <a:bodyPr wrap="square">
            <a:spAutoFit/>
          </a:bodyPr>
          <a:lstStyle/>
          <a:p>
            <a:pPr algn="ctr"/>
            <a:r>
              <a:rPr lang="en-US" sz="2000" dirty="0"/>
              <a:t>Explore the Data</a:t>
            </a:r>
          </a:p>
        </p:txBody>
      </p:sp>
      <p:sp>
        <p:nvSpPr>
          <p:cNvPr id="13" name="Rectangle 12">
            <a:extLst>
              <a:ext uri="{FF2B5EF4-FFF2-40B4-BE49-F238E27FC236}">
                <a16:creationId xmlns:a16="http://schemas.microsoft.com/office/drawing/2014/main" id="{0B036C9A-CBB7-F643-A1D1-D80FAE63D06F}"/>
              </a:ext>
            </a:extLst>
          </p:cNvPr>
          <p:cNvSpPr/>
          <p:nvPr/>
        </p:nvSpPr>
        <p:spPr>
          <a:xfrm>
            <a:off x="4629124" y="4459897"/>
            <a:ext cx="1980423" cy="400110"/>
          </a:xfrm>
          <a:prstGeom prst="rect">
            <a:avLst/>
          </a:prstGeom>
        </p:spPr>
        <p:txBody>
          <a:bodyPr wrap="square">
            <a:spAutoFit/>
          </a:bodyPr>
          <a:lstStyle/>
          <a:p>
            <a:pPr algn="ctr"/>
            <a:r>
              <a:rPr lang="en-US" sz="2000" dirty="0">
                <a:solidFill>
                  <a:schemeClr val="bg1">
                    <a:lumMod val="85000"/>
                  </a:schemeClr>
                </a:solidFill>
              </a:rPr>
              <a:t>Model the Data</a:t>
            </a:r>
          </a:p>
        </p:txBody>
      </p:sp>
      <p:sp>
        <p:nvSpPr>
          <p:cNvPr id="14" name="Rectangle 13">
            <a:extLst>
              <a:ext uri="{FF2B5EF4-FFF2-40B4-BE49-F238E27FC236}">
                <a16:creationId xmlns:a16="http://schemas.microsoft.com/office/drawing/2014/main" id="{FDB6A224-4C3B-4B45-9275-560AFE7B89FC}"/>
              </a:ext>
            </a:extLst>
          </p:cNvPr>
          <p:cNvSpPr/>
          <p:nvPr/>
        </p:nvSpPr>
        <p:spPr>
          <a:xfrm>
            <a:off x="3887551" y="5031467"/>
            <a:ext cx="3576980" cy="707886"/>
          </a:xfrm>
          <a:prstGeom prst="rect">
            <a:avLst/>
          </a:prstGeom>
        </p:spPr>
        <p:txBody>
          <a:bodyPr wrap="square">
            <a:spAutoFit/>
          </a:bodyPr>
          <a:lstStyle/>
          <a:p>
            <a:pPr algn="ctr"/>
            <a:r>
              <a:rPr lang="en-US" sz="2000" dirty="0">
                <a:solidFill>
                  <a:schemeClr val="bg1"/>
                </a:solidFill>
              </a:rPr>
              <a:t>Communicate/Visualize the Results</a:t>
            </a:r>
          </a:p>
        </p:txBody>
      </p:sp>
    </p:spTree>
    <p:extLst>
      <p:ext uri="{BB962C8B-B14F-4D97-AF65-F5344CB8AC3E}">
        <p14:creationId xmlns:p14="http://schemas.microsoft.com/office/powerpoint/2010/main" val="159924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data?</a:t>
            </a:r>
          </a:p>
        </p:txBody>
      </p:sp>
      <p:sp>
        <p:nvSpPr>
          <p:cNvPr id="3" name="Content Placeholder 2"/>
          <p:cNvSpPr>
            <a:spLocks noGrp="1"/>
          </p:cNvSpPr>
          <p:nvPr>
            <p:ph idx="1"/>
          </p:nvPr>
        </p:nvSpPr>
        <p:spPr/>
        <p:txBody>
          <a:bodyPr/>
          <a:lstStyle/>
          <a:p>
            <a:r>
              <a:rPr lang="en-US" dirty="0"/>
              <a:t>“A datum is a single measurement of something on a scale that is understandable to both the recorder and the reader. Data are multiple such measurements.” </a:t>
            </a:r>
          </a:p>
          <a:p>
            <a:r>
              <a:rPr lang="en-US" dirty="0"/>
              <a:t>Claim: everything is (can be) data! </a:t>
            </a: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5</a:t>
            </a:fld>
            <a:endParaRPr lang="en-US"/>
          </a:p>
        </p:txBody>
      </p:sp>
      <p:pic>
        <p:nvPicPr>
          <p:cNvPr id="2050" name="Picture 2" descr="page6image3833568">
            <a:extLst>
              <a:ext uri="{FF2B5EF4-FFF2-40B4-BE49-F238E27FC236}">
                <a16:creationId xmlns:a16="http://schemas.microsoft.com/office/drawing/2014/main" id="{058E5DFD-75B2-9349-8A22-56C286790D9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38282" y="3288901"/>
            <a:ext cx="3911131" cy="272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609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Analyzing </a:t>
            </a:r>
            <a:r>
              <a:rPr lang="en-US" dirty="0" err="1"/>
              <a:t>Hubway</a:t>
            </a:r>
            <a:r>
              <a:rPr lang="en-US" dirty="0"/>
              <a:t> Data</a:t>
            </a:r>
            <a:br>
              <a:rPr lang="en-US" dirty="0"/>
            </a:br>
            <a:endParaRPr lang="en-US" dirty="0"/>
          </a:p>
        </p:txBody>
      </p:sp>
      <p:sp>
        <p:nvSpPr>
          <p:cNvPr id="3" name="Content Placeholder 2"/>
          <p:cNvSpPr>
            <a:spLocks noGrp="1"/>
          </p:cNvSpPr>
          <p:nvPr>
            <p:ph idx="1"/>
          </p:nvPr>
        </p:nvSpPr>
        <p:spPr/>
        <p:txBody>
          <a:bodyPr/>
          <a:lstStyle/>
          <a:p>
            <a:r>
              <a:rPr lang="en-US" sz="2400" b="1" dirty="0"/>
              <a:t>Introduction: </a:t>
            </a:r>
            <a:r>
              <a:rPr lang="en-US" sz="2400" dirty="0" err="1"/>
              <a:t>Hubway</a:t>
            </a:r>
            <a:r>
              <a:rPr lang="en-US" sz="2400" dirty="0"/>
              <a:t> is metro-Boston’s public bike share program, with more than 1600 bikes at 160+ stations across the Greater Boston area. </a:t>
            </a:r>
            <a:r>
              <a:rPr lang="en-US" sz="2400" dirty="0" err="1"/>
              <a:t>Hubway</a:t>
            </a:r>
            <a:r>
              <a:rPr lang="en-US" sz="2400" dirty="0"/>
              <a:t> is owned by four municipalities in the area.</a:t>
            </a:r>
          </a:p>
          <a:p>
            <a:endParaRPr lang="en-US" sz="2400" dirty="0"/>
          </a:p>
          <a:p>
            <a:r>
              <a:rPr lang="en-US" sz="2400" dirty="0"/>
              <a:t>By 2016, </a:t>
            </a:r>
            <a:r>
              <a:rPr lang="en-US" sz="2400" dirty="0" err="1"/>
              <a:t>Hubway</a:t>
            </a:r>
            <a:r>
              <a:rPr lang="en-US" sz="2400" dirty="0"/>
              <a:t> operated 185 stations and 1750 bicycles, with 5 million ride since launching in 2011.</a:t>
            </a:r>
          </a:p>
          <a:p>
            <a:endParaRPr lang="en-US" sz="2400" dirty="0"/>
          </a:p>
          <a:p>
            <a:r>
              <a:rPr lang="en-US" sz="2400" b="1" dirty="0"/>
              <a:t>The Data: </a:t>
            </a:r>
            <a:r>
              <a:rPr lang="en-US" sz="2400" dirty="0"/>
              <a:t>In April 2017, </a:t>
            </a:r>
            <a:r>
              <a:rPr lang="en-US" sz="2400" dirty="0" err="1"/>
              <a:t>Hubway</a:t>
            </a:r>
            <a:r>
              <a:rPr lang="en-US" sz="2400" dirty="0"/>
              <a:t> held a Data Visualization Challenge at the Microsoft NERD Center in Cambridge, releasing 5 years of trip data.</a:t>
            </a:r>
          </a:p>
          <a:p>
            <a:endParaRPr lang="en-US" sz="2400" dirty="0"/>
          </a:p>
          <a:p>
            <a:r>
              <a:rPr lang="en-US" sz="2400" b="1" dirty="0"/>
              <a:t>The Question: </a:t>
            </a:r>
            <a:r>
              <a:rPr lang="en-US" sz="2400" dirty="0"/>
              <a:t>What does the data tell us about the ride share program?</a:t>
            </a:r>
          </a:p>
          <a:p>
            <a:endParaRPr lang="en-US" sz="2400" dirty="0"/>
          </a:p>
        </p:txBody>
      </p:sp>
      <p:sp>
        <p:nvSpPr>
          <p:cNvPr id="4" name="Slide Number Placeholder 3"/>
          <p:cNvSpPr>
            <a:spLocks noGrp="1"/>
          </p:cNvSpPr>
          <p:nvPr>
            <p:ph type="sldNum" sz="quarter" idx="12"/>
          </p:nvPr>
        </p:nvSpPr>
        <p:spPr/>
        <p:txBody>
          <a:bodyPr/>
          <a:lstStyle/>
          <a:p>
            <a:fld id="{AD29F1E6-0A42-6342-8A19-FA364A33AB30}" type="slidenum">
              <a:rPr lang="en-US" smtClean="0"/>
              <a:t>50</a:t>
            </a:fld>
            <a:endParaRPr lang="en-US"/>
          </a:p>
        </p:txBody>
      </p:sp>
    </p:spTree>
    <p:extLst>
      <p:ext uri="{BB962C8B-B14F-4D97-AF65-F5344CB8AC3E}">
        <p14:creationId xmlns:p14="http://schemas.microsoft.com/office/powerpoint/2010/main" val="76450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Exploration/Question Refinement Cycle</a:t>
            </a:r>
          </a:p>
        </p:txBody>
      </p:sp>
      <p:sp>
        <p:nvSpPr>
          <p:cNvPr id="3" name="Content Placeholder 2"/>
          <p:cNvSpPr>
            <a:spLocks noGrp="1"/>
          </p:cNvSpPr>
          <p:nvPr>
            <p:ph idx="1"/>
          </p:nvPr>
        </p:nvSpPr>
        <p:spPr>
          <a:xfrm>
            <a:off x="555081" y="1186249"/>
            <a:ext cx="10605342" cy="2102652"/>
          </a:xfrm>
        </p:spPr>
        <p:txBody>
          <a:bodyPr/>
          <a:lstStyle/>
          <a:p>
            <a:r>
              <a:rPr lang="en-US" sz="2400" dirty="0"/>
              <a:t>Our original question: </a:t>
            </a:r>
            <a:r>
              <a:rPr lang="en-US" sz="2400" b="1" dirty="0"/>
              <a:t>‘What does the data tell us about the ride share program?’  </a:t>
            </a:r>
            <a:r>
              <a:rPr lang="en-US" sz="2400" dirty="0"/>
              <a:t>is a reasonable slogan to promote a hackathon. It is not good for guiding scientific investigation.</a:t>
            </a:r>
          </a:p>
          <a:p>
            <a:endParaRPr lang="en-US" sz="2400" dirty="0"/>
          </a:p>
          <a:p>
            <a:r>
              <a:rPr lang="en-US" sz="2400" dirty="0"/>
              <a:t>Before we can refine the question, we have to look at the data!</a:t>
            </a:r>
          </a:p>
          <a:p>
            <a:endParaRPr lang="en-US" sz="2400" dirty="0"/>
          </a:p>
          <a:p>
            <a:endParaRPr lang="en-US" sz="2400" dirty="0"/>
          </a:p>
          <a:p>
            <a:endParaRPr lang="en-US" sz="2400" dirty="0"/>
          </a:p>
          <a:p>
            <a:endParaRPr lang="en-US" sz="2400" dirty="0"/>
          </a:p>
          <a:p>
            <a:endParaRPr lang="en-US" sz="2400" dirty="0"/>
          </a:p>
          <a:p>
            <a:r>
              <a:rPr lang="en-US" sz="2400" dirty="0"/>
              <a:t>Based on the data, what kind of questions can we ask?</a:t>
            </a:r>
          </a:p>
          <a:p>
            <a:endParaRPr lang="en-US" sz="2400" dirty="0"/>
          </a:p>
          <a:p>
            <a:endParaRPr lang="en-US" sz="2400" dirty="0"/>
          </a:p>
        </p:txBody>
      </p:sp>
      <p:sp>
        <p:nvSpPr>
          <p:cNvPr id="4" name="Slide Number Placeholder 3"/>
          <p:cNvSpPr>
            <a:spLocks noGrp="1"/>
          </p:cNvSpPr>
          <p:nvPr>
            <p:ph type="sldNum" sz="quarter" idx="12"/>
          </p:nvPr>
        </p:nvSpPr>
        <p:spPr/>
        <p:txBody>
          <a:bodyPr/>
          <a:lstStyle/>
          <a:p>
            <a:fld id="{AD29F1E6-0A42-6342-8A19-FA364A33AB30}" type="slidenum">
              <a:rPr lang="en-US" smtClean="0"/>
              <a:t>51</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5081" y="3429000"/>
            <a:ext cx="10883676" cy="1967345"/>
          </a:xfrm>
          <a:prstGeom prst="rect">
            <a:avLst/>
          </a:prstGeom>
        </p:spPr>
      </p:pic>
    </p:spTree>
    <p:extLst>
      <p:ext uri="{BB962C8B-B14F-4D97-AF65-F5344CB8AC3E}">
        <p14:creationId xmlns:p14="http://schemas.microsoft.com/office/powerpoint/2010/main" val="3225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Exploration/Question Refinement Cycle</a:t>
            </a:r>
          </a:p>
        </p:txBody>
      </p:sp>
      <p:sp>
        <p:nvSpPr>
          <p:cNvPr id="3" name="Content Placeholder 2"/>
          <p:cNvSpPr>
            <a:spLocks noGrp="1"/>
          </p:cNvSpPr>
          <p:nvPr>
            <p:ph idx="1"/>
          </p:nvPr>
        </p:nvSpPr>
        <p:spPr/>
        <p:txBody>
          <a:bodyPr/>
          <a:lstStyle/>
          <a:p>
            <a:r>
              <a:rPr lang="en-US" sz="2400" b="1" dirty="0"/>
              <a:t>Who? </a:t>
            </a:r>
            <a:r>
              <a:rPr lang="en-US" sz="2400" dirty="0"/>
              <a:t>Who’s using the bikes?</a:t>
            </a:r>
          </a:p>
          <a:p>
            <a:endParaRPr lang="en-US" sz="2400" dirty="0"/>
          </a:p>
          <a:p>
            <a:pPr>
              <a:spcAft>
                <a:spcPts val="1200"/>
              </a:spcAft>
            </a:pPr>
            <a:r>
              <a:rPr lang="en-US" sz="2400" dirty="0"/>
              <a:t>Refine into specific hypotheses:</a:t>
            </a:r>
          </a:p>
          <a:p>
            <a:pPr marL="1085820" lvl="1" indent="-342900">
              <a:buFont typeface="Arial" charset="0"/>
              <a:buChar char="•"/>
            </a:pPr>
            <a:r>
              <a:rPr lang="en-US" sz="2000" dirty="0"/>
              <a:t>More men or more women?</a:t>
            </a:r>
          </a:p>
          <a:p>
            <a:pPr marL="1085820" lvl="1" indent="-342900">
              <a:buFont typeface="Arial" charset="0"/>
              <a:buChar char="•"/>
            </a:pPr>
            <a:r>
              <a:rPr lang="en-US" sz="2000" dirty="0"/>
              <a:t>Older or younger people?</a:t>
            </a:r>
          </a:p>
          <a:p>
            <a:pPr marL="1085820" lvl="1" indent="-342900">
              <a:buFont typeface="Arial" charset="0"/>
              <a:buChar char="•"/>
            </a:pPr>
            <a:r>
              <a:rPr lang="en-US" sz="2000" dirty="0"/>
              <a:t>Subscribers or one time users?</a:t>
            </a:r>
          </a:p>
          <a:p>
            <a:pPr marL="342900" indent="-342900">
              <a:buFont typeface="Arial" charset="0"/>
              <a:buChar char="•"/>
            </a:pPr>
            <a:endParaRPr lang="en-US" sz="2400" dirty="0"/>
          </a:p>
          <a:p>
            <a:endParaRPr lang="en-US" sz="2400" dirty="0"/>
          </a:p>
        </p:txBody>
      </p:sp>
      <p:sp>
        <p:nvSpPr>
          <p:cNvPr id="4" name="Slide Number Placeholder 3"/>
          <p:cNvSpPr>
            <a:spLocks noGrp="1"/>
          </p:cNvSpPr>
          <p:nvPr>
            <p:ph type="sldNum" sz="quarter" idx="12"/>
          </p:nvPr>
        </p:nvSpPr>
        <p:spPr/>
        <p:txBody>
          <a:bodyPr/>
          <a:lstStyle/>
          <a:p>
            <a:fld id="{AD29F1E6-0A42-6342-8A19-FA364A33AB30}" type="slidenum">
              <a:rPr lang="en-US" smtClean="0"/>
              <a:t>52</a:t>
            </a:fld>
            <a:endParaRPr lang="en-US"/>
          </a:p>
        </p:txBody>
      </p:sp>
    </p:spTree>
    <p:extLst>
      <p:ext uri="{BB962C8B-B14F-4D97-AF65-F5344CB8AC3E}">
        <p14:creationId xmlns:p14="http://schemas.microsoft.com/office/powerpoint/2010/main" val="96702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Exploration/Question Refinement Cycle</a:t>
            </a:r>
          </a:p>
        </p:txBody>
      </p:sp>
      <p:sp>
        <p:nvSpPr>
          <p:cNvPr id="3" name="Content Placeholder 2"/>
          <p:cNvSpPr>
            <a:spLocks noGrp="1"/>
          </p:cNvSpPr>
          <p:nvPr>
            <p:ph idx="1"/>
          </p:nvPr>
        </p:nvSpPr>
        <p:spPr/>
        <p:txBody>
          <a:bodyPr/>
          <a:lstStyle/>
          <a:p>
            <a:r>
              <a:rPr lang="en-US" sz="2400" b="1" dirty="0"/>
              <a:t>Where?</a:t>
            </a:r>
            <a:r>
              <a:rPr lang="en-US" sz="2400" dirty="0"/>
              <a:t> Where are bikes being checked out?</a:t>
            </a:r>
          </a:p>
          <a:p>
            <a:endParaRPr lang="en-US" sz="2400" dirty="0"/>
          </a:p>
          <a:p>
            <a:pPr>
              <a:spcAft>
                <a:spcPts val="1200"/>
              </a:spcAft>
            </a:pPr>
            <a:r>
              <a:rPr lang="en-US" sz="2400" dirty="0"/>
              <a:t>Refine into specific hypotheses:</a:t>
            </a:r>
          </a:p>
          <a:p>
            <a:pPr marL="1085820" lvl="1" indent="-342900">
              <a:buFont typeface="Arial" charset="0"/>
              <a:buChar char="•"/>
            </a:pPr>
            <a:r>
              <a:rPr lang="en-US" sz="2000" dirty="0"/>
              <a:t>More in Boston than Cambridge?</a:t>
            </a:r>
          </a:p>
          <a:p>
            <a:pPr marL="1085820" lvl="1" indent="-342900">
              <a:buFont typeface="Arial" charset="0"/>
              <a:buChar char="•"/>
            </a:pPr>
            <a:r>
              <a:rPr lang="en-US" sz="2000" dirty="0"/>
              <a:t>More in commercial or residential?</a:t>
            </a:r>
          </a:p>
          <a:p>
            <a:pPr marL="1085820" lvl="1" indent="-342900">
              <a:buFont typeface="Arial" charset="0"/>
              <a:buChar char="•"/>
            </a:pPr>
            <a:r>
              <a:rPr lang="en-US" sz="2000" dirty="0"/>
              <a:t>More around tourist attractions?</a:t>
            </a:r>
          </a:p>
          <a:p>
            <a:endParaRPr lang="en-US" sz="2400" dirty="0"/>
          </a:p>
          <a:p>
            <a:r>
              <a:rPr lang="en-US" sz="2400" b="1" dirty="0"/>
              <a:t>Sometimes the data is given to you in pieces and must be merged!</a:t>
            </a:r>
          </a:p>
          <a:p>
            <a:endParaRPr lang="en-US" sz="2400" dirty="0"/>
          </a:p>
          <a:p>
            <a:pPr marL="342900" indent="-342900">
              <a:buFont typeface="Arial" charset="0"/>
              <a:buChar char="•"/>
            </a:pPr>
            <a:endParaRPr lang="en-US" sz="2400" dirty="0"/>
          </a:p>
          <a:p>
            <a:endParaRPr lang="en-US" sz="2400" dirty="0"/>
          </a:p>
        </p:txBody>
      </p:sp>
      <p:sp>
        <p:nvSpPr>
          <p:cNvPr id="4" name="Slide Number Placeholder 3"/>
          <p:cNvSpPr>
            <a:spLocks noGrp="1"/>
          </p:cNvSpPr>
          <p:nvPr>
            <p:ph type="sldNum" sz="quarter" idx="12"/>
          </p:nvPr>
        </p:nvSpPr>
        <p:spPr/>
        <p:txBody>
          <a:bodyPr/>
          <a:lstStyle/>
          <a:p>
            <a:fld id="{AD29F1E6-0A42-6342-8A19-FA364A33AB30}" type="slidenum">
              <a:rPr lang="en-US" smtClean="0"/>
              <a:t>53</a:t>
            </a:fld>
            <a:endParaRPr lang="en-US"/>
          </a:p>
        </p:txBody>
      </p:sp>
    </p:spTree>
    <p:extLst>
      <p:ext uri="{BB962C8B-B14F-4D97-AF65-F5344CB8AC3E}">
        <p14:creationId xmlns:p14="http://schemas.microsoft.com/office/powerpoint/2010/main" val="131449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Exploration/Question Refinement Cycle</a:t>
            </a:r>
          </a:p>
        </p:txBody>
      </p:sp>
      <p:sp>
        <p:nvSpPr>
          <p:cNvPr id="3" name="Content Placeholder 2"/>
          <p:cNvSpPr>
            <a:spLocks noGrp="1"/>
          </p:cNvSpPr>
          <p:nvPr>
            <p:ph idx="1"/>
          </p:nvPr>
        </p:nvSpPr>
        <p:spPr/>
        <p:txBody>
          <a:bodyPr/>
          <a:lstStyle/>
          <a:p>
            <a:r>
              <a:rPr lang="en-US" sz="2400" b="1" dirty="0"/>
              <a:t>When? </a:t>
            </a:r>
            <a:r>
              <a:rPr lang="en-US" sz="2400" dirty="0"/>
              <a:t>When are the bikes being checked out?</a:t>
            </a:r>
          </a:p>
          <a:p>
            <a:endParaRPr lang="en-US" sz="2400" dirty="0"/>
          </a:p>
          <a:p>
            <a:pPr>
              <a:spcAft>
                <a:spcPts val="600"/>
              </a:spcAft>
            </a:pPr>
            <a:r>
              <a:rPr lang="en-US" sz="2400" dirty="0"/>
              <a:t>Refine into specific hypotheses:</a:t>
            </a:r>
          </a:p>
          <a:p>
            <a:pPr marL="1085820" lvl="1" indent="-342900">
              <a:buFont typeface="Arial" charset="0"/>
              <a:buChar char="•"/>
            </a:pPr>
            <a:r>
              <a:rPr lang="en-US" sz="2000" dirty="0"/>
              <a:t>More during the weekend than on the weekdays?</a:t>
            </a:r>
          </a:p>
          <a:p>
            <a:pPr marL="1085820" lvl="1" indent="-342900">
              <a:buFont typeface="Arial" charset="0"/>
              <a:buChar char="•"/>
            </a:pPr>
            <a:r>
              <a:rPr lang="en-US" sz="2000" dirty="0"/>
              <a:t>More during rush hour?</a:t>
            </a:r>
          </a:p>
          <a:p>
            <a:pPr marL="1085820" lvl="1" indent="-342900">
              <a:buFont typeface="Arial" charset="0"/>
              <a:buChar char="•"/>
            </a:pPr>
            <a:r>
              <a:rPr lang="en-US" sz="2000" dirty="0"/>
              <a:t>More during the summer than the fall?</a:t>
            </a:r>
          </a:p>
          <a:p>
            <a:endParaRPr lang="en-US" sz="2400" dirty="0"/>
          </a:p>
          <a:p>
            <a:r>
              <a:rPr lang="en-US" sz="2400" b="1" dirty="0"/>
              <a:t>Sometimes the feature you want to explore doesn’t exist in the data, and must be engineered!</a:t>
            </a:r>
          </a:p>
          <a:p>
            <a:endParaRPr lang="en-US" sz="2400" dirty="0"/>
          </a:p>
        </p:txBody>
      </p:sp>
      <p:sp>
        <p:nvSpPr>
          <p:cNvPr id="4" name="Slide Number Placeholder 3"/>
          <p:cNvSpPr>
            <a:spLocks noGrp="1"/>
          </p:cNvSpPr>
          <p:nvPr>
            <p:ph type="sldNum" sz="quarter" idx="12"/>
          </p:nvPr>
        </p:nvSpPr>
        <p:spPr/>
        <p:txBody>
          <a:bodyPr/>
          <a:lstStyle/>
          <a:p>
            <a:fld id="{AD29F1E6-0A42-6342-8A19-FA364A33AB30}" type="slidenum">
              <a:rPr lang="en-US" smtClean="0"/>
              <a:t>54</a:t>
            </a:fld>
            <a:endParaRPr lang="en-US"/>
          </a:p>
        </p:txBody>
      </p:sp>
    </p:spTree>
    <p:extLst>
      <p:ext uri="{BB962C8B-B14F-4D97-AF65-F5344CB8AC3E}">
        <p14:creationId xmlns:p14="http://schemas.microsoft.com/office/powerpoint/2010/main" val="173154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Exploration/Question Refinement Cycle</a:t>
            </a:r>
          </a:p>
        </p:txBody>
      </p:sp>
      <p:sp>
        <p:nvSpPr>
          <p:cNvPr id="3" name="Content Placeholder 2"/>
          <p:cNvSpPr>
            <a:spLocks noGrp="1"/>
          </p:cNvSpPr>
          <p:nvPr>
            <p:ph idx="1"/>
          </p:nvPr>
        </p:nvSpPr>
        <p:spPr/>
        <p:txBody>
          <a:bodyPr/>
          <a:lstStyle/>
          <a:p>
            <a:r>
              <a:rPr lang="en-US" sz="2400" b="1" dirty="0"/>
              <a:t>Why? </a:t>
            </a:r>
            <a:r>
              <a:rPr lang="en-US" sz="2400" dirty="0"/>
              <a:t>For what reasons/activities are people</a:t>
            </a:r>
          </a:p>
          <a:p>
            <a:r>
              <a:rPr lang="en-US" sz="2400" dirty="0"/>
              <a:t>checking out bikes?</a:t>
            </a:r>
          </a:p>
          <a:p>
            <a:endParaRPr lang="en-US" sz="2400" dirty="0"/>
          </a:p>
          <a:p>
            <a:pPr>
              <a:spcAft>
                <a:spcPts val="1200"/>
              </a:spcAft>
            </a:pPr>
            <a:r>
              <a:rPr lang="en-US" sz="2400" dirty="0"/>
              <a:t>Refine into specific hypotheses:</a:t>
            </a:r>
          </a:p>
          <a:p>
            <a:pPr marL="1085820" lvl="1" indent="-342900">
              <a:buFont typeface="Arial" charset="0"/>
              <a:buChar char="•"/>
            </a:pPr>
            <a:r>
              <a:rPr lang="en-US" sz="2000" dirty="0"/>
              <a:t>More bikes are used for recreation than commute?</a:t>
            </a:r>
          </a:p>
          <a:p>
            <a:pPr marL="1085820" lvl="1" indent="-342900">
              <a:buFont typeface="Arial" charset="0"/>
              <a:buChar char="•"/>
            </a:pPr>
            <a:r>
              <a:rPr lang="en-US" sz="2000" dirty="0"/>
              <a:t>More bikes are used for touristic purposes?</a:t>
            </a:r>
          </a:p>
          <a:p>
            <a:pPr marL="1085820" lvl="1" indent="-342900">
              <a:buFont typeface="Arial" charset="0"/>
              <a:buChar char="•"/>
            </a:pPr>
            <a:r>
              <a:rPr lang="en-US" sz="2000" dirty="0"/>
              <a:t>Bikes are use to bypass traffic?</a:t>
            </a:r>
          </a:p>
          <a:p>
            <a:endParaRPr lang="en-US" sz="2400" dirty="0"/>
          </a:p>
          <a:p>
            <a:r>
              <a:rPr lang="en-US" sz="2400" b="1" dirty="0"/>
              <a:t>Do we have the data to answer these questions with reasonable certainty?</a:t>
            </a:r>
          </a:p>
          <a:p>
            <a:r>
              <a:rPr lang="en-US" sz="2400" b="1" dirty="0"/>
              <a:t>What data do we need to collect in order to answer these questions</a:t>
            </a:r>
            <a:r>
              <a:rPr lang="en-US" sz="2400" dirty="0"/>
              <a:t>?</a:t>
            </a:r>
          </a:p>
          <a:p>
            <a:endParaRPr lang="en-US" sz="2400" dirty="0"/>
          </a:p>
        </p:txBody>
      </p:sp>
      <p:sp>
        <p:nvSpPr>
          <p:cNvPr id="4" name="Slide Number Placeholder 3"/>
          <p:cNvSpPr>
            <a:spLocks noGrp="1"/>
          </p:cNvSpPr>
          <p:nvPr>
            <p:ph type="sldNum" sz="quarter" idx="12"/>
          </p:nvPr>
        </p:nvSpPr>
        <p:spPr/>
        <p:txBody>
          <a:bodyPr/>
          <a:lstStyle/>
          <a:p>
            <a:fld id="{AD29F1E6-0A42-6342-8A19-FA364A33AB30}" type="slidenum">
              <a:rPr lang="en-US" smtClean="0"/>
              <a:t>55</a:t>
            </a:fld>
            <a:endParaRPr lang="en-US"/>
          </a:p>
        </p:txBody>
      </p:sp>
    </p:spTree>
    <p:extLst>
      <p:ext uri="{BB962C8B-B14F-4D97-AF65-F5344CB8AC3E}">
        <p14:creationId xmlns:p14="http://schemas.microsoft.com/office/powerpoint/2010/main" val="16613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Exploration/Question Refinement Cycle</a:t>
            </a:r>
          </a:p>
        </p:txBody>
      </p:sp>
      <p:sp>
        <p:nvSpPr>
          <p:cNvPr id="3" name="Content Placeholder 2"/>
          <p:cNvSpPr>
            <a:spLocks noGrp="1"/>
          </p:cNvSpPr>
          <p:nvPr>
            <p:ph idx="1"/>
          </p:nvPr>
        </p:nvSpPr>
        <p:spPr/>
        <p:txBody>
          <a:bodyPr/>
          <a:lstStyle/>
          <a:p>
            <a:r>
              <a:rPr lang="en-US" sz="2400" b="1" dirty="0"/>
              <a:t>How? </a:t>
            </a:r>
            <a:r>
              <a:rPr lang="en-US" sz="2400" dirty="0"/>
              <a:t>Questions that combine variables.</a:t>
            </a:r>
          </a:p>
          <a:p>
            <a:endParaRPr lang="en-US" sz="2400" dirty="0"/>
          </a:p>
          <a:p>
            <a:pPr marL="1085820" lvl="1" indent="-342900">
              <a:buFont typeface="Arial" charset="0"/>
              <a:buChar char="•"/>
            </a:pPr>
            <a:r>
              <a:rPr lang="en-US" sz="2000" dirty="0"/>
              <a:t>How does user demographics impact the duration the bikes are being used? Or where they are being checked out?</a:t>
            </a:r>
          </a:p>
          <a:p>
            <a:pPr marL="1085820" lvl="1" indent="-342900">
              <a:buFont typeface="Arial" charset="0"/>
              <a:buChar char="•"/>
            </a:pPr>
            <a:r>
              <a:rPr lang="en-US" sz="2000" dirty="0"/>
              <a:t>How does weather or traffic conditions impact bike usage?</a:t>
            </a:r>
          </a:p>
          <a:p>
            <a:pPr marL="1085820" lvl="1" indent="-342900">
              <a:buFont typeface="Arial" charset="0"/>
              <a:buChar char="•"/>
            </a:pPr>
            <a:r>
              <a:rPr lang="en-US" sz="2000" dirty="0"/>
              <a:t>How do the characteristics of the station location affect the number of bikes being checked out?</a:t>
            </a:r>
          </a:p>
          <a:p>
            <a:endParaRPr lang="en-US" sz="2400" dirty="0"/>
          </a:p>
          <a:p>
            <a:r>
              <a:rPr lang="en-US" sz="2400" b="1" dirty="0"/>
              <a:t>How questions are about modeling relationships between different variables.</a:t>
            </a:r>
          </a:p>
        </p:txBody>
      </p:sp>
      <p:sp>
        <p:nvSpPr>
          <p:cNvPr id="4" name="Slide Number Placeholder 3"/>
          <p:cNvSpPr>
            <a:spLocks noGrp="1"/>
          </p:cNvSpPr>
          <p:nvPr>
            <p:ph type="sldNum" sz="quarter" idx="12"/>
          </p:nvPr>
        </p:nvSpPr>
        <p:spPr/>
        <p:txBody>
          <a:bodyPr/>
          <a:lstStyle/>
          <a:p>
            <a:fld id="{AD29F1E6-0A42-6342-8A19-FA364A33AB30}" type="slidenum">
              <a:rPr lang="en-US" smtClean="0"/>
              <a:t>56</a:t>
            </a:fld>
            <a:endParaRPr lang="en-US"/>
          </a:p>
        </p:txBody>
      </p:sp>
    </p:spTree>
    <p:extLst>
      <p:ext uri="{BB962C8B-B14F-4D97-AF65-F5344CB8AC3E}">
        <p14:creationId xmlns:p14="http://schemas.microsoft.com/office/powerpoint/2010/main" val="116787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Inspirations for Data </a:t>
            </a:r>
            <a:r>
              <a:rPr lang="en-US" dirty="0" err="1"/>
              <a:t>Viz</a:t>
            </a:r>
            <a:r>
              <a:rPr lang="en-US" dirty="0"/>
              <a:t>/Exploration</a:t>
            </a:r>
          </a:p>
        </p:txBody>
      </p:sp>
      <p:sp>
        <p:nvSpPr>
          <p:cNvPr id="3" name="Content Placeholder 2"/>
          <p:cNvSpPr>
            <a:spLocks noGrp="1"/>
          </p:cNvSpPr>
          <p:nvPr>
            <p:ph idx="1"/>
          </p:nvPr>
        </p:nvSpPr>
        <p:spPr>
          <a:xfrm>
            <a:off x="833414" y="1177758"/>
            <a:ext cx="4955687" cy="5087118"/>
          </a:xfrm>
        </p:spPr>
        <p:txBody>
          <a:bodyPr/>
          <a:lstStyle/>
          <a:p>
            <a:r>
              <a:rPr lang="en-US" sz="2400" dirty="0"/>
              <a:t>So how well did we do in formulating creative hypotheses and manipulating the data for answers?</a:t>
            </a:r>
          </a:p>
          <a:p>
            <a:endParaRPr lang="en-US" sz="2400" dirty="0"/>
          </a:p>
          <a:p>
            <a:r>
              <a:rPr lang="en-US" sz="2400" dirty="0"/>
              <a:t>Check out the winners of the </a:t>
            </a:r>
            <a:r>
              <a:rPr lang="en-US" sz="2400" dirty="0" err="1"/>
              <a:t>Hubway</a:t>
            </a:r>
            <a:r>
              <a:rPr lang="en-US" sz="2400" dirty="0"/>
              <a:t> Challenge:</a:t>
            </a:r>
          </a:p>
          <a:p>
            <a:endParaRPr lang="en-US" sz="2400" dirty="0"/>
          </a:p>
          <a:p>
            <a:r>
              <a:rPr lang="en-US" sz="2400" b="1" dirty="0"/>
              <a:t>http://</a:t>
            </a:r>
            <a:r>
              <a:rPr lang="en-US" sz="2400" b="1" dirty="0" err="1"/>
              <a:t>hubwaydatachallenge.org</a:t>
            </a:r>
            <a:endParaRPr lang="en-US" sz="2400" b="1" dirty="0"/>
          </a:p>
          <a:p>
            <a:endParaRPr lang="en-US" sz="2400" dirty="0"/>
          </a:p>
        </p:txBody>
      </p:sp>
      <p:sp>
        <p:nvSpPr>
          <p:cNvPr id="4" name="Slide Number Placeholder 3"/>
          <p:cNvSpPr>
            <a:spLocks noGrp="1"/>
          </p:cNvSpPr>
          <p:nvPr>
            <p:ph type="sldNum" sz="quarter" idx="12"/>
          </p:nvPr>
        </p:nvSpPr>
        <p:spPr/>
        <p:txBody>
          <a:bodyPr/>
          <a:lstStyle/>
          <a:p>
            <a:fld id="{AD29F1E6-0A42-6342-8A19-FA364A33AB30}" type="slidenum">
              <a:rPr lang="en-US" smtClean="0"/>
              <a:t>57</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9101" y="983807"/>
            <a:ext cx="6053607" cy="5140411"/>
          </a:xfrm>
          <a:prstGeom prst="rect">
            <a:avLst/>
          </a:prstGeom>
        </p:spPr>
      </p:pic>
    </p:spTree>
    <p:extLst>
      <p:ext uri="{BB962C8B-B14F-4D97-AF65-F5344CB8AC3E}">
        <p14:creationId xmlns:p14="http://schemas.microsoft.com/office/powerpoint/2010/main" val="411615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data come from? </a:t>
            </a:r>
            <a:endParaRPr lang="en-US" dirty="0">
              <a:effectLst/>
            </a:endParaRPr>
          </a:p>
        </p:txBody>
      </p:sp>
      <p:sp>
        <p:nvSpPr>
          <p:cNvPr id="3" name="Content Placeholder 2"/>
          <p:cNvSpPr>
            <a:spLocks noGrp="1"/>
          </p:cNvSpPr>
          <p:nvPr>
            <p:ph idx="1"/>
          </p:nvPr>
        </p:nvSpPr>
        <p:spPr>
          <a:xfrm>
            <a:off x="793074" y="985979"/>
            <a:ext cx="10260409" cy="5034783"/>
          </a:xfrm>
        </p:spPr>
        <p:txBody>
          <a:bodyPr/>
          <a:lstStyle/>
          <a:p>
            <a:pPr marL="457200" indent="-457200">
              <a:buFont typeface="Arial" panose="020B0604020202020204" pitchFamily="34" charset="0"/>
              <a:buChar char="•"/>
            </a:pPr>
            <a:r>
              <a:rPr lang="en-US" sz="2600" b="1" dirty="0"/>
              <a:t>Internal sources: </a:t>
            </a:r>
            <a:r>
              <a:rPr lang="en-US" sz="2600" dirty="0"/>
              <a:t>already collected by or is part of the overall data collection of you organization.</a:t>
            </a:r>
            <a:br>
              <a:rPr lang="en-US" sz="2600" dirty="0"/>
            </a:br>
            <a:r>
              <a:rPr lang="en-US" sz="2600" dirty="0"/>
              <a:t>For example: business-centric data that is available in the organization data base to record day to day operations; scientific or experimental data. </a:t>
            </a:r>
          </a:p>
          <a:p>
            <a:pPr marL="457200" indent="-457200">
              <a:buFont typeface="Arial" panose="020B0604020202020204" pitchFamily="34" charset="0"/>
              <a:buChar char="•"/>
            </a:pPr>
            <a:r>
              <a:rPr lang="en-US" sz="2600" b="1" dirty="0"/>
              <a:t>Existing External Sources: </a:t>
            </a:r>
            <a:r>
              <a:rPr lang="en-US" sz="2600" dirty="0"/>
              <a:t>available in ready to read format from an outside source for free or for a fee.</a:t>
            </a:r>
            <a:br>
              <a:rPr lang="en-US" sz="2600" dirty="0"/>
            </a:br>
            <a:r>
              <a:rPr lang="en-US" sz="2600" dirty="0"/>
              <a:t>For example: public government databases, stock market data, Yelp reviews, [your favorite sport]-reference. </a:t>
            </a:r>
          </a:p>
          <a:p>
            <a:pPr marL="457200" indent="-457200">
              <a:buFont typeface="Arial" panose="020B0604020202020204" pitchFamily="34" charset="0"/>
              <a:buChar char="•"/>
            </a:pPr>
            <a:r>
              <a:rPr lang="en-US" sz="2600" b="1" dirty="0"/>
              <a:t>External Sources Requiring Collection Efforts</a:t>
            </a:r>
            <a:r>
              <a:rPr lang="en-US" sz="2600" dirty="0"/>
              <a:t>: available from external source but acquisition requires special processing.</a:t>
            </a:r>
            <a:br>
              <a:rPr lang="en-US" sz="2600" dirty="0"/>
            </a:br>
            <a:r>
              <a:rPr lang="en-US" sz="2600" dirty="0"/>
              <a:t>For example: data appearing only in print form, or data on websites. </a:t>
            </a:r>
            <a:endParaRPr lang="en-US" sz="2600"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6</a:t>
            </a:fld>
            <a:endParaRPr lang="en-US"/>
          </a:p>
        </p:txBody>
      </p:sp>
    </p:spTree>
    <p:extLst>
      <p:ext uri="{BB962C8B-B14F-4D97-AF65-F5344CB8AC3E}">
        <p14:creationId xmlns:p14="http://schemas.microsoft.com/office/powerpoint/2010/main" val="242133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to gather online data</a:t>
            </a:r>
            <a:endParaRPr lang="en-US" dirty="0">
              <a:effectLst/>
            </a:endParaRPr>
          </a:p>
        </p:txBody>
      </p:sp>
      <p:sp>
        <p:nvSpPr>
          <p:cNvPr id="3" name="Content Placeholder 2"/>
          <p:cNvSpPr>
            <a:spLocks noGrp="1"/>
          </p:cNvSpPr>
          <p:nvPr>
            <p:ph idx="1"/>
          </p:nvPr>
        </p:nvSpPr>
        <p:spPr>
          <a:xfrm>
            <a:off x="793074" y="985979"/>
            <a:ext cx="10260409" cy="5034783"/>
          </a:xfrm>
        </p:spPr>
        <p:txBody>
          <a:bodyPr/>
          <a:lstStyle/>
          <a:p>
            <a:r>
              <a:rPr lang="en-US" dirty="0"/>
              <a:t>How to get data generated, published or hosted online: </a:t>
            </a:r>
            <a:endParaRPr lang="en-US" sz="2400" dirty="0"/>
          </a:p>
          <a:p>
            <a:pPr marL="457200" indent="-457200">
              <a:buFont typeface="Arial" panose="020B0604020202020204" pitchFamily="34" charset="0"/>
              <a:buChar char="•"/>
            </a:pPr>
            <a:r>
              <a:rPr lang="en-US" b="1" dirty="0"/>
              <a:t>API (Application Programming Interface): </a:t>
            </a:r>
            <a:r>
              <a:rPr lang="en-US" dirty="0"/>
              <a:t>using a prebuilt set of functions developed by a company to access their services. Often pay to use. For example: Google Map API, Facebook API, Twitter API </a:t>
            </a:r>
          </a:p>
          <a:p>
            <a:pPr marL="457200" indent="-457200">
              <a:buFont typeface="Arial" panose="020B0604020202020204" pitchFamily="34" charset="0"/>
              <a:buChar char="•"/>
            </a:pPr>
            <a:r>
              <a:rPr lang="en-US" b="1" dirty="0"/>
              <a:t>RSS (Rich Site Summary): </a:t>
            </a:r>
            <a:r>
              <a:rPr lang="en-US" dirty="0"/>
              <a:t>summarizes frequently updated online content in standard format. Free to read if the site has one. For example: news-related sites, blogs </a:t>
            </a:r>
            <a:endParaRPr lang="en-US" sz="2400" dirty="0"/>
          </a:p>
          <a:p>
            <a:pPr marL="457200" indent="-457200">
              <a:buFont typeface="Arial" panose="020B0604020202020204" pitchFamily="34" charset="0"/>
              <a:buChar char="•"/>
            </a:pPr>
            <a:r>
              <a:rPr lang="en-US" b="1" dirty="0"/>
              <a:t>Web scraping: </a:t>
            </a:r>
            <a:r>
              <a:rPr lang="en-US" dirty="0"/>
              <a:t>using software, scripts or by-hand extracting data from what is displayed on a page or what is contained in the HTML file (often in tables). </a:t>
            </a:r>
            <a:endParaRPr lang="en-US" sz="2400"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7</a:t>
            </a:fld>
            <a:endParaRPr lang="en-US"/>
          </a:p>
        </p:txBody>
      </p:sp>
    </p:spTree>
    <p:extLst>
      <p:ext uri="{BB962C8B-B14F-4D97-AF65-F5344CB8AC3E}">
        <p14:creationId xmlns:p14="http://schemas.microsoft.com/office/powerpoint/2010/main" val="235952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scraping</a:t>
            </a:r>
            <a:endParaRPr lang="en-US" dirty="0">
              <a:effectLst/>
            </a:endParaRPr>
          </a:p>
        </p:txBody>
      </p:sp>
      <p:sp>
        <p:nvSpPr>
          <p:cNvPr id="3" name="Content Placeholder 2"/>
          <p:cNvSpPr>
            <a:spLocks noGrp="1"/>
          </p:cNvSpPr>
          <p:nvPr>
            <p:ph idx="1"/>
          </p:nvPr>
        </p:nvSpPr>
        <p:spPr>
          <a:xfrm>
            <a:off x="793074" y="985979"/>
            <a:ext cx="10260409" cy="5034783"/>
          </a:xfrm>
        </p:spPr>
        <p:txBody>
          <a:bodyPr/>
          <a:lstStyle/>
          <a:p>
            <a:pPr marL="457200" indent="-457200">
              <a:buFont typeface="Arial" panose="020B0604020202020204" pitchFamily="34" charset="0"/>
              <a:buChar char="•"/>
            </a:pPr>
            <a:r>
              <a:rPr lang="en-US" sz="2600" b="1" dirty="0"/>
              <a:t>Why do it? </a:t>
            </a:r>
            <a:r>
              <a:rPr lang="en-US" sz="2600" dirty="0"/>
              <a:t>Older government or smaller news sites might not have APIs for accessing data, or publish RSS feeds or have databases for download. Or, you don’t want to pay to use the API or the database. </a:t>
            </a:r>
          </a:p>
          <a:p>
            <a:pPr marL="457200" indent="-457200">
              <a:buFont typeface="Arial" panose="020B0604020202020204" pitchFamily="34" charset="0"/>
              <a:buChar char="•"/>
            </a:pPr>
            <a:r>
              <a:rPr lang="en-US" sz="2600" b="1" dirty="0"/>
              <a:t>How do you do it? </a:t>
            </a:r>
            <a:r>
              <a:rPr lang="en-US" sz="2600" dirty="0"/>
              <a:t>See HW1 (</a:t>
            </a:r>
            <a:r>
              <a:rPr lang="en-US" sz="2600" dirty="0" err="1"/>
              <a:t>beautifulsoup</a:t>
            </a:r>
            <a:r>
              <a:rPr lang="en-US" sz="2600" dirty="0"/>
              <a:t>)</a:t>
            </a:r>
          </a:p>
          <a:p>
            <a:pPr marL="457200" indent="-457200">
              <a:buFont typeface="Arial" panose="020B0604020202020204" pitchFamily="34" charset="0"/>
              <a:buChar char="•"/>
            </a:pPr>
            <a:r>
              <a:rPr lang="en-US" sz="2600" b="1" dirty="0"/>
              <a:t>Should you do it? </a:t>
            </a:r>
          </a:p>
          <a:p>
            <a:pPr lvl="1"/>
            <a:r>
              <a:rPr lang="en-US" sz="2600" dirty="0"/>
              <a:t>You just want to explore: Are you violating their terms of service? Privacy concerns for website and their clients? </a:t>
            </a:r>
          </a:p>
          <a:p>
            <a:pPr lvl="1"/>
            <a:r>
              <a:rPr lang="en-US" sz="2600" dirty="0"/>
              <a:t>You want to publish your analysis or product: Do they have an API or fee that you are bypassing? Are they willing to share this data? Are you violating their terms of service? Are there privacy concerns? </a:t>
            </a:r>
          </a:p>
        </p:txBody>
      </p:sp>
      <p:sp>
        <p:nvSpPr>
          <p:cNvPr id="4" name="Slide Number Placeholder 3"/>
          <p:cNvSpPr>
            <a:spLocks noGrp="1"/>
          </p:cNvSpPr>
          <p:nvPr>
            <p:ph type="sldNum" sz="quarter" idx="12"/>
          </p:nvPr>
        </p:nvSpPr>
        <p:spPr/>
        <p:txBody>
          <a:bodyPr/>
          <a:lstStyle/>
          <a:p>
            <a:fld id="{AD29F1E6-0A42-6342-8A19-FA364A33AB30}" type="slidenum">
              <a:rPr lang="en-US" smtClean="0"/>
              <a:t>8</a:t>
            </a:fld>
            <a:endParaRPr lang="en-US"/>
          </a:p>
        </p:txBody>
      </p:sp>
    </p:spTree>
    <p:extLst>
      <p:ext uri="{BB962C8B-B14F-4D97-AF65-F5344CB8AC3E}">
        <p14:creationId xmlns:p14="http://schemas.microsoft.com/office/powerpoint/2010/main" val="411382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endParaRPr lang="en-US" dirty="0">
              <a:effectLst/>
            </a:endParaRPr>
          </a:p>
        </p:txBody>
      </p:sp>
      <p:sp>
        <p:nvSpPr>
          <p:cNvPr id="3" name="Content Placeholder 2"/>
          <p:cNvSpPr>
            <a:spLocks noGrp="1"/>
          </p:cNvSpPr>
          <p:nvPr>
            <p:ph idx="1"/>
          </p:nvPr>
        </p:nvSpPr>
        <p:spPr>
          <a:xfrm>
            <a:off x="793074" y="985979"/>
            <a:ext cx="10260409" cy="5034783"/>
          </a:xfrm>
        </p:spPr>
        <p:txBody>
          <a:bodyPr/>
          <a:lstStyle/>
          <a:p>
            <a:r>
              <a:rPr lang="en-US" dirty="0"/>
              <a:t>What kind of values are in your data (data types)? </a:t>
            </a:r>
          </a:p>
          <a:p>
            <a:endParaRPr lang="en-US" dirty="0"/>
          </a:p>
          <a:p>
            <a:r>
              <a:rPr lang="en-US" dirty="0"/>
              <a:t>Simple or atomic: </a:t>
            </a:r>
            <a:endParaRPr lang="en-US" sz="2400" dirty="0"/>
          </a:p>
          <a:p>
            <a:pPr marL="457200" indent="-457200">
              <a:buFont typeface="Arial" panose="020B0604020202020204" pitchFamily="34" charset="0"/>
              <a:buChar char="•"/>
            </a:pPr>
            <a:r>
              <a:rPr lang="en-US" b="1" dirty="0"/>
              <a:t>Numeric: </a:t>
            </a:r>
            <a:r>
              <a:rPr lang="en-US" dirty="0"/>
              <a:t>integers, floats</a:t>
            </a:r>
          </a:p>
          <a:p>
            <a:pPr marL="457200" indent="-457200">
              <a:buFont typeface="Arial" panose="020B0604020202020204" pitchFamily="34" charset="0"/>
              <a:buChar char="•"/>
            </a:pPr>
            <a:r>
              <a:rPr lang="en-US" b="1" dirty="0"/>
              <a:t>Boolean: </a:t>
            </a:r>
            <a:r>
              <a:rPr lang="en-US" dirty="0"/>
              <a:t>binary or true false values </a:t>
            </a:r>
          </a:p>
          <a:p>
            <a:pPr marL="457200" indent="-457200">
              <a:buFont typeface="Arial" panose="020B0604020202020204" pitchFamily="34" charset="0"/>
              <a:buChar char="•"/>
            </a:pPr>
            <a:r>
              <a:rPr lang="en-US" b="1" dirty="0"/>
              <a:t>Strings: </a:t>
            </a:r>
            <a:r>
              <a:rPr lang="en-US" dirty="0"/>
              <a:t>sequence of symbols </a:t>
            </a:r>
            <a:endParaRPr lang="en-US" sz="2400"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9</a:t>
            </a:fld>
            <a:endParaRPr lang="en-US"/>
          </a:p>
        </p:txBody>
      </p:sp>
    </p:spTree>
    <p:extLst>
      <p:ext uri="{BB962C8B-B14F-4D97-AF65-F5344CB8AC3E}">
        <p14:creationId xmlns:p14="http://schemas.microsoft.com/office/powerpoint/2010/main" val="305456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EE3F4256-57BA-4E45-A16C-7FF03EA64AD5}" vid="{8FDA9A5F-BD2F-2E4D-B6B1-DDFA3E9D3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CS109a_template</Template>
  <TotalTime>1680</TotalTime>
  <Words>2849</Words>
  <Application>Microsoft Macintosh PowerPoint</Application>
  <PresentationFormat>Widescreen</PresentationFormat>
  <Paragraphs>429</Paragraphs>
  <Slides>57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Cambria Math</vt:lpstr>
      <vt:lpstr>Courier New</vt:lpstr>
      <vt:lpstr>Karla</vt:lpstr>
      <vt:lpstr>GEC_template</vt:lpstr>
      <vt:lpstr>Lecture #2: Data  aka STAT121A, AC209A, CSCIE-109A </vt:lpstr>
      <vt:lpstr>Lecture Outline: Data, Summaries, and Visuals</vt:lpstr>
      <vt:lpstr>What are Data? </vt:lpstr>
      <vt:lpstr>The Data Science Process</vt:lpstr>
      <vt:lpstr>What are data?</vt:lpstr>
      <vt:lpstr>Where do data come from? </vt:lpstr>
      <vt:lpstr>Ways to gather online data</vt:lpstr>
      <vt:lpstr>Web scraping</vt:lpstr>
      <vt:lpstr>Types of data</vt:lpstr>
      <vt:lpstr>Data types</vt:lpstr>
      <vt:lpstr>Data storage</vt:lpstr>
      <vt:lpstr>Tabular Data</vt:lpstr>
      <vt:lpstr>Tabular Data</vt:lpstr>
      <vt:lpstr>Types of Data  </vt:lpstr>
      <vt:lpstr>Common Issues </vt:lpstr>
      <vt:lpstr>Messy Data</vt:lpstr>
      <vt:lpstr>Messy Data</vt:lpstr>
      <vt:lpstr>Fixing Messy Data</vt:lpstr>
      <vt:lpstr>Tabular = Happy Pavlos </vt:lpstr>
      <vt:lpstr>Data Exploration: Descriptive Statistics </vt:lpstr>
      <vt:lpstr>Basics of Sampling</vt:lpstr>
      <vt:lpstr>Sample mean</vt:lpstr>
      <vt:lpstr>Sample median</vt:lpstr>
      <vt:lpstr>Mean vs. Median</vt:lpstr>
      <vt:lpstr>Mean, median, and skewness</vt:lpstr>
      <vt:lpstr>Computational time</vt:lpstr>
      <vt:lpstr>Regarding Categorical Variables... </vt:lpstr>
      <vt:lpstr>Measures of Spread: Range </vt:lpstr>
      <vt:lpstr>Measures of Spread: Variance </vt:lpstr>
      <vt:lpstr>Measures of Spread: Standard Deviation</vt:lpstr>
      <vt:lpstr>Data Exploration: Visualizations</vt:lpstr>
      <vt:lpstr>Anscombe’s Data</vt:lpstr>
      <vt:lpstr>Anscombe’s Data (cont.)</vt:lpstr>
      <vt:lpstr>More Visualization Motivation</vt:lpstr>
      <vt:lpstr>More Visualization Motivation </vt:lpstr>
      <vt:lpstr>Types of Visualizations </vt:lpstr>
      <vt:lpstr>Histograms to visualize distribution </vt:lpstr>
      <vt:lpstr>Pie chart for a categorical variable?</vt:lpstr>
      <vt:lpstr>Scatter plots to visualize relationships </vt:lpstr>
      <vt:lpstr>Stacked area graph to show trend over time </vt:lpstr>
      <vt:lpstr>Multiple histograms </vt:lpstr>
      <vt:lpstr>Boxplots </vt:lpstr>
      <vt:lpstr>[Not] Anything is possible!</vt:lpstr>
      <vt:lpstr>More dimensions not always better </vt:lpstr>
      <vt:lpstr>Reducing complexity </vt:lpstr>
      <vt:lpstr>Reducing complexity </vt:lpstr>
      <vt:lpstr>3D can work </vt:lpstr>
      <vt:lpstr>An Example: The Data Science Process</vt:lpstr>
      <vt:lpstr>What?</vt:lpstr>
      <vt:lpstr>Analyzing Hubway Data </vt:lpstr>
      <vt:lpstr>The Data Exploration/Question Refinement Cycle</vt:lpstr>
      <vt:lpstr>The Data Exploration/Question Refinement Cycle</vt:lpstr>
      <vt:lpstr>The Data Exploration/Question Refinement Cycle</vt:lpstr>
      <vt:lpstr>The Data Exploration/Question Refinement Cycle</vt:lpstr>
      <vt:lpstr>The Data Exploration/Question Refinement Cycle</vt:lpstr>
      <vt:lpstr>The Data Exploration/Question Refinement Cycle</vt:lpstr>
      <vt:lpstr>Inspirations for Data Viz/Exploration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Rader, Kevin A.</cp:lastModifiedBy>
  <cp:revision>136</cp:revision>
  <cp:lastPrinted>2019-09-09T14:42:29Z</cp:lastPrinted>
  <dcterms:created xsi:type="dcterms:W3CDTF">2018-06-24T22:03:35Z</dcterms:created>
  <dcterms:modified xsi:type="dcterms:W3CDTF">2019-09-09T16:57:36Z</dcterms:modified>
</cp:coreProperties>
</file>