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notesMasterIdLst>
    <p:notesMasterId r:id="rId51"/>
  </p:notesMasterIdLst>
  <p:sldIdLst>
    <p:sldId id="264" r:id="rId2"/>
    <p:sldId id="513" r:id="rId3"/>
    <p:sldId id="517" r:id="rId4"/>
    <p:sldId id="478" r:id="rId5"/>
    <p:sldId id="314" r:id="rId6"/>
    <p:sldId id="512" r:id="rId7"/>
    <p:sldId id="306" r:id="rId8"/>
    <p:sldId id="279" r:id="rId9"/>
    <p:sldId id="294" r:id="rId10"/>
    <p:sldId id="282" r:id="rId11"/>
    <p:sldId id="295" r:id="rId12"/>
    <p:sldId id="283" r:id="rId13"/>
    <p:sldId id="292" r:id="rId14"/>
    <p:sldId id="293" r:id="rId15"/>
    <p:sldId id="479" r:id="rId16"/>
    <p:sldId id="347" r:id="rId17"/>
    <p:sldId id="383" r:id="rId18"/>
    <p:sldId id="384" r:id="rId19"/>
    <p:sldId id="361" r:id="rId20"/>
    <p:sldId id="362" r:id="rId21"/>
    <p:sldId id="348" r:id="rId22"/>
    <p:sldId id="382" r:id="rId23"/>
    <p:sldId id="389" r:id="rId24"/>
    <p:sldId id="385" r:id="rId25"/>
    <p:sldId id="390" r:id="rId26"/>
    <p:sldId id="398" r:id="rId27"/>
    <p:sldId id="391" r:id="rId28"/>
    <p:sldId id="392" r:id="rId29"/>
    <p:sldId id="394" r:id="rId30"/>
    <p:sldId id="504" r:id="rId31"/>
    <p:sldId id="505" r:id="rId32"/>
    <p:sldId id="506" r:id="rId33"/>
    <p:sldId id="518" r:id="rId34"/>
    <p:sldId id="265" r:id="rId35"/>
    <p:sldId id="267" r:id="rId36"/>
    <p:sldId id="268" r:id="rId37"/>
    <p:sldId id="519" r:id="rId38"/>
    <p:sldId id="388" r:id="rId39"/>
    <p:sldId id="270" r:id="rId40"/>
    <p:sldId id="451" r:id="rId41"/>
    <p:sldId id="271" r:id="rId42"/>
    <p:sldId id="272" r:id="rId43"/>
    <p:sldId id="507" r:id="rId44"/>
    <p:sldId id="503" r:id="rId45"/>
    <p:sldId id="510" r:id="rId46"/>
    <p:sldId id="509" r:id="rId47"/>
    <p:sldId id="511" r:id="rId48"/>
    <p:sldId id="515" r:id="rId49"/>
    <p:sldId id="51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6"/>
    <a:srgbClr val="ECECEC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87"/>
  </p:normalViewPr>
  <p:slideViewPr>
    <p:cSldViewPr snapToGrid="0" snapToObjects="1" showGuides="1">
      <p:cViewPr>
        <p:scale>
          <a:sx n="98" d="100"/>
          <a:sy n="98" d="100"/>
        </p:scale>
        <p:origin x="4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787F9-A555-6A49-8F5F-5EB8A5040242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46B3B-A6E3-A041-934C-E25839EC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2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6B3B-A6E3-A041-934C-E25839EC6C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3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7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=PQCrX1sQSzY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CDD25-77F8-C146-A134-78B7D0E2DF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machinelearning.apple.com</a:t>
            </a:r>
            <a:r>
              <a:rPr lang="en-US" dirty="0"/>
              <a:t>/2017/08/06/</a:t>
            </a:r>
            <a:r>
              <a:rPr lang="en-US" dirty="0" err="1"/>
              <a:t>siri-voices.html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CDD25-77F8-C146-A134-78B7D0E2DF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7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5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D6AAA-7C75-FB4B-8EA1-06B227872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0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82.png"/><Relationship Id="rId5" Type="http://schemas.openxmlformats.org/officeDocument/2006/relationships/image" Target="../media/image27.png"/><Relationship Id="rId6" Type="http://schemas.openxmlformats.org/officeDocument/2006/relationships/image" Target="../media/image250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5" Type="http://schemas.openxmlformats.org/officeDocument/2006/relationships/image" Target="../media/image93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90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35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460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18:  Perceptron and </a:t>
            </a:r>
            <a:r>
              <a:rPr lang="en-US" smtClean="0"/>
              <a:t>Multilayer Perceptron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r>
              <a:rPr lang="en-US" dirty="0"/>
              <a:t> (2015)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First program to beat a professional Go player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23" y="1959618"/>
            <a:ext cx="6973149" cy="392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AlphaZero</a:t>
            </a:r>
            <a:r>
              <a:rPr lang="en-US" dirty="0"/>
              <a:t> (2017)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48" y="1204738"/>
            <a:ext cx="6937304" cy="49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iOS</a:t>
            </a:r>
            <a:r>
              <a:rPr lang="en-US" dirty="0"/>
              <a:t> Speech Synthesis (2016-)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Trained from 20 hours of high quality speech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81850" y="5686530"/>
            <a:ext cx="219075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err="1">
                <a:solidFill>
                  <a:schemeClr val="bg1">
                    <a:lumMod val="50000"/>
                  </a:schemeClr>
                </a:solidFill>
              </a:rPr>
              <a:t>machinelearning.apple.com</a:t>
            </a:r>
            <a:endParaRPr 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674820"/>
            <a:ext cx="5334000" cy="28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31430" y="1330158"/>
            <a:ext cx="8633939" cy="5255092"/>
            <a:chOff x="2667000" y="2115216"/>
            <a:chExt cx="7064219" cy="38713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2115216"/>
              <a:ext cx="6858000" cy="322162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716717" y="5686530"/>
              <a:ext cx="201450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 err="1">
                  <a:solidFill>
                    <a:schemeClr val="bg1">
                      <a:lumMod val="65000"/>
                    </a:schemeClr>
                  </a:solidFill>
                </a:rPr>
                <a:t>beamandrew.github.io</a:t>
              </a:r>
              <a:r>
                <a:rPr lang="en-US" sz="1350" dirty="0">
                  <a:solidFill>
                    <a:schemeClr val="bg1">
                      <a:lumMod val="65000"/>
                    </a:schemeClr>
                  </a:solidFill>
                </a:rPr>
                <a:t>/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29239" y="2220831"/>
              <a:ext cx="741947" cy="53139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12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43531" y="1329132"/>
            <a:ext cx="8144542" cy="73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ArXiv</a:t>
            </a:r>
            <a:r>
              <a:rPr lang="en-US" sz="2100" dirty="0"/>
              <a:t> papers on deep learning: 2012-2017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91056" y="1329131"/>
            <a:ext cx="9049491" cy="4632757"/>
            <a:chOff x="2667000" y="2114550"/>
            <a:chExt cx="6858000" cy="26279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2676526"/>
              <a:ext cx="6858000" cy="206597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09900" y="2114550"/>
              <a:ext cx="6172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/>
                <a:t>ArXiv</a:t>
              </a:r>
              <a:r>
                <a:rPr lang="en-US" sz="2100" dirty="0"/>
                <a:t> papers on deep learning: 2012-2017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4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Introduction to Artificial Neural Networks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/>
              <a:t>Review of Classification and Logistic Regression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Single Neuron Network (‘Perceptron’) 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Multi-Layer Perceptron (MLP)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and 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and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996" y="1482558"/>
            <a:ext cx="10794879" cy="211114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M</a:t>
            </a:r>
            <a:r>
              <a:rPr lang="en-US" sz="2400" dirty="0"/>
              <a:t>ethods that are centered around modeling and prediction of a </a:t>
            </a:r>
            <a:r>
              <a:rPr lang="en-US" sz="2400" b="1" dirty="0"/>
              <a:t>quantitative</a:t>
            </a:r>
            <a:r>
              <a:rPr lang="en-US" sz="2400" dirty="0"/>
              <a:t> response variable (ex, number of taxi pickups, number of bike rentals, </a:t>
            </a:r>
            <a:r>
              <a:rPr lang="en-US" sz="2400" dirty="0" err="1"/>
              <a:t>etc</a:t>
            </a:r>
            <a:r>
              <a:rPr lang="en-US" sz="2400" dirty="0"/>
              <a:t>) are called </a:t>
            </a:r>
            <a:r>
              <a:rPr lang="en-US" b="1" dirty="0">
                <a:solidFill>
                  <a:srgbClr val="C00000"/>
                </a:solidFill>
              </a:rPr>
              <a:t>regressions</a:t>
            </a:r>
            <a:r>
              <a:rPr lang="en-US" sz="2400" dirty="0"/>
              <a:t> (and Ridge, LASSO, </a:t>
            </a:r>
            <a:r>
              <a:rPr lang="en-US" sz="2400" dirty="0" err="1"/>
              <a:t>etc</a:t>
            </a:r>
            <a:r>
              <a:rPr lang="en-US" sz="2400" dirty="0"/>
              <a:t>).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When the response variable is </a:t>
            </a:r>
            <a:r>
              <a:rPr lang="en-US" sz="2400" b="1" dirty="0"/>
              <a:t>categorical</a:t>
            </a:r>
            <a:r>
              <a:rPr lang="en-US" sz="2400" dirty="0"/>
              <a:t>, then the problem is no longer called a regression problem but is instead labeled as a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classification problem</a:t>
            </a:r>
            <a:r>
              <a:rPr lang="en-US" sz="2400" dirty="0"/>
              <a:t>.		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The goal is to attempt to classify each observation into a category (aka, class or cluster) defined by </a:t>
            </a:r>
            <a:r>
              <a:rPr lang="en-US" sz="2400" i="1" dirty="0"/>
              <a:t>Y</a:t>
            </a:r>
            <a:r>
              <a:rPr lang="en-US" sz="2400" dirty="0"/>
              <a:t>, based on a set of predictor variables </a:t>
            </a:r>
            <a:r>
              <a:rPr lang="en-US" sz="2400" i="1" dirty="0"/>
              <a:t>X</a:t>
            </a:r>
            <a:r>
              <a:rPr lang="en-US" sz="2400" dirty="0"/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2383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Classification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268" y="1454849"/>
            <a:ext cx="10707421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The motivating examples for this lecture(s), </a:t>
            </a:r>
            <a:r>
              <a:rPr lang="en-US" sz="2400" dirty="0" err="1"/>
              <a:t>homeworks</a:t>
            </a:r>
            <a:r>
              <a:rPr lang="en-US" sz="2400" dirty="0"/>
              <a:t> and labs are based on classification.  Classification problems are common in these domains: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Trying to determine where to set the </a:t>
            </a:r>
            <a:r>
              <a:rPr lang="en-US" sz="2400" i="1" dirty="0"/>
              <a:t>cut-off</a:t>
            </a:r>
            <a:r>
              <a:rPr lang="en-US" sz="2400" dirty="0"/>
              <a:t> for some diagnostic test (pregnancy tests, prostate or breast cancer screening tests, etc...)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Trying to determine if cancer has gone into remission based on treatment and various other indicators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Trying to classify patients into types or classes of disease based on various genomic markers</a:t>
            </a:r>
          </a:p>
        </p:txBody>
      </p:sp>
    </p:spTree>
    <p:extLst>
      <p:ext uri="{BB962C8B-B14F-4D97-AF65-F5344CB8AC3E}">
        <p14:creationId xmlns:p14="http://schemas.microsoft.com/office/powerpoint/2010/main" val="11992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Data: 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/>
              <a:t>vs. Predictor Variables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171125" y="3168091"/>
          <a:ext cx="5769068" cy="2194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42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2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6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81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002060"/>
                          </a:solidFill>
                        </a:rPr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solidFill>
                            <a:srgbClr val="002060"/>
                          </a:solidFill>
                        </a:rPr>
                        <a:t>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002060"/>
                          </a:solidFill>
                        </a:rPr>
                        <a:t>newspaper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/>
                        <a:t>sales</a:t>
                      </a:r>
                      <a:endParaRPr b="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230.1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22.1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44.5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10.4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17.2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151.5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18.5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rPr dirty="0"/>
                        <a:t>180.8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12.9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26248" y="141556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17562" y="1359195"/>
            <a:ext cx="2312895" cy="1470212"/>
          </a:xfrm>
          <a:prstGeom prst="wedgeRoundRectCallout">
            <a:avLst>
              <a:gd name="adj1" fmla="val -36037"/>
              <a:gd name="adj2" fmla="val 69309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38121" y="1461024"/>
            <a:ext cx="2271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Karla" charset="0"/>
                <a:ea typeface="Karla" charset="0"/>
                <a:cs typeface="Karla" charset="0"/>
              </a:rPr>
              <a:t>Y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outcome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variable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dependent variable</a:t>
            </a:r>
          </a:p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1720969" y="1340843"/>
            <a:ext cx="2313901" cy="1470212"/>
          </a:xfrm>
          <a:prstGeom prst="wedgeRoundRectCallout">
            <a:avLst>
              <a:gd name="adj1" fmla="val -53797"/>
              <a:gd name="adj2" fmla="val 70007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16520" y="1433208"/>
            <a:ext cx="13227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Karla" charset="0"/>
                <a:ea typeface="Karla" charset="0"/>
                <a:cs typeface="Karla" charset="0"/>
              </a:rPr>
              <a:t>X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predictors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features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covariates</a:t>
            </a:r>
          </a:p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Left Brace 2"/>
          <p:cNvSpPr/>
          <p:nvPr/>
        </p:nvSpPr>
        <p:spPr>
          <a:xfrm rot="16200000">
            <a:off x="5372964" y="3333750"/>
            <a:ext cx="368193" cy="4771872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9169" y="5950420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Karla" charset="0"/>
                <a:ea typeface="Karla" charset="0"/>
                <a:cs typeface="Karla" charset="0"/>
              </a:rPr>
              <a:t>p</a:t>
            </a:r>
            <a:r>
              <a:rPr lang="en-US" sz="2800" dirty="0">
                <a:latin typeface="Karla" charset="0"/>
                <a:ea typeface="Karla" charset="0"/>
                <a:cs typeface="Karla" charset="0"/>
              </a:rPr>
              <a:t> predictors</a:t>
            </a:r>
          </a:p>
        </p:txBody>
      </p:sp>
      <p:sp>
        <p:nvSpPr>
          <p:cNvPr id="10" name="Left Brace 9"/>
          <p:cNvSpPr/>
          <p:nvPr/>
        </p:nvSpPr>
        <p:spPr>
          <a:xfrm>
            <a:off x="2606722" y="3589362"/>
            <a:ext cx="327547" cy="1705970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9970" y="4180737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latin typeface="Karla" charset="0"/>
                <a:ea typeface="Karla" charset="0"/>
                <a:cs typeface="Karla" charset="0"/>
              </a:rPr>
              <a:t>n</a:t>
            </a:r>
            <a:r>
              <a:rPr lang="en-US" sz="2800">
                <a:latin typeface="Karla" charset="0"/>
                <a:ea typeface="Karla" charset="0"/>
                <a:cs typeface="Karla" charset="0"/>
              </a:rPr>
              <a:t>  observations</a:t>
            </a:r>
            <a:endParaRPr lang="en-US" sz="28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254527" y="1791043"/>
            <a:ext cx="11591109" cy="4104490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Homework 5 (209) due on Wednesday 11:59 pm, Nov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</a:p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Advanced Section on Trees is on Wednesday  Nov 13</a:t>
            </a:r>
          </a:p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Finally</a:t>
            </a:r>
          </a:p>
          <a:p>
            <a:pPr marL="457189" indent="-457189">
              <a:spcAft>
                <a:spcPts val="1100"/>
              </a:spcAft>
              <a:buFont typeface="Arial" charset="0"/>
              <a:buChar char="•"/>
            </a:pP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45933" y="3145846"/>
            <a:ext cx="6350000" cy="3568700"/>
            <a:chOff x="3445933" y="3145846"/>
            <a:chExt cx="6350000" cy="35687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933" y="3145846"/>
              <a:ext cx="6350000" cy="35687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1608678">
              <a:off x="7287434" y="3729064"/>
              <a:ext cx="2277111" cy="1556655"/>
            </a:xfrm>
            <a:prstGeom prst="rect">
              <a:avLst/>
            </a:prstGeom>
            <a:solidFill>
              <a:srgbClr val="F7F8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ysClr val="windowText" lastClr="0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HW7</a:t>
              </a:r>
            </a:p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i</a:t>
              </a:r>
              <a:r>
                <a:rPr lang="en-US" sz="3200" dirty="0" smtClean="0">
                  <a:solidFill>
                    <a:sysClr val="windowText" lastClr="000000"/>
                  </a:solidFill>
                  <a:latin typeface="Comic Sans MS" charset="0"/>
                  <a:ea typeface="Comic Sans MS" charset="0"/>
                  <a:cs typeface="Comic Sans MS" charset="0"/>
                </a:rPr>
                <a:t>s near</a:t>
              </a:r>
              <a:endParaRPr lang="en-US" sz="3200" dirty="0">
                <a:solidFill>
                  <a:sysClr val="windowText" lastClr="00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9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/>
              <a:t>vs. Predictor Variables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171125" y="3168091"/>
          <a:ext cx="5769068" cy="2194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42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2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63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81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002060"/>
                          </a:solidFill>
                        </a:rPr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solidFill>
                            <a:srgbClr val="002060"/>
                          </a:solidFill>
                        </a:rPr>
                        <a:t>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002060"/>
                          </a:solidFill>
                        </a:rPr>
                        <a:t>newspaper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/>
                        <a:t>sales</a:t>
                      </a:r>
                      <a:endParaRPr b="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230.1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22.1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44.5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10.4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17.2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151.5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18.5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rPr dirty="0"/>
                        <a:t>180.8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12.9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26248" y="141556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17562" y="1359195"/>
            <a:ext cx="2312895" cy="1470212"/>
          </a:xfrm>
          <a:prstGeom prst="wedgeRoundRectCallout">
            <a:avLst>
              <a:gd name="adj1" fmla="val -36037"/>
              <a:gd name="adj2" fmla="val 69309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38121" y="1461024"/>
            <a:ext cx="2271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i="1" dirty="0"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outcome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variable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dependent variable</a:t>
            </a:r>
          </a:p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1502229" y="1017486"/>
            <a:ext cx="2532640" cy="1793570"/>
          </a:xfrm>
          <a:prstGeom prst="wedgeRoundRectCallout">
            <a:avLst>
              <a:gd name="adj1" fmla="val -53797"/>
              <a:gd name="adj2" fmla="val 70007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86228" y="1156745"/>
                <a:ext cx="2370263" cy="1798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𝑋</m:t>
                      </m:r>
                      <m:r>
                        <a:rPr lang="en-US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,…,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b="1" i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,…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…,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𝑛𝑗</m:t>
                          </m:r>
                        </m:sub>
                      </m:sSub>
                    </m:oMath>
                  </m:oMathPara>
                </a14:m>
                <a:endParaRPr lang="en-US" b="1" i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Karla" charset="0"/>
                    <a:ea typeface="Karla" charset="0"/>
                    <a:cs typeface="Karla" charset="0"/>
                  </a:rPr>
                  <a:t>predictors</a:t>
                </a:r>
              </a:p>
              <a:p>
                <a:pPr algn="ctr"/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features</a:t>
                </a:r>
              </a:p>
              <a:p>
                <a:pPr algn="ctr"/>
                <a:r>
                  <a:rPr lang="en-US" dirty="0">
                    <a:latin typeface="Karla" charset="0"/>
                    <a:ea typeface="Karla" charset="0"/>
                    <a:cs typeface="Karla" charset="0"/>
                  </a:rPr>
                  <a:t>covariates</a:t>
                </a:r>
              </a:p>
              <a:p>
                <a:pPr algn="ctr"/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28" y="1156745"/>
                <a:ext cx="2370263" cy="179805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Brace 2"/>
          <p:cNvSpPr/>
          <p:nvPr/>
        </p:nvSpPr>
        <p:spPr>
          <a:xfrm rot="16200000">
            <a:off x="5372964" y="3333750"/>
            <a:ext cx="368193" cy="4771872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9169" y="5950420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Karla" charset="0"/>
                <a:ea typeface="Karla" charset="0"/>
                <a:cs typeface="Karla" charset="0"/>
              </a:rPr>
              <a:t>p</a:t>
            </a:r>
            <a:r>
              <a:rPr lang="en-US" sz="2800" dirty="0">
                <a:latin typeface="Karla" charset="0"/>
                <a:ea typeface="Karla" charset="0"/>
                <a:cs typeface="Karla" charset="0"/>
              </a:rPr>
              <a:t> predictors</a:t>
            </a:r>
          </a:p>
        </p:txBody>
      </p:sp>
      <p:sp>
        <p:nvSpPr>
          <p:cNvPr id="10" name="Left Brace 9"/>
          <p:cNvSpPr/>
          <p:nvPr/>
        </p:nvSpPr>
        <p:spPr>
          <a:xfrm>
            <a:off x="2606722" y="3589362"/>
            <a:ext cx="327547" cy="1705970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9970" y="4180737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latin typeface="Karla" charset="0"/>
                <a:ea typeface="Karla" charset="0"/>
                <a:cs typeface="Karla" charset="0"/>
              </a:rPr>
              <a:t>n</a:t>
            </a:r>
            <a:r>
              <a:rPr lang="en-US" sz="2800">
                <a:latin typeface="Karla" charset="0"/>
                <a:ea typeface="Karla" charset="0"/>
                <a:cs typeface="Karla" charset="0"/>
              </a:rPr>
              <a:t>  observations</a:t>
            </a:r>
            <a:endParaRPr lang="en-US" sz="2800" dirty="0">
              <a:latin typeface="Karla" charset="0"/>
              <a:ea typeface="Karla" charset="0"/>
              <a:cs typeface="Karl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549052" y="1461024"/>
                <a:ext cx="16499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,…,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052" y="1461024"/>
                <a:ext cx="1649914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3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378236"/>
              </p:ext>
            </p:extLst>
          </p:nvPr>
        </p:nvGraphicFramePr>
        <p:xfrm>
          <a:off x="807967" y="2120095"/>
          <a:ext cx="11384033" cy="36946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05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58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23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94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122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28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143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120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9564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0221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108851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0991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494270"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ChestPain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RestBP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Chol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solidFill>
                            <a:srgbClr val="002060"/>
                          </a:solidFill>
                        </a:rPr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solidFill>
                            <a:srgbClr val="002060"/>
                          </a:solidFill>
                        </a:rPr>
                        <a:t>RestECG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MaxHR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ExAng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Oldpeak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Thal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AHD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129">
                <a:tc>
                  <a:txBody>
                    <a:bodyPr/>
                    <a:lstStyle/>
                    <a:p>
                      <a:r>
                        <a:rPr sz="18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No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9758">
                <a:tc>
                  <a:txBody>
                    <a:bodyPr/>
                    <a:lstStyle/>
                    <a:p>
                      <a:r>
                        <a:rPr sz="180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asymptomatic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Yes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551">
                <a:tc>
                  <a:txBody>
                    <a:bodyPr/>
                    <a:lstStyle/>
                    <a:p>
                      <a:r>
                        <a:rPr sz="180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asymptomatic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reversable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Yes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838">
                <a:tc>
                  <a:txBody>
                    <a:bodyPr/>
                    <a:lstStyle/>
                    <a:p>
                      <a:r>
                        <a:rPr sz="180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nonanginal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No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3124">
                <a:tc>
                  <a:txBody>
                    <a:bodyPr/>
                    <a:lstStyle/>
                    <a:p>
                      <a:r>
                        <a:rPr sz="18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nontypical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No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8168135" y="939355"/>
            <a:ext cx="2312895" cy="887219"/>
          </a:xfrm>
          <a:prstGeom prst="wedgeRoundRectCallout">
            <a:avLst>
              <a:gd name="adj1" fmla="val 106090"/>
              <a:gd name="adj2" fmla="val 71835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89495" y="779535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i="1" dirty="0"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variable </a:t>
            </a:r>
            <a:r>
              <a:rPr lang="en-US" b="1" i="1" dirty="0">
                <a:latin typeface="Karla" charset="0"/>
                <a:ea typeface="Karla" charset="0"/>
                <a:cs typeface="Karla" charset="0"/>
              </a:rPr>
              <a:t>Y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is Yes/No</a:t>
            </a:r>
          </a:p>
        </p:txBody>
      </p:sp>
    </p:spTree>
    <p:extLst>
      <p:ext uri="{BB962C8B-B14F-4D97-AF65-F5344CB8AC3E}">
        <p14:creationId xmlns:p14="http://schemas.microsoft.com/office/powerpoint/2010/main" val="19589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270" y="1177758"/>
            <a:ext cx="10327008" cy="2111143"/>
          </a:xfrm>
        </p:spPr>
        <p:txBody>
          <a:bodyPr/>
          <a:lstStyle/>
          <a:p>
            <a:r>
              <a:rPr lang="en-US" sz="2400" dirty="0"/>
              <a:t>These data contain a binary outcome HD for 303 patients who presented with chest pain. An outcome value of:</a:t>
            </a:r>
          </a:p>
          <a:p>
            <a:pPr marL="1087438" indent="-342900">
              <a:buFont typeface="Arial" charset="0"/>
              <a:buChar char="•"/>
            </a:pPr>
            <a:r>
              <a:rPr lang="en-US" sz="2400" b="1" i="1" dirty="0"/>
              <a:t>Yes</a:t>
            </a:r>
            <a:r>
              <a:rPr lang="en-US" sz="2400" dirty="0"/>
              <a:t> indicates the presence of heart disease based on an angiographic test, </a:t>
            </a:r>
          </a:p>
          <a:p>
            <a:pPr marL="1087438" indent="-342900">
              <a:buFont typeface="Arial" charset="0"/>
              <a:buChar char="•"/>
            </a:pPr>
            <a:r>
              <a:rPr lang="en-US" sz="2400" b="1" i="1" dirty="0"/>
              <a:t>No</a:t>
            </a:r>
            <a:r>
              <a:rPr lang="en-US" sz="2400" dirty="0"/>
              <a:t> means no heart disease. </a:t>
            </a:r>
          </a:p>
          <a:p>
            <a:r>
              <a:rPr lang="en-US" sz="2400" dirty="0"/>
              <a:t>There are 13 predictors including: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/>
              <a:t>Age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/>
              <a:t>Sex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 err="1"/>
              <a:t>Chol</a:t>
            </a:r>
            <a:r>
              <a:rPr lang="en-US" sz="2400" dirty="0"/>
              <a:t> (a cholesterol measurement), 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 err="1"/>
              <a:t>MaxHR</a:t>
            </a:r>
            <a:r>
              <a:rPr lang="en-US" sz="2400" dirty="0"/>
              <a:t> 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 err="1"/>
              <a:t>RestBP</a:t>
            </a:r>
            <a:endParaRPr lang="en-US" sz="2400" dirty="0"/>
          </a:p>
          <a:p>
            <a:pPr marL="800100"/>
            <a:r>
              <a:rPr lang="en-US" sz="2400" dirty="0"/>
              <a:t>and other heart and lung function measurements. </a:t>
            </a:r>
          </a:p>
        </p:txBody>
      </p:sp>
    </p:spTree>
    <p:extLst>
      <p:ext uri="{BB962C8B-B14F-4D97-AF65-F5344CB8AC3E}">
        <p14:creationId xmlns:p14="http://schemas.microsoft.com/office/powerpoint/2010/main" val="103851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Logistic Regression addresses the problem of estimating a probability,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, given an input </a:t>
                </a:r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X</a:t>
                </a:r>
                <a:r>
                  <a:rPr lang="en-US" dirty="0"/>
                  <a:t>. The logistic regression model uses a function, called the </a:t>
                </a:r>
                <a:r>
                  <a:rPr lang="en-US" b="1" i="1" dirty="0"/>
                  <a:t>logistic </a:t>
                </a:r>
                <a:r>
                  <a:rPr lang="en-US" dirty="0"/>
                  <a:t>function, to 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71" y="3971073"/>
            <a:ext cx="8636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Data: logistic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We'd like to predict whether or not a person has a heart disease. And we'd like to make this prediction, for now, just based on the </a:t>
            </a:r>
            <a:r>
              <a:rPr lang="en-US" sz="2400" dirty="0" err="1"/>
              <a:t>MaxHR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9" y="2736274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574814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As a result the model will predict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  <m:r>
                          <a:rPr lang="en-US" sz="2400" i="1">
                            <a:latin typeface="Cambria Math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2400" dirty="0"/>
                  <a:t> with 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sz="2400" dirty="0"/>
                  <a:t>-shaped curve, which is the general shape of the logistic function. 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shifts the curve right or left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c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controls how steep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sz="2400" dirty="0"/>
                  <a:t>-shaped curve is</a:t>
                </a:r>
                <a:r>
                  <a:rPr lang="en-US" dirty="0"/>
                  <a:t> distance from ½ to ~1 or ½ to ~0 to ½ 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Note: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is positive, then the predicted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  <m:r>
                          <a:rPr lang="en-US" sz="2400" i="1">
                            <a:latin typeface="Cambria Math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goes from zero for small values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to one for large values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 and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is negative, then has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  <m:r>
                          <a:rPr lang="en-US" sz="2400" i="1">
                            <a:latin typeface="Cambria Math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opposite association.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574814" cy="2111143"/>
              </a:xfrm>
              <a:blipFill rotWithShape="0">
                <a:blip r:embed="rId2"/>
                <a:stretch>
                  <a:fillRect l="-923" t="-2305" r="-577" b="-153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48069" y="983807"/>
            <a:ext cx="8521148" cy="5593231"/>
            <a:chOff x="1364974" y="600169"/>
            <a:chExt cx="9692948" cy="6362394"/>
          </a:xfrm>
        </p:grpSpPr>
        <p:grpSp>
          <p:nvGrpSpPr>
            <p:cNvPr id="16" name="Group 15"/>
            <p:cNvGrpSpPr/>
            <p:nvPr/>
          </p:nvGrpSpPr>
          <p:grpSpPr>
            <a:xfrm>
              <a:off x="1364974" y="600169"/>
              <a:ext cx="9692948" cy="6362394"/>
              <a:chOff x="283904" y="2040834"/>
              <a:chExt cx="10694505" cy="712967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83904" y="2040834"/>
                <a:ext cx="10694505" cy="7129670"/>
                <a:chOff x="2332382" y="1411694"/>
                <a:chExt cx="7026459" cy="468430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2382" y="1411694"/>
                  <a:ext cx="7026459" cy="4684306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5526892" y="2994991"/>
                  <a:ext cx="773850" cy="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52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12794" y="1205948"/>
              <a:ext cx="1151763" cy="83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/>
          <p:cNvSpPr/>
          <p:nvPr/>
        </p:nvSpPr>
        <p:spPr>
          <a:xfrm rot="1016666">
            <a:off x="6679097" y="3154016"/>
            <a:ext cx="516835" cy="530087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25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86" y="1187137"/>
            <a:ext cx="4240800" cy="75067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2249554"/>
            <a:ext cx="651509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6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86" y="1187137"/>
            <a:ext cx="4240800" cy="75067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2249424"/>
            <a:ext cx="65151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7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coefficients for Logistic Regression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812" y="1133409"/>
            <a:ext cx="7685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Find the coefficients that minimize the loss function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24692" y="1739119"/>
                <a:ext cx="6674263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)]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692" y="1739119"/>
                <a:ext cx="6674263" cy="98854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75" y="2727659"/>
            <a:ext cx="6224906" cy="41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Introduction </a:t>
            </a:r>
            <a:r>
              <a:rPr lang="en-US" dirty="0"/>
              <a:t>to Artificial Neural Networks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Review of Classification and Logistic Regression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Single Neuron Network (‘Perceptron’) </a:t>
            </a:r>
            <a:endParaRPr lang="en-US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Multi-Layer Perceptron (MLP)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460369-9B47-C84F-94BA-FDE43CD1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Non-Linearity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4689C8C-ED69-B245-848E-44DCFE752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545" y="899143"/>
            <a:ext cx="7319130" cy="43914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CD24FF-3A1C-DA4A-928C-609D63D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0654C8-A7A2-724E-9438-47DAC43C78E5}"/>
              </a:ext>
            </a:extLst>
          </p:cNvPr>
          <p:cNvSpPr txBox="1"/>
          <p:nvPr/>
        </p:nvSpPr>
        <p:spPr>
          <a:xfrm>
            <a:off x="2986167" y="4950863"/>
            <a:ext cx="6051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Without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augmenting the features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 (i.e. without adding X1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 or X2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 non-linear features),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Logistic Regression is incapable of modeling the correct decision boundary.</a:t>
            </a:r>
          </a:p>
        </p:txBody>
      </p:sp>
    </p:spTree>
    <p:extLst>
      <p:ext uri="{BB962C8B-B14F-4D97-AF65-F5344CB8AC3E}">
        <p14:creationId xmlns:p14="http://schemas.microsoft.com/office/powerpoint/2010/main" val="3183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46830-CA25-094C-9148-CC0B992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to The Rescue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BA17985-4E01-A449-884D-DBE2DDFAD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189" y="983807"/>
            <a:ext cx="7548870" cy="452932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CCC969-A428-DA47-B287-6CE9401C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C20BD3-C556-0747-AF00-182067D8CCBA}"/>
              </a:ext>
            </a:extLst>
          </p:cNvPr>
          <p:cNvSpPr txBox="1"/>
          <p:nvPr/>
        </p:nvSpPr>
        <p:spPr>
          <a:xfrm>
            <a:off x="3070246" y="5227862"/>
            <a:ext cx="605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A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neural network is a powerful non-linear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 model that can easily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model the non-linear decision boundary correctly.</a:t>
            </a:r>
          </a:p>
        </p:txBody>
      </p:sp>
    </p:spTree>
    <p:extLst>
      <p:ext uri="{BB962C8B-B14F-4D97-AF65-F5344CB8AC3E}">
        <p14:creationId xmlns:p14="http://schemas.microsoft.com/office/powerpoint/2010/main" val="21771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2AFC6-8032-B342-9285-A27D332A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Matters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937C19A-629D-C74D-9A76-D1D621732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933" y="983807"/>
            <a:ext cx="9618134" cy="40464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6F874D-171C-5445-B6F6-FAB88B0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66B781-2025-0A45-8A51-B8E5C279C9B2}"/>
              </a:ext>
            </a:extLst>
          </p:cNvPr>
          <p:cNvSpPr txBox="1"/>
          <p:nvPr/>
        </p:nvSpPr>
        <p:spPr>
          <a:xfrm>
            <a:off x="1236132" y="4950863"/>
            <a:ext cx="988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Neural networks can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learn useful representations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</a:rPr>
              <a:t> for the problem. This is another reason why they can be so powerful!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8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Introduction to Artificial Neural Networks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Review of Classification and Logistic Regression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/>
              <a:t>Single Neuron Network (‘Perceptron’) 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Multi-Layer Perceptron (MLP)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9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2" y="216531"/>
            <a:ext cx="11493416" cy="767276"/>
          </a:xfrm>
        </p:spPr>
        <p:txBody>
          <a:bodyPr/>
          <a:lstStyle/>
          <a:p>
            <a:r>
              <a:rPr lang="en-US" dirty="0"/>
              <a:t>Logistic Regression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75785" y="6387548"/>
            <a:ext cx="2844800" cy="365125"/>
          </a:xfrm>
        </p:spPr>
        <p:txBody>
          <a:bodyPr/>
          <a:lstStyle/>
          <a:p>
            <a:fld id="{74FD6AAA-7C75-FB4B-8EA1-06B22787237D}" type="slidenum">
              <a:rPr lang="en-US" smtClean="0"/>
              <a:t>34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4994" y="1757342"/>
                <a:ext cx="433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94" y="1757342"/>
                <a:ext cx="433387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/>
          <p:cNvGrpSpPr/>
          <p:nvPr/>
        </p:nvGrpSpPr>
        <p:grpSpPr>
          <a:xfrm>
            <a:off x="418393" y="1439178"/>
            <a:ext cx="3406743" cy="1005840"/>
            <a:chOff x="511157" y="1439178"/>
            <a:chExt cx="3406743" cy="1005840"/>
          </a:xfrm>
        </p:grpSpPr>
        <p:sp>
          <p:nvSpPr>
            <p:cNvPr id="5" name="Rectangle 4"/>
            <p:cNvSpPr/>
            <p:nvPr/>
          </p:nvSpPr>
          <p:spPr>
            <a:xfrm>
              <a:off x="926320" y="1439178"/>
              <a:ext cx="1005840" cy="10058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Affine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11157" y="1961006"/>
              <a:ext cx="347196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245647" y="1733764"/>
                  <a:ext cx="16722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647" y="1733764"/>
                  <a:ext cx="167225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/>
            <p:cNvCxnSpPr/>
            <p:nvPr/>
          </p:nvCxnSpPr>
          <p:spPr>
            <a:xfrm flipV="1">
              <a:off x="2039979" y="1949319"/>
              <a:ext cx="255532" cy="454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804216" y="1458086"/>
            <a:ext cx="3585998" cy="1005840"/>
            <a:chOff x="3896980" y="1458086"/>
            <a:chExt cx="3585998" cy="1005840"/>
          </a:xfrm>
        </p:grpSpPr>
        <p:sp>
          <p:nvSpPr>
            <p:cNvPr id="13" name="Rectangle 12"/>
            <p:cNvSpPr/>
            <p:nvPr/>
          </p:nvSpPr>
          <p:spPr>
            <a:xfrm>
              <a:off x="4186908" y="1458086"/>
              <a:ext cx="1132369" cy="10058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Activation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37466" y="1594367"/>
                  <a:ext cx="2245512" cy="6173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7466" y="1594367"/>
                  <a:ext cx="2245512" cy="6173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/>
            <p:cNvCxnSpPr/>
            <p:nvPr/>
          </p:nvCxnSpPr>
          <p:spPr>
            <a:xfrm>
              <a:off x="5370095" y="1949116"/>
              <a:ext cx="277387" cy="20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896980" y="1933074"/>
              <a:ext cx="229852" cy="96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7014723" y="1431116"/>
            <a:ext cx="5273240" cy="1005840"/>
            <a:chOff x="7107487" y="1431116"/>
            <a:chExt cx="5273240" cy="10058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674767" y="1749153"/>
                  <a:ext cx="37059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d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func>
                          <m:func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ln</m:t>
                        </m:r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⁡(1−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b="0" i="1" dirty="0">
                    <a:latin typeface="Cambria Math" charset="0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4767" y="1749153"/>
                  <a:ext cx="3705960" cy="33855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89091" b="-1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7485830" y="1431116"/>
              <a:ext cx="1005840" cy="10058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Loss Fun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107487" y="1932028"/>
              <a:ext cx="328205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8309791" y="190304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8522400" y="1945105"/>
              <a:ext cx="180442" cy="241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-6397" y="2802637"/>
            <a:ext cx="12294359" cy="1032810"/>
            <a:chOff x="86367" y="2802637"/>
            <a:chExt cx="12294359" cy="1032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86367" y="3123685"/>
                  <a:ext cx="4758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67" y="3123685"/>
                  <a:ext cx="47583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/>
            <p:cNvCxnSpPr/>
            <p:nvPr/>
          </p:nvCxnSpPr>
          <p:spPr>
            <a:xfrm>
              <a:off x="562203" y="3331700"/>
              <a:ext cx="347196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8533989" y="3112351"/>
                  <a:ext cx="384673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d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ln</m:t>
                        </m:r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⁡(1−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b="0" i="1" dirty="0">
                    <a:latin typeface="Cambria Math" charset="0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3989" y="3112351"/>
                  <a:ext cx="3846737" cy="33855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89091" b="-1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/>
            <p:cNvCxnSpPr/>
            <p:nvPr/>
          </p:nvCxnSpPr>
          <p:spPr>
            <a:xfrm flipV="1">
              <a:off x="8395819" y="3297017"/>
              <a:ext cx="180442" cy="241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543714" y="2810699"/>
              <a:ext cx="3539600" cy="1005840"/>
              <a:chOff x="511157" y="1439178"/>
              <a:chExt cx="3539600" cy="100584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926320" y="1439178"/>
                <a:ext cx="1005840" cy="1005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Affine</a:t>
                </a: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511157" y="1961006"/>
                <a:ext cx="347196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2245647" y="1733764"/>
                    <a:ext cx="18051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5647" y="1733764"/>
                    <a:ext cx="1805110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9" name="Straight Arrow Connector 88"/>
              <p:cNvCxnSpPr/>
              <p:nvPr/>
            </p:nvCxnSpPr>
            <p:spPr>
              <a:xfrm flipV="1">
                <a:off x="2039979" y="1949319"/>
                <a:ext cx="255532" cy="4541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3929537" y="2829607"/>
              <a:ext cx="3585998" cy="1005840"/>
              <a:chOff x="3896980" y="1458086"/>
              <a:chExt cx="3585998" cy="100584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4186908" y="1458086"/>
                <a:ext cx="1132369" cy="1005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Activation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5237466" y="1594367"/>
                    <a:ext cx="2245512" cy="6173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92" name="TextBox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466" y="1594367"/>
                    <a:ext cx="2245512" cy="617348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3" name="Straight Arrow Connector 92"/>
              <p:cNvCxnSpPr/>
              <p:nvPr/>
            </p:nvCxnSpPr>
            <p:spPr>
              <a:xfrm>
                <a:off x="5370095" y="1949116"/>
                <a:ext cx="277387" cy="203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V="1">
                <a:off x="3896980" y="1933074"/>
                <a:ext cx="229852" cy="96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7088496" y="2802637"/>
              <a:ext cx="1370851" cy="1005840"/>
              <a:chOff x="7123671" y="1431116"/>
              <a:chExt cx="1370851" cy="1005840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7485830" y="1431116"/>
                <a:ext cx="1005840" cy="1005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Loss Fun</a:t>
                </a:r>
              </a:p>
            </p:txBody>
          </p:sp>
          <p:cxnSp>
            <p:nvCxnSpPr>
              <p:cNvPr id="98" name="Straight Arrow Connector 97"/>
              <p:cNvCxnSpPr/>
              <p:nvPr/>
            </p:nvCxnSpPr>
            <p:spPr>
              <a:xfrm>
                <a:off x="7123671" y="1940120"/>
                <a:ext cx="328205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8309791" y="1903041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12166" y="4097695"/>
            <a:ext cx="11852982" cy="1714024"/>
            <a:chOff x="0" y="4097695"/>
            <a:chExt cx="11852982" cy="1714024"/>
          </a:xfrm>
        </p:grpSpPr>
        <p:grpSp>
          <p:nvGrpSpPr>
            <p:cNvPr id="80" name="Group 79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0" y="4778909"/>
                <a:ext cx="11852982" cy="1032810"/>
                <a:chOff x="0" y="4778909"/>
                <a:chExt cx="11852982" cy="10328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8147022" y="4876881"/>
                      <a:ext cx="3705960" cy="76450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ℒ</m:t>
                            </m:r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)=</m:t>
                            </m:r>
                            <m:nary>
                              <m:naryPr>
                                <m:chr m:val="∑"/>
                                <m:ctrlPr>
                                  <a:rPr lang="is-I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ℒ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𝛽</m:t>
                                    </m:r>
                                  </m:e>
                                </m:d>
                              </m:e>
                            </m:nary>
                          </m:oMath>
                        </m:oMathPara>
                      </a14:m>
                      <a:endParaRPr lang="en-US" b="0" i="1" dirty="0">
                        <a:latin typeface="Cambria Math" charset="0"/>
                        <a:ea typeface="Cambria Math" charset="0"/>
                        <a:cs typeface="Cambria Math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47022" y="4876881"/>
                      <a:ext cx="3705960" cy="764505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63" name="Group 62"/>
                <p:cNvGrpSpPr/>
                <p:nvPr/>
              </p:nvGrpSpPr>
              <p:grpSpPr>
                <a:xfrm>
                  <a:off x="0" y="4778909"/>
                  <a:ext cx="8416752" cy="1032810"/>
                  <a:chOff x="244843" y="3195835"/>
                  <a:chExt cx="8416752" cy="1032810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1093393" y="3203897"/>
                    <a:ext cx="1005840" cy="10058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Affine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/>
                      <p:cNvSpPr txBox="1"/>
                      <p:nvPr/>
                    </p:nvSpPr>
                    <p:spPr>
                      <a:xfrm>
                        <a:off x="244843" y="3522061"/>
                        <a:ext cx="39228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5" name="TextBox 6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4843" y="3522061"/>
                        <a:ext cx="392287" cy="369332"/>
                      </a:xfrm>
                      <a:prstGeom prst="rect">
                        <a:avLst/>
                      </a:prstGeom>
                      <a:blipFill rotWithShape="0"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6" name="Straight Arrow Connector 65"/>
                  <p:cNvCxnSpPr/>
                  <p:nvPr/>
                </p:nvCxnSpPr>
                <p:spPr>
                  <a:xfrm>
                    <a:off x="678230" y="3725725"/>
                    <a:ext cx="347196" cy="0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/>
                      <p:cNvSpPr txBox="1"/>
                      <p:nvPr/>
                    </p:nvSpPr>
                    <p:spPr>
                      <a:xfrm>
                        <a:off x="2412720" y="3498483"/>
                        <a:ext cx="156049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7" name="TextBox 6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20" y="3498483"/>
                        <a:ext cx="1560492" cy="369332"/>
                      </a:xfrm>
                      <a:prstGeom prst="rect">
                        <a:avLst/>
                      </a:prstGeom>
                      <a:blipFill rotWithShape="0">
                        <a:blip r:embed="rId12"/>
                        <a:stretch>
                          <a:fillRect b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8" name="Straight Arrow Connector 67"/>
                  <p:cNvCxnSpPr/>
                  <p:nvPr/>
                </p:nvCxnSpPr>
                <p:spPr>
                  <a:xfrm flipV="1">
                    <a:off x="2207052" y="3714038"/>
                    <a:ext cx="255532" cy="4541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Rectangle 68"/>
                  <p:cNvSpPr/>
                  <p:nvPr/>
                </p:nvSpPr>
                <p:spPr>
                  <a:xfrm>
                    <a:off x="4353981" y="3222805"/>
                    <a:ext cx="1132369" cy="10058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Activation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/>
                      <p:cNvSpPr txBox="1"/>
                      <p:nvPr/>
                    </p:nvSpPr>
                    <p:spPr>
                      <a:xfrm>
                        <a:off x="5404539" y="3359086"/>
                        <a:ext cx="2245512" cy="61734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h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m:oMathPara>
                        </a14:m>
                        <a:endParaRPr lang="en-US" b="1" dirty="0"/>
                      </a:p>
                    </p:txBody>
                  </p:sp>
                </mc:Choice>
                <mc:Fallback xmlns="">
                  <p:sp>
                    <p:nvSpPr>
                      <p:cNvPr id="70" name="TextBox 6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04539" y="3359086"/>
                        <a:ext cx="2245512" cy="617348"/>
                      </a:xfrm>
                      <a:prstGeom prst="rect">
                        <a:avLst/>
                      </a:prstGeom>
                      <a:blipFill rotWithShape="0"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1" name="Straight Arrow Connector 70"/>
                  <p:cNvCxnSpPr/>
                  <p:nvPr/>
                </p:nvCxnSpPr>
                <p:spPr>
                  <a:xfrm>
                    <a:off x="5537168" y="3713835"/>
                    <a:ext cx="277387" cy="203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Rectangle 71"/>
                  <p:cNvSpPr/>
                  <p:nvPr/>
                </p:nvSpPr>
                <p:spPr>
                  <a:xfrm>
                    <a:off x="7652903" y="3195835"/>
                    <a:ext cx="1005840" cy="100584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Loss Fun</a:t>
                    </a:r>
                  </a:p>
                </p:txBody>
              </p:sp>
              <p:cxnSp>
                <p:nvCxnSpPr>
                  <p:cNvPr id="73" name="Straight Arrow Connector 72"/>
                  <p:cNvCxnSpPr/>
                  <p:nvPr/>
                </p:nvCxnSpPr>
                <p:spPr>
                  <a:xfrm flipV="1">
                    <a:off x="4064053" y="3697793"/>
                    <a:ext cx="229852" cy="962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/>
                  <p:nvPr/>
                </p:nvCxnSpPr>
                <p:spPr>
                  <a:xfrm>
                    <a:off x="7274560" y="3696747"/>
                    <a:ext cx="328205" cy="0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8476864" y="3667760"/>
                    <a:ext cx="1847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dirty="0"/>
                  </a:p>
                </p:txBody>
              </p:sp>
            </p:grpSp>
          </p:grpSp>
          <p:cxnSp>
            <p:nvCxnSpPr>
              <p:cNvPr id="77" name="Straight Arrow Connector 76"/>
              <p:cNvCxnSpPr/>
              <p:nvPr/>
            </p:nvCxnSpPr>
            <p:spPr>
              <a:xfrm flipV="1">
                <a:off x="8569837" y="5266223"/>
                <a:ext cx="576295" cy="756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 rot="5400000">
              <a:off x="4522709" y="4204141"/>
              <a:ext cx="674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27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our first 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49292" y="1479897"/>
            <a:ext cx="11852982" cy="1032810"/>
            <a:chOff x="0" y="4778909"/>
            <a:chExt cx="11852982" cy="103281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is-I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b="0" i="1" dirty="0"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" name="Group 8"/>
              <p:cNvGrpSpPr/>
              <p:nvPr/>
            </p:nvGrpSpPr>
            <p:grpSpPr>
              <a:xfrm>
                <a:off x="0" y="4778909"/>
                <a:ext cx="8416752" cy="1032810"/>
                <a:chOff x="244843" y="3195835"/>
                <a:chExt cx="8416752" cy="103281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1093393" y="3203897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Affine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678230" y="3725725"/>
                  <a:ext cx="34719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2412720" y="3498483"/>
                      <a:ext cx="156049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" name="TextBox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2720" y="3498483"/>
                      <a:ext cx="1560492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2207052" y="3714038"/>
                  <a:ext cx="255532" cy="454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/>
                <p:cNvSpPr/>
                <p:nvPr/>
              </p:nvSpPr>
              <p:spPr>
                <a:xfrm>
                  <a:off x="4353981" y="3222805"/>
                  <a:ext cx="1132369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Activation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p>
                                </m:sSup>
                              </m:den>
                            </m:f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5537168" y="3713835"/>
                  <a:ext cx="277387" cy="2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7652903" y="3195835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Loss Fun</a:t>
                  </a: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4064053" y="3697793"/>
                  <a:ext cx="229852" cy="96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7274560" y="3696747"/>
                  <a:ext cx="328205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8476864" y="366776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7" name="Straight Arrow Connector 6"/>
            <p:cNvCxnSpPr/>
            <p:nvPr/>
          </p:nvCxnSpPr>
          <p:spPr>
            <a:xfrm flipV="1">
              <a:off x="8569837" y="5266223"/>
              <a:ext cx="576295" cy="75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339018" y="2918906"/>
            <a:ext cx="11852982" cy="1032810"/>
            <a:chOff x="0" y="4778909"/>
            <a:chExt cx="11852982" cy="1032810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is-I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b="0" i="1" dirty="0"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" name="Group 25"/>
              <p:cNvGrpSpPr/>
              <p:nvPr/>
            </p:nvGrpSpPr>
            <p:grpSpPr>
              <a:xfrm>
                <a:off x="0" y="4778909"/>
                <a:ext cx="8416752" cy="1032810"/>
                <a:chOff x="244843" y="3195835"/>
                <a:chExt cx="8416752" cy="1032810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093393" y="3203897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Affine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678230" y="3725725"/>
                  <a:ext cx="34719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2412720" y="3498483"/>
                      <a:ext cx="1188530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charset="0"/>
                              </a:rPr>
                              <m:t>β</m:t>
                            </m:r>
                          </m:oMath>
                        </m:oMathPara>
                      </a14:m>
                      <a:endParaRPr lang="en-US" b="0" dirty="0"/>
                    </a:p>
                    <a:p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0" name="TextBox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2720" y="3498483"/>
                      <a:ext cx="1188530" cy="646331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2207052" y="3714038"/>
                  <a:ext cx="255532" cy="454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4353981" y="3222805"/>
                  <a:ext cx="1132369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Activation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p>
                                </m:sSup>
                              </m:den>
                            </m:f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33" name="TextBox 3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5537168" y="3713835"/>
                  <a:ext cx="277387" cy="2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tangle 34"/>
                <p:cNvSpPr/>
                <p:nvPr/>
              </p:nvSpPr>
              <p:spPr>
                <a:xfrm>
                  <a:off x="7652903" y="3195835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Loss Fun</a:t>
                  </a: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3487750" y="3697793"/>
                  <a:ext cx="806155" cy="893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7274560" y="3696747"/>
                  <a:ext cx="328205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8476864" y="366776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24" name="Straight Arrow Connector 23"/>
            <p:cNvCxnSpPr/>
            <p:nvPr/>
          </p:nvCxnSpPr>
          <p:spPr>
            <a:xfrm flipV="1">
              <a:off x="8569837" y="5266223"/>
              <a:ext cx="576295" cy="75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39018" y="4428081"/>
            <a:ext cx="11852982" cy="1032810"/>
            <a:chOff x="0" y="4778909"/>
            <a:chExt cx="11852982" cy="1032810"/>
          </a:xfrm>
        </p:grpSpPr>
        <p:grpSp>
          <p:nvGrpSpPr>
            <p:cNvPr id="41" name="Group 40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𝑊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is-I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b="0" i="1" dirty="0"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4" name="Group 43"/>
              <p:cNvGrpSpPr/>
              <p:nvPr/>
            </p:nvGrpSpPr>
            <p:grpSpPr>
              <a:xfrm>
                <a:off x="0" y="4778909"/>
                <a:ext cx="8416752" cy="1032810"/>
                <a:chOff x="244843" y="3195835"/>
                <a:chExt cx="8416752" cy="103281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093393" y="3203897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Affine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678230" y="3725725"/>
                  <a:ext cx="34719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2412720" y="3498483"/>
                      <a:ext cx="1093633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oMath>
                        </m:oMathPara>
                      </a14:m>
                      <a:endParaRPr lang="en-US" b="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2720" y="3498483"/>
                      <a:ext cx="1093633" cy="646331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2207052" y="3714038"/>
                  <a:ext cx="255532" cy="454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4353981" y="3222805"/>
                  <a:ext cx="1132369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Activation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p>
                                </m:sSup>
                              </m:den>
                            </m:f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5537168" y="3713835"/>
                  <a:ext cx="277387" cy="2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7652903" y="3195835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Loss Fun</a:t>
                  </a:r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3487750" y="3697793"/>
                  <a:ext cx="806155" cy="893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7274560" y="3696747"/>
                  <a:ext cx="328205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8476864" y="366776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42" name="Straight Arrow Connector 41"/>
            <p:cNvCxnSpPr/>
            <p:nvPr/>
          </p:nvCxnSpPr>
          <p:spPr>
            <a:xfrm flipV="1">
              <a:off x="8569837" y="5266223"/>
              <a:ext cx="576295" cy="75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6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1507" y="1003552"/>
            <a:ext cx="6450216" cy="2002418"/>
          </a:xfrm>
          <a:prstGeom prst="rect">
            <a:avLst/>
          </a:prstGeom>
          <a:solidFill>
            <a:srgbClr val="F9F9F9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our first 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36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49292" y="1486761"/>
            <a:ext cx="11852982" cy="1032810"/>
            <a:chOff x="0" y="4778909"/>
            <a:chExt cx="11852982" cy="1032810"/>
          </a:xfrm>
        </p:grpSpPr>
        <p:grpSp>
          <p:nvGrpSpPr>
            <p:cNvPr id="41" name="Group 40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𝑊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is-I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b="0" i="1" dirty="0"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4" name="Group 43"/>
              <p:cNvGrpSpPr/>
              <p:nvPr/>
            </p:nvGrpSpPr>
            <p:grpSpPr>
              <a:xfrm>
                <a:off x="0" y="4778909"/>
                <a:ext cx="8416752" cy="1032810"/>
                <a:chOff x="244843" y="3195835"/>
                <a:chExt cx="8416752" cy="103281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093393" y="3203897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Affine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678230" y="3725725"/>
                  <a:ext cx="34719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2412720" y="3498483"/>
                      <a:ext cx="107523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𝑋𝑊</m:t>
                            </m:r>
                          </m:oMath>
                        </m:oMathPara>
                      </a14:m>
                      <a:endParaRPr lang="en-US" b="0" dirty="0"/>
                    </a:p>
                    <a:p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2720" y="3498483"/>
                      <a:ext cx="1075231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2207052" y="3714038"/>
                  <a:ext cx="255532" cy="454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4353981" y="3222805"/>
                  <a:ext cx="1132369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Activation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p>
                                </m:sSup>
                              </m:den>
                            </m:f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5537168" y="3713835"/>
                  <a:ext cx="277387" cy="2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7652903" y="3195835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Loss Fun</a:t>
                  </a:r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3487750" y="3697793"/>
                  <a:ext cx="806155" cy="893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7274560" y="3696747"/>
                  <a:ext cx="328205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8476864" y="366776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42" name="Straight Arrow Connector 41"/>
            <p:cNvCxnSpPr/>
            <p:nvPr/>
          </p:nvCxnSpPr>
          <p:spPr>
            <a:xfrm flipV="1">
              <a:off x="8569837" y="5266223"/>
              <a:ext cx="576295" cy="75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5562720" y="4589252"/>
            <a:ext cx="62799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Single Neuron Network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Very similar to Perceptron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595B5D6-ACD7-7445-A2C2-93B1E6A68FB7}"/>
              </a:ext>
            </a:extLst>
          </p:cNvPr>
          <p:cNvGrpSpPr/>
          <p:nvPr/>
        </p:nvGrpSpPr>
        <p:grpSpPr>
          <a:xfrm>
            <a:off x="6601203" y="2430612"/>
            <a:ext cx="2464738" cy="1367720"/>
            <a:chOff x="6601203" y="2430612"/>
            <a:chExt cx="2464738" cy="136772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13B4D59D-81EF-5B4E-8D93-9A65BAA50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2714" y="2430612"/>
              <a:ext cx="177949" cy="99838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89875D31-B93D-4648-BB23-0EB0F9B62DFB}"/>
                    </a:ext>
                  </a:extLst>
                </p:cNvPr>
                <p:cNvSpPr txBox="1"/>
                <p:nvPr/>
              </p:nvSpPr>
              <p:spPr>
                <a:xfrm>
                  <a:off x="6601203" y="3429000"/>
                  <a:ext cx="2464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“Sigmoid activation”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CA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9875D31-B93D-4648-BB23-0EB0F9B62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203" y="3429000"/>
                  <a:ext cx="246473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5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36D56C-BF50-C84F-BA5E-60DAF4C2953D}"/>
              </a:ext>
            </a:extLst>
          </p:cNvPr>
          <p:cNvGrpSpPr/>
          <p:nvPr/>
        </p:nvGrpSpPr>
        <p:grpSpPr>
          <a:xfrm>
            <a:off x="1197842" y="3597076"/>
            <a:ext cx="4697625" cy="1395342"/>
            <a:chOff x="1197842" y="3597076"/>
            <a:chExt cx="4697625" cy="1395342"/>
          </a:xfrm>
        </p:grpSpPr>
        <p:grpSp>
          <p:nvGrpSpPr>
            <p:cNvPr id="84" name="Group 83"/>
            <p:cNvGrpSpPr/>
            <p:nvPr/>
          </p:nvGrpSpPr>
          <p:grpSpPr>
            <a:xfrm>
              <a:off x="1197842" y="3597076"/>
              <a:ext cx="4697625" cy="1395342"/>
              <a:chOff x="1197842" y="3597076"/>
              <a:chExt cx="4697625" cy="1395342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6" name="TextBox 7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8" name="Straight Arrow Connector 77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0" name="TextBox 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Oval 82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16082CFC-1F15-CC49-A1D0-A13350CF0F34}"/>
                    </a:ext>
                  </a:extLst>
                </p:cNvPr>
                <p:cNvSpPr txBox="1"/>
                <p:nvPr/>
              </p:nvSpPr>
              <p:spPr>
                <a:xfrm>
                  <a:off x="3211309" y="4110081"/>
                  <a:ext cx="8953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(XW)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6082CFC-1F15-CC49-A1D0-A13350CF0F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1309" y="4110081"/>
                  <a:ext cx="895306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345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0841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3415" y="98380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Introduction to Artificial Neural Networks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Review of Classification and Logistic Regression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Single Neuron Network (‘Perceptron’) 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b="1" dirty="0"/>
              <a:t>Multi-Layer Perceptron (MLP)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Using Heart Data</a:t>
            </a: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146300"/>
            <a:ext cx="6381749" cy="4254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9450" y="1233478"/>
            <a:ext cx="6535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Slightly modified data to illustrate concepts. </a:t>
            </a:r>
          </a:p>
        </p:txBody>
      </p:sp>
    </p:spTree>
    <p:extLst>
      <p:ext uri="{BB962C8B-B14F-4D97-AF65-F5344CB8AC3E}">
        <p14:creationId xmlns:p14="http://schemas.microsoft.com/office/powerpoint/2010/main" val="12958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Using Heart Data</a:t>
            </a:r>
          </a:p>
        </p:txBody>
      </p:sp>
      <p:pic>
        <p:nvPicPr>
          <p:cNvPr id="20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52" y="1408352"/>
            <a:ext cx="6143508" cy="40956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39</a:t>
            </a:fld>
            <a:endParaRPr lang="en-US"/>
          </a:p>
        </p:txBody>
      </p: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365" y="1389225"/>
            <a:ext cx="6172199" cy="41148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370751" y="1234551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Choose W such as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687BF-A7E1-2943-A514-C2C237129895}"/>
              </a:ext>
            </a:extLst>
          </p:cNvPr>
          <p:cNvGrpSpPr/>
          <p:nvPr/>
        </p:nvGrpSpPr>
        <p:grpSpPr>
          <a:xfrm>
            <a:off x="883048" y="1903188"/>
            <a:ext cx="4697625" cy="1395342"/>
            <a:chOff x="883048" y="1903188"/>
            <a:chExt cx="4697625" cy="1395342"/>
          </a:xfrm>
        </p:grpSpPr>
        <p:grpSp>
          <p:nvGrpSpPr>
            <p:cNvPr id="12" name="Group 11"/>
            <p:cNvGrpSpPr/>
            <p:nvPr/>
          </p:nvGrpSpPr>
          <p:grpSpPr>
            <a:xfrm>
              <a:off x="883048" y="1903188"/>
              <a:ext cx="4697625" cy="1395342"/>
              <a:chOff x="1197842" y="3597076"/>
              <a:chExt cx="4697625" cy="139534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Oval 13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xmlns="" id="{2217EECC-C692-CE42-92AA-08A89B9408FA}"/>
                    </a:ext>
                  </a:extLst>
                </p:cNvPr>
                <p:cNvSpPr txBox="1"/>
                <p:nvPr/>
              </p:nvSpPr>
              <p:spPr>
                <a:xfrm>
                  <a:off x="2858599" y="2422919"/>
                  <a:ext cx="8953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(XW)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2217EECC-C692-CE42-92AA-08A89B9408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8599" y="2422919"/>
                  <a:ext cx="895306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688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/>
              <a:t>Introduction </a:t>
            </a:r>
            <a:r>
              <a:rPr lang="en-US" b="1" dirty="0"/>
              <a:t>to Artificial Neural Networks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Review of Classification and Logistic Regression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Single Neuron Network (‘Perceptron</a:t>
            </a:r>
            <a:r>
              <a:rPr lang="en-US" dirty="0" smtClean="0"/>
              <a:t>’)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Multi-Layer Perceptron (MLP) </a:t>
            </a:r>
            <a:r>
              <a:rPr lang="en-US" dirty="0" smtClean="0"/>
              <a:t>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9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Using Heart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70751" y="1234551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Choose W such as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84" y="1402850"/>
            <a:ext cx="6131884" cy="40879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85DE864-E921-454D-9B9D-3451057C1782}"/>
              </a:ext>
            </a:extLst>
          </p:cNvPr>
          <p:cNvGrpSpPr/>
          <p:nvPr/>
        </p:nvGrpSpPr>
        <p:grpSpPr>
          <a:xfrm>
            <a:off x="883048" y="1903188"/>
            <a:ext cx="4697625" cy="1395342"/>
            <a:chOff x="883048" y="1903188"/>
            <a:chExt cx="4697625" cy="1395342"/>
          </a:xfrm>
        </p:grpSpPr>
        <p:grpSp>
          <p:nvGrpSpPr>
            <p:cNvPr id="12" name="Group 11"/>
            <p:cNvGrpSpPr/>
            <p:nvPr/>
          </p:nvGrpSpPr>
          <p:grpSpPr>
            <a:xfrm>
              <a:off x="883048" y="1903188"/>
              <a:ext cx="4697625" cy="1395342"/>
              <a:chOff x="1197842" y="3597076"/>
              <a:chExt cx="4697625" cy="139534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Oval 13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xmlns="" id="{A37172BB-8D6E-6B43-A9E8-40C7B75A92CA}"/>
                    </a:ext>
                  </a:extLst>
                </p:cNvPr>
                <p:cNvSpPr/>
                <p:nvPr/>
              </p:nvSpPr>
              <p:spPr>
                <a:xfrm>
                  <a:off x="2858599" y="2416193"/>
                  <a:ext cx="7914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(XW)</a:t>
                  </a: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A37172BB-8D6E-6B43-A9E8-40C7B75A92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8599" y="2416193"/>
                  <a:ext cx="791435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3333" r="-476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11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41</a:t>
            </a:fld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14" y="744694"/>
            <a:ext cx="4629228" cy="30861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19" y="3589458"/>
            <a:ext cx="4629228" cy="30861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29BA91-764A-4743-8CBD-7EE16CF87960}"/>
              </a:ext>
            </a:extLst>
          </p:cNvPr>
          <p:cNvGrpSpPr/>
          <p:nvPr/>
        </p:nvGrpSpPr>
        <p:grpSpPr>
          <a:xfrm>
            <a:off x="621143" y="1489041"/>
            <a:ext cx="4697625" cy="1395342"/>
            <a:chOff x="621143" y="1489041"/>
            <a:chExt cx="4697625" cy="1395342"/>
          </a:xfrm>
        </p:grpSpPr>
        <p:grpSp>
          <p:nvGrpSpPr>
            <p:cNvPr id="26" name="Group 25"/>
            <p:cNvGrpSpPr/>
            <p:nvPr/>
          </p:nvGrpSpPr>
          <p:grpSpPr>
            <a:xfrm>
              <a:off x="621143" y="1489041"/>
              <a:ext cx="4697625" cy="1395342"/>
              <a:chOff x="1197842" y="3597076"/>
              <a:chExt cx="4697625" cy="139534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2" name="TextBox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8" name="Oval 27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DEFBF57C-37F1-6545-922E-51E923BAC766}"/>
                    </a:ext>
                  </a:extLst>
                </p:cNvPr>
                <p:cNvSpPr/>
                <p:nvPr/>
              </p:nvSpPr>
              <p:spPr>
                <a:xfrm>
                  <a:off x="2547481" y="1979342"/>
                  <a:ext cx="8699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</a:t>
                  </a:r>
                  <a:r>
                    <a:rPr lang="en-US" i="1" baseline="-25000" dirty="0"/>
                    <a:t>1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EFBF57C-37F1-6545-922E-51E923BAC7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481" y="1979342"/>
                  <a:ext cx="869982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0345" r="-4348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56F362-5DBD-254C-B191-E5F59044247D}"/>
              </a:ext>
            </a:extLst>
          </p:cNvPr>
          <p:cNvGrpSpPr/>
          <p:nvPr/>
        </p:nvGrpSpPr>
        <p:grpSpPr>
          <a:xfrm>
            <a:off x="595845" y="4367755"/>
            <a:ext cx="4697625" cy="1395342"/>
            <a:chOff x="595845" y="4367755"/>
            <a:chExt cx="4697625" cy="1395342"/>
          </a:xfrm>
        </p:grpSpPr>
        <p:grpSp>
          <p:nvGrpSpPr>
            <p:cNvPr id="19" name="Group 18"/>
            <p:cNvGrpSpPr/>
            <p:nvPr/>
          </p:nvGrpSpPr>
          <p:grpSpPr>
            <a:xfrm>
              <a:off x="595845" y="4367755"/>
              <a:ext cx="4697625" cy="1395342"/>
              <a:chOff x="1197842" y="3597076"/>
              <a:chExt cx="4697625" cy="139534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" name="Straight Arrow Connector 22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1" name="Oval 20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45235402-7388-E549-B6C4-AA8BD9DD0608}"/>
                    </a:ext>
                  </a:extLst>
                </p:cNvPr>
                <p:cNvSpPr/>
                <p:nvPr/>
              </p:nvSpPr>
              <p:spPr>
                <a:xfrm>
                  <a:off x="2529083" y="4873192"/>
                  <a:ext cx="8699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</a:t>
                  </a:r>
                  <a:r>
                    <a:rPr lang="en-US" i="1" baseline="-25000" dirty="0"/>
                    <a:t>2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5235402-7388-E549-B6C4-AA8BD9DD06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083" y="4873192"/>
                  <a:ext cx="869982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345" r="-4286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348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Pavlos game #232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42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58" y="2845077"/>
            <a:ext cx="2057400" cy="13716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710581" y="1896692"/>
            <a:ext cx="2586311" cy="3341717"/>
            <a:chOff x="5051467" y="1533076"/>
            <a:chExt cx="2586311" cy="334171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378" y="1533076"/>
              <a:ext cx="2057400" cy="13716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378" y="3503193"/>
              <a:ext cx="2057400" cy="1371600"/>
            </a:xfrm>
            <a:prstGeom prst="rect">
              <a:avLst/>
            </a:prstGeom>
          </p:spPr>
        </p:pic>
        <p:cxnSp>
          <p:nvCxnSpPr>
            <p:cNvPr id="44" name="Straight Arrow Connector 43"/>
            <p:cNvCxnSpPr>
              <a:cxnSpLocks/>
            </p:cNvCxnSpPr>
            <p:nvPr/>
          </p:nvCxnSpPr>
          <p:spPr>
            <a:xfrm>
              <a:off x="5051467" y="2226862"/>
              <a:ext cx="55865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/>
            </p:cNvCxnSpPr>
            <p:nvPr/>
          </p:nvCxnSpPr>
          <p:spPr>
            <a:xfrm>
              <a:off x="5051467" y="4180432"/>
              <a:ext cx="55865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53BDBE0-2609-AE4E-B5AE-EF9F0FF1DA87}"/>
              </a:ext>
            </a:extLst>
          </p:cNvPr>
          <p:cNvGrpSpPr/>
          <p:nvPr/>
        </p:nvGrpSpPr>
        <p:grpSpPr>
          <a:xfrm>
            <a:off x="584063" y="1892807"/>
            <a:ext cx="4405843" cy="3329091"/>
            <a:chOff x="584063" y="1892807"/>
            <a:chExt cx="4405843" cy="3329091"/>
          </a:xfrm>
        </p:grpSpPr>
        <p:grpSp>
          <p:nvGrpSpPr>
            <p:cNvPr id="72" name="Group 71"/>
            <p:cNvGrpSpPr/>
            <p:nvPr/>
          </p:nvGrpSpPr>
          <p:grpSpPr>
            <a:xfrm>
              <a:off x="584063" y="2413676"/>
              <a:ext cx="4405843" cy="2305776"/>
              <a:chOff x="-1300001" y="2124008"/>
              <a:chExt cx="4405843" cy="23057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 flipH="1">
                    <a:off x="2140541" y="2124008"/>
                    <a:ext cx="9653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140541" y="2124008"/>
                    <a:ext cx="96530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 flipH="1">
                    <a:off x="2128154" y="4060452"/>
                    <a:ext cx="9653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′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128154" y="4060452"/>
                    <a:ext cx="965301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71" name="Group 70"/>
              <p:cNvGrpSpPr/>
              <p:nvPr/>
            </p:nvGrpSpPr>
            <p:grpSpPr>
              <a:xfrm>
                <a:off x="-1300001" y="2285500"/>
                <a:ext cx="3685524" cy="1951157"/>
                <a:chOff x="-1300001" y="2285500"/>
                <a:chExt cx="3685524" cy="195115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 flipH="1" flipV="1">
                      <a:off x="-1300001" y="2932808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" name="TextBox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-1300001" y="2932808"/>
                      <a:ext cx="965301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67" name="Group 66"/>
                <p:cNvGrpSpPr/>
                <p:nvPr/>
              </p:nvGrpSpPr>
              <p:grpSpPr>
                <a:xfrm>
                  <a:off x="-603640" y="2285500"/>
                  <a:ext cx="2989163" cy="1951157"/>
                  <a:chOff x="-603640" y="2285500"/>
                  <a:chExt cx="2989163" cy="1951157"/>
                </a:xfrm>
              </p:grpSpPr>
              <p:cxnSp>
                <p:nvCxnSpPr>
                  <p:cNvPr id="7" name="Straight Arrow Connector 6"/>
                  <p:cNvCxnSpPr>
                    <a:cxnSpLocks/>
                  </p:cNvCxnSpPr>
                  <p:nvPr/>
                </p:nvCxnSpPr>
                <p:spPr>
                  <a:xfrm flipV="1">
                    <a:off x="-603640" y="2569969"/>
                    <a:ext cx="1022479" cy="423216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Arrow Connector 7"/>
                  <p:cNvCxnSpPr/>
                  <p:nvPr/>
                </p:nvCxnSpPr>
                <p:spPr>
                  <a:xfrm>
                    <a:off x="2058093" y="2285500"/>
                    <a:ext cx="327430" cy="100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Arrow Connector 12"/>
                  <p:cNvCxnSpPr>
                    <a:cxnSpLocks/>
                  </p:cNvCxnSpPr>
                  <p:nvPr/>
                </p:nvCxnSpPr>
                <p:spPr>
                  <a:xfrm>
                    <a:off x="-603640" y="3302140"/>
                    <a:ext cx="1022479" cy="678641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/>
                  <p:cNvCxnSpPr/>
                  <p:nvPr/>
                </p:nvCxnSpPr>
                <p:spPr>
                  <a:xfrm>
                    <a:off x="2031936" y="4236557"/>
                    <a:ext cx="327430" cy="100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B2DE864-0863-CD43-8BD6-8F4589072142}"/>
                </a:ext>
              </a:extLst>
            </p:cNvPr>
            <p:cNvSpPr/>
            <p:nvPr/>
          </p:nvSpPr>
          <p:spPr>
            <a:xfrm>
              <a:off x="2398563" y="3826556"/>
              <a:ext cx="1505252" cy="1395342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DB61FA3B-2A5A-1E45-BC21-890B9AE2B298}"/>
                </a:ext>
              </a:extLst>
            </p:cNvPr>
            <p:cNvSpPr/>
            <p:nvPr/>
          </p:nvSpPr>
          <p:spPr>
            <a:xfrm>
              <a:off x="2394761" y="1892807"/>
              <a:ext cx="1505252" cy="1395342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6EECE632-1B3B-F14C-B355-062C8072560D}"/>
                    </a:ext>
                  </a:extLst>
                </p:cNvPr>
                <p:cNvSpPr/>
                <p:nvPr/>
              </p:nvSpPr>
              <p:spPr>
                <a:xfrm>
                  <a:off x="2735869" y="2439435"/>
                  <a:ext cx="8699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</a:t>
                  </a:r>
                  <a:r>
                    <a:rPr lang="en-US" i="1" baseline="-25000" dirty="0"/>
                    <a:t>1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EECE632-1B3B-F14C-B355-062C807256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869" y="2439435"/>
                  <a:ext cx="869982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6897" r="-4286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BA077D34-3189-B540-9B67-E6BBF249468D}"/>
                    </a:ext>
                  </a:extLst>
                </p:cNvPr>
                <p:cNvSpPr/>
                <p:nvPr/>
              </p:nvSpPr>
              <p:spPr>
                <a:xfrm>
                  <a:off x="2737770" y="4367943"/>
                  <a:ext cx="8699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</a:t>
                  </a:r>
                  <a:r>
                    <a:rPr lang="en-US" i="1" baseline="-25000" dirty="0"/>
                    <a:t>2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A077D34-3189-B540-9B67-E6BBF24946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7770" y="4367943"/>
                  <a:ext cx="869982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6667" r="-4412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C9B89EE-3DC5-B04A-AF1F-EE584FA9FD67}"/>
              </a:ext>
            </a:extLst>
          </p:cNvPr>
          <p:cNvGrpSpPr/>
          <p:nvPr/>
        </p:nvGrpSpPr>
        <p:grpSpPr>
          <a:xfrm>
            <a:off x="7107135" y="2439435"/>
            <a:ext cx="2310644" cy="2185786"/>
            <a:chOff x="7107135" y="2439435"/>
            <a:chExt cx="2310644" cy="2185786"/>
          </a:xfrm>
        </p:grpSpPr>
        <p:grpSp>
          <p:nvGrpSpPr>
            <p:cNvPr id="74" name="Group 73"/>
            <p:cNvGrpSpPr/>
            <p:nvPr/>
          </p:nvGrpSpPr>
          <p:grpSpPr>
            <a:xfrm>
              <a:off x="7107135" y="2439435"/>
              <a:ext cx="2310644" cy="2185786"/>
              <a:chOff x="7452292" y="2064866"/>
              <a:chExt cx="2310644" cy="218578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452292" y="2218876"/>
                <a:ext cx="2310644" cy="1931644"/>
                <a:chOff x="7452292" y="2218876"/>
                <a:chExt cx="2310644" cy="193164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7452292" y="3445745"/>
                  <a:ext cx="807248" cy="704775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7491413" y="2218876"/>
                  <a:ext cx="782392" cy="6283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9435506" y="3192982"/>
                  <a:ext cx="327430" cy="10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7811792" y="206486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1792" y="2064866"/>
                    <a:ext cx="467820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7805985" y="3881320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5985" y="3881320"/>
                    <a:ext cx="473143" cy="36933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993F5EE4-525D-B842-B7D0-DCE031590FBB}"/>
                </a:ext>
              </a:extLst>
            </p:cNvPr>
            <p:cNvSpPr/>
            <p:nvPr/>
          </p:nvSpPr>
          <p:spPr>
            <a:xfrm>
              <a:off x="8018528" y="3051097"/>
              <a:ext cx="1022479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Affine (h1 </a:t>
              </a:r>
              <a:r>
                <a:rPr lang="en-US" sz="1700" dirty="0">
                  <a:solidFill>
                    <a:srgbClr val="FF0000"/>
                  </a:solidFill>
                </a:rPr>
                <a:t>+</a:t>
              </a:r>
              <a:r>
                <a:rPr lang="en-US" sz="17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h2)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C7E8E84-8E98-BF43-9B9D-6885B7C3BBA9}"/>
              </a:ext>
            </a:extLst>
          </p:cNvPr>
          <p:cNvGrpSpPr/>
          <p:nvPr/>
        </p:nvGrpSpPr>
        <p:grpSpPr>
          <a:xfrm>
            <a:off x="8830450" y="2336732"/>
            <a:ext cx="3225334" cy="2526276"/>
            <a:chOff x="8830450" y="2336732"/>
            <a:chExt cx="3225334" cy="25262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83AA1A23-EF89-B34F-A493-C4E1F6EE7B98}"/>
                    </a:ext>
                  </a:extLst>
                </p:cNvPr>
                <p:cNvSpPr/>
                <p:nvPr/>
              </p:nvSpPr>
              <p:spPr>
                <a:xfrm>
                  <a:off x="8830450" y="2336732"/>
                  <a:ext cx="3225334" cy="44627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anchor="ctr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3AA1A23-EF89-B34F-A493-C4E1F6EE7B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0450" y="2336732"/>
                  <a:ext cx="3225334" cy="44627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71795" b="-756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1084200-6D55-FE4F-86B1-0E2BDFAA79AE}"/>
                </a:ext>
              </a:extLst>
            </p:cNvPr>
            <p:cNvSpPr txBox="1"/>
            <p:nvPr/>
          </p:nvSpPr>
          <p:spPr>
            <a:xfrm>
              <a:off x="9668107" y="4216677"/>
              <a:ext cx="1550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 a probability!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83AA1A23-EF89-B34F-A493-C4E1F6EE7B98}"/>
                  </a:ext>
                </a:extLst>
              </p:cNvPr>
              <p:cNvSpPr/>
              <p:nvPr/>
            </p:nvSpPr>
            <p:spPr>
              <a:xfrm>
                <a:off x="8830450" y="1735898"/>
                <a:ext cx="3225334" cy="44627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𝑞</m:t>
                      </m:r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31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32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30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AA1A23-EF89-B34F-A493-C4E1F6EE7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450" y="1735898"/>
                <a:ext cx="3225334" cy="446276"/>
              </a:xfrm>
              <a:prstGeom prst="rect">
                <a:avLst/>
              </a:prstGeom>
              <a:blipFill rotWithShape="0">
                <a:blip r:embed="rId14"/>
                <a:stretch>
                  <a:fillRect t="-74026" b="-7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2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Pavlos game #232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43</a:t>
            </a:fld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DA9ED698-A670-6E42-A88A-04CDBA50505B}"/>
              </a:ext>
            </a:extLst>
          </p:cNvPr>
          <p:cNvGrpSpPr/>
          <p:nvPr/>
        </p:nvGrpSpPr>
        <p:grpSpPr>
          <a:xfrm>
            <a:off x="4710581" y="1896692"/>
            <a:ext cx="2586311" cy="3341717"/>
            <a:chOff x="5051467" y="1533076"/>
            <a:chExt cx="2586311" cy="3341717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694DA031-F486-BC4E-8A33-CCE50CEE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378" y="1533076"/>
              <a:ext cx="2057400" cy="13716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8296051A-0043-0946-99A0-398DA9D47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378" y="3503193"/>
              <a:ext cx="2057400" cy="1371600"/>
            </a:xfrm>
            <a:prstGeom prst="rect">
              <a:avLst/>
            </a:prstGeom>
          </p:spPr>
        </p:pic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B29F40F6-A3A1-6A46-A7EF-B37625F17896}"/>
                </a:ext>
              </a:extLst>
            </p:cNvPr>
            <p:cNvCxnSpPr>
              <a:cxnSpLocks/>
            </p:cNvCxnSpPr>
            <p:nvPr/>
          </p:nvCxnSpPr>
          <p:spPr>
            <a:xfrm>
              <a:off x="5051467" y="2226862"/>
              <a:ext cx="55865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DD9D892A-0E99-6E48-8598-1FA51BC0E6F3}"/>
                </a:ext>
              </a:extLst>
            </p:cNvPr>
            <p:cNvCxnSpPr>
              <a:cxnSpLocks/>
            </p:cNvCxnSpPr>
            <p:nvPr/>
          </p:nvCxnSpPr>
          <p:spPr>
            <a:xfrm>
              <a:off x="5051467" y="4180432"/>
              <a:ext cx="55865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64D79C2-9958-D046-9238-F916DFBCAA1F}"/>
              </a:ext>
            </a:extLst>
          </p:cNvPr>
          <p:cNvGrpSpPr/>
          <p:nvPr/>
        </p:nvGrpSpPr>
        <p:grpSpPr>
          <a:xfrm>
            <a:off x="584063" y="1892807"/>
            <a:ext cx="4405843" cy="3329091"/>
            <a:chOff x="584063" y="1892807"/>
            <a:chExt cx="4405843" cy="332909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554BAEA1-AC28-AD43-A127-E4F2FB087124}"/>
                </a:ext>
              </a:extLst>
            </p:cNvPr>
            <p:cNvGrpSpPr/>
            <p:nvPr/>
          </p:nvGrpSpPr>
          <p:grpSpPr>
            <a:xfrm>
              <a:off x="584063" y="2413676"/>
              <a:ext cx="4405843" cy="2305776"/>
              <a:chOff x="-1300001" y="2124008"/>
              <a:chExt cx="4405843" cy="23057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xmlns="" id="{4FA07D94-E1DD-554D-853D-94E108D874FD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140541" y="2124008"/>
                    <a:ext cx="9653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4FA07D94-E1DD-554D-853D-94E108D87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140541" y="2124008"/>
                    <a:ext cx="96530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xmlns="" id="{91C3B74E-0C87-5744-A1D4-799221ADD7E6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2128154" y="4060452"/>
                    <a:ext cx="9653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′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91C3B74E-0C87-5744-A1D4-799221ADD7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2128154" y="4060452"/>
                    <a:ext cx="965301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xmlns="" id="{FE76319C-B775-5D4E-AA2D-EFC66CA5A845}"/>
                  </a:ext>
                </a:extLst>
              </p:cNvPr>
              <p:cNvGrpSpPr/>
              <p:nvPr/>
            </p:nvGrpSpPr>
            <p:grpSpPr>
              <a:xfrm>
                <a:off x="-1300001" y="2285500"/>
                <a:ext cx="3685524" cy="1951157"/>
                <a:chOff x="-1300001" y="2285500"/>
                <a:chExt cx="3685524" cy="195115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xmlns="" id="{BA0736DD-1CE3-1A4E-A5DD-FDC6C4712B1C}"/>
                        </a:ext>
                      </a:extLst>
                    </p:cNvPr>
                    <p:cNvSpPr txBox="1"/>
                    <p:nvPr/>
                  </p:nvSpPr>
                  <p:spPr>
                    <a:xfrm flipH="1" flipV="1">
                      <a:off x="-1300001" y="2932808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BA0736DD-1CE3-1A4E-A5DD-FDC6C4712B1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-1300001" y="2932808"/>
                      <a:ext cx="965301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xmlns="" id="{6015636B-F3D0-7F4C-B202-2C8E91128056}"/>
                    </a:ext>
                  </a:extLst>
                </p:cNvPr>
                <p:cNvGrpSpPr/>
                <p:nvPr/>
              </p:nvGrpSpPr>
              <p:grpSpPr>
                <a:xfrm>
                  <a:off x="-603640" y="2285500"/>
                  <a:ext cx="2989163" cy="1951157"/>
                  <a:chOff x="-603640" y="2285500"/>
                  <a:chExt cx="2989163" cy="1951157"/>
                </a:xfrm>
              </p:grpSpPr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xmlns="" id="{213F3CCC-971B-7648-9E41-858A9D7069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-603640" y="2569969"/>
                    <a:ext cx="1022479" cy="423216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xmlns="" id="{45D17F68-2AA7-2642-921A-2FDE37338BE1}"/>
                      </a:ext>
                    </a:extLst>
                  </p:cNvPr>
                  <p:cNvCxnSpPr/>
                  <p:nvPr/>
                </p:nvCxnSpPr>
                <p:spPr>
                  <a:xfrm>
                    <a:off x="2058093" y="2285500"/>
                    <a:ext cx="327430" cy="100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Arrow Connector 87">
                    <a:extLst>
                      <a:ext uri="{FF2B5EF4-FFF2-40B4-BE49-F238E27FC236}">
                        <a16:creationId xmlns:a16="http://schemas.microsoft.com/office/drawing/2014/main" xmlns="" id="{8E4208B6-0CE2-DB43-B256-E8256834C3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603640" y="3302140"/>
                    <a:ext cx="1022479" cy="678641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>
                    <a:extLst>
                      <a:ext uri="{FF2B5EF4-FFF2-40B4-BE49-F238E27FC236}">
                        <a16:creationId xmlns:a16="http://schemas.microsoft.com/office/drawing/2014/main" xmlns="" id="{FFE9B3F8-77CD-014D-B84D-5EC4E1F96AF0}"/>
                      </a:ext>
                    </a:extLst>
                  </p:cNvPr>
                  <p:cNvCxnSpPr/>
                  <p:nvPr/>
                </p:nvCxnSpPr>
                <p:spPr>
                  <a:xfrm>
                    <a:off x="2031936" y="4236557"/>
                    <a:ext cx="327430" cy="100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xmlns="" id="{48E75DAF-F4D0-5748-98F8-5F5A5360ABF9}"/>
                </a:ext>
              </a:extLst>
            </p:cNvPr>
            <p:cNvSpPr/>
            <p:nvPr/>
          </p:nvSpPr>
          <p:spPr>
            <a:xfrm>
              <a:off x="2398563" y="3826556"/>
              <a:ext cx="1505252" cy="1395342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xmlns="" id="{903ED8AF-6775-2846-9F6F-52318682E263}"/>
                </a:ext>
              </a:extLst>
            </p:cNvPr>
            <p:cNvSpPr/>
            <p:nvPr/>
          </p:nvSpPr>
          <p:spPr>
            <a:xfrm>
              <a:off x="2394761" y="1892807"/>
              <a:ext cx="1505252" cy="1395342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D67143D1-47BA-C34A-B117-37AF581D7968}"/>
                    </a:ext>
                  </a:extLst>
                </p:cNvPr>
                <p:cNvSpPr/>
                <p:nvPr/>
              </p:nvSpPr>
              <p:spPr>
                <a:xfrm>
                  <a:off x="2735869" y="2439435"/>
                  <a:ext cx="8699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</a:t>
                  </a:r>
                  <a:r>
                    <a:rPr lang="en-US" i="1" baseline="-25000" dirty="0"/>
                    <a:t>1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67143D1-47BA-C34A-B117-37AF581D79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5869" y="2439435"/>
                  <a:ext cx="869982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6897" r="-4286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xmlns="" id="{A8496A33-A740-B14D-B88B-04BD3474F380}"/>
                    </a:ext>
                  </a:extLst>
                </p:cNvPr>
                <p:cNvSpPr/>
                <p:nvPr/>
              </p:nvSpPr>
              <p:spPr>
                <a:xfrm>
                  <a:off x="2737770" y="4367943"/>
                  <a:ext cx="86998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</a:t>
                  </a:r>
                  <a:r>
                    <a:rPr lang="en-US" i="1" baseline="-25000" dirty="0"/>
                    <a:t>2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8496A33-A740-B14D-B88B-04BD3474F3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7770" y="4367943"/>
                  <a:ext cx="869982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6667" r="-4412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5128B81-8055-004A-9DD6-0B10FA354183}"/>
              </a:ext>
            </a:extLst>
          </p:cNvPr>
          <p:cNvGrpSpPr/>
          <p:nvPr/>
        </p:nvGrpSpPr>
        <p:grpSpPr>
          <a:xfrm>
            <a:off x="7107135" y="2439435"/>
            <a:ext cx="2751545" cy="2185786"/>
            <a:chOff x="7107135" y="2439435"/>
            <a:chExt cx="2751545" cy="218578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F7D69D9E-F599-E44B-A43D-EBE994401E0C}"/>
                </a:ext>
              </a:extLst>
            </p:cNvPr>
            <p:cNvGrpSpPr/>
            <p:nvPr/>
          </p:nvGrpSpPr>
          <p:grpSpPr>
            <a:xfrm>
              <a:off x="7107135" y="2439435"/>
              <a:ext cx="2751545" cy="2185786"/>
              <a:chOff x="7452292" y="2064866"/>
              <a:chExt cx="2751545" cy="2185786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xmlns="" id="{DCB08DA6-3E6B-AC49-9EB7-C498D0351B8D}"/>
                  </a:ext>
                </a:extLst>
              </p:cNvPr>
              <p:cNvGrpSpPr/>
              <p:nvPr/>
            </p:nvGrpSpPr>
            <p:grpSpPr>
              <a:xfrm>
                <a:off x="7452292" y="2218876"/>
                <a:ext cx="2751545" cy="1931644"/>
                <a:chOff x="7452292" y="2218876"/>
                <a:chExt cx="2751545" cy="1931644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xmlns="" id="{BAA901C1-475D-5F43-B7C7-67F0AB427E60}"/>
                    </a:ext>
                  </a:extLst>
                </p:cNvPr>
                <p:cNvCxnSpPr/>
                <p:nvPr/>
              </p:nvCxnSpPr>
              <p:spPr>
                <a:xfrm flipV="1">
                  <a:off x="7452292" y="3445745"/>
                  <a:ext cx="807248" cy="704775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xmlns="" id="{5AC90F4C-AD8E-DE49-ACFE-A8FCDCA6B485}"/>
                    </a:ext>
                  </a:extLst>
                </p:cNvPr>
                <p:cNvCxnSpPr/>
                <p:nvPr/>
              </p:nvCxnSpPr>
              <p:spPr>
                <a:xfrm>
                  <a:off x="7491413" y="2218876"/>
                  <a:ext cx="782392" cy="6283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xmlns="" id="{8FA285E2-D9B5-9547-895A-B11BF2A7793B}"/>
                    </a:ext>
                  </a:extLst>
                </p:cNvPr>
                <p:cNvCxnSpPr/>
                <p:nvPr/>
              </p:nvCxnSpPr>
              <p:spPr>
                <a:xfrm>
                  <a:off x="9876407" y="3176861"/>
                  <a:ext cx="327430" cy="10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xmlns="" id="{86748E69-2255-C842-8A5A-7546CC652533}"/>
                      </a:ext>
                    </a:extLst>
                  </p:cNvPr>
                  <p:cNvSpPr txBox="1"/>
                  <p:nvPr/>
                </p:nvSpPr>
                <p:spPr>
                  <a:xfrm>
                    <a:off x="7811792" y="206486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11792" y="2064866"/>
                    <a:ext cx="467820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xmlns="" id="{BA0D921F-9EE5-224B-93E4-52754D0E31F4}"/>
                      </a:ext>
                    </a:extLst>
                  </p:cNvPr>
                  <p:cNvSpPr txBox="1"/>
                  <p:nvPr/>
                </p:nvSpPr>
                <p:spPr>
                  <a:xfrm>
                    <a:off x="7805985" y="3881320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6" name="TextBox 6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5985" y="3881320"/>
                    <a:ext cx="473143" cy="36933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BB1DA3D-1D0E-2E4E-A678-58241BC1E342}"/>
                </a:ext>
              </a:extLst>
            </p:cNvPr>
            <p:cNvSpPr/>
            <p:nvPr/>
          </p:nvSpPr>
          <p:spPr>
            <a:xfrm>
              <a:off x="7964996" y="2857919"/>
              <a:ext cx="1505252" cy="1395342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C906E59F-F214-DC49-B8AF-D49215449473}"/>
                    </a:ext>
                  </a:extLst>
                </p:cNvPr>
                <p:cNvSpPr/>
                <p:nvPr/>
              </p:nvSpPr>
              <p:spPr>
                <a:xfrm>
                  <a:off x="8283432" y="3373487"/>
                  <a:ext cx="86837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</a:t>
                  </a:r>
                  <a:r>
                    <a:rPr lang="en-US" b="1" i="1" dirty="0"/>
                    <a:t>h</a:t>
                  </a:r>
                  <a:r>
                    <a:rPr lang="en-US" i="1" dirty="0"/>
                    <a:t>W</a:t>
                  </a:r>
                  <a:r>
                    <a:rPr lang="en-US" i="1" baseline="-25000" dirty="0"/>
                    <a:t>3</a:t>
                  </a:r>
                  <a:r>
                    <a:rPr lang="en-US" i="1" dirty="0"/>
                    <a:t>)</a:t>
                  </a: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906E59F-F214-DC49-B8AF-D492154494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3432" y="3373487"/>
                  <a:ext cx="868379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6667" r="-4286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BCA61924-B79B-404C-A0A6-6A801B98D0BC}"/>
                  </a:ext>
                </a:extLst>
              </p:cNvPr>
              <p:cNvSpPr/>
              <p:nvPr/>
            </p:nvSpPr>
            <p:spPr>
              <a:xfrm>
                <a:off x="8259498" y="5184612"/>
                <a:ext cx="348242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𝐿</m:t>
                      </m:r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ln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p</m:t>
                          </m:r>
                        </m:e>
                      </m:d>
                      <m:r>
                        <a:rPr lang="en-US" b="0" i="0" smtClean="0">
                          <a:latin typeface="Cambria Math" charset="0"/>
                        </a:rPr>
                        <m:t>−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y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ln</m:t>
                      </m:r>
                      <m:r>
                        <a:rPr lang="en-US" b="0" i="0" smtClean="0">
                          <a:latin typeface="Cambria Math" charset="0"/>
                        </a:rPr>
                        <m:t>(1−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charset="0"/>
                        </a:rPr>
                        <m:t>p</m:t>
                      </m:r>
                      <m:r>
                        <a:rPr lang="en-US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CA61924-B79B-404C-A0A6-6A801B98D0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498" y="5184612"/>
                <a:ext cx="3482428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6849918-B086-B141-AAC3-057C2A41FF26}"/>
              </a:ext>
            </a:extLst>
          </p:cNvPr>
          <p:cNvSpPr txBox="1"/>
          <p:nvPr/>
        </p:nvSpPr>
        <p:spPr>
          <a:xfrm>
            <a:off x="3985225" y="5504555"/>
            <a:ext cx="32640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Karla" charset="0"/>
                <a:ea typeface="Karla" charset="0"/>
                <a:cs typeface="Karla" charset="0"/>
              </a:rPr>
              <a:t>Need to learn W1, W2 and W3.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44533E4-894A-6B43-9FB9-40ACD48F9E0E}"/>
              </a:ext>
            </a:extLst>
          </p:cNvPr>
          <p:cNvGrpSpPr/>
          <p:nvPr/>
        </p:nvGrpSpPr>
        <p:grpSpPr>
          <a:xfrm>
            <a:off x="8839578" y="1547568"/>
            <a:ext cx="3352422" cy="3352024"/>
            <a:chOff x="8839578" y="1547568"/>
            <a:chExt cx="3352422" cy="335202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ECA0CB32-1B06-7749-9436-870933CEA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6487" y="2872803"/>
              <a:ext cx="2096469" cy="13976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64F06C4E-7144-8843-ABE2-6023401F96C5}"/>
                    </a:ext>
                  </a:extLst>
                </p:cNvPr>
                <p:cNvSpPr/>
                <p:nvPr/>
              </p:nvSpPr>
              <p:spPr>
                <a:xfrm>
                  <a:off x="8839578" y="1547568"/>
                  <a:ext cx="2921761" cy="1048236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31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32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30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𝑞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64F06C4E-7144-8843-ABE2-6023401F96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578" y="1547568"/>
                  <a:ext cx="2921761" cy="10482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53711BD-AE65-D84D-9A3B-FFD3ACC84118}"/>
                </a:ext>
              </a:extLst>
            </p:cNvPr>
            <p:cNvSpPr txBox="1"/>
            <p:nvPr/>
          </p:nvSpPr>
          <p:spPr>
            <a:xfrm>
              <a:off x="9701561" y="4253261"/>
              <a:ext cx="2490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Passing through sigmoid yields probability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4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8654" y="431394"/>
            <a:ext cx="10402685" cy="2111143"/>
          </a:xfrm>
        </p:spPr>
        <p:txBody>
          <a:bodyPr/>
          <a:lstStyle/>
          <a:p>
            <a:r>
              <a:rPr lang="en-US" dirty="0"/>
              <a:t>Combining neurons allows us to model interesting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D3BAD5-DBA5-C140-87C4-6815A892A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51" y="1981200"/>
            <a:ext cx="12192000" cy="487680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xmlns="" id="{06E9869F-1C02-0545-B492-A8C02E4E2836}"/>
              </a:ext>
            </a:extLst>
          </p:cNvPr>
          <p:cNvSpPr/>
          <p:nvPr/>
        </p:nvSpPr>
        <p:spPr>
          <a:xfrm>
            <a:off x="5482376" y="4376057"/>
            <a:ext cx="709893" cy="63617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24990" y="977108"/>
            <a:ext cx="1450078" cy="1188984"/>
            <a:chOff x="4524990" y="977108"/>
            <a:chExt cx="1450078" cy="1188984"/>
          </a:xfrm>
        </p:grpSpPr>
        <p:sp>
          <p:nvSpPr>
            <p:cNvPr id="9" name="Oval 8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9" idx="6"/>
              <a:endCxn id="14" idx="2"/>
            </p:cNvCxnSpPr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6"/>
              <a:endCxn id="15" idx="2"/>
            </p:cNvCxnSpPr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/>
          <p:cNvSpPr/>
          <p:nvPr/>
        </p:nvSpPr>
        <p:spPr>
          <a:xfrm>
            <a:off x="6409471" y="1354693"/>
            <a:ext cx="492691" cy="4851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975068" y="1235687"/>
            <a:ext cx="434403" cy="3775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75067" y="1613272"/>
            <a:ext cx="434404" cy="32628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7" idx="6"/>
          </p:cNvCxnSpPr>
          <p:nvPr/>
        </p:nvCxnSpPr>
        <p:spPr>
          <a:xfrm flipV="1">
            <a:off x="6902162" y="1591747"/>
            <a:ext cx="326116" cy="550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88127" y="140708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5107577" y="1985554"/>
            <a:ext cx="1331013" cy="666206"/>
          </a:xfrm>
          <a:custGeom>
            <a:avLst/>
            <a:gdLst>
              <a:gd name="connsiteX0" fmla="*/ 953589 w 1331013"/>
              <a:gd name="connsiteY0" fmla="*/ 0 h 666206"/>
              <a:gd name="connsiteX1" fmla="*/ 1280160 w 1331013"/>
              <a:gd name="connsiteY1" fmla="*/ 274320 h 666206"/>
              <a:gd name="connsiteX2" fmla="*/ 0 w 1331013"/>
              <a:gd name="connsiteY2" fmla="*/ 666206 h 66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013" h="666206">
                <a:moveTo>
                  <a:pt x="953589" y="0"/>
                </a:moveTo>
                <a:cubicBezTo>
                  <a:pt x="1196340" y="81643"/>
                  <a:pt x="1439091" y="163286"/>
                  <a:pt x="1280160" y="274320"/>
                </a:cubicBezTo>
                <a:cubicBezTo>
                  <a:pt x="1121229" y="385354"/>
                  <a:pt x="0" y="666206"/>
                  <a:pt x="0" y="666206"/>
                </a:cubicBezTo>
              </a:path>
            </a:pathLst>
          </a:custGeom>
          <a:noFill/>
          <a:ln w="22225">
            <a:solidFill>
              <a:schemeClr val="accent6"/>
            </a:solidFill>
            <a:headEnd w="lg" len="sm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782389" y="901337"/>
            <a:ext cx="3434398" cy="1724297"/>
          </a:xfrm>
          <a:custGeom>
            <a:avLst/>
            <a:gdLst>
              <a:gd name="connsiteX0" fmla="*/ 3357154 w 3434398"/>
              <a:gd name="connsiteY0" fmla="*/ 352697 h 1724297"/>
              <a:gd name="connsiteX1" fmla="*/ 3148148 w 3434398"/>
              <a:gd name="connsiteY1" fmla="*/ 0 h 1724297"/>
              <a:gd name="connsiteX2" fmla="*/ 1031965 w 3434398"/>
              <a:gd name="connsiteY2" fmla="*/ 352697 h 1724297"/>
              <a:gd name="connsiteX3" fmla="*/ 0 w 3434398"/>
              <a:gd name="connsiteY3" fmla="*/ 1724297 h 172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8" h="1724297">
                <a:moveTo>
                  <a:pt x="3357154" y="352697"/>
                </a:moveTo>
                <a:cubicBezTo>
                  <a:pt x="3446416" y="176348"/>
                  <a:pt x="3535679" y="0"/>
                  <a:pt x="3148148" y="0"/>
                </a:cubicBezTo>
                <a:cubicBezTo>
                  <a:pt x="2760617" y="0"/>
                  <a:pt x="1556656" y="65314"/>
                  <a:pt x="1031965" y="352697"/>
                </a:cubicBezTo>
                <a:cubicBezTo>
                  <a:pt x="507274" y="640080"/>
                  <a:pt x="0" y="1724297"/>
                  <a:pt x="0" y="1724297"/>
                </a:cubicBezTo>
              </a:path>
            </a:pathLst>
          </a:custGeom>
          <a:noFill/>
          <a:ln w="22225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432766" y="1579726"/>
            <a:ext cx="775654" cy="1058971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9191AE2-3402-864C-AF23-E9595BB5C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weights change the shape and 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04A307-8061-C64B-A030-349945CD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51" y="1981200"/>
            <a:ext cx="12192000" cy="48768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197F598E-84B7-924D-894C-96BE8B5C25B0}"/>
              </a:ext>
            </a:extLst>
          </p:cNvPr>
          <p:cNvSpPr/>
          <p:nvPr/>
        </p:nvSpPr>
        <p:spPr>
          <a:xfrm>
            <a:off x="5482376" y="4297130"/>
            <a:ext cx="747791" cy="66330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24990" y="977108"/>
            <a:ext cx="1450078" cy="1188984"/>
            <a:chOff x="4524990" y="977108"/>
            <a:chExt cx="1450078" cy="1188984"/>
          </a:xfrm>
        </p:grpSpPr>
        <p:sp>
          <p:nvSpPr>
            <p:cNvPr id="24" name="Oval 23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30" idx="6"/>
            </p:cNvCxnSpPr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0" idx="6"/>
            </p:cNvCxnSpPr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975067" y="1235687"/>
            <a:ext cx="1509936" cy="703867"/>
            <a:chOff x="5975067" y="1235687"/>
            <a:chExt cx="1509936" cy="703867"/>
          </a:xfrm>
        </p:grpSpPr>
        <p:sp>
          <p:nvSpPr>
            <p:cNvPr id="29" name="Oval 28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975068" y="1235687"/>
              <a:ext cx="434403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975067" y="1613272"/>
              <a:ext cx="434404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4042403" y="901337"/>
            <a:ext cx="2174383" cy="1772080"/>
          </a:xfrm>
          <a:custGeom>
            <a:avLst/>
            <a:gdLst>
              <a:gd name="connsiteX0" fmla="*/ 3357154 w 3434398"/>
              <a:gd name="connsiteY0" fmla="*/ 352697 h 1724297"/>
              <a:gd name="connsiteX1" fmla="*/ 3148148 w 3434398"/>
              <a:gd name="connsiteY1" fmla="*/ 0 h 1724297"/>
              <a:gd name="connsiteX2" fmla="*/ 1031965 w 3434398"/>
              <a:gd name="connsiteY2" fmla="*/ 352697 h 1724297"/>
              <a:gd name="connsiteX3" fmla="*/ 0 w 3434398"/>
              <a:gd name="connsiteY3" fmla="*/ 1724297 h 172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8" h="1724297">
                <a:moveTo>
                  <a:pt x="3357154" y="352697"/>
                </a:moveTo>
                <a:cubicBezTo>
                  <a:pt x="3446416" y="176348"/>
                  <a:pt x="3535679" y="0"/>
                  <a:pt x="3148148" y="0"/>
                </a:cubicBezTo>
                <a:cubicBezTo>
                  <a:pt x="2760617" y="0"/>
                  <a:pt x="1556656" y="65314"/>
                  <a:pt x="1031965" y="352697"/>
                </a:cubicBezTo>
                <a:cubicBezTo>
                  <a:pt x="507274" y="640080"/>
                  <a:pt x="0" y="1724297"/>
                  <a:pt x="0" y="1724297"/>
                </a:cubicBezTo>
              </a:path>
            </a:pathLst>
          </a:custGeom>
          <a:noFill/>
          <a:ln w="22225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208921" y="1933303"/>
            <a:ext cx="4205706" cy="731520"/>
          </a:xfrm>
          <a:custGeom>
            <a:avLst/>
            <a:gdLst>
              <a:gd name="connsiteX0" fmla="*/ 3891433 w 4205706"/>
              <a:gd name="connsiteY0" fmla="*/ 0 h 731520"/>
              <a:gd name="connsiteX1" fmla="*/ 3878370 w 4205706"/>
              <a:gd name="connsiteY1" fmla="*/ 391886 h 731520"/>
              <a:gd name="connsiteX2" fmla="*/ 521216 w 4205706"/>
              <a:gd name="connsiteY2" fmla="*/ 326571 h 731520"/>
              <a:gd name="connsiteX3" fmla="*/ 11765 w 4205706"/>
              <a:gd name="connsiteY3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5706" h="731520">
                <a:moveTo>
                  <a:pt x="3891433" y="0"/>
                </a:moveTo>
                <a:cubicBezTo>
                  <a:pt x="4165753" y="168729"/>
                  <a:pt x="4440073" y="337458"/>
                  <a:pt x="3878370" y="391886"/>
                </a:cubicBezTo>
                <a:cubicBezTo>
                  <a:pt x="3316667" y="446315"/>
                  <a:pt x="1165650" y="269965"/>
                  <a:pt x="521216" y="326571"/>
                </a:cubicBezTo>
                <a:cubicBezTo>
                  <a:pt x="-123218" y="383177"/>
                  <a:pt x="11765" y="731520"/>
                  <a:pt x="11765" y="731520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432766" y="1579726"/>
            <a:ext cx="775654" cy="1058971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C52526B-D8D9-984D-95AD-4D3D8ED1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495" y="1988142"/>
            <a:ext cx="12192000" cy="4876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18A0AA9-C059-F843-84F3-01393C05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46</a:t>
            </a:fld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xmlns="" id="{92E84F2B-A5F2-ED41-8C95-B73EF68A2A47}"/>
              </a:ext>
            </a:extLst>
          </p:cNvPr>
          <p:cNvSpPr txBox="1">
            <a:spLocks/>
          </p:cNvSpPr>
          <p:nvPr/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Neural networks can model </a:t>
            </a:r>
            <a:r>
              <a:rPr lang="en-US" i="1" dirty="0"/>
              <a:t>any </a:t>
            </a:r>
            <a:r>
              <a:rPr lang="en-US" dirty="0"/>
              <a:t>reasonable function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22326" y="997150"/>
            <a:ext cx="1450078" cy="1188984"/>
            <a:chOff x="4524990" y="977108"/>
            <a:chExt cx="1450078" cy="1188984"/>
          </a:xfrm>
        </p:grpSpPr>
        <p:sp>
          <p:nvSpPr>
            <p:cNvPr id="14" name="Oval 13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5664545" y="993299"/>
            <a:ext cx="492691" cy="485117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64544" y="1697166"/>
            <a:ext cx="492691" cy="485117"/>
          </a:xfrm>
          <a:prstGeom prst="ellipse">
            <a:avLst/>
          </a:prstGeom>
          <a:solidFill>
            <a:schemeClr val="accent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5" idx="6"/>
            <a:endCxn id="30" idx="2"/>
          </p:cNvCxnSpPr>
          <p:nvPr/>
        </p:nvCxnSpPr>
        <p:spPr>
          <a:xfrm flipV="1">
            <a:off x="5472404" y="1235858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72403" y="1955470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157235" y="1235858"/>
            <a:ext cx="1559261" cy="703867"/>
            <a:chOff x="5925742" y="1235858"/>
            <a:chExt cx="1559261" cy="703867"/>
          </a:xfrm>
        </p:grpSpPr>
        <p:sp>
          <p:nvSpPr>
            <p:cNvPr id="24" name="Oval 23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6" name="Straight Arrow Connector 25"/>
            <p:cNvCxnSpPr>
              <a:stCxn id="19" idx="6"/>
            </p:cNvCxnSpPr>
            <p:nvPr/>
          </p:nvCxnSpPr>
          <p:spPr>
            <a:xfrm>
              <a:off x="5925743" y="1235858"/>
              <a:ext cx="483728" cy="37741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6"/>
            </p:cNvCxnSpPr>
            <p:nvPr/>
          </p:nvCxnSpPr>
          <p:spPr>
            <a:xfrm flipV="1">
              <a:off x="5925742" y="1613272"/>
              <a:ext cx="483729" cy="32645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endCxn id="30" idx="2"/>
          </p:cNvCxnSpPr>
          <p:nvPr/>
        </p:nvCxnSpPr>
        <p:spPr>
          <a:xfrm flipV="1">
            <a:off x="5472403" y="1235858"/>
            <a:ext cx="192142" cy="7522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6"/>
          </p:cNvCxnSpPr>
          <p:nvPr/>
        </p:nvCxnSpPr>
        <p:spPr>
          <a:xfrm>
            <a:off x="5472404" y="1239709"/>
            <a:ext cx="192140" cy="70001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xmlns="" id="{23706E2C-93FE-6745-8712-B86454D82D3F}"/>
              </a:ext>
            </a:extLst>
          </p:cNvPr>
          <p:cNvSpPr/>
          <p:nvPr/>
        </p:nvSpPr>
        <p:spPr>
          <a:xfrm>
            <a:off x="5472403" y="4402183"/>
            <a:ext cx="682052" cy="56183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7664392" y="1591747"/>
            <a:ext cx="434579" cy="1046950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385627" y="856307"/>
            <a:ext cx="3094961" cy="1769327"/>
          </a:xfrm>
          <a:custGeom>
            <a:avLst/>
            <a:gdLst>
              <a:gd name="connsiteX0" fmla="*/ 2962922 w 3094961"/>
              <a:gd name="connsiteY0" fmla="*/ 423853 h 1769327"/>
              <a:gd name="connsiteX1" fmla="*/ 2793104 w 3094961"/>
              <a:gd name="connsiteY1" fmla="*/ 84219 h 1769327"/>
              <a:gd name="connsiteX2" fmla="*/ 311162 w 3094961"/>
              <a:gd name="connsiteY2" fmla="*/ 162596 h 1769327"/>
              <a:gd name="connsiteX3" fmla="*/ 36842 w 3094961"/>
              <a:gd name="connsiteY3" fmla="*/ 1769327 h 176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961" h="1769327">
                <a:moveTo>
                  <a:pt x="2962922" y="423853"/>
                </a:moveTo>
                <a:cubicBezTo>
                  <a:pt x="3098993" y="275807"/>
                  <a:pt x="3235064" y="127762"/>
                  <a:pt x="2793104" y="84219"/>
                </a:cubicBezTo>
                <a:cubicBezTo>
                  <a:pt x="2351144" y="40676"/>
                  <a:pt x="770539" y="-118255"/>
                  <a:pt x="311162" y="162596"/>
                </a:cubicBezTo>
                <a:cubicBezTo>
                  <a:pt x="-148215" y="443447"/>
                  <a:pt x="36842" y="1769327"/>
                  <a:pt x="36842" y="1769327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513909" y="1881051"/>
            <a:ext cx="3034712" cy="1972492"/>
          </a:xfrm>
          <a:custGeom>
            <a:avLst/>
            <a:gdLst>
              <a:gd name="connsiteX0" fmla="*/ 2913017 w 3034712"/>
              <a:gd name="connsiteY0" fmla="*/ 0 h 1972492"/>
              <a:gd name="connsiteX1" fmla="*/ 2690948 w 3034712"/>
              <a:gd name="connsiteY1" fmla="*/ 457200 h 1972492"/>
              <a:gd name="connsiteX2" fmla="*/ 0 w 3034712"/>
              <a:gd name="connsiteY2" fmla="*/ 1972492 h 19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4712" h="1972492">
                <a:moveTo>
                  <a:pt x="2913017" y="0"/>
                </a:moveTo>
                <a:cubicBezTo>
                  <a:pt x="3044734" y="64225"/>
                  <a:pt x="3176451" y="128451"/>
                  <a:pt x="2690948" y="457200"/>
                </a:cubicBezTo>
                <a:cubicBezTo>
                  <a:pt x="2205445" y="785949"/>
                  <a:pt x="0" y="1972492"/>
                  <a:pt x="0" y="1972492"/>
                </a:cubicBezTo>
              </a:path>
            </a:pathLst>
          </a:custGeom>
          <a:noFill/>
          <a:ln w="254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D655A452-F579-7B44-B7A2-62E90E57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688" y="1984248"/>
            <a:ext cx="121920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47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xmlns="" id="{8E1EE61E-FA66-CC41-BBD6-A652202C7F30}"/>
              </a:ext>
            </a:extLst>
          </p:cNvPr>
          <p:cNvSpPr txBox="1">
            <a:spLocks/>
          </p:cNvSpPr>
          <p:nvPr/>
        </p:nvSpPr>
        <p:spPr>
          <a:xfrm>
            <a:off x="932495" y="320316"/>
            <a:ext cx="11488105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Adding layers allows us to model increasingly complex functions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23706E2C-93FE-6745-8712-B86454D82D3F}"/>
              </a:ext>
            </a:extLst>
          </p:cNvPr>
          <p:cNvSpPr/>
          <p:nvPr/>
        </p:nvSpPr>
        <p:spPr>
          <a:xfrm>
            <a:off x="5472403" y="4416951"/>
            <a:ext cx="682052" cy="54706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22326" y="997150"/>
            <a:ext cx="1450078" cy="1188984"/>
            <a:chOff x="4524990" y="977108"/>
            <a:chExt cx="1450078" cy="1188984"/>
          </a:xfrm>
        </p:grpSpPr>
        <p:sp>
          <p:nvSpPr>
            <p:cNvPr id="12" name="Oval 11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5472403" y="1955470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472403" y="993299"/>
            <a:ext cx="684833" cy="1188984"/>
            <a:chOff x="5472403" y="993299"/>
            <a:chExt cx="684833" cy="1188984"/>
          </a:xfrm>
        </p:grpSpPr>
        <p:sp>
          <p:nvSpPr>
            <p:cNvPr id="19" name="Oval 18"/>
            <p:cNvSpPr/>
            <p:nvPr/>
          </p:nvSpPr>
          <p:spPr>
            <a:xfrm>
              <a:off x="5664545" y="993299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664544" y="1697166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14" idx="6"/>
              <a:endCxn id="19" idx="2"/>
            </p:cNvCxnSpPr>
            <p:nvPr/>
          </p:nvCxnSpPr>
          <p:spPr>
            <a:xfrm flipV="1">
              <a:off x="5472404" y="1235858"/>
              <a:ext cx="192141" cy="385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19" idx="2"/>
            </p:cNvCxnSpPr>
            <p:nvPr/>
          </p:nvCxnSpPr>
          <p:spPr>
            <a:xfrm flipV="1">
              <a:off x="5472403" y="1235858"/>
              <a:ext cx="192142" cy="7522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4" idx="6"/>
              <a:endCxn id="20" idx="2"/>
            </p:cNvCxnSpPr>
            <p:nvPr/>
          </p:nvCxnSpPr>
          <p:spPr>
            <a:xfrm>
              <a:off x="5472404" y="1239709"/>
              <a:ext cx="192140" cy="70001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157235" y="995225"/>
            <a:ext cx="725727" cy="1188984"/>
            <a:chOff x="5431509" y="993299"/>
            <a:chExt cx="725727" cy="1188984"/>
          </a:xfrm>
        </p:grpSpPr>
        <p:sp>
          <p:nvSpPr>
            <p:cNvPr id="39" name="Oval 38"/>
            <p:cNvSpPr/>
            <p:nvPr/>
          </p:nvSpPr>
          <p:spPr>
            <a:xfrm>
              <a:off x="5664545" y="993299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664544" y="1697166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19" idx="6"/>
              <a:endCxn id="39" idx="2"/>
            </p:cNvCxnSpPr>
            <p:nvPr/>
          </p:nvCxnSpPr>
          <p:spPr>
            <a:xfrm>
              <a:off x="5431510" y="1233932"/>
              <a:ext cx="233035" cy="192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0" idx="6"/>
            </p:cNvCxnSpPr>
            <p:nvPr/>
          </p:nvCxnSpPr>
          <p:spPr>
            <a:xfrm flipV="1">
              <a:off x="5431509" y="1235859"/>
              <a:ext cx="233036" cy="70194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9" idx="6"/>
            </p:cNvCxnSpPr>
            <p:nvPr/>
          </p:nvCxnSpPr>
          <p:spPr>
            <a:xfrm>
              <a:off x="5431510" y="1233932"/>
              <a:ext cx="233034" cy="70579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>
            <a:stCxn id="20" idx="6"/>
            <a:endCxn id="40" idx="2"/>
          </p:cNvCxnSpPr>
          <p:nvPr/>
        </p:nvCxnSpPr>
        <p:spPr>
          <a:xfrm>
            <a:off x="6157235" y="1939725"/>
            <a:ext cx="233035" cy="192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891731" y="1235857"/>
            <a:ext cx="1509936" cy="703867"/>
            <a:chOff x="5975067" y="1235687"/>
            <a:chExt cx="1509936" cy="703867"/>
          </a:xfrm>
        </p:grpSpPr>
        <p:sp>
          <p:nvSpPr>
            <p:cNvPr id="52" name="Oval 51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975068" y="1235687"/>
              <a:ext cx="434403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5975067" y="1613272"/>
              <a:ext cx="434404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 65"/>
          <p:cNvSpPr/>
          <p:nvPr/>
        </p:nvSpPr>
        <p:spPr>
          <a:xfrm>
            <a:off x="8050410" y="1666328"/>
            <a:ext cx="803985" cy="985431"/>
          </a:xfrm>
          <a:custGeom>
            <a:avLst/>
            <a:gdLst>
              <a:gd name="connsiteX0" fmla="*/ 440448 w 803985"/>
              <a:gd name="connsiteY0" fmla="*/ 0 h 1071154"/>
              <a:gd name="connsiteX1" fmla="*/ 793145 w 803985"/>
              <a:gd name="connsiteY1" fmla="*/ 470263 h 1071154"/>
              <a:gd name="connsiteX2" fmla="*/ 74688 w 803985"/>
              <a:gd name="connsiteY2" fmla="*/ 770708 h 1071154"/>
              <a:gd name="connsiteX3" fmla="*/ 22436 w 803985"/>
              <a:gd name="connsiteY3" fmla="*/ 1071154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985" h="1071154">
                <a:moveTo>
                  <a:pt x="440448" y="0"/>
                </a:moveTo>
                <a:cubicBezTo>
                  <a:pt x="647276" y="170906"/>
                  <a:pt x="854105" y="341812"/>
                  <a:pt x="793145" y="470263"/>
                </a:cubicBezTo>
                <a:cubicBezTo>
                  <a:pt x="732185" y="598714"/>
                  <a:pt x="203139" y="670560"/>
                  <a:pt x="74688" y="770708"/>
                </a:cubicBezTo>
                <a:cubicBezTo>
                  <a:pt x="-53763" y="870856"/>
                  <a:pt x="22436" y="1071154"/>
                  <a:pt x="22436" y="1071154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422469" y="796834"/>
            <a:ext cx="3666869" cy="1917855"/>
          </a:xfrm>
          <a:custGeom>
            <a:avLst/>
            <a:gdLst>
              <a:gd name="connsiteX0" fmla="*/ 2962922 w 3094961"/>
              <a:gd name="connsiteY0" fmla="*/ 423853 h 1769327"/>
              <a:gd name="connsiteX1" fmla="*/ 2793104 w 3094961"/>
              <a:gd name="connsiteY1" fmla="*/ 84219 h 1769327"/>
              <a:gd name="connsiteX2" fmla="*/ 311162 w 3094961"/>
              <a:gd name="connsiteY2" fmla="*/ 162596 h 1769327"/>
              <a:gd name="connsiteX3" fmla="*/ 36842 w 3094961"/>
              <a:gd name="connsiteY3" fmla="*/ 1769327 h 176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961" h="1769327">
                <a:moveTo>
                  <a:pt x="2962922" y="423853"/>
                </a:moveTo>
                <a:cubicBezTo>
                  <a:pt x="3098993" y="275807"/>
                  <a:pt x="3235064" y="127762"/>
                  <a:pt x="2793104" y="84219"/>
                </a:cubicBezTo>
                <a:cubicBezTo>
                  <a:pt x="2351144" y="40676"/>
                  <a:pt x="770539" y="-118255"/>
                  <a:pt x="311162" y="162596"/>
                </a:cubicBezTo>
                <a:cubicBezTo>
                  <a:pt x="-148215" y="443447"/>
                  <a:pt x="36842" y="1769327"/>
                  <a:pt x="36842" y="1769327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3513908" y="1982321"/>
            <a:ext cx="3575429" cy="1871222"/>
          </a:xfrm>
          <a:custGeom>
            <a:avLst/>
            <a:gdLst>
              <a:gd name="connsiteX0" fmla="*/ 2913017 w 3034712"/>
              <a:gd name="connsiteY0" fmla="*/ 0 h 1972492"/>
              <a:gd name="connsiteX1" fmla="*/ 2690948 w 3034712"/>
              <a:gd name="connsiteY1" fmla="*/ 457200 h 1972492"/>
              <a:gd name="connsiteX2" fmla="*/ 0 w 3034712"/>
              <a:gd name="connsiteY2" fmla="*/ 1972492 h 19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4712" h="1972492">
                <a:moveTo>
                  <a:pt x="2913017" y="0"/>
                </a:moveTo>
                <a:cubicBezTo>
                  <a:pt x="3044734" y="64225"/>
                  <a:pt x="3176451" y="128451"/>
                  <a:pt x="2690948" y="457200"/>
                </a:cubicBezTo>
                <a:cubicBezTo>
                  <a:pt x="2205445" y="785949"/>
                  <a:pt x="0" y="1972492"/>
                  <a:pt x="0" y="1972492"/>
                </a:cubicBezTo>
              </a:path>
            </a:pathLst>
          </a:custGeom>
          <a:noFill/>
          <a:ln w="254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So far: </a:t>
            </a:r>
          </a:p>
          <a:p>
            <a:pPr marL="1381125" indent="-342900">
              <a:buFont typeface="Arial" charset="0"/>
              <a:buChar char="•"/>
            </a:pPr>
            <a:r>
              <a:rPr lang="en-US" sz="2400" dirty="0" smtClean="0"/>
              <a:t>A single neuron can be a logistic regression unit. We will soon see other </a:t>
            </a:r>
            <a:r>
              <a:rPr lang="en-US" sz="2400" dirty="0" smtClean="0"/>
              <a:t>choices. </a:t>
            </a:r>
            <a:endParaRPr lang="en-US" sz="2400" dirty="0" smtClean="0"/>
          </a:p>
          <a:p>
            <a:pPr marL="1381125" indent="-342900">
              <a:buFont typeface="Arial" charset="0"/>
              <a:buChar char="•"/>
            </a:pPr>
            <a:r>
              <a:rPr lang="en-US" sz="2400" dirty="0" smtClean="0"/>
              <a:t>A neural network is a combination of logistic regression (or other types) </a:t>
            </a:r>
            <a:r>
              <a:rPr lang="en-US" sz="2400" dirty="0" smtClean="0"/>
              <a:t>units. </a:t>
            </a:r>
            <a:endParaRPr lang="en-US" sz="2400" dirty="0" smtClean="0"/>
          </a:p>
          <a:p>
            <a:pPr marL="1381125" indent="-342900">
              <a:buFont typeface="Arial" charset="0"/>
              <a:buChar char="•"/>
            </a:pPr>
            <a:r>
              <a:rPr lang="en-US" sz="2400" dirty="0" smtClean="0"/>
              <a:t>A neural network can approximate non-linear </a:t>
            </a:r>
            <a:r>
              <a:rPr lang="en-US" sz="2400" dirty="0" smtClean="0"/>
              <a:t>functions.</a:t>
            </a:r>
            <a:endParaRPr lang="en-US" sz="2400" dirty="0" smtClean="0"/>
          </a:p>
          <a:p>
            <a:pPr marL="12700"/>
            <a:r>
              <a:rPr lang="en-US" sz="2400" b="1" dirty="0" smtClean="0"/>
              <a:t>Next Lecture: </a:t>
            </a:r>
            <a:endParaRPr lang="en-US" sz="2400" b="1" dirty="0" smtClean="0"/>
          </a:p>
          <a:p>
            <a:pPr marL="1381125" indent="-342900">
              <a:buFont typeface="Arial" charset="0"/>
              <a:buChar char="•"/>
            </a:pPr>
            <a:r>
              <a:rPr lang="en-US" sz="2400" dirty="0" smtClean="0"/>
              <a:t>What kind of activations, how </a:t>
            </a:r>
            <a:r>
              <a:rPr lang="en-US" sz="2400" dirty="0" smtClean="0"/>
              <a:t>many </a:t>
            </a:r>
            <a:r>
              <a:rPr lang="en-US" sz="2400" dirty="0" smtClean="0"/>
              <a:t>neurons, how many layers, output unit and loss function?</a:t>
            </a:r>
            <a:endParaRPr lang="en-US" sz="2400" dirty="0" smtClean="0"/>
          </a:p>
          <a:p>
            <a:pPr marL="12700"/>
            <a:r>
              <a:rPr lang="en-US" sz="2400" b="1" dirty="0" smtClean="0"/>
              <a:t>Following two lecture on NN</a:t>
            </a:r>
            <a:r>
              <a:rPr lang="en-US" sz="2400" b="1" dirty="0" smtClean="0"/>
              <a:t>:</a:t>
            </a:r>
            <a:endParaRPr lang="en-US" sz="2400" b="1" dirty="0" smtClean="0"/>
          </a:p>
          <a:p>
            <a:pPr marL="1039813" indent="338138">
              <a:buFont typeface="Arial" charset="0"/>
              <a:buChar char="•"/>
            </a:pPr>
            <a:r>
              <a:rPr lang="en-US" sz="2400" dirty="0" smtClean="0"/>
              <a:t>How do we estimate </a:t>
            </a:r>
            <a:r>
              <a:rPr lang="en-US" sz="2400" dirty="0" smtClean="0"/>
              <a:t>the weights </a:t>
            </a:r>
            <a:r>
              <a:rPr lang="en-US" sz="2400" dirty="0" smtClean="0"/>
              <a:t>and </a:t>
            </a:r>
            <a:r>
              <a:rPr lang="en-US" sz="2400" dirty="0" smtClean="0"/>
              <a:t>biases? </a:t>
            </a:r>
            <a:endParaRPr lang="en-US" sz="2400" dirty="0" smtClean="0"/>
          </a:p>
          <a:p>
            <a:pPr marL="1039813" indent="338138">
              <a:buFont typeface="Arial" charset="0"/>
              <a:buChar char="•"/>
            </a:pPr>
            <a:r>
              <a:rPr lang="en-US" sz="2400" dirty="0" smtClean="0"/>
              <a:t>How to </a:t>
            </a:r>
            <a:r>
              <a:rPr lang="en-US" sz="2400" dirty="0"/>
              <a:t>r</a:t>
            </a:r>
            <a:r>
              <a:rPr lang="en-US" sz="2400" dirty="0" smtClean="0"/>
              <a:t>egularize </a:t>
            </a:r>
            <a:r>
              <a:rPr lang="en-US" sz="2400" dirty="0" smtClean="0"/>
              <a:t>Neural </a:t>
            </a:r>
            <a:r>
              <a:rPr lang="en-US" sz="2400" dirty="0" smtClean="0"/>
              <a:t>Networks.</a:t>
            </a:r>
            <a:endParaRPr lang="en-US" sz="2400" dirty="0"/>
          </a:p>
          <a:p>
            <a:pPr marL="1039813" indent="-1588"/>
            <a:r>
              <a:rPr lang="en-US" sz="2400" dirty="0" smtClean="0"/>
              <a:t>	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Quiz (survey) </a:t>
            </a:r>
          </a:p>
          <a:p>
            <a:endParaRPr lang="en-US" sz="2400" dirty="0"/>
          </a:p>
          <a:p>
            <a:r>
              <a:rPr lang="en-US" sz="2400" dirty="0" smtClean="0"/>
              <a:t>And two super cool ED exercises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Neural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26" y="155276"/>
            <a:ext cx="8627613" cy="60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video.arstechnica.com</a:t>
            </a:r>
            <a:r>
              <a:rPr lang="en-US" dirty="0"/>
              <a:t>/watch/</a:t>
            </a:r>
            <a:r>
              <a:rPr lang="en-US" dirty="0" err="1"/>
              <a:t>sunspring</a:t>
            </a:r>
            <a:r>
              <a:rPr lang="en-US" dirty="0"/>
              <a:t>-sci-fi-short-film</a:t>
            </a:r>
          </a:p>
        </p:txBody>
      </p:sp>
    </p:spTree>
    <p:extLst>
      <p:ext uri="{BB962C8B-B14F-4D97-AF65-F5344CB8AC3E}">
        <p14:creationId xmlns:p14="http://schemas.microsoft.com/office/powerpoint/2010/main" val="37332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news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34" y="872959"/>
            <a:ext cx="3707131" cy="59187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41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news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54" y="983807"/>
            <a:ext cx="3527729" cy="568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Lecture1_Introduction_tanner</Template>
  <TotalTime>24928</TotalTime>
  <Words>1833</Words>
  <Application>Microsoft Macintosh PowerPoint</Application>
  <PresentationFormat>Widescreen</PresentationFormat>
  <Paragraphs>436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Calibri</vt:lpstr>
      <vt:lpstr>Cambria Math</vt:lpstr>
      <vt:lpstr>Comic Sans MS</vt:lpstr>
      <vt:lpstr>Karla</vt:lpstr>
      <vt:lpstr>Mangal</vt:lpstr>
      <vt:lpstr>Arial</vt:lpstr>
      <vt:lpstr>GEC_template</vt:lpstr>
      <vt:lpstr>Lecture 18:  Perceptron and Multilayer Perceptron</vt:lpstr>
      <vt:lpstr>PowerPoint Presentation</vt:lpstr>
      <vt:lpstr>Outline</vt:lpstr>
      <vt:lpstr>Outline</vt:lpstr>
      <vt:lpstr>Artificial Neural Networks</vt:lpstr>
      <vt:lpstr>PowerPoint Presentation</vt:lpstr>
      <vt:lpstr>Watch this!</vt:lpstr>
      <vt:lpstr>Today’s news</vt:lpstr>
      <vt:lpstr>Today’s news</vt:lpstr>
      <vt:lpstr>AlphaGo (2015)</vt:lpstr>
      <vt:lpstr>AlphaZero (2017)</vt:lpstr>
      <vt:lpstr>iOS Speech Synthesis (2016-)</vt:lpstr>
      <vt:lpstr>Historical Trends</vt:lpstr>
      <vt:lpstr>Historical Trends</vt:lpstr>
      <vt:lpstr>Outline</vt:lpstr>
      <vt:lpstr>Classification and Logistic Regression</vt:lpstr>
      <vt:lpstr>Regression and Classification</vt:lpstr>
      <vt:lpstr>Typical Classification Examples</vt:lpstr>
      <vt:lpstr>Data: Response vs. Predictor Variables</vt:lpstr>
      <vt:lpstr>Response vs. Predictor Variables</vt:lpstr>
      <vt:lpstr>Heart Data</vt:lpstr>
      <vt:lpstr>Heart Data</vt:lpstr>
      <vt:lpstr>Logistic Regression</vt:lpstr>
      <vt:lpstr>Heart Data: logistic estimation</vt:lpstr>
      <vt:lpstr>Logistic Regression</vt:lpstr>
      <vt:lpstr>Logistic Regression</vt:lpstr>
      <vt:lpstr>Logistic Regression</vt:lpstr>
      <vt:lpstr>Logistic Regression</vt:lpstr>
      <vt:lpstr>Estimating the coefficients for Logistic Regression </vt:lpstr>
      <vt:lpstr>Need for Non-Linearity</vt:lpstr>
      <vt:lpstr>Neural Networks to The Rescue</vt:lpstr>
      <vt:lpstr>Representation Matters</vt:lpstr>
      <vt:lpstr>Outline</vt:lpstr>
      <vt:lpstr>Logistic Regression Revisited</vt:lpstr>
      <vt:lpstr>Build our first ANN</vt:lpstr>
      <vt:lpstr>Build our first ANN</vt:lpstr>
      <vt:lpstr>Outline</vt:lpstr>
      <vt:lpstr>Example Using Heart Data</vt:lpstr>
      <vt:lpstr>Example Using Heart Data</vt:lpstr>
      <vt:lpstr>Example Using Heart Data</vt:lpstr>
      <vt:lpstr>Example</vt:lpstr>
      <vt:lpstr>Pavlos game #232</vt:lpstr>
      <vt:lpstr>Pavlos game #232</vt:lpstr>
      <vt:lpstr>PowerPoint Presentation</vt:lpstr>
      <vt:lpstr>PowerPoint Presentation</vt:lpstr>
      <vt:lpstr>PowerPoint Presentation</vt:lpstr>
      <vt:lpstr>PowerPoint Presentation</vt:lpstr>
      <vt:lpstr>Summary</vt:lpstr>
      <vt:lpstr>Exercises 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#7: Perceptron and Back Propagation</dc:title>
  <dc:creator>Microsoft Office User</dc:creator>
  <cp:lastModifiedBy>Microsoft Office User</cp:lastModifiedBy>
  <cp:revision>356</cp:revision>
  <cp:lastPrinted>2019-11-06T17:23:06Z</cp:lastPrinted>
  <dcterms:created xsi:type="dcterms:W3CDTF">2018-07-15T23:20:29Z</dcterms:created>
  <dcterms:modified xsi:type="dcterms:W3CDTF">2019-11-06T17:31:07Z</dcterms:modified>
</cp:coreProperties>
</file>