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1"/>
  </p:sldMasterIdLst>
  <p:notesMasterIdLst>
    <p:notesMasterId r:id="rId67"/>
  </p:notesMasterIdLst>
  <p:sldIdLst>
    <p:sldId id="257" r:id="rId2"/>
    <p:sldId id="395" r:id="rId3"/>
    <p:sldId id="396" r:id="rId4"/>
    <p:sldId id="397" r:id="rId5"/>
    <p:sldId id="258" r:id="rId6"/>
    <p:sldId id="384" r:id="rId7"/>
    <p:sldId id="385" r:id="rId8"/>
    <p:sldId id="388" r:id="rId9"/>
    <p:sldId id="321" r:id="rId10"/>
    <p:sldId id="293" r:id="rId11"/>
    <p:sldId id="390" r:id="rId12"/>
    <p:sldId id="391" r:id="rId13"/>
    <p:sldId id="392" r:id="rId14"/>
    <p:sldId id="352" r:id="rId15"/>
    <p:sldId id="353" r:id="rId16"/>
    <p:sldId id="354" r:id="rId17"/>
    <p:sldId id="355" r:id="rId18"/>
    <p:sldId id="357" r:id="rId19"/>
    <p:sldId id="358" r:id="rId20"/>
    <p:sldId id="297" r:id="rId21"/>
    <p:sldId id="359" r:id="rId22"/>
    <p:sldId id="360" r:id="rId23"/>
    <p:sldId id="363" r:id="rId24"/>
    <p:sldId id="361" r:id="rId25"/>
    <p:sldId id="394" r:id="rId26"/>
    <p:sldId id="368" r:id="rId27"/>
    <p:sldId id="364" r:id="rId28"/>
    <p:sldId id="365" r:id="rId29"/>
    <p:sldId id="367" r:id="rId30"/>
    <p:sldId id="369" r:id="rId31"/>
    <p:sldId id="299" r:id="rId32"/>
    <p:sldId id="300" r:id="rId33"/>
    <p:sldId id="318" r:id="rId34"/>
    <p:sldId id="317" r:id="rId35"/>
    <p:sldId id="316" r:id="rId36"/>
    <p:sldId id="370" r:id="rId37"/>
    <p:sldId id="371" r:id="rId38"/>
    <p:sldId id="372" r:id="rId39"/>
    <p:sldId id="349" r:id="rId40"/>
    <p:sldId id="339" r:id="rId41"/>
    <p:sldId id="340" r:id="rId42"/>
    <p:sldId id="341" r:id="rId43"/>
    <p:sldId id="343" r:id="rId44"/>
    <p:sldId id="346" r:id="rId45"/>
    <p:sldId id="347" r:id="rId46"/>
    <p:sldId id="348" r:id="rId47"/>
    <p:sldId id="373" r:id="rId48"/>
    <p:sldId id="374" r:id="rId49"/>
    <p:sldId id="376" r:id="rId50"/>
    <p:sldId id="377" r:id="rId51"/>
    <p:sldId id="378" r:id="rId52"/>
    <p:sldId id="379" r:id="rId53"/>
    <p:sldId id="383" r:id="rId54"/>
    <p:sldId id="311" r:id="rId55"/>
    <p:sldId id="307" r:id="rId56"/>
    <p:sldId id="309" r:id="rId57"/>
    <p:sldId id="308" r:id="rId58"/>
    <p:sldId id="306" r:id="rId59"/>
    <p:sldId id="381" r:id="rId60"/>
    <p:sldId id="302" r:id="rId61"/>
    <p:sldId id="380" r:id="rId62"/>
    <p:sldId id="303" r:id="rId63"/>
    <p:sldId id="304" r:id="rId64"/>
    <p:sldId id="382" r:id="rId65"/>
    <p:sldId id="39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6"/>
    <p:restoredTop sz="94664"/>
  </p:normalViewPr>
  <p:slideViewPr>
    <p:cSldViewPr snapToGrid="0" snapToObjects="1">
      <p:cViewPr>
        <p:scale>
          <a:sx n="82" d="100"/>
          <a:sy n="82" d="100"/>
        </p:scale>
        <p:origin x="7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FFAD9-A5BE-F646-B55C-F0638195490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89DB4-82E0-AF40-81BE-1C4AA0DF4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9DB4-82E0-AF40-81BE-1C4AA0DF45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5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0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9DB4-82E0-AF40-81BE-1C4AA0DF45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</a:t>
            </a:r>
            <a:r>
              <a:rPr lang="en-US" sz="24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5CB2-BF6F-6E49-AC61-7BDDE2E02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3.tiff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65B86F-3171-0647-A08E-F96D3494CE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16: </a:t>
            </a:r>
            <a:r>
              <a:rPr lang="en-US" dirty="0" smtClean="0"/>
              <a:t>Bagging </a:t>
            </a:r>
            <a:r>
              <a:rPr lang="en-US" dirty="0" smtClean="0"/>
              <a:t>and </a:t>
            </a:r>
            <a:r>
              <a:rPr lang="en-US" dirty="0"/>
              <a:t>Random </a:t>
            </a:r>
            <a:r>
              <a:rPr lang="en-US" dirty="0" smtClean="0"/>
              <a:t>Forest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Criteria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737696" cy="2111143"/>
          </a:xfrm>
        </p:spPr>
        <p:txBody>
          <a:bodyPr/>
          <a:lstStyle/>
          <a:p>
            <a:r>
              <a:rPr lang="en-US" dirty="0" smtClean="0"/>
              <a:t>The splitting </a:t>
            </a:r>
            <a:r>
              <a:rPr lang="en-US" dirty="0"/>
              <a:t>criteria we’ve examined each </a:t>
            </a:r>
            <a:r>
              <a:rPr lang="en-US" dirty="0" smtClean="0"/>
              <a:t>minimize a loss function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1200120" lvl="1" indent="-457200">
              <a:buFont typeface="+mj-lt"/>
              <a:buAutoNum type="alphaUcPeriod"/>
            </a:pPr>
            <a:r>
              <a:rPr lang="en-US" b="1" dirty="0" smtClean="0"/>
              <a:t>For </a:t>
            </a:r>
            <a:r>
              <a:rPr lang="en-US" b="1" dirty="0"/>
              <a:t>classification</a:t>
            </a:r>
            <a:r>
              <a:rPr lang="en-US" dirty="0"/>
              <a:t>, purity of the regions is a good indicator the performance of the model. </a:t>
            </a:r>
            <a:r>
              <a:rPr lang="en-US" dirty="0" smtClean="0"/>
              <a:t> </a:t>
            </a:r>
            <a:r>
              <a:rPr lang="en-US" dirty="0" smtClean="0"/>
              <a:t>Entropy as a splitting criterial minimizes the cross-entropy (greedy).</a:t>
            </a:r>
            <a:endParaRPr lang="en-US" dirty="0" smtClean="0"/>
          </a:p>
          <a:p>
            <a:pPr marL="1200120" lvl="1" indent="-457200">
              <a:buFont typeface="+mj-lt"/>
              <a:buAutoNum type="alphaUcPeriod"/>
            </a:pPr>
            <a:r>
              <a:rPr lang="en-US" b="1" dirty="0" smtClean="0"/>
              <a:t>For </a:t>
            </a:r>
            <a:r>
              <a:rPr lang="en-US" b="1" dirty="0"/>
              <a:t>regression</a:t>
            </a:r>
            <a:r>
              <a:rPr lang="en-US" dirty="0"/>
              <a:t>, we want to select a splitting criterion that promotes splits that improves the predictive accuracy of the model as measured </a:t>
            </a:r>
            <a:r>
              <a:rPr lang="en-US" dirty="0" smtClean="0"/>
              <a:t>by the </a:t>
            </a:r>
            <a:r>
              <a:rPr lang="en-US" dirty="0"/>
              <a:t>MSE.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Conditions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737696" cy="211114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Common simple stopping conditions: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Don’t split a region if all instances in the region belong to the same class.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Don’t split a region if the number of instances in the sub-region will fall below pre-defined threshold (</a:t>
            </a:r>
            <a:r>
              <a:rPr lang="en-US" b="1" dirty="0" err="1"/>
              <a:t>min_samples_leaf</a:t>
            </a:r>
            <a:r>
              <a:rPr lang="en-US" sz="2400" dirty="0"/>
              <a:t>).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Don’t split a region if the total number of leaves in the tree will exceed pre-defined threshold.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The appropriate thresholds can be determined by evaluating the model on a held-out data set or, better yet, via cross-validation. </a:t>
            </a: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Conditions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Compute the gain in purity, information or reduction in entropy of splitting a region </a:t>
                </a:r>
                <a:r>
                  <a:rPr lang="en-US" sz="2400" i="1" dirty="0"/>
                  <a:t>R </a:t>
                </a:r>
                <a:r>
                  <a:rPr lang="en-US" sz="2400" dirty="0"/>
                  <a:t>into </a:t>
                </a:r>
                <a:r>
                  <a:rPr lang="en-US" sz="2400" i="1" dirty="0"/>
                  <a:t>R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 and </a:t>
                </a:r>
                <a:r>
                  <a:rPr lang="en-US" sz="2400" i="1" dirty="0"/>
                  <a:t>R</a:t>
                </a:r>
                <a:r>
                  <a:rPr lang="en-US" sz="2400" baseline="-25000" dirty="0"/>
                  <a:t>2</a:t>
                </a:r>
                <a:r>
                  <a:rPr lang="en-US" sz="2400" i="1" dirty="0"/>
                  <a:t>:</a:t>
                </a:r>
              </a:p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𝐺𝑎𝑖𝑛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</m:t>
                        </m:r>
                      </m:e>
                    </m:d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</m:t>
                        </m:r>
                      </m:e>
                    </m:d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mr-I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den>
                    </m:f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mr-I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den>
                    </m:f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𝑚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where </a:t>
                </a:r>
                <a:r>
                  <a:rPr lang="en-US" sz="2400" i="1" dirty="0"/>
                  <a:t>m</a:t>
                </a:r>
                <a:r>
                  <a:rPr lang="en-US" sz="2400" dirty="0"/>
                  <a:t> is a metric like the Gini Index or entropy. Don’t split if the gain is less than some pre-defined threshold (</a:t>
                </a:r>
                <a:r>
                  <a:rPr lang="en-US" sz="2400" b="1" dirty="0" err="1"/>
                  <a:t>min_impurity_decrease</a:t>
                </a:r>
                <a:r>
                  <a:rPr lang="en-US" sz="2400" dirty="0" smtClean="0"/>
                  <a:t>).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In the place of purity gain, we can instead compute accuracy gain for splitting a region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𝑅</m:t>
                    </m:r>
                  </m:oMath>
                </a14:m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 </a:t>
                </a: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and </a:t>
                </a:r>
                <a:r>
                  <a:rPr lang="en-US" sz="2400" dirty="0"/>
                  <a:t>stop the tree when the gain is less than some pre-defined threshold</a:t>
                </a:r>
                <a:endParaRPr lang="en-US" sz="2400" dirty="0" smtClean="0"/>
              </a:p>
              <a:p>
                <a:pPr>
                  <a:spcAft>
                    <a:spcPts val="1200"/>
                  </a:spcAft>
                </a:pPr>
                <a:endParaRPr lang="en-US" sz="2400" dirty="0">
                  <a:effectLst/>
                </a:endParaRPr>
              </a:p>
              <a:p>
                <a:pPr>
                  <a:spcAft>
                    <a:spcPts val="1200"/>
                  </a:spcAft>
                </a:pPr>
                <a:endParaRPr lang="en-US" sz="2400" dirty="0">
                  <a:effectLst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59" b="-128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85" y="4846703"/>
            <a:ext cx="825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 </a:t>
            </a:r>
            <a:r>
              <a:rPr lang="en-US" dirty="0" smtClean="0"/>
              <a:t>Prediction (grey scale represents MSE)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12192000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 Prediction (grey scale represents MSE)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12192000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 Prediction (grey scale represents MSE)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12192000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 Prediction (grey scale represents MSE)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12192000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12192000" cy="435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Trees Prediction (grey scale represents MSE)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/>
              <a:t> Same issues as with classification trees. Avoid overfitting by pruning or limiting the depth of the tree and using CV.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03" y="2642177"/>
            <a:ext cx="6681997" cy="37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54527" y="1791043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 5 (109) due tonight 11:59 pm</a:t>
            </a:r>
          </a:p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 5 (209) due next Wednesday 11:59 pm, Nov 6</a:t>
            </a:r>
          </a:p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 6 (109) to be released tomorrow morning</a:t>
            </a:r>
          </a:p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209 for homework 6 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60441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the variance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43" y="1096962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Hyper-parameters: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68" y="1613976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Hyper-parameters: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73152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45098" y="3936569"/>
            <a:ext cx="619933" cy="37196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932" y="983807"/>
            <a:ext cx="800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Use train/validation or cross validation to estimate the best depth.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1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realism: Bootstrap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68" y="1613976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68" y="1613976"/>
            <a:ext cx="12192000" cy="4064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 realism: Bootstrap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Decision Tree Models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Decision trees models are highly interpretable and fast to train, using our greedy learning algorithm.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However, in order to </a:t>
            </a:r>
            <a:r>
              <a:rPr lang="en-US" sz="2400" b="1" dirty="0"/>
              <a:t>capture a complex decision boundary </a:t>
            </a:r>
            <a:r>
              <a:rPr lang="en-US" sz="2400" dirty="0"/>
              <a:t>(or to approximate a complex function), we need to use a large tree (since each time we can only make axis aligned splits).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We’ve seen that large trees have high variance and are prone to overfitting.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For these reasons, in practice, decision tree models often underperforms when compared with other classification or regression methods. 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 them? 2 magic realisms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</a:t>
            </a:r>
            <a:r>
              <a:rPr lang="en-US" dirty="0" smtClean="0"/>
              <a:t>? 20 </a:t>
            </a:r>
            <a:r>
              <a:rPr lang="en-US" dirty="0"/>
              <a:t>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</a:t>
            </a:r>
            <a:r>
              <a:rPr lang="en-US" dirty="0" smtClean="0"/>
              <a:t>? 100 </a:t>
            </a:r>
            <a:r>
              <a:rPr lang="en-US" dirty="0"/>
              <a:t>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39029" y="1511866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 7 individual</a:t>
            </a:r>
          </a:p>
          <a:p>
            <a:pPr marL="1255713" lvl="3" indent="3203575">
              <a:spcAft>
                <a:spcPts val="110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4323545" y="6240883"/>
            <a:ext cx="4550249" cy="1522140"/>
          </a:xfrm>
          <a:prstGeom prst="rect">
            <a:avLst/>
          </a:prstGeom>
          <a:solidFill>
            <a:srgbClr val="F9F9F9"/>
          </a:solidFill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100"/>
              </a:spcAft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 OH or ED forum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7742" y="2070220"/>
            <a:ext cx="3626603" cy="4123382"/>
            <a:chOff x="1534030" y="2088396"/>
            <a:chExt cx="3626603" cy="4123382"/>
          </a:xfrm>
        </p:grpSpPr>
        <p:pic>
          <p:nvPicPr>
            <p:cNvPr id="9" name="Picture 4" descr="mage result for training whe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030" y="2088396"/>
              <a:ext cx="3626603" cy="3626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30658" y="5842446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HW4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01559" y="2070220"/>
            <a:ext cx="2991780" cy="4139230"/>
            <a:chOff x="7160216" y="2095057"/>
            <a:chExt cx="2991780" cy="4139230"/>
          </a:xfrm>
        </p:grpSpPr>
        <p:pic>
          <p:nvPicPr>
            <p:cNvPr id="1026" name="Picture 2" descr="mage result for taking the training wheel off a bik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" t="-732" r="911" b="-732"/>
            <a:stretch/>
          </p:blipFill>
          <p:spPr bwMode="auto">
            <a:xfrm>
              <a:off x="7160216" y="2095057"/>
              <a:ext cx="2991780" cy="352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330536" y="5864955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HW7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540" y="2205575"/>
            <a:ext cx="3805351" cy="3987669"/>
            <a:chOff x="403540" y="2205575"/>
            <a:chExt cx="3805351" cy="39876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540" y="2205575"/>
              <a:ext cx="3805351" cy="33859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80645" y="5823912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HW1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443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</a:t>
            </a:r>
            <a:r>
              <a:rPr lang="en-US" dirty="0" smtClean="0"/>
              <a:t>? 300 </a:t>
            </a:r>
            <a:r>
              <a:rPr lang="en-US" dirty="0"/>
              <a:t>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One way to adjust for the high variance of the output of an experiment is to perform the experiment multiple times and then average the results.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same idea can be applied to high variance models: </a:t>
            </a:r>
          </a:p>
          <a:p>
            <a:pPr marL="120012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(Bootstrap)</a:t>
            </a:r>
            <a:r>
              <a:rPr lang="en-US" sz="2000" dirty="0" smtClean="0"/>
              <a:t>we generate multiple samples of training </a:t>
            </a:r>
            <a:r>
              <a:rPr lang="en-US" sz="2000" dirty="0"/>
              <a:t>data, via bootstrapping. We train a full decision tree on each sample of data. </a:t>
            </a:r>
          </a:p>
          <a:p>
            <a:pPr marL="120012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(Aggregate)</a:t>
            </a:r>
            <a:r>
              <a:rPr lang="en-US" sz="2000" dirty="0" smtClean="0"/>
              <a:t>for a given input, we output the averaged </a:t>
            </a:r>
            <a:r>
              <a:rPr lang="en-US" sz="2000" dirty="0"/>
              <a:t>outputs of all the models for that input.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For classification, we return the class that is outputted by the plurality of the models. </a:t>
            </a:r>
            <a:r>
              <a:rPr lang="en-US" sz="2400" dirty="0" smtClean="0"/>
              <a:t>For regression we return the average of the outputs for each tree. 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This method is called </a:t>
            </a:r>
            <a:r>
              <a:rPr lang="en-US" sz="2400" b="1" i="1" dirty="0"/>
              <a:t>Bagging </a:t>
            </a:r>
            <a:r>
              <a:rPr lang="en-US" sz="2400" dirty="0"/>
              <a:t>(</a:t>
            </a:r>
            <a:r>
              <a:rPr lang="en-US" sz="2400" dirty="0" err="1"/>
              <a:t>Breiman</a:t>
            </a:r>
            <a:r>
              <a:rPr lang="en-US" sz="2400" dirty="0"/>
              <a:t>, 1996), short for, of course, Bootstrap Aggregating. 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1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Note that bagging enjoys the benefits </a:t>
            </a:r>
            <a:r>
              <a:rPr lang="en-US" dirty="0" smtClean="0"/>
              <a:t>of: </a:t>
            </a:r>
            <a:endParaRPr lang="en-US" dirty="0"/>
          </a:p>
          <a:p>
            <a:pPr marL="1200120" lvl="1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High expressiveness - by using full trees each model is able to approximate complex functions and decision boundaries. </a:t>
            </a:r>
          </a:p>
          <a:p>
            <a:pPr marL="1200120" lvl="1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Low variance - averaging the prediction of all the models reduces the variance in the final prediction, assuming that we choose a sufficiently large number of trees. 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 (regression)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10" y="1591841"/>
            <a:ext cx="57785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 (classification)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76" y="1740093"/>
            <a:ext cx="6367201" cy="43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Question:</a:t>
            </a:r>
            <a:r>
              <a:rPr lang="en-US" dirty="0" smtClean="0"/>
              <a:t> Do you see any problems? </a:t>
            </a:r>
          </a:p>
          <a:p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Still some overfitting if the trees are too </a:t>
            </a:r>
            <a:r>
              <a:rPr lang="en-US" dirty="0" smtClean="0"/>
              <a:t>large. </a:t>
            </a:r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If trees are too shallow it can still </a:t>
            </a:r>
            <a:r>
              <a:rPr lang="en-US" dirty="0" err="1" smtClean="0"/>
              <a:t>underfits</a:t>
            </a:r>
            <a:r>
              <a:rPr lang="en-US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Interpretability: </a:t>
            </a:r>
            <a:endParaRPr lang="en-US" dirty="0"/>
          </a:p>
          <a:p>
            <a:pPr marL="469900"/>
            <a:r>
              <a:rPr lang="en-US" dirty="0" smtClean="0"/>
              <a:t>The </a:t>
            </a:r>
            <a:r>
              <a:rPr lang="en-US" b="1" dirty="0" smtClean="0"/>
              <a:t>major drawback </a:t>
            </a:r>
            <a:r>
              <a:rPr lang="en-US" dirty="0" smtClean="0"/>
              <a:t>of bagging (and other </a:t>
            </a:r>
            <a:r>
              <a:rPr lang="en-US" b="1" i="1" dirty="0" smtClean="0"/>
              <a:t>ensemble methods </a:t>
            </a:r>
            <a:r>
              <a:rPr lang="en-US" dirty="0" smtClean="0"/>
              <a:t>that we will study) is that the averaged model is no longer easily interpretable - i.e. one can no longer trace the ‘logic’ of an output through a series of decisions based on predictor values!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of </a:t>
            </a:r>
            <a:r>
              <a:rPr lang="en-US" dirty="0" err="1" smtClean="0"/>
              <a:t>underfitting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of </a:t>
            </a:r>
            <a:r>
              <a:rPr lang="en-US" smtClean="0"/>
              <a:t>underfitting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Question:</a:t>
            </a:r>
            <a:r>
              <a:rPr lang="en-US" dirty="0" smtClean="0"/>
              <a:t> Do you see any problems? </a:t>
            </a:r>
          </a:p>
          <a:p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Still some overfitting if the trees are too large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If trees are too shallow it can still </a:t>
            </a:r>
            <a:r>
              <a:rPr lang="en-US" dirty="0" err="1" smtClean="0"/>
              <a:t>underfits</a:t>
            </a:r>
            <a:r>
              <a:rPr lang="en-US" dirty="0" smtClean="0"/>
              <a:t>. </a:t>
            </a:r>
          </a:p>
          <a:p>
            <a:pPr marL="457200" indent="-457200">
              <a:buFont typeface="Arial" charset="0"/>
              <a:buChar char="•"/>
            </a:pPr>
            <a:endParaRPr lang="en-US" dirty="0" smtClean="0"/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Cross Validations </a:t>
            </a:r>
          </a:p>
          <a:p>
            <a:pPr algn="ctr"/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Out-of-Bag Error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39029" y="1511866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 CS109B, STAT 139 </a:t>
            </a:r>
            <a:r>
              <a:rPr lang="mr-I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255713" lvl="3" indent="3203575">
              <a:spcAft>
                <a:spcPts val="110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3" y="2140227"/>
            <a:ext cx="3332351" cy="44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3124390"/>
                  </p:ext>
                </p:extLst>
              </p:nvPr>
            </p:nvGraphicFramePr>
            <p:xfrm>
              <a:off x="3982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3124390"/>
                  </p:ext>
                </p:extLst>
              </p:nvPr>
            </p:nvGraphicFramePr>
            <p:xfrm>
              <a:off x="3982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106557" r="-102128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206557" r="-102128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306557" r="-102128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406557" r="-102128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506557" r="-102128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352381" r="-102128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778689" r="-10212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325591"/>
                  </p:ext>
                </p:extLst>
              </p:nvPr>
            </p:nvGraphicFramePr>
            <p:xfrm>
              <a:off x="3866321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35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325591"/>
                  </p:ext>
                </p:extLst>
              </p:nvPr>
            </p:nvGraphicFramePr>
            <p:xfrm>
              <a:off x="3866321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106557" r="-103571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106557" r="-3571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206557" r="-103571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206557" r="-3571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306557" r="-103571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306557" r="-3571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406557" r="-103571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406557" r="-3571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506557" r="-103571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506557" r="-3571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352381" r="-103571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352381" r="-3571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778689" r="-103571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778689" r="-3571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ight Arrow 11"/>
          <p:cNvSpPr/>
          <p:nvPr/>
        </p:nvSpPr>
        <p:spPr>
          <a:xfrm>
            <a:off x="5751758" y="3375431"/>
            <a:ext cx="1090622" cy="63374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380" y="2499011"/>
            <a:ext cx="2737942" cy="2386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1435987"/>
                  </p:ext>
                </p:extLst>
              </p:nvPr>
            </p:nvGraphicFramePr>
            <p:xfrm>
              <a:off x="9920831" y="2076862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1435987"/>
                  </p:ext>
                </p:extLst>
              </p:nvPr>
            </p:nvGraphicFramePr>
            <p:xfrm>
              <a:off x="9920831" y="2076862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106557" r="-102128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206557" r="-102128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306557" r="-102128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406557" r="-102128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506557" r="-102128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352381" r="-102128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09" t="-778689" r="-10212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8" name="Rectangle 17"/>
          <p:cNvSpPr/>
          <p:nvPr/>
        </p:nvSpPr>
        <p:spPr>
          <a:xfrm>
            <a:off x="6945128" y="1345668"/>
            <a:ext cx="172675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Decision Tree 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35128" y="1345668"/>
            <a:ext cx="23166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Bootstrap Sample 1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415053" y="3375430"/>
            <a:ext cx="1090622" cy="63374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9292" y="1345668"/>
            <a:ext cx="162912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Original Data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46072" y="1352002"/>
            <a:ext cx="25651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Used and unused data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3124390"/>
                  </p:ext>
                </p:extLst>
              </p:nvPr>
            </p:nvGraphicFramePr>
            <p:xfrm>
              <a:off x="3982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3124390"/>
                  </p:ext>
                </p:extLst>
              </p:nvPr>
            </p:nvGraphicFramePr>
            <p:xfrm>
              <a:off x="3982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106557" r="-102128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206557" r="-102128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306557" r="-102128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406557" r="-102128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506557" r="-102128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352381" r="-102128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778689" r="-10212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4073148"/>
                  </p:ext>
                </p:extLst>
              </p:nvPr>
            </p:nvGraphicFramePr>
            <p:xfrm>
              <a:off x="3866321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4073148"/>
                  </p:ext>
                </p:extLst>
              </p:nvPr>
            </p:nvGraphicFramePr>
            <p:xfrm>
              <a:off x="3866321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106557" r="-103571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106557" r="-3571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206557" r="-103571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206557" r="-3571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306557" r="-103571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306557" r="-3571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406557" r="-103571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406557" r="-3571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506557" r="-103571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506557" r="-3571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352381" r="-103571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352381" r="-3571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778689" r="-103571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778689" r="-3571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ight Arrow 11"/>
          <p:cNvSpPr/>
          <p:nvPr/>
        </p:nvSpPr>
        <p:spPr>
          <a:xfrm>
            <a:off x="5751758" y="3375431"/>
            <a:ext cx="1090622" cy="63374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13643"/>
                  </p:ext>
                </p:extLst>
              </p:nvPr>
            </p:nvGraphicFramePr>
            <p:xfrm>
              <a:off x="9920831" y="2076862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13643"/>
                  </p:ext>
                </p:extLst>
              </p:nvPr>
            </p:nvGraphicFramePr>
            <p:xfrm>
              <a:off x="9920831" y="2076862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106557" r="-102128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206557" r="-102128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306557" r="-102128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406557" r="-102128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506557" r="-102128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352381" r="-102128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778689" r="-10212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8" name="Rectangle 17"/>
          <p:cNvSpPr/>
          <p:nvPr/>
        </p:nvSpPr>
        <p:spPr>
          <a:xfrm>
            <a:off x="6916274" y="1345668"/>
            <a:ext cx="178446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Decision Tree </a:t>
            </a:r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2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5128" y="1345668"/>
            <a:ext cx="23166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Bootstrap Sample </a:t>
            </a:r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2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415053" y="3375430"/>
            <a:ext cx="1090622" cy="63374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9292" y="1345668"/>
            <a:ext cx="162912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Original Data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46072" y="1352002"/>
            <a:ext cx="25651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Used and unused data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380" y="2626373"/>
            <a:ext cx="2775256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3124390"/>
                  </p:ext>
                </p:extLst>
              </p:nvPr>
            </p:nvGraphicFramePr>
            <p:xfrm>
              <a:off x="3982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3124390"/>
                  </p:ext>
                </p:extLst>
              </p:nvPr>
            </p:nvGraphicFramePr>
            <p:xfrm>
              <a:off x="3982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106557" r="-102128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206557" r="-102128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306557" r="-102128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406557" r="-102128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506557" r="-102128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352381" r="-102128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09" t="-778689" r="-10212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5988459"/>
                  </p:ext>
                </p:extLst>
              </p:nvPr>
            </p:nvGraphicFramePr>
            <p:xfrm>
              <a:off x="3866321" y="2076863"/>
              <a:ext cx="1705114" cy="324625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862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65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65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k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5988459"/>
                  </p:ext>
                </p:extLst>
              </p:nvPr>
            </p:nvGraphicFramePr>
            <p:xfrm>
              <a:off x="3866321" y="2076863"/>
              <a:ext cx="1705114" cy="324625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106557" r="-103571" b="-6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106557" r="-3571" b="-68032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206557" r="-103571" b="-5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206557" r="-3571" b="-580328"/>
                          </a:stretch>
                        </a:blipFill>
                      </a:tcPr>
                    </a:tc>
                  </a:tr>
                  <a:tr h="3862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292188" r="-103571" b="-45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292188" r="-3571" b="-45312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411475" r="-103571" b="-3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411475" r="-3571" b="-37541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511475" r="-103571" b="-2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511475" r="-3571" b="-275410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355238" r="-103571" b="-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355238" r="-3571" b="-6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714" t="-783607" r="-103571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714" t="-783607" r="-3571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ight Arrow 11"/>
          <p:cNvSpPr/>
          <p:nvPr/>
        </p:nvSpPr>
        <p:spPr>
          <a:xfrm>
            <a:off x="5751758" y="3375431"/>
            <a:ext cx="1090622" cy="63374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731067"/>
                  </p:ext>
                </p:extLst>
              </p:nvPr>
            </p:nvGraphicFramePr>
            <p:xfrm>
              <a:off x="9920831" y="2076862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731067"/>
                  </p:ext>
                </p:extLst>
              </p:nvPr>
            </p:nvGraphicFramePr>
            <p:xfrm>
              <a:off x="9920831" y="2076862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106557" r="-102128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206557" r="-102128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306557" r="-102128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406557" r="-102128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506557" r="-102128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352381" r="-102128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09" t="-778689" r="-10212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8" name="Rectangle 17"/>
          <p:cNvSpPr/>
          <p:nvPr/>
        </p:nvSpPr>
        <p:spPr>
          <a:xfrm>
            <a:off x="6915473" y="1345668"/>
            <a:ext cx="178606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Decision Tree </a:t>
            </a:r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3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5128" y="1345668"/>
            <a:ext cx="23166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Bootstrap Sample </a:t>
            </a:r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3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415053" y="3375430"/>
            <a:ext cx="1090622" cy="63374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9292" y="1345668"/>
            <a:ext cx="162912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Original Data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46072" y="1352002"/>
            <a:ext cx="25651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Used and unused data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703" y="2581936"/>
            <a:ext cx="2855377" cy="23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Point-wise </a:t>
            </a:r>
            <a:r>
              <a:rPr lang="en-US" dirty="0"/>
              <a:t>out-of-bag </a:t>
            </a:r>
            <a:r>
              <a:rPr lang="en-US"/>
              <a:t>error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5068031"/>
                  </p:ext>
                </p:extLst>
              </p:nvPr>
            </p:nvGraphicFramePr>
            <p:xfrm>
              <a:off x="4998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5068031"/>
                  </p:ext>
                </p:extLst>
              </p:nvPr>
            </p:nvGraphicFramePr>
            <p:xfrm>
              <a:off x="4998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106557" r="-102857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206557" r="-102857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306557" r="-102857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406557" r="-102857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506557" r="-102857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352381" r="-102857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778689" r="-102857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464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Point-wise </a:t>
            </a:r>
            <a:r>
              <a:rPr lang="en-US" dirty="0"/>
              <a:t>out-of-bag error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681593"/>
                  </p:ext>
                </p:extLst>
              </p:nvPr>
            </p:nvGraphicFramePr>
            <p:xfrm>
              <a:off x="4998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681593"/>
                  </p:ext>
                </p:extLst>
              </p:nvPr>
            </p:nvGraphicFramePr>
            <p:xfrm>
              <a:off x="499875" y="2076863"/>
              <a:ext cx="1705114" cy="3230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52557"/>
                    <a:gridCol w="852557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106557" r="-102857" b="-6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106557" r="-2857" b="-6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206557" r="-102857" b="-5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206557" r="-2857" b="-5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306557" r="-102857" b="-4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06557" r="-2857" b="-4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406557" r="-102857" b="-3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406557" r="-2857" b="-37704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506557" r="-102857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506557" r="-2857" b="-277049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352381" r="-102857" b="-6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352381" r="-2857" b="-6095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29" t="-778689" r="-102857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429" t="-778689" r="-2857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Right Brace 2"/>
          <p:cNvSpPr/>
          <p:nvPr/>
        </p:nvSpPr>
        <p:spPr>
          <a:xfrm>
            <a:off x="4677274" y="1580413"/>
            <a:ext cx="1030514" cy="4992915"/>
          </a:xfrm>
          <a:prstGeom prst="righ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73050" y="3045259"/>
                <a:ext cx="2800638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𝑝𝑤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majority</m:t>
                          </m:r>
                          <m:r>
                            <a:rPr lang="en-US" sz="2400" b="0" i="0" smtClean="0">
                              <a:latin typeface="Cambria Math" charset="0"/>
                            </a:rPr>
                            <m:t>(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050" y="3045259"/>
                <a:ext cx="2800638" cy="397866"/>
              </a:xfrm>
              <a:prstGeom prst="rect">
                <a:avLst/>
              </a:prstGeom>
              <a:blipFill rotWithShape="0">
                <a:blip r:embed="rId3"/>
                <a:stretch>
                  <a:fillRect l="-1961" t="-15385" r="-7625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239229" y="1011345"/>
            <a:ext cx="3435364" cy="5436375"/>
            <a:chOff x="2239229" y="1011345"/>
            <a:chExt cx="3435364" cy="54363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4425" y="1485615"/>
              <a:ext cx="1835785" cy="1600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4425" y="3085815"/>
              <a:ext cx="1871437" cy="16093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0996" y="4847520"/>
              <a:ext cx="2085710" cy="1600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2239229" y="1011345"/>
                  <a:ext cx="3435364" cy="369332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ysClr val="windowText" lastClr="000000"/>
                      </a:solidFill>
                      <a:latin typeface="Karla" charset="0"/>
                      <a:ea typeface="Karla" charset="0"/>
                      <a:cs typeface="Karla" charset="0"/>
                    </a:rPr>
                    <a:t> B Trees that did not see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{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}</m:t>
                      </m:r>
                    </m:oMath>
                  </a14:m>
                  <a:endParaRPr lang="en-US" dirty="0">
                    <a:solidFill>
                      <a:sysClr val="windowText" lastClr="000000"/>
                    </a:solidFill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9229" y="1011345"/>
                  <a:ext cx="343536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57021" y="4425213"/>
                <a:ext cx="1991699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𝑝𝑤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021" y="4425213"/>
                <a:ext cx="1991699" cy="93801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/>
          <p:cNvSpPr/>
          <p:nvPr/>
        </p:nvSpPr>
        <p:spPr>
          <a:xfrm>
            <a:off x="8423199" y="3823066"/>
            <a:ext cx="836915" cy="43945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467285" y="4546250"/>
                <a:ext cx="2396554" cy="497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.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𝑝𝑤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0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285" y="4546250"/>
                <a:ext cx="2396554" cy="49725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9419451" y="2971095"/>
                <a:ext cx="2444387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𝕀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𝑝𝑤</m:t>
                          </m:r>
                        </m:sub>
                      </m:sSub>
                      <m:r>
                        <a:rPr lang="en-US" sz="24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i</m:t>
                          </m:r>
                        </m:sub>
                      </m:sSub>
                      <m:r>
                        <a:rPr lang="en-US" sz="24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b="0" dirty="0" smtClean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9451" y="2971095"/>
                <a:ext cx="2444387" cy="397866"/>
              </a:xfrm>
              <a:prstGeom prst="rect">
                <a:avLst/>
              </a:prstGeom>
              <a:blipFill rotWithShape="0">
                <a:blip r:embed="rId10"/>
                <a:stretch>
                  <a:fillRect l="-1247" t="-128788" r="-4239" b="-15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738356" y="2508716"/>
            <a:ext cx="164981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Classification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31859" y="4118862"/>
            <a:ext cx="13596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Regression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  <p:bldP spid="16" grpId="0" animBg="1"/>
      <p:bldP spid="17" grpId="0"/>
      <p:bldP spid="18" grpId="0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OOB Error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91353" y="1190115"/>
            <a:ext cx="1100929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/>
              <a:t>We average the point-wise out-of-bag error over the full </a:t>
            </a:r>
            <a:r>
              <a:rPr lang="en-US" sz="2400" dirty="0"/>
              <a:t>training set.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310052" y="2407008"/>
                <a:ext cx="5201104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𝐸𝑟𝑟𝑜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𝑂𝑂𝐵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𝕀</m:t>
                          </m:r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𝑝𝑤</m:t>
                              </m:r>
                            </m:sub>
                          </m:sSub>
                          <m:r>
                            <a:rPr lang="en-US" sz="24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y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sz="2400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052" y="2407008"/>
                <a:ext cx="5201104" cy="110055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310052" y="4174180"/>
                <a:ext cx="5100371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𝐸𝑟𝑟𝑜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𝑂𝑂𝐵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𝑝𝑤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052" y="4174180"/>
                <a:ext cx="5100371" cy="11005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022699" y="2194702"/>
            <a:ext cx="164981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Classification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16202" y="3804848"/>
            <a:ext cx="13596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Karla" charset="0"/>
                <a:ea typeface="Karla" charset="0"/>
                <a:cs typeface="Karla" charset="0"/>
              </a:rPr>
              <a:t>Regression</a:t>
            </a:r>
            <a:endParaRPr lang="en-US" dirty="0">
              <a:solidFill>
                <a:sysClr val="windowText" lastClr="000000"/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Out-of-Bag </a:t>
            </a:r>
            <a:r>
              <a:rPr lang="en-US" dirty="0" smtClean="0"/>
              <a:t>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53" y="1190115"/>
            <a:ext cx="11009293" cy="557581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Bagging is an example of an </a:t>
            </a:r>
            <a:r>
              <a:rPr lang="en-US" sz="2400" b="1" i="1" dirty="0"/>
              <a:t>ensemble method</a:t>
            </a:r>
            <a:r>
              <a:rPr lang="en-US" sz="2400" dirty="0"/>
              <a:t>, a method of building a single model by training and aggregating multiple models.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With ensemble methods, we get a new metric for assessing the predictive performance of the model, the </a:t>
            </a:r>
            <a:r>
              <a:rPr lang="en-US" sz="2400" b="1" i="1" dirty="0"/>
              <a:t>out-of-bag error</a:t>
            </a:r>
            <a:r>
              <a:rPr lang="en-US" sz="2400" dirty="0"/>
              <a:t>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Given a training set and an ensemble of </a:t>
            </a:r>
            <a:r>
              <a:rPr lang="en-US" sz="2400" dirty="0" smtClean="0"/>
              <a:t>models, </a:t>
            </a:r>
            <a:r>
              <a:rPr lang="en-US" sz="2400" dirty="0"/>
              <a:t>each trained on a bootstrap sample, we compute the </a:t>
            </a:r>
            <a:r>
              <a:rPr lang="en-US" sz="2400" b="1" i="1" dirty="0"/>
              <a:t>out-of-bag error </a:t>
            </a:r>
            <a:r>
              <a:rPr lang="en-US" sz="2400" dirty="0"/>
              <a:t>of the averaged model by </a:t>
            </a:r>
          </a:p>
          <a:p>
            <a:pPr marL="120012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For each point in the training set, we average the predicted </a:t>
            </a:r>
            <a:r>
              <a:rPr lang="en-US" sz="2000" dirty="0"/>
              <a:t>output for this point over the models whose bootstrap training set excludes this point. </a:t>
            </a:r>
            <a:r>
              <a:rPr lang="en-US" sz="2000" dirty="0" smtClean="0"/>
              <a:t>We </a:t>
            </a:r>
            <a:r>
              <a:rPr lang="en-US" sz="2000" dirty="0"/>
              <a:t>compute the error or squared error of this averaged prediction. Call this the point-wise out-of-bag error. </a:t>
            </a:r>
          </a:p>
          <a:p>
            <a:pPr marL="120012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We average the point-wise out-of-bag error over the full </a:t>
            </a:r>
            <a:r>
              <a:rPr lang="en-US" sz="2000" dirty="0"/>
              <a:t>training set. 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Question:</a:t>
            </a:r>
            <a:r>
              <a:rPr lang="en-US" dirty="0" smtClean="0"/>
              <a:t> Do you see any problems? </a:t>
            </a:r>
          </a:p>
          <a:p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Still some overfitting if the trees are too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large. 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If trees are too shallow it can still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underfits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Interpretability:</a:t>
            </a:r>
            <a:endParaRPr lang="en-US" dirty="0" smtClean="0">
              <a:solidFill>
                <a:srgbClr val="C00000"/>
              </a:solidFill>
            </a:endParaRPr>
          </a:p>
          <a:p>
            <a:pPr marL="469900"/>
            <a:r>
              <a:rPr lang="en-US" dirty="0" smtClean="0"/>
              <a:t>The </a:t>
            </a:r>
            <a:r>
              <a:rPr lang="en-US" b="1" dirty="0"/>
              <a:t>major drawback </a:t>
            </a:r>
            <a:r>
              <a:rPr lang="en-US" dirty="0"/>
              <a:t>of bagging (and other </a:t>
            </a:r>
            <a:r>
              <a:rPr lang="en-US" b="1" i="1" dirty="0"/>
              <a:t>ensemble methods </a:t>
            </a:r>
            <a:r>
              <a:rPr lang="en-US" dirty="0"/>
              <a:t>that we will study) is that the averaged model is no longer easily interpretable - i.e. one can no longer trace the ‘logic’ of an output through a series of decisions based on predictor values!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Importance for Bagging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983807"/>
                <a:ext cx="11009293" cy="2111143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 smtClean="0"/>
                  <a:t>Bagging improves prediction accuracy at the expense of interpretability. </a:t>
                </a:r>
                <a:endParaRPr lang="en-US" sz="2400" dirty="0"/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Calculate the total amount that the </a:t>
                </a:r>
                <a:r>
                  <a:rPr lang="en-US" sz="2400" dirty="0" smtClean="0"/>
                  <a:t>MSE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(for regression) or Gini index (for classification) is decreased due to splits over a given predictor, averaged over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 smtClean="0"/>
                  <a:t> trees</a:t>
                </a:r>
                <a:r>
                  <a:rPr lang="en-US" sz="2400" dirty="0"/>
                  <a:t>. </a:t>
                </a:r>
              </a:p>
              <a:p>
                <a:pPr>
                  <a:spcAft>
                    <a:spcPts val="1800"/>
                  </a:spcAft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983807"/>
                <a:ext cx="11009293" cy="2111143"/>
              </a:xfrm>
              <a:blipFill rotWithShape="0">
                <a:blip r:embed="rId2"/>
                <a:stretch>
                  <a:fillRect l="-886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48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28" y="2203208"/>
            <a:ext cx="5246854" cy="4590997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691452" y="6342616"/>
            <a:ext cx="3793330" cy="42330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1600" dirty="0" smtClean="0"/>
              <a:t>100 trees, </a:t>
            </a:r>
            <a:r>
              <a:rPr lang="en-US" sz="1600" dirty="0" err="1" smtClean="0"/>
              <a:t>max_depth</a:t>
            </a:r>
            <a:r>
              <a:rPr lang="en-US" sz="1600" dirty="0" smtClean="0"/>
              <a:t>=10</a:t>
            </a:r>
            <a:endParaRPr lang="en-US" sz="1600" dirty="0"/>
          </a:p>
          <a:p>
            <a:pPr>
              <a:spcAft>
                <a:spcPts val="18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52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</a:t>
            </a:r>
            <a:r>
              <a:rPr lang="en-US" dirty="0" smtClean="0"/>
              <a:t>Bagging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1009293" cy="4837280"/>
              </a:xfrm>
            </p:spPr>
            <p:txBody>
              <a:bodyPr/>
              <a:lstStyle/>
              <a:p>
                <a:r>
                  <a:rPr lang="en-US" sz="2500" dirty="0" smtClean="0"/>
                  <a:t>In </a:t>
                </a:r>
                <a:r>
                  <a:rPr lang="en-US" sz="2500" dirty="0"/>
                  <a:t>practice, the ensembles of trees in Bagging tend to be highly correlated. </a:t>
                </a:r>
                <a:endParaRPr lang="en-US" sz="2500" dirty="0" smtClean="0"/>
              </a:p>
              <a:p>
                <a:endParaRPr lang="en-US" sz="2500" dirty="0"/>
              </a:p>
              <a:p>
                <a:r>
                  <a:rPr lang="en-US" sz="2500" dirty="0"/>
                  <a:t>Suppose we have an extremely strong predictor,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500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dirty="0" smtClean="0"/>
                  <a:t> </a:t>
                </a:r>
                <a:r>
                  <a:rPr lang="en-US" sz="2500" dirty="0"/>
                  <a:t>, in the training set amongst moderate predictors. Then the greedy learning algorithm ensures that most of the models in the ensemble will choose to split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dirty="0" smtClean="0"/>
                  <a:t> </a:t>
                </a:r>
                <a:r>
                  <a:rPr lang="en-US" sz="2500" dirty="0"/>
                  <a:t>in early iterations. </a:t>
                </a:r>
                <a:endParaRPr lang="en-US" sz="2500" dirty="0" smtClean="0"/>
              </a:p>
              <a:p>
                <a:endParaRPr lang="en-US" sz="2500" dirty="0"/>
              </a:p>
              <a:p>
                <a:r>
                  <a:rPr lang="en-US" sz="2500" dirty="0"/>
                  <a:t>That is, each tree in the ensemble is identically distributed, with the expected output of the averaged model the same as the expected output of any one of the trees. </a:t>
                </a:r>
              </a:p>
              <a:p>
                <a:endParaRPr lang="en-US" sz="25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1009293" cy="4837280"/>
              </a:xfrm>
              <a:blipFill rotWithShape="0">
                <a:blip r:embed="rId2"/>
                <a:stretch>
                  <a:fillRect l="-941" t="-1008" r="-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F2327-FAB5-1F47-962B-825946F7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5094A1-B7BF-F041-AEF2-0A78788EC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Review of Decision Trees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Bagging</a:t>
            </a:r>
            <a:endParaRPr lang="en-US" dirty="0" smtClean="0"/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Out of Bag Error (OOB) 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/>
              <a:t>Variable Importance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Random </a:t>
            </a:r>
            <a:r>
              <a:rPr lang="en-US" dirty="0"/>
              <a:t>Forests 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</a:t>
            </a:r>
            <a:r>
              <a:rPr lang="en-US" dirty="0" smtClean="0"/>
              <a:t>Bagging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5358" y="875126"/>
                <a:ext cx="10327008" cy="4729556"/>
              </a:xfrm>
            </p:spPr>
            <p:txBody>
              <a:bodyPr/>
              <a:lstStyle/>
              <a:p>
                <a:r>
                  <a:rPr lang="en-US" sz="2400" dirty="0" smtClean="0"/>
                  <a:t>Recall,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 smtClean="0"/>
                  <a:t> number </a:t>
                </a:r>
                <a:r>
                  <a:rPr lang="en-US" sz="2400" dirty="0"/>
                  <a:t>of identically </a:t>
                </a:r>
                <a:r>
                  <a:rPr lang="en-US" sz="2400" dirty="0" smtClean="0"/>
                  <a:t>and independently </a:t>
                </a:r>
                <a:r>
                  <a:rPr lang="en-US" sz="2400" dirty="0"/>
                  <a:t>distributed </a:t>
                </a:r>
                <a:r>
                  <a:rPr lang="en-US" sz="2400" dirty="0" smtClean="0"/>
                  <a:t>variable, </a:t>
                </a:r>
                <a:r>
                  <a:rPr lang="en-US" sz="2400" i="1" dirty="0" smtClean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sz="2400" dirty="0" smtClean="0"/>
                  <a:t>, </a:t>
                </a:r>
                <a:r>
                  <a:rPr lang="en-US" sz="2400" dirty="0"/>
                  <a:t>with </a:t>
                </a:r>
                <a:r>
                  <a:rPr lang="en-US" sz="2400" dirty="0" smtClean="0"/>
                  <a:t>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/>
                  <a:t>the variance of </a:t>
                </a:r>
                <a:r>
                  <a:rPr lang="en-US" sz="2400" dirty="0" smtClean="0"/>
                  <a:t>the estimate of the </a:t>
                </a:r>
                <a:r>
                  <a:rPr lang="en-US" sz="2400" dirty="0"/>
                  <a:t>mean is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dirty="0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latin typeface="Cambria Math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5358" y="875126"/>
                <a:ext cx="10327008" cy="4729556"/>
              </a:xfrm>
              <a:blipFill rotWithShape="0">
                <a:blip r:embed="rId2"/>
                <a:stretch>
                  <a:fillRect l="-885" t="-1032" r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" y="2576043"/>
            <a:ext cx="11220492" cy="40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</a:t>
            </a:r>
            <a:r>
              <a:rPr lang="en-US" dirty="0" smtClean="0"/>
              <a:t>Bagging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7240" y="877824"/>
                <a:ext cx="10807043" cy="2111143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 smtClean="0"/>
                  <a:t> number </a:t>
                </a:r>
                <a:r>
                  <a:rPr lang="en-US" sz="2400" dirty="0"/>
                  <a:t>of identically but not independently distributed variables with pairwise </a:t>
                </a:r>
                <a:r>
                  <a:rPr lang="en-US" sz="2400" dirty="0" smtClean="0"/>
                  <a:t>correlation </a:t>
                </a:r>
                <a14:m>
                  <m:oMath xmlns:m="http://schemas.openxmlformats.org/officeDocument/2006/math">
                    <m: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sz="2400" dirty="0" smtClean="0"/>
                  <a:t> and </a:t>
                </a:r>
                <a:r>
                  <a:rPr lang="en-US" sz="2400" dirty="0"/>
                  <a:t>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/>
                  <a:t>the variance of their mean is </a:t>
                </a:r>
                <a:endParaRPr lang="en-US" sz="2400" dirty="0" smtClean="0"/>
              </a:p>
              <a:p>
                <a:pPr>
                  <a:spcBef>
                    <a:spcPts val="624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var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(1+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𝜌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7240" y="877824"/>
                <a:ext cx="10807043" cy="2111143"/>
              </a:xfrm>
              <a:blipFill rotWithShape="0">
                <a:blip r:embed="rId2"/>
                <a:stretch>
                  <a:fillRect l="-903" t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9390" y="223332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5" y="2536078"/>
            <a:ext cx="11214201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Question:</a:t>
            </a:r>
            <a:r>
              <a:rPr lang="en-US" dirty="0" smtClean="0"/>
              <a:t> Do you see any problems?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Still some overfitting if the trees are too large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trees are too shallow it can still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underfits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interpretability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b="1" dirty="0"/>
              <a:t>major drawback </a:t>
            </a:r>
            <a:r>
              <a:rPr lang="en-US" dirty="0"/>
              <a:t>of bagging (and other </a:t>
            </a:r>
            <a:r>
              <a:rPr lang="en-US" b="1" i="1" dirty="0"/>
              <a:t>ensemble methods </a:t>
            </a:r>
            <a:r>
              <a:rPr lang="en-US" dirty="0"/>
              <a:t>that we will study) is that the averaged model is no longer easily interpretable - i.e. one can no longer trace the ‘logic’ of an output through a series of decisions based on predictor values!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81100"/>
            <a:ext cx="807720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7278" y="6086475"/>
            <a:ext cx="4072747" cy="343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Zeenat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Potia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Forests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</a:t>
            </a:r>
            <a:r>
              <a:rPr lang="en-US" dirty="0" smtClean="0"/>
              <a:t>Forests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b="1" i="1" dirty="0" smtClean="0"/>
                  <a:t>Random Forest </a:t>
                </a:r>
                <a:r>
                  <a:rPr lang="en-US" sz="2400" dirty="0"/>
                  <a:t>is a modified form of bagging that creates ensembles of independent decision trees.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To de-correlate the trees, we: </a:t>
                </a:r>
              </a:p>
              <a:p>
                <a:pPr marL="1200120" lvl="1" indent="-457200">
                  <a:spcAft>
                    <a:spcPts val="1800"/>
                  </a:spcAft>
                  <a:buFont typeface="+mj-lt"/>
                  <a:buAutoNum type="arabicPeriod"/>
                </a:pPr>
                <a:r>
                  <a:rPr lang="en-US" sz="2200" dirty="0"/>
                  <a:t>train each tree on a separate bootstrap sample of the full training set (same as in bagging) </a:t>
                </a:r>
              </a:p>
              <a:p>
                <a:pPr marL="1200120" lvl="1" indent="-457200">
                  <a:spcAft>
                    <a:spcPts val="1800"/>
                  </a:spcAft>
                  <a:buFont typeface="+mj-lt"/>
                  <a:buAutoNum type="arabicPeriod"/>
                </a:pPr>
                <a:r>
                  <a:rPr lang="en-US" sz="2200" dirty="0"/>
                  <a:t>for each tree, at each split, we </a:t>
                </a:r>
                <a:r>
                  <a:rPr lang="en-US" sz="2200" b="1" i="1" dirty="0"/>
                  <a:t>randomly </a:t>
                </a:r>
                <a:r>
                  <a:rPr lang="en-US" sz="2200" dirty="0"/>
                  <a:t>select a set </a:t>
                </a:r>
                <a:r>
                  <a:rPr lang="en-US" sz="2200" dirty="0" smtClean="0"/>
                  <a:t>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 smtClean="0"/>
                  <a:t> </a:t>
                </a:r>
                <a:r>
                  <a:rPr lang="en-US" sz="2200" dirty="0"/>
                  <a:t>predictors from the full set of predictors.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From amongst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𝐽</m:t>
                    </m:r>
                    <m:r>
                      <a:rPr lang="en-US" sz="2400" i="1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 predictors</a:t>
                </a:r>
                <a:r>
                  <a:rPr lang="en-US" sz="2400" dirty="0"/>
                  <a:t>, we select the optimal predictor and the optimal corresponding threshold for the split. </a:t>
                </a:r>
              </a:p>
              <a:p>
                <a:pPr>
                  <a:spcAft>
                    <a:spcPts val="1800"/>
                  </a:spcAft>
                </a:pPr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649" b="-117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Random </a:t>
            </a:r>
            <a:r>
              <a:rPr lang="en-US" dirty="0" smtClean="0"/>
              <a:t>Forests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/>
              <a:t>Random forest models have multiple hyper-parameters to tune: </a:t>
            </a:r>
          </a:p>
          <a:p>
            <a:pPr marL="1200120" lvl="1" indent="-457200">
              <a:spcAft>
                <a:spcPts val="2400"/>
              </a:spcAft>
              <a:buSzPct val="90000"/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number of predictors to randomly select at each split </a:t>
            </a:r>
          </a:p>
          <a:p>
            <a:pPr marL="1200120" lvl="1" indent="-457200">
              <a:spcAft>
                <a:spcPts val="2400"/>
              </a:spcAft>
              <a:buSzPct val="90000"/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total number of trees in the ensemble </a:t>
            </a:r>
          </a:p>
          <a:p>
            <a:pPr marL="1200120" lvl="1" indent="-457200">
              <a:spcAft>
                <a:spcPts val="2400"/>
              </a:spcAft>
              <a:buSzPct val="90000"/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minimum leaf node size 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In theory, each tree in the random forest is full, but in practice this can be computationally expensive (and added redundancies in the model), thus, imposing a minimum node size is not unusual. </a:t>
            </a: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Random </a:t>
            </a:r>
            <a:r>
              <a:rPr lang="en-US" dirty="0" smtClean="0"/>
              <a:t>Forests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 smtClean="0"/>
                  <a:t>There are standard (default) values for each of random forest hyper-parameters recommended by long time practitioners, but generally these parameters should be tuned through </a:t>
                </a:r>
                <a:r>
                  <a:rPr lang="en-US" sz="2400" b="1" dirty="0" smtClean="0"/>
                  <a:t>OOB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(making them data and problem dependent). </a:t>
                </a:r>
                <a:endParaRPr lang="en-US" sz="2400" dirty="0" smtClean="0"/>
              </a:p>
              <a:p>
                <a:pPr marL="0" lvl="1" indent="0">
                  <a:spcAft>
                    <a:spcPts val="1800"/>
                  </a:spcAft>
                  <a:buNone/>
                </a:pPr>
                <a:r>
                  <a:rPr lang="en-US" dirty="0" smtClean="0"/>
                  <a:t>e.g. number </a:t>
                </a:r>
                <a:r>
                  <a:rPr lang="en-US" dirty="0"/>
                  <a:t>of predictors to randomly select at each </a:t>
                </a:r>
                <a:r>
                  <a:rPr lang="en-US" dirty="0" smtClean="0"/>
                  <a:t>split: </a:t>
                </a:r>
              </a:p>
              <a:p>
                <a:pPr marL="342900" lvl="1" indent="-342900">
                  <a:spcAft>
                    <a:spcPts val="1800"/>
                  </a:spcAft>
                </a:pP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√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for classification</a:t>
                </a:r>
              </a:p>
              <a:p>
                <a:pPr marL="342900" lvl="1" indent="-342900">
                  <a:spcAft>
                    <a:spcPts val="1800"/>
                  </a:spcAft>
                </a:pPr>
                <a:r>
                  <a:rPr lang="en-US" dirty="0"/>
                  <a:t>	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 for regression </a:t>
                </a:r>
                <a:endParaRPr lang="en-US" sz="2400" dirty="0"/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Using out-of-bag errors, training and cross validation can be done in a single sequence - we cease training once the out-of-bag error stabilizes </a:t>
                </a:r>
              </a:p>
              <a:p>
                <a:pPr>
                  <a:spcAft>
                    <a:spcPts val="18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004" b="-136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Importance for </a:t>
            </a:r>
            <a:r>
              <a:rPr lang="en-US" dirty="0" smtClean="0"/>
              <a:t>RF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3394242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 smtClean="0"/>
                  <a:t>Same as with Bagging: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 smtClean="0"/>
                  <a:t>Calculate </a:t>
                </a:r>
                <a:r>
                  <a:rPr lang="en-US" sz="2400" dirty="0"/>
                  <a:t>the total amount that the RSS (for regression) or Gini index (for classification) is decreased due to splits over a given predictor, averaged over all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2400" dirty="0"/>
                  <a:t> trees. 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3394242"/>
              </a:xfrm>
              <a:blipFill rotWithShape="0">
                <a:blip r:embed="rId2"/>
                <a:stretch>
                  <a:fillRect l="-945" t="-1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Importance for </a:t>
            </a:r>
            <a:r>
              <a:rPr lang="en-US" dirty="0" smtClean="0"/>
              <a:t>RF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3394242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b="1" u="sng" dirty="0" smtClean="0">
                    <a:latin typeface="Karla" charset="0"/>
                    <a:ea typeface="Karla" charset="0"/>
                    <a:cs typeface="Karla" charset="0"/>
                  </a:rPr>
                  <a:t>Alternative: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Record the prediction accuracy on the </a:t>
                </a:r>
                <a:r>
                  <a:rPr lang="en-US" sz="2400" i="1" dirty="0" err="1">
                    <a:latin typeface="Karla" charset="0"/>
                    <a:ea typeface="Karla" charset="0"/>
                    <a:cs typeface="Karla" charset="0"/>
                  </a:rPr>
                  <a:t>oob</a:t>
                </a:r>
                <a:r>
                  <a:rPr lang="en-US" sz="2400" i="1" dirty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samples for each tree. 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Randomly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permute the data for column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𝑗</m:t>
                    </m:r>
                    <m:r>
                      <a:rPr lang="en-US" sz="2400" b="0" i="1" smtClean="0"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in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</a:t>
                </a:r>
                <a:r>
                  <a:rPr lang="en-US" sz="2400" i="1" dirty="0" err="1">
                    <a:latin typeface="Karla" charset="0"/>
                    <a:ea typeface="Karla" charset="0"/>
                    <a:cs typeface="Karla" charset="0"/>
                  </a:rPr>
                  <a:t>oob</a:t>
                </a:r>
                <a:r>
                  <a:rPr lang="en-US" sz="2400" i="1" dirty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samples the record the accuracy again. 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The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decrease in accuracy as a result of this permuting is averaged over all trees, and is used as a measure of the importance of variable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𝑗</m:t>
                    </m:r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in the random forest. 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3394242"/>
              </a:xfrm>
              <a:blipFill rotWithShape="0">
                <a:blip r:embed="rId2"/>
                <a:stretch>
                  <a:fillRect l="-945" t="-1436" b="-15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F2327-FAB5-1F47-962B-825946F7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5094A1-B7BF-F041-AEF2-0A78788EC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b="1" dirty="0" smtClean="0"/>
              <a:t>Review of Decision Trees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Bagging</a:t>
            </a:r>
            <a:endParaRPr lang="en-US" dirty="0" smtClean="0"/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Out of Bag Error (OOB) 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/>
              <a:t>Variable Importance</a:t>
            </a:r>
          </a:p>
          <a:p>
            <a:pPr marL="457200" indent="-457200">
              <a:spcAft>
                <a:spcPts val="1800"/>
              </a:spcAft>
              <a:buFont typeface="Arial" charset="0"/>
              <a:buChar char="•"/>
            </a:pPr>
            <a:r>
              <a:rPr lang="en-US" dirty="0" smtClean="0"/>
              <a:t>Random </a:t>
            </a:r>
            <a:r>
              <a:rPr lang="en-US" dirty="0"/>
              <a:t>Forests 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Importance for </a:t>
            </a:r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21" y="661829"/>
            <a:ext cx="6926799" cy="606094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60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8747" y="6266379"/>
            <a:ext cx="3793330" cy="42330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1600" dirty="0" smtClean="0"/>
              <a:t>100 trees, </a:t>
            </a:r>
            <a:r>
              <a:rPr lang="en-US" sz="1600" dirty="0" err="1" smtClean="0"/>
              <a:t>max_depth</a:t>
            </a:r>
            <a:r>
              <a:rPr lang="en-US" sz="1600" dirty="0" smtClean="0"/>
              <a:t>=10</a:t>
            </a:r>
            <a:endParaRPr lang="en-US" sz="1600" dirty="0"/>
          </a:p>
          <a:p>
            <a:pPr>
              <a:spcAft>
                <a:spcPts val="18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82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Importance for </a:t>
            </a:r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853" y="458813"/>
            <a:ext cx="6926799" cy="606094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61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8747" y="6266379"/>
            <a:ext cx="3793330" cy="42330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1600" dirty="0" smtClean="0"/>
              <a:t>100 trees, </a:t>
            </a:r>
            <a:r>
              <a:rPr lang="en-US" sz="1600" dirty="0" err="1" smtClean="0"/>
              <a:t>max_depth</a:t>
            </a:r>
            <a:r>
              <a:rPr lang="en-US" sz="1600" dirty="0" smtClean="0"/>
              <a:t>=10</a:t>
            </a:r>
            <a:endParaRPr lang="en-US" sz="1600" dirty="0"/>
          </a:p>
          <a:p>
            <a:pPr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60" y="458813"/>
            <a:ext cx="6928539" cy="60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 on Random </a:t>
            </a:r>
            <a:r>
              <a:rPr lang="en-US" dirty="0" smtClean="0"/>
              <a:t>Forests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When the number of predictors is large, but the number of relevant predictors is small, random forests can perform poorly. </a:t>
            </a:r>
          </a:p>
          <a:p>
            <a:endParaRPr lang="en-US" sz="2400" dirty="0" smtClean="0"/>
          </a:p>
          <a:p>
            <a:r>
              <a:rPr lang="en-US" sz="2400" b="1" dirty="0" smtClean="0"/>
              <a:t>Question</a:t>
            </a:r>
            <a:r>
              <a:rPr lang="en-US" sz="2400" dirty="0" smtClean="0"/>
              <a:t>: Why?</a:t>
            </a:r>
          </a:p>
          <a:p>
            <a:r>
              <a:rPr lang="en-US" sz="2400" dirty="0" smtClean="0"/>
              <a:t>In </a:t>
            </a:r>
            <a:r>
              <a:rPr lang="en-US" sz="2400" dirty="0"/>
              <a:t>each split, the chances of selected a relevant predictor will be low and hence most trees in the ensemble will be weak models. </a:t>
            </a: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 on Random </a:t>
            </a:r>
            <a:r>
              <a:rPr lang="en-US" dirty="0" smtClean="0"/>
              <a:t>Forests 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781936" cy="211114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/>
              <a:t>Increasing the number of trees in the ensemble generally does not increase the risk of overfitting. 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Again, by decomposing the generalization error in terms of bias and variance, we see that increasing the number of trees produces a model that is at least as robust as a single tree. 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However, if the number of trees is too large, then the trees in the ensemble </a:t>
            </a:r>
            <a:r>
              <a:rPr lang="en-US" sz="2400" dirty="0" smtClean="0"/>
              <a:t>may </a:t>
            </a:r>
            <a:r>
              <a:rPr lang="en-US" sz="2400" dirty="0"/>
              <a:t>become more correlated, increase the variance. </a:t>
            </a:r>
          </a:p>
          <a:p>
            <a:pPr>
              <a:spcAft>
                <a:spcPts val="18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 on Random </a:t>
            </a:r>
            <a:r>
              <a:rPr lang="en-US" dirty="0" smtClean="0"/>
              <a:t>Forests 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781936" cy="473726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Probabilities: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3200" dirty="0" smtClean="0"/>
              <a:t>Random Forrest Classifier (and bagging) can return probabilities.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3200" b="1" dirty="0" smtClean="0"/>
              <a:t>Question</a:t>
            </a:r>
            <a:r>
              <a:rPr lang="en-US" sz="3200" dirty="0" smtClean="0"/>
              <a:t>: How</a:t>
            </a:r>
            <a:r>
              <a:rPr lang="en-US" sz="3200" dirty="0" smtClean="0"/>
              <a:t>?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endParaRPr lang="en-US" sz="3200" dirty="0" smtClean="0"/>
          </a:p>
          <a:p>
            <a:pPr indent="-285738">
              <a:spcAft>
                <a:spcPts val="1200"/>
              </a:spcAft>
            </a:pPr>
            <a:endParaRPr lang="en-US" sz="44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	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781936" cy="4737267"/>
          </a:xfrm>
        </p:spPr>
        <p:txBody>
          <a:bodyPr/>
          <a:lstStyle/>
          <a:p>
            <a:pPr marL="457182" lvl="1" indent="0">
              <a:spcAft>
                <a:spcPts val="1200"/>
              </a:spcAft>
              <a:buNone/>
            </a:pPr>
            <a:endParaRPr lang="en-US" sz="2200" dirty="0" smtClean="0"/>
          </a:p>
          <a:p>
            <a:pPr marL="57162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Unbalance </a:t>
            </a:r>
            <a:r>
              <a:rPr lang="en-US" dirty="0" smtClean="0"/>
              <a:t>dataset</a:t>
            </a:r>
            <a:endParaRPr lang="en-US" dirty="0" smtClean="0"/>
          </a:p>
          <a:p>
            <a:pPr marL="57162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Weighted </a:t>
            </a:r>
            <a:r>
              <a:rPr lang="en-US" dirty="0" smtClean="0"/>
              <a:t>samples </a:t>
            </a:r>
            <a:endParaRPr lang="en-US" dirty="0" smtClean="0"/>
          </a:p>
          <a:p>
            <a:pPr marL="57162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Categorical </a:t>
            </a:r>
            <a:r>
              <a:rPr lang="en-US" dirty="0" smtClean="0"/>
              <a:t>data</a:t>
            </a:r>
            <a:endParaRPr lang="en-US" dirty="0" smtClean="0"/>
          </a:p>
          <a:p>
            <a:pPr marL="57162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Missing </a:t>
            </a:r>
            <a:r>
              <a:rPr lang="en-US" dirty="0" smtClean="0"/>
              <a:t>data</a:t>
            </a:r>
          </a:p>
          <a:p>
            <a:pPr marL="57162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Different implementations</a:t>
            </a:r>
          </a:p>
          <a:p>
            <a:pPr indent="3778250">
              <a:spcAft>
                <a:spcPts val="120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AND BOOSTING</a:t>
            </a:r>
            <a:endParaRPr lang="en-US" sz="3200" dirty="0" smtClean="0">
              <a:solidFill>
                <a:srgbClr val="C00000"/>
              </a:solidFill>
            </a:endParaRPr>
          </a:p>
          <a:p>
            <a:pPr indent="-285738">
              <a:spcAft>
                <a:spcPts val="1200"/>
              </a:spcAft>
            </a:pPr>
            <a:endParaRPr lang="en-US" sz="3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	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23875" indent="-512763"/>
                <a:r>
                  <a:rPr lang="en-US" sz="2400" b="1" dirty="0"/>
                  <a:t>Question: </a:t>
                </a:r>
                <a:r>
                  <a:rPr lang="en-US" sz="2400" dirty="0"/>
                  <a:t>Can you guess the equation that defines the decision boundary below?</a:t>
                </a:r>
              </a:p>
              <a:p>
                <a:pPr marL="523875" indent="-51276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charset="0"/>
                        </a:rPr>
                        <m:t>−0.</m:t>
                      </m:r>
                      <m:r>
                        <a:rPr lang="en-US" sz="2400" b="0" i="1" smtClean="0">
                          <a:latin typeface="Cambria Math" charset="0"/>
                        </a:rPr>
                        <m:t>8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=0 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=0.8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𝐿𝑎𝑡𝑖𝑡𝑢𝑑𝑒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=0.8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𝐿𝑜𝑛</m:t>
                      </m:r>
                    </m:oMath>
                  </m:oMathPara>
                </a14:m>
                <a:endParaRPr lang="en-US" sz="2400" b="0" dirty="0"/>
              </a:p>
              <a:p>
                <a:pPr marL="523875" indent="-512763"/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26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732" y="2569604"/>
            <a:ext cx="5938146" cy="36324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081346" y="3612995"/>
            <a:ext cx="4148254" cy="176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6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535625" cy="2111143"/>
          </a:xfrm>
        </p:spPr>
        <p:txBody>
          <a:bodyPr/>
          <a:lstStyle/>
          <a:p>
            <a:pPr marL="9525" indent="1588"/>
            <a:r>
              <a:rPr lang="en-US" sz="2400" dirty="0" smtClean="0"/>
              <a:t>Complicate decision boundaries can not be explained with </a:t>
            </a:r>
            <a:r>
              <a:rPr lang="en-US" sz="2400" dirty="0" err="1" smtClean="0"/>
              <a:t>LogRegression</a:t>
            </a:r>
            <a:r>
              <a:rPr lang="en-US" sz="2400" dirty="0" smtClean="0"/>
              <a:t>.</a:t>
            </a:r>
            <a:endParaRPr lang="en-US" sz="2400" dirty="0"/>
          </a:p>
          <a:p>
            <a:pPr marL="523875" indent="-512763"/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895" y="2459544"/>
            <a:ext cx="3994657" cy="39751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972175" y="2700338"/>
            <a:ext cx="27864" cy="3301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305908" y="4353169"/>
            <a:ext cx="3329720" cy="188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/>
              <a:t>To learn a decision tree model, we take a greedy approach: </a:t>
            </a:r>
          </a:p>
          <a:p>
            <a:pPr marL="1200120" lvl="1" indent="-457200">
              <a:buSzPct val="85000"/>
              <a:buFont typeface="+mj-lt"/>
              <a:buAutoNum type="arabicPeriod"/>
            </a:pPr>
            <a:r>
              <a:rPr lang="en-US" dirty="0"/>
              <a:t>Start with an empty decision tree (undivided feature space) </a:t>
            </a:r>
          </a:p>
          <a:p>
            <a:pPr marL="1200120" lvl="1" indent="-457200">
              <a:buSzPct val="85000"/>
              <a:buFont typeface="+mj-lt"/>
              <a:buAutoNum type="arabicPeriod"/>
            </a:pPr>
            <a:r>
              <a:rPr lang="en-US" dirty="0"/>
              <a:t>Choose the ‘optimal’ predictor on which to split and choose the ‘optimal’ threshold value for splitting by applying a </a:t>
            </a:r>
            <a:r>
              <a:rPr lang="en-US" b="1" i="1" dirty="0"/>
              <a:t>splitting criterion </a:t>
            </a:r>
            <a:endParaRPr lang="en-US" dirty="0"/>
          </a:p>
          <a:p>
            <a:pPr marL="1200120" lvl="1" indent="-457200">
              <a:buSzPct val="85000"/>
              <a:buFont typeface="+mj-lt"/>
              <a:buAutoNum type="arabicPeriod"/>
            </a:pPr>
            <a:r>
              <a:rPr lang="en-US" dirty="0" err="1"/>
              <a:t>Recurse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/>
              <a:t>each new node until </a:t>
            </a:r>
            <a:r>
              <a:rPr lang="en-US" b="1" i="1" dirty="0"/>
              <a:t>stopping condition </a:t>
            </a:r>
            <a:r>
              <a:rPr lang="en-US" dirty="0"/>
              <a:t>is met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>
              <a:spcBef>
                <a:spcPts val="0"/>
              </a:spcBef>
            </a:pPr>
            <a:r>
              <a:rPr lang="en-US" sz="2700" dirty="0"/>
              <a:t>For classification, we label each region in the model with the label of the class to which the plurality of the points within the region belong. </a:t>
            </a:r>
            <a:endParaRPr lang="en-US" sz="2700" dirty="0" smtClean="0"/>
          </a:p>
          <a:p>
            <a:r>
              <a:rPr lang="en-US" sz="2700" dirty="0" smtClean="0"/>
              <a:t>For regression, we predict with the </a:t>
            </a:r>
            <a:r>
              <a:rPr lang="en-US" sz="2700" dirty="0"/>
              <a:t>average of the output values of the training points contained in the </a:t>
            </a:r>
            <a:r>
              <a:rPr lang="en-US" sz="2700" dirty="0" smtClean="0"/>
              <a:t>region .</a:t>
            </a:r>
            <a:endParaRPr lang="en-US" sz="27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Lecture5_LinearRegression</Template>
  <TotalTime>6832</TotalTime>
  <Words>3014</Words>
  <Application>Microsoft Macintosh PowerPoint</Application>
  <PresentationFormat>Widescreen</PresentationFormat>
  <Paragraphs>486</Paragraphs>
  <Slides>65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Calibri</vt:lpstr>
      <vt:lpstr>Cambria Math</vt:lpstr>
      <vt:lpstr>Karla</vt:lpstr>
      <vt:lpstr>Mangal</vt:lpstr>
      <vt:lpstr>Arial</vt:lpstr>
      <vt:lpstr>GEC_template</vt:lpstr>
      <vt:lpstr>Lecture 16: Bagging and Random Forest </vt:lpstr>
      <vt:lpstr>PowerPoint Presentation</vt:lpstr>
      <vt:lpstr>PowerPoint Presentation</vt:lpstr>
      <vt:lpstr>PowerPoint Presentation</vt:lpstr>
      <vt:lpstr>Outline </vt:lpstr>
      <vt:lpstr>Outline </vt:lpstr>
      <vt:lpstr>Geometry of Data</vt:lpstr>
      <vt:lpstr>Geometry of Data</vt:lpstr>
      <vt:lpstr>Decision Trees</vt:lpstr>
      <vt:lpstr>Splitting Criteria</vt:lpstr>
      <vt:lpstr>Stopping Conditions</vt:lpstr>
      <vt:lpstr>Stopping Conditions</vt:lpstr>
      <vt:lpstr>Stopping Conditions</vt:lpstr>
      <vt:lpstr>Regression Trees Prediction (grey scale represents MSE) </vt:lpstr>
      <vt:lpstr>Regression Trees Prediction (grey scale represents MSE) </vt:lpstr>
      <vt:lpstr>Regression Trees Prediction (grey scale represents MSE) </vt:lpstr>
      <vt:lpstr>Regression Trees Prediction (grey scale represents MSE) </vt:lpstr>
      <vt:lpstr>Regression Trees Prediction (grey scale represents MSE) </vt:lpstr>
      <vt:lpstr>Overfitting </vt:lpstr>
      <vt:lpstr>Bagging</vt:lpstr>
      <vt:lpstr>Reduce the variance</vt:lpstr>
      <vt:lpstr>Hyper-parameters: Depth</vt:lpstr>
      <vt:lpstr>Hyper-parameters: Depth</vt:lpstr>
      <vt:lpstr>Magic realism: Bootstrap</vt:lpstr>
      <vt:lpstr>Magic realism: Bootstrap</vt:lpstr>
      <vt:lpstr>Limitations of Decision Tree Models </vt:lpstr>
      <vt:lpstr>Combine them? 2 magic realisms</vt:lpstr>
      <vt:lpstr>Combine them? 20 magic realisms</vt:lpstr>
      <vt:lpstr>Combine them? 100 magic realisms</vt:lpstr>
      <vt:lpstr>Combine them? 300 magic realisms</vt:lpstr>
      <vt:lpstr>Bagging</vt:lpstr>
      <vt:lpstr>Bagging</vt:lpstr>
      <vt:lpstr>Bagging (regression)</vt:lpstr>
      <vt:lpstr>Bagging (classification)</vt:lpstr>
      <vt:lpstr>Bagging</vt:lpstr>
      <vt:lpstr>Case of underfitting </vt:lpstr>
      <vt:lpstr>Case of underfitting </vt:lpstr>
      <vt:lpstr>Bagging</vt:lpstr>
      <vt:lpstr>Out-of-Bag Error</vt:lpstr>
      <vt:lpstr>Bagging </vt:lpstr>
      <vt:lpstr>Bagging </vt:lpstr>
      <vt:lpstr>Bagging </vt:lpstr>
      <vt:lpstr>Point-wise out-of-bag error </vt:lpstr>
      <vt:lpstr>Point-wise out-of-bag error </vt:lpstr>
      <vt:lpstr>OOB Error</vt:lpstr>
      <vt:lpstr>Out-of-Bag Error</vt:lpstr>
      <vt:lpstr>Bagging</vt:lpstr>
      <vt:lpstr>Variable Importance for Bagging </vt:lpstr>
      <vt:lpstr>Improving on Bagging</vt:lpstr>
      <vt:lpstr>Improving on Bagging</vt:lpstr>
      <vt:lpstr>Improving on Bagging</vt:lpstr>
      <vt:lpstr>Bagging</vt:lpstr>
      <vt:lpstr>PowerPoint Presentation</vt:lpstr>
      <vt:lpstr>Random Forests</vt:lpstr>
      <vt:lpstr>Random Forests</vt:lpstr>
      <vt:lpstr>Tuning Random Forests</vt:lpstr>
      <vt:lpstr>Tuning Random Forests</vt:lpstr>
      <vt:lpstr>Variable Importance for RF</vt:lpstr>
      <vt:lpstr>Variable Importance for RF</vt:lpstr>
      <vt:lpstr>Variable Importance for RF</vt:lpstr>
      <vt:lpstr>Variable Importance for RF</vt:lpstr>
      <vt:lpstr>Final Thoughts on Random Forests</vt:lpstr>
      <vt:lpstr>Final Thoughts on Random Forests  (cont.)</vt:lpstr>
      <vt:lpstr>Final Thoughts on Random Forests  (cont.)</vt:lpstr>
      <vt:lpstr>Next Lecture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Protopapas, Pavlos</dc:creator>
  <cp:lastModifiedBy>Microsoft Office User</cp:lastModifiedBy>
  <cp:revision>193</cp:revision>
  <dcterms:created xsi:type="dcterms:W3CDTF">2018-07-20T19:26:24Z</dcterms:created>
  <dcterms:modified xsi:type="dcterms:W3CDTF">2019-10-30T17:08:48Z</dcterms:modified>
</cp:coreProperties>
</file>