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39"/>
  </p:notesMasterIdLst>
  <p:sldIdLst>
    <p:sldId id="259" r:id="rId2"/>
    <p:sldId id="343" r:id="rId3"/>
    <p:sldId id="396" r:id="rId4"/>
    <p:sldId id="410" r:id="rId5"/>
    <p:sldId id="395" r:id="rId6"/>
    <p:sldId id="397" r:id="rId7"/>
    <p:sldId id="405" r:id="rId8"/>
    <p:sldId id="398" r:id="rId9"/>
    <p:sldId id="399" r:id="rId10"/>
    <p:sldId id="355" r:id="rId11"/>
    <p:sldId id="356" r:id="rId12"/>
    <p:sldId id="401" r:id="rId13"/>
    <p:sldId id="402" r:id="rId14"/>
    <p:sldId id="403" r:id="rId15"/>
    <p:sldId id="400" r:id="rId16"/>
    <p:sldId id="414" r:id="rId17"/>
    <p:sldId id="415" r:id="rId18"/>
    <p:sldId id="357" r:id="rId19"/>
    <p:sldId id="390" r:id="rId20"/>
    <p:sldId id="413" r:id="rId21"/>
    <p:sldId id="359" r:id="rId22"/>
    <p:sldId id="360" r:id="rId23"/>
    <p:sldId id="391" r:id="rId24"/>
    <p:sldId id="358" r:id="rId25"/>
    <p:sldId id="392" r:id="rId26"/>
    <p:sldId id="361" r:id="rId27"/>
    <p:sldId id="393" r:id="rId28"/>
    <p:sldId id="411" r:id="rId29"/>
    <p:sldId id="412" r:id="rId30"/>
    <p:sldId id="406" r:id="rId31"/>
    <p:sldId id="407" r:id="rId32"/>
    <p:sldId id="362" r:id="rId33"/>
    <p:sldId id="363" r:id="rId34"/>
    <p:sldId id="408" r:id="rId35"/>
    <p:sldId id="416" r:id="rId36"/>
    <p:sldId id="417" r:id="rId37"/>
    <p:sldId id="41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63"/>
  </p:normalViewPr>
  <p:slideViewPr>
    <p:cSldViewPr snapToGrid="0" snapToObjects="1" showGuides="1">
      <p:cViewPr varScale="1">
        <p:scale>
          <a:sx n="115" d="100"/>
          <a:sy n="115" d="100"/>
        </p:scale>
        <p:origin x="232" y="240"/>
      </p:cViewPr>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3C18D-7D5D-9E47-A0FC-BBD26D0E1D9B}" type="datetimeFigureOut">
              <a:rPr lang="en-US" smtClean="0"/>
              <a:t>10/23/19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C1623-6B39-8543-823A-29D9E60F177C}" type="slidenum">
              <a:rPr lang="en-US" smtClean="0"/>
              <a:t>‹#›</a:t>
            </a:fld>
            <a:endParaRPr lang="en-US"/>
          </a:p>
        </p:txBody>
      </p:sp>
    </p:spTree>
    <p:extLst>
      <p:ext uri="{BB962C8B-B14F-4D97-AF65-F5344CB8AC3E}">
        <p14:creationId xmlns:p14="http://schemas.microsoft.com/office/powerpoint/2010/main" val="60507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83769" y="4092499"/>
              <a:ext cx="874395" cy="11029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16E8F-BF65-1643-9F00-FF84D0665BC6}" type="slidenum">
              <a:rPr lang="en-US" smtClean="0"/>
              <a:t>‹#›</a:t>
            </a:fld>
            <a:endParaRPr lang="en-US"/>
          </a:p>
        </p:txBody>
      </p:sp>
    </p:spTree>
    <p:extLst>
      <p:ext uri="{BB962C8B-B14F-4D97-AF65-F5344CB8AC3E}">
        <p14:creationId xmlns:p14="http://schemas.microsoft.com/office/powerpoint/2010/main" val="20655984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8YLdIDOMEZ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14: High Dimensionality &amp; PCA</a:t>
            </a:r>
            <a:br>
              <a:rPr lang="en-US" dirty="0"/>
            </a:br>
            <a:endParaRPr lang="en-US" dirty="0"/>
          </a:p>
        </p:txBody>
      </p:sp>
    </p:spTree>
    <p:extLst>
      <p:ext uri="{BB962C8B-B14F-4D97-AF65-F5344CB8AC3E}">
        <p14:creationId xmlns:p14="http://schemas.microsoft.com/office/powerpoint/2010/main" val="3497827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and High Dimensionality</a:t>
            </a:r>
          </a:p>
        </p:txBody>
      </p:sp>
    </p:spTree>
    <p:extLst>
      <p:ext uri="{BB962C8B-B14F-4D97-AF65-F5344CB8AC3E}">
        <p14:creationId xmlns:p14="http://schemas.microsoft.com/office/powerpoint/2010/main" val="3194985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What is ‘Big Data’?</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dirty="0"/>
              <a:t>In the world of Data Science, the term </a:t>
            </a:r>
            <a:r>
              <a:rPr lang="en-US" i="1" dirty="0"/>
              <a:t>Big Data</a:t>
            </a:r>
            <a:r>
              <a:rPr lang="en-US" dirty="0"/>
              <a:t> gets thrown around a lot.  What does </a:t>
            </a:r>
            <a:r>
              <a:rPr lang="en-US" i="1" dirty="0"/>
              <a:t>Big Data </a:t>
            </a:r>
            <a:r>
              <a:rPr lang="en-US" dirty="0"/>
              <a:t>mean?</a:t>
            </a:r>
          </a:p>
          <a:p>
            <a:r>
              <a:rPr lang="en-US" dirty="0"/>
              <a:t>A rectangular data set has two dimensions: number of observations (</a:t>
            </a:r>
            <a:r>
              <a:rPr lang="en-US" i="1" dirty="0"/>
              <a:t>n</a:t>
            </a:r>
            <a:r>
              <a:rPr lang="en-US" dirty="0"/>
              <a:t>) and the number of predictors (</a:t>
            </a:r>
            <a:r>
              <a:rPr lang="en-US" i="1" dirty="0"/>
              <a:t>p</a:t>
            </a:r>
            <a:r>
              <a:rPr lang="en-US" dirty="0"/>
              <a:t>). Both can play a part in defining a problem as a </a:t>
            </a:r>
            <a:r>
              <a:rPr lang="en-US" i="1" dirty="0"/>
              <a:t>Big Data </a:t>
            </a:r>
            <a:r>
              <a:rPr lang="en-US" dirty="0"/>
              <a:t>problem.</a:t>
            </a:r>
          </a:p>
          <a:p>
            <a:r>
              <a:rPr lang="en-US" dirty="0"/>
              <a:t>What are some issues when:</a:t>
            </a:r>
          </a:p>
          <a:p>
            <a:pPr marL="457200" indent="-457200">
              <a:buFont typeface="Arial" panose="020B0604020202020204" pitchFamily="34" charset="0"/>
              <a:buChar char="•"/>
            </a:pPr>
            <a:r>
              <a:rPr lang="en-US" i="1" dirty="0"/>
              <a:t>n</a:t>
            </a:r>
            <a:r>
              <a:rPr lang="en-US" dirty="0"/>
              <a:t> is big (and </a:t>
            </a:r>
            <a:r>
              <a:rPr lang="en-US" i="1" dirty="0"/>
              <a:t>p</a:t>
            </a:r>
            <a:r>
              <a:rPr lang="en-US" dirty="0"/>
              <a:t> is small to moderate)?  </a:t>
            </a:r>
          </a:p>
          <a:p>
            <a:pPr marL="457200" indent="-457200">
              <a:buFont typeface="Arial" panose="020B0604020202020204" pitchFamily="34" charset="0"/>
              <a:buChar char="•"/>
            </a:pPr>
            <a:r>
              <a:rPr lang="en-US" i="1" dirty="0"/>
              <a:t>p</a:t>
            </a:r>
            <a:r>
              <a:rPr lang="en-US" dirty="0"/>
              <a:t> is big (and </a:t>
            </a:r>
            <a:r>
              <a:rPr lang="en-US" i="1" dirty="0"/>
              <a:t>n</a:t>
            </a:r>
            <a:r>
              <a:rPr lang="en-US" dirty="0"/>
              <a:t> is small to moderate)?</a:t>
            </a:r>
          </a:p>
          <a:p>
            <a:pPr marL="457200" indent="-457200">
              <a:buFont typeface="Arial" panose="020B0604020202020204" pitchFamily="34" charset="0"/>
              <a:buChar char="•"/>
            </a:pPr>
            <a:r>
              <a:rPr lang="en-US" i="1" dirty="0"/>
              <a:t>n</a:t>
            </a:r>
            <a:r>
              <a:rPr lang="en-US" dirty="0"/>
              <a:t> and </a:t>
            </a:r>
            <a:r>
              <a:rPr lang="en-US" i="1" dirty="0"/>
              <a:t>p</a:t>
            </a:r>
            <a:r>
              <a:rPr lang="en-US" dirty="0"/>
              <a:t> are both big?</a:t>
            </a:r>
          </a:p>
          <a:p>
            <a:endParaRPr lang="en-US" dirty="0"/>
          </a:p>
        </p:txBody>
      </p:sp>
    </p:spTree>
    <p:extLst>
      <p:ext uri="{BB962C8B-B14F-4D97-AF65-F5344CB8AC3E}">
        <p14:creationId xmlns:p14="http://schemas.microsoft.com/office/powerpoint/2010/main" val="3348889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When </a:t>
            </a:r>
            <a:r>
              <a:rPr lang="en-US" i="1" dirty="0"/>
              <a:t>n</a:t>
            </a:r>
            <a:r>
              <a:rPr lang="en-US" dirty="0"/>
              <a:t> is big</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dirty="0"/>
              <a:t>When the sample size is large, this is typically not much of an issue from the statistical perspective, just one from the computational perspective.</a:t>
            </a:r>
          </a:p>
          <a:p>
            <a:pPr marL="457200" indent="-457200">
              <a:buFont typeface="Arial" panose="020B0604020202020204" pitchFamily="34" charset="0"/>
              <a:buChar char="•"/>
            </a:pPr>
            <a:r>
              <a:rPr lang="en-US" dirty="0"/>
              <a:t>Algorithms can take forever to finish.  Estimating the coefficients of a regression model, especially one that does not have closed form (like LASSO), can take a while.  Wait until we get to </a:t>
            </a:r>
            <a:r>
              <a:rPr lang="en-US" u="sng" dirty="0"/>
              <a:t>Neural Nets</a:t>
            </a:r>
            <a:r>
              <a:rPr lang="en-US" dirty="0"/>
              <a:t>!</a:t>
            </a:r>
          </a:p>
          <a:p>
            <a:pPr marL="457200" indent="-457200">
              <a:buFont typeface="Arial" panose="020B0604020202020204" pitchFamily="34" charset="0"/>
              <a:buChar char="•"/>
            </a:pPr>
            <a:r>
              <a:rPr lang="en-US" dirty="0"/>
              <a:t>If you are tuning a parameter or choosing between models (using CV), this exacerbates the problem.</a:t>
            </a:r>
          </a:p>
          <a:p>
            <a:r>
              <a:rPr lang="en-US" dirty="0"/>
              <a:t>What can we do to fix this computational issue?</a:t>
            </a:r>
          </a:p>
          <a:p>
            <a:pPr marL="457200" indent="-457200">
              <a:buFont typeface="Arial" panose="020B0604020202020204" pitchFamily="34" charset="0"/>
              <a:buChar char="•"/>
            </a:pPr>
            <a:r>
              <a:rPr lang="en-US" dirty="0"/>
              <a:t>Perform ‘preliminary’ steps (model selection, tuning, etc.) on a subset of the training data set.  10% or less can be justified</a:t>
            </a:r>
          </a:p>
        </p:txBody>
      </p:sp>
    </p:spTree>
    <p:extLst>
      <p:ext uri="{BB962C8B-B14F-4D97-AF65-F5344CB8AC3E}">
        <p14:creationId xmlns:p14="http://schemas.microsoft.com/office/powerpoint/2010/main" val="222800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Keep in mind, big </a:t>
            </a:r>
            <a:r>
              <a:rPr lang="en-US" i="1" dirty="0"/>
              <a:t>n</a:t>
            </a:r>
            <a:r>
              <a:rPr lang="en-US" dirty="0"/>
              <a:t> doesn’t solve everything</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dirty="0"/>
              <a:t>The era of Big Data (aka, large </a:t>
            </a:r>
            <a:r>
              <a:rPr lang="en-US" i="1" dirty="0"/>
              <a:t>n</a:t>
            </a:r>
            <a:r>
              <a:rPr lang="en-US" dirty="0"/>
              <a:t>) can help us answer lots of interesting scientific and application-based questions, but it does not fix everything.</a:t>
            </a:r>
          </a:p>
          <a:p>
            <a:endParaRPr lang="en-US" sz="1200" dirty="0"/>
          </a:p>
          <a:p>
            <a:r>
              <a:rPr lang="en-US" dirty="0"/>
              <a:t>Remember the old adage: “</a:t>
            </a:r>
            <a:r>
              <a:rPr lang="en-US" b="1" dirty="0"/>
              <a:t>crap in = crap out</a:t>
            </a:r>
            <a:r>
              <a:rPr lang="en-US" dirty="0"/>
              <a:t>”.  That is to say, if the data are not representative of the population, then modeling results can be terrible.  </a:t>
            </a:r>
            <a:r>
              <a:rPr lang="en-US" u="sng" dirty="0"/>
              <a:t>Random sampling</a:t>
            </a:r>
            <a:r>
              <a:rPr lang="en-US" dirty="0"/>
              <a:t> ensures representative data.</a:t>
            </a:r>
          </a:p>
          <a:p>
            <a:endParaRPr lang="en-US" sz="1200" dirty="0"/>
          </a:p>
          <a:p>
            <a:r>
              <a:rPr lang="en-US" dirty="0"/>
              <a:t>Xiao-Li Meng does a wonderful job describing the subtleties involved (WARNING: it’s a little technical, but digestible):</a:t>
            </a:r>
            <a:br>
              <a:rPr lang="en-US" dirty="0"/>
            </a:br>
            <a:r>
              <a:rPr lang="en-US" dirty="0">
                <a:hlinkClick r:id="rId2"/>
              </a:rPr>
              <a:t>https://www.youtube.com/watch?v=8YLdIDOMEZs</a:t>
            </a:r>
            <a:endParaRPr lang="en-US" dirty="0"/>
          </a:p>
          <a:p>
            <a:endParaRPr lang="en-US" dirty="0"/>
          </a:p>
        </p:txBody>
      </p:sp>
    </p:spTree>
    <p:extLst>
      <p:ext uri="{BB962C8B-B14F-4D97-AF65-F5344CB8AC3E}">
        <p14:creationId xmlns:p14="http://schemas.microsoft.com/office/powerpoint/2010/main" val="589155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When </a:t>
            </a:r>
            <a:r>
              <a:rPr lang="en-US" i="1" dirty="0"/>
              <a:t>p</a:t>
            </a:r>
            <a:r>
              <a:rPr lang="en-US" dirty="0"/>
              <a:t> is big</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dirty="0"/>
              <a:t>When the number of predictors is large (in any form: interactions, polynomial terms, etc.), then lots of issues can occur.</a:t>
            </a:r>
          </a:p>
          <a:p>
            <a:pPr marL="457200" indent="-457200">
              <a:buFont typeface="Arial" panose="020B0604020202020204" pitchFamily="34" charset="0"/>
              <a:buChar char="•"/>
            </a:pPr>
            <a:r>
              <a:rPr lang="en-US" dirty="0"/>
              <a:t>Matrices may not be invertible (issue in OLS).</a:t>
            </a:r>
          </a:p>
          <a:p>
            <a:pPr marL="457200" indent="-457200">
              <a:buFont typeface="Arial" panose="020B0604020202020204" pitchFamily="34" charset="0"/>
              <a:buChar char="•"/>
            </a:pPr>
            <a:r>
              <a:rPr lang="en-US" dirty="0"/>
              <a:t>Multicollinearity is likely to be present</a:t>
            </a:r>
          </a:p>
          <a:p>
            <a:pPr marL="457200" indent="-457200">
              <a:buFont typeface="Arial" panose="020B0604020202020204" pitchFamily="34" charset="0"/>
              <a:buChar char="•"/>
            </a:pPr>
            <a:r>
              <a:rPr lang="en-US" dirty="0"/>
              <a:t>Models are susceptible to overfitting</a:t>
            </a:r>
          </a:p>
          <a:p>
            <a:endParaRPr lang="en-US" sz="1200" dirty="0"/>
          </a:p>
          <a:p>
            <a:r>
              <a:rPr lang="en-US" dirty="0"/>
              <a:t>This situation is called </a:t>
            </a:r>
            <a:r>
              <a:rPr lang="en-US" i="1" dirty="0"/>
              <a:t>High Dimensionality</a:t>
            </a:r>
            <a:r>
              <a:rPr lang="en-US" dirty="0"/>
              <a:t>, and needs to be accounted for when performing data analysis and modeling.</a:t>
            </a:r>
          </a:p>
          <a:p>
            <a:endParaRPr lang="en-US" sz="1200" i="1" dirty="0"/>
          </a:p>
          <a:p>
            <a:r>
              <a:rPr lang="en-US" dirty="0"/>
              <a:t>What techniques have we learned to deal with this?</a:t>
            </a:r>
          </a:p>
        </p:txBody>
      </p:sp>
    </p:spTree>
    <p:extLst>
      <p:ext uri="{BB962C8B-B14F-4D97-AF65-F5344CB8AC3E}">
        <p14:creationId xmlns:p14="http://schemas.microsoft.com/office/powerpoint/2010/main" val="3563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When Does High Dimensionality Occur?</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sz="2600" dirty="0"/>
              <a:t>The problem of high dimensionality can occur when the number of parameters exceeds or is close to the number of observations. This can occur when we consider lots of interaction terms, like in our previous example. But this can also happen when the number of main effects is high. </a:t>
            </a:r>
          </a:p>
          <a:p>
            <a:r>
              <a:rPr lang="en-US" sz="2600" u="sng" dirty="0"/>
              <a:t>For example:</a:t>
            </a:r>
          </a:p>
          <a:p>
            <a:pPr marL="457200" indent="-457200">
              <a:buFont typeface="Arial" panose="020B0604020202020204" pitchFamily="34" charset="0"/>
              <a:buChar char="•"/>
            </a:pPr>
            <a:r>
              <a:rPr lang="en-US" sz="2600" dirty="0"/>
              <a:t>When we are performing polynomial regression with a high degree and a large number of predictors.</a:t>
            </a:r>
          </a:p>
          <a:p>
            <a:pPr marL="457200" indent="-457200">
              <a:buFont typeface="Arial" panose="020B0604020202020204" pitchFamily="34" charset="0"/>
              <a:buChar char="•"/>
            </a:pPr>
            <a:r>
              <a:rPr lang="en-US" sz="2600" dirty="0"/>
              <a:t>When the predictors are genomic markers (and possible interactions) in a computational biology problem.</a:t>
            </a:r>
          </a:p>
          <a:p>
            <a:pPr marL="457200" indent="-457200">
              <a:buFont typeface="Arial" panose="020B0604020202020204" pitchFamily="34" charset="0"/>
              <a:buChar char="•"/>
            </a:pPr>
            <a:r>
              <a:rPr lang="en-US" sz="2600" dirty="0"/>
              <a:t>When the predictors are the counts of all English words appearing in a text.</a:t>
            </a:r>
          </a:p>
        </p:txBody>
      </p:sp>
    </p:spTree>
    <p:extLst>
      <p:ext uri="{BB962C8B-B14F-4D97-AF65-F5344CB8AC3E}">
        <p14:creationId xmlns:p14="http://schemas.microsoft.com/office/powerpoint/2010/main" val="146222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BA82-8677-7744-A442-0FC845918A20}"/>
              </a:ext>
            </a:extLst>
          </p:cNvPr>
          <p:cNvSpPr>
            <a:spLocks noGrp="1"/>
          </p:cNvSpPr>
          <p:nvPr>
            <p:ph type="title"/>
          </p:nvPr>
        </p:nvSpPr>
        <p:spPr/>
        <p:txBody>
          <a:bodyPr/>
          <a:lstStyle/>
          <a:p>
            <a:r>
              <a:rPr lang="en-US" dirty="0"/>
              <a:t>How Does </a:t>
            </a:r>
            <a:r>
              <a:rPr lang="en-US" dirty="0" err="1"/>
              <a:t>sklearn</a:t>
            </a:r>
            <a:r>
              <a:rPr lang="en-US" dirty="0"/>
              <a:t> handle unidentifiability?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ADC9EE-D3D7-5542-A540-66CC02FC1D0E}"/>
                  </a:ext>
                </a:extLst>
              </p:cNvPr>
              <p:cNvSpPr>
                <a:spLocks noGrp="1"/>
              </p:cNvSpPr>
              <p:nvPr>
                <p:ph idx="1"/>
              </p:nvPr>
            </p:nvSpPr>
            <p:spPr>
              <a:xfrm>
                <a:off x="858643" y="1115122"/>
                <a:ext cx="10301779" cy="5196778"/>
              </a:xfrm>
            </p:spPr>
            <p:txBody>
              <a:bodyPr/>
              <a:lstStyle/>
              <a:p>
                <a:r>
                  <a:rPr lang="en-US" sz="2600" dirty="0"/>
                  <a:t>In a parametric approach: if we have an over-specified model (</a:t>
                </a:r>
                <a:r>
                  <a:rPr lang="en-US" sz="2600" i="1" dirty="0"/>
                  <a:t>p</a:t>
                </a:r>
                <a:r>
                  <a:rPr lang="en-US" sz="2600" dirty="0"/>
                  <a:t> &gt; </a:t>
                </a:r>
                <a:r>
                  <a:rPr lang="en-US" sz="2600" i="1" dirty="0"/>
                  <a:t>n</a:t>
                </a:r>
                <a:r>
                  <a:rPr lang="en-US" sz="2600" dirty="0"/>
                  <a:t>), the parameters are unidentifiable: we only need </a:t>
                </a:r>
                <a:r>
                  <a:rPr lang="en-US" sz="2600" i="1" dirty="0"/>
                  <a:t>n</a:t>
                </a:r>
                <a:r>
                  <a:rPr lang="en-US" sz="2600" dirty="0"/>
                  <a:t> – 1  predictors to perfectly predict every observation (</a:t>
                </a:r>
                <a:r>
                  <a:rPr lang="en-US" sz="2600" i="1" dirty="0"/>
                  <a:t>n</a:t>
                </a:r>
                <a:r>
                  <a:rPr lang="en-US" sz="2600" b="1" dirty="0"/>
                  <a:t> – 1 </a:t>
                </a:r>
                <a:r>
                  <a:rPr lang="en-US" sz="2600" dirty="0"/>
                  <a:t>because of the intercept.</a:t>
                </a:r>
              </a:p>
              <a:p>
                <a:endParaRPr lang="en-US" sz="1200" dirty="0"/>
              </a:p>
              <a:p>
                <a:r>
                  <a:rPr lang="en-US" sz="2600" dirty="0"/>
                  <a:t>So what happens to the ‘extra’ parameter estimates (the extra </a:t>
                </a:r>
                <a14:m>
                  <m:oMath xmlns:m="http://schemas.openxmlformats.org/officeDocument/2006/math">
                    <m:r>
                      <a:rPr lang="en-US" sz="2600" b="0" i="1" smtClean="0">
                        <a:latin typeface="Cambria Math" panose="02040503050406030204" pitchFamily="18" charset="0"/>
                      </a:rPr>
                      <m:t>𝛽</m:t>
                    </m:r>
                  </m:oMath>
                </a14:m>
                <a:r>
                  <a:rPr lang="en-US" sz="2600" dirty="0"/>
                  <a:t>’s)?</a:t>
                </a:r>
              </a:p>
              <a:p>
                <a:pPr marL="457200" indent="-457200">
                  <a:buFont typeface="Arial" panose="020B0604020202020204" pitchFamily="34" charset="0"/>
                  <a:buChar char="•"/>
                </a:pPr>
                <a:r>
                  <a:rPr lang="en-US" sz="2600" dirty="0"/>
                  <a:t>the remaining </a:t>
                </a:r>
                <a:r>
                  <a:rPr lang="en-US" sz="2600" i="1" dirty="0"/>
                  <a:t>p</a:t>
                </a:r>
                <a:r>
                  <a:rPr lang="en-US" sz="2600" dirty="0"/>
                  <a:t> – (</a:t>
                </a:r>
                <a:r>
                  <a:rPr lang="en-US" sz="2600" i="1" dirty="0"/>
                  <a:t>n</a:t>
                </a:r>
                <a:r>
                  <a:rPr lang="en-US" sz="2600" dirty="0"/>
                  <a:t> – 1) predictors’ coefficients can be estimated to be anything.  Thus there are an infinite number of sets of estimates that will give us identical predictions.  There is not one unique set of </a:t>
                </a:r>
                <a14:m>
                  <m:oMath xmlns:m="http://schemas.openxmlformats.org/officeDocument/2006/math">
                    <m:acc>
                      <m:accPr>
                        <m:chr m:val="̂"/>
                        <m:ctrlPr>
                          <a:rPr lang="en-US" sz="2600" b="0" i="1" dirty="0" smtClean="0">
                            <a:latin typeface="Cambria Math" panose="02040503050406030204" pitchFamily="18" charset="0"/>
                          </a:rPr>
                        </m:ctrlPr>
                      </m:accPr>
                      <m:e>
                        <m:r>
                          <a:rPr lang="en-US" sz="2600" i="1">
                            <a:latin typeface="Cambria Math" panose="02040503050406030204" pitchFamily="18" charset="0"/>
                          </a:rPr>
                          <m:t>𝛽</m:t>
                        </m:r>
                      </m:e>
                    </m:acc>
                  </m:oMath>
                </a14:m>
                <a:r>
                  <a:rPr lang="en-US" sz="2600" dirty="0"/>
                  <a:t>’s.</a:t>
                </a:r>
              </a:p>
              <a:p>
                <a:endParaRPr lang="en-US" sz="1200" dirty="0"/>
              </a:p>
              <a:p>
                <a:r>
                  <a:rPr lang="en-US" sz="2600" dirty="0"/>
                  <a:t>What would be reasonable ways to handle this situation? How does </a:t>
                </a:r>
                <a:r>
                  <a:rPr lang="en-US" sz="2600" dirty="0" err="1"/>
                  <a:t>sklearn</a:t>
                </a:r>
                <a:r>
                  <a:rPr lang="en-US" sz="2600" dirty="0"/>
                  <a:t> handle this? When is another situation in which the parameter estimates are unidentifiable?  What is the simplest case?</a:t>
                </a:r>
              </a:p>
              <a:p>
                <a:endParaRPr lang="en-US" sz="2600" dirty="0"/>
              </a:p>
            </p:txBody>
          </p:sp>
        </mc:Choice>
        <mc:Fallback xmlns="">
          <p:sp>
            <p:nvSpPr>
              <p:cNvPr id="3" name="Content Placeholder 2">
                <a:extLst>
                  <a:ext uri="{FF2B5EF4-FFF2-40B4-BE49-F238E27FC236}">
                    <a16:creationId xmlns:a16="http://schemas.microsoft.com/office/drawing/2014/main" id="{83ADC9EE-D3D7-5542-A540-66CC02FC1D0E}"/>
                  </a:ext>
                </a:extLst>
              </p:cNvPr>
              <p:cNvSpPr>
                <a:spLocks noGrp="1" noRot="1" noChangeAspect="1" noMove="1" noResize="1" noEditPoints="1" noAdjustHandles="1" noChangeArrowheads="1" noChangeShapeType="1" noTextEdit="1"/>
              </p:cNvSpPr>
              <p:nvPr>
                <p:ph idx="1"/>
              </p:nvPr>
            </p:nvSpPr>
            <p:spPr>
              <a:xfrm>
                <a:off x="858643" y="1115122"/>
                <a:ext cx="10301779" cy="5196778"/>
              </a:xfrm>
              <a:blipFill>
                <a:blip r:embed="rId2"/>
                <a:stretch>
                  <a:fillRect l="-985" t="-976" r="-147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90F196-92AE-6448-AC14-12343E51390E}"/>
              </a:ext>
            </a:extLst>
          </p:cNvPr>
          <p:cNvSpPr>
            <a:spLocks noGrp="1"/>
          </p:cNvSpPr>
          <p:nvPr>
            <p:ph type="sldNum" sz="quarter" idx="12"/>
          </p:nvPr>
        </p:nvSpPr>
        <p:spPr/>
        <p:txBody>
          <a:bodyPr/>
          <a:lstStyle/>
          <a:p>
            <a:fld id="{8C616E8F-BF65-1643-9F00-FF84D0665BC6}" type="slidenum">
              <a:rPr lang="en-US" smtClean="0"/>
              <a:t>16</a:t>
            </a:fld>
            <a:endParaRPr lang="en-US"/>
          </a:p>
        </p:txBody>
      </p:sp>
    </p:spTree>
    <p:extLst>
      <p:ext uri="{BB962C8B-B14F-4D97-AF65-F5344CB8AC3E}">
        <p14:creationId xmlns:p14="http://schemas.microsoft.com/office/powerpoint/2010/main" val="300396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BA82-8677-7744-A442-0FC845918A20}"/>
              </a:ext>
            </a:extLst>
          </p:cNvPr>
          <p:cNvSpPr>
            <a:spLocks noGrp="1"/>
          </p:cNvSpPr>
          <p:nvPr>
            <p:ph type="title"/>
          </p:nvPr>
        </p:nvSpPr>
        <p:spPr/>
        <p:txBody>
          <a:bodyPr/>
          <a:lstStyle/>
          <a:p>
            <a:r>
              <a:rPr lang="en-US" dirty="0"/>
              <a:t>Perfect Multicollinearity</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ADC9EE-D3D7-5542-A540-66CC02FC1D0E}"/>
                  </a:ext>
                </a:extLst>
              </p:cNvPr>
              <p:cNvSpPr>
                <a:spLocks noGrp="1"/>
              </p:cNvSpPr>
              <p:nvPr>
                <p:ph idx="1"/>
              </p:nvPr>
            </p:nvSpPr>
            <p:spPr>
              <a:xfrm>
                <a:off x="858643" y="1115122"/>
                <a:ext cx="10301779" cy="5196778"/>
              </a:xfrm>
            </p:spPr>
            <p:txBody>
              <a:bodyPr/>
              <a:lstStyle/>
              <a:p>
                <a:r>
                  <a:rPr lang="en-US" sz="2600" dirty="0"/>
                  <a:t>The </a:t>
                </a:r>
                <a:r>
                  <a:rPr lang="en-US" sz="2600" i="1" dirty="0"/>
                  <a:t>p</a:t>
                </a:r>
                <a:r>
                  <a:rPr lang="en-US" sz="2600" dirty="0"/>
                  <a:t> &gt; </a:t>
                </a:r>
                <a:r>
                  <a:rPr lang="en-US" sz="2600" i="1" dirty="0"/>
                  <a:t>n</a:t>
                </a:r>
                <a:r>
                  <a:rPr lang="en-US" sz="2600" dirty="0"/>
                  <a:t> situation leads to perfect collinearity of the predictor set.  But this can also occur with a redundant predictors (ex: putting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𝑗</m:t>
                        </m:r>
                      </m:sub>
                    </m:sSub>
                  </m:oMath>
                </a14:m>
                <a:r>
                  <a:rPr lang="en-US" sz="2600" dirty="0"/>
                  <a:t> twice into a model).  Let’s see what </a:t>
                </a:r>
                <a:r>
                  <a:rPr lang="en-US" sz="2600" dirty="0" err="1"/>
                  <a:t>sklearn</a:t>
                </a:r>
                <a:r>
                  <a:rPr lang="en-US" sz="2600" dirty="0"/>
                  <a:t> in this simplified situation:</a:t>
                </a:r>
              </a:p>
              <a:p>
                <a:endParaRPr lang="en-US" sz="2600" dirty="0"/>
              </a:p>
              <a:p>
                <a:endParaRPr lang="en-US" sz="2600" dirty="0"/>
              </a:p>
              <a:p>
                <a:endParaRPr lang="en-US" sz="2600" dirty="0"/>
              </a:p>
              <a:p>
                <a:endParaRPr lang="en-US" sz="2600" dirty="0"/>
              </a:p>
              <a:p>
                <a:endParaRPr lang="en-US" sz="2600" dirty="0"/>
              </a:p>
              <a:p>
                <a:endParaRPr lang="en-US" sz="2600" dirty="0"/>
              </a:p>
              <a:p>
                <a:r>
                  <a:rPr lang="en-US" sz="2600" dirty="0"/>
                  <a:t>How does this generalize into the high-dimensional situation?</a:t>
                </a:r>
              </a:p>
            </p:txBody>
          </p:sp>
        </mc:Choice>
        <mc:Fallback xmlns="">
          <p:sp>
            <p:nvSpPr>
              <p:cNvPr id="3" name="Content Placeholder 2">
                <a:extLst>
                  <a:ext uri="{FF2B5EF4-FFF2-40B4-BE49-F238E27FC236}">
                    <a16:creationId xmlns:a16="http://schemas.microsoft.com/office/drawing/2014/main" id="{83ADC9EE-D3D7-5542-A540-66CC02FC1D0E}"/>
                  </a:ext>
                </a:extLst>
              </p:cNvPr>
              <p:cNvSpPr>
                <a:spLocks noGrp="1" noRot="1" noChangeAspect="1" noMove="1" noResize="1" noEditPoints="1" noAdjustHandles="1" noChangeArrowheads="1" noChangeShapeType="1" noTextEdit="1"/>
              </p:cNvSpPr>
              <p:nvPr>
                <p:ph idx="1"/>
              </p:nvPr>
            </p:nvSpPr>
            <p:spPr>
              <a:xfrm>
                <a:off x="858643" y="1115122"/>
                <a:ext cx="10301779" cy="5196778"/>
              </a:xfrm>
              <a:blipFill>
                <a:blip r:embed="rId2"/>
                <a:stretch>
                  <a:fillRect l="-985" t="-97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90F196-92AE-6448-AC14-12343E51390E}"/>
              </a:ext>
            </a:extLst>
          </p:cNvPr>
          <p:cNvSpPr>
            <a:spLocks noGrp="1"/>
          </p:cNvSpPr>
          <p:nvPr>
            <p:ph type="sldNum" sz="quarter" idx="12"/>
          </p:nvPr>
        </p:nvSpPr>
        <p:spPr/>
        <p:txBody>
          <a:bodyPr/>
          <a:lstStyle/>
          <a:p>
            <a:fld id="{8C616E8F-BF65-1643-9F00-FF84D0665BC6}" type="slidenum">
              <a:rPr lang="en-US" smtClean="0"/>
              <a:t>17</a:t>
            </a:fld>
            <a:endParaRPr lang="en-US"/>
          </a:p>
        </p:txBody>
      </p:sp>
      <p:pic>
        <p:nvPicPr>
          <p:cNvPr id="5" name="Picture 4">
            <a:extLst>
              <a:ext uri="{FF2B5EF4-FFF2-40B4-BE49-F238E27FC236}">
                <a16:creationId xmlns:a16="http://schemas.microsoft.com/office/drawing/2014/main" id="{F4AAECE9-9C5E-944D-AA5E-10AD4819C1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643" y="2712622"/>
            <a:ext cx="10283200" cy="2204817"/>
          </a:xfrm>
          <a:prstGeom prst="rect">
            <a:avLst/>
          </a:prstGeom>
        </p:spPr>
      </p:pic>
    </p:spTree>
    <p:extLst>
      <p:ext uri="{BB962C8B-B14F-4D97-AF65-F5344CB8AC3E}">
        <p14:creationId xmlns:p14="http://schemas.microsoft.com/office/powerpoint/2010/main" val="2967441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A Framework For Dimensionality Reduction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983807"/>
                <a:ext cx="10327008" cy="5569393"/>
              </a:xfrm>
            </p:spPr>
            <p:txBody>
              <a:bodyPr/>
              <a:lstStyle/>
              <a:p>
                <a:r>
                  <a:rPr lang="en-US" sz="2400" dirty="0"/>
                  <a:t>One way to reduce the dimensions of the feature space is to create a new, smaller set of predictors by taking linear combinations of the original predictors.</a:t>
                </a:r>
              </a:p>
              <a:p>
                <a:r>
                  <a:rPr lang="en-US" sz="2400" dirty="0"/>
                  <a:t>We choose </a:t>
                </a:r>
                <a:r>
                  <a:rPr lang="en-US" sz="2400" i="1" dirty="0"/>
                  <a:t>Z</a:t>
                </a:r>
                <a:r>
                  <a:rPr lang="en-US" sz="2400" baseline="-25000" dirty="0"/>
                  <a:t>1</a:t>
                </a:r>
                <a:r>
                  <a:rPr lang="en-US" sz="2400" dirty="0"/>
                  <a:t>, </a:t>
                </a:r>
                <a:r>
                  <a:rPr lang="en-US" sz="2400" i="1" dirty="0"/>
                  <a:t>Z</a:t>
                </a:r>
                <a:r>
                  <a:rPr lang="en-US" sz="2400" baseline="-25000" dirty="0"/>
                  <a:t>2</a:t>
                </a:r>
                <a:r>
                  <a:rPr lang="en-US" sz="2400" dirty="0"/>
                  <a:t>,…, </a:t>
                </a:r>
                <a:r>
                  <a:rPr lang="en-US" sz="2400" i="1" dirty="0" err="1"/>
                  <a:t>Z</a:t>
                </a:r>
                <a:r>
                  <a:rPr lang="en-US" sz="2400" i="1" baseline="-25000" dirty="0" err="1"/>
                  <a:t>m</a:t>
                </a:r>
                <a:r>
                  <a:rPr lang="en-US" sz="2400" dirty="0"/>
                  <a:t>, where </a:t>
                </a:r>
                <a14:m>
                  <m:oMath xmlns:m="http://schemas.openxmlformats.org/officeDocument/2006/math">
                    <m:r>
                      <a:rPr lang="en-US" sz="2400" b="0" i="1" smtClean="0">
                        <a:latin typeface="Cambria Math" panose="02040503050406030204" pitchFamily="18" charset="0"/>
                        <a:ea typeface="Cambria Math" panose="02040503050406030204" pitchFamily="18" charset="0"/>
                      </a:rPr>
                      <m:t>𝑚</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𝑝</m:t>
                    </m:r>
                  </m:oMath>
                </a14:m>
                <a:r>
                  <a:rPr lang="en-US" sz="2400" dirty="0"/>
                  <a:t> and where each </a:t>
                </a:r>
                <a:r>
                  <a:rPr lang="en-US" sz="2400" i="1" dirty="0"/>
                  <a:t>Z</a:t>
                </a:r>
                <a:r>
                  <a:rPr lang="en-US" sz="2400" i="1" baseline="-25000" dirty="0"/>
                  <a:t>i</a:t>
                </a:r>
                <a:r>
                  <a:rPr lang="en-US" sz="2400" dirty="0"/>
                  <a:t> is a linear combination of the original </a:t>
                </a:r>
                <a:r>
                  <a:rPr lang="en-US" sz="2400" i="1" dirty="0"/>
                  <a:t>p</a:t>
                </a:r>
                <a:r>
                  <a:rPr lang="en-US" sz="2400" dirty="0"/>
                  <a:t> predictors</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𝑍</m:t>
                          </m:r>
                        </m:e>
                        <m:sub>
                          <m:r>
                            <a:rPr lang="en-US" sz="2400" b="0" i="1" smtClean="0">
                              <a:latin typeface="Cambria Math" panose="02040503050406030204" pitchFamily="18" charset="0"/>
                              <a:ea typeface="Cambria Math" panose="02040503050406030204" pitchFamily="18" charset="0"/>
                            </a:rPr>
                            <m:t>𝑖</m:t>
                          </m:r>
                        </m:sub>
                      </m:sSub>
                      <m:r>
                        <a:rPr lang="en-US" sz="2400" b="0" i="1" smtClean="0">
                          <a:latin typeface="Cambria Math" panose="02040503050406030204" pitchFamily="18" charset="0"/>
                          <a:ea typeface="Cambria Math" panose="02040503050406030204" pitchFamily="18" charset="0"/>
                        </a:rPr>
                        <m:t>=</m:t>
                      </m:r>
                      <m:nary>
                        <m:naryPr>
                          <m:chr m:val="∑"/>
                          <m:ctrlPr>
                            <a:rPr lang="en-US" sz="2400" b="0" i="1" smtClean="0">
                              <a:latin typeface="Cambria Math" panose="02040503050406030204" pitchFamily="18" charset="0"/>
                              <a:ea typeface="Cambria Math" panose="02040503050406030204" pitchFamily="18" charset="0"/>
                            </a:rPr>
                          </m:ctrlPr>
                        </m:naryPr>
                        <m:sub>
                          <m:r>
                            <m:rPr>
                              <m:brk m:alnAt="23"/>
                            </m:rPr>
                            <a:rPr lang="en-US" sz="2400" b="0" i="1" smtClean="0">
                              <a:latin typeface="Cambria Math" panose="02040503050406030204" pitchFamily="18" charset="0"/>
                              <a:ea typeface="Cambria Math" panose="02040503050406030204" pitchFamily="18" charset="0"/>
                            </a:rPr>
                            <m:t>𝑗</m:t>
                          </m:r>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𝑝</m:t>
                          </m:r>
                        </m:sup>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ea typeface="Cambria Math" panose="02040503050406030204" pitchFamily="18" charset="0"/>
                                </a:rPr>
                                <m:t>𝑗𝑖</m:t>
                              </m:r>
                            </m:sub>
                          </m:sSub>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𝑗</m:t>
                              </m:r>
                            </m:sub>
                          </m:sSub>
                        </m:e>
                      </m:nary>
                    </m:oMath>
                  </m:oMathPara>
                </a14:m>
                <a:endParaRPr lang="en-US" sz="2400" dirty="0"/>
              </a:p>
              <a:p>
                <a:r>
                  <a:rPr lang="en-US" sz="2400" dirty="0"/>
                  <a:t>for fixed constants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𝜙</m:t>
                        </m:r>
                      </m:e>
                      <m:sub>
                        <m:r>
                          <a:rPr lang="en-US" sz="2400" b="0" i="1" smtClean="0">
                            <a:latin typeface="Cambria Math" panose="02040503050406030204" pitchFamily="18" charset="0"/>
                          </a:rPr>
                          <m:t>𝑗𝑖</m:t>
                        </m:r>
                      </m:sub>
                    </m:sSub>
                  </m:oMath>
                </a14:m>
                <a:r>
                  <a:rPr lang="en-US" sz="2400" dirty="0"/>
                  <a:t>.  Then we can build a linear regression regression model using the new predictors</a:t>
                </a:r>
              </a:p>
              <a:p>
                <a:endParaRPr lang="en-US" sz="1200" dirty="0"/>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𝑌</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i="1">
                              <a:latin typeface="Cambria Math" panose="02040503050406030204" pitchFamily="18" charset="0"/>
                              <a:ea typeface="Cambria Math" panose="02040503050406030204" pitchFamily="18" charset="0"/>
                            </a:rPr>
                            <m:t>0</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1</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𝑍</m:t>
                          </m:r>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𝛽</m:t>
                          </m:r>
                        </m:e>
                        <m:sub>
                          <m:r>
                            <a:rPr lang="en-US" sz="2400" b="0" i="1" smtClean="0">
                              <a:latin typeface="Cambria Math" panose="02040503050406030204" pitchFamily="18" charset="0"/>
                              <a:ea typeface="Cambria Math" panose="02040503050406030204" pitchFamily="18" charset="0"/>
                            </a:rPr>
                            <m:t>𝑚</m:t>
                          </m:r>
                        </m:sub>
                      </m:sSub>
                      <m:sSub>
                        <m:sSubPr>
                          <m:ctrlPr>
                            <a:rPr lang="en-US" sz="2400" b="0" i="1" smtClean="0">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𝑍</m:t>
                          </m:r>
                        </m:e>
                        <m:sub>
                          <m:r>
                            <a:rPr lang="en-US" sz="2400" b="0" i="1" smtClean="0">
                              <a:latin typeface="Cambria Math" panose="02040503050406030204" pitchFamily="18" charset="0"/>
                              <a:ea typeface="Cambria Math" panose="02040503050406030204" pitchFamily="18" charset="0"/>
                            </a:rPr>
                            <m:t>𝑚</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𝜀</m:t>
                      </m:r>
                    </m:oMath>
                  </m:oMathPara>
                </a14:m>
                <a:endParaRPr lang="en-US" sz="2400" dirty="0"/>
              </a:p>
              <a:p>
                <a:endParaRPr lang="en-US" sz="1200" dirty="0"/>
              </a:p>
              <a:p>
                <a:r>
                  <a:rPr lang="en-US" sz="2400" dirty="0"/>
                  <a:t>Notice that this model has a smaller number (</a:t>
                </a:r>
                <a:r>
                  <a:rPr lang="en-US" sz="2400" i="1" dirty="0"/>
                  <a:t>m</a:t>
                </a:r>
                <a:r>
                  <a:rPr lang="en-US" sz="2400" dirty="0"/>
                  <a:t>+1 &lt; </a:t>
                </a:r>
                <a:r>
                  <a:rPr lang="en-US" sz="2400" i="1" dirty="0"/>
                  <a:t>p</a:t>
                </a:r>
                <a:r>
                  <a:rPr lang="en-US" sz="2400" dirty="0"/>
                  <a:t>+1) of parameters.</a:t>
                </a:r>
              </a:p>
            </p:txBody>
          </p:sp>
        </mc:Choice>
        <mc:Fallback xmlns="">
          <p:sp>
            <p:nvSpPr>
              <p:cNvPr id="3" name="Content Placeholder 2">
                <a:extLst>
                  <a:ext uri="{FF2B5EF4-FFF2-40B4-BE49-F238E27FC236}">
                    <a16:creationId xmlns:a16="http://schemas.microsoft.com/office/drawing/2014/main" id="{7F7A077A-CF01-CE4C-8CDE-1753640AE0DA}"/>
                  </a:ext>
                </a:extLst>
              </p:cNvPr>
              <p:cNvSpPr>
                <a:spLocks noGrp="1" noRot="1" noChangeAspect="1" noMove="1" noResize="1" noEditPoints="1" noAdjustHandles="1" noChangeArrowheads="1" noChangeShapeType="1" noTextEdit="1"/>
              </p:cNvSpPr>
              <p:nvPr>
                <p:ph idx="1"/>
              </p:nvPr>
            </p:nvSpPr>
            <p:spPr>
              <a:xfrm>
                <a:off x="833415" y="983807"/>
                <a:ext cx="10327008" cy="5569393"/>
              </a:xfrm>
              <a:blipFill>
                <a:blip r:embed="rId2"/>
                <a:stretch>
                  <a:fillRect l="-860" t="-682" r="-1229"/>
                </a:stretch>
              </a:blipFill>
            </p:spPr>
            <p:txBody>
              <a:bodyPr/>
              <a:lstStyle/>
              <a:p>
                <a:r>
                  <a:rPr lang="en-US">
                    <a:noFill/>
                  </a:rPr>
                  <a:t> </a:t>
                </a:r>
              </a:p>
            </p:txBody>
          </p:sp>
        </mc:Fallback>
      </mc:AlternateContent>
    </p:spTree>
    <p:extLst>
      <p:ext uri="{BB962C8B-B14F-4D97-AF65-F5344CB8AC3E}">
        <p14:creationId xmlns:p14="http://schemas.microsoft.com/office/powerpoint/2010/main" val="2447648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A Framework For Dimensionality Reduction (cont.)</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219200"/>
            <a:ext cx="10327008" cy="5334000"/>
          </a:xfrm>
        </p:spPr>
        <p:txBody>
          <a:bodyPr/>
          <a:lstStyle/>
          <a:p>
            <a:r>
              <a:rPr lang="en-US" sz="2400" dirty="0"/>
              <a:t>A method of dimensionality reduction includes 2 steps:</a:t>
            </a:r>
          </a:p>
          <a:p>
            <a:pPr marL="342900" indent="-342900">
              <a:buFont typeface="Arial" panose="020B0604020202020204" pitchFamily="34" charset="0"/>
              <a:buChar char="•"/>
            </a:pPr>
            <a:r>
              <a:rPr lang="en-US" sz="2400" dirty="0"/>
              <a:t>Determine a optimal set of new predictors </a:t>
            </a:r>
            <a:r>
              <a:rPr lang="en-US" sz="2400" i="1" dirty="0"/>
              <a:t>Z</a:t>
            </a:r>
            <a:r>
              <a:rPr lang="en-US" sz="2400" baseline="-25000" dirty="0"/>
              <a:t>1</a:t>
            </a:r>
            <a:r>
              <a:rPr lang="en-US" sz="2400" dirty="0"/>
              <a:t>,…, </a:t>
            </a:r>
            <a:r>
              <a:rPr lang="en-US" sz="2400" i="1" dirty="0" err="1"/>
              <a:t>Z</a:t>
            </a:r>
            <a:r>
              <a:rPr lang="en-US" sz="2400" i="1" baseline="-25000" dirty="0" err="1"/>
              <a:t>m</a:t>
            </a:r>
            <a:r>
              <a:rPr lang="en-US" sz="2400" dirty="0"/>
              <a:t>, for </a:t>
            </a:r>
            <a:r>
              <a:rPr lang="en-US" sz="2400" i="1" dirty="0"/>
              <a:t>m</a:t>
            </a:r>
            <a:r>
              <a:rPr lang="en-US" sz="2400" dirty="0"/>
              <a:t> &lt; </a:t>
            </a:r>
            <a:r>
              <a:rPr lang="en-US" sz="2400" i="1" dirty="0"/>
              <a:t>p</a:t>
            </a:r>
            <a:r>
              <a:rPr lang="en-US" sz="2400" dirty="0"/>
              <a:t>.</a:t>
            </a:r>
          </a:p>
          <a:p>
            <a:pPr marL="342900" indent="-342900">
              <a:buFont typeface="Arial" panose="020B0604020202020204" pitchFamily="34" charset="0"/>
              <a:buChar char="•"/>
            </a:pPr>
            <a:r>
              <a:rPr lang="en-US" sz="2400" dirty="0"/>
              <a:t>Express each observation in the data in terms of these new predictors. The transformed data will have </a:t>
            </a:r>
            <a:r>
              <a:rPr lang="en-US" sz="2400" i="1" dirty="0"/>
              <a:t>m</a:t>
            </a:r>
            <a:r>
              <a:rPr lang="en-US" sz="2400" dirty="0"/>
              <a:t> columns rather than </a:t>
            </a:r>
            <a:r>
              <a:rPr lang="en-US" sz="2400" i="1" dirty="0"/>
              <a:t>p</a:t>
            </a:r>
            <a:r>
              <a:rPr lang="en-US" sz="2400" dirty="0"/>
              <a:t>.</a:t>
            </a:r>
          </a:p>
          <a:p>
            <a:pPr marL="342900" indent="-342900">
              <a:buFont typeface="Arial" panose="020B0604020202020204" pitchFamily="34" charset="0"/>
              <a:buChar char="•"/>
            </a:pPr>
            <a:endParaRPr lang="en-US" sz="2400" dirty="0"/>
          </a:p>
          <a:p>
            <a:r>
              <a:rPr lang="en-US" sz="2400" dirty="0"/>
              <a:t>Thereafter, we can fit a model using the new predictors. </a:t>
            </a:r>
          </a:p>
          <a:p>
            <a:endParaRPr lang="en-US" sz="2400" dirty="0"/>
          </a:p>
          <a:p>
            <a:r>
              <a:rPr lang="en-US" sz="2400" dirty="0"/>
              <a:t>The method for determining the set of new predictors (what do we mean by an optimal predictors set?) can differ according to application. We will explore a way to create new predictors that captures the </a:t>
            </a:r>
            <a:r>
              <a:rPr lang="en-US" sz="2400" i="1" dirty="0"/>
              <a:t>essential</a:t>
            </a:r>
            <a:r>
              <a:rPr lang="en-US" sz="2400" dirty="0"/>
              <a:t> variations in the observed predictor set.</a:t>
            </a:r>
          </a:p>
          <a:p>
            <a:endParaRPr lang="en-US" sz="2400" dirty="0"/>
          </a:p>
        </p:txBody>
      </p:sp>
    </p:spTree>
    <p:extLst>
      <p:ext uri="{BB962C8B-B14F-4D97-AF65-F5344CB8AC3E}">
        <p14:creationId xmlns:p14="http://schemas.microsoft.com/office/powerpoint/2010/main" val="12478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a:xfrm>
            <a:off x="823255" y="1676400"/>
            <a:ext cx="10327008" cy="3921760"/>
          </a:xfrm>
        </p:spPr>
        <p:txBody>
          <a:bodyPr/>
          <a:lstStyle/>
          <a:p>
            <a:pPr marL="457200" indent="-457200">
              <a:lnSpc>
                <a:spcPct val="150000"/>
              </a:lnSpc>
              <a:buFont typeface="Arial" panose="020B0604020202020204" pitchFamily="34" charset="0"/>
              <a:buChar char="•"/>
            </a:pPr>
            <a:r>
              <a:rPr lang="en-US" dirty="0"/>
              <a:t>Interaction Terms and Unique Parameterizations</a:t>
            </a:r>
          </a:p>
          <a:p>
            <a:pPr marL="457200" indent="-457200">
              <a:lnSpc>
                <a:spcPct val="150000"/>
              </a:lnSpc>
              <a:buFont typeface="Arial" panose="020B0604020202020204" pitchFamily="34" charset="0"/>
              <a:buChar char="•"/>
            </a:pPr>
            <a:r>
              <a:rPr lang="en-US" dirty="0"/>
              <a:t>Big Data and High Dimensionality</a:t>
            </a:r>
          </a:p>
          <a:p>
            <a:pPr marL="457200" indent="-457200">
              <a:lnSpc>
                <a:spcPct val="150000"/>
              </a:lnSpc>
              <a:buFont typeface="Arial" panose="020B0604020202020204" pitchFamily="34" charset="0"/>
              <a:buChar char="•"/>
            </a:pPr>
            <a:r>
              <a:rPr lang="en-US" dirty="0"/>
              <a:t>Principal Component Analysis (PCA)</a:t>
            </a:r>
          </a:p>
          <a:p>
            <a:pPr marL="457200" indent="-457200">
              <a:lnSpc>
                <a:spcPct val="150000"/>
              </a:lnSpc>
              <a:buFont typeface="Arial" panose="020B0604020202020204" pitchFamily="34" charset="0"/>
              <a:buChar char="•"/>
            </a:pPr>
            <a:r>
              <a:rPr lang="en-US" dirty="0"/>
              <a:t>Principal Component Regression (PCR)</a:t>
            </a:r>
          </a:p>
          <a:p>
            <a:pPr marL="457200" indent="-457200">
              <a:lnSpc>
                <a:spcPct val="150000"/>
              </a:lnSpc>
              <a:spcAft>
                <a:spcPts val="1200"/>
              </a:spcAft>
              <a:buFont typeface="Arial" panose="020B0604020202020204" pitchFamily="34" charset="0"/>
              <a:buChar char="•"/>
            </a:pPr>
            <a:endParaRPr lang="en-US" dirty="0"/>
          </a:p>
        </p:txBody>
      </p:sp>
    </p:spTree>
    <p:extLst>
      <p:ext uri="{BB962C8B-B14F-4D97-AF65-F5344CB8AC3E}">
        <p14:creationId xmlns:p14="http://schemas.microsoft.com/office/powerpoint/2010/main" val="318770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ACC5F-B50C-E043-AE37-668A9EA7434D}"/>
              </a:ext>
            </a:extLst>
          </p:cNvPr>
          <p:cNvSpPr>
            <a:spLocks noGrp="1"/>
          </p:cNvSpPr>
          <p:nvPr>
            <p:ph type="title"/>
          </p:nvPr>
        </p:nvSpPr>
        <p:spPr/>
        <p:txBody>
          <a:bodyPr/>
          <a:lstStyle/>
          <a:p>
            <a:r>
              <a:rPr lang="en-US" dirty="0"/>
              <a:t>You’re </a:t>
            </a:r>
            <a:r>
              <a:rPr lang="en-US" dirty="0" err="1"/>
              <a:t>Gonna</a:t>
            </a:r>
            <a:r>
              <a:rPr lang="en-US" dirty="0"/>
              <a:t> Have a Bad Time…</a:t>
            </a:r>
          </a:p>
        </p:txBody>
      </p:sp>
      <p:pic>
        <p:nvPicPr>
          <p:cNvPr id="5" name="Content Placeholder 4">
            <a:extLst>
              <a:ext uri="{FF2B5EF4-FFF2-40B4-BE49-F238E27FC236}">
                <a16:creationId xmlns:a16="http://schemas.microsoft.com/office/drawing/2014/main" id="{87992091-6C8B-ED44-8142-FD79DD3A2EA0}"/>
              </a:ext>
            </a:extLst>
          </p:cNvPr>
          <p:cNvPicPr>
            <a:picLocks noGrp="1" noChangeAspect="1"/>
          </p:cNvPicPr>
          <p:nvPr>
            <p:ph idx="1"/>
          </p:nvPr>
        </p:nvPicPr>
        <p:blipFill>
          <a:blip r:embed="rId2"/>
          <a:stretch>
            <a:fillRect/>
          </a:stretch>
        </p:blipFill>
        <p:spPr>
          <a:xfrm>
            <a:off x="3573375" y="983807"/>
            <a:ext cx="5045249" cy="5045249"/>
          </a:xfrm>
          <a:prstGeom prst="rect">
            <a:avLst/>
          </a:prstGeom>
        </p:spPr>
      </p:pic>
      <p:sp>
        <p:nvSpPr>
          <p:cNvPr id="4" name="Slide Number Placeholder 3">
            <a:extLst>
              <a:ext uri="{FF2B5EF4-FFF2-40B4-BE49-F238E27FC236}">
                <a16:creationId xmlns:a16="http://schemas.microsoft.com/office/drawing/2014/main" id="{70AA5500-DD8B-484F-8CCB-D9CB32C40E10}"/>
              </a:ext>
            </a:extLst>
          </p:cNvPr>
          <p:cNvSpPr>
            <a:spLocks noGrp="1"/>
          </p:cNvSpPr>
          <p:nvPr>
            <p:ph type="sldNum" sz="quarter" idx="12"/>
          </p:nvPr>
        </p:nvSpPr>
        <p:spPr/>
        <p:txBody>
          <a:bodyPr/>
          <a:lstStyle/>
          <a:p>
            <a:fld id="{8C616E8F-BF65-1643-9F00-FF84D0665BC6}" type="slidenum">
              <a:rPr lang="en-US" smtClean="0"/>
              <a:t>20</a:t>
            </a:fld>
            <a:endParaRPr lang="en-US"/>
          </a:p>
        </p:txBody>
      </p:sp>
    </p:spTree>
    <p:extLst>
      <p:ext uri="{BB962C8B-B14F-4D97-AF65-F5344CB8AC3E}">
        <p14:creationId xmlns:p14="http://schemas.microsoft.com/office/powerpoint/2010/main" val="2284527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 Components Analysis (PCA)</a:t>
            </a:r>
          </a:p>
        </p:txBody>
      </p:sp>
    </p:spTree>
    <p:extLst>
      <p:ext uri="{BB962C8B-B14F-4D97-AF65-F5344CB8AC3E}">
        <p14:creationId xmlns:p14="http://schemas.microsoft.com/office/powerpoint/2010/main" val="2743323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Principal Components Analysis (PCA)</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i="1" dirty="0"/>
              <a:t>Principal Components Analysis </a:t>
            </a:r>
            <a:r>
              <a:rPr lang="en-US" dirty="0"/>
              <a:t>(PCA) is a method to identify a new set of predictors, as linear combinations of the original ones, that captures the `maximum amount' of variance in the observed data.</a:t>
            </a:r>
          </a:p>
        </p:txBody>
      </p:sp>
      <p:pic>
        <p:nvPicPr>
          <p:cNvPr id="23553" name="Picture 1" descr="page15image3872096">
            <a:extLst>
              <a:ext uri="{FF2B5EF4-FFF2-40B4-BE49-F238E27FC236}">
                <a16:creationId xmlns:a16="http://schemas.microsoft.com/office/drawing/2014/main" id="{05875354-B5C6-404C-9975-19200474687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80355" y="2632363"/>
            <a:ext cx="3633127"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58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PCA (cont.)</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sz="2600" i="1" u="sng" dirty="0"/>
              <a:t>Principal Components Analysis</a:t>
            </a:r>
            <a:r>
              <a:rPr lang="en-US" sz="2600" i="1" dirty="0"/>
              <a:t> </a:t>
            </a:r>
            <a:r>
              <a:rPr lang="en-US" sz="2600" dirty="0"/>
              <a:t>(PCA) produces a list of </a:t>
            </a:r>
            <a:r>
              <a:rPr lang="en-US" sz="2600" i="1" dirty="0"/>
              <a:t>p</a:t>
            </a:r>
            <a:r>
              <a:rPr lang="en-US" sz="2600" dirty="0"/>
              <a:t> </a:t>
            </a:r>
            <a:r>
              <a:rPr lang="en-US" sz="2600" i="1" dirty="0"/>
              <a:t>principle components Z</a:t>
            </a:r>
            <a:r>
              <a:rPr lang="en-US" sz="2600" baseline="-25000" dirty="0"/>
              <a:t>1</a:t>
            </a:r>
            <a:r>
              <a:rPr lang="en-US" sz="2600" dirty="0"/>
              <a:t>,…, </a:t>
            </a:r>
            <a:r>
              <a:rPr lang="en-US" sz="2600" i="1" dirty="0" err="1"/>
              <a:t>Z</a:t>
            </a:r>
            <a:r>
              <a:rPr lang="en-US" sz="2600" i="1" baseline="-25000" dirty="0" err="1"/>
              <a:t>p</a:t>
            </a:r>
            <a:r>
              <a:rPr lang="en-US" sz="2600" i="1" baseline="-25000" dirty="0"/>
              <a:t> </a:t>
            </a:r>
            <a:r>
              <a:rPr lang="en-US" sz="2600" dirty="0"/>
              <a:t>such that</a:t>
            </a:r>
          </a:p>
          <a:p>
            <a:pPr marL="457200" indent="-457200">
              <a:buFont typeface="Arial" panose="020B0604020202020204" pitchFamily="34" charset="0"/>
              <a:buChar char="•"/>
            </a:pPr>
            <a:r>
              <a:rPr lang="en-US" sz="2600" dirty="0"/>
              <a:t>Each </a:t>
            </a:r>
            <a:r>
              <a:rPr lang="en-US" sz="2600" i="1" dirty="0" err="1"/>
              <a:t>Z</a:t>
            </a:r>
            <a:r>
              <a:rPr lang="en-US" sz="2600" i="1" baseline="-25000" dirty="0" err="1"/>
              <a:t>i</a:t>
            </a:r>
            <a:r>
              <a:rPr lang="en-US" sz="2600" dirty="0"/>
              <a:t> is a linear combination of the original predictors, and it's vector norm is 1</a:t>
            </a:r>
          </a:p>
          <a:p>
            <a:pPr marL="457200" indent="-457200">
              <a:buFont typeface="Arial" panose="020B0604020202020204" pitchFamily="34" charset="0"/>
              <a:buChar char="•"/>
            </a:pPr>
            <a:r>
              <a:rPr lang="en-US" sz="2600" dirty="0"/>
              <a:t>The </a:t>
            </a:r>
            <a:r>
              <a:rPr lang="en-US" sz="2600" i="1" dirty="0" err="1"/>
              <a:t>Z</a:t>
            </a:r>
            <a:r>
              <a:rPr lang="en-US" sz="2600" i="1" baseline="-25000" dirty="0" err="1"/>
              <a:t>i</a:t>
            </a:r>
            <a:r>
              <a:rPr lang="en-US" sz="2600" i="1" baseline="-25000" dirty="0"/>
              <a:t> </a:t>
            </a:r>
            <a:r>
              <a:rPr lang="en-US" sz="2600" dirty="0"/>
              <a:t>'s are pairwise orthogonal</a:t>
            </a:r>
          </a:p>
          <a:p>
            <a:pPr marL="457200" indent="-457200">
              <a:buFont typeface="Arial" panose="020B0604020202020204" pitchFamily="34" charset="0"/>
              <a:buChar char="•"/>
            </a:pPr>
            <a:r>
              <a:rPr lang="en-US" sz="2600" dirty="0"/>
              <a:t>The </a:t>
            </a:r>
            <a:r>
              <a:rPr lang="en-US" sz="2600" i="1" dirty="0" err="1"/>
              <a:t>Z</a:t>
            </a:r>
            <a:r>
              <a:rPr lang="en-US" sz="2600" i="1" baseline="-25000" dirty="0" err="1"/>
              <a:t>i</a:t>
            </a:r>
            <a:r>
              <a:rPr lang="en-US" sz="2600" i="1" baseline="-25000" dirty="0"/>
              <a:t> </a:t>
            </a:r>
            <a:r>
              <a:rPr lang="en-US" sz="2600" dirty="0"/>
              <a:t>'s are ordered in decreasing order in the amount of captured observed variance.</a:t>
            </a:r>
          </a:p>
          <a:p>
            <a:r>
              <a:rPr lang="en-US" sz="2600" dirty="0"/>
              <a:t>That is, the observed data shows more variance in the direction of </a:t>
            </a:r>
            <a:r>
              <a:rPr lang="en-US" sz="2600" i="1" dirty="0"/>
              <a:t>Z</a:t>
            </a:r>
            <a:r>
              <a:rPr lang="en-US" sz="2600" baseline="-25000" dirty="0"/>
              <a:t>1 </a:t>
            </a:r>
            <a:r>
              <a:rPr lang="en-US" sz="2600" dirty="0"/>
              <a:t>than in the direction of </a:t>
            </a:r>
            <a:r>
              <a:rPr lang="en-US" sz="2600" i="1" dirty="0"/>
              <a:t>Z</a:t>
            </a:r>
            <a:r>
              <a:rPr lang="en-US" sz="2600" baseline="-25000" dirty="0"/>
              <a:t>2</a:t>
            </a:r>
            <a:r>
              <a:rPr lang="en-US" sz="2600" dirty="0"/>
              <a:t>. </a:t>
            </a:r>
          </a:p>
          <a:p>
            <a:r>
              <a:rPr lang="en-US" sz="2600" dirty="0"/>
              <a:t>To perform dimensionality reduction we select the top </a:t>
            </a:r>
            <a:r>
              <a:rPr lang="en-US" sz="2600" i="1" dirty="0"/>
              <a:t>m</a:t>
            </a:r>
            <a:r>
              <a:rPr lang="en-US" sz="2600" dirty="0"/>
              <a:t> principle components of PCA as our new predictors and express our observed data in terms of these predictors.</a:t>
            </a:r>
          </a:p>
        </p:txBody>
      </p:sp>
    </p:spTree>
    <p:extLst>
      <p:ext uri="{BB962C8B-B14F-4D97-AF65-F5344CB8AC3E}">
        <p14:creationId xmlns:p14="http://schemas.microsoft.com/office/powerpoint/2010/main" val="467527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The Intuition Behind PCA</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dirty="0"/>
              <a:t>Top PCA components capture the most of amount of variation (interesting features) of the data. </a:t>
            </a:r>
          </a:p>
          <a:p>
            <a:r>
              <a:rPr lang="en-US" dirty="0"/>
              <a:t>Each component is a linear combination of the original predictors - we visualize them as vectors in the feature space.</a:t>
            </a:r>
          </a:p>
          <a:p>
            <a:endParaRPr lang="en-US" dirty="0"/>
          </a:p>
        </p:txBody>
      </p:sp>
      <p:pic>
        <p:nvPicPr>
          <p:cNvPr id="25601" name="Picture 1" descr="page17image3819904">
            <a:extLst>
              <a:ext uri="{FF2B5EF4-FFF2-40B4-BE49-F238E27FC236}">
                <a16:creationId xmlns:a16="http://schemas.microsoft.com/office/drawing/2014/main" id="{D56F5ECF-BE71-4642-8439-7AAFDD0E089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61164" y="3203347"/>
            <a:ext cx="3006436" cy="29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730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The Intuition Behind PCA (cont.)</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dirty="0"/>
              <a:t>Transforming our observed data means projecting our dataset onto the space defined by the top </a:t>
            </a:r>
            <a:r>
              <a:rPr lang="en-US" i="1" dirty="0"/>
              <a:t>m</a:t>
            </a:r>
            <a:r>
              <a:rPr lang="en-US" dirty="0"/>
              <a:t> PCA components, these components are our new predictors.</a:t>
            </a:r>
          </a:p>
        </p:txBody>
      </p:sp>
      <p:pic>
        <p:nvPicPr>
          <p:cNvPr id="24577" name="Picture 1" descr="page18image3838720">
            <a:extLst>
              <a:ext uri="{FF2B5EF4-FFF2-40B4-BE49-F238E27FC236}">
                <a16:creationId xmlns:a16="http://schemas.microsoft.com/office/drawing/2014/main" id="{2CEFA50B-3A72-0844-AD41-61051C60DAC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3519" y="2615609"/>
            <a:ext cx="3589514" cy="3589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345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The Math behind PCA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dirty="0"/>
                  <a:t>PCA is a well-known result from linear algebra.  Let </a:t>
                </a:r>
                <a:r>
                  <a:rPr lang="en-US" b="1" dirty="0"/>
                  <a:t>Z</a:t>
                </a:r>
                <a:r>
                  <a:rPr lang="en-US" dirty="0"/>
                  <a:t> be the </a:t>
                </a:r>
                <a:r>
                  <a:rPr lang="en-US" i="1" dirty="0"/>
                  <a:t>n </a:t>
                </a:r>
                <a:r>
                  <a:rPr lang="en-US" dirty="0"/>
                  <a:t>x</a:t>
                </a:r>
                <a:r>
                  <a:rPr lang="en-US" i="1" dirty="0"/>
                  <a:t> p</a:t>
                </a:r>
                <a:r>
                  <a:rPr lang="en-US" dirty="0"/>
                  <a:t> matrix consisting of columns </a:t>
                </a:r>
                <a:r>
                  <a:rPr lang="en-US" i="1" dirty="0"/>
                  <a:t>Z</a:t>
                </a:r>
                <a:r>
                  <a:rPr lang="en-US" baseline="-25000" dirty="0"/>
                  <a:t>1</a:t>
                </a:r>
                <a:r>
                  <a:rPr lang="en-US" dirty="0"/>
                  <a:t>,…, </a:t>
                </a:r>
                <a:r>
                  <a:rPr lang="en-US" i="1" dirty="0" err="1"/>
                  <a:t>Z</a:t>
                </a:r>
                <a:r>
                  <a:rPr lang="en-US" i="1" baseline="-25000" dirty="0" err="1"/>
                  <a:t>p</a:t>
                </a:r>
                <a:r>
                  <a:rPr lang="en-US" i="1" baseline="-25000" dirty="0"/>
                  <a:t> </a:t>
                </a:r>
                <a:r>
                  <a:rPr lang="en-US" dirty="0"/>
                  <a:t>(the resulting PCA vectors), </a:t>
                </a:r>
                <a:r>
                  <a:rPr lang="en-US" b="1" dirty="0"/>
                  <a:t>X</a:t>
                </a:r>
                <a:r>
                  <a:rPr lang="en-US" dirty="0"/>
                  <a:t> be the </a:t>
                </a:r>
                <a:r>
                  <a:rPr lang="en-US" i="1" dirty="0"/>
                  <a:t>n </a:t>
                </a:r>
                <a:r>
                  <a:rPr lang="en-US" dirty="0"/>
                  <a:t>x</a:t>
                </a:r>
                <a:r>
                  <a:rPr lang="en-US" i="1" dirty="0"/>
                  <a:t> p</a:t>
                </a:r>
                <a:r>
                  <a:rPr lang="en-US" dirty="0"/>
                  <a:t> matrix of </a:t>
                </a:r>
                <a:r>
                  <a:rPr lang="en-US" i="1" dirty="0"/>
                  <a:t>X</a:t>
                </a:r>
                <a:r>
                  <a:rPr lang="en-US" baseline="-25000" dirty="0"/>
                  <a:t>1</a:t>
                </a:r>
                <a:r>
                  <a:rPr lang="en-US" dirty="0"/>
                  <a:t>,…, </a:t>
                </a:r>
                <a:r>
                  <a:rPr lang="en-US" i="1" dirty="0" err="1"/>
                  <a:t>X</a:t>
                </a:r>
                <a:r>
                  <a:rPr lang="en-US" i="1" baseline="-25000" dirty="0" err="1"/>
                  <a:t>p</a:t>
                </a:r>
                <a:r>
                  <a:rPr lang="en-US" i="1" baseline="-25000" dirty="0"/>
                  <a:t> </a:t>
                </a:r>
                <a:r>
                  <a:rPr lang="en-US" dirty="0"/>
                  <a:t>of the original data variables (each standardized to have mean zero and variance one, and without the intercept), and let </a:t>
                </a:r>
                <a:r>
                  <a:rPr lang="en-US" b="1" dirty="0"/>
                  <a:t>W</a:t>
                </a:r>
                <a:r>
                  <a:rPr lang="en-US" dirty="0"/>
                  <a:t> be the </a:t>
                </a:r>
                <a:r>
                  <a:rPr lang="en-US" i="1" dirty="0"/>
                  <a:t>p </a:t>
                </a:r>
                <a:r>
                  <a:rPr lang="en-US" dirty="0"/>
                  <a:t>x</a:t>
                </a:r>
                <a:r>
                  <a:rPr lang="en-US" i="1" dirty="0"/>
                  <a:t> p</a:t>
                </a:r>
                <a:r>
                  <a:rPr lang="en-US" dirty="0"/>
                  <a:t> matrix whose columns are the eigenvectors of the square matrix </a:t>
                </a:r>
                <a:r>
                  <a:rPr lang="en-US" b="1" dirty="0"/>
                  <a:t>X</a:t>
                </a:r>
                <a14:m>
                  <m:oMath xmlns:m="http://schemas.openxmlformats.org/officeDocument/2006/math">
                    <m:r>
                      <a:rPr lang="en-US" b="0" i="1" baseline="30000" smtClean="0">
                        <a:latin typeface="Cambria Math" panose="02040503050406030204" pitchFamily="18" charset="0"/>
                      </a:rPr>
                      <m:t>𝑇</m:t>
                    </m:r>
                  </m:oMath>
                </a14:m>
                <a:r>
                  <a:rPr lang="en-US" b="1" dirty="0"/>
                  <a:t>X</a:t>
                </a:r>
                <a:r>
                  <a:rPr lang="en-US" dirty="0"/>
                  <a:t>, then:</a:t>
                </a:r>
              </a:p>
              <a:p>
                <a:r>
                  <a:rPr lang="en-US" dirty="0"/>
                  <a:t>	</a:t>
                </a:r>
              </a:p>
            </p:txBody>
          </p:sp>
        </mc:Choice>
        <mc:Fallback xmlns="">
          <p:sp>
            <p:nvSpPr>
              <p:cNvPr id="3" name="Content Placeholder 2">
                <a:extLst>
                  <a:ext uri="{FF2B5EF4-FFF2-40B4-BE49-F238E27FC236}">
                    <a16:creationId xmlns:a16="http://schemas.microsoft.com/office/drawing/2014/main" id="{7F7A077A-CF01-CE4C-8CDE-1753640AE0DA}"/>
                  </a:ext>
                </a:extLst>
              </p:cNvPr>
              <p:cNvSpPr>
                <a:spLocks noGrp="1" noRot="1" noChangeAspect="1" noMove="1" noResize="1" noEditPoints="1" noAdjustHandles="1" noChangeArrowheads="1" noChangeShapeType="1" noTextEdit="1"/>
              </p:cNvSpPr>
              <p:nvPr>
                <p:ph idx="1"/>
              </p:nvPr>
            </p:nvSpPr>
            <p:spPr>
              <a:xfrm>
                <a:off x="833415" y="1177758"/>
                <a:ext cx="10327008" cy="5375442"/>
              </a:xfrm>
              <a:blipFill>
                <a:blip r:embed="rId2"/>
                <a:stretch>
                  <a:fillRect l="-1229" t="-1179" r="-12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095CB5E0-F1E8-F548-8DA0-29FEA7F16835}"/>
              </a:ext>
            </a:extLst>
          </p:cNvPr>
          <p:cNvPicPr>
            <a:picLocks noChangeAspect="1"/>
          </p:cNvPicPr>
          <p:nvPr/>
        </p:nvPicPr>
        <p:blipFill>
          <a:blip r:embed="rId3"/>
          <a:stretch>
            <a:fillRect/>
          </a:stretch>
        </p:blipFill>
        <p:spPr>
          <a:xfrm>
            <a:off x="4028419" y="4384386"/>
            <a:ext cx="3937000" cy="444500"/>
          </a:xfrm>
          <a:prstGeom prst="rect">
            <a:avLst/>
          </a:prstGeom>
        </p:spPr>
      </p:pic>
    </p:spTree>
    <p:extLst>
      <p:ext uri="{BB962C8B-B14F-4D97-AF65-F5344CB8AC3E}">
        <p14:creationId xmlns:p14="http://schemas.microsoft.com/office/powerpoint/2010/main" val="2313910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Implementation of PCA using linear algebra</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sz="2400" dirty="0"/>
              <a:t>To implement PCA yourself using this linear algebra result, you can perform the following steps:</a:t>
            </a:r>
          </a:p>
          <a:p>
            <a:pPr marL="457200" indent="-457200">
              <a:buFont typeface="Arial" panose="020B0604020202020204" pitchFamily="34" charset="0"/>
              <a:buChar char="•"/>
            </a:pPr>
            <a:r>
              <a:rPr lang="en-US" sz="2400" dirty="0"/>
              <a:t>Standardize each of your predictors (so they each have mean = 0, </a:t>
            </a:r>
            <a:r>
              <a:rPr lang="en-US" sz="2400" dirty="0" err="1"/>
              <a:t>var</a:t>
            </a:r>
            <a:r>
              <a:rPr lang="en-US" sz="2400" dirty="0"/>
              <a:t> = 1).</a:t>
            </a:r>
          </a:p>
          <a:p>
            <a:pPr marL="457200" indent="-457200">
              <a:buFont typeface="Arial" panose="020B0604020202020204" pitchFamily="34" charset="0"/>
              <a:buChar char="•"/>
            </a:pPr>
            <a:r>
              <a:rPr lang="en-US" sz="2400" dirty="0"/>
              <a:t>Calculate the eigenvectors of the              matrix and create the matrix with those columns, </a:t>
            </a:r>
            <a:r>
              <a:rPr lang="en-US" sz="2400" b="1" dirty="0"/>
              <a:t>W</a:t>
            </a:r>
            <a:r>
              <a:rPr lang="en-US" sz="2400" dirty="0"/>
              <a:t>, in order from largest to smallest eigenvalue.</a:t>
            </a:r>
          </a:p>
          <a:p>
            <a:pPr marL="457200" indent="-457200">
              <a:buFont typeface="Arial" panose="020B0604020202020204" pitchFamily="34" charset="0"/>
              <a:buChar char="•"/>
            </a:pPr>
            <a:r>
              <a:rPr lang="en-US" sz="2400" dirty="0"/>
              <a:t>Use matrix multiplication to determine                      .</a:t>
            </a:r>
          </a:p>
          <a:p>
            <a:r>
              <a:rPr lang="en-US" sz="2400" dirty="0"/>
              <a:t>Note: this is not efficient from a computational perspective.  This can be sped up using Cholesky decomposition.</a:t>
            </a:r>
          </a:p>
          <a:p>
            <a:r>
              <a:rPr lang="en-US" sz="2400" dirty="0"/>
              <a:t>	</a:t>
            </a:r>
          </a:p>
          <a:p>
            <a:r>
              <a:rPr lang="en-US" sz="2400" dirty="0"/>
              <a:t>However, PCA is easy to perform in Python using the </a:t>
            </a:r>
            <a:r>
              <a:rPr lang="en-US" sz="2400" dirty="0" err="1">
                <a:latin typeface="Courier New" panose="02070309020205020404" pitchFamily="49" charset="0"/>
                <a:cs typeface="Courier New" panose="02070309020205020404" pitchFamily="49" charset="0"/>
              </a:rPr>
              <a:t>decomposition.PCA</a:t>
            </a:r>
            <a:r>
              <a:rPr lang="en-US" sz="2400" dirty="0"/>
              <a:t> function in the </a:t>
            </a:r>
            <a:r>
              <a:rPr lang="en-US" sz="2400" dirty="0" err="1">
                <a:latin typeface="Courier New" panose="02070309020205020404" pitchFamily="49" charset="0"/>
                <a:cs typeface="Courier New" panose="02070309020205020404" pitchFamily="49" charset="0"/>
              </a:rPr>
              <a:t>sklearn</a:t>
            </a:r>
            <a:r>
              <a:rPr lang="en-US" sz="2400" dirty="0"/>
              <a:t> package.</a:t>
            </a:r>
          </a:p>
        </p:txBody>
      </p:sp>
      <p:pic>
        <p:nvPicPr>
          <p:cNvPr id="4" name="Picture 3">
            <a:extLst>
              <a:ext uri="{FF2B5EF4-FFF2-40B4-BE49-F238E27FC236}">
                <a16:creationId xmlns:a16="http://schemas.microsoft.com/office/drawing/2014/main" id="{C8947FC1-65B6-9741-AA9E-1C3A1717FA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8295" y="2484581"/>
            <a:ext cx="769794" cy="293255"/>
          </a:xfrm>
          <a:prstGeom prst="rect">
            <a:avLst/>
          </a:prstGeom>
        </p:spPr>
      </p:pic>
      <p:pic>
        <p:nvPicPr>
          <p:cNvPr id="5" name="Picture 4">
            <a:extLst>
              <a:ext uri="{FF2B5EF4-FFF2-40B4-BE49-F238E27FC236}">
                <a16:creationId xmlns:a16="http://schemas.microsoft.com/office/drawing/2014/main" id="{838B3045-859C-1542-A3D3-0A2A545F92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8089" y="3326989"/>
            <a:ext cx="1424630" cy="245626"/>
          </a:xfrm>
          <a:prstGeom prst="rect">
            <a:avLst/>
          </a:prstGeom>
        </p:spPr>
      </p:pic>
    </p:spTree>
    <p:extLst>
      <p:ext uri="{BB962C8B-B14F-4D97-AF65-F5344CB8AC3E}">
        <p14:creationId xmlns:p14="http://schemas.microsoft.com/office/powerpoint/2010/main" val="3982613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2D30-D35D-1646-970D-09D1AD25B6D9}"/>
              </a:ext>
            </a:extLst>
          </p:cNvPr>
          <p:cNvSpPr>
            <a:spLocks noGrp="1"/>
          </p:cNvSpPr>
          <p:nvPr>
            <p:ph type="title"/>
          </p:nvPr>
        </p:nvSpPr>
        <p:spPr/>
        <p:txBody>
          <a:bodyPr/>
          <a:lstStyle/>
          <a:p>
            <a:r>
              <a:rPr lang="en-US" dirty="0"/>
              <a:t>PCA example in </a:t>
            </a:r>
            <a:r>
              <a:rPr lang="en-US" dirty="0" err="1"/>
              <a:t>sklearn</a:t>
            </a:r>
            <a:endParaRPr lang="en-US" dirty="0"/>
          </a:p>
        </p:txBody>
      </p:sp>
      <p:sp>
        <p:nvSpPr>
          <p:cNvPr id="4" name="Slide Number Placeholder 3">
            <a:extLst>
              <a:ext uri="{FF2B5EF4-FFF2-40B4-BE49-F238E27FC236}">
                <a16:creationId xmlns:a16="http://schemas.microsoft.com/office/drawing/2014/main" id="{66E3C0BB-E059-A041-A5FD-E463887642FD}"/>
              </a:ext>
            </a:extLst>
          </p:cNvPr>
          <p:cNvSpPr>
            <a:spLocks noGrp="1"/>
          </p:cNvSpPr>
          <p:nvPr>
            <p:ph type="sldNum" sz="quarter" idx="12"/>
          </p:nvPr>
        </p:nvSpPr>
        <p:spPr/>
        <p:txBody>
          <a:bodyPr/>
          <a:lstStyle/>
          <a:p>
            <a:fld id="{8C616E8F-BF65-1643-9F00-FF84D0665BC6}" type="slidenum">
              <a:rPr lang="en-US" smtClean="0"/>
              <a:t>28</a:t>
            </a:fld>
            <a:endParaRPr lang="en-US"/>
          </a:p>
        </p:txBody>
      </p:sp>
      <p:pic>
        <p:nvPicPr>
          <p:cNvPr id="3" name="Picture 2">
            <a:extLst>
              <a:ext uri="{FF2B5EF4-FFF2-40B4-BE49-F238E27FC236}">
                <a16:creationId xmlns:a16="http://schemas.microsoft.com/office/drawing/2014/main" id="{B8EF10F5-288A-B042-9D91-C033D79475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292" y="1061395"/>
            <a:ext cx="11430160" cy="4735210"/>
          </a:xfrm>
          <a:prstGeom prst="rect">
            <a:avLst/>
          </a:prstGeom>
        </p:spPr>
      </p:pic>
    </p:spTree>
    <p:extLst>
      <p:ext uri="{BB962C8B-B14F-4D97-AF65-F5344CB8AC3E}">
        <p14:creationId xmlns:p14="http://schemas.microsoft.com/office/powerpoint/2010/main" val="294414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2D30-D35D-1646-970D-09D1AD25B6D9}"/>
              </a:ext>
            </a:extLst>
          </p:cNvPr>
          <p:cNvSpPr>
            <a:spLocks noGrp="1"/>
          </p:cNvSpPr>
          <p:nvPr>
            <p:ph type="title"/>
          </p:nvPr>
        </p:nvSpPr>
        <p:spPr/>
        <p:txBody>
          <a:bodyPr/>
          <a:lstStyle/>
          <a:p>
            <a:r>
              <a:rPr lang="en-US" dirty="0"/>
              <a:t>PCA example in </a:t>
            </a:r>
            <a:r>
              <a:rPr lang="en-US" dirty="0" err="1"/>
              <a:t>sklearn</a:t>
            </a:r>
            <a:endParaRPr lang="en-US" dirty="0"/>
          </a:p>
        </p:txBody>
      </p:sp>
      <p:sp>
        <p:nvSpPr>
          <p:cNvPr id="4" name="Slide Number Placeholder 3">
            <a:extLst>
              <a:ext uri="{FF2B5EF4-FFF2-40B4-BE49-F238E27FC236}">
                <a16:creationId xmlns:a16="http://schemas.microsoft.com/office/drawing/2014/main" id="{66E3C0BB-E059-A041-A5FD-E463887642FD}"/>
              </a:ext>
            </a:extLst>
          </p:cNvPr>
          <p:cNvSpPr>
            <a:spLocks noGrp="1"/>
          </p:cNvSpPr>
          <p:nvPr>
            <p:ph type="sldNum" sz="quarter" idx="12"/>
          </p:nvPr>
        </p:nvSpPr>
        <p:spPr/>
        <p:txBody>
          <a:bodyPr/>
          <a:lstStyle/>
          <a:p>
            <a:fld id="{8C616E8F-BF65-1643-9F00-FF84D0665BC6}" type="slidenum">
              <a:rPr lang="en-US" smtClean="0"/>
              <a:t>29</a:t>
            </a:fld>
            <a:endParaRPr lang="en-US"/>
          </a:p>
        </p:txBody>
      </p:sp>
      <p:sp>
        <p:nvSpPr>
          <p:cNvPr id="8" name="Content Placeholder 2">
            <a:extLst>
              <a:ext uri="{FF2B5EF4-FFF2-40B4-BE49-F238E27FC236}">
                <a16:creationId xmlns:a16="http://schemas.microsoft.com/office/drawing/2014/main" id="{B1ED747B-EE88-A942-84D2-B61E28CC9248}"/>
              </a:ext>
            </a:extLst>
          </p:cNvPr>
          <p:cNvSpPr>
            <a:spLocks noGrp="1"/>
          </p:cNvSpPr>
          <p:nvPr>
            <p:ph idx="1"/>
          </p:nvPr>
        </p:nvSpPr>
        <p:spPr>
          <a:xfrm>
            <a:off x="833415" y="1177758"/>
            <a:ext cx="10404856" cy="3320500"/>
          </a:xfrm>
        </p:spPr>
        <p:txBody>
          <a:bodyPr/>
          <a:lstStyle/>
          <a:p>
            <a:r>
              <a:rPr lang="en-US" sz="2600" dirty="0"/>
              <a:t>A common plot is to look at the scatterplot of the first two principal components, shown below for the Heart data:</a:t>
            </a:r>
          </a:p>
          <a:p>
            <a:endParaRPr lang="en-US" sz="2600" dirty="0"/>
          </a:p>
          <a:p>
            <a:r>
              <a:rPr lang="en-US" sz="2600" dirty="0"/>
              <a:t>What do you notice?</a:t>
            </a:r>
          </a:p>
        </p:txBody>
      </p:sp>
      <p:pic>
        <p:nvPicPr>
          <p:cNvPr id="3" name="Picture 2">
            <a:extLst>
              <a:ext uri="{FF2B5EF4-FFF2-40B4-BE49-F238E27FC236}">
                <a16:creationId xmlns:a16="http://schemas.microsoft.com/office/drawing/2014/main" id="{BAA5DA03-2520-C44E-85E8-89A2D355B8C5}"/>
              </a:ext>
            </a:extLst>
          </p:cNvPr>
          <p:cNvPicPr>
            <a:picLocks noChangeAspect="1"/>
          </p:cNvPicPr>
          <p:nvPr/>
        </p:nvPicPr>
        <p:blipFill>
          <a:blip r:embed="rId2"/>
          <a:stretch>
            <a:fillRect/>
          </a:stretch>
        </p:blipFill>
        <p:spPr>
          <a:xfrm>
            <a:off x="4084320" y="2353309"/>
            <a:ext cx="5627370" cy="3780439"/>
          </a:xfrm>
          <a:prstGeom prst="rect">
            <a:avLst/>
          </a:prstGeom>
        </p:spPr>
      </p:pic>
    </p:spTree>
    <p:extLst>
      <p:ext uri="{BB962C8B-B14F-4D97-AF65-F5344CB8AC3E}">
        <p14:creationId xmlns:p14="http://schemas.microsoft.com/office/powerpoint/2010/main" val="640732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t>Interaction Terms and Unique Parameterizations</a:t>
            </a:r>
          </a:p>
        </p:txBody>
      </p:sp>
    </p:spTree>
    <p:extLst>
      <p:ext uri="{BB962C8B-B14F-4D97-AF65-F5344CB8AC3E}">
        <p14:creationId xmlns:p14="http://schemas.microsoft.com/office/powerpoint/2010/main" val="886990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A2F44-38A8-D548-827F-77F324E57C3C}"/>
              </a:ext>
            </a:extLst>
          </p:cNvPr>
          <p:cNvSpPr>
            <a:spLocks noGrp="1"/>
          </p:cNvSpPr>
          <p:nvPr>
            <p:ph type="title"/>
          </p:nvPr>
        </p:nvSpPr>
        <p:spPr/>
        <p:txBody>
          <a:bodyPr/>
          <a:lstStyle/>
          <a:p>
            <a:r>
              <a:rPr lang="en-US" dirty="0"/>
              <a:t>What’s the difference: Standardize vs. Normalize</a:t>
            </a:r>
          </a:p>
        </p:txBody>
      </p:sp>
      <p:sp>
        <p:nvSpPr>
          <p:cNvPr id="3" name="Content Placeholder 2">
            <a:extLst>
              <a:ext uri="{FF2B5EF4-FFF2-40B4-BE49-F238E27FC236}">
                <a16:creationId xmlns:a16="http://schemas.microsoft.com/office/drawing/2014/main" id="{987D754A-D46E-A744-A35D-34692054D635}"/>
              </a:ext>
            </a:extLst>
          </p:cNvPr>
          <p:cNvSpPr>
            <a:spLocks noGrp="1"/>
          </p:cNvSpPr>
          <p:nvPr>
            <p:ph idx="1"/>
          </p:nvPr>
        </p:nvSpPr>
        <p:spPr>
          <a:xfrm>
            <a:off x="833415" y="1177758"/>
            <a:ext cx="10327008" cy="4729556"/>
          </a:xfrm>
        </p:spPr>
        <p:txBody>
          <a:bodyPr/>
          <a:lstStyle/>
          <a:p>
            <a:r>
              <a:rPr lang="en-US" dirty="0"/>
              <a:t>What is the difference between Standardizing and Normalizing a variable?</a:t>
            </a:r>
          </a:p>
          <a:p>
            <a:pPr marL="457200" indent="-457200">
              <a:buFont typeface="Arial" panose="020B0604020202020204" pitchFamily="34" charset="0"/>
              <a:buChar char="•"/>
            </a:pPr>
            <a:r>
              <a:rPr lang="en-US" u="sng" dirty="0"/>
              <a:t>Normalizing</a:t>
            </a:r>
            <a:r>
              <a:rPr lang="en-US" dirty="0"/>
              <a:t> means to bound your variable’s observations between zero and one.  Good when interpretations of “percentage of max value” makes sense.  </a:t>
            </a:r>
          </a:p>
          <a:p>
            <a:pPr marL="457200" indent="-457200">
              <a:buFont typeface="Arial" panose="020B0604020202020204" pitchFamily="34" charset="0"/>
              <a:buChar char="•"/>
            </a:pPr>
            <a:r>
              <a:rPr lang="en-US" u="sng" dirty="0"/>
              <a:t>Standardizing</a:t>
            </a:r>
            <a:r>
              <a:rPr lang="en-US" dirty="0"/>
              <a:t> means to re-center and re-scale your variable’s observations to have mean zero and variance one.  Good to put all of your variables on the same scale (have same weight) and to turn interpretations into “changes in terms of standard deviation.”</a:t>
            </a:r>
          </a:p>
          <a:p>
            <a:r>
              <a:rPr lang="en-US" dirty="0"/>
              <a:t>Warning: the term “normalize” gets incorrectly used all the time (online, especially)!</a:t>
            </a:r>
          </a:p>
        </p:txBody>
      </p:sp>
      <p:sp>
        <p:nvSpPr>
          <p:cNvPr id="4" name="Slide Number Placeholder 3">
            <a:extLst>
              <a:ext uri="{FF2B5EF4-FFF2-40B4-BE49-F238E27FC236}">
                <a16:creationId xmlns:a16="http://schemas.microsoft.com/office/drawing/2014/main" id="{334820D0-26F2-1B43-A221-E09983BE5E0E}"/>
              </a:ext>
            </a:extLst>
          </p:cNvPr>
          <p:cNvSpPr>
            <a:spLocks noGrp="1"/>
          </p:cNvSpPr>
          <p:nvPr>
            <p:ph type="sldNum" sz="quarter" idx="12"/>
          </p:nvPr>
        </p:nvSpPr>
        <p:spPr/>
        <p:txBody>
          <a:bodyPr/>
          <a:lstStyle/>
          <a:p>
            <a:fld id="{8C616E8F-BF65-1643-9F00-FF84D0665BC6}" type="slidenum">
              <a:rPr lang="en-US" smtClean="0"/>
              <a:t>30</a:t>
            </a:fld>
            <a:endParaRPr lang="en-US"/>
          </a:p>
        </p:txBody>
      </p:sp>
    </p:spTree>
    <p:extLst>
      <p:ext uri="{BB962C8B-B14F-4D97-AF65-F5344CB8AC3E}">
        <p14:creationId xmlns:p14="http://schemas.microsoft.com/office/powerpoint/2010/main" val="2922323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A2F44-38A8-D548-827F-77F324E57C3C}"/>
              </a:ext>
            </a:extLst>
          </p:cNvPr>
          <p:cNvSpPr>
            <a:spLocks noGrp="1"/>
          </p:cNvSpPr>
          <p:nvPr>
            <p:ph type="title"/>
          </p:nvPr>
        </p:nvSpPr>
        <p:spPr/>
        <p:txBody>
          <a:bodyPr/>
          <a:lstStyle/>
          <a:p>
            <a:r>
              <a:rPr lang="en-US" dirty="0"/>
              <a:t>When to Standardize vs. Normalize</a:t>
            </a:r>
          </a:p>
        </p:txBody>
      </p:sp>
      <p:sp>
        <p:nvSpPr>
          <p:cNvPr id="3" name="Content Placeholder 2">
            <a:extLst>
              <a:ext uri="{FF2B5EF4-FFF2-40B4-BE49-F238E27FC236}">
                <a16:creationId xmlns:a16="http://schemas.microsoft.com/office/drawing/2014/main" id="{987D754A-D46E-A744-A35D-34692054D635}"/>
              </a:ext>
            </a:extLst>
          </p:cNvPr>
          <p:cNvSpPr>
            <a:spLocks noGrp="1"/>
          </p:cNvSpPr>
          <p:nvPr>
            <p:ph idx="1"/>
          </p:nvPr>
        </p:nvSpPr>
        <p:spPr>
          <a:xfrm>
            <a:off x="833415" y="1177758"/>
            <a:ext cx="10327008" cy="4729556"/>
          </a:xfrm>
        </p:spPr>
        <p:txBody>
          <a:bodyPr/>
          <a:lstStyle/>
          <a:p>
            <a:r>
              <a:rPr lang="en-US" dirty="0"/>
              <a:t>When should you do each?</a:t>
            </a:r>
          </a:p>
          <a:p>
            <a:pPr marL="457200" indent="-457200">
              <a:buFont typeface="Arial" panose="020B0604020202020204" pitchFamily="34" charset="0"/>
              <a:buChar char="•"/>
            </a:pPr>
            <a:r>
              <a:rPr lang="en-US" u="sng" dirty="0"/>
              <a:t>Normalizing</a:t>
            </a:r>
            <a:r>
              <a:rPr lang="en-US" dirty="0"/>
              <a:t> is only for improving interpretation (and dealing with numerically very large or small measures).  Does not improve algorithms otherwise.</a:t>
            </a:r>
          </a:p>
          <a:p>
            <a:pPr marL="457200" indent="-457200">
              <a:buFont typeface="Arial" panose="020B0604020202020204" pitchFamily="34" charset="0"/>
              <a:buChar char="•"/>
            </a:pPr>
            <a:r>
              <a:rPr lang="en-US" u="sng" dirty="0"/>
              <a:t>Standardizing</a:t>
            </a:r>
            <a:r>
              <a:rPr lang="en-US" dirty="0"/>
              <a:t> can be used for improving interpretation and should be used for specific algorithms. Which ones?  Regularization and PCA (so far)!</a:t>
            </a:r>
          </a:p>
          <a:p>
            <a:r>
              <a:rPr lang="en-US" dirty="0"/>
              <a:t>*Note: you can standardize without assuming things to be [approximately] Normally distributed!  It just makes the interpretation nice if they are Normally distributed.</a:t>
            </a:r>
          </a:p>
        </p:txBody>
      </p:sp>
      <p:sp>
        <p:nvSpPr>
          <p:cNvPr id="4" name="Slide Number Placeholder 3">
            <a:extLst>
              <a:ext uri="{FF2B5EF4-FFF2-40B4-BE49-F238E27FC236}">
                <a16:creationId xmlns:a16="http://schemas.microsoft.com/office/drawing/2014/main" id="{334820D0-26F2-1B43-A221-E09983BE5E0E}"/>
              </a:ext>
            </a:extLst>
          </p:cNvPr>
          <p:cNvSpPr>
            <a:spLocks noGrp="1"/>
          </p:cNvSpPr>
          <p:nvPr>
            <p:ph type="sldNum" sz="quarter" idx="12"/>
          </p:nvPr>
        </p:nvSpPr>
        <p:spPr/>
        <p:txBody>
          <a:bodyPr/>
          <a:lstStyle/>
          <a:p>
            <a:fld id="{8C616E8F-BF65-1643-9F00-FF84D0665BC6}" type="slidenum">
              <a:rPr lang="en-US" smtClean="0"/>
              <a:t>31</a:t>
            </a:fld>
            <a:endParaRPr lang="en-US"/>
          </a:p>
        </p:txBody>
      </p:sp>
    </p:spTree>
    <p:extLst>
      <p:ext uri="{BB962C8B-B14F-4D97-AF65-F5344CB8AC3E}">
        <p14:creationId xmlns:p14="http://schemas.microsoft.com/office/powerpoint/2010/main" val="3209523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PCA for Regression (PCR)</a:t>
            </a:r>
          </a:p>
        </p:txBody>
      </p:sp>
    </p:spTree>
    <p:extLst>
      <p:ext uri="{BB962C8B-B14F-4D97-AF65-F5344CB8AC3E}">
        <p14:creationId xmlns:p14="http://schemas.microsoft.com/office/powerpoint/2010/main" val="4233013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PCA for Regression (PCR)</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833415" y="1177758"/>
            <a:ext cx="10327008" cy="5375442"/>
          </a:xfrm>
        </p:spPr>
        <p:txBody>
          <a:bodyPr/>
          <a:lstStyle/>
          <a:p>
            <a:r>
              <a:rPr lang="en-US" sz="2400" dirty="0"/>
              <a:t>PCA is easy to use in Python, so how do we then use it for regression modeling in a real-life problem?</a:t>
            </a:r>
          </a:p>
          <a:p>
            <a:endParaRPr lang="en-US" sz="1000" dirty="0"/>
          </a:p>
          <a:p>
            <a:r>
              <a:rPr lang="en-US" sz="2400" dirty="0"/>
              <a:t>If we use all </a:t>
            </a:r>
            <a:r>
              <a:rPr lang="en-US" sz="2400" i="1" dirty="0"/>
              <a:t>p</a:t>
            </a:r>
            <a:r>
              <a:rPr lang="en-US" sz="2400" dirty="0"/>
              <a:t> of the new </a:t>
            </a:r>
            <a:r>
              <a:rPr lang="en-US" sz="2400" i="1" dirty="0" err="1"/>
              <a:t>Z</a:t>
            </a:r>
            <a:r>
              <a:rPr lang="en-US" sz="2400" i="1" baseline="-25000" dirty="0" err="1"/>
              <a:t>j</a:t>
            </a:r>
            <a:r>
              <a:rPr lang="en-US" sz="2400" dirty="0"/>
              <a:t>, then we have not improved the dimensionality.  Instead, we select the first </a:t>
            </a:r>
            <a:r>
              <a:rPr lang="en-US" sz="2400" i="1" dirty="0"/>
              <a:t>M</a:t>
            </a:r>
            <a:r>
              <a:rPr lang="en-US" sz="2400" dirty="0"/>
              <a:t> PCA variables, </a:t>
            </a:r>
            <a:r>
              <a:rPr lang="en-US" sz="2400" i="1" dirty="0"/>
              <a:t>Z</a:t>
            </a:r>
            <a:r>
              <a:rPr lang="en-US" sz="2400" baseline="-25000" dirty="0"/>
              <a:t>1</a:t>
            </a:r>
            <a:r>
              <a:rPr lang="en-US" sz="2400" dirty="0"/>
              <a:t>,...,</a:t>
            </a:r>
            <a:r>
              <a:rPr lang="en-US" sz="2400" i="1" dirty="0"/>
              <a:t>Z</a:t>
            </a:r>
            <a:r>
              <a:rPr lang="en-US" sz="2400" i="1" baseline="-25000" dirty="0"/>
              <a:t>M</a:t>
            </a:r>
            <a:r>
              <a:rPr lang="en-US" sz="2400" dirty="0"/>
              <a:t>, to use as predictors in a regression model.</a:t>
            </a:r>
          </a:p>
          <a:p>
            <a:endParaRPr lang="en-US" sz="1000" dirty="0"/>
          </a:p>
          <a:p>
            <a:r>
              <a:rPr lang="en-US" sz="2400" dirty="0"/>
              <a:t>The choice of </a:t>
            </a:r>
            <a:r>
              <a:rPr lang="en-US" sz="2400" i="1" dirty="0"/>
              <a:t>M</a:t>
            </a:r>
            <a:r>
              <a:rPr lang="en-US" sz="2400" dirty="0"/>
              <a:t> is important and can vary from application to application.  It depends on various things, like how collinear the predictors are, how truly related they are to the response, etc...</a:t>
            </a:r>
          </a:p>
          <a:p>
            <a:endParaRPr lang="en-US" sz="1000" dirty="0"/>
          </a:p>
          <a:p>
            <a:r>
              <a:rPr lang="en-US" sz="2400" dirty="0"/>
              <a:t>What would be the best way to check for a specified problem?</a:t>
            </a:r>
          </a:p>
          <a:p>
            <a:endParaRPr lang="en-US" sz="1000" dirty="0"/>
          </a:p>
          <a:p>
            <a:r>
              <a:rPr lang="en-US" sz="2400"/>
              <a:t>Cross </a:t>
            </a:r>
            <a:r>
              <a:rPr lang="en-US" sz="2400" dirty="0"/>
              <a:t>Validation!!!</a:t>
            </a:r>
          </a:p>
        </p:txBody>
      </p:sp>
    </p:spTree>
    <p:extLst>
      <p:ext uri="{BB962C8B-B14F-4D97-AF65-F5344CB8AC3E}">
        <p14:creationId xmlns:p14="http://schemas.microsoft.com/office/powerpoint/2010/main" val="3198969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A few notes on using PCA</a:t>
            </a:r>
          </a:p>
        </p:txBody>
      </p:sp>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640894" y="983807"/>
            <a:ext cx="10910212" cy="5375442"/>
          </a:xfrm>
        </p:spPr>
        <p:txBody>
          <a:bodyPr/>
          <a:lstStyle/>
          <a:p>
            <a:pPr marL="342900" indent="-342900">
              <a:buFont typeface="Arial" panose="020B0604020202020204" pitchFamily="34" charset="0"/>
              <a:buChar char="•"/>
            </a:pPr>
            <a:r>
              <a:rPr lang="en-US" sz="2400" dirty="0"/>
              <a:t>PCA is an </a:t>
            </a:r>
            <a:r>
              <a:rPr lang="en-US" sz="2400" u="sng" dirty="0"/>
              <a:t>unsupervised</a:t>
            </a:r>
            <a:r>
              <a:rPr lang="en-US" sz="2400" dirty="0"/>
              <a:t> algorithm.  Meaning?  It is done independent of the outcome variable.</a:t>
            </a:r>
          </a:p>
          <a:p>
            <a:pPr marL="1085820" lvl="1" indent="-342900">
              <a:buFont typeface="Arial" panose="020B0604020202020204" pitchFamily="34" charset="0"/>
              <a:buChar char="•"/>
            </a:pPr>
            <a:r>
              <a:rPr lang="en-US" dirty="0"/>
              <a:t>Note: the components as predictors might not be ordered from best to worst!</a:t>
            </a:r>
          </a:p>
          <a:p>
            <a:pPr marL="342900" indent="-342900">
              <a:buFont typeface="Arial" panose="020B0604020202020204" pitchFamily="34" charset="0"/>
              <a:buChar char="•"/>
            </a:pPr>
            <a:r>
              <a:rPr lang="en-US" sz="2400" dirty="0"/>
              <a:t>PCA is not so good because:</a:t>
            </a:r>
          </a:p>
          <a:p>
            <a:pPr marL="1200120" lvl="1" indent="-457200">
              <a:buFont typeface="+mj-lt"/>
              <a:buAutoNum type="arabicPeriod"/>
            </a:pPr>
            <a:r>
              <a:rPr lang="en-US" dirty="0"/>
              <a:t>Direct Interpretation of coefficients in PCR is completely lost.  So do not do if interpretation is important.</a:t>
            </a:r>
          </a:p>
          <a:p>
            <a:pPr marL="1200120" lvl="1" indent="-457200">
              <a:buFont typeface="+mj-lt"/>
              <a:buAutoNum type="arabicPeriod"/>
            </a:pPr>
            <a:r>
              <a:rPr lang="en-US" dirty="0"/>
              <a:t>Will not improve predictive ability of a model.</a:t>
            </a:r>
          </a:p>
          <a:p>
            <a:pPr marL="342900" indent="-342900">
              <a:buFont typeface="Arial" panose="020B0604020202020204" pitchFamily="34" charset="0"/>
              <a:buChar char="•"/>
            </a:pPr>
            <a:r>
              <a:rPr lang="en-US" sz="2400" dirty="0"/>
              <a:t>PCA is great for:</a:t>
            </a:r>
          </a:p>
          <a:p>
            <a:pPr marL="1200120" lvl="1" indent="-457200">
              <a:buAutoNum type="arabicPeriod"/>
            </a:pPr>
            <a:r>
              <a:rPr lang="en-US" dirty="0"/>
              <a:t>Reducing dimensionality in very high dimensional settings.</a:t>
            </a:r>
          </a:p>
          <a:p>
            <a:pPr marL="1200120" lvl="1" indent="-457200">
              <a:buAutoNum type="arabicPeriod"/>
            </a:pPr>
            <a:r>
              <a:rPr lang="en-US" dirty="0"/>
              <a:t>Visualizing how predictive your features can be of your response, especially in the classification setting.</a:t>
            </a:r>
          </a:p>
          <a:p>
            <a:pPr marL="1200120" lvl="1" indent="-457200">
              <a:buAutoNum type="arabicPeriod"/>
            </a:pPr>
            <a:r>
              <a:rPr lang="en-US" dirty="0"/>
              <a:t>Reducing multicollinearity, and thus may improve the computational time of fitting models.</a:t>
            </a:r>
          </a:p>
          <a:p>
            <a:pPr marL="1200120" lvl="1" indent="-457200">
              <a:buAutoNum type="arabicPeriod"/>
            </a:pPr>
            <a:endParaRPr lang="en-US" dirty="0"/>
          </a:p>
        </p:txBody>
      </p:sp>
    </p:spTree>
    <p:extLst>
      <p:ext uri="{BB962C8B-B14F-4D97-AF65-F5344CB8AC3E}">
        <p14:creationId xmlns:p14="http://schemas.microsoft.com/office/powerpoint/2010/main" val="353076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E6E8E-B179-AA4A-A799-907EA6843812}"/>
              </a:ext>
            </a:extLst>
          </p:cNvPr>
          <p:cNvSpPr>
            <a:spLocks noGrp="1"/>
          </p:cNvSpPr>
          <p:nvPr>
            <p:ph type="title"/>
          </p:nvPr>
        </p:nvSpPr>
        <p:spPr/>
        <p:txBody>
          <a:bodyPr/>
          <a:lstStyle/>
          <a:p>
            <a:r>
              <a:rPr lang="en-US" dirty="0"/>
              <a:t>Interpreting the Results of PCR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7A077A-CF01-CE4C-8CDE-1753640AE0DA}"/>
                  </a:ext>
                </a:extLst>
              </p:cNvPr>
              <p:cNvSpPr>
                <a:spLocks noGrp="1"/>
              </p:cNvSpPr>
              <p:nvPr>
                <p:ph idx="1"/>
              </p:nvPr>
            </p:nvSpPr>
            <p:spPr>
              <a:xfrm>
                <a:off x="640894" y="983807"/>
                <a:ext cx="10910212" cy="5375442"/>
              </a:xfrm>
            </p:spPr>
            <p:txBody>
              <a:bodyPr/>
              <a:lstStyle/>
              <a:p>
                <a:pPr marL="342900" indent="-342900">
                  <a:buFont typeface="Arial" panose="020B0604020202020204" pitchFamily="34" charset="0"/>
                  <a:buChar char="•"/>
                </a:pPr>
                <a:r>
                  <a:rPr lang="en-US" sz="2400" dirty="0"/>
                  <a:t>A PCR can be interpreted in terms of original predictors…very carefully.</a:t>
                </a:r>
              </a:p>
              <a:p>
                <a:pPr marL="342900" indent="-342900">
                  <a:buFont typeface="Arial" panose="020B0604020202020204" pitchFamily="34" charset="0"/>
                  <a:buChar char="•"/>
                </a:pPr>
                <a:r>
                  <a:rPr lang="en-US" sz="2400" dirty="0"/>
                  <a:t>Each estimated </a:t>
                </a:r>
                <a14:m>
                  <m:oMath xmlns:m="http://schemas.openxmlformats.org/officeDocument/2006/math">
                    <m:r>
                      <a:rPr lang="en-US" sz="2400" b="0" i="1" smtClean="0">
                        <a:latin typeface="Cambria Math" panose="02040503050406030204" pitchFamily="18" charset="0"/>
                      </a:rPr>
                      <m:t>𝛽</m:t>
                    </m:r>
                  </m:oMath>
                </a14:m>
                <a:r>
                  <a:rPr lang="en-US" sz="2400" dirty="0"/>
                  <a:t> coefficient in the PCR can be </a:t>
                </a:r>
                <a:r>
                  <a:rPr lang="en-US" sz="2400" i="1" dirty="0"/>
                  <a:t>distributed </a:t>
                </a:r>
                <a:r>
                  <a:rPr lang="en-US" sz="2400" dirty="0"/>
                  <a:t>across the predictors via the associated component vector, </a:t>
                </a:r>
                <a:r>
                  <a:rPr lang="en-US" sz="2400" i="1" dirty="0"/>
                  <a:t>w</a:t>
                </a:r>
                <a:r>
                  <a:rPr lang="en-US" sz="2400" dirty="0"/>
                  <a:t>.  An example is worth a thousand words: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900" dirty="0"/>
              </a:p>
              <a:p>
                <a:pPr marL="342900" indent="-342900">
                  <a:buFont typeface="Arial" panose="020B0604020202020204" pitchFamily="34" charset="0"/>
                  <a:buChar char="•"/>
                </a:pPr>
                <a:r>
                  <a:rPr lang="en-US" sz="2400" dirty="0"/>
                  <a:t>So how can this be transformed back to the original variables? </a:t>
                </a:r>
                <a:endParaRPr lang="en-US" dirty="0"/>
              </a:p>
            </p:txBody>
          </p:sp>
        </mc:Choice>
        <mc:Fallback xmlns="">
          <p:sp>
            <p:nvSpPr>
              <p:cNvPr id="3" name="Content Placeholder 2">
                <a:extLst>
                  <a:ext uri="{FF2B5EF4-FFF2-40B4-BE49-F238E27FC236}">
                    <a16:creationId xmlns:a16="http://schemas.microsoft.com/office/drawing/2014/main" id="{7F7A077A-CF01-CE4C-8CDE-1753640AE0DA}"/>
                  </a:ext>
                </a:extLst>
              </p:cNvPr>
              <p:cNvSpPr>
                <a:spLocks noGrp="1" noRot="1" noChangeAspect="1" noMove="1" noResize="1" noEditPoints="1" noAdjustHandles="1" noChangeArrowheads="1" noChangeShapeType="1" noTextEdit="1"/>
              </p:cNvSpPr>
              <p:nvPr>
                <p:ph idx="1"/>
              </p:nvPr>
            </p:nvSpPr>
            <p:spPr>
              <a:xfrm>
                <a:off x="640894" y="983807"/>
                <a:ext cx="10910212" cy="5375442"/>
              </a:xfrm>
              <a:blipFill>
                <a:blip r:embed="rId2"/>
                <a:stretch>
                  <a:fillRect l="-581" t="-706"/>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212F6CA-90FD-B24E-AE22-60A72A945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 y="2148064"/>
            <a:ext cx="10149840" cy="2391832"/>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62977CF-0AD6-2A4C-8F20-F04AAA8FC995}"/>
                  </a:ext>
                </a:extLst>
              </p:cNvPr>
              <p:cNvSpPr/>
              <p:nvPr/>
            </p:nvSpPr>
            <p:spPr>
              <a:xfrm>
                <a:off x="799765" y="5043186"/>
                <a:ext cx="11148395" cy="2328330"/>
              </a:xfrm>
              <a:prstGeom prst="rect">
                <a:avLst/>
              </a:prstGeom>
            </p:spPr>
            <p:txBody>
              <a:bodyPr wrap="square">
                <a:spAutoFit/>
              </a:bodyPr>
              <a:lstStyle/>
              <a:p>
                <a14:m>
                  <m:oMath xmlns:m="http://schemas.openxmlformats.org/officeDocument/2006/math">
                    <m:acc>
                      <m:accPr>
                        <m:chr m:val="̂"/>
                        <m:ctrlPr>
                          <a:rPr lang="en-US" sz="2400" b="0" i="1" smtClean="0">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𝑌</m:t>
                        </m:r>
                      </m:e>
                    </m:acc>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𝛽</m:t>
                            </m:r>
                          </m:e>
                        </m:acc>
                      </m:e>
                      <m:sub>
                        <m:r>
                          <a:rPr lang="en-US" sz="2400" i="1">
                            <a:latin typeface="Cambria Math" panose="02040503050406030204" pitchFamily="18" charset="0"/>
                            <a:ea typeface="Cambria Math" panose="02040503050406030204" pitchFamily="18" charset="0"/>
                          </a:rPr>
                          <m:t>0</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𝛽</m:t>
                            </m:r>
                          </m:e>
                        </m:acc>
                      </m:e>
                      <m:sub>
                        <m:r>
                          <a:rPr lang="en-US" sz="2400" i="1">
                            <a:latin typeface="Cambria Math" panose="02040503050406030204" pitchFamily="18" charset="0"/>
                            <a:ea typeface="Cambria Math" panose="02040503050406030204" pitchFamily="18" charset="0"/>
                          </a:rPr>
                          <m:t>1</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𝑍</m:t>
                        </m:r>
                      </m:e>
                      <m:sub>
                        <m:r>
                          <a:rPr lang="en-US" sz="2400" i="1">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oMath>
                </a14:m>
                <a:r>
                  <a:rPr lang="en-US" sz="2400" dirty="0">
                    <a:ea typeface="Cambria Math" panose="02040503050406030204" pitchFamily="18" charset="0"/>
                  </a:rPr>
                  <a:t>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𝛽</m:t>
                            </m:r>
                          </m:e>
                        </m:acc>
                      </m:e>
                      <m:sub>
                        <m:r>
                          <a:rPr lang="en-US" sz="2400" i="1">
                            <a:latin typeface="Cambria Math" panose="02040503050406030204" pitchFamily="18" charset="0"/>
                            <a:ea typeface="Cambria Math" panose="02040503050406030204" pitchFamily="18" charset="0"/>
                          </a:rPr>
                          <m:t>0</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𝛽</m:t>
                            </m:r>
                          </m:e>
                        </m:acc>
                      </m:e>
                      <m:sub>
                        <m:r>
                          <a:rPr lang="en-US" sz="2400" i="1">
                            <a:latin typeface="Cambria Math" panose="02040503050406030204" pitchFamily="18" charset="0"/>
                            <a:ea typeface="Cambria Math" panose="02040503050406030204" pitchFamily="18" charset="0"/>
                          </a:rPr>
                          <m:t>1</m:t>
                        </m:r>
                      </m:sub>
                    </m:sSub>
                    <m:d>
                      <m:dPr>
                        <m:ctrlPr>
                          <a:rPr lang="en-US" sz="2400" b="0" i="1" smtClean="0">
                            <a:latin typeface="Cambria Math" panose="02040503050406030204" pitchFamily="18" charset="0"/>
                            <a:ea typeface="Cambria Math" panose="02040503050406030204" pitchFamily="18" charset="0"/>
                          </a:rPr>
                        </m:ctrlPr>
                      </m:dPr>
                      <m:e>
                        <m:sSubSup>
                          <m:sSubSupPr>
                            <m:ctrlPr>
                              <a:rPr lang="en-US" sz="2400" b="0" i="1" smtClean="0">
                                <a:latin typeface="Cambria Math" panose="02040503050406030204" pitchFamily="18" charset="0"/>
                                <a:ea typeface="Cambria Math" panose="02040503050406030204" pitchFamily="18" charset="0"/>
                              </a:rPr>
                            </m:ctrlPr>
                          </m:sSubSupPr>
                          <m:e>
                            <m:acc>
                              <m:accPr>
                                <m:chr m:val="⃗"/>
                                <m:ctrlPr>
                                  <a:rPr lang="en-US" sz="2400" b="0" i="1" smtClean="0">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𝑤</m:t>
                                </m:r>
                              </m:e>
                            </m:acc>
                          </m:e>
                          <m:sub>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𝑇</m:t>
                            </m:r>
                          </m:sup>
                        </m:sSubSup>
                        <m:r>
                          <m:rPr>
                            <m:nor/>
                          </m:rPr>
                          <a:rPr lang="en-US" sz="2400" b="1" i="0" smtClean="0">
                            <a:latin typeface="Cambria Math" panose="02040503050406030204" pitchFamily="18" charset="0"/>
                            <a:ea typeface="Cambria Math" panose="02040503050406030204" pitchFamily="18" charset="0"/>
                          </a:rPr>
                          <m:t>X</m:t>
                        </m:r>
                      </m:e>
                    </m:d>
                    <m:r>
                      <a:rPr lang="en-US" sz="2400" b="0" i="1" smtClean="0">
                        <a:latin typeface="Cambria Math" panose="02040503050406030204" pitchFamily="18" charset="0"/>
                        <a:ea typeface="Cambria Math" panose="02040503050406030204" pitchFamily="18" charset="0"/>
                      </a:rPr>
                      <m:t>=</m:t>
                    </m:r>
                    <m:r>
                      <m:rPr>
                        <m:nor/>
                      </m:rPr>
                      <a:rPr lang="en-US" sz="2400" dirty="0">
                        <a:ea typeface="Cambria Math" panose="02040503050406030204" pitchFamily="18" charset="0"/>
                      </a:rPr>
                      <m:t> </m:t>
                    </m:r>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𝛽</m:t>
                            </m:r>
                          </m:e>
                        </m:acc>
                      </m:e>
                      <m:sub>
                        <m:r>
                          <a:rPr lang="en-US" sz="2400" i="1">
                            <a:latin typeface="Cambria Math" panose="02040503050406030204" pitchFamily="18" charset="0"/>
                            <a:ea typeface="Cambria Math" panose="02040503050406030204" pitchFamily="18" charset="0"/>
                          </a:rPr>
                          <m:t>0</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𝛽</m:t>
                            </m:r>
                          </m:e>
                        </m:acc>
                      </m:e>
                      <m:sub>
                        <m:r>
                          <a:rPr lang="en-US" sz="2400" i="1">
                            <a:latin typeface="Cambria Math" panose="02040503050406030204" pitchFamily="18" charset="0"/>
                            <a:ea typeface="Cambria Math" panose="02040503050406030204" pitchFamily="18" charset="0"/>
                          </a:rPr>
                          <m:t>1</m:t>
                        </m:r>
                      </m:sub>
                    </m:sSub>
                    <m:sSubSup>
                      <m:sSubSupPr>
                        <m:ctrlPr>
                          <a:rPr lang="en-US" sz="2400" i="1">
                            <a:latin typeface="Cambria Math" panose="02040503050406030204" pitchFamily="18" charset="0"/>
                            <a:ea typeface="Cambria Math" panose="02040503050406030204" pitchFamily="18" charset="0"/>
                          </a:rPr>
                        </m:ctrlPr>
                      </m:sSubSup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𝑤</m:t>
                            </m:r>
                          </m:e>
                        </m:acc>
                      </m:e>
                      <m:sub>
                        <m:r>
                          <a:rPr lang="en-US" sz="2400" i="1">
                            <a:latin typeface="Cambria Math" panose="02040503050406030204" pitchFamily="18" charset="0"/>
                            <a:ea typeface="Cambria Math" panose="02040503050406030204" pitchFamily="18" charset="0"/>
                          </a:rPr>
                          <m:t>1</m:t>
                        </m:r>
                      </m:sub>
                      <m:sup>
                        <m:r>
                          <a:rPr lang="en-US" sz="2400" i="1">
                            <a:latin typeface="Cambria Math" panose="02040503050406030204" pitchFamily="18" charset="0"/>
                            <a:ea typeface="Cambria Math" panose="02040503050406030204" pitchFamily="18" charset="0"/>
                          </a:rPr>
                          <m:t>𝑇</m:t>
                        </m:r>
                      </m:sup>
                    </m:sSubSup>
                    <m:d>
                      <m:dPr>
                        <m:ctrlPr>
                          <a:rPr lang="en-US" sz="2400" i="1">
                            <a:latin typeface="Cambria Math" panose="02040503050406030204" pitchFamily="18" charset="0"/>
                            <a:ea typeface="Cambria Math" panose="02040503050406030204" pitchFamily="18" charset="0"/>
                          </a:rPr>
                        </m:ctrlPr>
                      </m:dPr>
                      <m:e>
                        <m:r>
                          <m:rPr>
                            <m:nor/>
                          </m:rPr>
                          <a:rPr lang="en-US" sz="2400" b="1">
                            <a:latin typeface="Cambria Math" panose="02040503050406030204" pitchFamily="18" charset="0"/>
                            <a:ea typeface="Cambria Math" panose="02040503050406030204" pitchFamily="18" charset="0"/>
                          </a:rPr>
                          <m:t>X</m:t>
                        </m:r>
                      </m:e>
                    </m:d>
                  </m:oMath>
                </a14:m>
                <a:endParaRPr lang="en-US" sz="2400" i="1" dirty="0">
                  <a:latin typeface="Cambria Math" panose="02040503050406030204" pitchFamily="18" charset="0"/>
                  <a:ea typeface="Cambria Math" panose="02040503050406030204" pitchFamily="18" charset="0"/>
                </a:endParaRPr>
              </a:p>
              <a:p>
                <a:r>
                  <a:rPr lang="en-US" sz="2400" dirty="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=−0.1162+0.00351</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0.0384</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i="1">
                                <a:latin typeface="Cambria Math" panose="02040503050406030204" pitchFamily="18" charset="0"/>
                                <a:ea typeface="Cambria Math" panose="02040503050406030204" pitchFamily="18" charset="0"/>
                              </a:rPr>
                              <m:t>1</m:t>
                            </m:r>
                          </m:sub>
                        </m:sSub>
                        <m:r>
                          <a:rPr lang="en-US" sz="2400" i="1">
                            <a:latin typeface="Cambria Math" panose="02040503050406030204" pitchFamily="18" charset="0"/>
                            <a:ea typeface="Cambria Math" panose="02040503050406030204" pitchFamily="18" charset="0"/>
                          </a:rPr>
                          <m:t>+0.0505</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i="1">
                                <a:latin typeface="Cambria Math" panose="02040503050406030204" pitchFamily="18" charset="0"/>
                                <a:ea typeface="Cambria Math" panose="02040503050406030204" pitchFamily="18" charset="0"/>
                              </a:rPr>
                              <m:t>2</m:t>
                            </m:r>
                          </m:sub>
                        </m:sSub>
                        <m:r>
                          <a:rPr lang="en-US" sz="2400" i="1">
                            <a:latin typeface="Cambria Math" panose="02040503050406030204" pitchFamily="18" charset="0"/>
                            <a:ea typeface="Cambria Math" panose="02040503050406030204" pitchFamily="18" charset="0"/>
                          </a:rPr>
                          <m:t>+0.998</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i="1">
                                <a:latin typeface="Cambria Math" panose="02040503050406030204" pitchFamily="18" charset="0"/>
                                <a:ea typeface="Cambria Math" panose="02040503050406030204" pitchFamily="18" charset="0"/>
                              </a:rPr>
                              <m:t>3</m:t>
                            </m:r>
                          </m:sub>
                        </m:sSub>
                        <m:r>
                          <a:rPr lang="en-US" sz="2400" i="1">
                            <a:latin typeface="Cambria Math" panose="02040503050406030204" pitchFamily="18" charset="0"/>
                            <a:ea typeface="Cambria Math" panose="02040503050406030204" pitchFamily="18" charset="0"/>
                          </a:rPr>
                          <m:t>−0.0037</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𝑋</m:t>
                            </m:r>
                          </m:e>
                          <m:sub>
                            <m:r>
                              <a:rPr lang="en-US" sz="2400" i="1">
                                <a:latin typeface="Cambria Math" panose="02040503050406030204" pitchFamily="18" charset="0"/>
                                <a:ea typeface="Cambria Math" panose="02040503050406030204" pitchFamily="18" charset="0"/>
                              </a:rPr>
                              <m:t>4</m:t>
                            </m:r>
                          </m:sub>
                        </m:sSub>
                      </m:e>
                    </m:d>
                  </m:oMath>
                </a14:m>
                <a:endParaRPr lang="en-US" sz="2400" b="0" i="1" dirty="0">
                  <a:latin typeface="Cambria Math" panose="02040503050406030204" pitchFamily="18" charset="0"/>
                  <a:ea typeface="Cambria Math" panose="02040503050406030204" pitchFamily="18" charset="0"/>
                </a:endParaRPr>
              </a:p>
              <a:p>
                <a:r>
                  <a:rPr lang="en-US" sz="2400" b="0" dirty="0">
                    <a:ea typeface="Cambria Math" panose="02040503050406030204" pitchFamily="18" charset="0"/>
                  </a:rPr>
                  <a:t>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0.1162+0.00013</m:t>
                    </m:r>
                    <m:r>
                      <a:rPr lang="en-US" sz="2400" b="0" i="1" smtClean="0">
                        <a:latin typeface="Cambria Math" panose="02040503050406030204" pitchFamily="18" charset="0"/>
                        <a:ea typeface="Cambria Math" panose="02040503050406030204" pitchFamily="18" charset="0"/>
                      </a:rPr>
                      <m:t>5(</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1</m:t>
                        </m:r>
                      </m:sub>
                    </m:sSub>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+0.000177</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2</m:t>
                        </m:r>
                      </m:sub>
                    </m:sSub>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0.0035</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3</m:t>
                        </m:r>
                      </m:sub>
                    </m:sSub>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0.00001</m:t>
                    </m:r>
                    <m:r>
                      <a:rPr lang="en-US" sz="2400" b="0" i="1" smtClean="0">
                        <a:latin typeface="Cambria Math" panose="02040503050406030204" pitchFamily="18" charset="0"/>
                        <a:ea typeface="Cambria Math" panose="02040503050406030204" pitchFamily="18" charset="0"/>
                      </a:rPr>
                      <m:t>3</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𝑋</m:t>
                        </m:r>
                      </m:e>
                      <m:sub>
                        <m:r>
                          <a:rPr lang="en-US" sz="2400" b="0" i="1" smtClean="0">
                            <a:latin typeface="Cambria Math" panose="02040503050406030204" pitchFamily="18" charset="0"/>
                            <a:ea typeface="Cambria Math" panose="02040503050406030204" pitchFamily="18" charset="0"/>
                          </a:rPr>
                          <m:t>4</m:t>
                        </m:r>
                      </m:sub>
                    </m:sSub>
                    <m:r>
                      <a:rPr lang="en-US" sz="2400" b="0" i="1" smtClean="0">
                        <a:latin typeface="Cambria Math" panose="02040503050406030204" pitchFamily="18" charset="0"/>
                        <a:ea typeface="Cambria Math" panose="02040503050406030204" pitchFamily="18" charset="0"/>
                      </a:rPr>
                      <m:t>)</m:t>
                    </m:r>
                  </m:oMath>
                </a14:m>
                <a:endParaRPr lang="en-US" sz="2400" b="0" dirty="0">
                  <a:ea typeface="Cambria Math" panose="02040503050406030204" pitchFamily="18" charset="0"/>
                </a:endParaRPr>
              </a:p>
              <a:p>
                <a:endParaRPr lang="en-US" sz="2400" b="0" dirty="0">
                  <a:ea typeface="Cambria Math" panose="02040503050406030204" pitchFamily="18" charset="0"/>
                </a:endParaRPr>
              </a:p>
              <a:p>
                <a:r>
                  <a:rPr lang="en-US" sz="2400" b="0" dirty="0">
                    <a:ea typeface="Cambria Math" panose="02040503050406030204" pitchFamily="18" charset="0"/>
                  </a:rPr>
                  <a:t> </a:t>
                </a:r>
              </a:p>
              <a:p>
                <a:endParaRPr lang="en-US" sz="2400" dirty="0"/>
              </a:p>
            </p:txBody>
          </p:sp>
        </mc:Choice>
        <mc:Fallback xmlns="">
          <p:sp>
            <p:nvSpPr>
              <p:cNvPr id="6" name="Rectangle 5">
                <a:extLst>
                  <a:ext uri="{FF2B5EF4-FFF2-40B4-BE49-F238E27FC236}">
                    <a16:creationId xmlns:a16="http://schemas.microsoft.com/office/drawing/2014/main" id="{B62977CF-0AD6-2A4C-8F20-F04AAA8FC995}"/>
                  </a:ext>
                </a:extLst>
              </p:cNvPr>
              <p:cNvSpPr>
                <a:spLocks noRot="1" noChangeAspect="1" noMove="1" noResize="1" noEditPoints="1" noAdjustHandles="1" noChangeArrowheads="1" noChangeShapeType="1" noTextEdit="1"/>
              </p:cNvSpPr>
              <p:nvPr/>
            </p:nvSpPr>
            <p:spPr>
              <a:xfrm>
                <a:off x="799765" y="5043186"/>
                <a:ext cx="11148395" cy="2328330"/>
              </a:xfrm>
              <a:prstGeom prst="rect">
                <a:avLst/>
              </a:prstGeom>
              <a:blipFill>
                <a:blip r:embed="rId4"/>
                <a:stretch>
                  <a:fillRect l="-114" t="-1630"/>
                </a:stretch>
              </a:blipFill>
            </p:spPr>
            <p:txBody>
              <a:bodyPr/>
              <a:lstStyle/>
              <a:p>
                <a:r>
                  <a:rPr lang="en-US">
                    <a:noFill/>
                  </a:rPr>
                  <a:t> </a:t>
                </a:r>
              </a:p>
            </p:txBody>
          </p:sp>
        </mc:Fallback>
      </mc:AlternateContent>
    </p:spTree>
    <p:extLst>
      <p:ext uri="{BB962C8B-B14F-4D97-AF65-F5344CB8AC3E}">
        <p14:creationId xmlns:p14="http://schemas.microsoft.com/office/powerpoint/2010/main" val="31880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0D88E05-E117-3C43-8192-109831DF688A}"/>
              </a:ext>
            </a:extLst>
          </p:cNvPr>
          <p:cNvSpPr>
            <a:spLocks noGrp="1"/>
          </p:cNvSpPr>
          <p:nvPr>
            <p:ph idx="1"/>
          </p:nvPr>
        </p:nvSpPr>
        <p:spPr>
          <a:xfrm>
            <a:off x="427644" y="983807"/>
            <a:ext cx="10992195" cy="5375442"/>
          </a:xfrm>
        </p:spPr>
        <p:txBody>
          <a:bodyPr/>
          <a:lstStyle/>
          <a:p>
            <a:pPr marL="342900" indent="-342900">
              <a:buFont typeface="Arial" panose="020B0604020202020204" pitchFamily="34" charset="0"/>
              <a:buChar char="•"/>
            </a:pPr>
            <a:r>
              <a:rPr lang="en-US" sz="2400" dirty="0"/>
              <a:t>This algorithm can be continued by adding in more and more components into the PCR.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This plot was done on non-standardized predictors.  How would it look different if they were all standardized (both in PCA and plotted here in standardized form of </a:t>
            </a:r>
            <a:r>
              <a:rPr lang="en-US" sz="2400" i="1" dirty="0"/>
              <a:t>X</a:t>
            </a:r>
            <a:r>
              <a:rPr lang="en-US" sz="2400" dirty="0"/>
              <a:t>)? </a:t>
            </a:r>
            <a:endParaRPr lang="en-US" dirty="0"/>
          </a:p>
        </p:txBody>
      </p:sp>
      <p:sp>
        <p:nvSpPr>
          <p:cNvPr id="2" name="Title 1">
            <a:extLst>
              <a:ext uri="{FF2B5EF4-FFF2-40B4-BE49-F238E27FC236}">
                <a16:creationId xmlns:a16="http://schemas.microsoft.com/office/drawing/2014/main" id="{D6A62540-BCBF-7845-A0C4-ADA6272A013E}"/>
              </a:ext>
            </a:extLst>
          </p:cNvPr>
          <p:cNvSpPr>
            <a:spLocks noGrp="1"/>
          </p:cNvSpPr>
          <p:nvPr>
            <p:ph type="title"/>
          </p:nvPr>
        </p:nvSpPr>
        <p:spPr/>
        <p:txBody>
          <a:bodyPr/>
          <a:lstStyle/>
          <a:p>
            <a:r>
              <a:rPr lang="en-US" dirty="0"/>
              <a:t>As more components enter the PCR…</a:t>
            </a:r>
          </a:p>
        </p:txBody>
      </p:sp>
      <p:sp>
        <p:nvSpPr>
          <p:cNvPr id="4" name="Slide Number Placeholder 3">
            <a:extLst>
              <a:ext uri="{FF2B5EF4-FFF2-40B4-BE49-F238E27FC236}">
                <a16:creationId xmlns:a16="http://schemas.microsoft.com/office/drawing/2014/main" id="{647E1C22-7280-9F4E-9D59-BC5A90C9F575}"/>
              </a:ext>
            </a:extLst>
          </p:cNvPr>
          <p:cNvSpPr>
            <a:spLocks noGrp="1"/>
          </p:cNvSpPr>
          <p:nvPr>
            <p:ph type="sldNum" sz="quarter" idx="12"/>
          </p:nvPr>
        </p:nvSpPr>
        <p:spPr/>
        <p:txBody>
          <a:bodyPr/>
          <a:lstStyle/>
          <a:p>
            <a:fld id="{8C616E8F-BF65-1643-9F00-FF84D0665BC6}" type="slidenum">
              <a:rPr lang="en-US" smtClean="0"/>
              <a:t>36</a:t>
            </a:fld>
            <a:endParaRPr lang="en-US"/>
          </a:p>
        </p:txBody>
      </p:sp>
      <p:pic>
        <p:nvPicPr>
          <p:cNvPr id="6" name="Picture 5">
            <a:extLst>
              <a:ext uri="{FF2B5EF4-FFF2-40B4-BE49-F238E27FC236}">
                <a16:creationId xmlns:a16="http://schemas.microsoft.com/office/drawing/2014/main" id="{43D08D04-F805-E442-A0D8-992624B3DB26}"/>
              </a:ext>
            </a:extLst>
          </p:cNvPr>
          <p:cNvPicPr>
            <a:picLocks noChangeAspect="1"/>
          </p:cNvPicPr>
          <p:nvPr/>
        </p:nvPicPr>
        <p:blipFill>
          <a:blip r:embed="rId2"/>
          <a:stretch>
            <a:fillRect/>
          </a:stretch>
        </p:blipFill>
        <p:spPr>
          <a:xfrm>
            <a:off x="2397760" y="1568717"/>
            <a:ext cx="5850890" cy="3720566"/>
          </a:xfrm>
          <a:prstGeom prst="rect">
            <a:avLst/>
          </a:prstGeom>
        </p:spPr>
      </p:pic>
    </p:spTree>
    <p:extLst>
      <p:ext uri="{BB962C8B-B14F-4D97-AF65-F5344CB8AC3E}">
        <p14:creationId xmlns:p14="http://schemas.microsoft.com/office/powerpoint/2010/main" val="99597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2540-BCBF-7845-A0C4-ADA6272A013E}"/>
              </a:ext>
            </a:extLst>
          </p:cNvPr>
          <p:cNvSpPr>
            <a:spLocks noGrp="1"/>
          </p:cNvSpPr>
          <p:nvPr>
            <p:ph type="title"/>
          </p:nvPr>
        </p:nvSpPr>
        <p:spPr/>
        <p:txBody>
          <a:bodyPr/>
          <a:lstStyle/>
          <a:p>
            <a:r>
              <a:rPr lang="en-US" dirty="0"/>
              <a:t>The same plot with standardized predictors in PCA</a:t>
            </a:r>
          </a:p>
        </p:txBody>
      </p:sp>
      <p:sp>
        <p:nvSpPr>
          <p:cNvPr id="4" name="Slide Number Placeholder 3">
            <a:extLst>
              <a:ext uri="{FF2B5EF4-FFF2-40B4-BE49-F238E27FC236}">
                <a16:creationId xmlns:a16="http://schemas.microsoft.com/office/drawing/2014/main" id="{647E1C22-7280-9F4E-9D59-BC5A90C9F575}"/>
              </a:ext>
            </a:extLst>
          </p:cNvPr>
          <p:cNvSpPr>
            <a:spLocks noGrp="1"/>
          </p:cNvSpPr>
          <p:nvPr>
            <p:ph type="sldNum" sz="quarter" idx="12"/>
          </p:nvPr>
        </p:nvSpPr>
        <p:spPr/>
        <p:txBody>
          <a:bodyPr/>
          <a:lstStyle/>
          <a:p>
            <a:fld id="{8C616E8F-BF65-1643-9F00-FF84D0665BC6}" type="slidenum">
              <a:rPr lang="en-US" smtClean="0"/>
              <a:t>37</a:t>
            </a:fld>
            <a:endParaRPr lang="en-US"/>
          </a:p>
        </p:txBody>
      </p:sp>
      <p:sp>
        <p:nvSpPr>
          <p:cNvPr id="7" name="TextBox 6">
            <a:extLst>
              <a:ext uri="{FF2B5EF4-FFF2-40B4-BE49-F238E27FC236}">
                <a16:creationId xmlns:a16="http://schemas.microsoft.com/office/drawing/2014/main" id="{D2537132-8A93-2B40-AB90-C42855CDB7CF}"/>
              </a:ext>
            </a:extLst>
          </p:cNvPr>
          <p:cNvSpPr txBox="1"/>
          <p:nvPr/>
        </p:nvSpPr>
        <p:spPr>
          <a:xfrm>
            <a:off x="2763520" y="1727200"/>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4DEBC859-DED3-3948-B8AF-8403F8EEC4B0}"/>
              </a:ext>
            </a:extLst>
          </p:cNvPr>
          <p:cNvSpPr/>
          <p:nvPr/>
        </p:nvSpPr>
        <p:spPr>
          <a:xfrm>
            <a:off x="467360" y="983807"/>
            <a:ext cx="8676640" cy="369332"/>
          </a:xfrm>
          <a:prstGeom prst="rect">
            <a:avLst/>
          </a:prstGeom>
        </p:spPr>
        <p:txBody>
          <a:bodyPr wrap="square">
            <a:spAutoFit/>
          </a:bodyPr>
          <a:lstStyle/>
          <a:p>
            <a:pPr marL="342900" indent="-34290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0890CA63-3D9A-FE4B-8867-9CF15645D54B}"/>
              </a:ext>
            </a:extLst>
          </p:cNvPr>
          <p:cNvPicPr>
            <a:picLocks noChangeAspect="1"/>
          </p:cNvPicPr>
          <p:nvPr/>
        </p:nvPicPr>
        <p:blipFill>
          <a:blip r:embed="rId2"/>
          <a:stretch>
            <a:fillRect/>
          </a:stretch>
        </p:blipFill>
        <p:spPr>
          <a:xfrm>
            <a:off x="2604445" y="1493519"/>
            <a:ext cx="6371913" cy="4115195"/>
          </a:xfrm>
          <a:prstGeom prst="rect">
            <a:avLst/>
          </a:prstGeom>
        </p:spPr>
      </p:pic>
    </p:spTree>
    <p:extLst>
      <p:ext uri="{BB962C8B-B14F-4D97-AF65-F5344CB8AC3E}">
        <p14:creationId xmlns:p14="http://schemas.microsoft.com/office/powerpoint/2010/main" val="199749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A593-48D3-294C-875B-86F6B3663078}"/>
              </a:ext>
            </a:extLst>
          </p:cNvPr>
          <p:cNvSpPr>
            <a:spLocks noGrp="1"/>
          </p:cNvSpPr>
          <p:nvPr>
            <p:ph type="title"/>
          </p:nvPr>
        </p:nvSpPr>
        <p:spPr/>
        <p:txBody>
          <a:bodyPr/>
          <a:lstStyle/>
          <a:p>
            <a:r>
              <a:rPr lang="en-US" dirty="0"/>
              <a:t>NYC Taxi vs. Uber</a:t>
            </a:r>
          </a:p>
        </p:txBody>
      </p:sp>
      <p:sp>
        <p:nvSpPr>
          <p:cNvPr id="3" name="Content Placeholder 2">
            <a:extLst>
              <a:ext uri="{FF2B5EF4-FFF2-40B4-BE49-F238E27FC236}">
                <a16:creationId xmlns:a16="http://schemas.microsoft.com/office/drawing/2014/main" id="{706C3742-EBA2-E94D-B891-918AE6051989}"/>
              </a:ext>
            </a:extLst>
          </p:cNvPr>
          <p:cNvSpPr>
            <a:spLocks noGrp="1"/>
          </p:cNvSpPr>
          <p:nvPr>
            <p:ph idx="1"/>
          </p:nvPr>
        </p:nvSpPr>
        <p:spPr>
          <a:xfrm>
            <a:off x="833415" y="1177758"/>
            <a:ext cx="10478598" cy="2111143"/>
          </a:xfrm>
        </p:spPr>
        <p:txBody>
          <a:bodyPr/>
          <a:lstStyle/>
          <a:p>
            <a:r>
              <a:rPr lang="en-US" dirty="0"/>
              <a:t>We’d like to compare Taxi and Uber rides in NYC (for example, how much the fare costs based on length of trip, time of day, location, etc.).</a:t>
            </a:r>
          </a:p>
          <a:p>
            <a:r>
              <a:rPr lang="en-US" dirty="0"/>
              <a:t>A public dataset has 1.9 million Taxi and Uber trips. Each trip is described by </a:t>
            </a:r>
            <a:r>
              <a:rPr lang="en-US" i="1" dirty="0"/>
              <a:t>p</a:t>
            </a:r>
            <a:r>
              <a:rPr lang="en-US" dirty="0"/>
              <a:t> = 23 useable predictors (and 1 response variable).</a:t>
            </a:r>
          </a:p>
        </p:txBody>
      </p:sp>
      <p:sp>
        <p:nvSpPr>
          <p:cNvPr id="4" name="Slide Number Placeholder 3">
            <a:extLst>
              <a:ext uri="{FF2B5EF4-FFF2-40B4-BE49-F238E27FC236}">
                <a16:creationId xmlns:a16="http://schemas.microsoft.com/office/drawing/2014/main" id="{C325E786-B8CE-0541-BA5B-ABA378062A26}"/>
              </a:ext>
            </a:extLst>
          </p:cNvPr>
          <p:cNvSpPr>
            <a:spLocks noGrp="1"/>
          </p:cNvSpPr>
          <p:nvPr>
            <p:ph type="sldNum" sz="quarter" idx="12"/>
          </p:nvPr>
        </p:nvSpPr>
        <p:spPr/>
        <p:txBody>
          <a:bodyPr/>
          <a:lstStyle/>
          <a:p>
            <a:fld id="{8C616E8F-BF65-1643-9F00-FF84D0665BC6}" type="slidenum">
              <a:rPr lang="en-US" smtClean="0"/>
              <a:t>4</a:t>
            </a:fld>
            <a:endParaRPr lang="en-US"/>
          </a:p>
        </p:txBody>
      </p:sp>
      <p:pic>
        <p:nvPicPr>
          <p:cNvPr id="5" name="Picture 4">
            <a:extLst>
              <a:ext uri="{FF2B5EF4-FFF2-40B4-BE49-F238E27FC236}">
                <a16:creationId xmlns:a16="http://schemas.microsoft.com/office/drawing/2014/main" id="{BC852493-A3E4-F946-BE34-171E92331A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298" y="3177388"/>
            <a:ext cx="10205884" cy="2943681"/>
          </a:xfrm>
          <a:prstGeom prst="rect">
            <a:avLst/>
          </a:prstGeom>
        </p:spPr>
      </p:pic>
    </p:spTree>
    <p:extLst>
      <p:ext uri="{BB962C8B-B14F-4D97-AF65-F5344CB8AC3E}">
        <p14:creationId xmlns:p14="http://schemas.microsoft.com/office/powerpoint/2010/main" val="144370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BA82-8677-7744-A442-0FC845918A20}"/>
              </a:ext>
            </a:extLst>
          </p:cNvPr>
          <p:cNvSpPr>
            <a:spLocks noGrp="1"/>
          </p:cNvSpPr>
          <p:nvPr>
            <p:ph type="title"/>
          </p:nvPr>
        </p:nvSpPr>
        <p:spPr/>
        <p:txBody>
          <a:bodyPr/>
          <a:lstStyle/>
          <a:p>
            <a:r>
              <a:rPr lang="en-US" dirty="0"/>
              <a:t>Interaction Terms: A Review </a:t>
            </a:r>
            <a:br>
              <a:rPr lang="en-US" dirty="0"/>
            </a:b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ADC9EE-D3D7-5542-A540-66CC02FC1D0E}"/>
                  </a:ext>
                </a:extLst>
              </p:cNvPr>
              <p:cNvSpPr>
                <a:spLocks noGrp="1"/>
              </p:cNvSpPr>
              <p:nvPr>
                <p:ph idx="1"/>
              </p:nvPr>
            </p:nvSpPr>
            <p:spPr>
              <a:xfrm>
                <a:off x="833415" y="1177758"/>
                <a:ext cx="10327008" cy="5134142"/>
              </a:xfrm>
            </p:spPr>
            <p:txBody>
              <a:bodyPr/>
              <a:lstStyle/>
              <a:p>
                <a:r>
                  <a:rPr lang="en-US" dirty="0"/>
                  <a:t>Recall that an interaction term between predictors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oMath>
                </a14:m>
                <a:r>
                  <a:rPr lang="en-US" dirty="0"/>
                  <a:t> can be incorporated into a regression model by including the multiplicative (i.e. cross) term in the model, for example </a:t>
                </a:r>
              </a:p>
              <a:p>
                <a:endParaRPr lang="en-US" dirty="0"/>
              </a:p>
              <a:p>
                <a:pPr algn="ctr"/>
                <a:r>
                  <a:rPr lang="en-US" dirty="0"/>
                  <a:t>	</a:t>
                </a:r>
                <a14:m>
                  <m:oMath xmlns:m="http://schemas.openxmlformats.org/officeDocument/2006/math">
                    <m:r>
                      <a:rPr lang="en-US" sz="3200" b="0" i="1" smtClean="0">
                        <a:latin typeface="Cambria Math" panose="02040503050406030204" pitchFamily="18" charset="0"/>
                      </a:rPr>
                      <m:t>𝑌</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𝛽</m:t>
                        </m:r>
                      </m:e>
                      <m:sub>
                        <m:r>
                          <a:rPr lang="en-US" sz="3200" b="0" i="1" smtClean="0">
                            <a:latin typeface="Cambria Math" panose="02040503050406030204" pitchFamily="18" charset="0"/>
                          </a:rPr>
                          <m:t>0</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i="1">
                            <a:latin typeface="Cambria Math" panose="02040503050406030204" pitchFamily="18" charset="0"/>
                          </a:rPr>
                          <m:t>1</m:t>
                        </m:r>
                      </m:sub>
                    </m:sSub>
                    <m:sSub>
                      <m:sSubPr>
                        <m:ctrlPr>
                          <a:rPr lang="en-US" sz="3200" i="1">
                            <a:latin typeface="Cambria Math" panose="02040503050406030204" pitchFamily="18" charset="0"/>
                          </a:rPr>
                        </m:ctrlPr>
                      </m:sSubPr>
                      <m:e>
                        <m:r>
                          <a:rPr lang="en-US" sz="3200" i="1">
                            <a:latin typeface="Cambria Math" panose="02040503050406030204" pitchFamily="18" charset="0"/>
                          </a:rPr>
                          <m:t>𝑋</m:t>
                        </m:r>
                      </m:e>
                      <m:sub>
                        <m:r>
                          <a:rPr lang="en-US" sz="3200" i="1">
                            <a:latin typeface="Cambria Math" panose="02040503050406030204" pitchFamily="18" charset="0"/>
                          </a:rPr>
                          <m:t>1</m:t>
                        </m:r>
                      </m:sub>
                    </m:sSub>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b="0" i="1" smtClean="0">
                            <a:latin typeface="Cambria Math" panose="02040503050406030204" pitchFamily="18" charset="0"/>
                          </a:rPr>
                          <m:t>2</m:t>
                        </m:r>
                      </m:sub>
                    </m:sSub>
                    <m:sSub>
                      <m:sSubPr>
                        <m:ctrlPr>
                          <a:rPr lang="en-US" sz="3200" i="1">
                            <a:latin typeface="Cambria Math" panose="02040503050406030204" pitchFamily="18" charset="0"/>
                          </a:rPr>
                        </m:ctrlPr>
                      </m:sSubPr>
                      <m:e>
                        <m:r>
                          <a:rPr lang="en-US" sz="3200" i="1">
                            <a:latin typeface="Cambria Math" panose="02040503050406030204" pitchFamily="18" charset="0"/>
                          </a:rPr>
                          <m:t>𝑋</m:t>
                        </m:r>
                      </m:e>
                      <m:sub>
                        <m:r>
                          <a:rPr lang="en-US" sz="3200" b="0" i="1" smtClean="0">
                            <a:latin typeface="Cambria Math" panose="02040503050406030204" pitchFamily="18" charset="0"/>
                          </a:rPr>
                          <m:t>2</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𝛽</m:t>
                        </m:r>
                      </m:e>
                      <m:sub>
                        <m:r>
                          <a:rPr lang="en-US" sz="3200" b="0" i="1" smtClean="0">
                            <a:latin typeface="Cambria Math" panose="02040503050406030204" pitchFamily="18" charset="0"/>
                          </a:rPr>
                          <m:t>3</m:t>
                        </m:r>
                      </m:sub>
                    </m:sSub>
                    <m:sSub>
                      <m:sSubPr>
                        <m:ctrlPr>
                          <a:rPr lang="en-US" sz="3200" i="1">
                            <a:latin typeface="Cambria Math" panose="02040503050406030204" pitchFamily="18" charset="0"/>
                          </a:rPr>
                        </m:ctrlPr>
                      </m:sSubPr>
                      <m:e>
                        <m:r>
                          <a:rPr lang="en-US" sz="3200" b="0" i="1" smtClean="0">
                            <a:latin typeface="Cambria Math" panose="02040503050406030204" pitchFamily="18" charset="0"/>
                          </a:rPr>
                          <m:t>(</m:t>
                        </m:r>
                        <m:r>
                          <a:rPr lang="en-US" sz="3200" i="1">
                            <a:latin typeface="Cambria Math" panose="02040503050406030204" pitchFamily="18" charset="0"/>
                          </a:rPr>
                          <m:t>𝑋</m:t>
                        </m:r>
                      </m:e>
                      <m:sub>
                        <m:r>
                          <a:rPr lang="en-US" sz="3200" i="1">
                            <a:latin typeface="Cambria Math" panose="02040503050406030204" pitchFamily="18" charset="0"/>
                          </a:rPr>
                          <m:t>1</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𝑋</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m:t>
                    </m:r>
                    <m:r>
                      <a:rPr lang="en-US" sz="3200" b="0" i="1" smtClean="0">
                        <a:latin typeface="Cambria Math" panose="02040503050406030204" pitchFamily="18" charset="0"/>
                      </a:rPr>
                      <m:t>𝜀</m:t>
                    </m:r>
                  </m:oMath>
                </a14:m>
                <a:endParaRPr lang="en-US" sz="3200" dirty="0"/>
              </a:p>
              <a:p>
                <a:pPr algn="ctr"/>
                <a:endParaRPr lang="en-US" dirty="0">
                  <a:effectLst/>
                </a:endParaRPr>
              </a:p>
              <a:p>
                <a:r>
                  <a:rPr lang="en-US" dirty="0"/>
                  <a:t>Suppose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1</m:t>
                        </m:r>
                      </m:sub>
                    </m:sSub>
                  </m:oMath>
                </a14:m>
                <a:r>
                  <a:rPr lang="en-US" dirty="0"/>
                  <a:t> is a binary predictor indicating whether a NYC ride pickup is a taxi or an Uber,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2</m:t>
                        </m:r>
                      </m:sub>
                    </m:sSub>
                  </m:oMath>
                </a14:m>
                <a:r>
                  <a:rPr lang="en-US" dirty="0"/>
                  <a:t> is the length of the trip, and </a:t>
                </a:r>
                <a14:m>
                  <m:oMath xmlns:m="http://schemas.openxmlformats.org/officeDocument/2006/math">
                    <m:r>
                      <a:rPr lang="en-US" i="1">
                        <a:latin typeface="Cambria Math" panose="02040503050406030204" pitchFamily="18" charset="0"/>
                      </a:rPr>
                      <m:t>𝑌</m:t>
                    </m:r>
                  </m:oMath>
                </a14:m>
                <a:r>
                  <a:rPr lang="en-US" dirty="0"/>
                  <a:t> is the fare for the ride. </a:t>
                </a:r>
              </a:p>
              <a:p>
                <a:r>
                  <a:rPr lang="en-US" dirty="0"/>
                  <a:t>What is the interpretation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3</m:t>
                        </m:r>
                      </m:sub>
                    </m:sSub>
                  </m:oMath>
                </a14:m>
                <a:r>
                  <a:rPr lang="el-GR" dirty="0"/>
                  <a:t>? </a:t>
                </a:r>
              </a:p>
              <a:p>
                <a:endParaRPr lang="en-US" dirty="0"/>
              </a:p>
            </p:txBody>
          </p:sp>
        </mc:Choice>
        <mc:Fallback xmlns="">
          <p:sp>
            <p:nvSpPr>
              <p:cNvPr id="3" name="Content Placeholder 2">
                <a:extLst>
                  <a:ext uri="{FF2B5EF4-FFF2-40B4-BE49-F238E27FC236}">
                    <a16:creationId xmlns:a16="http://schemas.microsoft.com/office/drawing/2014/main" id="{83ADC9EE-D3D7-5542-A540-66CC02FC1D0E}"/>
                  </a:ext>
                </a:extLst>
              </p:cNvPr>
              <p:cNvSpPr>
                <a:spLocks noGrp="1" noRot="1" noChangeAspect="1" noMove="1" noResize="1" noEditPoints="1" noAdjustHandles="1" noChangeArrowheads="1" noChangeShapeType="1" noTextEdit="1"/>
              </p:cNvSpPr>
              <p:nvPr>
                <p:ph idx="1"/>
              </p:nvPr>
            </p:nvSpPr>
            <p:spPr>
              <a:xfrm>
                <a:off x="833415" y="1177758"/>
                <a:ext cx="10327008" cy="5134142"/>
              </a:xfrm>
              <a:blipFill>
                <a:blip r:embed="rId2"/>
                <a:stretch>
                  <a:fillRect l="-1229" t="-1235" r="-73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90F196-92AE-6448-AC14-12343E51390E}"/>
              </a:ext>
            </a:extLst>
          </p:cNvPr>
          <p:cNvSpPr>
            <a:spLocks noGrp="1"/>
          </p:cNvSpPr>
          <p:nvPr>
            <p:ph type="sldNum" sz="quarter" idx="12"/>
          </p:nvPr>
        </p:nvSpPr>
        <p:spPr/>
        <p:txBody>
          <a:bodyPr/>
          <a:lstStyle/>
          <a:p>
            <a:fld id="{8C616E8F-BF65-1643-9F00-FF84D0665BC6}" type="slidenum">
              <a:rPr lang="en-US" smtClean="0"/>
              <a:t>5</a:t>
            </a:fld>
            <a:endParaRPr lang="en-US"/>
          </a:p>
        </p:txBody>
      </p:sp>
    </p:spTree>
    <p:extLst>
      <p:ext uri="{BB962C8B-B14F-4D97-AF65-F5344CB8AC3E}">
        <p14:creationId xmlns:p14="http://schemas.microsoft.com/office/powerpoint/2010/main" val="458531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BA82-8677-7744-A442-0FC845918A20}"/>
              </a:ext>
            </a:extLst>
          </p:cNvPr>
          <p:cNvSpPr>
            <a:spLocks noGrp="1"/>
          </p:cNvSpPr>
          <p:nvPr>
            <p:ph type="title"/>
          </p:nvPr>
        </p:nvSpPr>
        <p:spPr/>
        <p:txBody>
          <a:bodyPr/>
          <a:lstStyle/>
          <a:p>
            <a:r>
              <a:rPr lang="en-US" dirty="0"/>
              <a:t>Including Interaction Terms in Models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ADC9EE-D3D7-5542-A540-66CC02FC1D0E}"/>
                  </a:ext>
                </a:extLst>
              </p:cNvPr>
              <p:cNvSpPr>
                <a:spLocks noGrp="1"/>
              </p:cNvSpPr>
              <p:nvPr>
                <p:ph idx="1"/>
              </p:nvPr>
            </p:nvSpPr>
            <p:spPr>
              <a:xfrm>
                <a:off x="833415" y="1226634"/>
                <a:ext cx="10327008" cy="5085266"/>
              </a:xfrm>
            </p:spPr>
            <p:txBody>
              <a:bodyPr/>
              <a:lstStyle/>
              <a:p>
                <a:r>
                  <a:rPr lang="en-US" dirty="0"/>
                  <a:t>Recall that to avoid overfitting, we sometimes elect to exclude a number of terms in a linear model. </a:t>
                </a:r>
              </a:p>
              <a:p>
                <a:endParaRPr lang="en-US" sz="1200" dirty="0"/>
              </a:p>
              <a:p>
                <a:r>
                  <a:rPr lang="en-US" dirty="0"/>
                  <a:t>It is standard practice to always include the </a:t>
                </a:r>
                <a:r>
                  <a:rPr lang="en-US" b="1" i="1" dirty="0"/>
                  <a:t>main effects </a:t>
                </a:r>
                <a:r>
                  <a:rPr lang="en-US" dirty="0"/>
                  <a:t>in the model. That is, we always include the terms involving only one predictor,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2</m:t>
                        </m:r>
                      </m:sub>
                    </m:sSub>
                    <m:r>
                      <a:rPr lang="en-US" i="1">
                        <a:latin typeface="Cambria Math" panose="02040503050406030204" pitchFamily="18" charset="0"/>
                      </a:rPr>
                      <m:t> </m:t>
                    </m:r>
                  </m:oMath>
                </a14:m>
                <a:r>
                  <a:rPr lang="en-US" dirty="0"/>
                  <a:t>etc. </a:t>
                </a:r>
              </a:p>
              <a:p>
                <a:endParaRPr lang="en-US" sz="1200" dirty="0"/>
              </a:p>
              <a:p>
                <a:r>
                  <a:rPr lang="en-US" b="1" dirty="0"/>
                  <a:t>Question: </a:t>
                </a:r>
                <a:r>
                  <a:rPr lang="en-US" dirty="0"/>
                  <a:t>Why are the </a:t>
                </a:r>
                <a:r>
                  <a:rPr lang="en-US" b="1" i="1" dirty="0"/>
                  <a:t>main effects </a:t>
                </a:r>
                <a:r>
                  <a:rPr lang="en-US" dirty="0"/>
                  <a:t>important? </a:t>
                </a:r>
              </a:p>
              <a:p>
                <a:endParaRPr lang="en-US" sz="1200" dirty="0"/>
              </a:p>
              <a:p>
                <a:r>
                  <a:rPr lang="en-US" b="1" dirty="0"/>
                  <a:t>Question: </a:t>
                </a:r>
                <a:r>
                  <a:rPr lang="en-US" dirty="0"/>
                  <a:t>In what type of model would it make sense to include the interaction term without one of the main effects? </a:t>
                </a:r>
              </a:p>
              <a:p>
                <a:endParaRPr lang="en-US" dirty="0"/>
              </a:p>
            </p:txBody>
          </p:sp>
        </mc:Choice>
        <mc:Fallback xmlns="">
          <p:sp>
            <p:nvSpPr>
              <p:cNvPr id="3" name="Content Placeholder 2">
                <a:extLst>
                  <a:ext uri="{FF2B5EF4-FFF2-40B4-BE49-F238E27FC236}">
                    <a16:creationId xmlns:a16="http://schemas.microsoft.com/office/drawing/2014/main" id="{83ADC9EE-D3D7-5542-A540-66CC02FC1D0E}"/>
                  </a:ext>
                </a:extLst>
              </p:cNvPr>
              <p:cNvSpPr>
                <a:spLocks noGrp="1" noRot="1" noChangeAspect="1" noMove="1" noResize="1" noEditPoints="1" noAdjustHandles="1" noChangeArrowheads="1" noChangeShapeType="1" noTextEdit="1"/>
              </p:cNvSpPr>
              <p:nvPr>
                <p:ph idx="1"/>
              </p:nvPr>
            </p:nvSpPr>
            <p:spPr>
              <a:xfrm>
                <a:off x="833415" y="1226634"/>
                <a:ext cx="10327008" cy="5085266"/>
              </a:xfrm>
              <a:blipFill>
                <a:blip r:embed="rId2"/>
                <a:stretch>
                  <a:fillRect l="-1229" t="-1247" r="-15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90F196-92AE-6448-AC14-12343E51390E}"/>
              </a:ext>
            </a:extLst>
          </p:cNvPr>
          <p:cNvSpPr>
            <a:spLocks noGrp="1"/>
          </p:cNvSpPr>
          <p:nvPr>
            <p:ph type="sldNum" sz="quarter" idx="12"/>
          </p:nvPr>
        </p:nvSpPr>
        <p:spPr/>
        <p:txBody>
          <a:bodyPr/>
          <a:lstStyle/>
          <a:p>
            <a:fld id="{8C616E8F-BF65-1643-9F00-FF84D0665BC6}" type="slidenum">
              <a:rPr lang="en-US" smtClean="0"/>
              <a:t>6</a:t>
            </a:fld>
            <a:endParaRPr lang="en-US"/>
          </a:p>
        </p:txBody>
      </p:sp>
    </p:spTree>
    <p:extLst>
      <p:ext uri="{BB962C8B-B14F-4D97-AF65-F5344CB8AC3E}">
        <p14:creationId xmlns:p14="http://schemas.microsoft.com/office/powerpoint/2010/main" val="1543471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BA82-8677-7744-A442-0FC845918A20}"/>
              </a:ext>
            </a:extLst>
          </p:cNvPr>
          <p:cNvSpPr>
            <a:spLocks noGrp="1"/>
          </p:cNvSpPr>
          <p:nvPr>
            <p:ph type="title"/>
          </p:nvPr>
        </p:nvSpPr>
        <p:spPr/>
        <p:txBody>
          <a:bodyPr/>
          <a:lstStyle/>
          <a:p>
            <a:r>
              <a:rPr lang="en-US" dirty="0">
                <a:effectLst/>
              </a:rPr>
              <a:t>How would you </a:t>
            </a:r>
            <a:r>
              <a:rPr lang="en-US" i="1" dirty="0">
                <a:effectLst/>
              </a:rPr>
              <a:t>parameterize</a:t>
            </a:r>
            <a:r>
              <a:rPr lang="en-US" dirty="0">
                <a:effectLst/>
              </a:rPr>
              <a:t> these model?</a:t>
            </a:r>
          </a:p>
        </p:txBody>
      </p:sp>
      <p:pic>
        <p:nvPicPr>
          <p:cNvPr id="5" name="Content Placeholder 4">
            <a:extLst>
              <a:ext uri="{FF2B5EF4-FFF2-40B4-BE49-F238E27FC236}">
                <a16:creationId xmlns:a16="http://schemas.microsoft.com/office/drawing/2014/main" id="{683D673A-5CD1-B74F-A5DF-87857B23EA35}"/>
              </a:ext>
            </a:extLst>
          </p:cNvPr>
          <p:cNvPicPr>
            <a:picLocks noGrp="1" noChangeAspect="1"/>
          </p:cNvPicPr>
          <p:nvPr>
            <p:ph idx="1"/>
          </p:nvPr>
        </p:nvPicPr>
        <p:blipFill>
          <a:blip r:embed="rId2"/>
          <a:stretch>
            <a:fillRect/>
          </a:stretch>
        </p:blipFill>
        <p:spPr>
          <a:xfrm>
            <a:off x="638629" y="1232619"/>
            <a:ext cx="5244495" cy="3933371"/>
          </a:xfrm>
          <a:prstGeom prst="rect">
            <a:avLst/>
          </a:prstGeom>
        </p:spPr>
      </p:pic>
      <p:sp>
        <p:nvSpPr>
          <p:cNvPr id="4" name="Slide Number Placeholder 3">
            <a:extLst>
              <a:ext uri="{FF2B5EF4-FFF2-40B4-BE49-F238E27FC236}">
                <a16:creationId xmlns:a16="http://schemas.microsoft.com/office/drawing/2014/main" id="{9690F196-92AE-6448-AC14-12343E51390E}"/>
              </a:ext>
            </a:extLst>
          </p:cNvPr>
          <p:cNvSpPr>
            <a:spLocks noGrp="1"/>
          </p:cNvSpPr>
          <p:nvPr>
            <p:ph type="sldNum" sz="quarter" idx="12"/>
          </p:nvPr>
        </p:nvSpPr>
        <p:spPr/>
        <p:txBody>
          <a:bodyPr/>
          <a:lstStyle/>
          <a:p>
            <a:fld id="{8C616E8F-BF65-1643-9F00-FF84D0665BC6}" type="slidenum">
              <a:rPr lang="en-US" smtClean="0"/>
              <a:t>7</a:t>
            </a:fld>
            <a:endParaRPr lang="en-US"/>
          </a:p>
        </p:txBody>
      </p:sp>
      <p:pic>
        <p:nvPicPr>
          <p:cNvPr id="6" name="Picture 5">
            <a:extLst>
              <a:ext uri="{FF2B5EF4-FFF2-40B4-BE49-F238E27FC236}">
                <a16:creationId xmlns:a16="http://schemas.microsoft.com/office/drawing/2014/main" id="{FCD56A8C-DA6D-2A43-AF08-8D104F36E899}"/>
              </a:ext>
            </a:extLst>
          </p:cNvPr>
          <p:cNvPicPr>
            <a:picLocks noChangeAspect="1"/>
          </p:cNvPicPr>
          <p:nvPr/>
        </p:nvPicPr>
        <p:blipFill>
          <a:blip r:embed="rId3"/>
          <a:stretch>
            <a:fillRect/>
          </a:stretch>
        </p:blipFill>
        <p:spPr>
          <a:xfrm>
            <a:off x="6175060" y="1232618"/>
            <a:ext cx="5244495" cy="3933372"/>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42B9F23E-88DF-CA41-BF5B-2073058A7351}"/>
                  </a:ext>
                </a:extLst>
              </p:cNvPr>
              <p:cNvSpPr/>
              <p:nvPr/>
            </p:nvSpPr>
            <p:spPr>
              <a:xfrm>
                <a:off x="1571535" y="5389610"/>
                <a:ext cx="3378681" cy="4715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1</m:t>
                          </m:r>
                        </m:sub>
                      </m:sSub>
                      <m:r>
                        <a:rPr lang="en-US" sz="2400" i="1">
                          <a:latin typeface="Cambria Math" panose="02040503050406030204" pitchFamily="18" charset="0"/>
                        </a:rPr>
                        <m:t>⋅</m:t>
                      </m:r>
                      <m:r>
                        <a:rPr lang="en-US" sz="2400" i="1">
                          <a:latin typeface="Cambria Math" panose="02040503050406030204" pitchFamily="18" charset="0"/>
                        </a:rPr>
                        <m:t>𝐼</m:t>
                      </m:r>
                      <m:r>
                        <a:rPr lang="en-US" sz="2400" i="1">
                          <a:latin typeface="Cambria Math" panose="02040503050406030204" pitchFamily="18" charset="0"/>
                        </a:rPr>
                        <m:t>(</m:t>
                      </m:r>
                      <m:r>
                        <a:rPr lang="en-US" sz="2400" i="1">
                          <a:latin typeface="Cambria Math" panose="02040503050406030204" pitchFamily="18" charset="0"/>
                        </a:rPr>
                        <m:t>𝑋</m:t>
                      </m:r>
                      <m:r>
                        <a:rPr lang="en-US" sz="2400">
                          <a:latin typeface="Cambria Math" panose="02040503050406030204" pitchFamily="18" charset="0"/>
                        </a:rPr>
                        <m:t>≥13)</m:t>
                      </m:r>
                    </m:oMath>
                  </m:oMathPara>
                </a14:m>
                <a:endParaRPr lang="en-US" sz="2400" dirty="0"/>
              </a:p>
            </p:txBody>
          </p:sp>
        </mc:Choice>
        <mc:Fallback xmlns="">
          <p:sp>
            <p:nvSpPr>
              <p:cNvPr id="3" name="Rectangle 2">
                <a:extLst>
                  <a:ext uri="{FF2B5EF4-FFF2-40B4-BE49-F238E27FC236}">
                    <a16:creationId xmlns:a16="http://schemas.microsoft.com/office/drawing/2014/main" id="{42B9F23E-88DF-CA41-BF5B-2073058A7351}"/>
                  </a:ext>
                </a:extLst>
              </p:cNvPr>
              <p:cNvSpPr>
                <a:spLocks noRot="1" noChangeAspect="1" noMove="1" noResize="1" noEditPoints="1" noAdjustHandles="1" noChangeArrowheads="1" noChangeShapeType="1" noTextEdit="1"/>
              </p:cNvSpPr>
              <p:nvPr/>
            </p:nvSpPr>
            <p:spPr>
              <a:xfrm>
                <a:off x="1571535" y="5389610"/>
                <a:ext cx="3378681" cy="471539"/>
              </a:xfrm>
              <a:prstGeom prst="rect">
                <a:avLst/>
              </a:prstGeom>
              <a:blipFill>
                <a:blip r:embed="rId4"/>
                <a:stretch>
                  <a:fillRect t="-7692" b="-128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F86A9E4-8FD3-AF45-8A78-8D4832DD47A0}"/>
                  </a:ext>
                </a:extLst>
              </p:cNvPr>
              <p:cNvSpPr/>
              <p:nvPr/>
            </p:nvSpPr>
            <p:spPr>
              <a:xfrm>
                <a:off x="5883124" y="5389611"/>
                <a:ext cx="5746708" cy="47153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𝑌</m:t>
                          </m:r>
                        </m:e>
                      </m:acc>
                      <m:r>
                        <a:rPr lang="en-US" sz="240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0</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1</m:t>
                          </m:r>
                        </m:sub>
                      </m:sSub>
                      <m:r>
                        <a:rPr lang="en-US" sz="2400" b="0" i="1" smtClean="0">
                          <a:latin typeface="Cambria Math" panose="02040503050406030204" pitchFamily="18" charset="0"/>
                        </a:rPr>
                        <m:t>𝑋</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𝑋</m:t>
                      </m:r>
                      <m:r>
                        <a:rPr lang="en-US" sz="2400" b="0" i="1" smtClean="0">
                          <a:latin typeface="Cambria Math" panose="02040503050406030204" pitchFamily="18" charset="0"/>
                        </a:rPr>
                        <m:t>−13)⋅</m:t>
                      </m:r>
                      <m:r>
                        <a:rPr lang="en-US" sz="2400" b="0" i="1" smtClean="0">
                          <a:latin typeface="Cambria Math" panose="02040503050406030204" pitchFamily="18" charset="0"/>
                        </a:rPr>
                        <m:t>𝐼</m:t>
                      </m:r>
                      <m:r>
                        <a:rPr lang="en-US" sz="2400" i="1">
                          <a:latin typeface="Cambria Math" panose="02040503050406030204" pitchFamily="18" charset="0"/>
                        </a:rPr>
                        <m:t>(</m:t>
                      </m:r>
                      <m:r>
                        <a:rPr lang="en-US" sz="2400" i="1">
                          <a:latin typeface="Cambria Math" panose="02040503050406030204" pitchFamily="18" charset="0"/>
                        </a:rPr>
                        <m:t>𝑋</m:t>
                      </m:r>
                      <m:r>
                        <a:rPr lang="en-US" sz="2400">
                          <a:latin typeface="Cambria Math" panose="02040503050406030204" pitchFamily="18" charset="0"/>
                        </a:rPr>
                        <m:t>≥13)</m:t>
                      </m:r>
                      <m:r>
                        <a:rPr lang="en-US" sz="2400" b="0" i="0" smtClean="0">
                          <a:latin typeface="Cambria Math" panose="02040503050406030204" pitchFamily="18" charset="0"/>
                        </a:rPr>
                        <m:t>)</m:t>
                      </m:r>
                    </m:oMath>
                  </m:oMathPara>
                </a14:m>
                <a:endParaRPr lang="en-US" sz="2400" dirty="0"/>
              </a:p>
            </p:txBody>
          </p:sp>
        </mc:Choice>
        <mc:Fallback xmlns="">
          <p:sp>
            <p:nvSpPr>
              <p:cNvPr id="7" name="Rectangle 6">
                <a:extLst>
                  <a:ext uri="{FF2B5EF4-FFF2-40B4-BE49-F238E27FC236}">
                    <a16:creationId xmlns:a16="http://schemas.microsoft.com/office/drawing/2014/main" id="{5F86A9E4-8FD3-AF45-8A78-8D4832DD47A0}"/>
                  </a:ext>
                </a:extLst>
              </p:cNvPr>
              <p:cNvSpPr>
                <a:spLocks noRot="1" noChangeAspect="1" noMove="1" noResize="1" noEditPoints="1" noAdjustHandles="1" noChangeArrowheads="1" noChangeShapeType="1" noTextEdit="1"/>
              </p:cNvSpPr>
              <p:nvPr/>
            </p:nvSpPr>
            <p:spPr>
              <a:xfrm>
                <a:off x="5883124" y="5389611"/>
                <a:ext cx="5746708" cy="471539"/>
              </a:xfrm>
              <a:prstGeom prst="rect">
                <a:avLst/>
              </a:prstGeom>
              <a:blipFill>
                <a:blip r:embed="rId5"/>
                <a:stretch>
                  <a:fillRect t="-7692" b="-12821"/>
                </a:stretch>
              </a:blipFill>
            </p:spPr>
            <p:txBody>
              <a:bodyPr/>
              <a:lstStyle/>
              <a:p>
                <a:r>
                  <a:rPr lang="en-US">
                    <a:noFill/>
                  </a:rPr>
                  <a:t> </a:t>
                </a:r>
              </a:p>
            </p:txBody>
          </p:sp>
        </mc:Fallback>
      </mc:AlternateContent>
    </p:spTree>
    <p:extLst>
      <p:ext uri="{BB962C8B-B14F-4D97-AF65-F5344CB8AC3E}">
        <p14:creationId xmlns:p14="http://schemas.microsoft.com/office/powerpoint/2010/main" val="142888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BA82-8677-7744-A442-0FC845918A20}"/>
              </a:ext>
            </a:extLst>
          </p:cNvPr>
          <p:cNvSpPr>
            <a:spLocks noGrp="1"/>
          </p:cNvSpPr>
          <p:nvPr>
            <p:ph type="title"/>
          </p:nvPr>
        </p:nvSpPr>
        <p:spPr/>
        <p:txBody>
          <a:bodyPr/>
          <a:lstStyle/>
          <a:p>
            <a:r>
              <a:rPr lang="en-US" dirty="0"/>
              <a:t>How Many Interaction Terms?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ADC9EE-D3D7-5542-A540-66CC02FC1D0E}"/>
                  </a:ext>
                </a:extLst>
              </p:cNvPr>
              <p:cNvSpPr>
                <a:spLocks noGrp="1"/>
              </p:cNvSpPr>
              <p:nvPr>
                <p:ph idx="1"/>
              </p:nvPr>
            </p:nvSpPr>
            <p:spPr>
              <a:xfrm>
                <a:off x="833415" y="983807"/>
                <a:ext cx="10502242" cy="5328093"/>
              </a:xfrm>
            </p:spPr>
            <p:txBody>
              <a:bodyPr/>
              <a:lstStyle/>
              <a:p>
                <a:r>
                  <a:rPr lang="en-US" sz="2600" dirty="0"/>
                  <a:t>This NYC taxi and Uber dataset has 1.9 million Taxi and Uber trips. Each trip is described by </a:t>
                </a:r>
                <a:r>
                  <a:rPr lang="en-US" sz="2600" i="1" dirty="0"/>
                  <a:t>p</a:t>
                </a:r>
                <a:r>
                  <a:rPr lang="en-US" sz="2600" dirty="0"/>
                  <a:t> = 23 useable predictors (and 1 response variable). How many interaction terms are there? </a:t>
                </a:r>
              </a:p>
              <a:p>
                <a:pPr marL="457200" indent="-457200">
                  <a:buFont typeface="Arial" panose="020B0604020202020204" pitchFamily="34" charset="0"/>
                  <a:buChar char="•"/>
                </a:pPr>
                <a:r>
                  <a:rPr lang="en-US" sz="2600" dirty="0"/>
                  <a:t>Two-way interactions: </a:t>
                </a:r>
                <a14:m>
                  <m:oMath xmlns:m="http://schemas.openxmlformats.org/officeDocument/2006/math">
                    <m:d>
                      <m:dPr>
                        <m:ctrlPr>
                          <a:rPr lang="en-US" sz="2600" i="1" smtClean="0">
                            <a:latin typeface="Cambria Math" panose="02040503050406030204" pitchFamily="18" charset="0"/>
                          </a:rPr>
                        </m:ctrlPr>
                      </m:dPr>
                      <m:e>
                        <m:m>
                          <m:mPr>
                            <m:mcs>
                              <m:mc>
                                <m:mcPr>
                                  <m:count m:val="1"/>
                                  <m:mcJc m:val="center"/>
                                </m:mcPr>
                              </m:mc>
                            </m:mcs>
                            <m:ctrlPr>
                              <a:rPr lang="en-US" sz="2600" i="1" smtClean="0">
                                <a:latin typeface="Cambria Math" panose="02040503050406030204" pitchFamily="18" charset="0"/>
                              </a:rPr>
                            </m:ctrlPr>
                          </m:mPr>
                          <m:mr>
                            <m:e>
                              <m:r>
                                <m:rPr>
                                  <m:brk m:alnAt="7"/>
                                </m:rPr>
                                <a:rPr lang="en-US" sz="2600" b="0" i="1" smtClean="0">
                                  <a:latin typeface="Cambria Math" panose="02040503050406030204" pitchFamily="18" charset="0"/>
                                </a:rPr>
                                <m:t>𝑝</m:t>
                              </m:r>
                            </m:e>
                          </m:mr>
                          <m:mr>
                            <m:e>
                              <m:r>
                                <a:rPr lang="en-US" sz="2600" b="0" i="1" smtClean="0">
                                  <a:latin typeface="Cambria Math" panose="02040503050406030204" pitchFamily="18" charset="0"/>
                                </a:rPr>
                                <m:t>2</m:t>
                              </m:r>
                            </m:e>
                          </m:mr>
                        </m:m>
                      </m:e>
                    </m:d>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𝑝</m:t>
                        </m:r>
                        <m:r>
                          <a:rPr lang="en-US" sz="2600" b="0" i="1" smtClean="0">
                            <a:latin typeface="Cambria Math" panose="02040503050406030204" pitchFamily="18" charset="0"/>
                          </a:rPr>
                          <m:t>(</m:t>
                        </m:r>
                        <m:r>
                          <a:rPr lang="en-US" sz="2600" b="0" i="1" smtClean="0">
                            <a:latin typeface="Cambria Math" panose="02040503050406030204" pitchFamily="18" charset="0"/>
                          </a:rPr>
                          <m:t>𝑝</m:t>
                        </m:r>
                        <m:r>
                          <a:rPr lang="en-US" sz="2600" b="0" i="1" smtClean="0">
                            <a:latin typeface="Cambria Math" panose="02040503050406030204" pitchFamily="18" charset="0"/>
                          </a:rPr>
                          <m:t>−1)</m:t>
                        </m:r>
                      </m:num>
                      <m:den>
                        <m:r>
                          <a:rPr lang="en-US" sz="2600" b="0" i="1" smtClean="0">
                            <a:latin typeface="Cambria Math" panose="02040503050406030204" pitchFamily="18" charset="0"/>
                          </a:rPr>
                          <m:t>2</m:t>
                        </m:r>
                      </m:den>
                    </m:f>
                    <m:r>
                      <a:rPr lang="en-US" sz="2600" b="0" i="1" smtClean="0">
                        <a:latin typeface="Cambria Math" panose="02040503050406030204" pitchFamily="18" charset="0"/>
                      </a:rPr>
                      <m:t>=253</m:t>
                    </m:r>
                  </m:oMath>
                </a14:m>
                <a:endParaRPr lang="en-US" sz="2600" dirty="0"/>
              </a:p>
              <a:p>
                <a:pPr marL="457200" indent="-457200">
                  <a:buFont typeface="Arial" panose="020B0604020202020204" pitchFamily="34" charset="0"/>
                  <a:buChar char="•"/>
                </a:pPr>
                <a:r>
                  <a:rPr lang="en-US" sz="2600" dirty="0"/>
                  <a:t>Three-way interactions: </a:t>
                </a:r>
                <a14:m>
                  <m:oMath xmlns:m="http://schemas.openxmlformats.org/officeDocument/2006/math">
                    <m:d>
                      <m:dPr>
                        <m:ctrlPr>
                          <a:rPr lang="en-US" sz="2600" i="1">
                            <a:latin typeface="Cambria Math" panose="02040503050406030204" pitchFamily="18" charset="0"/>
                          </a:rPr>
                        </m:ctrlPr>
                      </m:dPr>
                      <m:e>
                        <m:m>
                          <m:mPr>
                            <m:mcs>
                              <m:mc>
                                <m:mcPr>
                                  <m:count m:val="1"/>
                                  <m:mcJc m:val="center"/>
                                </m:mcPr>
                              </m:mc>
                            </m:mcs>
                            <m:ctrlPr>
                              <a:rPr lang="en-US" sz="2600" i="1">
                                <a:latin typeface="Cambria Math" panose="02040503050406030204" pitchFamily="18" charset="0"/>
                              </a:rPr>
                            </m:ctrlPr>
                          </m:mPr>
                          <m:mr>
                            <m:e>
                              <m:r>
                                <m:rPr>
                                  <m:brk m:alnAt="7"/>
                                </m:rPr>
                                <a:rPr lang="en-US" sz="2600" i="1">
                                  <a:latin typeface="Cambria Math" panose="02040503050406030204" pitchFamily="18" charset="0"/>
                                </a:rPr>
                                <m:t>𝑝</m:t>
                              </m:r>
                            </m:e>
                          </m:mr>
                          <m:mr>
                            <m:e>
                              <m:r>
                                <a:rPr lang="en-US" sz="2600" b="0" i="1" smtClean="0">
                                  <a:latin typeface="Cambria Math" panose="02040503050406030204" pitchFamily="18" charset="0"/>
                                </a:rPr>
                                <m:t>3</m:t>
                              </m:r>
                            </m:e>
                          </m:mr>
                        </m:m>
                      </m:e>
                    </m:d>
                    <m:r>
                      <a:rPr lang="en-US" sz="2600" i="1">
                        <a:latin typeface="Cambria Math" panose="02040503050406030204" pitchFamily="18" charset="0"/>
                      </a:rPr>
                      <m:t>=</m:t>
                    </m:r>
                    <m:f>
                      <m:fPr>
                        <m:ctrlPr>
                          <a:rPr lang="en-US" sz="2600" i="1">
                            <a:latin typeface="Cambria Math" panose="02040503050406030204" pitchFamily="18" charset="0"/>
                          </a:rPr>
                        </m:ctrlPr>
                      </m:fPr>
                      <m:num>
                        <m:r>
                          <a:rPr lang="en-US" sz="2600" i="1">
                            <a:latin typeface="Cambria Math" panose="02040503050406030204" pitchFamily="18" charset="0"/>
                          </a:rPr>
                          <m:t>𝑝</m:t>
                        </m:r>
                        <m:r>
                          <a:rPr lang="en-US" sz="2600" i="1">
                            <a:latin typeface="Cambria Math" panose="02040503050406030204" pitchFamily="18" charset="0"/>
                          </a:rPr>
                          <m:t>(</m:t>
                        </m:r>
                        <m:r>
                          <a:rPr lang="en-US" sz="2600" i="1">
                            <a:latin typeface="Cambria Math" panose="02040503050406030204" pitchFamily="18" charset="0"/>
                          </a:rPr>
                          <m:t>𝑝</m:t>
                        </m:r>
                        <m:r>
                          <a:rPr lang="en-US" sz="2600" i="1">
                            <a:latin typeface="Cambria Math" panose="02040503050406030204" pitchFamily="18" charset="0"/>
                          </a:rPr>
                          <m:t>−1)(</m:t>
                        </m:r>
                        <m:r>
                          <a:rPr lang="en-US" sz="2600" b="0" i="1" smtClean="0">
                            <a:latin typeface="Cambria Math" panose="02040503050406030204" pitchFamily="18" charset="0"/>
                          </a:rPr>
                          <m:t>𝑝</m:t>
                        </m:r>
                        <m:r>
                          <a:rPr lang="en-US" sz="2600" b="0" i="1" smtClean="0">
                            <a:latin typeface="Cambria Math" panose="02040503050406030204" pitchFamily="18" charset="0"/>
                          </a:rPr>
                          <m:t>−2)</m:t>
                        </m:r>
                      </m:num>
                      <m:den>
                        <m:r>
                          <a:rPr lang="en-US" sz="2600" b="0" i="1" smtClean="0">
                            <a:latin typeface="Cambria Math" panose="02040503050406030204" pitchFamily="18" charset="0"/>
                          </a:rPr>
                          <m:t>6</m:t>
                        </m:r>
                      </m:den>
                    </m:f>
                    <m:r>
                      <a:rPr lang="en-US" sz="2600" i="1">
                        <a:latin typeface="Cambria Math" panose="02040503050406030204" pitchFamily="18" charset="0"/>
                      </a:rPr>
                      <m:t>=</m:t>
                    </m:r>
                    <m:r>
                      <a:rPr lang="en-US" sz="2600" b="0" i="1" smtClean="0">
                        <a:latin typeface="Cambria Math" panose="02040503050406030204" pitchFamily="18" charset="0"/>
                      </a:rPr>
                      <m:t>1771</m:t>
                    </m:r>
                  </m:oMath>
                </a14:m>
                <a:endParaRPr lang="en-US" sz="2600" dirty="0"/>
              </a:p>
              <a:p>
                <a:pPr marL="457200" indent="-457200">
                  <a:buFont typeface="Arial" panose="020B0604020202020204" pitchFamily="34" charset="0"/>
                  <a:buChar char="•"/>
                </a:pPr>
                <a:r>
                  <a:rPr lang="en-US" sz="2600" dirty="0"/>
                  <a:t>Etc. </a:t>
                </a:r>
              </a:p>
              <a:p>
                <a:r>
                  <a:rPr lang="en-US" sz="2600" dirty="0"/>
                  <a:t>The total number of all possible interaction terms (including main effects) is. </a:t>
                </a:r>
              </a:p>
              <a:p>
                <a:endParaRPr lang="en-US" sz="2600" dirty="0"/>
              </a:p>
              <a:p>
                <a:r>
                  <a:rPr lang="en-US" sz="2600" dirty="0"/>
                  <a:t>What are some problems with building a model that includes all possible interaction terms? </a:t>
                </a:r>
              </a:p>
              <a:p>
                <a:endParaRPr lang="en-US" sz="2600" dirty="0"/>
              </a:p>
            </p:txBody>
          </p:sp>
        </mc:Choice>
        <mc:Fallback xmlns="">
          <p:sp>
            <p:nvSpPr>
              <p:cNvPr id="3" name="Content Placeholder 2">
                <a:extLst>
                  <a:ext uri="{FF2B5EF4-FFF2-40B4-BE49-F238E27FC236}">
                    <a16:creationId xmlns:a16="http://schemas.microsoft.com/office/drawing/2014/main" id="{83ADC9EE-D3D7-5542-A540-66CC02FC1D0E}"/>
                  </a:ext>
                </a:extLst>
              </p:cNvPr>
              <p:cNvSpPr>
                <a:spLocks noGrp="1" noRot="1" noChangeAspect="1" noMove="1" noResize="1" noEditPoints="1" noAdjustHandles="1" noChangeArrowheads="1" noChangeShapeType="1" noTextEdit="1"/>
              </p:cNvSpPr>
              <p:nvPr>
                <p:ph idx="1"/>
              </p:nvPr>
            </p:nvSpPr>
            <p:spPr>
              <a:xfrm>
                <a:off x="833415" y="983807"/>
                <a:ext cx="10502242" cy="5328093"/>
              </a:xfrm>
              <a:blipFill>
                <a:blip r:embed="rId2"/>
                <a:stretch>
                  <a:fillRect l="-966" t="-950" r="-157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90F196-92AE-6448-AC14-12343E51390E}"/>
              </a:ext>
            </a:extLst>
          </p:cNvPr>
          <p:cNvSpPr>
            <a:spLocks noGrp="1"/>
          </p:cNvSpPr>
          <p:nvPr>
            <p:ph type="sldNum" sz="quarter" idx="12"/>
          </p:nvPr>
        </p:nvSpPr>
        <p:spPr/>
        <p:txBody>
          <a:bodyPr/>
          <a:lstStyle/>
          <a:p>
            <a:fld id="{8C616E8F-BF65-1643-9F00-FF84D0665BC6}" type="slidenum">
              <a:rPr lang="en-US" smtClean="0"/>
              <a:t>8</a:t>
            </a:fld>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24B543F-77D4-A84D-9FC2-2BAF08C00EBA}"/>
                  </a:ext>
                </a:extLst>
              </p:cNvPr>
              <p:cNvSpPr/>
              <p:nvPr/>
            </p:nvSpPr>
            <p:spPr>
              <a:xfrm>
                <a:off x="4221929" y="4601191"/>
                <a:ext cx="3748142" cy="663643"/>
              </a:xfrm>
              <a:prstGeom prst="rect">
                <a:avLst/>
              </a:prstGeom>
            </p:spPr>
            <p:txBody>
              <a:bodyPr wrap="none">
                <a:spAutoFit/>
              </a:bodyPr>
              <a:lstStyle/>
              <a:p>
                <a14:m>
                  <m:oMath xmlns:m="http://schemas.openxmlformats.org/officeDocument/2006/math">
                    <m:nary>
                      <m:naryPr>
                        <m:chr m:val="∑"/>
                        <m:ctrlPr>
                          <a:rPr lang="en-US" sz="2400" i="1" smtClean="0">
                            <a:latin typeface="Cambria Math" panose="02040503050406030204" pitchFamily="18" charset="0"/>
                          </a:rPr>
                        </m:ctrlPr>
                      </m:naryPr>
                      <m:sub>
                        <m:r>
                          <m:rPr>
                            <m:brk m:alnAt="23"/>
                          </m:rPr>
                          <a:rPr lang="en-US" sz="2400" i="1">
                            <a:latin typeface="Cambria Math" panose="02040503050406030204" pitchFamily="18" charset="0"/>
                          </a:rPr>
                          <m:t>𝑘</m:t>
                        </m:r>
                        <m:r>
                          <a:rPr lang="en-US" sz="2400" i="1">
                            <a:latin typeface="Cambria Math" panose="02040503050406030204" pitchFamily="18" charset="0"/>
                          </a:rPr>
                          <m:t>=0</m:t>
                        </m:r>
                      </m:sub>
                      <m:sup>
                        <m:r>
                          <a:rPr lang="en-US" sz="2400" i="1">
                            <a:latin typeface="Cambria Math" panose="02040503050406030204" pitchFamily="18" charset="0"/>
                          </a:rPr>
                          <m:t>𝑝</m:t>
                        </m:r>
                      </m:sup>
                      <m:e>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i="1">
                                      <a:latin typeface="Cambria Math" panose="02040503050406030204" pitchFamily="18" charset="0"/>
                                    </a:rPr>
                                    <m:t>𝑝</m:t>
                                  </m:r>
                                </m:e>
                              </m:mr>
                              <m:mr>
                                <m:e>
                                  <m:r>
                                    <a:rPr lang="en-US" sz="2400" i="1">
                                      <a:latin typeface="Cambria Math" panose="02040503050406030204" pitchFamily="18" charset="0"/>
                                    </a:rPr>
                                    <m:t>𝑘</m:t>
                                  </m:r>
                                </m:e>
                              </m:mr>
                            </m:m>
                          </m:e>
                        </m:d>
                      </m:e>
                    </m:nary>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𝑝</m:t>
                        </m:r>
                      </m:sup>
                    </m:sSup>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8.3</m:t>
                    </m:r>
                  </m:oMath>
                </a14:m>
                <a:r>
                  <a:rPr lang="en-US" sz="2400" dirty="0"/>
                  <a:t>million</a:t>
                </a:r>
              </a:p>
            </p:txBody>
          </p:sp>
        </mc:Choice>
        <mc:Fallback xmlns="">
          <p:sp>
            <p:nvSpPr>
              <p:cNvPr id="5" name="Rectangle 4">
                <a:extLst>
                  <a:ext uri="{FF2B5EF4-FFF2-40B4-BE49-F238E27FC236}">
                    <a16:creationId xmlns:a16="http://schemas.microsoft.com/office/drawing/2014/main" id="{024B543F-77D4-A84D-9FC2-2BAF08C00EBA}"/>
                  </a:ext>
                </a:extLst>
              </p:cNvPr>
              <p:cNvSpPr>
                <a:spLocks noRot="1" noChangeAspect="1" noMove="1" noResize="1" noEditPoints="1" noAdjustHandles="1" noChangeArrowheads="1" noChangeShapeType="1" noTextEdit="1"/>
              </p:cNvSpPr>
              <p:nvPr/>
            </p:nvSpPr>
            <p:spPr>
              <a:xfrm>
                <a:off x="4221929" y="4601191"/>
                <a:ext cx="3748142" cy="663643"/>
              </a:xfrm>
              <a:prstGeom prst="rect">
                <a:avLst/>
              </a:prstGeom>
              <a:blipFill>
                <a:blip r:embed="rId3"/>
                <a:stretch>
                  <a:fillRect l="-12121" t="-70370" r="-1347" b="-116667"/>
                </a:stretch>
              </a:blipFill>
            </p:spPr>
            <p:txBody>
              <a:bodyPr/>
              <a:lstStyle/>
              <a:p>
                <a:r>
                  <a:rPr lang="en-US">
                    <a:noFill/>
                  </a:rPr>
                  <a:t> </a:t>
                </a:r>
              </a:p>
            </p:txBody>
          </p:sp>
        </mc:Fallback>
      </mc:AlternateContent>
    </p:spTree>
    <p:extLst>
      <p:ext uri="{BB962C8B-B14F-4D97-AF65-F5344CB8AC3E}">
        <p14:creationId xmlns:p14="http://schemas.microsoft.com/office/powerpoint/2010/main" val="2240961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FBA82-8677-7744-A442-0FC845918A20}"/>
              </a:ext>
            </a:extLst>
          </p:cNvPr>
          <p:cNvSpPr>
            <a:spLocks noGrp="1"/>
          </p:cNvSpPr>
          <p:nvPr>
            <p:ph type="title"/>
          </p:nvPr>
        </p:nvSpPr>
        <p:spPr/>
        <p:txBody>
          <a:bodyPr/>
          <a:lstStyle/>
          <a:p>
            <a:r>
              <a:rPr lang="en-US" dirty="0"/>
              <a:t>How Many Interaction Terms? </a:t>
            </a:r>
            <a:endParaRPr lang="en-US" dirty="0">
              <a:effectLst/>
            </a:endParaRPr>
          </a:p>
        </p:txBody>
      </p:sp>
      <p:sp>
        <p:nvSpPr>
          <p:cNvPr id="3" name="Content Placeholder 2">
            <a:extLst>
              <a:ext uri="{FF2B5EF4-FFF2-40B4-BE49-F238E27FC236}">
                <a16:creationId xmlns:a16="http://schemas.microsoft.com/office/drawing/2014/main" id="{83ADC9EE-D3D7-5542-A540-66CC02FC1D0E}"/>
              </a:ext>
            </a:extLst>
          </p:cNvPr>
          <p:cNvSpPr>
            <a:spLocks noGrp="1"/>
          </p:cNvSpPr>
          <p:nvPr>
            <p:ph idx="1"/>
          </p:nvPr>
        </p:nvSpPr>
        <p:spPr>
          <a:xfrm>
            <a:off x="833415" y="983807"/>
            <a:ext cx="10327008" cy="5328093"/>
          </a:xfrm>
        </p:spPr>
        <p:txBody>
          <a:bodyPr/>
          <a:lstStyle/>
          <a:p>
            <a:r>
              <a:rPr lang="en-US" dirty="0"/>
              <a:t>In order to wrangle a data set with over 1 billion observations, we could use random samples of 100k observations from the dataset to build our models. If we include all possible interaction terms, our model will have 8.3 mil parameters. </a:t>
            </a:r>
            <a:r>
              <a:rPr lang="en-US" b="1" dirty="0"/>
              <a:t>We will not be able to uniquely determine 8.3 mil parameters with only 100k observations</a:t>
            </a:r>
            <a:r>
              <a:rPr lang="en-US" dirty="0"/>
              <a:t>. In this case, we call the model </a:t>
            </a:r>
            <a:r>
              <a:rPr lang="en-US" b="1" i="1" dirty="0"/>
              <a:t>unidentifiable</a:t>
            </a:r>
            <a:r>
              <a:rPr lang="en-US" dirty="0"/>
              <a:t>. </a:t>
            </a:r>
          </a:p>
          <a:p>
            <a:r>
              <a:rPr lang="en-US" dirty="0"/>
              <a:t>In practice, we can: </a:t>
            </a:r>
          </a:p>
          <a:p>
            <a:pPr marL="457200" indent="-457200">
              <a:buFont typeface="Arial" panose="020B0604020202020204" pitchFamily="34" charset="0"/>
              <a:buChar char="•"/>
            </a:pPr>
            <a:r>
              <a:rPr lang="en-US" dirty="0"/>
              <a:t>increase the number of observation </a:t>
            </a:r>
          </a:p>
          <a:p>
            <a:pPr marL="457200" indent="-457200">
              <a:buFont typeface="Arial" panose="020B0604020202020204" pitchFamily="34" charset="0"/>
              <a:buChar char="•"/>
            </a:pPr>
            <a:r>
              <a:rPr lang="en-US" dirty="0"/>
              <a:t>consider only scientifically important interaction terms </a:t>
            </a:r>
          </a:p>
          <a:p>
            <a:pPr marL="457200" indent="-457200">
              <a:buFont typeface="Arial" panose="020B0604020202020204" pitchFamily="34" charset="0"/>
              <a:buChar char="•"/>
            </a:pPr>
            <a:r>
              <a:rPr lang="en-US" dirty="0"/>
              <a:t>perform variable selection </a:t>
            </a:r>
          </a:p>
          <a:p>
            <a:pPr marL="457200" indent="-457200">
              <a:buFont typeface="Arial" panose="020B0604020202020204" pitchFamily="34" charset="0"/>
              <a:buChar char="•"/>
            </a:pPr>
            <a:r>
              <a:rPr lang="en-US" dirty="0"/>
              <a:t>perform another </a:t>
            </a:r>
            <a:r>
              <a:rPr lang="en-US" b="1" i="1" dirty="0"/>
              <a:t>dimensionality reduction </a:t>
            </a:r>
            <a:r>
              <a:rPr lang="en-US" dirty="0"/>
              <a:t>technique like PCA </a:t>
            </a:r>
          </a:p>
          <a:p>
            <a:endParaRPr lang="en-US" dirty="0"/>
          </a:p>
        </p:txBody>
      </p:sp>
      <p:sp>
        <p:nvSpPr>
          <p:cNvPr id="4" name="Slide Number Placeholder 3">
            <a:extLst>
              <a:ext uri="{FF2B5EF4-FFF2-40B4-BE49-F238E27FC236}">
                <a16:creationId xmlns:a16="http://schemas.microsoft.com/office/drawing/2014/main" id="{9690F196-92AE-6448-AC14-12343E51390E}"/>
              </a:ext>
            </a:extLst>
          </p:cNvPr>
          <p:cNvSpPr>
            <a:spLocks noGrp="1"/>
          </p:cNvSpPr>
          <p:nvPr>
            <p:ph type="sldNum" sz="quarter" idx="12"/>
          </p:nvPr>
        </p:nvSpPr>
        <p:spPr/>
        <p:txBody>
          <a:bodyPr/>
          <a:lstStyle/>
          <a:p>
            <a:fld id="{8C616E8F-BF65-1643-9F00-FF84D0665BC6}" type="slidenum">
              <a:rPr lang="en-US" smtClean="0"/>
              <a:t>9</a:t>
            </a:fld>
            <a:endParaRPr lang="en-US"/>
          </a:p>
        </p:txBody>
      </p:sp>
    </p:spTree>
    <p:extLst>
      <p:ext uri="{BB962C8B-B14F-4D97-AF65-F5344CB8AC3E}">
        <p14:creationId xmlns:p14="http://schemas.microsoft.com/office/powerpoint/2010/main" val="3424828360"/>
      </p:ext>
    </p:extLst>
  </p:cSld>
  <p:clrMapOvr>
    <a:masterClrMapping/>
  </p:clrMapOvr>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7425</TotalTime>
  <Words>2478</Words>
  <Application>Microsoft Macintosh PowerPoint</Application>
  <PresentationFormat>Widescreen</PresentationFormat>
  <Paragraphs>217</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Cambria Math</vt:lpstr>
      <vt:lpstr>Courier New</vt:lpstr>
      <vt:lpstr>Karla</vt:lpstr>
      <vt:lpstr>GEC_template</vt:lpstr>
      <vt:lpstr>Lecture 14: High Dimensionality &amp; PCA </vt:lpstr>
      <vt:lpstr>Lecture Outline</vt:lpstr>
      <vt:lpstr>Interaction Terms and Unique Parameterizations</vt:lpstr>
      <vt:lpstr>NYC Taxi vs. Uber</vt:lpstr>
      <vt:lpstr>Interaction Terms: A Review  </vt:lpstr>
      <vt:lpstr>Including Interaction Terms in Models </vt:lpstr>
      <vt:lpstr>How would you parameterize these model?</vt:lpstr>
      <vt:lpstr>How Many Interaction Terms? </vt:lpstr>
      <vt:lpstr>How Many Interaction Terms? </vt:lpstr>
      <vt:lpstr>Big Data and High Dimensionality</vt:lpstr>
      <vt:lpstr>What is ‘Big Data’?</vt:lpstr>
      <vt:lpstr>When n is big</vt:lpstr>
      <vt:lpstr>Keep in mind, big n doesn’t solve everything</vt:lpstr>
      <vt:lpstr>When p is big</vt:lpstr>
      <vt:lpstr>When Does High Dimensionality Occur?</vt:lpstr>
      <vt:lpstr>How Does sklearn handle unidentifiability? </vt:lpstr>
      <vt:lpstr>Perfect Multicollinearity</vt:lpstr>
      <vt:lpstr>A Framework For Dimensionality Reduction</vt:lpstr>
      <vt:lpstr>A Framework For Dimensionality Reduction (cont.)</vt:lpstr>
      <vt:lpstr>You’re Gonna Have a Bad Time…</vt:lpstr>
      <vt:lpstr>Principal Components Analysis (PCA)</vt:lpstr>
      <vt:lpstr>Principal Components Analysis (PCA)</vt:lpstr>
      <vt:lpstr>PCA (cont.)</vt:lpstr>
      <vt:lpstr>The Intuition Behind PCA</vt:lpstr>
      <vt:lpstr>The Intuition Behind PCA (cont.)</vt:lpstr>
      <vt:lpstr>The Math behind PCA</vt:lpstr>
      <vt:lpstr>Implementation of PCA using linear algebra</vt:lpstr>
      <vt:lpstr>PCA example in sklearn</vt:lpstr>
      <vt:lpstr>PCA example in sklearn</vt:lpstr>
      <vt:lpstr>What’s the difference: Standardize vs. Normalize</vt:lpstr>
      <vt:lpstr>When to Standardize vs. Normalize</vt:lpstr>
      <vt:lpstr>PCA for Regression (PCR)</vt:lpstr>
      <vt:lpstr>PCA for Regression (PCR)</vt:lpstr>
      <vt:lpstr>A few notes on using PCA</vt:lpstr>
      <vt:lpstr>Interpreting the Results of PCR</vt:lpstr>
      <vt:lpstr>As more components enter the PCR…</vt:lpstr>
      <vt:lpstr>The same plot with standardized predictors in PCA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Rader, Kevin A.</cp:lastModifiedBy>
  <cp:revision>228</cp:revision>
  <cp:lastPrinted>2018-10-17T17:20:22Z</cp:lastPrinted>
  <dcterms:created xsi:type="dcterms:W3CDTF">2018-07-11T02:31:23Z</dcterms:created>
  <dcterms:modified xsi:type="dcterms:W3CDTF">2019-10-23T17:05:37Z</dcterms:modified>
</cp:coreProperties>
</file>