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47"/>
  </p:notesMasterIdLst>
  <p:sldIdLst>
    <p:sldId id="258" r:id="rId2"/>
    <p:sldId id="378" r:id="rId3"/>
    <p:sldId id="343" r:id="rId4"/>
    <p:sldId id="263" r:id="rId5"/>
    <p:sldId id="373" r:id="rId6"/>
    <p:sldId id="309" r:id="rId7"/>
    <p:sldId id="310" r:id="rId8"/>
    <p:sldId id="311" r:id="rId9"/>
    <p:sldId id="312" r:id="rId10"/>
    <p:sldId id="313" r:id="rId11"/>
    <p:sldId id="345" r:id="rId12"/>
    <p:sldId id="347" r:id="rId13"/>
    <p:sldId id="348" r:id="rId14"/>
    <p:sldId id="349" r:id="rId15"/>
    <p:sldId id="350" r:id="rId16"/>
    <p:sldId id="351" r:id="rId17"/>
    <p:sldId id="374" r:id="rId18"/>
    <p:sldId id="352" r:id="rId19"/>
    <p:sldId id="379" r:id="rId20"/>
    <p:sldId id="346" r:id="rId21"/>
    <p:sldId id="353" r:id="rId22"/>
    <p:sldId id="354" r:id="rId23"/>
    <p:sldId id="355" r:id="rId24"/>
    <p:sldId id="356" r:id="rId25"/>
    <p:sldId id="357" r:id="rId26"/>
    <p:sldId id="381" r:id="rId27"/>
    <p:sldId id="380" r:id="rId28"/>
    <p:sldId id="382" r:id="rId29"/>
    <p:sldId id="358" r:id="rId30"/>
    <p:sldId id="377" r:id="rId31"/>
    <p:sldId id="375" r:id="rId32"/>
    <p:sldId id="359" r:id="rId33"/>
    <p:sldId id="360" r:id="rId34"/>
    <p:sldId id="361" r:id="rId35"/>
    <p:sldId id="362" r:id="rId36"/>
    <p:sldId id="363" r:id="rId37"/>
    <p:sldId id="364" r:id="rId38"/>
    <p:sldId id="365" r:id="rId39"/>
    <p:sldId id="366" r:id="rId40"/>
    <p:sldId id="367" r:id="rId41"/>
    <p:sldId id="368" r:id="rId42"/>
    <p:sldId id="370" r:id="rId43"/>
    <p:sldId id="369" r:id="rId44"/>
    <p:sldId id="371" r:id="rId45"/>
    <p:sldId id="37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63"/>
  </p:normalViewPr>
  <p:slideViewPr>
    <p:cSldViewPr snapToGrid="0" snapToObjects="1" showGuides="1">
      <p:cViewPr varScale="1">
        <p:scale>
          <a:sx n="115" d="100"/>
          <a:sy n="115" d="100"/>
        </p:scale>
        <p:origin x="232" y="240"/>
      </p:cViewPr>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3C18D-7D5D-9E47-A0FC-BBD26D0E1D9B}" type="datetimeFigureOut">
              <a:rPr lang="en-US" smtClean="0"/>
              <a:t>10/9/19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C1623-6B39-8543-823A-29D9E60F177C}" type="slidenum">
              <a:rPr lang="en-US" smtClean="0"/>
              <a:t>‹#›</a:t>
            </a:fld>
            <a:endParaRPr lang="en-US"/>
          </a:p>
        </p:txBody>
      </p:sp>
    </p:spTree>
    <p:extLst>
      <p:ext uri="{BB962C8B-B14F-4D97-AF65-F5344CB8AC3E}">
        <p14:creationId xmlns:p14="http://schemas.microsoft.com/office/powerpoint/2010/main" val="60507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16E8F-BF65-1643-9F00-FF84D0665BC6}" type="slidenum">
              <a:rPr lang="en-US" smtClean="0"/>
              <a:t>‹#›</a:t>
            </a:fld>
            <a:endParaRPr lang="en-US"/>
          </a:p>
        </p:txBody>
      </p:sp>
    </p:spTree>
    <p:extLst>
      <p:ext uri="{BB962C8B-B14F-4D97-AF65-F5344CB8AC3E}">
        <p14:creationId xmlns:p14="http://schemas.microsoft.com/office/powerpoint/2010/main" val="20655984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11: Logistic Regression Extensions </a:t>
            </a:r>
            <a:br>
              <a:rPr lang="en-US" dirty="0"/>
            </a:br>
            <a:r>
              <a:rPr lang="en-US" dirty="0"/>
              <a:t>and Evaluating Classification</a:t>
            </a:r>
            <a:br>
              <a:rPr lang="en-US" dirty="0"/>
            </a:br>
            <a:endParaRPr lang="en-US" dirty="0"/>
          </a:p>
        </p:txBody>
      </p:sp>
    </p:spTree>
    <p:extLst>
      <p:ext uri="{BB962C8B-B14F-4D97-AF65-F5344CB8AC3E}">
        <p14:creationId xmlns:p14="http://schemas.microsoft.com/office/powerpoint/2010/main" val="193201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Classification in Logistic Regression: an Example</a:t>
            </a:r>
          </a:p>
        </p:txBody>
      </p:sp>
      <p:sp>
        <p:nvSpPr>
          <p:cNvPr id="3" name="Content Placeholder 2"/>
          <p:cNvSpPr>
            <a:spLocks noGrp="1"/>
          </p:cNvSpPr>
          <p:nvPr>
            <p:ph idx="1"/>
          </p:nvPr>
        </p:nvSpPr>
        <p:spPr/>
        <p:txBody>
          <a:bodyPr/>
          <a:lstStyle/>
          <a:p>
            <a:pPr>
              <a:spcAft>
                <a:spcPts val="1200"/>
              </a:spcAft>
            </a:pPr>
            <a:r>
              <a:rPr lang="en-US" sz="2400" dirty="0"/>
              <a:t>In this plot, which classification boundary performs better?  How can you tell?  How would you make this determination in an actual data example? </a:t>
            </a:r>
          </a:p>
          <a:p>
            <a:pPr>
              <a:spcAft>
                <a:spcPts val="1200"/>
              </a:spcAft>
            </a:pPr>
            <a:r>
              <a:rPr lang="en-US" sz="2400" dirty="0"/>
              <a:t>We could determine the misclassification rates in left out validation or test set(s).</a:t>
            </a:r>
          </a:p>
        </p:txBody>
      </p:sp>
      <p:pic>
        <p:nvPicPr>
          <p:cNvPr id="4" name="Content Placeholder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00" y="2633885"/>
            <a:ext cx="3747751" cy="3781948"/>
          </a:xfrm>
          <a:prstGeom prst="rect">
            <a:avLst/>
          </a:prstGeom>
          <a:ln>
            <a:noFill/>
          </a:ln>
        </p:spPr>
      </p:pic>
    </p:spTree>
    <p:extLst>
      <p:ext uri="{BB962C8B-B14F-4D97-AF65-F5344CB8AC3E}">
        <p14:creationId xmlns:p14="http://schemas.microsoft.com/office/powerpoint/2010/main" val="157357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in Logistic Regression</a:t>
            </a:r>
          </a:p>
        </p:txBody>
      </p:sp>
    </p:spTree>
    <p:extLst>
      <p:ext uri="{BB962C8B-B14F-4D97-AF65-F5344CB8AC3E}">
        <p14:creationId xmlns:p14="http://schemas.microsoft.com/office/powerpoint/2010/main" val="2263537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Regularization in Linear Regression</a:t>
            </a:r>
          </a:p>
        </p:txBody>
      </p:sp>
      <p:sp>
        <p:nvSpPr>
          <p:cNvPr id="3" name="Content Placeholder 2"/>
          <p:cNvSpPr>
            <a:spLocks noGrp="1"/>
          </p:cNvSpPr>
          <p:nvPr>
            <p:ph idx="1"/>
          </p:nvPr>
        </p:nvSpPr>
        <p:spPr/>
        <p:txBody>
          <a:bodyPr/>
          <a:lstStyle/>
          <a:p>
            <a:r>
              <a:rPr lang="en-US" dirty="0"/>
              <a:t>Based on the Likelihood framework, a loss function can be determined based on the likelihood function. </a:t>
            </a:r>
          </a:p>
          <a:p>
            <a:endParaRPr lang="en-US" sz="2400" dirty="0"/>
          </a:p>
          <a:p>
            <a:r>
              <a:rPr lang="en-US" dirty="0"/>
              <a:t>We saw in linear regression that maximizing the log-likelihood is equivalent to minimizing the sum of squares error: </a:t>
            </a:r>
            <a:endParaRPr lang="en-US" sz="2400" dirty="0">
              <a:effectLst/>
            </a:endParaRPr>
          </a:p>
        </p:txBody>
      </p:sp>
      <p:pic>
        <p:nvPicPr>
          <p:cNvPr id="6" name="Picture 5">
            <a:extLst>
              <a:ext uri="{FF2B5EF4-FFF2-40B4-BE49-F238E27FC236}">
                <a16:creationId xmlns:a16="http://schemas.microsoft.com/office/drawing/2014/main" id="{0CDB3965-8008-A04F-811D-5BCE56E89E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15" y="3633094"/>
            <a:ext cx="10793505" cy="1261310"/>
          </a:xfrm>
          <a:prstGeom prst="rect">
            <a:avLst/>
          </a:prstGeom>
        </p:spPr>
      </p:pic>
    </p:spTree>
    <p:extLst>
      <p:ext uri="{BB962C8B-B14F-4D97-AF65-F5344CB8AC3E}">
        <p14:creationId xmlns:p14="http://schemas.microsoft.com/office/powerpoint/2010/main" val="45373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Regularization in Linear Regression</a:t>
            </a:r>
          </a:p>
        </p:txBody>
      </p:sp>
      <p:sp>
        <p:nvSpPr>
          <p:cNvPr id="3" name="Content Placeholder 2"/>
          <p:cNvSpPr>
            <a:spLocks noGrp="1"/>
          </p:cNvSpPr>
          <p:nvPr>
            <p:ph idx="1"/>
          </p:nvPr>
        </p:nvSpPr>
        <p:spPr>
          <a:xfrm>
            <a:off x="833415" y="1177758"/>
            <a:ext cx="10327008" cy="4717433"/>
          </a:xfrm>
        </p:spPr>
        <p:txBody>
          <a:bodyPr/>
          <a:lstStyle/>
          <a:p>
            <a:r>
              <a:rPr lang="en-US" dirty="0"/>
              <a:t>And a regularization approach was to add a penalty factor to this equation. Which for Ridge Regression becomes:</a:t>
            </a:r>
          </a:p>
          <a:p>
            <a:endParaRPr lang="en-US" dirty="0"/>
          </a:p>
          <a:p>
            <a:endParaRPr lang="en-US" dirty="0"/>
          </a:p>
          <a:p>
            <a:endParaRPr lang="en-US" dirty="0"/>
          </a:p>
          <a:p>
            <a:endParaRPr lang="en-US" dirty="0"/>
          </a:p>
          <a:p>
            <a:r>
              <a:rPr lang="en-US" dirty="0"/>
              <a:t>Note: this penalty </a:t>
            </a:r>
            <a:r>
              <a:rPr lang="en-US" i="1" dirty="0"/>
              <a:t>shrinks </a:t>
            </a:r>
            <a:r>
              <a:rPr lang="en-US" dirty="0"/>
              <a:t>the estimates towards zero, and had the analogue of using a Normal prior centered at zero in the Bayesian paradigm. </a:t>
            </a:r>
          </a:p>
          <a:p>
            <a:endParaRPr lang="en-US" dirty="0">
              <a:effectLst/>
            </a:endParaRPr>
          </a:p>
        </p:txBody>
      </p:sp>
      <p:pic>
        <p:nvPicPr>
          <p:cNvPr id="4" name="Picture 3">
            <a:extLst>
              <a:ext uri="{FF2B5EF4-FFF2-40B4-BE49-F238E27FC236}">
                <a16:creationId xmlns:a16="http://schemas.microsoft.com/office/drawing/2014/main" id="{88FF9A7D-BF37-6442-9D13-1C9A3DEBEC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8739" y="2316181"/>
            <a:ext cx="6654202" cy="1330840"/>
          </a:xfrm>
          <a:prstGeom prst="rect">
            <a:avLst/>
          </a:prstGeom>
        </p:spPr>
      </p:pic>
    </p:spTree>
    <p:extLst>
      <p:ext uri="{BB962C8B-B14F-4D97-AF65-F5344CB8AC3E}">
        <p14:creationId xmlns:p14="http://schemas.microsoft.com/office/powerpoint/2010/main" val="298786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function in Logistic Regression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77758"/>
                <a:ext cx="10327008" cy="4717433"/>
              </a:xfrm>
            </p:spPr>
            <p:txBody>
              <a:bodyPr/>
              <a:lstStyle/>
              <a:p>
                <a:r>
                  <a:rPr lang="en-US" dirty="0"/>
                  <a:t>A similar approach can be used in logistic regression. Here, maximizing the log-likelihood is equivalent to minimizing the following loss function:</a:t>
                </a:r>
              </a:p>
              <a:p>
                <a:endParaRPr lang="en-US" dirty="0">
                  <a:effectLst/>
                </a:endParaRPr>
              </a:p>
              <a:p>
                <a:endParaRPr lang="en-US" dirty="0">
                  <a:effectLst/>
                </a:endParaRPr>
              </a:p>
              <a:p>
                <a:r>
                  <a:rPr lang="en-US" dirty="0"/>
                  <a:t>where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𝑖</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𝛽</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𝛽</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r>
                                  <a:rPr lang="en-US" i="1" dirty="0">
                                    <a:latin typeface="Cambria Math" panose="02040503050406030204" pitchFamily="18" charset="0"/>
                                  </a:rPr>
                                  <m:t>𝑖</m:t>
                                </m:r>
                              </m:sub>
                            </m:sSub>
                            <m:r>
                              <a:rPr lang="en-US" i="1" dirty="0">
                                <a:latin typeface="Cambria Math" panose="02040503050406030204" pitchFamily="18" charset="0"/>
                              </a:rPr>
                              <m:t>+…</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𝛽</m:t>
                                </m:r>
                              </m:e>
                              <m:sub>
                                <m:r>
                                  <a:rPr lang="en-US" b="0" i="1" dirty="0" smtClean="0">
                                    <a:latin typeface="Cambria Math" panose="02040503050406030204" pitchFamily="18" charset="0"/>
                                  </a:rPr>
                                  <m:t>𝑝</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𝑝</m:t>
                                </m:r>
                                <m:r>
                                  <a:rPr lang="en-US" i="1" dirty="0">
                                    <a:latin typeface="Cambria Math" panose="02040503050406030204" pitchFamily="18" charset="0"/>
                                  </a:rPr>
                                  <m:t>,</m:t>
                                </m:r>
                                <m:r>
                                  <a:rPr lang="en-US" i="1" dirty="0">
                                    <a:latin typeface="Cambria Math" panose="02040503050406030204" pitchFamily="18" charset="0"/>
                                  </a:rPr>
                                  <m:t>𝑖</m:t>
                                </m:r>
                              </m:sub>
                            </m:sSub>
                            <m:r>
                              <a:rPr lang="en-US" i="1" dirty="0">
                                <a:latin typeface="Cambria Math" panose="02040503050406030204" pitchFamily="18" charset="0"/>
                              </a:rPr>
                              <m:t>)</m:t>
                            </m:r>
                          </m:sup>
                        </m:sSup>
                      </m:den>
                    </m:f>
                  </m:oMath>
                </a14:m>
                <a:endParaRPr lang="en-US" dirty="0"/>
              </a:p>
              <a:p>
                <a:r>
                  <a:rPr lang="en-US" dirty="0"/>
                  <a:t>Why is this a good loss function to minimize? Where does this come from? </a:t>
                </a:r>
              </a:p>
              <a:p>
                <a:r>
                  <a:rPr lang="en-US" dirty="0"/>
                  <a:t>The log-likelihood for independent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nor/>
                      </m:rPr>
                      <a:rPr lang="en-US" b="0" i="0" smtClean="0">
                        <a:latin typeface="Cambria Math" panose="02040503050406030204" pitchFamily="18" charset="0"/>
                      </a:rPr>
                      <m:t>Bern</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i="1" dirty="0"/>
                  <a:t>.</a:t>
                </a:r>
                <a:endParaRPr lang="en-US" dirty="0"/>
              </a:p>
              <a:p>
                <a:endParaRPr lang="en-US" dirty="0"/>
              </a:p>
              <a:p>
                <a:endParaRPr lang="en-US"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4717433"/>
              </a:xfrm>
              <a:blipFill>
                <a:blip r:embed="rId2"/>
                <a:stretch>
                  <a:fillRect l="-1229" t="-1344" r="-1720" b="-1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375A5C9-CA4F-1E44-A8E3-D50B674A3838}"/>
                  </a:ext>
                </a:extLst>
              </p:cNvPr>
              <p:cNvSpPr txBox="1"/>
              <p:nvPr/>
            </p:nvSpPr>
            <p:spPr>
              <a:xfrm>
                <a:off x="7492257" y="4224994"/>
                <a:ext cx="1041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oMath>
                  </m:oMathPara>
                </a14:m>
                <a:endParaRPr lang="en-US" dirty="0"/>
              </a:p>
            </p:txBody>
          </p:sp>
        </mc:Choice>
        <mc:Fallback xmlns="">
          <p:sp>
            <p:nvSpPr>
              <p:cNvPr id="4" name="TextBox 3">
                <a:extLst>
                  <a:ext uri="{FF2B5EF4-FFF2-40B4-BE49-F238E27FC236}">
                    <a16:creationId xmlns:a16="http://schemas.microsoft.com/office/drawing/2014/main" id="{6375A5C9-CA4F-1E44-A8E3-D50B674A3838}"/>
                  </a:ext>
                </a:extLst>
              </p:cNvPr>
              <p:cNvSpPr txBox="1">
                <a:spLocks noRot="1" noChangeAspect="1" noMove="1" noResize="1" noEditPoints="1" noAdjustHandles="1" noChangeArrowheads="1" noChangeShapeType="1" noTextEdit="1"/>
              </p:cNvSpPr>
              <p:nvPr/>
            </p:nvSpPr>
            <p:spPr>
              <a:xfrm>
                <a:off x="7492257" y="4224994"/>
                <a:ext cx="104196" cy="276999"/>
              </a:xfrm>
              <a:prstGeom prst="rect">
                <a:avLst/>
              </a:prstGeom>
              <a:blipFill>
                <a:blip r:embed="rId3"/>
                <a:stretch>
                  <a:fillRect l="-77778" t="-9091" r="-77778"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0DF0156-484C-ED43-ADF6-A4A820C67A69}"/>
                  </a:ext>
                </a:extLst>
              </p:cNvPr>
              <p:cNvSpPr/>
              <p:nvPr/>
            </p:nvSpPr>
            <p:spPr>
              <a:xfrm>
                <a:off x="2815183" y="2435916"/>
                <a:ext cx="6641946"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arg</m:t>
                          </m:r>
                          <m:r>
                            <m:rPr>
                              <m:sty m:val="p"/>
                            </m:rPr>
                            <a:rPr lang="en-US" sz="2400" smtClean="0">
                              <a:latin typeface="Cambria Math" panose="02040503050406030204" pitchFamily="18" charset="0"/>
                            </a:rPr>
                            <m:t>min</m:t>
                          </m:r>
                        </m:e>
                        <m:li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b="0" i="1" smtClean="0">
                                  <a:latin typeface="Cambria Math" panose="02040503050406030204" pitchFamily="18" charset="0"/>
                                </a:rPr>
                                <m:t>𝑝</m:t>
                              </m:r>
                            </m:sub>
                          </m:sSub>
                        </m:lim>
                      </m:limLow>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ctrlPr>
                                            <a:rPr lang="en-US" sz="2400" i="1">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𝑝</m:t>
                                              </m:r>
                                            </m:e>
                                            <m:sub>
                                              <m:r>
                                                <a:rPr lang="en-US" sz="2400" i="1" dirty="0">
                                                  <a:latin typeface="Cambria Math" panose="02040503050406030204" pitchFamily="18" charset="0"/>
                                                </a:rPr>
                                                <m:t>𝑖</m:t>
                                              </m:r>
                                            </m:sub>
                                          </m:sSub>
                                        </m:e>
                                      </m:d>
                                    </m:e>
                                  </m:func>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ctrlPr>
                                            <a:rPr lang="en-US" sz="2400" i="1">
                                              <a:latin typeface="Cambria Math" panose="02040503050406030204" pitchFamily="18" charset="0"/>
                                            </a:rPr>
                                          </m:ctrlPr>
                                        </m:dPr>
                                        <m:e>
                                          <m:r>
                                            <a:rPr lang="en-US" sz="2400" b="0" i="1" smtClean="0">
                                              <a:latin typeface="Cambria Math" panose="02040503050406030204" pitchFamily="18" charset="0"/>
                                            </a:rPr>
                                            <m:t>1−</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𝑝</m:t>
                                              </m:r>
                                            </m:e>
                                            <m:sub>
                                              <m:r>
                                                <a:rPr lang="en-US" sz="2400" i="1" dirty="0">
                                                  <a:latin typeface="Cambria Math" panose="02040503050406030204" pitchFamily="18" charset="0"/>
                                                </a:rPr>
                                                <m:t>𝑖</m:t>
                                              </m:r>
                                            </m:sub>
                                          </m:sSub>
                                        </m:e>
                                      </m:d>
                                    </m:e>
                                  </m:func>
                                </m:e>
                              </m:d>
                            </m:e>
                          </m:nary>
                        </m:e>
                      </m:d>
                      <m:r>
                        <a:rPr lang="en-US" sz="2400" i="1">
                          <a:latin typeface="Cambria Math" panose="02040503050406030204" pitchFamily="18" charset="0"/>
                        </a:rPr>
                        <m:t> </m:t>
                      </m:r>
                    </m:oMath>
                  </m:oMathPara>
                </a14:m>
                <a:endParaRPr lang="en-US" sz="2400" dirty="0"/>
              </a:p>
            </p:txBody>
          </p:sp>
        </mc:Choice>
        <mc:Fallback xmlns="">
          <p:sp>
            <p:nvSpPr>
              <p:cNvPr id="5" name="Rectangle 4">
                <a:extLst>
                  <a:ext uri="{FF2B5EF4-FFF2-40B4-BE49-F238E27FC236}">
                    <a16:creationId xmlns:a16="http://schemas.microsoft.com/office/drawing/2014/main" id="{80DF0156-484C-ED43-ADF6-A4A820C67A69}"/>
                  </a:ext>
                </a:extLst>
              </p:cNvPr>
              <p:cNvSpPr>
                <a:spLocks noRot="1" noChangeAspect="1" noMove="1" noResize="1" noEditPoints="1" noAdjustHandles="1" noChangeArrowheads="1" noChangeShapeType="1" noTextEdit="1"/>
              </p:cNvSpPr>
              <p:nvPr/>
            </p:nvSpPr>
            <p:spPr>
              <a:xfrm>
                <a:off x="2815183" y="2435916"/>
                <a:ext cx="6641946" cy="1100558"/>
              </a:xfrm>
              <a:prstGeom prst="rect">
                <a:avLst/>
              </a:prstGeom>
              <a:blipFill>
                <a:blip r:embed="rId4"/>
                <a:stretch>
                  <a:fillRect t="-109302" b="-165116"/>
                </a:stretch>
              </a:blipFill>
            </p:spPr>
            <p:txBody>
              <a:bodyPr/>
              <a:lstStyle/>
              <a:p>
                <a:r>
                  <a:rPr lang="en-US">
                    <a:noFill/>
                  </a:rPr>
                  <a:t> </a:t>
                </a:r>
              </a:p>
            </p:txBody>
          </p:sp>
        </mc:Fallback>
      </mc:AlternateContent>
    </p:spTree>
    <p:extLst>
      <p:ext uri="{BB962C8B-B14F-4D97-AF65-F5344CB8AC3E}">
        <p14:creationId xmlns:p14="http://schemas.microsoft.com/office/powerpoint/2010/main" val="27938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in Logistic Regression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77758"/>
                <a:ext cx="10246962" cy="4717433"/>
              </a:xfrm>
            </p:spPr>
            <p:txBody>
              <a:bodyPr/>
              <a:lstStyle/>
              <a:p>
                <a:r>
                  <a:rPr lang="en-US" sz="2600" dirty="0"/>
                  <a:t>A penalty factor can then be added to this loss function and results in a new loss function that penalizes large values of the parameters: </a:t>
                </a:r>
              </a:p>
              <a:p>
                <a:endParaRPr lang="en-US" sz="2600" dirty="0">
                  <a:effectLst/>
                </a:endParaRPr>
              </a:p>
              <a:p>
                <a:endParaRPr lang="en-US" sz="2600" dirty="0"/>
              </a:p>
              <a:p>
                <a:endParaRPr lang="en-US" sz="2600" dirty="0">
                  <a:effectLst/>
                </a:endParaRPr>
              </a:p>
              <a:p>
                <a:r>
                  <a:rPr lang="en-US" sz="2600" dirty="0"/>
                  <a:t>The result is just like in linear regression: shrink the parameter estimates towards zero. </a:t>
                </a:r>
              </a:p>
              <a:p>
                <a:r>
                  <a:rPr lang="en-US" sz="2600" dirty="0"/>
                  <a:t>In practice, the intercept is usually not part of the penalty factor.</a:t>
                </a:r>
              </a:p>
              <a:p>
                <a:r>
                  <a:rPr lang="en-US" sz="2600" dirty="0"/>
                  <a:t>Note: the </a:t>
                </a:r>
                <a:r>
                  <a:rPr lang="en-US" sz="2600" dirty="0" err="1"/>
                  <a:t>sklearn</a:t>
                </a:r>
                <a:r>
                  <a:rPr lang="en-US" sz="2600" dirty="0"/>
                  <a:t> package uses a different tuning parameter: instead of </a:t>
                </a:r>
                <a14:m>
                  <m:oMath xmlns:m="http://schemas.openxmlformats.org/officeDocument/2006/math">
                    <m:r>
                      <a:rPr lang="en-US" sz="2600" i="1">
                        <a:latin typeface="Cambria Math" panose="02040503050406030204" pitchFamily="18" charset="0"/>
                      </a:rPr>
                      <m:t>𝜆</m:t>
                    </m:r>
                  </m:oMath>
                </a14:m>
                <a:r>
                  <a:rPr lang="el-GR" sz="2600" dirty="0"/>
                  <a:t> </a:t>
                </a:r>
                <a:r>
                  <a:rPr lang="en-US" sz="2600" dirty="0"/>
                  <a:t>they use a constant that is essentially </a:t>
                </a:r>
                <a14:m>
                  <m:oMath xmlns:m="http://schemas.openxmlformats.org/officeDocument/2006/math">
                    <m:r>
                      <a:rPr lang="en-US" sz="2600" b="0" i="1" smtClean="0">
                        <a:latin typeface="Cambria Math" panose="02040503050406030204" pitchFamily="18" charset="0"/>
                      </a:rPr>
                      <m:t>𝐶</m:t>
                    </m:r>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m:t>
                        </m:r>
                      </m:num>
                      <m:den>
                        <m:r>
                          <a:rPr lang="en-US" sz="2600" i="1">
                            <a:latin typeface="Cambria Math" panose="02040503050406030204" pitchFamily="18" charset="0"/>
                          </a:rPr>
                          <m:t>𝜆</m:t>
                        </m:r>
                      </m:den>
                    </m:f>
                  </m:oMath>
                </a14:m>
                <a:r>
                  <a:rPr lang="el-GR" sz="2600" dirty="0"/>
                  <a:t>. </a:t>
                </a:r>
              </a:p>
              <a:p>
                <a:endParaRPr lang="en-US" sz="2600" dirty="0"/>
              </a:p>
              <a:p>
                <a:endParaRPr lang="en-US" sz="2600"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77758"/>
                <a:ext cx="10246962" cy="4717433"/>
              </a:xfrm>
              <a:blipFill>
                <a:blip r:embed="rId2"/>
                <a:stretch>
                  <a:fillRect l="-991" t="-1075" b="-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51CE037-34A6-6642-939C-064D3D37F7CE}"/>
                  </a:ext>
                </a:extLst>
              </p:cNvPr>
              <p:cNvSpPr/>
              <p:nvPr/>
            </p:nvSpPr>
            <p:spPr>
              <a:xfrm>
                <a:off x="2775159" y="2181602"/>
                <a:ext cx="7917039" cy="12661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arg</m:t>
                          </m:r>
                          <m:r>
                            <m:rPr>
                              <m:sty m:val="p"/>
                            </m:rPr>
                            <a:rPr lang="en-US" sz="2400" smtClean="0">
                              <a:latin typeface="Cambria Math" panose="02040503050406030204" pitchFamily="18" charset="0"/>
                            </a:rPr>
                            <m:t>min</m:t>
                          </m:r>
                        </m:e>
                        <m:lim>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𝑝</m:t>
                              </m:r>
                            </m:sub>
                          </m:sSub>
                        </m:lim>
                      </m:limLow>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ctrlPr>
                                            <a:rPr lang="en-US" sz="2400" i="1">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𝑝</m:t>
                                              </m:r>
                                            </m:e>
                                            <m:sub>
                                              <m:r>
                                                <a:rPr lang="en-US" sz="2400" i="1" dirty="0">
                                                  <a:latin typeface="Cambria Math" panose="02040503050406030204" pitchFamily="18" charset="0"/>
                                                </a:rPr>
                                                <m:t>𝑖</m:t>
                                              </m:r>
                                            </m:sub>
                                          </m:sSub>
                                        </m:e>
                                      </m:d>
                                    </m:e>
                                  </m:func>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ctrlPr>
                                            <a:rPr lang="en-US" sz="2400" i="1">
                                              <a:latin typeface="Cambria Math" panose="02040503050406030204" pitchFamily="18" charset="0"/>
                                            </a:rPr>
                                          </m:ctrlPr>
                                        </m:dPr>
                                        <m:e>
                                          <m:r>
                                            <a:rPr lang="en-US" sz="2400" b="0" i="1" smtClean="0">
                                              <a:latin typeface="Cambria Math" panose="02040503050406030204" pitchFamily="18" charset="0"/>
                                            </a:rPr>
                                            <m:t>1−</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𝑝</m:t>
                                              </m:r>
                                            </m:e>
                                            <m:sub>
                                              <m:r>
                                                <a:rPr lang="en-US" sz="2400" i="1" dirty="0">
                                                  <a:latin typeface="Cambria Math" panose="02040503050406030204" pitchFamily="18" charset="0"/>
                                                </a:rPr>
                                                <m:t>𝑖</m:t>
                                              </m:r>
                                            </m:sub>
                                          </m:sSub>
                                        </m:e>
                                      </m:d>
                                    </m:e>
                                  </m:func>
                                </m:e>
                              </m:d>
                            </m:e>
                          </m:nary>
                          <m:r>
                            <a:rPr lang="en-US" sz="2400" b="0" i="1" dirty="0" smtClean="0">
                              <a:latin typeface="Cambria Math" panose="02040503050406030204" pitchFamily="18" charset="0"/>
                            </a:rPr>
                            <m:t>+</m:t>
                          </m:r>
                          <m:r>
                            <a:rPr lang="en-US" sz="2400" b="0" i="1" dirty="0" smtClean="0">
                              <a:latin typeface="Cambria Math" panose="02040503050406030204" pitchFamily="18" charset="0"/>
                            </a:rPr>
                            <m:t>𝜆</m:t>
                          </m:r>
                          <m:nary>
                            <m:naryPr>
                              <m:chr m:val="∑"/>
                              <m:ctrlPr>
                                <a:rPr lang="en-US" sz="2400" b="0" i="1" dirty="0" smtClean="0">
                                  <a:latin typeface="Cambria Math" panose="02040503050406030204" pitchFamily="18" charset="0"/>
                                </a:rPr>
                              </m:ctrlPr>
                            </m:naryPr>
                            <m:sub>
                              <m:r>
                                <m:rPr>
                                  <m:brk m:alnAt="23"/>
                                </m:rPr>
                                <a:rPr lang="en-US" sz="2400" b="0" i="1" dirty="0" smtClean="0">
                                  <a:latin typeface="Cambria Math" panose="02040503050406030204" pitchFamily="18" charset="0"/>
                                </a:rPr>
                                <m:t>𝑗</m:t>
                              </m:r>
                              <m:r>
                                <a:rPr lang="en-US" sz="2400" b="0" i="1" dirty="0" smtClean="0">
                                  <a:latin typeface="Cambria Math" panose="02040503050406030204" pitchFamily="18" charset="0"/>
                                </a:rPr>
                                <m:t>=1</m:t>
                              </m:r>
                            </m:sub>
                            <m:sup>
                              <m:r>
                                <a:rPr lang="en-US" sz="2400" b="0" i="1" dirty="0" smtClean="0">
                                  <a:latin typeface="Cambria Math" panose="02040503050406030204" pitchFamily="18" charset="0"/>
                                </a:rPr>
                                <m:t>𝑝</m:t>
                              </m:r>
                            </m:sup>
                            <m:e>
                              <m:sSubSup>
                                <m:sSubSupPr>
                                  <m:ctrlPr>
                                    <a:rPr lang="en-US" sz="2400" b="0" i="1" dirty="0" smtClean="0">
                                      <a:latin typeface="Cambria Math" panose="02040503050406030204" pitchFamily="18" charset="0"/>
                                    </a:rPr>
                                  </m:ctrlPr>
                                </m:sSubSupPr>
                                <m:e>
                                  <m:r>
                                    <a:rPr lang="en-US" sz="2400" b="0" i="1" dirty="0" smtClean="0">
                                      <a:latin typeface="Cambria Math" panose="02040503050406030204" pitchFamily="18" charset="0"/>
                                    </a:rPr>
                                    <m:t>𝛽</m:t>
                                  </m:r>
                                </m:e>
                                <m:sub>
                                  <m:r>
                                    <a:rPr lang="en-US" sz="2400" b="0" i="1" dirty="0" smtClean="0">
                                      <a:latin typeface="Cambria Math" panose="02040503050406030204" pitchFamily="18" charset="0"/>
                                    </a:rPr>
                                    <m:t>𝑗</m:t>
                                  </m:r>
                                </m:sub>
                                <m:sup>
                                  <m:r>
                                    <a:rPr lang="en-US" sz="2400" b="0" i="1" dirty="0" smtClean="0">
                                      <a:latin typeface="Cambria Math" panose="02040503050406030204" pitchFamily="18" charset="0"/>
                                    </a:rPr>
                                    <m:t>2</m:t>
                                  </m:r>
                                </m:sup>
                              </m:sSubSup>
                            </m:e>
                          </m:nary>
                        </m:e>
                      </m:d>
                      <m:r>
                        <a:rPr lang="en-US" sz="2400" i="1">
                          <a:latin typeface="Cambria Math" panose="02040503050406030204" pitchFamily="18" charset="0"/>
                        </a:rPr>
                        <m:t> </m:t>
                      </m:r>
                    </m:oMath>
                  </m:oMathPara>
                </a14:m>
                <a:endParaRPr lang="en-US" sz="2400" dirty="0"/>
              </a:p>
            </p:txBody>
          </p:sp>
        </mc:Choice>
        <mc:Fallback xmlns="">
          <p:sp>
            <p:nvSpPr>
              <p:cNvPr id="5" name="Rectangle 4">
                <a:extLst>
                  <a:ext uri="{FF2B5EF4-FFF2-40B4-BE49-F238E27FC236}">
                    <a16:creationId xmlns:a16="http://schemas.microsoft.com/office/drawing/2014/main" id="{951CE037-34A6-6642-939C-064D3D37F7CE}"/>
                  </a:ext>
                </a:extLst>
              </p:cNvPr>
              <p:cNvSpPr>
                <a:spLocks noRot="1" noChangeAspect="1" noMove="1" noResize="1" noEditPoints="1" noAdjustHandles="1" noChangeArrowheads="1" noChangeShapeType="1" noTextEdit="1"/>
              </p:cNvSpPr>
              <p:nvPr/>
            </p:nvSpPr>
            <p:spPr>
              <a:xfrm>
                <a:off x="2775159" y="2181602"/>
                <a:ext cx="7917039" cy="1266180"/>
              </a:xfrm>
              <a:prstGeom prst="rect">
                <a:avLst/>
              </a:prstGeom>
              <a:blipFill>
                <a:blip r:embed="rId3"/>
                <a:stretch>
                  <a:fillRect t="-87000" r="-321" b="-135000"/>
                </a:stretch>
              </a:blipFill>
            </p:spPr>
            <p:txBody>
              <a:bodyPr/>
              <a:lstStyle/>
              <a:p>
                <a:r>
                  <a:rPr lang="en-US">
                    <a:noFill/>
                  </a:rPr>
                  <a:t> </a:t>
                </a:r>
              </a:p>
            </p:txBody>
          </p:sp>
        </mc:Fallback>
      </mc:AlternateContent>
    </p:spTree>
    <p:extLst>
      <p:ext uri="{BB962C8B-B14F-4D97-AF65-F5344CB8AC3E}">
        <p14:creationId xmlns:p14="http://schemas.microsoft.com/office/powerpoint/2010/main" val="2231793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in Logistic Regression: an Example </a:t>
            </a:r>
            <a:endParaRPr lang="en-US" dirty="0">
              <a:effectLst/>
            </a:endParaRPr>
          </a:p>
        </p:txBody>
      </p:sp>
      <p:sp>
        <p:nvSpPr>
          <p:cNvPr id="3" name="Content Placeholder 2"/>
          <p:cNvSpPr>
            <a:spLocks noGrp="1"/>
          </p:cNvSpPr>
          <p:nvPr>
            <p:ph idx="1"/>
          </p:nvPr>
        </p:nvSpPr>
        <p:spPr>
          <a:xfrm>
            <a:off x="833415" y="1177758"/>
            <a:ext cx="10327008" cy="4717433"/>
          </a:xfrm>
        </p:spPr>
        <p:txBody>
          <a:bodyPr/>
          <a:lstStyle/>
          <a:p>
            <a:r>
              <a:rPr lang="en-US" dirty="0"/>
              <a:t>Let’s see how this plays out in an example in logistic regression. </a:t>
            </a:r>
            <a:endParaRPr lang="en-US" dirty="0">
              <a:effectLst/>
            </a:endParaRPr>
          </a:p>
        </p:txBody>
      </p:sp>
      <p:pic>
        <p:nvPicPr>
          <p:cNvPr id="5" name="Picture 4">
            <a:extLst>
              <a:ext uri="{FF2B5EF4-FFF2-40B4-BE49-F238E27FC236}">
                <a16:creationId xmlns:a16="http://schemas.microsoft.com/office/drawing/2014/main" id="{AC75C719-4E29-3E47-8087-B0AE46AC01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0025" y="1807655"/>
            <a:ext cx="5768530" cy="4281487"/>
          </a:xfrm>
          <a:prstGeom prst="rect">
            <a:avLst/>
          </a:prstGeom>
        </p:spPr>
      </p:pic>
    </p:spTree>
    <p:extLst>
      <p:ext uri="{BB962C8B-B14F-4D97-AF65-F5344CB8AC3E}">
        <p14:creationId xmlns:p14="http://schemas.microsoft.com/office/powerpoint/2010/main" val="1029626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in Logistic Regression: an Example </a:t>
            </a:r>
            <a:endParaRPr lang="en-US" dirty="0">
              <a:effectLst/>
            </a:endParaRPr>
          </a:p>
        </p:txBody>
      </p:sp>
      <p:sp>
        <p:nvSpPr>
          <p:cNvPr id="3" name="Content Placeholder 2"/>
          <p:cNvSpPr>
            <a:spLocks noGrp="1"/>
          </p:cNvSpPr>
          <p:nvPr>
            <p:ph idx="1"/>
          </p:nvPr>
        </p:nvSpPr>
        <p:spPr>
          <a:xfrm>
            <a:off x="833415" y="1177758"/>
            <a:ext cx="10327008" cy="4717433"/>
          </a:xfrm>
        </p:spPr>
        <p:txBody>
          <a:bodyPr/>
          <a:lstStyle/>
          <a:p>
            <a:r>
              <a:rPr lang="en-US" dirty="0"/>
              <a:t>Let’s see how this plays out in an example in logistic regression. </a:t>
            </a:r>
            <a:endParaRPr lang="en-US" dirty="0">
              <a:effectLst/>
            </a:endParaRPr>
          </a:p>
        </p:txBody>
      </p:sp>
      <p:pic>
        <p:nvPicPr>
          <p:cNvPr id="4" name="Picture 3">
            <a:extLst>
              <a:ext uri="{FF2B5EF4-FFF2-40B4-BE49-F238E27FC236}">
                <a16:creationId xmlns:a16="http://schemas.microsoft.com/office/drawing/2014/main" id="{8EB85533-BA37-BA46-965F-48924CC2FFE1}"/>
              </a:ext>
            </a:extLst>
          </p:cNvPr>
          <p:cNvPicPr>
            <a:picLocks noChangeAspect="1"/>
          </p:cNvPicPr>
          <p:nvPr/>
        </p:nvPicPr>
        <p:blipFill>
          <a:blip r:embed="rId2"/>
          <a:stretch>
            <a:fillRect/>
          </a:stretch>
        </p:blipFill>
        <p:spPr>
          <a:xfrm>
            <a:off x="2637768" y="1745268"/>
            <a:ext cx="6818055" cy="4469794"/>
          </a:xfrm>
          <a:prstGeom prst="rect">
            <a:avLst/>
          </a:prstGeom>
        </p:spPr>
      </p:pic>
    </p:spTree>
    <p:extLst>
      <p:ext uri="{BB962C8B-B14F-4D97-AF65-F5344CB8AC3E}">
        <p14:creationId xmlns:p14="http://schemas.microsoft.com/office/powerpoint/2010/main" val="878197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Regularization in Logistic Regression: tuning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326" t="-8197"/>
                </a:stretch>
              </a:blipFill>
            </p:spPr>
            <p:txBody>
              <a:bodyPr/>
              <a:lstStyle/>
              <a:p>
                <a:r>
                  <a:rPr lang="en-US">
                    <a:noFill/>
                  </a:rPr>
                  <a:t> </a:t>
                </a:r>
              </a:p>
            </p:txBody>
          </p:sp>
        </mc:Fallback>
      </mc:AlternateContent>
      <p:sp>
        <p:nvSpPr>
          <p:cNvPr id="3" name="Content Placeholder 2"/>
          <p:cNvSpPr>
            <a:spLocks noGrp="1"/>
          </p:cNvSpPr>
          <p:nvPr>
            <p:ph idx="1"/>
          </p:nvPr>
        </p:nvSpPr>
        <p:spPr>
          <a:xfrm>
            <a:off x="833415" y="1177758"/>
            <a:ext cx="10327008" cy="4717433"/>
          </a:xfrm>
        </p:spPr>
        <p:txBody>
          <a:bodyPr/>
          <a:lstStyle/>
          <a:p>
            <a:r>
              <a:rPr lang="en-US" dirty="0"/>
              <a:t>Just like in linear regression, the shrinkage factor must be chosen. How should we go about doing this? </a:t>
            </a:r>
          </a:p>
          <a:p>
            <a:endParaRPr lang="en-US" sz="900" dirty="0"/>
          </a:p>
          <a:p>
            <a:r>
              <a:rPr lang="en-US" dirty="0"/>
              <a:t>Through building multiple training and test sets (through </a:t>
            </a:r>
            <a:r>
              <a:rPr lang="en-US" i="1" dirty="0"/>
              <a:t>k</a:t>
            </a:r>
            <a:r>
              <a:rPr lang="en-US" dirty="0"/>
              <a:t>-fold or random subsets), we can select the best shrinkage factor to mimic out-of-sample prediction. </a:t>
            </a:r>
          </a:p>
          <a:p>
            <a:endParaRPr lang="en-US" dirty="0"/>
          </a:p>
          <a:p>
            <a:r>
              <a:rPr lang="en-US" dirty="0"/>
              <a:t>How could we measure how well each model fits the test sets? </a:t>
            </a:r>
          </a:p>
          <a:p>
            <a:endParaRPr lang="en-US" sz="900" dirty="0"/>
          </a:p>
          <a:p>
            <a:r>
              <a:rPr lang="en-US" dirty="0"/>
              <a:t>We should measure this based on some loss function! </a:t>
            </a:r>
            <a:endParaRPr lang="en-US" dirty="0">
              <a:effectLst/>
            </a:endParaRPr>
          </a:p>
        </p:txBody>
      </p:sp>
    </p:spTree>
    <p:extLst>
      <p:ext uri="{BB962C8B-B14F-4D97-AF65-F5344CB8AC3E}">
        <p14:creationId xmlns:p14="http://schemas.microsoft.com/office/powerpoint/2010/main" val="22784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60AB4-3049-6B4A-A6EA-4390CF235DB8}"/>
              </a:ext>
            </a:extLst>
          </p:cNvPr>
          <p:cNvSpPr>
            <a:spLocks noGrp="1"/>
          </p:cNvSpPr>
          <p:nvPr>
            <p:ph type="title"/>
          </p:nvPr>
        </p:nvSpPr>
        <p:spPr/>
        <p:txBody>
          <a:bodyPr/>
          <a:lstStyle/>
          <a:p>
            <a:r>
              <a:rPr lang="en-US" dirty="0"/>
              <a:t>Regularized Decision Boundaries</a:t>
            </a:r>
          </a:p>
        </p:txBody>
      </p:sp>
      <p:pic>
        <p:nvPicPr>
          <p:cNvPr id="5" name="Content Placeholder 4">
            <a:extLst>
              <a:ext uri="{FF2B5EF4-FFF2-40B4-BE49-F238E27FC236}">
                <a16:creationId xmlns:a16="http://schemas.microsoft.com/office/drawing/2014/main" id="{119C2FB5-CB81-3941-B611-B78E9B158AD8}"/>
              </a:ext>
            </a:extLst>
          </p:cNvPr>
          <p:cNvPicPr>
            <a:picLocks noGrp="1" noChangeAspect="1"/>
          </p:cNvPicPr>
          <p:nvPr>
            <p:ph idx="1"/>
          </p:nvPr>
        </p:nvPicPr>
        <p:blipFill>
          <a:blip r:embed="rId2"/>
          <a:stretch>
            <a:fillRect/>
          </a:stretch>
        </p:blipFill>
        <p:spPr>
          <a:xfrm>
            <a:off x="2078368" y="1326193"/>
            <a:ext cx="7817314" cy="4732221"/>
          </a:xfrm>
          <a:prstGeom prst="rect">
            <a:avLst/>
          </a:prstGeom>
        </p:spPr>
      </p:pic>
      <p:sp>
        <p:nvSpPr>
          <p:cNvPr id="4" name="Slide Number Placeholder 3">
            <a:extLst>
              <a:ext uri="{FF2B5EF4-FFF2-40B4-BE49-F238E27FC236}">
                <a16:creationId xmlns:a16="http://schemas.microsoft.com/office/drawing/2014/main" id="{54B28E6E-ED0F-624E-B350-CBAB031C99B5}"/>
              </a:ext>
            </a:extLst>
          </p:cNvPr>
          <p:cNvSpPr>
            <a:spLocks noGrp="1"/>
          </p:cNvSpPr>
          <p:nvPr>
            <p:ph type="sldNum" sz="quarter" idx="12"/>
          </p:nvPr>
        </p:nvSpPr>
        <p:spPr/>
        <p:txBody>
          <a:bodyPr/>
          <a:lstStyle/>
          <a:p>
            <a:fld id="{8C616E8F-BF65-1643-9F00-FF84D0665BC6}" type="slidenum">
              <a:rPr lang="en-US" smtClean="0"/>
              <a:t>19</a:t>
            </a:fld>
            <a:endParaRPr lang="en-US"/>
          </a:p>
        </p:txBody>
      </p:sp>
    </p:spTree>
    <p:extLst>
      <p:ext uri="{BB962C8B-B14F-4D97-AF65-F5344CB8AC3E}">
        <p14:creationId xmlns:p14="http://schemas.microsoft.com/office/powerpoint/2010/main" val="1270266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E697-AA43-E442-B372-87DE65DDF34B}"/>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DBB1B0F9-27EF-F348-8ADD-22AE885F7576}"/>
              </a:ext>
            </a:extLst>
          </p:cNvPr>
          <p:cNvSpPr>
            <a:spLocks noGrp="1"/>
          </p:cNvSpPr>
          <p:nvPr>
            <p:ph idx="1"/>
          </p:nvPr>
        </p:nvSpPr>
        <p:spPr>
          <a:xfrm>
            <a:off x="1293541" y="1282390"/>
            <a:ext cx="9866882" cy="4616605"/>
          </a:xfrm>
        </p:spPr>
        <p:txBody>
          <a:bodyPr/>
          <a:lstStyle/>
          <a:p>
            <a:pPr marL="457200" indent="-457200">
              <a:buFont typeface="Arial" panose="020B0604020202020204" pitchFamily="34" charset="0"/>
              <a:buChar char="•"/>
            </a:pPr>
            <a:r>
              <a:rPr lang="en-US" dirty="0"/>
              <a:t>Project Topic Assignments Coming through Canvas</a:t>
            </a:r>
          </a:p>
          <a:p>
            <a:pPr marL="457200" indent="-457200">
              <a:buFont typeface="Arial" panose="020B0604020202020204" pitchFamily="34" charset="0"/>
              <a:buChar char="•"/>
            </a:pPr>
            <a:r>
              <a:rPr lang="en-US" dirty="0"/>
              <a:t>HW3 Due Tonight</a:t>
            </a:r>
          </a:p>
          <a:p>
            <a:pPr marL="457200" indent="-457200">
              <a:buFont typeface="Arial" panose="020B0604020202020204" pitchFamily="34" charset="0"/>
              <a:buChar char="•"/>
            </a:pPr>
            <a:r>
              <a:rPr lang="en-US" dirty="0"/>
              <a:t>Individual HW4 Coming (both 109 and 209)</a:t>
            </a:r>
          </a:p>
          <a:p>
            <a:pPr marL="457200" indent="-457200">
              <a:buFont typeface="Arial" panose="020B0604020202020204" pitchFamily="34" charset="0"/>
              <a:buChar char="•"/>
            </a:pPr>
            <a:r>
              <a:rPr lang="en-US" dirty="0"/>
              <a:t>Regrade Request Policy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0FB7F9B-2413-3646-9C8B-67833F5FF97A}"/>
              </a:ext>
            </a:extLst>
          </p:cNvPr>
          <p:cNvSpPr>
            <a:spLocks noGrp="1"/>
          </p:cNvSpPr>
          <p:nvPr>
            <p:ph type="sldNum" sz="quarter" idx="12"/>
          </p:nvPr>
        </p:nvSpPr>
        <p:spPr/>
        <p:txBody>
          <a:bodyPr/>
          <a:lstStyle/>
          <a:p>
            <a:fld id="{8C616E8F-BF65-1643-9F00-FF84D0665BC6}" type="slidenum">
              <a:rPr lang="en-US" smtClean="0"/>
              <a:t>2</a:t>
            </a:fld>
            <a:endParaRPr lang="en-US"/>
          </a:p>
        </p:txBody>
      </p:sp>
    </p:spTree>
    <p:extLst>
      <p:ext uri="{BB962C8B-B14F-4D97-AF65-F5344CB8AC3E}">
        <p14:creationId xmlns:p14="http://schemas.microsoft.com/office/powerpoint/2010/main" val="1751036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Multinomial Logistic Regression </a:t>
            </a:r>
            <a:endParaRPr lang="en-US" dirty="0">
              <a:effectLst/>
            </a:endParaRPr>
          </a:p>
        </p:txBody>
      </p:sp>
      <p:sp>
        <p:nvSpPr>
          <p:cNvPr id="3" name="TextBox 2">
            <a:extLst>
              <a:ext uri="{FF2B5EF4-FFF2-40B4-BE49-F238E27FC236}">
                <a16:creationId xmlns:a16="http://schemas.microsoft.com/office/drawing/2014/main" id="{38474703-96C3-F343-BDCB-33A59F168F0A}"/>
              </a:ext>
            </a:extLst>
          </p:cNvPr>
          <p:cNvSpPr txBox="1"/>
          <p:nvPr/>
        </p:nvSpPr>
        <p:spPr>
          <a:xfrm>
            <a:off x="5206701" y="32703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27919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 for predicting more than 2 Classes </a:t>
            </a:r>
            <a:endParaRPr lang="en-US" dirty="0">
              <a:effectLst/>
            </a:endParaRPr>
          </a:p>
        </p:txBody>
      </p:sp>
      <p:sp>
        <p:nvSpPr>
          <p:cNvPr id="3" name="Content Placeholder 2"/>
          <p:cNvSpPr>
            <a:spLocks noGrp="1"/>
          </p:cNvSpPr>
          <p:nvPr>
            <p:ph idx="1"/>
          </p:nvPr>
        </p:nvSpPr>
        <p:spPr>
          <a:xfrm>
            <a:off x="833415" y="1177758"/>
            <a:ext cx="10327008" cy="4868040"/>
          </a:xfrm>
        </p:spPr>
        <p:txBody>
          <a:bodyPr/>
          <a:lstStyle/>
          <a:p>
            <a:r>
              <a:rPr lang="en-US" sz="2600" dirty="0"/>
              <a:t>There are several extensions to standard logistic regression when the response variable </a:t>
            </a:r>
            <a:r>
              <a:rPr lang="en-US" sz="2600" i="1" dirty="0"/>
              <a:t>Y</a:t>
            </a:r>
            <a:r>
              <a:rPr lang="en-US" sz="2600" dirty="0"/>
              <a:t> has more than 2 categories. The two most common are: </a:t>
            </a:r>
          </a:p>
          <a:p>
            <a:pPr marL="1257270" lvl="1" indent="-514350">
              <a:buFont typeface="+mj-lt"/>
              <a:buAutoNum type="arabicPeriod"/>
            </a:pPr>
            <a:r>
              <a:rPr lang="en-US" sz="2600" dirty="0"/>
              <a:t>ordinal logistic regression</a:t>
            </a:r>
          </a:p>
          <a:p>
            <a:pPr marL="1257270" lvl="1" indent="-514350">
              <a:buFont typeface="+mj-lt"/>
              <a:buAutoNum type="arabicPeriod"/>
            </a:pPr>
            <a:r>
              <a:rPr lang="en-US" sz="2600" dirty="0"/>
              <a:t>multinomial logistic regression. </a:t>
            </a:r>
          </a:p>
          <a:p>
            <a:r>
              <a:rPr lang="en-US" sz="2600" dirty="0"/>
              <a:t>Ordinal logistic regression is used when the categories have a specific hierarchy (like class year: Freshman, Sophomore, Junior, Senior; or a 7-point rating scale from strongly disagree to strongly agree). </a:t>
            </a:r>
          </a:p>
          <a:p>
            <a:endParaRPr lang="en-US" sz="2600" dirty="0"/>
          </a:p>
          <a:p>
            <a:r>
              <a:rPr lang="en-US" sz="2600" dirty="0"/>
              <a:t>Multinomial logistic regression is used when the categories have no inherent order (like eye color: blue, green, brown, hazel, et...). </a:t>
            </a:r>
            <a:endParaRPr lang="en-US" sz="2600" dirty="0">
              <a:effectLst/>
            </a:endParaRPr>
          </a:p>
        </p:txBody>
      </p:sp>
    </p:spTree>
    <p:extLst>
      <p:ext uri="{BB962C8B-B14F-4D97-AF65-F5344CB8AC3E}">
        <p14:creationId xmlns:p14="http://schemas.microsoft.com/office/powerpoint/2010/main" val="4210196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Multiclass Logistic Regression </a:t>
            </a:r>
            <a:endParaRPr lang="en-US" dirty="0">
              <a:effectLst/>
            </a:endParaRPr>
          </a:p>
        </p:txBody>
      </p:sp>
      <p:sp>
        <p:nvSpPr>
          <p:cNvPr id="3" name="Content Placeholder 2"/>
          <p:cNvSpPr>
            <a:spLocks noGrp="1"/>
          </p:cNvSpPr>
          <p:nvPr>
            <p:ph idx="1"/>
          </p:nvPr>
        </p:nvSpPr>
        <p:spPr>
          <a:xfrm>
            <a:off x="833415" y="1177758"/>
            <a:ext cx="10327008" cy="4717433"/>
          </a:xfrm>
        </p:spPr>
        <p:txBody>
          <a:bodyPr/>
          <a:lstStyle/>
          <a:p>
            <a:r>
              <a:rPr lang="en-US" dirty="0"/>
              <a:t>There are two common approaches to estimating a nominal (not-ordinal) categorical variable that has more than 2 classes. The first approach sets one of the categories in the response variable as the </a:t>
            </a:r>
            <a:r>
              <a:rPr lang="en-US" i="1" dirty="0"/>
              <a:t>reference </a:t>
            </a:r>
            <a:r>
              <a:rPr lang="en-US" dirty="0"/>
              <a:t>group, and then fits separate logistic regression models to predict the other cases based off of the reference group. For example we could attempt to predict a student’s concentration: </a:t>
            </a:r>
          </a:p>
          <a:p>
            <a:endParaRPr lang="en-US" dirty="0">
              <a:effectLst/>
            </a:endParaRPr>
          </a:p>
          <a:p>
            <a:endParaRPr lang="en-US" dirty="0"/>
          </a:p>
          <a:p>
            <a:endParaRPr lang="en-US" dirty="0">
              <a:effectLst/>
            </a:endParaRPr>
          </a:p>
          <a:p>
            <a:r>
              <a:rPr lang="en-US" dirty="0"/>
              <a:t>from predictors </a:t>
            </a:r>
            <a:r>
              <a:rPr lang="en-US" i="1" dirty="0"/>
              <a:t>x</a:t>
            </a:r>
            <a:r>
              <a:rPr lang="en-US" baseline="-25000" dirty="0"/>
              <a:t>1</a:t>
            </a:r>
            <a:r>
              <a:rPr lang="en-US" dirty="0"/>
              <a:t> number of </a:t>
            </a:r>
            <a:r>
              <a:rPr lang="en-US" dirty="0" err="1"/>
              <a:t>psets</a:t>
            </a:r>
            <a:r>
              <a:rPr lang="en-US" dirty="0"/>
              <a:t> per week and </a:t>
            </a:r>
            <a:r>
              <a:rPr lang="en-US" i="1" dirty="0"/>
              <a:t>x</a:t>
            </a:r>
            <a:r>
              <a:rPr lang="en-US" baseline="-25000" dirty="0"/>
              <a:t>2</a:t>
            </a:r>
            <a:r>
              <a:rPr lang="en-US" dirty="0"/>
              <a:t> how much time spent in Lamont Library. </a:t>
            </a:r>
          </a:p>
          <a:p>
            <a:endParaRPr lang="en-US" dirty="0">
              <a:effectLst/>
            </a:endParaRPr>
          </a:p>
        </p:txBody>
      </p:sp>
      <p:pic>
        <p:nvPicPr>
          <p:cNvPr id="4" name="Picture 3">
            <a:extLst>
              <a:ext uri="{FF2B5EF4-FFF2-40B4-BE49-F238E27FC236}">
                <a16:creationId xmlns:a16="http://schemas.microsoft.com/office/drawing/2014/main" id="{9B3D0F47-42D7-174B-A76A-0DC62DF170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1775" y="3822700"/>
            <a:ext cx="6178549" cy="1522395"/>
          </a:xfrm>
          <a:prstGeom prst="rect">
            <a:avLst/>
          </a:prstGeom>
        </p:spPr>
      </p:pic>
    </p:spTree>
    <p:extLst>
      <p:ext uri="{BB962C8B-B14F-4D97-AF65-F5344CB8AC3E}">
        <p14:creationId xmlns:p14="http://schemas.microsoft.com/office/powerpoint/2010/main" val="2967825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Multiclass Logistic Regression (cont.) </a:t>
            </a:r>
            <a:endParaRPr lang="en-US" dirty="0">
              <a:effectLst/>
            </a:endParaRPr>
          </a:p>
        </p:txBody>
      </p:sp>
      <p:sp>
        <p:nvSpPr>
          <p:cNvPr id="3" name="Content Placeholder 2"/>
          <p:cNvSpPr>
            <a:spLocks noGrp="1"/>
          </p:cNvSpPr>
          <p:nvPr>
            <p:ph idx="1"/>
          </p:nvPr>
        </p:nvSpPr>
        <p:spPr>
          <a:xfrm>
            <a:off x="833415" y="1177758"/>
            <a:ext cx="10327008" cy="4717433"/>
          </a:xfrm>
        </p:spPr>
        <p:txBody>
          <a:bodyPr/>
          <a:lstStyle/>
          <a:p>
            <a:r>
              <a:rPr lang="en-US" dirty="0"/>
              <a:t>We could select the </a:t>
            </a:r>
            <a:r>
              <a:rPr lang="en-US" i="1" dirty="0"/>
              <a:t>y</a:t>
            </a:r>
            <a:r>
              <a:rPr lang="en-US" dirty="0"/>
              <a:t> = 3 case as the reference group (other concentration), and then fit two separate models: a model to predict </a:t>
            </a:r>
            <a:r>
              <a:rPr lang="en-US" i="1" dirty="0"/>
              <a:t>y </a:t>
            </a:r>
            <a:r>
              <a:rPr lang="en-US" dirty="0"/>
              <a:t>= 1 (CS) from</a:t>
            </a:r>
            <a:r>
              <a:rPr lang="en-US" i="1" dirty="0"/>
              <a:t> y </a:t>
            </a:r>
            <a:r>
              <a:rPr lang="en-US" dirty="0"/>
              <a:t>= 3 (others) and a separate model to predict </a:t>
            </a:r>
            <a:r>
              <a:rPr lang="en-US" i="1" dirty="0"/>
              <a:t>y </a:t>
            </a:r>
            <a:r>
              <a:rPr lang="en-US" dirty="0"/>
              <a:t>= 2 (Stat) from </a:t>
            </a:r>
            <a:r>
              <a:rPr lang="en-US" i="1" dirty="0"/>
              <a:t>y</a:t>
            </a:r>
            <a:r>
              <a:rPr lang="en-US" dirty="0"/>
              <a:t> = 3 (others). </a:t>
            </a:r>
          </a:p>
          <a:p>
            <a:endParaRPr lang="en-US" sz="900" dirty="0"/>
          </a:p>
          <a:p>
            <a:r>
              <a:rPr lang="en-US" dirty="0"/>
              <a:t>Ignoring interactions, how many parameters would need to be estimated? </a:t>
            </a:r>
          </a:p>
          <a:p>
            <a:endParaRPr lang="en-US" sz="900" dirty="0"/>
          </a:p>
          <a:p>
            <a:r>
              <a:rPr lang="en-US" dirty="0"/>
              <a:t>How could these models be used to estimate the probability of an individual falling in each concentration? </a:t>
            </a:r>
            <a:endParaRPr lang="en-US" dirty="0">
              <a:effectLst/>
            </a:endParaRPr>
          </a:p>
        </p:txBody>
      </p:sp>
    </p:spTree>
    <p:extLst>
      <p:ext uri="{BB962C8B-B14F-4D97-AF65-F5344CB8AC3E}">
        <p14:creationId xmlns:p14="http://schemas.microsoft.com/office/powerpoint/2010/main" val="601375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vs. Rest (</a:t>
            </a:r>
            <a:r>
              <a:rPr lang="en-US" dirty="0" err="1"/>
              <a:t>ovr</a:t>
            </a:r>
            <a:r>
              <a:rPr lang="en-US" dirty="0"/>
              <a:t>) Logistic Regression </a:t>
            </a:r>
            <a:endParaRPr lang="en-US" dirty="0">
              <a:effectLst/>
            </a:endParaRPr>
          </a:p>
        </p:txBody>
      </p:sp>
      <p:sp>
        <p:nvSpPr>
          <p:cNvPr id="3" name="Content Placeholder 2"/>
          <p:cNvSpPr>
            <a:spLocks noGrp="1"/>
          </p:cNvSpPr>
          <p:nvPr>
            <p:ph idx="1"/>
          </p:nvPr>
        </p:nvSpPr>
        <p:spPr>
          <a:xfrm>
            <a:off x="591353" y="1206333"/>
            <a:ext cx="11009293" cy="4717433"/>
          </a:xfrm>
        </p:spPr>
        <p:txBody>
          <a:bodyPr/>
          <a:lstStyle/>
          <a:p>
            <a:r>
              <a:rPr lang="en-US" sz="2600" dirty="0"/>
              <a:t>The default multiclass logistic regression model is called the ’One vs. Rest’ approach, which is our second method. </a:t>
            </a:r>
          </a:p>
          <a:p>
            <a:r>
              <a:rPr lang="en-US" sz="2600" dirty="0"/>
              <a:t>If there are 3 classes, then 3 separate logistic regressions are fit, where the probability of each category is predicted over the rest of the categories combined. So for the concentration example, 3 models would be fit: </a:t>
            </a:r>
          </a:p>
          <a:p>
            <a:pPr marL="457200" indent="-457200">
              <a:buFont typeface="Arial" panose="020B0604020202020204" pitchFamily="34" charset="0"/>
              <a:buChar char="•"/>
            </a:pPr>
            <a:r>
              <a:rPr lang="en-US" sz="2600" dirty="0"/>
              <a:t>a first model would be fit to predict CS from (Stat and Others) combined. </a:t>
            </a:r>
          </a:p>
          <a:p>
            <a:pPr marL="457200" indent="-457200">
              <a:buFont typeface="Arial" panose="020B0604020202020204" pitchFamily="34" charset="0"/>
              <a:buChar char="•"/>
            </a:pPr>
            <a:r>
              <a:rPr lang="en-US" sz="2600" dirty="0"/>
              <a:t>a second model would be fit to predict Stat from (CS and Others) combined.</a:t>
            </a:r>
          </a:p>
          <a:p>
            <a:pPr marL="457200" indent="-457200">
              <a:buFont typeface="Arial" panose="020B0604020202020204" pitchFamily="34" charset="0"/>
              <a:buChar char="•"/>
            </a:pPr>
            <a:r>
              <a:rPr lang="en-US" sz="2600" dirty="0"/>
              <a:t>a third model would be fit to predict Others from (CS and Stat) combined. </a:t>
            </a:r>
          </a:p>
          <a:p>
            <a:r>
              <a:rPr lang="en-US" sz="2600" dirty="0"/>
              <a:t>An example to predict ECG results from the Heart data to follow…</a:t>
            </a:r>
            <a:endParaRPr lang="en-US" sz="2600" dirty="0">
              <a:effectLst/>
            </a:endParaRPr>
          </a:p>
        </p:txBody>
      </p:sp>
    </p:spTree>
    <p:extLst>
      <p:ext uri="{BB962C8B-B14F-4D97-AF65-F5344CB8AC3E}">
        <p14:creationId xmlns:p14="http://schemas.microsoft.com/office/powerpoint/2010/main" val="2238820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OVR Logistic Regression in Python </a:t>
            </a:r>
            <a:endParaRPr lang="en-US" dirty="0">
              <a:effectLst/>
            </a:endParaRPr>
          </a:p>
        </p:txBody>
      </p:sp>
      <p:pic>
        <p:nvPicPr>
          <p:cNvPr id="3" name="Picture 2">
            <a:extLst>
              <a:ext uri="{FF2B5EF4-FFF2-40B4-BE49-F238E27FC236}">
                <a16:creationId xmlns:a16="http://schemas.microsoft.com/office/drawing/2014/main" id="{3CE10555-7499-C543-B0A7-811DAFD4A386}"/>
              </a:ext>
            </a:extLst>
          </p:cNvPr>
          <p:cNvPicPr>
            <a:picLocks noChangeAspect="1"/>
          </p:cNvPicPr>
          <p:nvPr/>
        </p:nvPicPr>
        <p:blipFill>
          <a:blip r:embed="rId2"/>
          <a:stretch>
            <a:fillRect/>
          </a:stretch>
        </p:blipFill>
        <p:spPr>
          <a:xfrm>
            <a:off x="566315" y="863534"/>
            <a:ext cx="11059369" cy="5130932"/>
          </a:xfrm>
          <a:prstGeom prst="rect">
            <a:avLst/>
          </a:prstGeom>
        </p:spPr>
      </p:pic>
    </p:spTree>
    <p:extLst>
      <p:ext uri="{BB962C8B-B14F-4D97-AF65-F5344CB8AC3E}">
        <p14:creationId xmlns:p14="http://schemas.microsoft.com/office/powerpoint/2010/main" val="1518231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 Multinomial Logistic Regression </a:t>
            </a:r>
            <a:endParaRPr lang="en-US" dirty="0">
              <a:effectLs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591353" y="1206333"/>
                <a:ext cx="11009293" cy="4717433"/>
              </a:xfrm>
            </p:spPr>
            <p:txBody>
              <a:bodyPr/>
              <a:lstStyle/>
              <a:p>
                <a:r>
                  <a:rPr lang="en-US" sz="2600" dirty="0"/>
                  <a:t>Another option for multiclass a logistic regression model is the </a:t>
                </a:r>
                <a:r>
                  <a:rPr lang="en-US" sz="2600" i="1" dirty="0"/>
                  <a:t>true </a:t>
                </a:r>
                <a:r>
                  <a:rPr lang="en-US" sz="2600" dirty="0"/>
                  <a:t>‘multinomial’ logistic regression model.</a:t>
                </a:r>
              </a:p>
              <a:p>
                <a:endParaRPr lang="en-US" sz="1200" dirty="0"/>
              </a:p>
              <a:p>
                <a:r>
                  <a:rPr lang="en-US" sz="2600" dirty="0"/>
                  <a:t>One of the classes is chosen as the </a:t>
                </a:r>
                <a:r>
                  <a:rPr lang="en-US" sz="2600" i="1" dirty="0"/>
                  <a:t>baseline group </a:t>
                </a:r>
                <a:r>
                  <a:rPr lang="en-US" sz="2600" dirty="0"/>
                  <a:t>(think </a:t>
                </a:r>
                <a:r>
                  <a:rPr lang="en-US" sz="2600" i="1" dirty="0"/>
                  <a:t>Y </a:t>
                </a:r>
                <a:r>
                  <a:rPr lang="en-US" sz="2600" dirty="0"/>
                  <a:t>= 0 group in </a:t>
                </a:r>
                <a:r>
                  <a:rPr lang="en-US" sz="2600" dirty="0" err="1"/>
                  <a:t>typicaly</a:t>
                </a:r>
                <a:r>
                  <a:rPr lang="en-US" sz="2600" dirty="0"/>
                  <a:t> logistic regression), and the other </a:t>
                </a:r>
                <a:r>
                  <a:rPr lang="en-US" sz="2600" i="1" dirty="0"/>
                  <a:t>K</a:t>
                </a:r>
                <a:r>
                  <a:rPr lang="en-US" sz="2600" dirty="0"/>
                  <a:t> – 1 classes are compared to it.  Thus a sequence or models are built to predict being in class </a:t>
                </a:r>
                <a:r>
                  <a:rPr lang="en-US" sz="2600" i="1" dirty="0"/>
                  <a:t>k</a:t>
                </a:r>
                <a:r>
                  <a:rPr lang="en-US" sz="2600" dirty="0"/>
                  <a:t> from class </a:t>
                </a:r>
                <a:r>
                  <a:rPr lang="en-US" sz="2600" i="1" dirty="0"/>
                  <a:t>K</a:t>
                </a:r>
                <a:r>
                  <a:rPr lang="en-US" sz="2600" dirty="0"/>
                  <a:t>:</a:t>
                </a:r>
              </a:p>
              <a:p>
                <a:endParaRPr lang="en-US" sz="1200" dirty="0"/>
              </a:p>
              <a:p>
                <a14:m>
                  <m:oMathPara xmlns:m="http://schemas.openxmlformats.org/officeDocument/2006/math">
                    <m:oMathParaPr>
                      <m:jc m:val="centerGroup"/>
                    </m:oMathParaPr>
                    <m:oMath xmlns:m="http://schemas.openxmlformats.org/officeDocument/2006/math">
                      <m:func>
                        <m:funcPr>
                          <m:ctrlPr>
                            <a:rPr lang="en-US" sz="2600" b="0" i="1" smtClean="0">
                              <a:latin typeface="Cambria Math" panose="02040503050406030204" pitchFamily="18" charset="0"/>
                            </a:rPr>
                          </m:ctrlPr>
                        </m:funcPr>
                        <m:fName>
                          <m:r>
                            <m:rPr>
                              <m:sty m:val="p"/>
                            </m:rPr>
                            <a:rPr lang="en-US" sz="2600" b="0" i="0" smtClean="0">
                              <a:latin typeface="Cambria Math" panose="02040503050406030204" pitchFamily="18" charset="0"/>
                            </a:rPr>
                            <m:t>ln</m:t>
                          </m:r>
                        </m:fName>
                        <m:e>
                          <m:d>
                            <m:dPr>
                              <m:ctrlPr>
                                <a:rPr lang="en-US" sz="2600" i="1">
                                  <a:latin typeface="Cambria Math" panose="02040503050406030204" pitchFamily="18" charset="0"/>
                                </a:rPr>
                              </m:ctrlPr>
                            </m:dPr>
                            <m:e>
                              <m:f>
                                <m:fPr>
                                  <m:ctrlPr>
                                    <a:rPr lang="en-US" sz="2600" i="1">
                                      <a:latin typeface="Cambria Math" panose="02040503050406030204" pitchFamily="18" charset="0"/>
                                    </a:rPr>
                                  </m:ctrlPr>
                                </m:fPr>
                                <m:num>
                                  <m:r>
                                    <a:rPr lang="en-US" sz="2600" b="0" i="1" smtClean="0">
                                      <a:latin typeface="Cambria Math" panose="02040503050406030204" pitchFamily="18" charset="0"/>
                                    </a:rPr>
                                    <m:t>𝑃</m:t>
                                  </m:r>
                                  <m:r>
                                    <a:rPr lang="en-US" sz="2600" b="0" i="1" smtClean="0">
                                      <a:latin typeface="Cambria Math" panose="02040503050406030204" pitchFamily="18" charset="0"/>
                                    </a:rPr>
                                    <m:t>(</m:t>
                                  </m:r>
                                  <m:r>
                                    <a:rPr lang="en-US" sz="2600" b="0" i="1" smtClean="0">
                                      <a:latin typeface="Cambria Math" panose="02040503050406030204" pitchFamily="18" charset="0"/>
                                    </a:rPr>
                                    <m:t>𝑌</m:t>
                                  </m:r>
                                  <m:r>
                                    <a:rPr lang="en-US" sz="2600" b="0" i="1" smtClean="0">
                                      <a:latin typeface="Cambria Math" panose="02040503050406030204" pitchFamily="18" charset="0"/>
                                    </a:rPr>
                                    <m:t>=</m:t>
                                  </m:r>
                                  <m:r>
                                    <a:rPr lang="en-US" sz="2600" b="0" i="1" smtClean="0">
                                      <a:latin typeface="Cambria Math" panose="02040503050406030204" pitchFamily="18" charset="0"/>
                                    </a:rPr>
                                    <m:t>𝑘</m:t>
                                  </m:r>
                                  <m:r>
                                    <a:rPr lang="en-US" sz="2600" b="0" i="1" smtClean="0">
                                      <a:latin typeface="Cambria Math" panose="02040503050406030204" pitchFamily="18" charset="0"/>
                                    </a:rPr>
                                    <m:t>)</m:t>
                                  </m:r>
                                </m:num>
                                <m:den>
                                  <m:r>
                                    <a:rPr lang="en-US" sz="2600" b="0" i="1" smtClean="0">
                                      <a:latin typeface="Cambria Math" panose="02040503050406030204" pitchFamily="18" charset="0"/>
                                    </a:rPr>
                                    <m:t>𝑃</m:t>
                                  </m:r>
                                  <m:r>
                                    <a:rPr lang="en-US" sz="2600" b="0" i="1" smtClean="0">
                                      <a:latin typeface="Cambria Math" panose="02040503050406030204" pitchFamily="18" charset="0"/>
                                    </a:rPr>
                                    <m:t>(</m:t>
                                  </m:r>
                                  <m:r>
                                    <a:rPr lang="en-US" sz="2600" b="0" i="1" smtClean="0">
                                      <a:latin typeface="Cambria Math" panose="02040503050406030204" pitchFamily="18" charset="0"/>
                                    </a:rPr>
                                    <m:t>𝑌</m:t>
                                  </m:r>
                                  <m:r>
                                    <a:rPr lang="en-US" sz="2600" b="0" i="1" smtClean="0">
                                      <a:latin typeface="Cambria Math" panose="02040503050406030204" pitchFamily="18" charset="0"/>
                                    </a:rPr>
                                    <m:t>=</m:t>
                                  </m:r>
                                  <m:r>
                                    <a:rPr lang="en-US" sz="2600" b="0" i="1" smtClean="0">
                                      <a:latin typeface="Cambria Math" panose="02040503050406030204" pitchFamily="18" charset="0"/>
                                    </a:rPr>
                                    <m:t>𝐾</m:t>
                                  </m:r>
                                  <m:r>
                                    <a:rPr lang="en-US" sz="2600" b="0" i="1" smtClean="0">
                                      <a:latin typeface="Cambria Math" panose="02040503050406030204" pitchFamily="18" charset="0"/>
                                    </a:rPr>
                                    <m:t>)</m:t>
                                  </m:r>
                                </m:den>
                              </m:f>
                            </m:e>
                          </m:d>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𝛽</m:t>
                              </m:r>
                            </m:e>
                            <m:sub>
                              <m:r>
                                <a:rPr lang="en-US" sz="2600" b="0" i="1" smtClean="0">
                                  <a:latin typeface="Cambria Math" panose="02040503050406030204" pitchFamily="18" charset="0"/>
                                </a:rPr>
                                <m:t>0,</m:t>
                              </m:r>
                              <m:r>
                                <a:rPr lang="en-US" sz="2600" b="0" i="1" smtClean="0">
                                  <a:latin typeface="Cambria Math" panose="02040503050406030204" pitchFamily="18" charset="0"/>
                                </a:rPr>
                                <m:t>𝑘</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𝛽</m:t>
                              </m:r>
                            </m:e>
                            <m:sub>
                              <m:r>
                                <a:rPr lang="en-US" sz="2600" b="0" i="1" smtClean="0">
                                  <a:latin typeface="Cambria Math" panose="02040503050406030204" pitchFamily="18" charset="0"/>
                                </a:rPr>
                                <m:t>1,</m:t>
                              </m:r>
                              <m:r>
                                <a:rPr lang="en-US" sz="2600" b="0" i="1" smtClean="0">
                                  <a:latin typeface="Cambria Math" panose="02040503050406030204" pitchFamily="18" charset="0"/>
                                </a:rPr>
                                <m:t>𝑘</m:t>
                              </m:r>
                            </m:sub>
                          </m:sSub>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1</m:t>
                              </m:r>
                            </m:sub>
                          </m:sSub>
                          <m:r>
                            <a:rPr lang="en-US" sz="2600" b="0" i="1" smtClean="0">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𝛽</m:t>
                              </m:r>
                            </m:e>
                            <m:sub>
                              <m:r>
                                <a:rPr lang="en-US" sz="2600" b="0" i="1" smtClean="0">
                                  <a:latin typeface="Cambria Math" panose="02040503050406030204" pitchFamily="18" charset="0"/>
                                </a:rPr>
                                <m:t>𝑝</m:t>
                              </m:r>
                              <m:r>
                                <a:rPr lang="en-US" sz="2600" i="1">
                                  <a:latin typeface="Cambria Math" panose="02040503050406030204" pitchFamily="18" charset="0"/>
                                </a:rPr>
                                <m:t>,</m:t>
                              </m:r>
                              <m:r>
                                <a:rPr lang="en-US" sz="2600" i="1">
                                  <a:latin typeface="Cambria Math" panose="02040503050406030204" pitchFamily="18" charset="0"/>
                                </a:rPr>
                                <m:t>𝑘</m:t>
                              </m:r>
                            </m:sub>
                          </m:sSub>
                          <m:sSub>
                            <m:sSubPr>
                              <m:ctrlPr>
                                <a:rPr lang="en-US" sz="2600" i="1">
                                  <a:latin typeface="Cambria Math" panose="02040503050406030204" pitchFamily="18" charset="0"/>
                                </a:rPr>
                              </m:ctrlPr>
                            </m:sSubPr>
                            <m:e>
                              <m:r>
                                <a:rPr lang="en-US" sz="2600" i="1">
                                  <a:latin typeface="Cambria Math" panose="02040503050406030204" pitchFamily="18" charset="0"/>
                                </a:rPr>
                                <m:t>𝑋</m:t>
                              </m:r>
                            </m:e>
                            <m:sub>
                              <m:r>
                                <a:rPr lang="en-US" sz="2600" b="0" i="1" smtClean="0">
                                  <a:latin typeface="Cambria Math" panose="02040503050406030204" pitchFamily="18" charset="0"/>
                                </a:rPr>
                                <m:t>𝑝</m:t>
                              </m:r>
                            </m:sub>
                          </m:sSub>
                        </m:e>
                      </m:func>
                    </m:oMath>
                  </m:oMathPara>
                </a14:m>
                <a:endParaRPr lang="en-US" sz="2600" dirty="0"/>
              </a:p>
              <a:p>
                <a:endParaRPr lang="en-US" sz="1200" dirty="0"/>
              </a:p>
              <a:p>
                <a:r>
                  <a:rPr lang="en-US" sz="2600" dirty="0"/>
                  <a:t>Note: </a:t>
                </a:r>
                <a:r>
                  <a:rPr lang="en-US" sz="2600" dirty="0" err="1"/>
                  <a:t>sklearn</a:t>
                </a:r>
                <a:r>
                  <a:rPr lang="en-US" sz="2600" dirty="0"/>
                  <a:t> normalizes the calculations by adding a </a:t>
                </a:r>
                <a:r>
                  <a:rPr lang="en-US" sz="2600" i="1" dirty="0"/>
                  <a:t>K</a:t>
                </a:r>
                <a:r>
                  <a:rPr lang="en-US" sz="2600" baseline="30000" dirty="0"/>
                  <a:t>th</a:t>
                </a:r>
                <a:r>
                  <a:rPr lang="en-US" sz="2600" dirty="0"/>
                  <a:t> set of estimates in the output.</a:t>
                </a:r>
              </a:p>
              <a:p>
                <a:endParaRPr lang="en-US" sz="2600" dirty="0"/>
              </a:p>
              <a:p>
                <a:endParaRPr lang="en-US" sz="26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591353" y="1206333"/>
                <a:ext cx="11009293" cy="4717433"/>
              </a:xfrm>
              <a:blipFill>
                <a:blip r:embed="rId2"/>
                <a:stretch>
                  <a:fillRect l="-1038" t="-1075"/>
                </a:stretch>
              </a:blipFill>
            </p:spPr>
            <p:txBody>
              <a:bodyPr/>
              <a:lstStyle/>
              <a:p>
                <a:r>
                  <a:rPr lang="en-US">
                    <a:noFill/>
                  </a:rPr>
                  <a:t> </a:t>
                </a:r>
              </a:p>
            </p:txBody>
          </p:sp>
        </mc:Fallback>
      </mc:AlternateContent>
    </p:spTree>
    <p:extLst>
      <p:ext uri="{BB962C8B-B14F-4D97-AF65-F5344CB8AC3E}">
        <p14:creationId xmlns:p14="http://schemas.microsoft.com/office/powerpoint/2010/main" val="3954241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D38E-76B8-1143-8D3A-6F1C4390493D}"/>
              </a:ext>
            </a:extLst>
          </p:cNvPr>
          <p:cNvSpPr>
            <a:spLocks noGrp="1"/>
          </p:cNvSpPr>
          <p:nvPr>
            <p:ph type="title"/>
          </p:nvPr>
        </p:nvSpPr>
        <p:spPr/>
        <p:txBody>
          <a:bodyPr/>
          <a:lstStyle/>
          <a:p>
            <a:r>
              <a:rPr lang="en-US" dirty="0"/>
              <a:t>Multinomial Logistic Regression in Python </a:t>
            </a:r>
          </a:p>
        </p:txBody>
      </p:sp>
      <p:pic>
        <p:nvPicPr>
          <p:cNvPr id="5" name="Content Placeholder 4">
            <a:extLst>
              <a:ext uri="{FF2B5EF4-FFF2-40B4-BE49-F238E27FC236}">
                <a16:creationId xmlns:a16="http://schemas.microsoft.com/office/drawing/2014/main" id="{0C335A62-7FEF-1144-9FF9-D2AAC03A656A}"/>
              </a:ext>
            </a:extLst>
          </p:cNvPr>
          <p:cNvPicPr>
            <a:picLocks noGrp="1" noChangeAspect="1"/>
          </p:cNvPicPr>
          <p:nvPr>
            <p:ph idx="1"/>
          </p:nvPr>
        </p:nvPicPr>
        <p:blipFill>
          <a:blip r:embed="rId2"/>
          <a:stretch>
            <a:fillRect/>
          </a:stretch>
        </p:blipFill>
        <p:spPr>
          <a:xfrm>
            <a:off x="176023" y="1543050"/>
            <a:ext cx="11812777" cy="3572495"/>
          </a:xfrm>
          <a:prstGeom prst="rect">
            <a:avLst/>
          </a:prstGeom>
        </p:spPr>
      </p:pic>
      <p:sp>
        <p:nvSpPr>
          <p:cNvPr id="4" name="Slide Number Placeholder 3">
            <a:extLst>
              <a:ext uri="{FF2B5EF4-FFF2-40B4-BE49-F238E27FC236}">
                <a16:creationId xmlns:a16="http://schemas.microsoft.com/office/drawing/2014/main" id="{A2F9A62C-EEC1-FD45-843D-D1C968E6923F}"/>
              </a:ext>
            </a:extLst>
          </p:cNvPr>
          <p:cNvSpPr>
            <a:spLocks noGrp="1"/>
          </p:cNvSpPr>
          <p:nvPr>
            <p:ph type="sldNum" sz="quarter" idx="12"/>
          </p:nvPr>
        </p:nvSpPr>
        <p:spPr/>
        <p:txBody>
          <a:bodyPr/>
          <a:lstStyle/>
          <a:p>
            <a:fld id="{8C616E8F-BF65-1643-9F00-FF84D0665BC6}" type="slidenum">
              <a:rPr lang="en-US" smtClean="0"/>
              <a:t>27</a:t>
            </a:fld>
            <a:endParaRPr lang="en-US"/>
          </a:p>
        </p:txBody>
      </p:sp>
    </p:spTree>
    <p:extLst>
      <p:ext uri="{BB962C8B-B14F-4D97-AF65-F5344CB8AC3E}">
        <p14:creationId xmlns:p14="http://schemas.microsoft.com/office/powerpoint/2010/main" val="3215929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‘multinomial’ vs. ‘</a:t>
            </a:r>
            <a:r>
              <a:rPr lang="en-US" dirty="0" err="1"/>
              <a:t>ovr</a:t>
            </a:r>
            <a:r>
              <a:rPr lang="en-US" dirty="0"/>
              <a:t>’</a:t>
            </a:r>
            <a:endParaRPr lang="en-US" dirty="0">
              <a:effectLst/>
            </a:endParaRPr>
          </a:p>
        </p:txBody>
      </p:sp>
      <p:sp>
        <p:nvSpPr>
          <p:cNvPr id="3" name="Content Placeholder 2"/>
          <p:cNvSpPr>
            <a:spLocks noGrp="1"/>
          </p:cNvSpPr>
          <p:nvPr>
            <p:ph idx="1"/>
          </p:nvPr>
        </p:nvSpPr>
        <p:spPr>
          <a:xfrm>
            <a:off x="591353" y="1206333"/>
            <a:ext cx="11009293" cy="4717433"/>
          </a:xfrm>
        </p:spPr>
        <p:txBody>
          <a:bodyPr/>
          <a:lstStyle/>
          <a:p>
            <a:r>
              <a:rPr lang="en-US" sz="2600" dirty="0"/>
              <a:t>There are 2 options in </a:t>
            </a:r>
            <a:r>
              <a:rPr lang="en-US" sz="2600" dirty="0" err="1"/>
              <a:t>sklearn</a:t>
            </a:r>
            <a:r>
              <a:rPr lang="en-US" sz="2600" dirty="0"/>
              <a:t>, so which should we use?</a:t>
            </a:r>
          </a:p>
          <a:p>
            <a:endParaRPr lang="en-US" sz="2600" dirty="0"/>
          </a:p>
          <a:p>
            <a:r>
              <a:rPr lang="en-US" sz="2400" dirty="0"/>
              <a:t>‘multinomial’ is slightly more efficient in estimation since there technically are fewer parameters (though </a:t>
            </a:r>
            <a:r>
              <a:rPr lang="en-US" sz="2400" dirty="0" err="1"/>
              <a:t>sklearn</a:t>
            </a:r>
            <a:r>
              <a:rPr lang="en-US" sz="2400" dirty="0"/>
              <a:t> reports extra ones to normalize the calculations to 1) and is more suitable for inferences/group comparisons.</a:t>
            </a:r>
          </a:p>
          <a:p>
            <a:endParaRPr lang="en-US" sz="2400" dirty="0"/>
          </a:p>
          <a:p>
            <a:r>
              <a:rPr lang="en-US" sz="2400" dirty="0"/>
              <a:t>‘</a:t>
            </a:r>
            <a:r>
              <a:rPr lang="en-US" sz="2400" dirty="0" err="1"/>
              <a:t>ovr</a:t>
            </a:r>
            <a:r>
              <a:rPr lang="en-US" sz="2400" dirty="0"/>
              <a:t>’ is often preferred for determining classification: you simply just predict from all 3 separate models (for each individual) and choose the highest probability.</a:t>
            </a:r>
          </a:p>
          <a:p>
            <a:endParaRPr lang="en-US" sz="2400" dirty="0"/>
          </a:p>
          <a:p>
            <a:r>
              <a:rPr lang="en-US" sz="2400" dirty="0"/>
              <a:t>They give VERY similar results in estimated probabilities and classifications.</a:t>
            </a:r>
            <a:endParaRPr lang="en-US" sz="2600" dirty="0"/>
          </a:p>
        </p:txBody>
      </p:sp>
    </p:spTree>
    <p:extLst>
      <p:ext uri="{BB962C8B-B14F-4D97-AF65-F5344CB8AC3E}">
        <p14:creationId xmlns:p14="http://schemas.microsoft.com/office/powerpoint/2010/main" val="3641550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for more than 2 Categories </a:t>
            </a:r>
            <a:endParaRPr lang="en-US" dirty="0">
              <a:effectLst/>
            </a:endParaRPr>
          </a:p>
        </p:txBody>
      </p:sp>
      <p:sp>
        <p:nvSpPr>
          <p:cNvPr id="4" name="Content Placeholder 3">
            <a:extLst>
              <a:ext uri="{FF2B5EF4-FFF2-40B4-BE49-F238E27FC236}">
                <a16:creationId xmlns:a16="http://schemas.microsoft.com/office/drawing/2014/main" id="{58902F01-C86C-6849-83B1-5E716A9FAF0B}"/>
              </a:ext>
            </a:extLst>
          </p:cNvPr>
          <p:cNvSpPr>
            <a:spLocks noGrp="1"/>
          </p:cNvSpPr>
          <p:nvPr>
            <p:ph idx="1"/>
          </p:nvPr>
        </p:nvSpPr>
        <p:spPr>
          <a:xfrm>
            <a:off x="833415" y="1177758"/>
            <a:ext cx="10327008" cy="3908592"/>
          </a:xfrm>
        </p:spPr>
        <p:txBody>
          <a:bodyPr/>
          <a:lstStyle/>
          <a:p>
            <a:r>
              <a:rPr lang="en-US" dirty="0"/>
              <a:t>When there are more than 2 categories in the response variable, then there is no guarantee that </a:t>
            </a:r>
            <a:r>
              <a:rPr lang="en-US" i="1" dirty="0"/>
              <a:t>P</a:t>
            </a:r>
            <a:r>
              <a:rPr lang="en-US" dirty="0"/>
              <a:t>(</a:t>
            </a:r>
            <a:r>
              <a:rPr lang="en-US" i="1" dirty="0"/>
              <a:t>Y</a:t>
            </a:r>
            <a:r>
              <a:rPr lang="en-US" dirty="0"/>
              <a:t> = </a:t>
            </a:r>
            <a:r>
              <a:rPr lang="en-US" i="1" dirty="0"/>
              <a:t>k</a:t>
            </a:r>
            <a:r>
              <a:rPr lang="en-US" dirty="0"/>
              <a:t>) ≥ 0.5 for any one category. So any classifier based on logistic regression will instead have to select the group with the largest estimated probability. </a:t>
            </a:r>
          </a:p>
          <a:p>
            <a:endParaRPr lang="en-US" dirty="0"/>
          </a:p>
          <a:p>
            <a:r>
              <a:rPr lang="en-US" dirty="0"/>
              <a:t>The classification boundaries are then much more difficult to determine. We will not get into the algorithm for drawing these in this class. </a:t>
            </a:r>
          </a:p>
          <a:p>
            <a:endParaRPr lang="en-US" dirty="0"/>
          </a:p>
        </p:txBody>
      </p:sp>
    </p:spTree>
    <p:extLst>
      <p:ext uri="{BB962C8B-B14F-4D97-AF65-F5344CB8AC3E}">
        <p14:creationId xmlns:p14="http://schemas.microsoft.com/office/powerpoint/2010/main" val="2321042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lstStyle/>
          <a:p>
            <a:pPr marL="457200" indent="-457200">
              <a:lnSpc>
                <a:spcPct val="150000"/>
              </a:lnSpc>
              <a:buFont typeface="Arial" panose="020B0604020202020204" pitchFamily="34" charset="0"/>
              <a:buChar char="•"/>
            </a:pPr>
            <a:r>
              <a:rPr lang="en-US" dirty="0"/>
              <a:t>Logistic Regression: a Brief Review </a:t>
            </a:r>
          </a:p>
          <a:p>
            <a:pPr marL="457200" indent="-457200">
              <a:lnSpc>
                <a:spcPct val="150000"/>
              </a:lnSpc>
              <a:buFont typeface="Arial" panose="020B0604020202020204" pitchFamily="34" charset="0"/>
              <a:buChar char="•"/>
            </a:pPr>
            <a:r>
              <a:rPr lang="en-US" dirty="0"/>
              <a:t>Classification Boundaries</a:t>
            </a:r>
          </a:p>
          <a:p>
            <a:pPr marL="457200" indent="-457200">
              <a:lnSpc>
                <a:spcPct val="150000"/>
              </a:lnSpc>
              <a:buFont typeface="Arial" panose="020B0604020202020204" pitchFamily="34" charset="0"/>
              <a:buChar char="•"/>
            </a:pPr>
            <a:r>
              <a:rPr lang="en-US" dirty="0"/>
              <a:t>Regularization in Logistic Regression </a:t>
            </a:r>
          </a:p>
          <a:p>
            <a:pPr marL="457200" indent="-457200">
              <a:lnSpc>
                <a:spcPct val="150000"/>
              </a:lnSpc>
              <a:buFont typeface="Arial" panose="020B0604020202020204" pitchFamily="34" charset="0"/>
              <a:buChar char="•"/>
            </a:pPr>
            <a:r>
              <a:rPr lang="en-US" dirty="0"/>
              <a:t>Multinomial Logistic Regression</a:t>
            </a:r>
          </a:p>
          <a:p>
            <a:pPr marL="457200" indent="-457200">
              <a:lnSpc>
                <a:spcPct val="150000"/>
              </a:lnSpc>
              <a:buFont typeface="Arial" panose="020B0604020202020204" pitchFamily="34" charset="0"/>
              <a:buChar char="•"/>
            </a:pPr>
            <a:r>
              <a:rPr lang="en-US" dirty="0"/>
              <a:t>Bayes Theorem and Misclassification Rates </a:t>
            </a:r>
          </a:p>
          <a:p>
            <a:pPr marL="457200" indent="-457200">
              <a:lnSpc>
                <a:spcPct val="150000"/>
              </a:lnSpc>
              <a:buFont typeface="Arial" panose="020B0604020202020204" pitchFamily="34" charset="0"/>
              <a:buChar char="•"/>
            </a:pPr>
            <a:r>
              <a:rPr lang="en-US" dirty="0"/>
              <a:t>ROC Curves </a:t>
            </a:r>
          </a:p>
          <a:p>
            <a:pPr marL="457200" indent="-457200">
              <a:lnSpc>
                <a:spcPct val="150000"/>
              </a:lnSpc>
              <a:spcAft>
                <a:spcPts val="1200"/>
              </a:spcAft>
              <a:buFont typeface="Arial" panose="020B0604020202020204" pitchFamily="34" charset="0"/>
              <a:buChar char="•"/>
            </a:pPr>
            <a:endParaRPr lang="en-US" dirty="0"/>
          </a:p>
          <a:p>
            <a:pPr marL="457200" indent="-457200">
              <a:lnSpc>
                <a:spcPct val="150000"/>
              </a:lnSpc>
              <a:spcAft>
                <a:spcPts val="1200"/>
              </a:spcAft>
              <a:buFont typeface="Arial" panose="020B0604020202020204" pitchFamily="34" charset="0"/>
              <a:buChar char="•"/>
            </a:pPr>
            <a:endParaRPr lang="en-US" dirty="0"/>
          </a:p>
        </p:txBody>
      </p:sp>
    </p:spTree>
    <p:extLst>
      <p:ext uri="{BB962C8B-B14F-4D97-AF65-F5344CB8AC3E}">
        <p14:creationId xmlns:p14="http://schemas.microsoft.com/office/powerpoint/2010/main" val="1598513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AFB4-43BC-5A49-9604-5B67FEE40C44}"/>
              </a:ext>
            </a:extLst>
          </p:cNvPr>
          <p:cNvSpPr>
            <a:spLocks noGrp="1"/>
          </p:cNvSpPr>
          <p:nvPr>
            <p:ph type="title"/>
          </p:nvPr>
        </p:nvSpPr>
        <p:spPr/>
        <p:txBody>
          <a:bodyPr/>
          <a:lstStyle/>
          <a:p>
            <a:r>
              <a:rPr lang="en-US" dirty="0" err="1"/>
              <a:t>Softmax</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0D3D61-F093-2144-9EA8-7FDB7615802F}"/>
                  </a:ext>
                </a:extLst>
              </p:cNvPr>
              <p:cNvSpPr>
                <a:spLocks noGrp="1"/>
              </p:cNvSpPr>
              <p:nvPr>
                <p:ph idx="1"/>
              </p:nvPr>
            </p:nvSpPr>
            <p:spPr>
              <a:xfrm>
                <a:off x="833415" y="1177758"/>
                <a:ext cx="10510860" cy="2451267"/>
              </a:xfrm>
            </p:spPr>
            <p:txBody>
              <a:bodyPr/>
              <a:lstStyle/>
              <a:p>
                <a:r>
                  <a:rPr lang="en-US" sz="2600" dirty="0"/>
                  <a:t>So how do we convert a set of probability estimates from separate models to one set of probability estimates?</a:t>
                </a:r>
              </a:p>
              <a:p>
                <a:r>
                  <a:rPr lang="en-US" sz="2600" dirty="0"/>
                  <a:t>The </a:t>
                </a:r>
                <a:r>
                  <a:rPr lang="en-US" sz="2600" b="1" i="1" dirty="0" err="1"/>
                  <a:t>softmax</a:t>
                </a:r>
                <a:r>
                  <a:rPr lang="en-US" sz="2600" dirty="0"/>
                  <a:t> function is used.  That is, the weights are just normalized for each predicted probability.  AKA, predict the 3 class probabilities from each model of the 3 models, and just rescale so they add up to 1.</a:t>
                </a:r>
              </a:p>
              <a:p>
                <a:r>
                  <a:rPr lang="en-US" sz="2600" dirty="0"/>
                  <a:t>Mathematically that is:</a:t>
                </a:r>
              </a:p>
              <a:p>
                <a:endParaRPr lang="en-US" sz="2600" dirty="0"/>
              </a:p>
              <a:p>
                <a:endParaRPr lang="en-US" sz="2600" dirty="0"/>
              </a:p>
              <a:p>
                <a:endParaRPr lang="en-US" sz="2600" dirty="0"/>
              </a:p>
              <a:p>
                <a:r>
                  <a:rPr lang="en-US" sz="2600" dirty="0"/>
                  <a:t>where </a:t>
                </a:r>
                <a14:m>
                  <m:oMath xmlns:m="http://schemas.openxmlformats.org/officeDocument/2006/math">
                    <m:acc>
                      <m:accPr>
                        <m:chr m:val="⃗"/>
                        <m:ctrlPr>
                          <a:rPr lang="en-US" sz="2600" i="1">
                            <a:latin typeface="Cambria Math" panose="02040503050406030204" pitchFamily="18" charset="0"/>
                          </a:rPr>
                        </m:ctrlPr>
                      </m:accPr>
                      <m:e>
                        <m:r>
                          <a:rPr lang="en-US" sz="2600" i="1">
                            <a:latin typeface="Cambria Math" panose="02040503050406030204" pitchFamily="18" charset="0"/>
                          </a:rPr>
                          <m:t>𝑥</m:t>
                        </m:r>
                      </m:e>
                    </m:acc>
                  </m:oMath>
                </a14:m>
                <a:r>
                  <a:rPr lang="en-US" sz="2600" dirty="0"/>
                  <a:t> is the vector of covariates for that observation and </a:t>
                </a:r>
                <a14:m>
                  <m:oMath xmlns:m="http://schemas.openxmlformats.org/officeDocument/2006/math">
                    <m:sSub>
                      <m:sSubPr>
                        <m:ctrlPr>
                          <a:rPr lang="en-US" sz="2600" i="1">
                            <a:latin typeface="Cambria Math" panose="02040503050406030204" pitchFamily="18" charset="0"/>
                          </a:rPr>
                        </m:ctrlPr>
                      </m:sSubPr>
                      <m:e>
                        <m:acc>
                          <m:accPr>
                            <m:chr m:val="̂"/>
                            <m:ctrlPr>
                              <a:rPr lang="en-US" sz="2600" i="1">
                                <a:latin typeface="Cambria Math" panose="02040503050406030204" pitchFamily="18" charset="0"/>
                                <a:ea typeface="Cambria Math" panose="02040503050406030204" pitchFamily="18" charset="0"/>
                              </a:rPr>
                            </m:ctrlPr>
                          </m:accPr>
                          <m:e>
                            <m:acc>
                              <m:accPr>
                                <m:chr m:val="⃗"/>
                                <m:ctrlPr>
                                  <a:rPr lang="en-US" sz="2600" i="1">
                                    <a:latin typeface="Cambria Math" panose="02040503050406030204" pitchFamily="18" charset="0"/>
                                  </a:rPr>
                                </m:ctrlPr>
                              </m:accPr>
                              <m:e>
                                <m:r>
                                  <a:rPr lang="en-US" sz="2600" i="1">
                                    <a:latin typeface="Cambria Math" panose="02040503050406030204" pitchFamily="18" charset="0"/>
                                    <a:ea typeface="Cambria Math" panose="02040503050406030204" pitchFamily="18" charset="0"/>
                                  </a:rPr>
                                  <m:t>𝛽</m:t>
                                </m:r>
                              </m:e>
                            </m:acc>
                          </m:e>
                        </m:acc>
                      </m:e>
                      <m:sub>
                        <m:r>
                          <a:rPr lang="en-US" sz="2600" i="1">
                            <a:latin typeface="Cambria Math" panose="02040503050406030204" pitchFamily="18" charset="0"/>
                          </a:rPr>
                          <m:t>𝑘</m:t>
                        </m:r>
                      </m:sub>
                    </m:sSub>
                    <m:r>
                      <a:rPr lang="en-US" sz="2600" i="1">
                        <a:latin typeface="Cambria Math" panose="02040503050406030204" pitchFamily="18" charset="0"/>
                      </a:rPr>
                      <m:t> </m:t>
                    </m:r>
                  </m:oMath>
                </a14:m>
                <a:r>
                  <a:rPr lang="en-US" sz="2600" dirty="0"/>
                  <a:t>are the associated logistic regression coefficient estimates.</a:t>
                </a:r>
              </a:p>
            </p:txBody>
          </p:sp>
        </mc:Choice>
        <mc:Fallback xmlns="">
          <p:sp>
            <p:nvSpPr>
              <p:cNvPr id="3" name="Content Placeholder 2">
                <a:extLst>
                  <a:ext uri="{FF2B5EF4-FFF2-40B4-BE49-F238E27FC236}">
                    <a16:creationId xmlns:a16="http://schemas.microsoft.com/office/drawing/2014/main" id="{440D3D61-F093-2144-9EA8-7FDB7615802F}"/>
                  </a:ext>
                </a:extLst>
              </p:cNvPr>
              <p:cNvSpPr>
                <a:spLocks noGrp="1" noRot="1" noChangeAspect="1" noMove="1" noResize="1" noEditPoints="1" noAdjustHandles="1" noChangeArrowheads="1" noChangeShapeType="1" noTextEdit="1"/>
              </p:cNvSpPr>
              <p:nvPr>
                <p:ph idx="1"/>
              </p:nvPr>
            </p:nvSpPr>
            <p:spPr>
              <a:xfrm>
                <a:off x="833415" y="1177758"/>
                <a:ext cx="10510860" cy="2451267"/>
              </a:xfrm>
              <a:blipFill>
                <a:blip r:embed="rId2"/>
                <a:stretch>
                  <a:fillRect l="-966" t="-2062" r="-1329" b="-11237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5B0608F-2C92-E049-B34D-00262DF3BA15}"/>
              </a:ext>
            </a:extLst>
          </p:cNvPr>
          <p:cNvSpPr>
            <a:spLocks noGrp="1"/>
          </p:cNvSpPr>
          <p:nvPr>
            <p:ph type="sldNum" sz="quarter" idx="12"/>
          </p:nvPr>
        </p:nvSpPr>
        <p:spPr/>
        <p:txBody>
          <a:bodyPr/>
          <a:lstStyle/>
          <a:p>
            <a:fld id="{8C616E8F-BF65-1643-9F00-FF84D0665BC6}" type="slidenum">
              <a:rPr lang="en-US" smtClean="0"/>
              <a:t>30</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12B65CC-2D7C-9A48-A2FC-9FC279CF7F30}"/>
                  </a:ext>
                </a:extLst>
              </p:cNvPr>
              <p:cNvSpPr txBox="1"/>
              <p:nvPr/>
            </p:nvSpPr>
            <p:spPr>
              <a:xfrm>
                <a:off x="3888929" y="3849807"/>
                <a:ext cx="4167936" cy="144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𝑃</m:t>
                      </m:r>
                      <m:d>
                        <m:dPr>
                          <m:ctrlPr>
                            <a:rPr lang="en-US" sz="3000" b="0" i="1" smtClean="0">
                              <a:latin typeface="Cambria Math" panose="02040503050406030204" pitchFamily="18" charset="0"/>
                            </a:rPr>
                          </m:ctrlPr>
                        </m:dPr>
                        <m:e>
                          <m:r>
                            <a:rPr lang="en-US" sz="3000" b="0" i="1" smtClean="0">
                              <a:latin typeface="Cambria Math" panose="02040503050406030204" pitchFamily="18" charset="0"/>
                            </a:rPr>
                            <m:t>𝑦</m:t>
                          </m:r>
                          <m:r>
                            <a:rPr lang="en-US" sz="3000" b="0" i="1" smtClean="0">
                              <a:latin typeface="Cambria Math" panose="02040503050406030204" pitchFamily="18" charset="0"/>
                            </a:rPr>
                            <m:t>=</m:t>
                          </m:r>
                          <m:r>
                            <a:rPr lang="en-US" sz="3000" b="0" i="1" smtClean="0">
                              <a:latin typeface="Cambria Math" panose="02040503050406030204" pitchFamily="18" charset="0"/>
                            </a:rPr>
                            <m:t>𝑘</m:t>
                          </m:r>
                        </m:e>
                        <m:e>
                          <m:acc>
                            <m:accPr>
                              <m:chr m:val="⃗"/>
                              <m:ctrlPr>
                                <a:rPr lang="en-US" sz="3000" i="1">
                                  <a:latin typeface="Cambria Math" panose="02040503050406030204" pitchFamily="18" charset="0"/>
                                </a:rPr>
                              </m:ctrlPr>
                            </m:accPr>
                            <m:e>
                              <m:r>
                                <a:rPr lang="en-US" sz="3000" i="1">
                                  <a:latin typeface="Cambria Math" panose="02040503050406030204" pitchFamily="18" charset="0"/>
                                </a:rPr>
                                <m:t>𝑥</m:t>
                              </m:r>
                            </m:e>
                          </m:acc>
                        </m:e>
                      </m:d>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sSup>
                            <m:sSupPr>
                              <m:ctrlPr>
                                <a:rPr lang="en-US" sz="3000" i="1">
                                  <a:latin typeface="Cambria Math" panose="02040503050406030204" pitchFamily="18" charset="0"/>
                                </a:rPr>
                              </m:ctrlPr>
                            </m:sSupPr>
                            <m:e>
                              <m:r>
                                <a:rPr lang="en-US" sz="3000" i="1">
                                  <a:latin typeface="Cambria Math" panose="02040503050406030204" pitchFamily="18" charset="0"/>
                                </a:rPr>
                                <m:t>𝑒</m:t>
                              </m:r>
                            </m:e>
                            <m:sup>
                              <m:sSup>
                                <m:sSupPr>
                                  <m:ctrlPr>
                                    <a:rPr lang="en-US" sz="3000" i="1">
                                      <a:latin typeface="Cambria Math" panose="02040503050406030204" pitchFamily="18" charset="0"/>
                                    </a:rPr>
                                  </m:ctrlPr>
                                </m:sSupPr>
                                <m:e>
                                  <m:acc>
                                    <m:accPr>
                                      <m:chr m:val="⃗"/>
                                      <m:ctrlPr>
                                        <a:rPr lang="en-US" sz="3000" i="1">
                                          <a:latin typeface="Cambria Math" panose="02040503050406030204" pitchFamily="18" charset="0"/>
                                        </a:rPr>
                                      </m:ctrlPr>
                                    </m:accPr>
                                    <m:e>
                                      <m:r>
                                        <a:rPr lang="en-US" sz="3000" i="1">
                                          <a:latin typeface="Cambria Math" panose="02040503050406030204" pitchFamily="18" charset="0"/>
                                        </a:rPr>
                                        <m:t>𝑥</m:t>
                                      </m:r>
                                    </m:e>
                                  </m:acc>
                                </m:e>
                                <m:sup>
                                  <m:r>
                                    <a:rPr lang="en-US" sz="3000" i="1">
                                      <a:latin typeface="Cambria Math" panose="02040503050406030204" pitchFamily="18" charset="0"/>
                                    </a:rPr>
                                    <m:t>𝑇</m:t>
                                  </m:r>
                                </m:sup>
                              </m:sSup>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ea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𝛽</m:t>
                                          </m:r>
                                        </m:e>
                                      </m:acc>
                                    </m:e>
                                  </m:acc>
                                </m:e>
                                <m:sub>
                                  <m:r>
                                    <a:rPr lang="en-US" sz="3000" i="1">
                                      <a:latin typeface="Cambria Math" panose="02040503050406030204" pitchFamily="18" charset="0"/>
                                    </a:rPr>
                                    <m:t>𝑘</m:t>
                                  </m:r>
                                </m:sub>
                              </m:sSub>
                            </m:sup>
                          </m:sSup>
                        </m:num>
                        <m:den>
                          <m:nary>
                            <m:naryPr>
                              <m:chr m:val="∑"/>
                              <m:ctrlPr>
                                <a:rPr lang="en-US" sz="3000" b="0" i="1" smtClean="0">
                                  <a:latin typeface="Cambria Math" panose="02040503050406030204" pitchFamily="18" charset="0"/>
                                </a:rPr>
                              </m:ctrlPr>
                            </m:naryPr>
                            <m:sub>
                              <m:r>
                                <m:rPr>
                                  <m:brk m:alnAt="23"/>
                                </m:rPr>
                                <a:rPr lang="en-US" sz="3000" b="0" i="1" smtClean="0">
                                  <a:latin typeface="Cambria Math" panose="02040503050406030204" pitchFamily="18" charset="0"/>
                                </a:rPr>
                                <m:t>𝑗</m:t>
                              </m:r>
                              <m:r>
                                <a:rPr lang="en-US" sz="3000" b="0" i="1" smtClean="0">
                                  <a:latin typeface="Cambria Math" panose="02040503050406030204" pitchFamily="18" charset="0"/>
                                </a:rPr>
                                <m:t>=1</m:t>
                              </m:r>
                            </m:sub>
                            <m:sup>
                              <m:r>
                                <a:rPr lang="en-US" sz="3000" b="0" i="1" smtClean="0">
                                  <a:latin typeface="Cambria Math" panose="02040503050406030204" pitchFamily="18" charset="0"/>
                                </a:rPr>
                                <m:t>𝐾</m:t>
                              </m:r>
                            </m:sup>
                            <m:e>
                              <m:sSup>
                                <m:sSupPr>
                                  <m:ctrlPr>
                                    <a:rPr lang="en-US" sz="3000" i="1">
                                      <a:latin typeface="Cambria Math" panose="02040503050406030204" pitchFamily="18" charset="0"/>
                                    </a:rPr>
                                  </m:ctrlPr>
                                </m:sSupPr>
                                <m:e>
                                  <m:r>
                                    <a:rPr lang="en-US" sz="3000" i="1">
                                      <a:latin typeface="Cambria Math" panose="02040503050406030204" pitchFamily="18" charset="0"/>
                                    </a:rPr>
                                    <m:t>𝑒</m:t>
                                  </m:r>
                                </m:e>
                                <m:sup>
                                  <m:sSup>
                                    <m:sSupPr>
                                      <m:ctrlPr>
                                        <a:rPr lang="en-US" sz="3000" i="1">
                                          <a:latin typeface="Cambria Math" panose="02040503050406030204" pitchFamily="18" charset="0"/>
                                        </a:rPr>
                                      </m:ctrlPr>
                                    </m:sSupPr>
                                    <m:e>
                                      <m:acc>
                                        <m:accPr>
                                          <m:chr m:val="⃗"/>
                                          <m:ctrlPr>
                                            <a:rPr lang="en-US" sz="3000" i="1">
                                              <a:latin typeface="Cambria Math" panose="02040503050406030204" pitchFamily="18" charset="0"/>
                                            </a:rPr>
                                          </m:ctrlPr>
                                        </m:accPr>
                                        <m:e>
                                          <m:r>
                                            <a:rPr lang="en-US" sz="3000" i="1">
                                              <a:latin typeface="Cambria Math" panose="02040503050406030204" pitchFamily="18" charset="0"/>
                                            </a:rPr>
                                            <m:t>𝑥</m:t>
                                          </m:r>
                                        </m:e>
                                      </m:acc>
                                    </m:e>
                                    <m:sup>
                                      <m:r>
                                        <a:rPr lang="en-US" sz="3000" i="1">
                                          <a:latin typeface="Cambria Math" panose="02040503050406030204" pitchFamily="18" charset="0"/>
                                        </a:rPr>
                                        <m:t>𝑇</m:t>
                                      </m:r>
                                    </m:sup>
                                  </m:sSup>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ea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𝛽</m:t>
                                              </m:r>
                                            </m:e>
                                          </m:acc>
                                        </m:e>
                                      </m:acc>
                                    </m:e>
                                    <m:sub>
                                      <m:r>
                                        <a:rPr lang="en-US" sz="3000" b="0" i="1" smtClean="0">
                                          <a:latin typeface="Cambria Math" panose="02040503050406030204" pitchFamily="18" charset="0"/>
                                        </a:rPr>
                                        <m:t>𝑗</m:t>
                                      </m:r>
                                    </m:sub>
                                  </m:sSub>
                                </m:sup>
                              </m:sSup>
                            </m:e>
                          </m:nary>
                        </m:den>
                      </m:f>
                    </m:oMath>
                  </m:oMathPara>
                </a14:m>
                <a:endParaRPr lang="en-US" sz="3000" dirty="0"/>
              </a:p>
            </p:txBody>
          </p:sp>
        </mc:Choice>
        <mc:Fallback xmlns="">
          <p:sp>
            <p:nvSpPr>
              <p:cNvPr id="7" name="TextBox 6">
                <a:extLst>
                  <a:ext uri="{FF2B5EF4-FFF2-40B4-BE49-F238E27FC236}">
                    <a16:creationId xmlns:a16="http://schemas.microsoft.com/office/drawing/2014/main" id="{012B65CC-2D7C-9A48-A2FC-9FC279CF7F30}"/>
                  </a:ext>
                </a:extLst>
              </p:cNvPr>
              <p:cNvSpPr txBox="1">
                <a:spLocks noRot="1" noChangeAspect="1" noMove="1" noResize="1" noEditPoints="1" noAdjustHandles="1" noChangeArrowheads="1" noChangeShapeType="1" noTextEdit="1"/>
              </p:cNvSpPr>
              <p:nvPr/>
            </p:nvSpPr>
            <p:spPr>
              <a:xfrm>
                <a:off x="3888929" y="3849807"/>
                <a:ext cx="4167936" cy="1441613"/>
              </a:xfrm>
              <a:prstGeom prst="rect">
                <a:avLst/>
              </a:prstGeom>
              <a:blipFill>
                <a:blip r:embed="rId3"/>
                <a:stretch>
                  <a:fillRect l="-1520" t="-1739" r="-304" b="-74783"/>
                </a:stretch>
              </a:blipFill>
            </p:spPr>
            <p:txBody>
              <a:bodyPr/>
              <a:lstStyle/>
              <a:p>
                <a:r>
                  <a:rPr lang="en-US">
                    <a:noFill/>
                  </a:rPr>
                  <a:t> </a:t>
                </a:r>
              </a:p>
            </p:txBody>
          </p:sp>
        </mc:Fallback>
      </mc:AlternateContent>
    </p:spTree>
    <p:extLst>
      <p:ext uri="{BB962C8B-B14F-4D97-AF65-F5344CB8AC3E}">
        <p14:creationId xmlns:p14="http://schemas.microsoft.com/office/powerpoint/2010/main" val="3380359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for more than 2 Categories in </a:t>
            </a:r>
            <a:r>
              <a:rPr lang="en-US" dirty="0" err="1"/>
              <a:t>sklearn</a:t>
            </a:r>
            <a:endParaRPr lang="en-US" dirty="0">
              <a:effectLst/>
            </a:endParaRPr>
          </a:p>
        </p:txBody>
      </p:sp>
      <p:pic>
        <p:nvPicPr>
          <p:cNvPr id="3" name="Picture 2">
            <a:extLst>
              <a:ext uri="{FF2B5EF4-FFF2-40B4-BE49-F238E27FC236}">
                <a16:creationId xmlns:a16="http://schemas.microsoft.com/office/drawing/2014/main" id="{B9A29F9F-3B80-854E-950C-F8F9DC6A8604}"/>
              </a:ext>
            </a:extLst>
          </p:cNvPr>
          <p:cNvPicPr>
            <a:picLocks noChangeAspect="1"/>
          </p:cNvPicPr>
          <p:nvPr/>
        </p:nvPicPr>
        <p:blipFill>
          <a:blip r:embed="rId2"/>
          <a:stretch>
            <a:fillRect/>
          </a:stretch>
        </p:blipFill>
        <p:spPr>
          <a:xfrm>
            <a:off x="582692" y="1331834"/>
            <a:ext cx="11260016" cy="4194331"/>
          </a:xfrm>
          <a:prstGeom prst="rect">
            <a:avLst/>
          </a:prstGeom>
        </p:spPr>
      </p:pic>
    </p:spTree>
    <p:extLst>
      <p:ext uri="{BB962C8B-B14F-4D97-AF65-F5344CB8AC3E}">
        <p14:creationId xmlns:p14="http://schemas.microsoft.com/office/powerpoint/2010/main" val="929464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 Theorem and Misclassification Rates </a:t>
            </a:r>
            <a:endParaRPr lang="en-US" dirty="0">
              <a:effectLst/>
            </a:endParaRPr>
          </a:p>
        </p:txBody>
      </p:sp>
      <p:sp>
        <p:nvSpPr>
          <p:cNvPr id="3" name="TextBox 2">
            <a:extLst>
              <a:ext uri="{FF2B5EF4-FFF2-40B4-BE49-F238E27FC236}">
                <a16:creationId xmlns:a16="http://schemas.microsoft.com/office/drawing/2014/main" id="{38474703-96C3-F343-BDCB-33A59F168F0A}"/>
              </a:ext>
            </a:extLst>
          </p:cNvPr>
          <p:cNvSpPr txBox="1"/>
          <p:nvPr/>
        </p:nvSpPr>
        <p:spPr>
          <a:xfrm>
            <a:off x="5206701" y="32703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51062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 Theorem </a:t>
            </a:r>
            <a:endParaRPr lang="en-US" dirty="0">
              <a:effectLs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32496" y="983807"/>
                <a:ext cx="10327008" cy="4717433"/>
              </a:xfrm>
            </p:spPr>
            <p:txBody>
              <a:bodyPr/>
              <a:lstStyle/>
              <a:p>
                <a:r>
                  <a:rPr lang="en-US" sz="2600" dirty="0"/>
                  <a:t>We define conditional probability as: </a:t>
                </a:r>
              </a:p>
              <a:p>
                <a:r>
                  <a:rPr lang="en-US" sz="2600" dirty="0"/>
                  <a:t>					</a:t>
                </a:r>
                <a14:m>
                  <m:oMath xmlns:m="http://schemas.openxmlformats.org/officeDocument/2006/math">
                    <m:r>
                      <a:rPr lang="en-US" sz="2600" b="0" i="1" smtClean="0">
                        <a:latin typeface="Cambria Math" panose="02040503050406030204" pitchFamily="18" charset="0"/>
                      </a:rPr>
                      <m:t>𝑃</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𝐵</m:t>
                        </m:r>
                      </m:e>
                      <m:e>
                        <m:r>
                          <a:rPr lang="en-US" sz="2600" b="0" i="1" smtClean="0">
                            <a:latin typeface="Cambria Math" panose="02040503050406030204" pitchFamily="18" charset="0"/>
                          </a:rPr>
                          <m:t>𝐴</m:t>
                        </m:r>
                      </m:e>
                    </m:d>
                    <m:r>
                      <a:rPr lang="en-US" sz="2600" i="1">
                        <a:latin typeface="Cambria Math" panose="02040503050406030204" pitchFamily="18" charset="0"/>
                      </a:rPr>
                      <m:t>=</m:t>
                    </m:r>
                    <m:r>
                      <a:rPr lang="en-US" sz="2600" i="1">
                        <a:latin typeface="Cambria Math" panose="02040503050406030204" pitchFamily="18" charset="0"/>
                      </a:rPr>
                      <m:t>𝑃</m:t>
                    </m:r>
                    <m:r>
                      <a:rPr lang="en-US" sz="2600" i="1">
                        <a:latin typeface="Cambria Math" panose="02040503050406030204" pitchFamily="18" charset="0"/>
                      </a:rPr>
                      <m:t>(</m:t>
                    </m:r>
                    <m:r>
                      <a:rPr lang="en-US" sz="2600" i="1">
                        <a:latin typeface="Cambria Math" panose="02040503050406030204" pitchFamily="18" charset="0"/>
                      </a:rPr>
                      <m:t>𝐵</m:t>
                    </m:r>
                    <m:r>
                      <a:rPr lang="en-US" sz="2600" i="1">
                        <a:latin typeface="Cambria Math" panose="02040503050406030204" pitchFamily="18" charset="0"/>
                      </a:rPr>
                      <m:t> </m:t>
                    </m:r>
                    <m:r>
                      <a:rPr lang="en-US" sz="2600" i="1">
                        <a:latin typeface="Cambria Math" panose="02040503050406030204" pitchFamily="18" charset="0"/>
                      </a:rPr>
                      <m:t>𝑎𝑛𝑑</m:t>
                    </m:r>
                    <m:r>
                      <a:rPr lang="en-US" sz="2600" i="1">
                        <a:latin typeface="Cambria Math" panose="02040503050406030204" pitchFamily="18" charset="0"/>
                      </a:rPr>
                      <m:t> </m:t>
                    </m:r>
                    <m:r>
                      <a:rPr lang="en-US" sz="2600" i="1">
                        <a:latin typeface="Cambria Math" panose="02040503050406030204" pitchFamily="18" charset="0"/>
                      </a:rPr>
                      <m:t>𝐴</m:t>
                    </m:r>
                    <m:r>
                      <a:rPr lang="en-US" sz="2600" i="1">
                        <a:latin typeface="Cambria Math" panose="02040503050406030204" pitchFamily="18" charset="0"/>
                      </a:rPr>
                      <m:t>)/</m:t>
                    </m:r>
                    <m:r>
                      <a:rPr lang="en-US" sz="2600" b="0" i="1" smtClean="0">
                        <a:latin typeface="Cambria Math" panose="02040503050406030204" pitchFamily="18" charset="0"/>
                      </a:rPr>
                      <m:t>𝑃</m:t>
                    </m:r>
                    <m:r>
                      <a:rPr lang="en-US" sz="2600" b="0" i="1" smtClean="0">
                        <a:latin typeface="Cambria Math" panose="02040503050406030204" pitchFamily="18" charset="0"/>
                      </a:rPr>
                      <m:t>(</m:t>
                    </m:r>
                    <m:r>
                      <a:rPr lang="en-US" sz="2600" b="0" i="1" smtClean="0">
                        <a:latin typeface="Cambria Math" panose="02040503050406030204" pitchFamily="18" charset="0"/>
                      </a:rPr>
                      <m:t>𝐴</m:t>
                    </m:r>
                    <m:r>
                      <a:rPr lang="en-US" sz="2600" b="0" i="1" smtClean="0">
                        <a:latin typeface="Cambria Math" panose="02040503050406030204" pitchFamily="18" charset="0"/>
                      </a:rPr>
                      <m:t>)</m:t>
                    </m:r>
                  </m:oMath>
                </a14:m>
                <a:endParaRPr lang="en-US" sz="2600" dirty="0"/>
              </a:p>
              <a:p>
                <a:r>
                  <a:rPr lang="en-US" sz="2600" dirty="0"/>
                  <a:t>And using the fact that </a:t>
                </a:r>
                <a14:m>
                  <m:oMath xmlns:m="http://schemas.openxmlformats.org/officeDocument/2006/math">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𝐵</m:t>
                        </m:r>
                        <m:r>
                          <a:rPr lang="en-US" sz="2600" i="1">
                            <a:latin typeface="Cambria Math" panose="02040503050406030204" pitchFamily="18" charset="0"/>
                          </a:rPr>
                          <m:t> </m:t>
                        </m:r>
                        <m:r>
                          <a:rPr lang="en-US" sz="2600" i="1">
                            <a:latin typeface="Cambria Math" panose="02040503050406030204" pitchFamily="18" charset="0"/>
                          </a:rPr>
                          <m:t>𝑎𝑛𝑑</m:t>
                        </m:r>
                        <m:r>
                          <a:rPr lang="en-US" sz="2600" i="1">
                            <a:latin typeface="Cambria Math" panose="02040503050406030204" pitchFamily="18" charset="0"/>
                          </a:rPr>
                          <m:t> </m:t>
                        </m:r>
                        <m:r>
                          <a:rPr lang="en-US" sz="2600" i="1">
                            <a:latin typeface="Cambria Math" panose="02040503050406030204" pitchFamily="18" charset="0"/>
                          </a:rPr>
                          <m:t>𝐴</m:t>
                        </m:r>
                      </m:e>
                    </m:d>
                    <m:r>
                      <a:rPr lang="en-US" sz="2600" b="0" i="1" smtClean="0">
                        <a:latin typeface="Cambria Math" panose="02040503050406030204" pitchFamily="18" charset="0"/>
                      </a:rPr>
                      <m:t>= </m:t>
                    </m:r>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𝐴</m:t>
                        </m:r>
                      </m:e>
                      <m:e>
                        <m:r>
                          <a:rPr lang="en-US" sz="2600" i="1">
                            <a:latin typeface="Cambria Math" panose="02040503050406030204" pitchFamily="18" charset="0"/>
                          </a:rPr>
                          <m:t>𝐵</m:t>
                        </m:r>
                      </m:e>
                    </m:d>
                    <m:r>
                      <a:rPr lang="en-US" sz="2600" i="1">
                        <a:latin typeface="Cambria Math" panose="02040503050406030204" pitchFamily="18" charset="0"/>
                      </a:rPr>
                      <m:t>𝑃</m:t>
                    </m:r>
                    <m:r>
                      <a:rPr lang="en-US" sz="2600" i="1">
                        <a:latin typeface="Cambria Math" panose="02040503050406030204" pitchFamily="18" charset="0"/>
                      </a:rPr>
                      <m:t>(</m:t>
                    </m:r>
                    <m:r>
                      <a:rPr lang="en-US" sz="2600" i="1">
                        <a:latin typeface="Cambria Math" panose="02040503050406030204" pitchFamily="18" charset="0"/>
                      </a:rPr>
                      <m:t>𝐵</m:t>
                    </m:r>
                    <m:r>
                      <a:rPr lang="en-US" sz="2600" i="1">
                        <a:latin typeface="Cambria Math" panose="02040503050406030204" pitchFamily="18" charset="0"/>
                      </a:rPr>
                      <m:t>) </m:t>
                    </m:r>
                  </m:oMath>
                </a14:m>
                <a:r>
                  <a:rPr lang="en-US" sz="2600" dirty="0"/>
                  <a:t>we get the simplest form of Bayes’ Theorem: </a:t>
                </a:r>
              </a:p>
              <a:p>
                <a:pPr/>
                <a14:m>
                  <m:oMathPara xmlns:m="http://schemas.openxmlformats.org/officeDocument/2006/math">
                    <m:oMathParaPr>
                      <m:jc m:val="centerGroup"/>
                    </m:oMathParaPr>
                    <m:oMath xmlns:m="http://schemas.openxmlformats.org/officeDocument/2006/math">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𝐵</m:t>
                          </m:r>
                        </m:e>
                        <m:e>
                          <m:r>
                            <a:rPr lang="en-US" sz="2600" i="1">
                              <a:latin typeface="Cambria Math" panose="02040503050406030204" pitchFamily="18" charset="0"/>
                            </a:rPr>
                            <m:t>𝐴</m:t>
                          </m:r>
                        </m:e>
                      </m:d>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𝐴</m:t>
                              </m:r>
                            </m:e>
                            <m:e>
                              <m:r>
                                <a:rPr lang="en-US" sz="2600" b="0" i="1" smtClean="0">
                                  <a:latin typeface="Cambria Math" panose="02040503050406030204" pitchFamily="18" charset="0"/>
                                </a:rPr>
                                <m:t>𝐵</m:t>
                              </m:r>
                            </m:e>
                          </m:d>
                          <m:r>
                            <a:rPr lang="en-US" sz="2600" b="0" i="1" smtClean="0">
                              <a:latin typeface="Cambria Math" panose="02040503050406030204" pitchFamily="18" charset="0"/>
                            </a:rPr>
                            <m:t>𝑃</m:t>
                          </m:r>
                          <m:r>
                            <a:rPr lang="en-US" sz="2600" b="0" i="1" smtClean="0">
                              <a:latin typeface="Cambria Math" panose="02040503050406030204" pitchFamily="18" charset="0"/>
                            </a:rPr>
                            <m:t>(</m:t>
                          </m:r>
                          <m:r>
                            <a:rPr lang="en-US" sz="2600" b="0" i="1" smtClean="0">
                              <a:latin typeface="Cambria Math" panose="02040503050406030204" pitchFamily="18" charset="0"/>
                            </a:rPr>
                            <m:t>𝐵</m:t>
                          </m:r>
                          <m:r>
                            <a:rPr lang="en-US" sz="2600" b="0" i="1" smtClean="0">
                              <a:latin typeface="Cambria Math" panose="02040503050406030204" pitchFamily="18" charset="0"/>
                            </a:rPr>
                            <m:t>)</m:t>
                          </m:r>
                        </m:num>
                        <m:den>
                          <m:r>
                            <a:rPr lang="en-US" sz="2600" i="1">
                              <a:latin typeface="Cambria Math" panose="02040503050406030204" pitchFamily="18" charset="0"/>
                            </a:rPr>
                            <m:t>𝑃</m:t>
                          </m:r>
                          <m:r>
                            <a:rPr lang="en-US" sz="2600" i="1">
                              <a:latin typeface="Cambria Math" panose="02040503050406030204" pitchFamily="18" charset="0"/>
                            </a:rPr>
                            <m:t>(</m:t>
                          </m:r>
                          <m:r>
                            <a:rPr lang="en-US" sz="2600" i="1">
                              <a:latin typeface="Cambria Math" panose="02040503050406030204" pitchFamily="18" charset="0"/>
                            </a:rPr>
                            <m:t>𝐴</m:t>
                          </m:r>
                          <m:r>
                            <a:rPr lang="en-US" sz="2600" i="1">
                              <a:latin typeface="Cambria Math" panose="02040503050406030204" pitchFamily="18" charset="0"/>
                            </a:rPr>
                            <m:t>)</m:t>
                          </m:r>
                        </m:den>
                      </m:f>
                    </m:oMath>
                  </m:oMathPara>
                </a14:m>
                <a:endParaRPr lang="en-US" sz="2600" dirty="0"/>
              </a:p>
              <a:p>
                <a:r>
                  <a:rPr lang="en-US" sz="2600" dirty="0"/>
                  <a:t>Another version of Bayes’ Theorem is found by substituting in the Law of Total Probability (LOTP) into the denominator: </a:t>
                </a:r>
              </a:p>
              <a:p>
                <a:pPr/>
                <a14:m>
                  <m:oMathPara xmlns:m="http://schemas.openxmlformats.org/officeDocument/2006/math">
                    <m:oMathParaPr>
                      <m:jc m:val="centerGroup"/>
                    </m:oMathParaPr>
                    <m:oMath xmlns:m="http://schemas.openxmlformats.org/officeDocument/2006/math">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𝐵</m:t>
                          </m:r>
                        </m:e>
                        <m:e>
                          <m:r>
                            <a:rPr lang="en-US" sz="2600" i="1">
                              <a:latin typeface="Cambria Math" panose="02040503050406030204" pitchFamily="18" charset="0"/>
                            </a:rPr>
                            <m:t>𝐴</m:t>
                          </m:r>
                        </m:e>
                      </m:d>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𝐴</m:t>
                              </m:r>
                            </m:e>
                            <m:e>
                              <m:r>
                                <a:rPr lang="en-US" sz="2600" i="1">
                                  <a:latin typeface="Cambria Math" panose="02040503050406030204" pitchFamily="18" charset="0"/>
                                </a:rPr>
                                <m:t>𝐵</m:t>
                              </m:r>
                            </m:e>
                          </m:d>
                          <m:r>
                            <a:rPr lang="en-US" sz="2600" i="1">
                              <a:latin typeface="Cambria Math" panose="02040503050406030204" pitchFamily="18" charset="0"/>
                            </a:rPr>
                            <m:t>𝑃</m:t>
                          </m:r>
                          <m:r>
                            <a:rPr lang="en-US" sz="2600" i="1">
                              <a:latin typeface="Cambria Math" panose="02040503050406030204" pitchFamily="18" charset="0"/>
                            </a:rPr>
                            <m:t>(</m:t>
                          </m:r>
                          <m:r>
                            <a:rPr lang="en-US" sz="2600" i="1">
                              <a:latin typeface="Cambria Math" panose="02040503050406030204" pitchFamily="18" charset="0"/>
                            </a:rPr>
                            <m:t>𝐵</m:t>
                          </m:r>
                          <m:r>
                            <a:rPr lang="en-US" sz="2600" i="1">
                              <a:latin typeface="Cambria Math" panose="02040503050406030204" pitchFamily="18" charset="0"/>
                            </a:rPr>
                            <m:t>)</m:t>
                          </m:r>
                        </m:num>
                        <m:den>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𝐴</m:t>
                              </m:r>
                            </m:e>
                            <m:e>
                              <m:r>
                                <a:rPr lang="en-US" sz="2600" i="1">
                                  <a:latin typeface="Cambria Math" panose="02040503050406030204" pitchFamily="18" charset="0"/>
                                </a:rPr>
                                <m:t>𝐵</m:t>
                              </m:r>
                            </m:e>
                          </m:d>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𝐵</m:t>
                              </m:r>
                            </m:e>
                          </m:d>
                          <m:r>
                            <a:rPr lang="en-US" sz="2600" b="0" i="1" smtClean="0">
                              <a:latin typeface="Cambria Math" panose="02040503050406030204" pitchFamily="18" charset="0"/>
                            </a:rPr>
                            <m:t>+</m:t>
                          </m:r>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𝐴</m:t>
                              </m:r>
                            </m:e>
                            <m:e>
                              <m:sSup>
                                <m:sSupPr>
                                  <m:ctrlPr>
                                    <a:rPr lang="en-US" sz="2600" b="0" i="1" smtClean="0">
                                      <a:latin typeface="Cambria Math" panose="02040503050406030204" pitchFamily="18" charset="0"/>
                                    </a:rPr>
                                  </m:ctrlPr>
                                </m:sSupPr>
                                <m:e>
                                  <m:r>
                                    <a:rPr lang="en-US" sz="2600" i="1">
                                      <a:latin typeface="Cambria Math" panose="02040503050406030204" pitchFamily="18" charset="0"/>
                                    </a:rPr>
                                    <m:t>𝐵</m:t>
                                  </m:r>
                                </m:e>
                                <m:sup>
                                  <m:r>
                                    <a:rPr lang="en-US" sz="2600" b="0" i="1" smtClean="0">
                                      <a:latin typeface="Cambria Math" panose="02040503050406030204" pitchFamily="18" charset="0"/>
                                    </a:rPr>
                                    <m:t>𝐶</m:t>
                                  </m:r>
                                </m:sup>
                              </m:sSup>
                            </m:e>
                          </m:d>
                          <m:r>
                            <a:rPr lang="en-US" sz="2600" i="1">
                              <a:latin typeface="Cambria Math" panose="02040503050406030204" pitchFamily="18" charset="0"/>
                            </a:rPr>
                            <m:t>𝑃</m:t>
                          </m:r>
                          <m:r>
                            <a:rPr lang="en-US" sz="2600" i="1">
                              <a:latin typeface="Cambria Math" panose="02040503050406030204" pitchFamily="18" charset="0"/>
                            </a:rPr>
                            <m:t>(</m:t>
                          </m:r>
                          <m:sSup>
                            <m:sSupPr>
                              <m:ctrlPr>
                                <a:rPr lang="en-US" sz="2600" b="0" i="1" smtClean="0">
                                  <a:latin typeface="Cambria Math" panose="02040503050406030204" pitchFamily="18" charset="0"/>
                                </a:rPr>
                              </m:ctrlPr>
                            </m:sSupPr>
                            <m:e>
                              <m:r>
                                <a:rPr lang="en-US" sz="2600" i="1">
                                  <a:latin typeface="Cambria Math" panose="02040503050406030204" pitchFamily="18" charset="0"/>
                                </a:rPr>
                                <m:t>𝐵</m:t>
                              </m:r>
                            </m:e>
                            <m:sup>
                              <m:r>
                                <a:rPr lang="en-US" sz="2600" b="0" i="1" smtClean="0">
                                  <a:latin typeface="Cambria Math" panose="02040503050406030204" pitchFamily="18" charset="0"/>
                                </a:rPr>
                                <m:t>𝐶</m:t>
                              </m:r>
                            </m:sup>
                          </m:sSup>
                          <m:r>
                            <a:rPr lang="en-US" sz="2600" i="1">
                              <a:latin typeface="Cambria Math" panose="02040503050406030204" pitchFamily="18" charset="0"/>
                            </a:rPr>
                            <m:t>)</m:t>
                          </m:r>
                        </m:den>
                      </m:f>
                    </m:oMath>
                  </m:oMathPara>
                </a14:m>
                <a:endParaRPr lang="en-US" sz="26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32496" y="983807"/>
                <a:ext cx="10327008" cy="4717433"/>
              </a:xfrm>
              <a:blipFill>
                <a:blip r:embed="rId2"/>
                <a:stretch>
                  <a:fillRect l="-982" t="-1072"/>
                </a:stretch>
              </a:blipFill>
            </p:spPr>
            <p:txBody>
              <a:bodyPr/>
              <a:lstStyle/>
              <a:p>
                <a:r>
                  <a:rPr lang="en-US">
                    <a:noFill/>
                  </a:rPr>
                  <a:t> </a:t>
                </a:r>
              </a:p>
            </p:txBody>
          </p:sp>
        </mc:Fallback>
      </mc:AlternateContent>
    </p:spTree>
    <p:extLst>
      <p:ext uri="{BB962C8B-B14F-4D97-AF65-F5344CB8AC3E}">
        <p14:creationId xmlns:p14="http://schemas.microsoft.com/office/powerpoint/2010/main" val="2075070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Testing </a:t>
            </a:r>
            <a:endParaRPr lang="en-US" dirty="0">
              <a:effectLst/>
            </a:endParaRPr>
          </a:p>
        </p:txBody>
      </p:sp>
      <p:sp>
        <p:nvSpPr>
          <p:cNvPr id="3" name="Content Placeholder 2"/>
          <p:cNvSpPr>
            <a:spLocks noGrp="1"/>
          </p:cNvSpPr>
          <p:nvPr>
            <p:ph idx="1"/>
          </p:nvPr>
        </p:nvSpPr>
        <p:spPr>
          <a:xfrm>
            <a:off x="833415" y="1177758"/>
            <a:ext cx="10327008" cy="4717433"/>
          </a:xfrm>
        </p:spPr>
        <p:txBody>
          <a:bodyPr/>
          <a:lstStyle/>
          <a:p>
            <a:r>
              <a:rPr lang="en-US" dirty="0"/>
              <a:t>In the diagnostic testing paradigm, one cares about whether the results of a test (like a classification test) matches truth (the true class that observation belongs to). The simplest version of this is trying to detect disease (</a:t>
            </a:r>
            <a:r>
              <a:rPr lang="en-US" i="1" dirty="0"/>
              <a:t>D</a:t>
            </a:r>
            <a:r>
              <a:rPr lang="en-US" dirty="0"/>
              <a:t>+ vs. </a:t>
            </a:r>
            <a:r>
              <a:rPr lang="en-US" i="1" dirty="0"/>
              <a:t>D</a:t>
            </a:r>
            <a:r>
              <a:rPr lang="en-US" dirty="0"/>
              <a:t>−) based on a diagnostic test (</a:t>
            </a:r>
            <a:r>
              <a:rPr lang="en-US" i="1" dirty="0"/>
              <a:t>T</a:t>
            </a:r>
            <a:r>
              <a:rPr lang="en-US" dirty="0"/>
              <a:t>+ vs.</a:t>
            </a:r>
            <a:r>
              <a:rPr lang="en-US" i="1" dirty="0"/>
              <a:t> T</a:t>
            </a:r>
            <a:r>
              <a:rPr lang="en-US" dirty="0"/>
              <a:t>−). </a:t>
            </a:r>
          </a:p>
          <a:p>
            <a:endParaRPr lang="en-US" sz="900" dirty="0"/>
          </a:p>
          <a:p>
            <a:r>
              <a:rPr lang="en-US" dirty="0"/>
              <a:t>Medical examples of this include various screening tests: breast cancer screening through (</a:t>
            </a:r>
            <a:r>
              <a:rPr lang="en-US" dirty="0" err="1"/>
              <a:t>i</a:t>
            </a:r>
            <a:r>
              <a:rPr lang="en-US" dirty="0"/>
              <a:t>) self-examination and (ii) mammography, prostate cancer screening through (iii) PSA tests, and Colo-rectal cancer through (iv) colonoscopies. </a:t>
            </a:r>
          </a:p>
          <a:p>
            <a:endParaRPr lang="en-US" sz="900" dirty="0"/>
          </a:p>
          <a:p>
            <a:r>
              <a:rPr lang="en-US" dirty="0"/>
              <a:t>These tests are a little controversial because of poor predictive probability of the tests. </a:t>
            </a:r>
            <a:endParaRPr lang="en-US" dirty="0">
              <a:effectLst/>
            </a:endParaRPr>
          </a:p>
        </p:txBody>
      </p:sp>
    </p:spTree>
    <p:extLst>
      <p:ext uri="{BB962C8B-B14F-4D97-AF65-F5344CB8AC3E}">
        <p14:creationId xmlns:p14="http://schemas.microsoft.com/office/powerpoint/2010/main" val="345997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Testing (cont.) </a:t>
            </a:r>
            <a:endParaRPr lang="en-US" dirty="0">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77758"/>
                <a:ext cx="10327008" cy="4717433"/>
              </a:xfrm>
            </p:spPr>
            <p:txBody>
              <a:bodyPr/>
              <a:lstStyle/>
              <a:p>
                <a:r>
                  <a:rPr lang="en-US" sz="2600" dirty="0"/>
                  <a:t>Bayes’ theorem can be rewritten for diagnostic tests:</a:t>
                </a:r>
              </a:p>
              <a:p>
                <a:pPr/>
                <a14:m>
                  <m:oMathPara xmlns:m="http://schemas.openxmlformats.org/officeDocument/2006/math">
                    <m:oMathParaPr>
                      <m:jc m:val="centerGroup"/>
                    </m:oMathParaPr>
                    <m:oMath xmlns:m="http://schemas.openxmlformats.org/officeDocument/2006/math">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b="0" i="1" smtClean="0">
                              <a:latin typeface="Cambria Math" panose="02040503050406030204" pitchFamily="18" charset="0"/>
                            </a:rPr>
                            <m:t>𝐷</m:t>
                          </m:r>
                          <m:r>
                            <a:rPr lang="en-US" sz="2600" b="0" i="1" smtClean="0">
                              <a:latin typeface="Cambria Math" panose="02040503050406030204" pitchFamily="18" charset="0"/>
                            </a:rPr>
                            <m:t>+</m:t>
                          </m:r>
                        </m:e>
                        <m:e>
                          <m:r>
                            <a:rPr lang="en-US" sz="2600" b="0" i="1" smtClean="0">
                              <a:latin typeface="Cambria Math" panose="02040503050406030204" pitchFamily="18" charset="0"/>
                            </a:rPr>
                            <m:t>𝑇</m:t>
                          </m:r>
                          <m:r>
                            <a:rPr lang="en-US" sz="2600" b="0" i="1" smtClean="0">
                              <a:latin typeface="Cambria Math" panose="02040503050406030204" pitchFamily="18" charset="0"/>
                            </a:rPr>
                            <m:t>+</m:t>
                          </m:r>
                        </m:e>
                      </m:d>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b="0" i="1" smtClean="0">
                                  <a:latin typeface="Cambria Math" panose="02040503050406030204" pitchFamily="18" charset="0"/>
                                </a:rPr>
                                <m:t>𝑇</m:t>
                              </m:r>
                              <m:r>
                                <a:rPr lang="en-US" sz="2600" b="0" i="1" smtClean="0">
                                  <a:latin typeface="Cambria Math" panose="02040503050406030204" pitchFamily="18" charset="0"/>
                                </a:rPr>
                                <m:t>+</m:t>
                              </m:r>
                            </m:e>
                            <m:e>
                              <m:r>
                                <a:rPr lang="en-US" sz="2600" b="0" i="1" smtClean="0">
                                  <a:latin typeface="Cambria Math" panose="02040503050406030204" pitchFamily="18" charset="0"/>
                                </a:rPr>
                                <m:t>𝐷</m:t>
                              </m:r>
                              <m:r>
                                <a:rPr lang="en-US" sz="2600" b="0" i="1" smtClean="0">
                                  <a:latin typeface="Cambria Math" panose="02040503050406030204" pitchFamily="18" charset="0"/>
                                </a:rPr>
                                <m:t>+</m:t>
                              </m:r>
                            </m:e>
                          </m:d>
                          <m:r>
                            <a:rPr lang="en-US" sz="2600" i="1">
                              <a:latin typeface="Cambria Math" panose="02040503050406030204" pitchFamily="18" charset="0"/>
                            </a:rPr>
                            <m:t>𝑃</m:t>
                          </m:r>
                          <m:r>
                            <a:rPr lang="en-US" sz="2600" i="1">
                              <a:latin typeface="Cambria Math" panose="02040503050406030204" pitchFamily="18" charset="0"/>
                            </a:rPr>
                            <m:t>(</m:t>
                          </m:r>
                          <m:r>
                            <a:rPr lang="en-US" sz="2600" b="0" i="1" smtClean="0">
                              <a:latin typeface="Cambria Math" panose="02040503050406030204" pitchFamily="18" charset="0"/>
                            </a:rPr>
                            <m:t>𝐷</m:t>
                          </m:r>
                          <m:r>
                            <a:rPr lang="en-US" sz="2600" b="0" i="1" smtClean="0">
                              <a:latin typeface="Cambria Math" panose="02040503050406030204" pitchFamily="18" charset="0"/>
                            </a:rPr>
                            <m:t>+)</m:t>
                          </m:r>
                        </m:num>
                        <m:den>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𝑇</m:t>
                              </m:r>
                              <m:r>
                                <a:rPr lang="en-US" sz="2600" i="1">
                                  <a:latin typeface="Cambria Math" panose="02040503050406030204" pitchFamily="18" charset="0"/>
                                </a:rPr>
                                <m:t>+</m:t>
                              </m:r>
                            </m:e>
                            <m:e>
                              <m:r>
                                <a:rPr lang="en-US" sz="2600" i="1">
                                  <a:latin typeface="Cambria Math" panose="02040503050406030204" pitchFamily="18" charset="0"/>
                                </a:rPr>
                                <m:t>𝐷</m:t>
                              </m:r>
                              <m:r>
                                <a:rPr lang="en-US" sz="2600" i="1">
                                  <a:latin typeface="Cambria Math" panose="02040503050406030204" pitchFamily="18" charset="0"/>
                                </a:rPr>
                                <m:t>+</m:t>
                              </m:r>
                            </m:e>
                          </m:d>
                          <m:r>
                            <a:rPr lang="en-US" sz="2600" i="1">
                              <a:latin typeface="Cambria Math" panose="02040503050406030204" pitchFamily="18" charset="0"/>
                            </a:rPr>
                            <m:t>𝑃</m:t>
                          </m:r>
                          <m:r>
                            <a:rPr lang="en-US" sz="2600" i="1">
                              <a:latin typeface="Cambria Math" panose="02040503050406030204" pitchFamily="18" charset="0"/>
                            </a:rPr>
                            <m:t>(</m:t>
                          </m:r>
                          <m:r>
                            <a:rPr lang="en-US" sz="2600" i="1">
                              <a:latin typeface="Cambria Math" panose="02040503050406030204" pitchFamily="18" charset="0"/>
                            </a:rPr>
                            <m:t>𝐷</m:t>
                          </m:r>
                          <m:r>
                            <a:rPr lang="en-US" sz="2600" i="1">
                              <a:latin typeface="Cambria Math" panose="02040503050406030204" pitchFamily="18" charset="0"/>
                            </a:rPr>
                            <m:t>+)+</m:t>
                          </m:r>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𝑇</m:t>
                              </m:r>
                              <m:r>
                                <a:rPr lang="en-US" sz="2600" i="1">
                                  <a:latin typeface="Cambria Math" panose="02040503050406030204" pitchFamily="18" charset="0"/>
                                </a:rPr>
                                <m:t>+</m:t>
                              </m:r>
                            </m:e>
                            <m:e>
                              <m:r>
                                <a:rPr lang="en-US" sz="2600" i="1">
                                  <a:latin typeface="Cambria Math" panose="02040503050406030204" pitchFamily="18" charset="0"/>
                                </a:rPr>
                                <m:t>𝐷</m:t>
                              </m:r>
                              <m:r>
                                <a:rPr lang="en-US" sz="2600" b="0" i="1" smtClean="0">
                                  <a:latin typeface="Cambria Math" panose="02040503050406030204" pitchFamily="18" charset="0"/>
                                </a:rPr>
                                <m:t>−</m:t>
                              </m:r>
                            </m:e>
                          </m:d>
                          <m:r>
                            <a:rPr lang="en-US" sz="2600" i="1">
                              <a:latin typeface="Cambria Math" panose="02040503050406030204" pitchFamily="18" charset="0"/>
                            </a:rPr>
                            <m:t>𝑃</m:t>
                          </m:r>
                          <m:r>
                            <a:rPr lang="en-US" sz="2600" i="1">
                              <a:latin typeface="Cambria Math" panose="02040503050406030204" pitchFamily="18" charset="0"/>
                            </a:rPr>
                            <m:t>(</m:t>
                          </m:r>
                          <m:r>
                            <a:rPr lang="en-US" sz="2600" i="1">
                              <a:latin typeface="Cambria Math" panose="02040503050406030204" pitchFamily="18" charset="0"/>
                            </a:rPr>
                            <m:t>𝐷</m:t>
                          </m:r>
                          <m:r>
                            <a:rPr lang="en-US" sz="2600" b="0" i="1" smtClean="0">
                              <a:latin typeface="Cambria Math" panose="02040503050406030204" pitchFamily="18" charset="0"/>
                            </a:rPr>
                            <m:t>−</m:t>
                          </m:r>
                          <m:r>
                            <a:rPr lang="en-US" sz="2600" i="1">
                              <a:latin typeface="Cambria Math" panose="02040503050406030204" pitchFamily="18" charset="0"/>
                            </a:rPr>
                            <m:t>)</m:t>
                          </m:r>
                        </m:den>
                      </m:f>
                    </m:oMath>
                  </m:oMathPara>
                </a14:m>
                <a:endParaRPr lang="en-US" sz="2600" dirty="0"/>
              </a:p>
              <a:p>
                <a:r>
                  <a:rPr lang="en-US" sz="2600" dirty="0"/>
                  <a:t>These probability quantities can then be defined as: </a:t>
                </a:r>
              </a:p>
              <a:p>
                <a:pPr marL="457200" indent="-457200">
                  <a:buFont typeface="Arial" panose="020B0604020202020204" pitchFamily="34" charset="0"/>
                  <a:buChar char="•"/>
                </a:pPr>
                <a:r>
                  <a:rPr lang="en-US" sz="2600" i="1" dirty="0"/>
                  <a:t>Sensitivity</a:t>
                </a:r>
                <a:r>
                  <a:rPr lang="en-US" sz="2600" dirty="0"/>
                  <a:t>: </a:t>
                </a:r>
                <a14:m>
                  <m:oMath xmlns:m="http://schemas.openxmlformats.org/officeDocument/2006/math">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𝑇</m:t>
                        </m:r>
                        <m:r>
                          <a:rPr lang="en-US" sz="2600" i="1">
                            <a:latin typeface="Cambria Math" panose="02040503050406030204" pitchFamily="18" charset="0"/>
                          </a:rPr>
                          <m:t>+</m:t>
                        </m:r>
                      </m:e>
                      <m:e>
                        <m:r>
                          <a:rPr lang="en-US" sz="2600" i="1">
                            <a:latin typeface="Cambria Math" panose="02040503050406030204" pitchFamily="18" charset="0"/>
                          </a:rPr>
                          <m:t>𝐷</m:t>
                        </m:r>
                        <m:r>
                          <a:rPr lang="en-US" sz="2600" i="1">
                            <a:latin typeface="Cambria Math" panose="02040503050406030204" pitchFamily="18" charset="0"/>
                          </a:rPr>
                          <m:t>+</m:t>
                        </m:r>
                      </m:e>
                    </m:d>
                  </m:oMath>
                </a14:m>
                <a:endParaRPr lang="en-US" sz="2600" dirty="0"/>
              </a:p>
              <a:p>
                <a:pPr marL="457200" indent="-457200">
                  <a:buFont typeface="Arial" panose="020B0604020202020204" pitchFamily="34" charset="0"/>
                  <a:buChar char="•"/>
                </a:pPr>
                <a:r>
                  <a:rPr lang="en-US" sz="2600" i="1" dirty="0"/>
                  <a:t>Specificity</a:t>
                </a:r>
                <a:r>
                  <a:rPr lang="en-US" sz="2600" dirty="0"/>
                  <a:t>: </a:t>
                </a:r>
                <a14:m>
                  <m:oMath xmlns:m="http://schemas.openxmlformats.org/officeDocument/2006/math">
                    <m:r>
                      <a:rPr lang="en-US" sz="2600" i="1">
                        <a:latin typeface="Cambria Math" panose="02040503050406030204" pitchFamily="18" charset="0"/>
                      </a:rPr>
                      <m:t>𝑃</m:t>
                    </m:r>
                    <m:d>
                      <m:dPr>
                        <m:ctrlPr>
                          <a:rPr lang="en-US" sz="2600" i="1">
                            <a:latin typeface="Cambria Math" panose="02040503050406030204" pitchFamily="18" charset="0"/>
                          </a:rPr>
                        </m:ctrlPr>
                      </m:dPr>
                      <m:e>
                        <m:r>
                          <a:rPr lang="en-US" sz="2600" i="1">
                            <a:latin typeface="Cambria Math" panose="02040503050406030204" pitchFamily="18" charset="0"/>
                          </a:rPr>
                          <m:t>𝑇</m:t>
                        </m:r>
                        <m:r>
                          <a:rPr lang="en-US" sz="2600" b="0" i="1" smtClean="0">
                            <a:latin typeface="Cambria Math" panose="02040503050406030204" pitchFamily="18" charset="0"/>
                          </a:rPr>
                          <m:t>−</m:t>
                        </m:r>
                      </m:e>
                      <m:e>
                        <m:r>
                          <a:rPr lang="en-US" sz="2600" i="1">
                            <a:latin typeface="Cambria Math" panose="02040503050406030204" pitchFamily="18" charset="0"/>
                          </a:rPr>
                          <m:t>𝐷</m:t>
                        </m:r>
                        <m:r>
                          <a:rPr lang="en-US" sz="2600" b="0" i="1" smtClean="0">
                            <a:latin typeface="Cambria Math" panose="02040503050406030204" pitchFamily="18" charset="0"/>
                          </a:rPr>
                          <m:t>−</m:t>
                        </m:r>
                      </m:e>
                    </m:d>
                    <m:r>
                      <a:rPr lang="en-US" sz="2600" i="1">
                        <a:latin typeface="Cambria Math" panose="02040503050406030204" pitchFamily="18" charset="0"/>
                      </a:rPr>
                      <m:t> </m:t>
                    </m:r>
                  </m:oMath>
                </a14:m>
                <a:endParaRPr lang="en-US" sz="2600" i="1" dirty="0"/>
              </a:p>
              <a:p>
                <a:pPr marL="457200" indent="-457200">
                  <a:buFont typeface="Arial" panose="020B0604020202020204" pitchFamily="34" charset="0"/>
                  <a:buChar char="•"/>
                </a:pPr>
                <a:r>
                  <a:rPr lang="en-US" sz="2600" i="1" dirty="0"/>
                  <a:t>Prevalence</a:t>
                </a:r>
                <a:r>
                  <a:rPr lang="en-US" sz="2600" dirty="0"/>
                  <a:t>: </a:t>
                </a:r>
                <a14:m>
                  <m:oMath xmlns:m="http://schemas.openxmlformats.org/officeDocument/2006/math">
                    <m:r>
                      <a:rPr lang="en-US" sz="2600" i="1" smtClean="0">
                        <a:latin typeface="Cambria Math" panose="02040503050406030204" pitchFamily="18" charset="0"/>
                      </a:rPr>
                      <m:t>𝑃</m:t>
                    </m:r>
                    <m:r>
                      <a:rPr lang="en-US" sz="2600" b="0" i="1" smtClean="0">
                        <a:latin typeface="Cambria Math" panose="02040503050406030204" pitchFamily="18" charset="0"/>
                      </a:rPr>
                      <m:t>(</m:t>
                    </m:r>
                    <m:r>
                      <a:rPr lang="en-US" sz="2600" b="0" i="1" smtClean="0">
                        <a:latin typeface="Cambria Math" panose="02040503050406030204" pitchFamily="18" charset="0"/>
                      </a:rPr>
                      <m:t>𝐷</m:t>
                    </m:r>
                    <m:r>
                      <a:rPr lang="en-US" sz="2600" b="0" i="1" smtClean="0">
                        <a:latin typeface="Cambria Math" panose="02040503050406030204" pitchFamily="18" charset="0"/>
                      </a:rPr>
                      <m:t>+) </m:t>
                    </m:r>
                  </m:oMath>
                </a14:m>
                <a:endParaRPr lang="en-US" sz="2600" i="1" dirty="0"/>
              </a:p>
              <a:p>
                <a:pPr marL="457200" indent="-457200">
                  <a:buFont typeface="Arial" panose="020B0604020202020204" pitchFamily="34" charset="0"/>
                  <a:buChar char="•"/>
                </a:pPr>
                <a:r>
                  <a:rPr lang="en-US" sz="2600" i="1" dirty="0"/>
                  <a:t>Positive Predictive Value</a:t>
                </a:r>
                <a:r>
                  <a:rPr lang="en-US" sz="2600" dirty="0"/>
                  <a:t>: </a:t>
                </a:r>
                <a14:m>
                  <m:oMath xmlns:m="http://schemas.openxmlformats.org/officeDocument/2006/math">
                    <m:r>
                      <a:rPr lang="en-US" sz="2600" i="1">
                        <a:latin typeface="Cambria Math" panose="02040503050406030204" pitchFamily="18" charset="0"/>
                      </a:rPr>
                      <m:t>𝑃</m:t>
                    </m:r>
                    <m:r>
                      <a:rPr lang="en-US" sz="2600" b="0" i="1" smtClean="0">
                        <a:latin typeface="Cambria Math" panose="02040503050406030204" pitchFamily="18" charset="0"/>
                      </a:rPr>
                      <m:t>(</m:t>
                    </m:r>
                    <m:r>
                      <a:rPr lang="en-US" sz="2600" b="0" i="1" smtClean="0">
                        <a:latin typeface="Cambria Math" panose="02040503050406030204" pitchFamily="18" charset="0"/>
                      </a:rPr>
                      <m:t>𝐷</m:t>
                    </m:r>
                    <m:r>
                      <a:rPr lang="en-US" sz="2600" b="0" i="1" smtClean="0">
                        <a:latin typeface="Cambria Math" panose="02040503050406030204" pitchFamily="18" charset="0"/>
                      </a:rPr>
                      <m:t>+|</m:t>
                    </m:r>
                    <m:r>
                      <a:rPr lang="en-US" sz="2600" b="0" i="1" smtClean="0">
                        <a:latin typeface="Cambria Math" panose="02040503050406030204" pitchFamily="18" charset="0"/>
                      </a:rPr>
                      <m:t>𝑇</m:t>
                    </m:r>
                    <m:r>
                      <a:rPr lang="en-US" sz="2600" b="0" i="1" smtClean="0">
                        <a:latin typeface="Cambria Math" panose="02040503050406030204" pitchFamily="18" charset="0"/>
                      </a:rPr>
                      <m:t>+) </m:t>
                    </m:r>
                  </m:oMath>
                </a14:m>
                <a:endParaRPr lang="en-US" sz="2600" i="1" dirty="0"/>
              </a:p>
              <a:p>
                <a:pPr marL="457200" indent="-457200">
                  <a:buFont typeface="Arial" panose="020B0604020202020204" pitchFamily="34" charset="0"/>
                  <a:buChar char="•"/>
                </a:pPr>
                <a:r>
                  <a:rPr lang="en-US" sz="2600" i="1" dirty="0"/>
                  <a:t>Negative Predictive Value</a:t>
                </a:r>
                <a:r>
                  <a:rPr lang="en-US" sz="2600" dirty="0"/>
                  <a:t>: </a:t>
                </a:r>
                <a14:m>
                  <m:oMath xmlns:m="http://schemas.openxmlformats.org/officeDocument/2006/math">
                    <m:r>
                      <a:rPr lang="en-US" sz="2600" i="1">
                        <a:latin typeface="Cambria Math" panose="02040503050406030204" pitchFamily="18" charset="0"/>
                      </a:rPr>
                      <m:t>𝑃</m:t>
                    </m:r>
                    <m:r>
                      <a:rPr lang="en-US" sz="2600" i="1">
                        <a:latin typeface="Cambria Math" panose="02040503050406030204" pitchFamily="18" charset="0"/>
                      </a:rPr>
                      <m:t>(</m:t>
                    </m:r>
                    <m:r>
                      <a:rPr lang="en-US" sz="2600" i="1">
                        <a:latin typeface="Cambria Math" panose="02040503050406030204" pitchFamily="18" charset="0"/>
                      </a:rPr>
                      <m:t>𝐷</m:t>
                    </m:r>
                    <m:r>
                      <a:rPr lang="en-US" sz="2600" b="0" i="1" smtClean="0">
                        <a:latin typeface="Cambria Math" panose="02040503050406030204" pitchFamily="18" charset="0"/>
                      </a:rPr>
                      <m:t>−</m:t>
                    </m:r>
                    <m:r>
                      <a:rPr lang="en-US" sz="2600" i="1">
                        <a:latin typeface="Cambria Math" panose="02040503050406030204" pitchFamily="18" charset="0"/>
                      </a:rPr>
                      <m:t>|</m:t>
                    </m:r>
                    <m:r>
                      <a:rPr lang="en-US" sz="2600" i="1">
                        <a:latin typeface="Cambria Math" panose="02040503050406030204" pitchFamily="18" charset="0"/>
                      </a:rPr>
                      <m:t>𝑇</m:t>
                    </m:r>
                    <m:r>
                      <a:rPr lang="en-US" sz="2600" b="0" i="1" smtClean="0">
                        <a:latin typeface="Cambria Math" panose="02040503050406030204" pitchFamily="18" charset="0"/>
                      </a:rPr>
                      <m:t>−</m:t>
                    </m:r>
                    <m:r>
                      <a:rPr lang="en-US" sz="2600" i="1">
                        <a:latin typeface="Cambria Math" panose="02040503050406030204" pitchFamily="18" charset="0"/>
                      </a:rPr>
                      <m:t>) </m:t>
                    </m:r>
                  </m:oMath>
                </a14:m>
                <a:endParaRPr lang="en-US" sz="2600" dirty="0"/>
              </a:p>
              <a:p>
                <a:r>
                  <a:rPr lang="en-US" sz="2600" dirty="0"/>
                  <a:t>How do positive and negative predictive values relate? Be careful... </a:t>
                </a:r>
                <a:endParaRPr lang="en-US" sz="2600"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4717433"/>
              </a:xfrm>
              <a:blipFill>
                <a:blip r:embed="rId2"/>
                <a:stretch>
                  <a:fillRect l="-983" t="-1075" b="-1882"/>
                </a:stretch>
              </a:blipFill>
            </p:spPr>
            <p:txBody>
              <a:bodyPr/>
              <a:lstStyle/>
              <a:p>
                <a:r>
                  <a:rPr lang="en-US">
                    <a:noFill/>
                  </a:rPr>
                  <a:t> </a:t>
                </a:r>
              </a:p>
            </p:txBody>
          </p:sp>
        </mc:Fallback>
      </mc:AlternateContent>
    </p:spTree>
    <p:extLst>
      <p:ext uri="{BB962C8B-B14F-4D97-AF65-F5344CB8AC3E}">
        <p14:creationId xmlns:p14="http://schemas.microsoft.com/office/powerpoint/2010/main" val="3236483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Testing </a:t>
            </a:r>
            <a:endParaRPr lang="en-US" dirty="0">
              <a:effectLst/>
            </a:endParaRPr>
          </a:p>
        </p:txBody>
      </p:sp>
      <p:sp>
        <p:nvSpPr>
          <p:cNvPr id="3" name="Content Placeholder 2"/>
          <p:cNvSpPr>
            <a:spLocks noGrp="1"/>
          </p:cNvSpPr>
          <p:nvPr>
            <p:ph idx="1"/>
          </p:nvPr>
        </p:nvSpPr>
        <p:spPr>
          <a:xfrm>
            <a:off x="833415" y="1177758"/>
            <a:ext cx="10327008" cy="4717433"/>
          </a:xfrm>
        </p:spPr>
        <p:txBody>
          <a:bodyPr/>
          <a:lstStyle/>
          <a:p>
            <a:r>
              <a:rPr lang="en-US" dirty="0"/>
              <a:t>We mentioned that these tests are a little controversial because of their poor predictive probability. When will these tests have poor positive predictive probability? </a:t>
            </a:r>
          </a:p>
          <a:p>
            <a:endParaRPr lang="en-US" sz="900" dirty="0"/>
          </a:p>
          <a:p>
            <a:r>
              <a:rPr lang="en-US" dirty="0"/>
              <a:t>When the disease is not very prevalent, then the number of ’false positives’ will overwhelm the number of true positive. For example, PSA screening for prostate cancer has sensitivity of about 90% and specificity of about 97% for some age groups (men in their fifties), but prevalence is about 0.1%. </a:t>
            </a:r>
          </a:p>
          <a:p>
            <a:endParaRPr lang="en-US" sz="900" dirty="0"/>
          </a:p>
          <a:p>
            <a:r>
              <a:rPr lang="en-US" dirty="0"/>
              <a:t>What is positive predictive probability for this diagnostic test? </a:t>
            </a:r>
            <a:endParaRPr lang="en-US" dirty="0">
              <a:effectLst/>
            </a:endParaRPr>
          </a:p>
        </p:txBody>
      </p:sp>
    </p:spTree>
    <p:extLst>
      <p:ext uri="{BB962C8B-B14F-4D97-AF65-F5344CB8AC3E}">
        <p14:creationId xmlns:p14="http://schemas.microsoft.com/office/powerpoint/2010/main" val="23132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care?</a:t>
            </a:r>
            <a:endParaRPr lang="en-US" dirty="0">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983808"/>
                <a:ext cx="10327008" cy="4911384"/>
              </a:xfrm>
            </p:spPr>
            <p:txBody>
              <a:bodyPr/>
              <a:lstStyle/>
              <a:p>
                <a:r>
                  <a:rPr lang="en-US" dirty="0"/>
                  <a:t>As data scientists, why do we care about diagnostic testing from the medical world? (hint: it’s not just because Kevin is a trained biostatistician!) </a:t>
                </a:r>
              </a:p>
              <a:p>
                <a:r>
                  <a:rPr lang="en-US" dirty="0"/>
                  <a:t>Because classification can be thought of as a diagnostic test. Let </a:t>
                </a:r>
                <a:r>
                  <a:rPr lang="en-US" i="1" dirty="0"/>
                  <a:t>Y</a:t>
                </a:r>
                <a:r>
                  <a:rPr lang="en-US" i="1" baseline="-25000" dirty="0"/>
                  <a:t>i</a:t>
                </a:r>
                <a:r>
                  <a:rPr lang="en-US" dirty="0"/>
                  <a:t> = </a:t>
                </a:r>
                <a:r>
                  <a:rPr lang="en-US" i="1" dirty="0"/>
                  <a:t>k</a:t>
                </a:r>
                <a:r>
                  <a:rPr lang="en-US" dirty="0"/>
                  <a:t> be the event that observation </a:t>
                </a:r>
                <a:r>
                  <a:rPr lang="en-US" i="1" dirty="0" err="1"/>
                  <a:t>i</a:t>
                </a:r>
                <a:r>
                  <a:rPr lang="en-US" dirty="0"/>
                  <a:t> truly belongs to category </a:t>
                </a:r>
                <a:r>
                  <a:rPr lang="en-US" i="1" dirty="0"/>
                  <a:t>k</a:t>
                </a:r>
                <a:r>
                  <a:rPr lang="en-US" dirty="0"/>
                  <a:t>, and let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𝑌</m:t>
                            </m:r>
                          </m:e>
                        </m:acc>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r>
                      <a:rPr lang="en-US" b="0" i="1" dirty="0" smtClean="0">
                        <a:latin typeface="Cambria Math" panose="02040503050406030204" pitchFamily="18" charset="0"/>
                      </a:rPr>
                      <m:t>𝑘</m:t>
                    </m:r>
                  </m:oMath>
                </a14:m>
                <a:r>
                  <a:rPr lang="en-US" dirty="0"/>
                  <a:t> the event that we correctly predict it to be in class </a:t>
                </a:r>
                <a:r>
                  <a:rPr lang="en-US" i="1" dirty="0"/>
                  <a:t>k</a:t>
                </a:r>
                <a:r>
                  <a:rPr lang="en-US" dirty="0"/>
                  <a:t>. Then Bayes’ rule states that our </a:t>
                </a:r>
                <a:r>
                  <a:rPr lang="en-US" i="1" dirty="0"/>
                  <a:t>Positive Predictive Value </a:t>
                </a:r>
                <a:r>
                  <a:rPr lang="en-US" dirty="0"/>
                  <a:t>for classification is:</a:t>
                </a:r>
              </a:p>
              <a:p>
                <a:r>
                  <a:rPr lang="en-US" dirty="0"/>
                  <a:t> </a:t>
                </a:r>
              </a:p>
              <a:p>
                <a:endParaRPr lang="en-US" dirty="0">
                  <a:effectLst/>
                </a:endParaRPr>
              </a:p>
              <a:p>
                <a:r>
                  <a:rPr lang="en-US" dirty="0"/>
                  <a:t>Thus the probability of a predicted outcome truly being in a specific group depends on what? The proportion of observations in that class! </a:t>
                </a:r>
              </a:p>
              <a:p>
                <a:endParaRPr lang="en-US" dirty="0"/>
              </a:p>
              <a:p>
                <a:endParaRPr lang="en-US"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983808"/>
                <a:ext cx="10327008" cy="4911384"/>
              </a:xfrm>
              <a:blipFill>
                <a:blip r:embed="rId2"/>
                <a:stretch>
                  <a:fillRect l="-1229" t="-1031" r="-1229" b="-799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CFABCBF-D491-CA43-AD0A-3457E269CD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415" y="4203742"/>
            <a:ext cx="10548937" cy="909223"/>
          </a:xfrm>
          <a:prstGeom prst="rect">
            <a:avLst/>
          </a:prstGeom>
        </p:spPr>
      </p:pic>
    </p:spTree>
    <p:extLst>
      <p:ext uri="{BB962C8B-B14F-4D97-AF65-F5344CB8AC3E}">
        <p14:creationId xmlns:p14="http://schemas.microsoft.com/office/powerpoint/2010/main" val="578365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in Classification</a:t>
            </a:r>
            <a:endParaRPr lang="en-US" dirty="0">
              <a:effectLs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983808"/>
                <a:ext cx="10327008" cy="4911384"/>
              </a:xfrm>
            </p:spPr>
            <p:txBody>
              <a:bodyPr/>
              <a:lstStyle/>
              <a:p>
                <a:r>
                  <a:rPr lang="en-US" dirty="0"/>
                  <a:t>There are 2 major types of error in classification problems based on a binary outcome. They are: </a:t>
                </a:r>
              </a:p>
              <a:p>
                <a:endParaRPr lang="en-US" dirty="0"/>
              </a:p>
              <a:p>
                <a:r>
                  <a:rPr lang="en-US" dirty="0"/>
                  <a:t>  False positives: incorrectly predicting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𝑌</m:t>
                        </m:r>
                      </m:e>
                    </m:acc>
                    <m:r>
                      <a:rPr lang="en-US" b="0" i="1" dirty="0" smtClean="0">
                        <a:latin typeface="Cambria Math" panose="02040503050406030204" pitchFamily="18" charset="0"/>
                      </a:rPr>
                      <m:t>=1</m:t>
                    </m:r>
                  </m:oMath>
                </a14:m>
                <a:r>
                  <a:rPr lang="en-US" dirty="0"/>
                  <a:t> when it truly is in </a:t>
                </a:r>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=0</m:t>
                    </m:r>
                  </m:oMath>
                </a14:m>
                <a:r>
                  <a:rPr lang="en-US" dirty="0"/>
                  <a:t>. </a:t>
                </a:r>
              </a:p>
              <a:p>
                <a:r>
                  <a:rPr lang="en-US" dirty="0"/>
                  <a:t>  False negative: incorrectly predicting</a:t>
                </a:r>
                <a14:m>
                  <m:oMath xmlns:m="http://schemas.openxmlformats.org/officeDocument/2006/math">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𝑌</m:t>
                        </m:r>
                      </m:e>
                    </m:acc>
                    <m:r>
                      <a:rPr lang="en-US" i="1" dirty="0">
                        <a:latin typeface="Cambria Math" panose="02040503050406030204" pitchFamily="18" charset="0"/>
                      </a:rPr>
                      <m:t>=</m:t>
                    </m:r>
                    <m:r>
                      <a:rPr lang="en-US" b="0" i="1" dirty="0" smtClean="0">
                        <a:latin typeface="Cambria Math" panose="02040503050406030204" pitchFamily="18" charset="0"/>
                      </a:rPr>
                      <m:t>0</m:t>
                    </m:r>
                  </m:oMath>
                </a14:m>
                <a:r>
                  <a:rPr lang="en-US" dirty="0"/>
                  <a:t> when it truly is in </a:t>
                </a:r>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=1</m:t>
                    </m:r>
                  </m:oMath>
                </a14:m>
                <a:r>
                  <a:rPr lang="en-US" dirty="0"/>
                  <a:t>. </a:t>
                </a:r>
              </a:p>
              <a:p>
                <a:endParaRPr lang="en-US" dirty="0"/>
              </a:p>
              <a:p>
                <a:r>
                  <a:rPr lang="en-US" dirty="0"/>
                  <a:t>The results of a classification algorithm are often summarized in two ways: </a:t>
                </a:r>
              </a:p>
              <a:p>
                <a:r>
                  <a:rPr lang="en-US" dirty="0"/>
                  <a:t>	1. a confusion matrix, sometimes called a contingency table</a:t>
                </a:r>
              </a:p>
              <a:p>
                <a:r>
                  <a:rPr lang="en-US" dirty="0"/>
                  <a:t>	2. a receiver operating characteristics (ROC) curve. </a:t>
                </a:r>
                <a:endParaRPr lang="en-US" dirty="0">
                  <a:effectLs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983808"/>
                <a:ext cx="10327008" cy="4911384"/>
              </a:xfrm>
              <a:blipFill>
                <a:blip r:embed="rId2"/>
                <a:stretch>
                  <a:fillRect l="-1229" t="-1031" r="-1106" b="-4897"/>
                </a:stretch>
              </a:blipFill>
            </p:spPr>
            <p:txBody>
              <a:bodyPr/>
              <a:lstStyle/>
              <a:p>
                <a:r>
                  <a:rPr lang="en-US">
                    <a:noFill/>
                  </a:rPr>
                  <a:t> </a:t>
                </a:r>
              </a:p>
            </p:txBody>
          </p:sp>
        </mc:Fallback>
      </mc:AlternateContent>
    </p:spTree>
    <p:extLst>
      <p:ext uri="{BB962C8B-B14F-4D97-AF65-F5344CB8AC3E}">
        <p14:creationId xmlns:p14="http://schemas.microsoft.com/office/powerpoint/2010/main" val="550502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Confusion table </a:t>
            </a:r>
            <a:endParaRPr lang="en-US" dirty="0">
              <a:effectLst/>
            </a:endParaRPr>
          </a:p>
        </p:txBody>
      </p:sp>
      <p:sp>
        <p:nvSpPr>
          <p:cNvPr id="3" name="Content Placeholder 2"/>
          <p:cNvSpPr>
            <a:spLocks noGrp="1"/>
          </p:cNvSpPr>
          <p:nvPr>
            <p:ph idx="1"/>
          </p:nvPr>
        </p:nvSpPr>
        <p:spPr>
          <a:xfrm>
            <a:off x="833415" y="983808"/>
            <a:ext cx="10327008" cy="4911384"/>
          </a:xfrm>
        </p:spPr>
        <p:txBody>
          <a:bodyPr/>
          <a:lstStyle/>
          <a:p>
            <a:r>
              <a:rPr lang="en-US" sz="2600" dirty="0"/>
              <a:t>When a classification algorithm (like logistic regression) is used, the results can be summarize in a (2</a:t>
            </a:r>
            <a:r>
              <a:rPr lang="en-US" sz="2600" i="1" dirty="0"/>
              <a:t> </a:t>
            </a:r>
            <a:r>
              <a:rPr lang="en-US" sz="2600" dirty="0"/>
              <a:t>x 2) table as such: </a:t>
            </a:r>
          </a:p>
          <a:p>
            <a:endParaRPr lang="en-US" sz="2600" dirty="0"/>
          </a:p>
          <a:p>
            <a:endParaRPr lang="en-US" sz="2600" dirty="0"/>
          </a:p>
          <a:p>
            <a:br>
              <a:rPr lang="en-US" sz="2600" dirty="0"/>
            </a:br>
            <a:br>
              <a:rPr lang="en-US" sz="2600" dirty="0"/>
            </a:br>
            <a:br>
              <a:rPr lang="en-US" sz="2600" dirty="0"/>
            </a:br>
            <a:r>
              <a:rPr lang="en-US" sz="2600" dirty="0"/>
              <a:t>The table above was a classification based on a logistic regression model to predict heart disease based on 3 predictors: </a:t>
            </a:r>
            <a:r>
              <a:rPr lang="en-US" sz="2600" i="1" dirty="0"/>
              <a:t>X</a:t>
            </a:r>
            <a:r>
              <a:rPr lang="en-US" sz="2600" baseline="-25000" dirty="0"/>
              <a:t>1</a:t>
            </a:r>
            <a:r>
              <a:rPr lang="en-US" sz="2600" dirty="0"/>
              <a:t> = Sex, </a:t>
            </a:r>
            <a:r>
              <a:rPr lang="en-US" sz="2600" i="1" dirty="0"/>
              <a:t>X</a:t>
            </a:r>
            <a:r>
              <a:rPr lang="en-US" sz="2600" baseline="-25000" dirty="0"/>
              <a:t>2</a:t>
            </a:r>
            <a:r>
              <a:rPr lang="en-US" sz="2600" dirty="0"/>
              <a:t> = Resting HR, and </a:t>
            </a:r>
            <a:r>
              <a:rPr lang="en-US" sz="2600" i="1" dirty="0"/>
              <a:t>X</a:t>
            </a:r>
            <a:r>
              <a:rPr lang="en-US" sz="2600" baseline="-25000" dirty="0"/>
              <a:t>3</a:t>
            </a:r>
            <a:r>
              <a:rPr lang="en-US" sz="2600" dirty="0"/>
              <a:t> = the interaction between the two. </a:t>
            </a:r>
          </a:p>
          <a:p>
            <a:r>
              <a:rPr lang="en-US" sz="2600" dirty="0"/>
              <a:t>What are the false positive and false negative rates for this classifier? </a:t>
            </a:r>
            <a:endParaRPr lang="en-US" sz="2600" dirty="0">
              <a:effectLst/>
            </a:endParaRPr>
          </a:p>
        </p:txBody>
      </p:sp>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EECE5116-481B-134E-90DA-F049C0E2F184}"/>
                  </a:ext>
                </a:extLst>
              </p:cNvPr>
              <p:cNvGraphicFramePr>
                <a:graphicFrameLocks noGrp="1"/>
              </p:cNvGraphicFramePr>
              <p:nvPr>
                <p:extLst>
                  <p:ext uri="{D42A27DB-BD31-4B8C-83A1-F6EECF244321}">
                    <p14:modId xmlns:p14="http://schemas.microsoft.com/office/powerpoint/2010/main" val="2650506739"/>
                  </p:ext>
                </p:extLst>
              </p:nvPr>
            </p:nvGraphicFramePr>
            <p:xfrm>
              <a:off x="833415" y="1807874"/>
              <a:ext cx="9919856" cy="2111375"/>
            </p:xfrm>
            <a:graphic>
              <a:graphicData uri="http://schemas.openxmlformats.org/drawingml/2006/table">
                <a:tbl>
                  <a:tblPr firstRow="1" bandRow="1">
                    <a:tableStyleId>{2D5ABB26-0587-4C30-8999-92F81FD0307C}</a:tableStyleId>
                  </a:tblPr>
                  <a:tblGrid>
                    <a:gridCol w="3235175">
                      <a:extLst>
                        <a:ext uri="{9D8B030D-6E8A-4147-A177-3AD203B41FA5}">
                          <a16:colId xmlns:a16="http://schemas.microsoft.com/office/drawing/2014/main" val="1636962821"/>
                        </a:ext>
                      </a:extLst>
                    </a:gridCol>
                    <a:gridCol w="3677921">
                      <a:extLst>
                        <a:ext uri="{9D8B030D-6E8A-4147-A177-3AD203B41FA5}">
                          <a16:colId xmlns:a16="http://schemas.microsoft.com/office/drawing/2014/main" val="1943210689"/>
                        </a:ext>
                      </a:extLst>
                    </a:gridCol>
                    <a:gridCol w="3006760">
                      <a:extLst>
                        <a:ext uri="{9D8B030D-6E8A-4147-A177-3AD203B41FA5}">
                          <a16:colId xmlns:a16="http://schemas.microsoft.com/office/drawing/2014/main" val="3274136849"/>
                        </a:ext>
                      </a:extLst>
                    </a:gridCol>
                  </a:tblGrid>
                  <a:tr h="0">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 Predicted Healthy</a:t>
                          </a:r>
                          <a:br>
                            <a:rPr lang="en-US" sz="2000" dirty="0"/>
                          </a:br>
                          <a:r>
                            <a:rPr lang="en-US" sz="2000" dirty="0"/>
                            <a:t>(</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𝑌</m:t>
                                  </m:r>
                                </m:e>
                              </m:acc>
                              <m:r>
                                <a:rPr lang="en-US" sz="2000" b="0" i="1" dirty="0" smtClean="0">
                                  <a:latin typeface="Cambria Math" panose="02040503050406030204" pitchFamily="18" charset="0"/>
                                </a:rPr>
                                <m:t>=0</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Predicted AHD</a:t>
                          </a:r>
                          <a:br>
                            <a:rPr lang="en-US" sz="2000" dirty="0"/>
                          </a:br>
                          <a:r>
                            <a:rPr lang="en-US" sz="2000" dirty="0"/>
                            <a:t>(</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𝑌</m:t>
                                  </m:r>
                                </m:e>
                              </m:acc>
                              <m:r>
                                <a:rPr lang="en-US" sz="2000" b="0" i="1" dirty="0" smtClean="0">
                                  <a:latin typeface="Cambria Math" panose="02040503050406030204" pitchFamily="18" charset="0"/>
                                </a:rPr>
                                <m:t>=1</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1734470"/>
                      </a:ext>
                    </a:extLst>
                  </a:tr>
                  <a:tr h="370840">
                    <a:tc>
                      <a:txBody>
                        <a:bodyPr/>
                        <a:lstStyle/>
                        <a:p>
                          <a:pPr algn="ctr"/>
                          <a:r>
                            <a:rPr lang="en-US" sz="2000" dirty="0"/>
                            <a:t>Truly Healthy</a:t>
                          </a:r>
                          <a:br>
                            <a:rPr lang="en-US" sz="2000" dirty="0"/>
                          </a:br>
                          <a:r>
                            <a:rPr lang="en-US" sz="2000" dirty="0"/>
                            <a:t>(</a:t>
                          </a:r>
                          <a14:m>
                            <m:oMath xmlns:m="http://schemas.openxmlformats.org/officeDocument/2006/math">
                              <m:r>
                                <a:rPr lang="en-US" sz="2000" b="0" i="1" dirty="0" smtClean="0">
                                  <a:latin typeface="Cambria Math" panose="02040503050406030204" pitchFamily="18" charset="0"/>
                                </a:rPr>
                                <m:t>𝑌</m:t>
                              </m:r>
                              <m:r>
                                <a:rPr lang="en-US" sz="2000" b="0" i="1" dirty="0" smtClean="0">
                                  <a:latin typeface="Cambria Math" panose="02040503050406030204" pitchFamily="18" charset="0"/>
                                </a:rPr>
                                <m:t>=0</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656584"/>
                      </a:ext>
                    </a:extLst>
                  </a:tr>
                  <a:tr h="370840">
                    <a:tc>
                      <a:txBody>
                        <a:bodyPr/>
                        <a:lstStyle/>
                        <a:p>
                          <a:pPr algn="ctr"/>
                          <a:r>
                            <a:rPr lang="en-US" sz="2000" dirty="0"/>
                            <a:t>Truly AHD</a:t>
                          </a:r>
                          <a:br>
                            <a:rPr lang="en-US" sz="2000" dirty="0"/>
                          </a:br>
                          <a:r>
                            <a:rPr lang="en-US" sz="2000" dirty="0"/>
                            <a:t>(</a:t>
                          </a:r>
                          <a14:m>
                            <m:oMath xmlns:m="http://schemas.openxmlformats.org/officeDocument/2006/math">
                              <m:r>
                                <a:rPr lang="en-US" sz="2000" b="0" i="1" dirty="0" smtClean="0">
                                  <a:latin typeface="Cambria Math" panose="02040503050406030204" pitchFamily="18" charset="0"/>
                                </a:rPr>
                                <m:t>𝑌</m:t>
                              </m:r>
                              <m:r>
                                <a:rPr lang="en-US" sz="2000" b="0" i="1" dirty="0" smtClean="0">
                                  <a:latin typeface="Cambria Math" panose="02040503050406030204" pitchFamily="18" charset="0"/>
                                </a:rPr>
                                <m:t>=1)</m:t>
                              </m:r>
                            </m:oMath>
                          </a14:m>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115607"/>
                      </a:ext>
                    </a:extLst>
                  </a:tr>
                </a:tbl>
              </a:graphicData>
            </a:graphic>
          </p:graphicFrame>
        </mc:Choice>
        <mc:Fallback>
          <p:graphicFrame>
            <p:nvGraphicFramePr>
              <p:cNvPr id="5" name="Table 4">
                <a:extLst>
                  <a:ext uri="{FF2B5EF4-FFF2-40B4-BE49-F238E27FC236}">
                    <a16:creationId xmlns:a16="http://schemas.microsoft.com/office/drawing/2014/main" id="{EECE5116-481B-134E-90DA-F049C0E2F184}"/>
                  </a:ext>
                </a:extLst>
              </p:cNvPr>
              <p:cNvGraphicFramePr>
                <a:graphicFrameLocks noGrp="1"/>
              </p:cNvGraphicFramePr>
              <p:nvPr>
                <p:extLst>
                  <p:ext uri="{D42A27DB-BD31-4B8C-83A1-F6EECF244321}">
                    <p14:modId xmlns:p14="http://schemas.microsoft.com/office/powerpoint/2010/main" val="2650506739"/>
                  </p:ext>
                </p:extLst>
              </p:nvPr>
            </p:nvGraphicFramePr>
            <p:xfrm>
              <a:off x="833415" y="1807874"/>
              <a:ext cx="9919856" cy="2111375"/>
            </p:xfrm>
            <a:graphic>
              <a:graphicData uri="http://schemas.openxmlformats.org/drawingml/2006/table">
                <a:tbl>
                  <a:tblPr firstRow="1" bandRow="1">
                    <a:tableStyleId>{2D5ABB26-0587-4C30-8999-92F81FD0307C}</a:tableStyleId>
                  </a:tblPr>
                  <a:tblGrid>
                    <a:gridCol w="3235175">
                      <a:extLst>
                        <a:ext uri="{9D8B030D-6E8A-4147-A177-3AD203B41FA5}">
                          <a16:colId xmlns:a16="http://schemas.microsoft.com/office/drawing/2014/main" val="1636962821"/>
                        </a:ext>
                      </a:extLst>
                    </a:gridCol>
                    <a:gridCol w="3677921">
                      <a:extLst>
                        <a:ext uri="{9D8B030D-6E8A-4147-A177-3AD203B41FA5}">
                          <a16:colId xmlns:a16="http://schemas.microsoft.com/office/drawing/2014/main" val="1943210689"/>
                        </a:ext>
                      </a:extLst>
                    </a:gridCol>
                    <a:gridCol w="3006760">
                      <a:extLst>
                        <a:ext uri="{9D8B030D-6E8A-4147-A177-3AD203B41FA5}">
                          <a16:colId xmlns:a16="http://schemas.microsoft.com/office/drawing/2014/main" val="3274136849"/>
                        </a:ext>
                      </a:extLst>
                    </a:gridCol>
                  </a:tblGrid>
                  <a:tr h="709295">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88276" t="-5357" r="-82069" b="-2125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30380" t="-5357" r="-422" b="-212500"/>
                          </a:stretch>
                        </a:blipFill>
                      </a:tcPr>
                    </a:tc>
                    <a:extLst>
                      <a:ext uri="{0D108BD9-81ED-4DB2-BD59-A6C34878D82A}">
                        <a16:rowId xmlns:a16="http://schemas.microsoft.com/office/drawing/2014/main" val="841734470"/>
                      </a:ext>
                    </a:extLst>
                  </a:tr>
                  <a:tr h="701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92" t="-105357" r="-207059" b="-112500"/>
                          </a:stretch>
                        </a:blipFill>
                      </a:tcPr>
                    </a:tc>
                    <a:tc>
                      <a:txBody>
                        <a:bodyPr/>
                        <a:lstStyle/>
                        <a:p>
                          <a:pPr algn="ctr"/>
                          <a:r>
                            <a:rPr lang="en-US" sz="2800" dirty="0"/>
                            <a:t>132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656584"/>
                      </a:ext>
                    </a:extLst>
                  </a:tr>
                  <a:tr h="701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92" t="-209091" r="-207059" b="-14545"/>
                          </a:stretch>
                        </a:blipFill>
                      </a:tcPr>
                    </a:tc>
                    <a:tc>
                      <a:txBody>
                        <a:bodyPr/>
                        <a:lstStyle/>
                        <a:p>
                          <a:pPr algn="ctr"/>
                          <a:r>
                            <a:rPr lang="en-US" sz="2800" dirty="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115607"/>
                      </a:ext>
                    </a:extLst>
                  </a:tr>
                </a:tbl>
              </a:graphicData>
            </a:graphic>
          </p:graphicFrame>
        </mc:Fallback>
      </mc:AlternateContent>
    </p:spTree>
    <p:extLst>
      <p:ext uri="{BB962C8B-B14F-4D97-AF65-F5344CB8AC3E}">
        <p14:creationId xmlns:p14="http://schemas.microsoft.com/office/powerpoint/2010/main" val="2928155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Logistic Regression: the model</a:t>
            </a:r>
          </a:p>
        </p:txBody>
      </p:sp>
      <p:sp>
        <p:nvSpPr>
          <p:cNvPr id="3" name="Content Placeholder 2"/>
          <p:cNvSpPr>
            <a:spLocks noGrp="1"/>
          </p:cNvSpPr>
          <p:nvPr>
            <p:ph idx="1"/>
          </p:nvPr>
        </p:nvSpPr>
        <p:spPr>
          <a:xfrm>
            <a:off x="847270" y="1312433"/>
            <a:ext cx="10327008" cy="4991235"/>
          </a:xfrm>
        </p:spPr>
        <p:txBody>
          <a:bodyPr/>
          <a:lstStyle/>
          <a:p>
            <a:r>
              <a:rPr lang="en-US" sz="2600" dirty="0"/>
              <a:t>Last time we saw the general form of the multiple logistic regression model.  Specifically we can define a multiple logistic regression model to predict </a:t>
            </a:r>
            <a:r>
              <a:rPr lang="en-US" sz="2600" i="1" dirty="0"/>
              <a:t>P</a:t>
            </a:r>
            <a:r>
              <a:rPr lang="en-US" sz="2600" dirty="0"/>
              <a:t>(</a:t>
            </a:r>
            <a:r>
              <a:rPr lang="en-US" sz="2600" i="1" dirty="0"/>
              <a:t>Y</a:t>
            </a:r>
            <a:r>
              <a:rPr lang="en-US" sz="2600" dirty="0"/>
              <a:t> = 1) as such: </a:t>
            </a:r>
          </a:p>
          <a:p>
            <a:endParaRPr lang="en-US" sz="2600" dirty="0"/>
          </a:p>
          <a:p>
            <a:endParaRPr lang="en-US" sz="2600" dirty="0"/>
          </a:p>
          <a:p>
            <a:endParaRPr lang="en-US" sz="2600" dirty="0"/>
          </a:p>
          <a:p>
            <a:r>
              <a:rPr lang="en-US" sz="2600" dirty="0"/>
              <a:t>where there are </a:t>
            </a:r>
            <a:r>
              <a:rPr lang="en-US" sz="2600" i="1" dirty="0"/>
              <a:t>p</a:t>
            </a:r>
            <a:r>
              <a:rPr lang="en-US" sz="2600" dirty="0"/>
              <a:t> predictors: </a:t>
            </a:r>
            <a:r>
              <a:rPr lang="en-US" sz="2600" b="1" i="1" dirty="0"/>
              <a:t>X</a:t>
            </a:r>
            <a:r>
              <a:rPr lang="en-US" sz="2600" dirty="0"/>
              <a:t> = (</a:t>
            </a:r>
            <a:r>
              <a:rPr lang="en-US" sz="2600" i="1" dirty="0"/>
              <a:t>X</a:t>
            </a:r>
            <a:r>
              <a:rPr lang="en-US" sz="2600" baseline="-25000" dirty="0"/>
              <a:t>1</a:t>
            </a:r>
            <a:r>
              <a:rPr lang="en-US" sz="2600" dirty="0"/>
              <a:t>, </a:t>
            </a:r>
            <a:r>
              <a:rPr lang="en-US" sz="2600" i="1" dirty="0"/>
              <a:t>X</a:t>
            </a:r>
            <a:r>
              <a:rPr lang="en-US" sz="2600" baseline="-25000" dirty="0"/>
              <a:t>2</a:t>
            </a:r>
            <a:r>
              <a:rPr lang="en-US" sz="2600" dirty="0"/>
              <a:t>, ..., </a:t>
            </a:r>
            <a:r>
              <a:rPr lang="en-US" sz="2600" i="1" dirty="0" err="1"/>
              <a:t>X</a:t>
            </a:r>
            <a:r>
              <a:rPr lang="en-US" sz="2600" i="1" baseline="-25000" dirty="0" err="1"/>
              <a:t>p</a:t>
            </a:r>
            <a:r>
              <a:rPr lang="en-US" sz="2600" dirty="0"/>
              <a:t>).</a:t>
            </a:r>
          </a:p>
          <a:p>
            <a:br>
              <a:rPr lang="en-US" sz="2600" dirty="0"/>
            </a:br>
            <a:r>
              <a:rPr lang="en-US" sz="2600" dirty="0"/>
              <a:t>Note: statisticians are often lazy and use the notation “log” to mean “ln” (the text does this). We will write log</a:t>
            </a:r>
            <a:r>
              <a:rPr lang="en-US" sz="2600" baseline="-25000" dirty="0"/>
              <a:t>10</a:t>
            </a:r>
            <a:r>
              <a:rPr lang="en-US" sz="2600" dirty="0"/>
              <a:t> if this is what we mean. </a:t>
            </a:r>
            <a:endParaRPr lang="en-US" sz="2600" dirty="0">
              <a:effectLst/>
            </a:endParaRPr>
          </a:p>
        </p:txBody>
      </p:sp>
      <p:pic>
        <p:nvPicPr>
          <p:cNvPr id="4" name="Picture 3">
            <a:extLst>
              <a:ext uri="{FF2B5EF4-FFF2-40B4-BE49-F238E27FC236}">
                <a16:creationId xmlns:a16="http://schemas.microsoft.com/office/drawing/2014/main" id="{1A0775DD-C757-9E4C-9A74-F8825C721E5E}"/>
              </a:ext>
            </a:extLst>
          </p:cNvPr>
          <p:cNvPicPr>
            <a:picLocks noChangeAspect="1"/>
          </p:cNvPicPr>
          <p:nvPr/>
        </p:nvPicPr>
        <p:blipFill>
          <a:blip r:embed="rId2"/>
          <a:stretch>
            <a:fillRect/>
          </a:stretch>
        </p:blipFill>
        <p:spPr>
          <a:xfrm>
            <a:off x="1772577" y="3020373"/>
            <a:ext cx="7786233" cy="787677"/>
          </a:xfrm>
          <a:prstGeom prst="rect">
            <a:avLst/>
          </a:prstGeom>
        </p:spPr>
      </p:pic>
    </p:spTree>
    <p:extLst>
      <p:ext uri="{BB962C8B-B14F-4D97-AF65-F5344CB8AC3E}">
        <p14:creationId xmlns:p14="http://schemas.microsoft.com/office/powerpoint/2010/main" val="1269812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 Classifier Choice </a:t>
            </a:r>
            <a:endParaRPr lang="en-US" dirty="0">
              <a:effectLs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983808"/>
                <a:ext cx="10327008" cy="4911384"/>
              </a:xfrm>
            </p:spPr>
            <p:txBody>
              <a:bodyPr/>
              <a:lstStyle/>
              <a:p>
                <a:r>
                  <a:rPr lang="en-US" sz="2600" dirty="0"/>
                  <a:t>A classifier’s error rates can be tuned to modify this table. How? </a:t>
                </a:r>
              </a:p>
              <a:p>
                <a:r>
                  <a:rPr lang="en-US" sz="2600" dirty="0"/>
                  <a:t>The choice of the Bayes’ classifier level will modify the characteristics of this table. </a:t>
                </a:r>
              </a:p>
              <a:p>
                <a:r>
                  <a:rPr lang="en-US" sz="2600" dirty="0"/>
                  <a:t>If we thought is was more important to predict republicans correctly (lower false positive rate), what could we do for our Bayes’ classifier level? </a:t>
                </a:r>
              </a:p>
              <a:p>
                <a:r>
                  <a:rPr lang="en-US" sz="2600" dirty="0"/>
                  <a:t>We could classify instead based on: </a:t>
                </a:r>
              </a:p>
              <a:p>
                <a:endParaRPr lang="en-US" sz="900" dirty="0"/>
              </a:p>
              <a:p>
                <a:pPr/>
                <a14:m>
                  <m:oMathPara xmlns:m="http://schemas.openxmlformats.org/officeDocument/2006/math">
                    <m:oMathParaPr>
                      <m:jc m:val="centerGroup"/>
                    </m:oMathParaPr>
                    <m:oMath xmlns:m="http://schemas.openxmlformats.org/officeDocument/2006/math">
                      <m:acc>
                        <m:accPr>
                          <m:chr m:val="̂"/>
                          <m:ctrlPr>
                            <a:rPr lang="en-US" sz="2600" i="1">
                              <a:latin typeface="Cambria Math" panose="02040503050406030204" pitchFamily="18" charset="0"/>
                            </a:rPr>
                          </m:ctrlPr>
                        </m:accPr>
                        <m:e>
                          <m:r>
                            <a:rPr lang="en-US" sz="2600" i="1">
                              <a:latin typeface="Cambria Math" panose="02040503050406030204" pitchFamily="18" charset="0"/>
                            </a:rPr>
                            <m:t>𝑃</m:t>
                          </m:r>
                        </m:e>
                      </m:acc>
                      <m:d>
                        <m:dPr>
                          <m:ctrlPr>
                            <a:rPr lang="en-US" sz="2600" i="1">
                              <a:latin typeface="Cambria Math" panose="02040503050406030204" pitchFamily="18" charset="0"/>
                            </a:rPr>
                          </m:ctrlPr>
                        </m:dPr>
                        <m:e>
                          <m:r>
                            <a:rPr lang="en-US" sz="2600" i="1">
                              <a:latin typeface="Cambria Math" panose="02040503050406030204" pitchFamily="18" charset="0"/>
                            </a:rPr>
                            <m:t>𝑌</m:t>
                          </m:r>
                          <m:r>
                            <a:rPr lang="en-US" sz="2600" i="1">
                              <a:latin typeface="Cambria Math" panose="02040503050406030204" pitchFamily="18" charset="0"/>
                            </a:rPr>
                            <m:t>=1</m:t>
                          </m:r>
                        </m:e>
                      </m:d>
                      <m:r>
                        <a:rPr lang="en-US" sz="2600" b="0" i="1" smtClean="0">
                          <a:latin typeface="Cambria Math" panose="02040503050406030204" pitchFamily="18" charset="0"/>
                        </a:rPr>
                        <m:t>&gt;</m:t>
                      </m:r>
                      <m:r>
                        <a:rPr lang="en-US" sz="2600" i="1">
                          <a:latin typeface="Cambria Math" panose="02040503050406030204" pitchFamily="18" charset="0"/>
                          <a:ea typeface="Cambria Math" panose="02040503050406030204" pitchFamily="18" charset="0"/>
                        </a:rPr>
                        <m:t>𝜋</m:t>
                      </m:r>
                    </m:oMath>
                  </m:oMathPara>
                </a14:m>
                <a:endParaRPr lang="en-US" sz="2600" dirty="0">
                  <a:effectLst/>
                </a:endParaRPr>
              </a:p>
              <a:p>
                <a:endParaRPr lang="en-US" sz="900" dirty="0"/>
              </a:p>
              <a:p>
                <a:r>
                  <a:rPr lang="en-US" sz="2600" dirty="0"/>
                  <a:t>and we could choose </a:t>
                </a:r>
                <a14:m>
                  <m:oMath xmlns:m="http://schemas.openxmlformats.org/officeDocument/2006/math">
                    <m:r>
                      <a:rPr lang="en-US" sz="2600" i="1">
                        <a:latin typeface="Cambria Math" panose="02040503050406030204" pitchFamily="18" charset="0"/>
                        <a:ea typeface="Cambria Math" panose="02040503050406030204" pitchFamily="18" charset="0"/>
                      </a:rPr>
                      <m:t>𝜋</m:t>
                    </m:r>
                  </m:oMath>
                </a14:m>
                <a:r>
                  <a:rPr lang="el-GR" sz="2600" dirty="0"/>
                  <a:t> </a:t>
                </a:r>
                <a:r>
                  <a:rPr lang="en-US" sz="2600" dirty="0"/>
                  <a:t>to be some level other than 0.5. Let’s see what the table looks like if </a:t>
                </a:r>
                <a14:m>
                  <m:oMath xmlns:m="http://schemas.openxmlformats.org/officeDocument/2006/math">
                    <m:r>
                      <a:rPr lang="en-US" sz="2400" i="1">
                        <a:latin typeface="Cambria Math" panose="02040503050406030204" pitchFamily="18" charset="0"/>
                        <a:ea typeface="Cambria Math" panose="02040503050406030204" pitchFamily="18" charset="0"/>
                      </a:rPr>
                      <m:t>𝜋</m:t>
                    </m:r>
                  </m:oMath>
                </a14:m>
                <a:r>
                  <a:rPr lang="el-GR" sz="2600" dirty="0"/>
                  <a:t> </a:t>
                </a:r>
                <a:r>
                  <a:rPr lang="en-US" sz="2600" dirty="0"/>
                  <a:t>were 0.4587 or 0.75. </a:t>
                </a:r>
              </a:p>
              <a:p>
                <a:endParaRPr lang="en-US" sz="2600" dirty="0">
                  <a:effectLst/>
                </a:endParaRPr>
              </a:p>
              <a:p>
                <a:endParaRPr lang="en-US" sz="2600" dirty="0">
                  <a:effectLs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983808"/>
                <a:ext cx="10327008" cy="4911384"/>
              </a:xfrm>
              <a:blipFill>
                <a:blip r:embed="rId2"/>
                <a:stretch>
                  <a:fillRect l="-983" t="-1031" r="-983"/>
                </a:stretch>
              </a:blipFill>
            </p:spPr>
            <p:txBody>
              <a:bodyPr/>
              <a:lstStyle/>
              <a:p>
                <a:r>
                  <a:rPr lang="en-US">
                    <a:noFill/>
                  </a:rPr>
                  <a:t> </a:t>
                </a:r>
              </a:p>
            </p:txBody>
          </p:sp>
        </mc:Fallback>
      </mc:AlternateContent>
    </p:spTree>
    <p:extLst>
      <p:ext uri="{BB962C8B-B14F-4D97-AF65-F5344CB8AC3E}">
        <p14:creationId xmlns:p14="http://schemas.microsoft.com/office/powerpoint/2010/main" val="345037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Confusion tables </a:t>
            </a:r>
            <a:endParaRPr lang="en-US" dirty="0">
              <a:effectLs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983808"/>
                <a:ext cx="10327008" cy="4911384"/>
              </a:xfrm>
            </p:spPr>
            <p:txBody>
              <a:bodyPr/>
              <a:lstStyle/>
              <a:p>
                <a:r>
                  <a:rPr lang="en-US" dirty="0"/>
                  <a:t>Based on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l-GR" dirty="0"/>
                  <a:t> = 0.</a:t>
                </a:r>
                <a:r>
                  <a:rPr lang="en-US" dirty="0"/>
                  <a:t>4587</a:t>
                </a:r>
                <a:r>
                  <a:rPr lang="el-GR" dirty="0"/>
                  <a:t>: </a:t>
                </a:r>
              </a:p>
              <a:p>
                <a:endParaRPr lang="en-US" dirty="0"/>
              </a:p>
              <a:p>
                <a:endParaRPr lang="en-US" dirty="0"/>
              </a:p>
              <a:p>
                <a:endParaRPr lang="en-US" dirty="0"/>
              </a:p>
              <a:p>
                <a:r>
                  <a:rPr lang="en-US" dirty="0"/>
                  <a:t>What has improved? What has worsened? </a:t>
                </a:r>
              </a:p>
              <a:p>
                <a:endParaRPr lang="en-US" dirty="0"/>
              </a:p>
              <a:p>
                <a:r>
                  <a:rPr lang="en-US" dirty="0"/>
                  <a:t>Based on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l-GR" dirty="0"/>
                  <a:t> = 0.</a:t>
                </a:r>
                <a:r>
                  <a:rPr lang="en-US" dirty="0"/>
                  <a:t>75</a:t>
                </a:r>
                <a:r>
                  <a:rPr lang="el-GR" dirty="0"/>
                  <a:t>: </a:t>
                </a:r>
                <a:endParaRPr lang="en-US" dirty="0"/>
              </a:p>
              <a:p>
                <a:endParaRPr lang="en-US" dirty="0">
                  <a:effectLst/>
                </a:endParaRPr>
              </a:p>
              <a:p>
                <a:endParaRPr lang="en-US" dirty="0"/>
              </a:p>
              <a:p>
                <a:r>
                  <a:rPr lang="en-US" dirty="0"/>
                  <a:t>Which should we choose? Why? </a:t>
                </a:r>
              </a:p>
              <a:p>
                <a:endParaRPr lang="el-GR" dirty="0">
                  <a:effectLs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983808"/>
                <a:ext cx="10327008" cy="4911384"/>
              </a:xfrm>
              <a:blipFill>
                <a:blip r:embed="rId2"/>
                <a:stretch>
                  <a:fillRect l="-1229" t="-1031" b="-7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5C84918E-33DE-3F48-8772-2A41453A7786}"/>
                  </a:ext>
                </a:extLst>
              </p:cNvPr>
              <p:cNvGraphicFramePr>
                <a:graphicFrameLocks noGrp="1"/>
              </p:cNvGraphicFramePr>
              <p:nvPr>
                <p:extLst>
                  <p:ext uri="{D42A27DB-BD31-4B8C-83A1-F6EECF244321}">
                    <p14:modId xmlns:p14="http://schemas.microsoft.com/office/powerpoint/2010/main" val="4119793499"/>
                  </p:ext>
                </p:extLst>
              </p:nvPr>
            </p:nvGraphicFramePr>
            <p:xfrm>
              <a:off x="4017587" y="848869"/>
              <a:ext cx="7340998" cy="2111375"/>
            </p:xfrm>
            <a:graphic>
              <a:graphicData uri="http://schemas.openxmlformats.org/drawingml/2006/table">
                <a:tbl>
                  <a:tblPr firstRow="1" bandRow="1">
                    <a:tableStyleId>{2D5ABB26-0587-4C30-8999-92F81FD0307C}</a:tableStyleId>
                  </a:tblPr>
                  <a:tblGrid>
                    <a:gridCol w="2394129">
                      <a:extLst>
                        <a:ext uri="{9D8B030D-6E8A-4147-A177-3AD203B41FA5}">
                          <a16:colId xmlns:a16="http://schemas.microsoft.com/office/drawing/2014/main" val="1636962821"/>
                        </a:ext>
                      </a:extLst>
                    </a:gridCol>
                    <a:gridCol w="2721774">
                      <a:extLst>
                        <a:ext uri="{9D8B030D-6E8A-4147-A177-3AD203B41FA5}">
                          <a16:colId xmlns:a16="http://schemas.microsoft.com/office/drawing/2014/main" val="1943210689"/>
                        </a:ext>
                      </a:extLst>
                    </a:gridCol>
                    <a:gridCol w="2225095">
                      <a:extLst>
                        <a:ext uri="{9D8B030D-6E8A-4147-A177-3AD203B41FA5}">
                          <a16:colId xmlns:a16="http://schemas.microsoft.com/office/drawing/2014/main" val="3274136849"/>
                        </a:ext>
                      </a:extLst>
                    </a:gridCol>
                  </a:tblGrid>
                  <a:tr h="0">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 Predicted Healthy</a:t>
                          </a:r>
                          <a:br>
                            <a:rPr lang="en-US" sz="2000" dirty="0"/>
                          </a:br>
                          <a:r>
                            <a:rPr lang="en-US" sz="2000" dirty="0"/>
                            <a:t>(</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𝑌</m:t>
                                  </m:r>
                                </m:e>
                              </m:acc>
                              <m:r>
                                <a:rPr lang="en-US" sz="2000" b="0" i="1" dirty="0" smtClean="0">
                                  <a:latin typeface="Cambria Math" panose="02040503050406030204" pitchFamily="18" charset="0"/>
                                </a:rPr>
                                <m:t>=0</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Predicted AHD</a:t>
                          </a:r>
                          <a:br>
                            <a:rPr lang="en-US" sz="2000" dirty="0"/>
                          </a:br>
                          <a:r>
                            <a:rPr lang="en-US" sz="2000" dirty="0"/>
                            <a:t>(</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𝑌</m:t>
                                  </m:r>
                                </m:e>
                              </m:acc>
                              <m:r>
                                <a:rPr lang="en-US" sz="2000" b="0" i="1" dirty="0" smtClean="0">
                                  <a:latin typeface="Cambria Math" panose="02040503050406030204" pitchFamily="18" charset="0"/>
                                </a:rPr>
                                <m:t>=1</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1734470"/>
                      </a:ext>
                    </a:extLst>
                  </a:tr>
                  <a:tr h="370840">
                    <a:tc>
                      <a:txBody>
                        <a:bodyPr/>
                        <a:lstStyle/>
                        <a:p>
                          <a:pPr algn="ctr"/>
                          <a:r>
                            <a:rPr lang="en-US" sz="2000" dirty="0"/>
                            <a:t>Truly Healthy</a:t>
                          </a:r>
                          <a:br>
                            <a:rPr lang="en-US" sz="2000" dirty="0"/>
                          </a:br>
                          <a:r>
                            <a:rPr lang="en-US" sz="2000" dirty="0"/>
                            <a:t>(</a:t>
                          </a:r>
                          <a14:m>
                            <m:oMath xmlns:m="http://schemas.openxmlformats.org/officeDocument/2006/math">
                              <m:r>
                                <a:rPr lang="en-US" sz="2000" b="0" i="1" dirty="0" smtClean="0">
                                  <a:latin typeface="Cambria Math" panose="02040503050406030204" pitchFamily="18" charset="0"/>
                                </a:rPr>
                                <m:t>𝑌</m:t>
                              </m:r>
                              <m:r>
                                <a:rPr lang="en-US" sz="2000" b="0" i="1" dirty="0" smtClean="0">
                                  <a:latin typeface="Cambria Math" panose="02040503050406030204" pitchFamily="18" charset="0"/>
                                </a:rPr>
                                <m:t>=0</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656584"/>
                      </a:ext>
                    </a:extLst>
                  </a:tr>
                  <a:tr h="370840">
                    <a:tc>
                      <a:txBody>
                        <a:bodyPr/>
                        <a:lstStyle/>
                        <a:p>
                          <a:pPr algn="ctr"/>
                          <a:r>
                            <a:rPr lang="en-US" sz="2000" dirty="0"/>
                            <a:t>Truly AHD</a:t>
                          </a:r>
                          <a:br>
                            <a:rPr lang="en-US" sz="2000" dirty="0"/>
                          </a:br>
                          <a:r>
                            <a:rPr lang="en-US" sz="2000" dirty="0"/>
                            <a:t>(</a:t>
                          </a:r>
                          <a14:m>
                            <m:oMath xmlns:m="http://schemas.openxmlformats.org/officeDocument/2006/math">
                              <m:r>
                                <a:rPr lang="en-US" sz="2000" b="0" i="1" dirty="0" smtClean="0">
                                  <a:latin typeface="Cambria Math" panose="02040503050406030204" pitchFamily="18" charset="0"/>
                                </a:rPr>
                                <m:t>𝑌</m:t>
                              </m:r>
                              <m:r>
                                <a:rPr lang="en-US" sz="2000" b="0" i="1" dirty="0" smtClean="0">
                                  <a:latin typeface="Cambria Math" panose="02040503050406030204" pitchFamily="18" charset="0"/>
                                </a:rPr>
                                <m:t>=1)</m:t>
                              </m:r>
                            </m:oMath>
                          </a14:m>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115607"/>
                      </a:ext>
                    </a:extLst>
                  </a:tr>
                </a:tbl>
              </a:graphicData>
            </a:graphic>
          </p:graphicFrame>
        </mc:Choice>
        <mc:Fallback>
          <p:graphicFrame>
            <p:nvGraphicFramePr>
              <p:cNvPr id="8" name="Table 7">
                <a:extLst>
                  <a:ext uri="{FF2B5EF4-FFF2-40B4-BE49-F238E27FC236}">
                    <a16:creationId xmlns:a16="http://schemas.microsoft.com/office/drawing/2014/main" id="{5C84918E-33DE-3F48-8772-2A41453A7786}"/>
                  </a:ext>
                </a:extLst>
              </p:cNvPr>
              <p:cNvGraphicFramePr>
                <a:graphicFrameLocks noGrp="1"/>
              </p:cNvGraphicFramePr>
              <p:nvPr>
                <p:extLst>
                  <p:ext uri="{D42A27DB-BD31-4B8C-83A1-F6EECF244321}">
                    <p14:modId xmlns:p14="http://schemas.microsoft.com/office/powerpoint/2010/main" val="4119793499"/>
                  </p:ext>
                </p:extLst>
              </p:nvPr>
            </p:nvGraphicFramePr>
            <p:xfrm>
              <a:off x="4017587" y="848869"/>
              <a:ext cx="7340998" cy="2111375"/>
            </p:xfrm>
            <a:graphic>
              <a:graphicData uri="http://schemas.openxmlformats.org/drawingml/2006/table">
                <a:tbl>
                  <a:tblPr firstRow="1" bandRow="1">
                    <a:tableStyleId>{2D5ABB26-0587-4C30-8999-92F81FD0307C}</a:tableStyleId>
                  </a:tblPr>
                  <a:tblGrid>
                    <a:gridCol w="2394129">
                      <a:extLst>
                        <a:ext uri="{9D8B030D-6E8A-4147-A177-3AD203B41FA5}">
                          <a16:colId xmlns:a16="http://schemas.microsoft.com/office/drawing/2014/main" val="1636962821"/>
                        </a:ext>
                      </a:extLst>
                    </a:gridCol>
                    <a:gridCol w="2721774">
                      <a:extLst>
                        <a:ext uri="{9D8B030D-6E8A-4147-A177-3AD203B41FA5}">
                          <a16:colId xmlns:a16="http://schemas.microsoft.com/office/drawing/2014/main" val="1943210689"/>
                        </a:ext>
                      </a:extLst>
                    </a:gridCol>
                    <a:gridCol w="2225095">
                      <a:extLst>
                        <a:ext uri="{9D8B030D-6E8A-4147-A177-3AD203B41FA5}">
                          <a16:colId xmlns:a16="http://schemas.microsoft.com/office/drawing/2014/main" val="3274136849"/>
                        </a:ext>
                      </a:extLst>
                    </a:gridCol>
                  </a:tblGrid>
                  <a:tr h="709295">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8372" t="-3571" r="-81395" b="-2125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31429" t="-3571" b="-212500"/>
                          </a:stretch>
                        </a:blipFill>
                      </a:tcPr>
                    </a:tc>
                    <a:extLst>
                      <a:ext uri="{0D108BD9-81ED-4DB2-BD59-A6C34878D82A}">
                        <a16:rowId xmlns:a16="http://schemas.microsoft.com/office/drawing/2014/main" val="841734470"/>
                      </a:ext>
                    </a:extLst>
                  </a:tr>
                  <a:tr h="701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29" t="-103571" r="-206349" b="-112500"/>
                          </a:stretch>
                        </a:blipFill>
                      </a:tcPr>
                    </a:tc>
                    <a:tc>
                      <a:txBody>
                        <a:bodyPr/>
                        <a:lstStyle/>
                        <a:p>
                          <a:pPr algn="ctr"/>
                          <a:r>
                            <a:rPr lang="en-US" sz="2800" dirty="0"/>
                            <a:t>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656584"/>
                      </a:ext>
                    </a:extLst>
                  </a:tr>
                  <a:tr h="701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29" t="-203571" r="-206349" b="-12500"/>
                          </a:stretch>
                        </a:blipFill>
                      </a:tcPr>
                    </a:tc>
                    <a:tc>
                      <a:txBody>
                        <a:bodyPr/>
                        <a:lstStyle/>
                        <a:p>
                          <a:pPr algn="ctr"/>
                          <a:r>
                            <a:rPr lang="en-US" sz="2800" dirty="0"/>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115607"/>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AF1D05B8-356A-F841-B46F-B046F449C031}"/>
                  </a:ext>
                </a:extLst>
              </p:cNvPr>
              <p:cNvGraphicFramePr>
                <a:graphicFrameLocks noGrp="1"/>
              </p:cNvGraphicFramePr>
              <p:nvPr>
                <p:extLst>
                  <p:ext uri="{D42A27DB-BD31-4B8C-83A1-F6EECF244321}">
                    <p14:modId xmlns:p14="http://schemas.microsoft.com/office/powerpoint/2010/main" val="3569820333"/>
                  </p:ext>
                </p:extLst>
              </p:nvPr>
            </p:nvGraphicFramePr>
            <p:xfrm>
              <a:off x="4017587" y="3463692"/>
              <a:ext cx="7340998" cy="2111375"/>
            </p:xfrm>
            <a:graphic>
              <a:graphicData uri="http://schemas.openxmlformats.org/drawingml/2006/table">
                <a:tbl>
                  <a:tblPr firstRow="1" bandRow="1">
                    <a:tableStyleId>{2D5ABB26-0587-4C30-8999-92F81FD0307C}</a:tableStyleId>
                  </a:tblPr>
                  <a:tblGrid>
                    <a:gridCol w="2394129">
                      <a:extLst>
                        <a:ext uri="{9D8B030D-6E8A-4147-A177-3AD203B41FA5}">
                          <a16:colId xmlns:a16="http://schemas.microsoft.com/office/drawing/2014/main" val="1636962821"/>
                        </a:ext>
                      </a:extLst>
                    </a:gridCol>
                    <a:gridCol w="2721774">
                      <a:extLst>
                        <a:ext uri="{9D8B030D-6E8A-4147-A177-3AD203B41FA5}">
                          <a16:colId xmlns:a16="http://schemas.microsoft.com/office/drawing/2014/main" val="1943210689"/>
                        </a:ext>
                      </a:extLst>
                    </a:gridCol>
                    <a:gridCol w="2225095">
                      <a:extLst>
                        <a:ext uri="{9D8B030D-6E8A-4147-A177-3AD203B41FA5}">
                          <a16:colId xmlns:a16="http://schemas.microsoft.com/office/drawing/2014/main" val="3274136849"/>
                        </a:ext>
                      </a:extLst>
                    </a:gridCol>
                  </a:tblGrid>
                  <a:tr h="0">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 Predicted Healthy</a:t>
                          </a:r>
                          <a:br>
                            <a:rPr lang="en-US" sz="2000" dirty="0"/>
                          </a:br>
                          <a:r>
                            <a:rPr lang="en-US" sz="2000" dirty="0"/>
                            <a:t>(</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𝑌</m:t>
                                  </m:r>
                                </m:e>
                              </m:acc>
                              <m:r>
                                <a:rPr lang="en-US" sz="2000" b="0" i="1" dirty="0" smtClean="0">
                                  <a:latin typeface="Cambria Math" panose="02040503050406030204" pitchFamily="18" charset="0"/>
                                </a:rPr>
                                <m:t>=0</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Predicted AHD</a:t>
                          </a:r>
                          <a:br>
                            <a:rPr lang="en-US" sz="2000" dirty="0"/>
                          </a:br>
                          <a:r>
                            <a:rPr lang="en-US" sz="2000" dirty="0"/>
                            <a:t>(</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𝑌</m:t>
                                  </m:r>
                                </m:e>
                              </m:acc>
                              <m:r>
                                <a:rPr lang="en-US" sz="2000" b="0" i="1" dirty="0" smtClean="0">
                                  <a:latin typeface="Cambria Math" panose="02040503050406030204" pitchFamily="18" charset="0"/>
                                </a:rPr>
                                <m:t>=1</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1734470"/>
                      </a:ext>
                    </a:extLst>
                  </a:tr>
                  <a:tr h="370840">
                    <a:tc>
                      <a:txBody>
                        <a:bodyPr/>
                        <a:lstStyle/>
                        <a:p>
                          <a:pPr algn="ctr"/>
                          <a:r>
                            <a:rPr lang="en-US" sz="2000" dirty="0"/>
                            <a:t>Truly Healthy</a:t>
                          </a:r>
                          <a:br>
                            <a:rPr lang="en-US" sz="2000" dirty="0"/>
                          </a:br>
                          <a:r>
                            <a:rPr lang="en-US" sz="2000" dirty="0"/>
                            <a:t>(</a:t>
                          </a:r>
                          <a14:m>
                            <m:oMath xmlns:m="http://schemas.openxmlformats.org/officeDocument/2006/math">
                              <m:r>
                                <a:rPr lang="en-US" sz="2000" b="0" i="1" dirty="0" smtClean="0">
                                  <a:latin typeface="Cambria Math" panose="02040503050406030204" pitchFamily="18" charset="0"/>
                                </a:rPr>
                                <m:t>𝑌</m:t>
                              </m:r>
                              <m:r>
                                <a:rPr lang="en-US" sz="2000" b="0" i="1" dirty="0" smtClean="0">
                                  <a:latin typeface="Cambria Math" panose="02040503050406030204" pitchFamily="18" charset="0"/>
                                </a:rPr>
                                <m:t>=0</m:t>
                              </m:r>
                            </m:oMath>
                          </a14:m>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656584"/>
                      </a:ext>
                    </a:extLst>
                  </a:tr>
                  <a:tr h="370840">
                    <a:tc>
                      <a:txBody>
                        <a:bodyPr/>
                        <a:lstStyle/>
                        <a:p>
                          <a:pPr algn="ctr"/>
                          <a:r>
                            <a:rPr lang="en-US" sz="2000" dirty="0"/>
                            <a:t>Truly AHD</a:t>
                          </a:r>
                          <a:br>
                            <a:rPr lang="en-US" sz="2000" dirty="0"/>
                          </a:br>
                          <a:r>
                            <a:rPr lang="en-US" sz="2000" dirty="0"/>
                            <a:t>(</a:t>
                          </a:r>
                          <a14:m>
                            <m:oMath xmlns:m="http://schemas.openxmlformats.org/officeDocument/2006/math">
                              <m:r>
                                <a:rPr lang="en-US" sz="2000" b="0" i="1" dirty="0" smtClean="0">
                                  <a:latin typeface="Cambria Math" panose="02040503050406030204" pitchFamily="18" charset="0"/>
                                </a:rPr>
                                <m:t>𝑌</m:t>
                              </m:r>
                              <m:r>
                                <a:rPr lang="en-US" sz="2000" b="0" i="1" dirty="0" smtClean="0">
                                  <a:latin typeface="Cambria Math" panose="02040503050406030204" pitchFamily="18" charset="0"/>
                                </a:rPr>
                                <m:t>=1)</m:t>
                              </m:r>
                            </m:oMath>
                          </a14:m>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115607"/>
                      </a:ext>
                    </a:extLst>
                  </a:tr>
                </a:tbl>
              </a:graphicData>
            </a:graphic>
          </p:graphicFrame>
        </mc:Choice>
        <mc:Fallback>
          <p:graphicFrame>
            <p:nvGraphicFramePr>
              <p:cNvPr id="9" name="Table 8">
                <a:extLst>
                  <a:ext uri="{FF2B5EF4-FFF2-40B4-BE49-F238E27FC236}">
                    <a16:creationId xmlns:a16="http://schemas.microsoft.com/office/drawing/2014/main" id="{AF1D05B8-356A-F841-B46F-B046F449C031}"/>
                  </a:ext>
                </a:extLst>
              </p:cNvPr>
              <p:cNvGraphicFramePr>
                <a:graphicFrameLocks noGrp="1"/>
              </p:cNvGraphicFramePr>
              <p:nvPr>
                <p:extLst>
                  <p:ext uri="{D42A27DB-BD31-4B8C-83A1-F6EECF244321}">
                    <p14:modId xmlns:p14="http://schemas.microsoft.com/office/powerpoint/2010/main" val="3569820333"/>
                  </p:ext>
                </p:extLst>
              </p:nvPr>
            </p:nvGraphicFramePr>
            <p:xfrm>
              <a:off x="4017587" y="3463692"/>
              <a:ext cx="7340998" cy="2111375"/>
            </p:xfrm>
            <a:graphic>
              <a:graphicData uri="http://schemas.openxmlformats.org/drawingml/2006/table">
                <a:tbl>
                  <a:tblPr firstRow="1" bandRow="1">
                    <a:tableStyleId>{2D5ABB26-0587-4C30-8999-92F81FD0307C}</a:tableStyleId>
                  </a:tblPr>
                  <a:tblGrid>
                    <a:gridCol w="2394129">
                      <a:extLst>
                        <a:ext uri="{9D8B030D-6E8A-4147-A177-3AD203B41FA5}">
                          <a16:colId xmlns:a16="http://schemas.microsoft.com/office/drawing/2014/main" val="1636962821"/>
                        </a:ext>
                      </a:extLst>
                    </a:gridCol>
                    <a:gridCol w="2721774">
                      <a:extLst>
                        <a:ext uri="{9D8B030D-6E8A-4147-A177-3AD203B41FA5}">
                          <a16:colId xmlns:a16="http://schemas.microsoft.com/office/drawing/2014/main" val="1943210689"/>
                        </a:ext>
                      </a:extLst>
                    </a:gridCol>
                    <a:gridCol w="2225095">
                      <a:extLst>
                        <a:ext uri="{9D8B030D-6E8A-4147-A177-3AD203B41FA5}">
                          <a16:colId xmlns:a16="http://schemas.microsoft.com/office/drawing/2014/main" val="3274136849"/>
                        </a:ext>
                      </a:extLst>
                    </a:gridCol>
                  </a:tblGrid>
                  <a:tr h="709295">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8372" t="-3571" r="-81395" b="-2125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31429" t="-3571" b="-212500"/>
                          </a:stretch>
                        </a:blipFill>
                      </a:tcPr>
                    </a:tc>
                    <a:extLst>
                      <a:ext uri="{0D108BD9-81ED-4DB2-BD59-A6C34878D82A}">
                        <a16:rowId xmlns:a16="http://schemas.microsoft.com/office/drawing/2014/main" val="841734470"/>
                      </a:ext>
                    </a:extLst>
                  </a:tr>
                  <a:tr h="701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29" t="-103571" r="-206349" b="-112500"/>
                          </a:stretch>
                        </a:blipFill>
                      </a:tcPr>
                    </a:tc>
                    <a:tc>
                      <a:txBody>
                        <a:bodyPr/>
                        <a:lstStyle/>
                        <a:p>
                          <a:pPr algn="ctr"/>
                          <a:r>
                            <a:rPr lang="en-US" sz="2800" dirty="0"/>
                            <a:t>156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656584"/>
                      </a:ext>
                    </a:extLst>
                  </a:tr>
                  <a:tr h="701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29" t="-207273" r="-206349" b="-14545"/>
                          </a:stretch>
                        </a:blipFill>
                      </a:tcPr>
                    </a:tc>
                    <a:tc>
                      <a:txBody>
                        <a:bodyPr/>
                        <a:lstStyle/>
                        <a:p>
                          <a:pPr algn="ctr"/>
                          <a:r>
                            <a:rPr lang="en-US" sz="2800" dirty="0"/>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115607"/>
                      </a:ext>
                    </a:extLst>
                  </a:tr>
                </a:tbl>
              </a:graphicData>
            </a:graphic>
          </p:graphicFrame>
        </mc:Fallback>
      </mc:AlternateContent>
    </p:spTree>
    <p:extLst>
      <p:ext uri="{BB962C8B-B14F-4D97-AF65-F5344CB8AC3E}">
        <p14:creationId xmlns:p14="http://schemas.microsoft.com/office/powerpoint/2010/main" val="318654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 Curves</a:t>
            </a:r>
            <a:endParaRPr lang="en-US" dirty="0">
              <a:effectLst/>
            </a:endParaRPr>
          </a:p>
        </p:txBody>
      </p:sp>
      <p:sp>
        <p:nvSpPr>
          <p:cNvPr id="3" name="TextBox 2">
            <a:extLst>
              <a:ext uri="{FF2B5EF4-FFF2-40B4-BE49-F238E27FC236}">
                <a16:creationId xmlns:a16="http://schemas.microsoft.com/office/drawing/2014/main" id="{38474703-96C3-F343-BDCB-33A59F168F0A}"/>
              </a:ext>
            </a:extLst>
          </p:cNvPr>
          <p:cNvSpPr txBox="1"/>
          <p:nvPr/>
        </p:nvSpPr>
        <p:spPr>
          <a:xfrm>
            <a:off x="5206701" y="32703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54190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 Curves </a:t>
            </a:r>
            <a:endParaRPr lang="en-US" dirty="0">
              <a:effectLst/>
            </a:endParaRPr>
          </a:p>
        </p:txBody>
      </p:sp>
      <p:sp>
        <p:nvSpPr>
          <p:cNvPr id="3" name="Content Placeholder 2"/>
          <p:cNvSpPr>
            <a:spLocks noGrp="1"/>
          </p:cNvSpPr>
          <p:nvPr>
            <p:ph idx="1"/>
          </p:nvPr>
        </p:nvSpPr>
        <p:spPr>
          <a:xfrm>
            <a:off x="1037063" y="1115122"/>
            <a:ext cx="10123360" cy="4780070"/>
          </a:xfrm>
        </p:spPr>
        <p:txBody>
          <a:bodyPr/>
          <a:lstStyle/>
          <a:p>
            <a:r>
              <a:rPr lang="en-US" dirty="0"/>
              <a:t>The Radio Operator Characteristics (ROC) curve illustrates the trade-off for all possible thresholds chosen for the two types of error (or correct classification). </a:t>
            </a:r>
          </a:p>
          <a:p>
            <a:endParaRPr lang="en-US" sz="1200" dirty="0"/>
          </a:p>
          <a:p>
            <a:r>
              <a:rPr lang="en-US" dirty="0"/>
              <a:t>The vertical axis displays the true positive rate and the horizontal axis depicts the false positive rate. </a:t>
            </a:r>
          </a:p>
          <a:p>
            <a:endParaRPr lang="en-US" sz="1200" dirty="0"/>
          </a:p>
          <a:p>
            <a:r>
              <a:rPr lang="en-US" dirty="0"/>
              <a:t>What is the shape of an ideal ROC curve? </a:t>
            </a:r>
          </a:p>
          <a:p>
            <a:endParaRPr lang="en-US" sz="1200" dirty="0">
              <a:effectLst/>
            </a:endParaRPr>
          </a:p>
          <a:p>
            <a:r>
              <a:rPr lang="en-US" dirty="0"/>
              <a:t>See next slide for an example. </a:t>
            </a:r>
          </a:p>
          <a:p>
            <a:endParaRPr lang="el-GR" dirty="0">
              <a:effectLst/>
            </a:endParaRPr>
          </a:p>
        </p:txBody>
      </p:sp>
    </p:spTree>
    <p:extLst>
      <p:ext uri="{BB962C8B-B14F-4D97-AF65-F5344CB8AC3E}">
        <p14:creationId xmlns:p14="http://schemas.microsoft.com/office/powerpoint/2010/main" val="3204083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 Curve Example </a:t>
            </a:r>
            <a:endParaRPr lang="en-US" dirty="0">
              <a:effectLst/>
            </a:endParaRPr>
          </a:p>
        </p:txBody>
      </p:sp>
      <p:pic>
        <p:nvPicPr>
          <p:cNvPr id="3" name="Picture 2">
            <a:extLst>
              <a:ext uri="{FF2B5EF4-FFF2-40B4-BE49-F238E27FC236}">
                <a16:creationId xmlns:a16="http://schemas.microsoft.com/office/drawing/2014/main" id="{041D2A11-CBAD-E540-BC16-9FD9D9BB60FF}"/>
              </a:ext>
            </a:extLst>
          </p:cNvPr>
          <p:cNvPicPr>
            <a:picLocks noChangeAspect="1"/>
          </p:cNvPicPr>
          <p:nvPr/>
        </p:nvPicPr>
        <p:blipFill>
          <a:blip r:embed="rId2"/>
          <a:stretch>
            <a:fillRect/>
          </a:stretch>
        </p:blipFill>
        <p:spPr>
          <a:xfrm>
            <a:off x="1521987" y="983807"/>
            <a:ext cx="8463597" cy="5375972"/>
          </a:xfrm>
          <a:prstGeom prst="rect">
            <a:avLst/>
          </a:prstGeom>
        </p:spPr>
      </p:pic>
    </p:spTree>
    <p:extLst>
      <p:ext uri="{BB962C8B-B14F-4D97-AF65-F5344CB8AC3E}">
        <p14:creationId xmlns:p14="http://schemas.microsoft.com/office/powerpoint/2010/main" val="1904798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 Curve for measuring classifier </a:t>
            </a:r>
            <a:r>
              <a:rPr lang="en-US" dirty="0" err="1"/>
              <a:t>preformance</a:t>
            </a:r>
            <a:r>
              <a:rPr lang="en-US" dirty="0"/>
              <a:t> </a:t>
            </a:r>
            <a:endParaRPr lang="en-US" dirty="0">
              <a:effectLst/>
            </a:endParaRPr>
          </a:p>
        </p:txBody>
      </p:sp>
      <p:sp>
        <p:nvSpPr>
          <p:cNvPr id="3" name="Content Placeholder 2"/>
          <p:cNvSpPr>
            <a:spLocks noGrp="1"/>
          </p:cNvSpPr>
          <p:nvPr>
            <p:ph idx="1"/>
          </p:nvPr>
        </p:nvSpPr>
        <p:spPr>
          <a:xfrm>
            <a:off x="833415" y="983808"/>
            <a:ext cx="10327008" cy="4911384"/>
          </a:xfrm>
        </p:spPr>
        <p:txBody>
          <a:bodyPr/>
          <a:lstStyle/>
          <a:p>
            <a:r>
              <a:rPr lang="en-US" dirty="0"/>
              <a:t>The overall performance of a classifier, calculated over all possible thresholds, is given by the area under the ROC curve (’AUC’). </a:t>
            </a:r>
          </a:p>
          <a:p>
            <a:endParaRPr lang="en-US" sz="900" dirty="0"/>
          </a:p>
          <a:p>
            <a:r>
              <a:rPr lang="en-US" dirty="0"/>
              <a:t>An ideal ROC curve will hug the top left corner, so the larger the AUC the better the classifier. </a:t>
            </a:r>
          </a:p>
          <a:p>
            <a:endParaRPr lang="en-US" sz="900" dirty="0"/>
          </a:p>
          <a:p>
            <a:r>
              <a:rPr lang="en-US" dirty="0"/>
              <a:t>What is the worst case scenario for AUC? What is the best case? What is AUC if we independently just flip a coin to perform classification? </a:t>
            </a:r>
          </a:p>
          <a:p>
            <a:endParaRPr lang="en-US" sz="900" dirty="0"/>
          </a:p>
          <a:p>
            <a:r>
              <a:rPr lang="en-US" dirty="0"/>
              <a:t>This AUC then can be use to compare various approaches to classification: Logistic regression, LDA (to come), </a:t>
            </a:r>
            <a:r>
              <a:rPr lang="en-US" i="1" dirty="0"/>
              <a:t>k</a:t>
            </a:r>
            <a:r>
              <a:rPr lang="en-US" dirty="0"/>
              <a:t>-NN, etc... </a:t>
            </a:r>
            <a:endParaRPr lang="en-US" dirty="0">
              <a:effectLst/>
            </a:endParaRPr>
          </a:p>
        </p:txBody>
      </p:sp>
    </p:spTree>
    <p:extLst>
      <p:ext uri="{BB962C8B-B14F-4D97-AF65-F5344CB8AC3E}">
        <p14:creationId xmlns:p14="http://schemas.microsoft.com/office/powerpoint/2010/main" val="99686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Logistic Regression: Estimation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47270" y="1312433"/>
                <a:ext cx="10327008" cy="4991235"/>
              </a:xfrm>
            </p:spPr>
            <p:txBody>
              <a:bodyPr/>
              <a:lstStyle/>
              <a:p>
                <a:r>
                  <a:rPr lang="en-US" sz="2600" dirty="0"/>
                  <a:t>The model parameters are estimated using </a:t>
                </a:r>
                <a:r>
                  <a:rPr lang="en-US" sz="2600" b="1" i="1" dirty="0"/>
                  <a:t>likelihood theory</a:t>
                </a:r>
                <a:r>
                  <a:rPr lang="en-US" sz="2600" dirty="0"/>
                  <a:t>.  That is the model assumes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𝑌</m:t>
                        </m:r>
                      </m:e>
                      <m:sub>
                        <m:r>
                          <a:rPr lang="en-US" sz="2600" b="0" i="1" smtClean="0">
                            <a:latin typeface="Cambria Math" panose="02040503050406030204" pitchFamily="18" charset="0"/>
                          </a:rPr>
                          <m:t>𝑖</m:t>
                        </m:r>
                      </m:sub>
                    </m:sSub>
                    <m:r>
                      <a:rPr lang="en-US" sz="2600" b="0" i="1" smtClean="0">
                        <a:latin typeface="Cambria Math" panose="02040503050406030204" pitchFamily="18" charset="0"/>
                      </a:rPr>
                      <m:t>~</m:t>
                    </m:r>
                    <m:r>
                      <a:rPr lang="en-US" sz="2600" b="0" i="1" smtClean="0">
                        <a:latin typeface="Cambria Math" panose="02040503050406030204" pitchFamily="18" charset="0"/>
                      </a:rPr>
                      <m:t>𝐵𝑒𝑟𝑛</m:t>
                    </m:r>
                    <m:d>
                      <m:dPr>
                        <m:ctrlPr>
                          <a:rPr lang="en-US" sz="2600" b="0" i="1" smtClean="0">
                            <a:latin typeface="Cambria Math" panose="02040503050406030204" pitchFamily="18" charset="0"/>
                          </a:rPr>
                        </m:ctrlPr>
                      </m:dPr>
                      <m:e>
                        <m:sSub>
                          <m:sSubPr>
                            <m:ctrlPr>
                              <a:rPr lang="en-US" sz="2600" b="0" i="1" smtClean="0">
                                <a:latin typeface="Cambria Math" panose="02040503050406030204" pitchFamily="18" charset="0"/>
                              </a:rPr>
                            </m:ctrlPr>
                          </m:sSubPr>
                          <m:e>
                            <m:r>
                              <a:rPr lang="en-US" sz="2600" i="1">
                                <a:latin typeface="Cambria Math" panose="02040503050406030204" pitchFamily="18" charset="0"/>
                              </a:rPr>
                              <m:t>𝑝</m:t>
                            </m:r>
                          </m:e>
                          <m:sub>
                            <m:r>
                              <a:rPr lang="en-US" sz="2600" b="0" i="1" smtClean="0">
                                <a:latin typeface="Cambria Math" panose="02040503050406030204" pitchFamily="18" charset="0"/>
                              </a:rPr>
                              <m:t>𝑖</m:t>
                            </m:r>
                          </m:sub>
                        </m:sSub>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1+</m:t>
                            </m:r>
                            <m:sSup>
                              <m:sSupPr>
                                <m:ctrlPr>
                                  <a:rPr lang="en-US" sz="2600" i="1">
                                    <a:latin typeface="Cambria Math" panose="02040503050406030204" pitchFamily="18" charset="0"/>
                                  </a:rPr>
                                </m:ctrlPr>
                              </m:sSupPr>
                              <m:e>
                                <m:r>
                                  <a:rPr lang="en-US" sz="2600" i="1">
                                    <a:latin typeface="Cambria Math" panose="02040503050406030204" pitchFamily="18" charset="0"/>
                                  </a:rPr>
                                  <m:t>𝑒</m:t>
                                </m:r>
                              </m:e>
                              <m:sup>
                                <m:r>
                                  <a:rPr lang="en-US" sz="2600" i="1">
                                    <a:latin typeface="Cambria Math" panose="02040503050406030204" pitchFamily="18" charset="0"/>
                                  </a:rPr>
                                  <m:t>−(</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𝛽</m:t>
                                    </m:r>
                                  </m:e>
                                  <m:sub>
                                    <m:r>
                                      <a:rPr lang="en-US" sz="2600" i="1">
                                        <a:latin typeface="Cambria Math" panose="02040503050406030204" pitchFamily="18" charset="0"/>
                                        <a:ea typeface="Cambria Math" panose="02040503050406030204" pitchFamily="18" charset="0"/>
                                      </a:rPr>
                                      <m:t>0</m:t>
                                    </m:r>
                                  </m:sub>
                                </m:sSub>
                                <m:r>
                                  <a:rPr lang="en-US" sz="2600" i="1">
                                    <a:latin typeface="Cambria Math" panose="02040503050406030204" pitchFamily="18" charset="0"/>
                                    <a:ea typeface="Cambria Math" panose="02040503050406030204" pitchFamily="18" charset="0"/>
                                  </a:rPr>
                                  <m:t>+</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𝛽</m:t>
                                    </m:r>
                                  </m:e>
                                  <m:sub>
                                    <m:r>
                                      <a:rPr lang="en-US" sz="2600" i="1">
                                        <a:latin typeface="Cambria Math" panose="02040503050406030204" pitchFamily="18" charset="0"/>
                                        <a:ea typeface="Cambria Math" panose="02040503050406030204" pitchFamily="18" charset="0"/>
                                      </a:rPr>
                                      <m:t>1</m:t>
                                    </m:r>
                                  </m:sub>
                                </m:sSub>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𝑋</m:t>
                                    </m:r>
                                  </m:e>
                                  <m:sub>
                                    <m:r>
                                      <a:rPr lang="en-US" sz="2600" i="1">
                                        <a:latin typeface="Cambria Math" panose="02040503050406030204" pitchFamily="18" charset="0"/>
                                        <a:ea typeface="Cambria Math" panose="02040503050406030204" pitchFamily="18" charset="0"/>
                                      </a:rPr>
                                      <m:t>1</m:t>
                                    </m:r>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𝑖</m:t>
                                    </m:r>
                                  </m:sub>
                                </m:sSub>
                                <m:r>
                                  <a:rPr lang="en-US" sz="2600" i="1">
                                    <a:latin typeface="Cambria Math" panose="02040503050406030204" pitchFamily="18" charset="0"/>
                                    <a:ea typeface="Cambria Math" panose="02040503050406030204" pitchFamily="18" charset="0"/>
                                  </a:rPr>
                                  <m:t>+…+</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𝛽</m:t>
                                    </m:r>
                                  </m:e>
                                  <m:sub>
                                    <m:r>
                                      <a:rPr lang="en-US" sz="2600" i="1">
                                        <a:latin typeface="Cambria Math" panose="02040503050406030204" pitchFamily="18" charset="0"/>
                                        <a:ea typeface="Cambria Math" panose="02040503050406030204" pitchFamily="18" charset="0"/>
                                      </a:rPr>
                                      <m:t>𝑝</m:t>
                                    </m:r>
                                  </m:sub>
                                </m:sSub>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𝑋</m:t>
                                    </m:r>
                                  </m:e>
                                  <m:sub>
                                    <m:r>
                                      <a:rPr lang="en-US" sz="2600" i="1">
                                        <a:latin typeface="Cambria Math" panose="02040503050406030204" pitchFamily="18" charset="0"/>
                                        <a:ea typeface="Cambria Math" panose="02040503050406030204" pitchFamily="18" charset="0"/>
                                      </a:rPr>
                                      <m:t>𝑝</m:t>
                                    </m:r>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𝑖</m:t>
                                    </m:r>
                                  </m:sub>
                                </m:sSub>
                                <m:r>
                                  <a:rPr lang="en-US" sz="2600" i="1">
                                    <a:latin typeface="Cambria Math" panose="02040503050406030204" pitchFamily="18" charset="0"/>
                                  </a:rPr>
                                  <m:t>)</m:t>
                                </m:r>
                              </m:sup>
                            </m:sSup>
                          </m:den>
                        </m:f>
                      </m:e>
                    </m:d>
                  </m:oMath>
                </a14:m>
                <a:r>
                  <a:rPr lang="en-US" sz="2600" dirty="0"/>
                  <a:t>.  Then the </a:t>
                </a:r>
                <a:r>
                  <a:rPr lang="en-US" sz="2600" b="1" i="1" dirty="0"/>
                  <a:t>log-likelihood function </a:t>
                </a:r>
                <a:r>
                  <a:rPr lang="en-US" sz="2600" dirty="0"/>
                  <a:t>is maximized to get the </a:t>
                </a:r>
                <a14:m>
                  <m:oMath xmlns:m="http://schemas.openxmlformats.org/officeDocument/2006/math">
                    <m:acc>
                      <m:accPr>
                        <m:chr m:val="̂"/>
                        <m:ctrlPr>
                          <a:rPr lang="en-US" sz="2600" b="0" i="1" smtClean="0">
                            <a:latin typeface="Cambria Math" panose="02040503050406030204" pitchFamily="18" charset="0"/>
                          </a:rPr>
                        </m:ctrlPr>
                      </m:accPr>
                      <m:e>
                        <m:r>
                          <a:rPr lang="en-US" sz="2600" b="0" i="1" smtClean="0">
                            <a:latin typeface="Cambria Math" panose="02040503050406030204" pitchFamily="18" charset="0"/>
                          </a:rPr>
                          <m:t>𝛽</m:t>
                        </m:r>
                      </m:e>
                    </m:acc>
                  </m:oMath>
                </a14:m>
                <a:r>
                  <a:rPr lang="en-US" sz="2600" dirty="0"/>
                  <a:t>’s:</a:t>
                </a:r>
              </a:p>
              <a:p>
                <a:endParaRPr lang="en-US" sz="2600" dirty="0"/>
              </a:p>
              <a:p>
                <a:endParaRPr lang="en-US" sz="2600" dirty="0"/>
              </a:p>
              <a:p>
                <a:endParaRPr lang="en-US" sz="2600" dirty="0"/>
              </a:p>
              <a:p>
                <a:br>
                  <a:rPr lang="en-US" sz="2600" dirty="0"/>
                </a:br>
                <a:endParaRPr lang="en-US" sz="2600"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47270" y="1312433"/>
                <a:ext cx="10327008" cy="4991235"/>
              </a:xfrm>
              <a:blipFill>
                <a:blip r:embed="rId2"/>
                <a:stretch>
                  <a:fillRect l="-983" t="-1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210B21-0F71-3245-9EFC-BB783A3AE286}"/>
                  </a:ext>
                </a:extLst>
              </p:cNvPr>
              <p:cNvSpPr txBox="1"/>
              <p:nvPr/>
            </p:nvSpPr>
            <p:spPr>
              <a:xfrm>
                <a:off x="847270" y="3142974"/>
                <a:ext cx="10588989" cy="3072123"/>
              </a:xfrm>
              <a:prstGeom prst="rect">
                <a:avLst/>
              </a:prstGeom>
              <a:noFill/>
            </p:spPr>
            <p:txBody>
              <a:bodyPr wrap="none" lIns="0" tIns="0" rIns="0" bIns="0" rtlCol="0">
                <a:spAutoFit/>
              </a:bodyPr>
              <a:lstStyle/>
              <a:p>
                <a14:m>
                  <m:oMath xmlns:m="http://schemas.openxmlformats.org/officeDocument/2006/math">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ln</m:t>
                        </m:r>
                      </m:fName>
                      <m:e>
                        <m:d>
                          <m:dPr>
                            <m:begChr m:val="["/>
                            <m:endChr m:val="]"/>
                            <m:ctrlPr>
                              <a:rPr lang="en-US" sz="2400" b="0" i="1" smtClean="0">
                                <a:latin typeface="Cambria Math" panose="02040503050406030204" pitchFamily="18" charset="0"/>
                              </a:rPr>
                            </m:ctrlPr>
                          </m:dPr>
                          <m:e>
                            <m:r>
                              <a:rPr lang="en-US" sz="2400" i="1">
                                <a:latin typeface="Cambria Math" panose="02040503050406030204" pitchFamily="18" charset="0"/>
                              </a:rPr>
                              <m:t>𝐿</m:t>
                            </m:r>
                            <m:r>
                              <a:rPr lang="en-US" sz="2400" i="1">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𝛽</m:t>
                                </m:r>
                              </m:e>
                            </m:acc>
                            <m:r>
                              <a:rPr lang="en-US" sz="2400" i="1">
                                <a:latin typeface="Cambria Math" panose="02040503050406030204" pitchFamily="18" charset="0"/>
                              </a:rPr>
                              <m:t>|</m:t>
                            </m:r>
                            <m:r>
                              <a:rPr lang="en-US" sz="2400" i="1">
                                <a:latin typeface="Cambria Math" panose="02040503050406030204" pitchFamily="18" charset="0"/>
                              </a:rPr>
                              <m:t>𝑌</m:t>
                            </m:r>
                            <m:r>
                              <a:rPr lang="en-US" sz="2400" i="1">
                                <a:latin typeface="Cambria Math" panose="02040503050406030204" pitchFamily="18" charset="0"/>
                              </a:rPr>
                              <m:t>)</m:t>
                            </m:r>
                          </m:e>
                        </m:d>
                      </m:e>
                    </m:func>
                  </m:oMath>
                </a14:m>
                <a:r>
                  <a:rPr lang="en-US" sz="2400" dirty="0"/>
                  <a:t>= </a:t>
                </a:r>
                <a14:m>
                  <m:oMath xmlns:m="http://schemas.openxmlformats.org/officeDocument/2006/math">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begChr m:val="["/>
                            <m:endChr m:val="]"/>
                            <m:ctrlPr>
                              <a:rPr lang="en-US" sz="2400" i="1">
                                <a:latin typeface="Cambria Math" panose="02040503050406030204" pitchFamily="18" charset="0"/>
                              </a:rPr>
                            </m:ctrlPr>
                          </m:dPr>
                          <m:e>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e>
                                    </m:d>
                                  </m:e>
                                  <m:sup>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sup>
                                </m:sSup>
                              </m:e>
                            </m:nary>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e>
                                </m:d>
                              </m:e>
                              <m:sup>
                                <m:sSub>
                                  <m:sSubPr>
                                    <m:ctrlPr>
                                      <a:rPr lang="en-US" sz="2400" i="1">
                                        <a:latin typeface="Cambria Math" panose="02040503050406030204" pitchFamily="18" charset="0"/>
                                      </a:rPr>
                                    </m:ctrlPr>
                                  </m:sSubPr>
                                  <m:e>
                                    <m:r>
                                      <a:rPr lang="en-US" sz="2400" i="1">
                                        <a:latin typeface="Cambria Math" panose="02040503050406030204" pitchFamily="18" charset="0"/>
                                      </a:rPr>
                                      <m:t>1−</m:t>
                                    </m:r>
                                    <m:r>
                                      <a:rPr lang="en-US" sz="2400" i="1">
                                        <a:latin typeface="Cambria Math" panose="02040503050406030204" pitchFamily="18" charset="0"/>
                                      </a:rPr>
                                      <m:t>𝑦</m:t>
                                    </m:r>
                                  </m:e>
                                  <m:sub>
                                    <m:r>
                                      <a:rPr lang="en-US" sz="2400" i="1">
                                        <a:latin typeface="Cambria Math" panose="02040503050406030204" pitchFamily="18" charset="0"/>
                                      </a:rPr>
                                      <m:t>𝑖</m:t>
                                    </m:r>
                                  </m:sub>
                                </m:sSub>
                              </m:sup>
                            </m:sSup>
                          </m:e>
                        </m:d>
                      </m:e>
                    </m:func>
                  </m:oMath>
                </a14:m>
                <a:endParaRPr lang="en-US"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begChr m:val="["/>
                              <m:endChr m:val="]"/>
                              <m:ctrlPr>
                                <a:rPr lang="en-US" sz="2400" i="1">
                                  <a:latin typeface="Cambria Math" panose="02040503050406030204" pitchFamily="18" charset="0"/>
                                </a:rPr>
                              </m:ctrlPr>
                            </m:dPr>
                            <m:e>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e>
                                      </m:d>
                                    </m:e>
                                    <m:sup>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sup>
                                  </m:sSup>
                                </m:e>
                              </m:nary>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b="0" i="1" smtClean="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e>
                                  </m:d>
                                </m:e>
                                <m:sup>
                                  <m:sSub>
                                    <m:sSubPr>
                                      <m:ctrlPr>
                                        <a:rPr lang="en-US" sz="2400" i="1">
                                          <a:latin typeface="Cambria Math" panose="02040503050406030204" pitchFamily="18" charset="0"/>
                                        </a:rPr>
                                      </m:ctrlPr>
                                    </m:sSubPr>
                                    <m:e>
                                      <m:r>
                                        <a:rPr lang="en-US" sz="2400" b="0" i="1" smtClean="0">
                                          <a:latin typeface="Cambria Math" panose="02040503050406030204" pitchFamily="18" charset="0"/>
                                        </a:rPr>
                                        <m:t>1−</m:t>
                                      </m:r>
                                      <m:r>
                                        <a:rPr lang="en-US" sz="2400" i="1">
                                          <a:latin typeface="Cambria Math" panose="02040503050406030204" pitchFamily="18" charset="0"/>
                                        </a:rPr>
                                        <m:t>𝑦</m:t>
                                      </m:r>
                                    </m:e>
                                    <m:sub>
                                      <m:r>
                                        <a:rPr lang="en-US" sz="2400" i="1">
                                          <a:latin typeface="Cambria Math" panose="02040503050406030204" pitchFamily="18" charset="0"/>
                                        </a:rPr>
                                        <m:t>𝑖</m:t>
                                      </m:r>
                                    </m:sub>
                                  </m:sSub>
                                </m:sup>
                              </m:sSup>
                            </m:e>
                          </m:d>
                        </m:e>
                      </m:func>
                      <m:r>
                        <a:rPr lang="en-US" sz="2400" b="0" i="1" smtClean="0">
                          <a:latin typeface="Cambria Math" panose="02040503050406030204" pitchFamily="18"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e>
                                  </m:d>
                                </m:e>
                              </m:func>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ctrlPr>
                                        <a:rPr lang="en-US" sz="2400" i="1">
                                          <a:latin typeface="Cambria Math" panose="02040503050406030204" pitchFamily="18" charset="0"/>
                                        </a:rPr>
                                      </m:ctrlPr>
                                    </m:dPr>
                                    <m:e>
                                      <m:r>
                                        <a:rPr lang="en-US" sz="2400" b="0" i="1" smtClean="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e>
                                  </m:d>
                                </m:e>
                              </m:func>
                            </m:e>
                          </m:d>
                        </m:e>
                      </m:nary>
                    </m:oMath>
                    <m:oMath xmlns:m="http://schemas.openxmlformats.org/officeDocument/2006/math">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ctrlPr>
                                        <a:rPr lang="en-US" sz="2400" i="1">
                                          <a:latin typeface="Cambria Math" panose="02040503050406030204" pitchFamily="18" charset="0"/>
                                        </a:rPr>
                                      </m:ctrlPr>
                                    </m:dPr>
                                    <m:e>
                                      <m:r>
                                        <a:rPr lang="en-US" sz="2400" i="1">
                                          <a:latin typeface="Cambria Math" panose="02040503050406030204" pitchFamily="18" charset="0"/>
                                        </a:rPr>
                                        <m:t>1+</m:t>
                                      </m:r>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r>
                                            <a:rPr lang="en-US" sz="2400" i="1">
                                              <a:latin typeface="Cambria Math" panose="02040503050406030204" pitchFamily="18" charset="0"/>
                                            </a:rPr>
                                            <m:t>−</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i="1">
                                                      <a:latin typeface="Cambria Math" panose="02040503050406030204" pitchFamily="18" charset="0"/>
                                                      <a:ea typeface="Cambria Math" panose="02040503050406030204" pitchFamily="18" charset="0"/>
                                                    </a:rPr>
                                                    <m:t>0</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i="1">
                                                      <a:latin typeface="Cambria Math" panose="02040503050406030204" pitchFamily="18" charset="0"/>
                                                      <a:ea typeface="Cambria Math" panose="02040503050406030204" pitchFamily="18" charset="0"/>
                                                    </a:rPr>
                                                    <m:t>1</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i="1">
                                                      <a:latin typeface="Cambria Math" panose="02040503050406030204" pitchFamily="18" charset="0"/>
                                                      <a:ea typeface="Cambria Math" panose="02040503050406030204" pitchFamily="18" charset="0"/>
                                                    </a:rPr>
                                                    <m:t>𝑝</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i="1">
                                                      <a:latin typeface="Cambria Math" panose="02040503050406030204" pitchFamily="18" charset="0"/>
                                                      <a:ea typeface="Cambria Math" panose="02040503050406030204" pitchFamily="18" charset="0"/>
                                                    </a:rPr>
                                                    <m:t>𝑝</m:t>
                                                  </m:r>
                                                </m:sub>
                                              </m:sSub>
                                            </m:e>
                                          </m:d>
                                        </m:sup>
                                      </m:sSup>
                                    </m:e>
                                  </m:d>
                                </m:e>
                              </m:func>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ln</m:t>
                                  </m:r>
                                </m:fName>
                                <m:e>
                                  <m:d>
                                    <m:dPr>
                                      <m:ctrlPr>
                                        <a:rPr lang="en-US" sz="2400" i="1">
                                          <a:latin typeface="Cambria Math" panose="02040503050406030204" pitchFamily="18" charset="0"/>
                                        </a:rPr>
                                      </m:ctrlPr>
                                    </m:dPr>
                                    <m:e>
                                      <m:r>
                                        <a:rPr lang="en-US" sz="2400" i="1">
                                          <a:latin typeface="Cambria Math" panose="02040503050406030204" pitchFamily="18" charset="0"/>
                                        </a:rPr>
                                        <m:t>1+</m:t>
                                      </m:r>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i="1">
                                                      <a:latin typeface="Cambria Math" panose="02040503050406030204" pitchFamily="18" charset="0"/>
                                                      <a:ea typeface="Cambria Math" panose="02040503050406030204" pitchFamily="18" charset="0"/>
                                                    </a:rPr>
                                                    <m:t>0</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i="1">
                                                      <a:latin typeface="Cambria Math" panose="02040503050406030204" pitchFamily="18" charset="0"/>
                                                      <a:ea typeface="Cambria Math" panose="02040503050406030204" pitchFamily="18" charset="0"/>
                                                    </a:rPr>
                                                    <m:t>1</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i="1">
                                                      <a:latin typeface="Cambria Math" panose="02040503050406030204" pitchFamily="18" charset="0"/>
                                                      <a:ea typeface="Cambria Math" panose="02040503050406030204" pitchFamily="18" charset="0"/>
                                                    </a:rPr>
                                                    <m:t>𝑝</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i="1">
                                                      <a:latin typeface="Cambria Math" panose="02040503050406030204" pitchFamily="18" charset="0"/>
                                                      <a:ea typeface="Cambria Math" panose="02040503050406030204" pitchFamily="18" charset="0"/>
                                                    </a:rPr>
                                                    <m:t>𝑝</m:t>
                                                  </m:r>
                                                </m:sub>
                                              </m:sSub>
                                            </m:e>
                                          </m:d>
                                        </m:sup>
                                      </m:sSup>
                                    </m:e>
                                  </m:d>
                                </m:e>
                              </m:func>
                            </m:e>
                          </m:d>
                        </m:e>
                      </m:nary>
                    </m:oMath>
                  </m:oMathPara>
                </a14:m>
                <a:endParaRPr lang="en-US" sz="2400" i="1" dirty="0">
                  <a:latin typeface="Cambria Math" panose="02040503050406030204" pitchFamily="18" charset="0"/>
                </a:endParaRPr>
              </a:p>
              <a:p>
                <a:endParaRPr lang="en-US" sz="2400" i="1" dirty="0">
                  <a:latin typeface="Cambria Math" panose="02040503050406030204" pitchFamily="18" charset="0"/>
                </a:endParaRPr>
              </a:p>
              <a:p>
                <a:r>
                  <a:rPr lang="en-US" sz="2400" b="0" dirty="0"/>
                  <a:t>        </a:t>
                </a:r>
                <a:endParaRPr lang="en-US" sz="2400" dirty="0"/>
              </a:p>
            </p:txBody>
          </p:sp>
        </mc:Choice>
        <mc:Fallback xmlns="">
          <p:sp>
            <p:nvSpPr>
              <p:cNvPr id="6" name="TextBox 5">
                <a:extLst>
                  <a:ext uri="{FF2B5EF4-FFF2-40B4-BE49-F238E27FC236}">
                    <a16:creationId xmlns:a16="http://schemas.microsoft.com/office/drawing/2014/main" id="{12210B21-0F71-3245-9EFC-BB783A3AE286}"/>
                  </a:ext>
                </a:extLst>
              </p:cNvPr>
              <p:cNvSpPr txBox="1">
                <a:spLocks noRot="1" noChangeAspect="1" noMove="1" noResize="1" noEditPoints="1" noAdjustHandles="1" noChangeArrowheads="1" noChangeShapeType="1" noTextEdit="1"/>
              </p:cNvSpPr>
              <p:nvPr/>
            </p:nvSpPr>
            <p:spPr>
              <a:xfrm>
                <a:off x="847270" y="3142974"/>
                <a:ext cx="10588989" cy="3072123"/>
              </a:xfrm>
              <a:prstGeom prst="rect">
                <a:avLst/>
              </a:prstGeom>
              <a:blipFill>
                <a:blip r:embed="rId3"/>
                <a:stretch>
                  <a:fillRect l="-3717" t="-25926" b="-35391"/>
                </a:stretch>
              </a:blipFill>
            </p:spPr>
            <p:txBody>
              <a:bodyPr/>
              <a:lstStyle/>
              <a:p>
                <a:r>
                  <a:rPr lang="en-US">
                    <a:noFill/>
                  </a:rPr>
                  <a:t> </a:t>
                </a:r>
              </a:p>
            </p:txBody>
          </p:sp>
        </mc:Fallback>
      </mc:AlternateContent>
    </p:spTree>
    <p:extLst>
      <p:ext uri="{BB962C8B-B14F-4D97-AF65-F5344CB8AC3E}">
        <p14:creationId xmlns:p14="http://schemas.microsoft.com/office/powerpoint/2010/main" val="185114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Boundaries</a:t>
            </a:r>
          </a:p>
        </p:txBody>
      </p:sp>
    </p:spTree>
    <p:extLst>
      <p:ext uri="{BB962C8B-B14F-4D97-AF65-F5344CB8AC3E}">
        <p14:creationId xmlns:p14="http://schemas.microsoft.com/office/powerpoint/2010/main" val="2670809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boundaries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1800"/>
                  </a:spcAft>
                </a:pPr>
                <a:r>
                  <a:rPr lang="en-US" sz="2400" dirty="0"/>
                  <a:t>Recall that we could attempt to purely classify each observation based on whether the estimated </a:t>
                </a:r>
                <a14:m>
                  <m:oMath xmlns:m="http://schemas.openxmlformats.org/officeDocument/2006/math">
                    <m:r>
                      <a:rPr lang="en-US" sz="2400" b="0" i="1" smtClean="0">
                        <a:latin typeface="Cambria Math" charset="0"/>
                      </a:rPr>
                      <m:t>𝑃</m:t>
                    </m:r>
                    <m:r>
                      <a:rPr lang="en-US" sz="2400" b="0" i="1" smtClean="0">
                        <a:latin typeface="Cambria Math" charset="0"/>
                      </a:rPr>
                      <m:t>(</m:t>
                    </m:r>
                    <m:r>
                      <a:rPr lang="en-US" sz="2400" b="0" i="1" smtClean="0">
                        <a:latin typeface="Cambria Math" charset="0"/>
                      </a:rPr>
                      <m:t>𝑌</m:t>
                    </m:r>
                    <m:r>
                      <a:rPr lang="en-US" sz="2400" b="0" i="1" smtClean="0">
                        <a:latin typeface="Cambria Math" charset="0"/>
                      </a:rPr>
                      <m:t>=1)</m:t>
                    </m:r>
                  </m:oMath>
                </a14:m>
                <a:r>
                  <a:rPr lang="en-US" sz="2400" dirty="0"/>
                  <a:t> from the model was greater than 0.5.</a:t>
                </a:r>
              </a:p>
              <a:p>
                <a:pPr>
                  <a:spcAft>
                    <a:spcPts val="1800"/>
                  </a:spcAft>
                </a:pPr>
                <a:r>
                  <a:rPr lang="en-US" sz="2400" dirty="0"/>
                  <a:t>When dealing with ‘well-separated’ data, logistic regression can work well in performing classification.</a:t>
                </a:r>
              </a:p>
              <a:p>
                <a:pPr>
                  <a:spcAft>
                    <a:spcPts val="1800"/>
                  </a:spcAft>
                </a:pPr>
                <a:r>
                  <a:rPr lang="en-US" sz="2400" dirty="0"/>
                  <a:t>We saw a 2-D plot last time which had two predictors,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charset="0"/>
                          </a:rPr>
                          <m:t>𝑋</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𝑋</m:t>
                        </m:r>
                      </m:e>
                      <m:sub>
                        <m:r>
                          <a:rPr lang="en-US" sz="2400" b="0" i="1" smtClean="0">
                            <a:latin typeface="Cambria Math" charset="0"/>
                          </a:rPr>
                          <m:t>2</m:t>
                        </m:r>
                      </m:sub>
                    </m:sSub>
                  </m:oMath>
                </a14:m>
                <a:r>
                  <a:rPr lang="en-US" sz="2400" dirty="0"/>
                  <a:t> and depicted the classes as different colors. A similar one is shown on the next slide.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45" t="-2305" r="-59" b="-60519"/>
                </a:stretch>
              </a:blipFill>
            </p:spPr>
            <p:txBody>
              <a:bodyPr/>
              <a:lstStyle/>
              <a:p>
                <a:r>
                  <a:rPr lang="en-US">
                    <a:noFill/>
                  </a:rPr>
                  <a:t> </a:t>
                </a:r>
              </a:p>
            </p:txBody>
          </p:sp>
        </mc:Fallback>
      </mc:AlternateContent>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5706" y="4002753"/>
            <a:ext cx="4247601" cy="2540218"/>
          </a:xfrm>
          <a:prstGeom prst="rect">
            <a:avLst/>
          </a:prstGeom>
        </p:spPr>
      </p:pic>
    </p:spTree>
    <p:extLst>
      <p:ext uri="{BB962C8B-B14F-4D97-AF65-F5344CB8AC3E}">
        <p14:creationId xmlns:p14="http://schemas.microsoft.com/office/powerpoint/2010/main" val="416459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Classification in Logistic Regression: an Example</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76385" y="983807"/>
            <a:ext cx="5262307" cy="5310323"/>
          </a:xfrm>
        </p:spPr>
      </p:pic>
    </p:spTree>
    <p:extLst>
      <p:ext uri="{BB962C8B-B14F-4D97-AF65-F5344CB8AC3E}">
        <p14:creationId xmlns:p14="http://schemas.microsoft.com/office/powerpoint/2010/main" val="122854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Classification in Logistic Regression: an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1200"/>
                  </a:spcAft>
                </a:pPr>
                <a:r>
                  <a:rPr lang="en-US" sz="2400" dirty="0"/>
                  <a:t>Would a logistic regression model perform well in classifying the observations in this example? </a:t>
                </a:r>
              </a:p>
              <a:p>
                <a:pPr>
                  <a:spcAft>
                    <a:spcPts val="1200"/>
                  </a:spcAft>
                </a:pPr>
                <a:r>
                  <a:rPr lang="en-US" sz="2400" dirty="0"/>
                  <a:t>What would be a good logistic regression model to classify these points? </a:t>
                </a:r>
              </a:p>
              <a:p>
                <a:pPr>
                  <a:spcAft>
                    <a:spcPts val="1200"/>
                  </a:spcAft>
                </a:pPr>
                <a:r>
                  <a:rPr lang="en-US" sz="2400" dirty="0"/>
                  <a:t>Based on these predictors, two separate logistic regression model were considered that were based on different ordered polynomials of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𝑋</m:t>
                        </m:r>
                      </m:e>
                      <m:sub>
                        <m:r>
                          <a:rPr lang="en-US" sz="2400" i="1">
                            <a:latin typeface="Cambria Math" charset="0"/>
                          </a:rPr>
                          <m:t>1</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𝑋</m:t>
                        </m:r>
                      </m:e>
                      <m:sub>
                        <m:r>
                          <a:rPr lang="en-US" sz="2400" i="1">
                            <a:latin typeface="Cambria Math" charset="0"/>
                          </a:rPr>
                          <m:t>2</m:t>
                        </m:r>
                      </m:sub>
                    </m:sSub>
                  </m:oMath>
                </a14:m>
                <a:r>
                  <a:rPr lang="en-US" sz="2400" dirty="0"/>
                  <a:t> and their interactions.  The ‘circles’ represent the boundary for classification.</a:t>
                </a:r>
              </a:p>
              <a:p>
                <a:pPr>
                  <a:spcAft>
                    <a:spcPts val="1200"/>
                  </a:spcAft>
                </a:pPr>
                <a:r>
                  <a:rPr lang="en-US" sz="2400" dirty="0"/>
                  <a:t>How can the classification boundary be calculated for a logistic regression?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45" t="-2305" b="-115850"/>
                </a:stretch>
              </a:blipFill>
            </p:spPr>
            <p:txBody>
              <a:bodyPr/>
              <a:lstStyle/>
              <a:p>
                <a:r>
                  <a:rPr lang="en-US">
                    <a:noFill/>
                  </a:rPr>
                  <a:t> </a:t>
                </a:r>
              </a:p>
            </p:txBody>
          </p:sp>
        </mc:Fallback>
      </mc:AlternateContent>
    </p:spTree>
    <p:extLst>
      <p:ext uri="{BB962C8B-B14F-4D97-AF65-F5344CB8AC3E}">
        <p14:creationId xmlns:p14="http://schemas.microsoft.com/office/powerpoint/2010/main" val="9577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9050</TotalTime>
  <Words>2393</Words>
  <Application>Microsoft Macintosh PowerPoint</Application>
  <PresentationFormat>Widescreen</PresentationFormat>
  <Paragraphs>263</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Cambria Math</vt:lpstr>
      <vt:lpstr>Karla</vt:lpstr>
      <vt:lpstr>GEC_template</vt:lpstr>
      <vt:lpstr>Lecture 11: Logistic Regression Extensions  and Evaluating Classification </vt:lpstr>
      <vt:lpstr>Announcements</vt:lpstr>
      <vt:lpstr>Lecture Outline</vt:lpstr>
      <vt:lpstr>Multiple Logistic Regression: the model</vt:lpstr>
      <vt:lpstr>Multiple Logistic Regression: Estimation</vt:lpstr>
      <vt:lpstr>Classification Boundaries</vt:lpstr>
      <vt:lpstr>Classification boundaries</vt:lpstr>
      <vt:lpstr>2D Classification in Logistic Regression: an Example</vt:lpstr>
      <vt:lpstr>2D Classification in Logistic Regression: an Example</vt:lpstr>
      <vt:lpstr>2D Classification in Logistic Regression: an Example</vt:lpstr>
      <vt:lpstr>Regularization in Logistic Regression</vt:lpstr>
      <vt:lpstr>Review: Regularization in Linear Regression</vt:lpstr>
      <vt:lpstr>Review: Regularization in Linear Regression</vt:lpstr>
      <vt:lpstr>Loss function in Logistic Regression</vt:lpstr>
      <vt:lpstr>Regularization in Logistic Regression</vt:lpstr>
      <vt:lpstr>Regularization in Logistic Regression: an Example </vt:lpstr>
      <vt:lpstr>Regularization in Logistic Regression: an Example </vt:lpstr>
      <vt:lpstr>Regularization in Logistic Regression: tuning λ</vt:lpstr>
      <vt:lpstr>Regularized Decision Boundaries</vt:lpstr>
      <vt:lpstr>Multinomial Logistic Regression </vt:lpstr>
      <vt:lpstr>Logistic Regression for predicting more than 2 Classes </vt:lpstr>
      <vt:lpstr>Multiclass Logistic Regression </vt:lpstr>
      <vt:lpstr>Multiclass Logistic Regression (cont.) </vt:lpstr>
      <vt:lpstr>One vs. Rest (ovr) Logistic Regression </vt:lpstr>
      <vt:lpstr>OVR Logistic Regression in Python </vt:lpstr>
      <vt:lpstr>‘True’ Multinomial Logistic Regression </vt:lpstr>
      <vt:lpstr>Multinomial Logistic Regression in Python </vt:lpstr>
      <vt:lpstr>‘multinomial’ vs. ‘ovr’</vt:lpstr>
      <vt:lpstr>Classification for more than 2 Categories </vt:lpstr>
      <vt:lpstr>Softmax</vt:lpstr>
      <vt:lpstr>Classification for more than 2 Categories in sklearn</vt:lpstr>
      <vt:lpstr>Bayes Theorem and Misclassification Rates </vt:lpstr>
      <vt:lpstr>Bayes’ Theorem </vt:lpstr>
      <vt:lpstr>Diagnostic Testing </vt:lpstr>
      <vt:lpstr>Diagnostic Testing (cont.) </vt:lpstr>
      <vt:lpstr>Diagnostic Testing </vt:lpstr>
      <vt:lpstr>Why do we care?</vt:lpstr>
      <vt:lpstr>Error in Classification</vt:lpstr>
      <vt:lpstr>Confusion table </vt:lpstr>
      <vt:lpstr>Bayes’ Classifier Choice </vt:lpstr>
      <vt:lpstr>Other Confusion tables </vt:lpstr>
      <vt:lpstr>ROC Curves</vt:lpstr>
      <vt:lpstr>ROC Curves </vt:lpstr>
      <vt:lpstr>ROC Curve Example </vt:lpstr>
      <vt:lpstr>ROC Curve for measuring classifier preformance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Rader, Kevin A.</cp:lastModifiedBy>
  <cp:revision>227</cp:revision>
  <cp:lastPrinted>2019-10-09T19:21:12Z</cp:lastPrinted>
  <dcterms:created xsi:type="dcterms:W3CDTF">2018-07-11T02:31:23Z</dcterms:created>
  <dcterms:modified xsi:type="dcterms:W3CDTF">2019-10-09T19:21:27Z</dcterms:modified>
</cp:coreProperties>
</file>