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9" r:id="rId1"/>
  </p:sldMasterIdLst>
  <p:notesMasterIdLst>
    <p:notesMasterId r:id="rId62"/>
  </p:notesMasterIdLst>
  <p:sldIdLst>
    <p:sldId id="258" r:id="rId2"/>
    <p:sldId id="378" r:id="rId3"/>
    <p:sldId id="343" r:id="rId4"/>
    <p:sldId id="262" r:id="rId5"/>
    <p:sldId id="259" r:id="rId6"/>
    <p:sldId id="263" r:id="rId7"/>
    <p:sldId id="260" r:id="rId8"/>
    <p:sldId id="261" r:id="rId9"/>
    <p:sldId id="264" r:id="rId10"/>
    <p:sldId id="288" r:id="rId11"/>
    <p:sldId id="346" r:id="rId12"/>
    <p:sldId id="266" r:id="rId13"/>
    <p:sldId id="267" r:id="rId14"/>
    <p:sldId id="268" r:id="rId15"/>
    <p:sldId id="271" r:id="rId16"/>
    <p:sldId id="269" r:id="rId17"/>
    <p:sldId id="270" r:id="rId18"/>
    <p:sldId id="272" r:id="rId19"/>
    <p:sldId id="352" r:id="rId20"/>
    <p:sldId id="353" r:id="rId21"/>
    <p:sldId id="354" r:id="rId22"/>
    <p:sldId id="355" r:id="rId23"/>
    <p:sldId id="278" r:id="rId24"/>
    <p:sldId id="315" r:id="rId25"/>
    <p:sldId id="316" r:id="rId26"/>
    <p:sldId id="318" r:id="rId27"/>
    <p:sldId id="314" r:id="rId28"/>
    <p:sldId id="279" r:id="rId29"/>
    <p:sldId id="289" r:id="rId30"/>
    <p:sldId id="291" r:id="rId31"/>
    <p:sldId id="290" r:id="rId32"/>
    <p:sldId id="292" r:id="rId33"/>
    <p:sldId id="295" r:id="rId34"/>
    <p:sldId id="296" r:id="rId35"/>
    <p:sldId id="280" r:id="rId36"/>
    <p:sldId id="281" r:id="rId37"/>
    <p:sldId id="282" r:id="rId38"/>
    <p:sldId id="283" r:id="rId39"/>
    <p:sldId id="286" r:id="rId40"/>
    <p:sldId id="287" r:id="rId41"/>
    <p:sldId id="302" r:id="rId42"/>
    <p:sldId id="301" r:id="rId43"/>
    <p:sldId id="303" r:id="rId44"/>
    <p:sldId id="304" r:id="rId45"/>
    <p:sldId id="305" r:id="rId46"/>
    <p:sldId id="306" r:id="rId47"/>
    <p:sldId id="307" r:id="rId48"/>
    <p:sldId id="308" r:id="rId49"/>
    <p:sldId id="345" r:id="rId50"/>
    <p:sldId id="344" r:id="rId51"/>
    <p:sldId id="285" r:id="rId52"/>
    <p:sldId id="297" r:id="rId53"/>
    <p:sldId id="298" r:id="rId54"/>
    <p:sldId id="299" r:id="rId55"/>
    <p:sldId id="300" r:id="rId56"/>
    <p:sldId id="309" r:id="rId57"/>
    <p:sldId id="310" r:id="rId58"/>
    <p:sldId id="311" r:id="rId59"/>
    <p:sldId id="312" r:id="rId60"/>
    <p:sldId id="313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E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63"/>
  </p:normalViewPr>
  <p:slideViewPr>
    <p:cSldViewPr snapToGrid="0" snapToObjects="1" showGuides="1">
      <p:cViewPr varScale="1">
        <p:scale>
          <a:sx n="115" d="100"/>
          <a:sy n="115" d="100"/>
        </p:scale>
        <p:origin x="232" y="240"/>
      </p:cViewPr>
      <p:guideLst/>
    </p:cSldViewPr>
  </p:slideViewPr>
  <p:notesTextViewPr>
    <p:cViewPr>
      <p:scale>
        <a:sx n="55" d="100"/>
        <a:sy n="5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3C18D-7D5D-9E47-A0FC-BBD26D0E1D9B}" type="datetimeFigureOut">
              <a:rPr lang="en-US" smtClean="0"/>
              <a:t>10/9/19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C1623-6B39-8543-823A-29D9E60F1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7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04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C1623-6B39-8543-823A-29D9E60F17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51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C46B3B-A6E3-A041-934C-E25839EC6C4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52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rgbClr val="464646"/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/>
              <a:t>Lecture #: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82800" y="2958528"/>
            <a:ext cx="8026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Karla" charset="0"/>
                <a:ea typeface="Karla" charset="0"/>
                <a:cs typeface="Karla" charset="0"/>
              </a:rPr>
              <a:t>CS109A Introduction to Data Science</a:t>
            </a:r>
            <a:endParaRPr lang="en-US" sz="2400" b="0" i="0" dirty="0">
              <a:solidFill>
                <a:schemeClr val="tx1">
                  <a:lumMod val="75000"/>
                  <a:lumOff val="25000"/>
                </a:schemeClr>
              </a:solidFill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Protopapas,</a:t>
            </a:r>
            <a:r>
              <a:rPr lang="en-US" sz="2400" b="0" i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2400" b="0" i="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Kevin Rader and Chris Tanner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75134" y="4428549"/>
            <a:ext cx="3154320" cy="1764795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Without My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70258" y="63310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616E8F-BF65-1643-9F00-FF84D0665BC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/>
          </p:cNvGrpSpPr>
          <p:nvPr userDrawn="1"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2" name="Picture 11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6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>
                <a:solidFill>
                  <a:srgbClr val="46464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0" y="789856"/>
            <a:ext cx="12192000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15746" y="6400800"/>
            <a:ext cx="22878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4" name="Picture 13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5" name="Picture 14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6" name="Picture 15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7" name="Picture 16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995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2" name="Picture 11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3" name="Picture 12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44000" y="6400800"/>
            <a:ext cx="2844800" cy="365125"/>
          </a:xfrm>
        </p:spPr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15747" y="6400800"/>
            <a:ext cx="22878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CS109A, Protopapas, Rader, Tanner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57200" y="6400800"/>
            <a:ext cx="487418" cy="274320"/>
            <a:chOff x="8442646" y="6356350"/>
            <a:chExt cx="482609" cy="274320"/>
          </a:xfrm>
        </p:grpSpPr>
        <p:pic>
          <p:nvPicPr>
            <p:cNvPr id="10" name="Picture 9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1" name="Picture 10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16E8F-BF65-1643-9F00-FF84D0665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 ftr="0" dt="0"/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em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10: Classification and Logistic Regression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016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not Linear Regression?</a:t>
            </a:r>
          </a:p>
        </p:txBody>
      </p:sp>
    </p:spTree>
    <p:extLst>
      <p:ext uri="{BB962C8B-B14F-4D97-AF65-F5344CB8AC3E}">
        <p14:creationId xmlns:p14="http://schemas.microsoft.com/office/powerpoint/2010/main" val="2774528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Given a dataset:</a:t>
                </a:r>
              </a:p>
              <a:p>
                <a:r>
                  <a:rPr lang="en-US" sz="2400" dirty="0"/>
                  <a:t>  </a:t>
                </a:r>
              </a:p>
              <a:p>
                <a:r>
                  <a:rPr lang="en-US" sz="2400" dirty="0"/>
                  <a:t>where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400" dirty="0"/>
                  <a:t> are categorical (sometimes referred to as </a:t>
                </a:r>
                <a:r>
                  <a:rPr lang="en-US" sz="2400" b="1" i="1" dirty="0"/>
                  <a:t>qualitative</a:t>
                </a:r>
                <a:r>
                  <a:rPr lang="en-US" sz="2400" dirty="0"/>
                  <a:t>), we would like to be able to predict which category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400" dirty="0"/>
                  <a:t> takes on given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𝑥</m:t>
                    </m:r>
                  </m:oMath>
                </a14:m>
                <a:r>
                  <a:rPr lang="en-US" sz="2400" dirty="0"/>
                  <a:t>.    </a:t>
                </a:r>
              </a:p>
              <a:p>
                <a:r>
                  <a:rPr lang="en-US" sz="2400" dirty="0"/>
                  <a:t>A categorical variable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𝑦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could be encoded to be quantitative.  For example, if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400" dirty="0"/>
                  <a:t> represents concentration of Harvard undergrads, then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400" dirty="0"/>
                  <a:t> could take on the values: 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b="-423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Classification Example</a:t>
            </a:r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570258" y="63310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616E8F-BF65-1643-9F00-FF84D0665BC6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0732" y="1693050"/>
            <a:ext cx="4313959" cy="3148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278" y="3862125"/>
            <a:ext cx="5799282" cy="12359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51799" y="5424050"/>
            <a:ext cx="849024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Karla" charset="0"/>
                <a:ea typeface="Karla" charset="0"/>
                <a:cs typeface="Karla" charset="0"/>
              </a:rPr>
              <a:t>Linear regression </a:t>
            </a:r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does not work well</a:t>
            </a:r>
            <a:r>
              <a:rPr lang="en-US" sz="2400" dirty="0">
                <a:latin typeface="Karla" charset="0"/>
                <a:ea typeface="Karla" charset="0"/>
                <a:cs typeface="Karla" charset="0"/>
              </a:rPr>
              <a:t>, or is not appropriate at all, in this setting.</a:t>
            </a:r>
          </a:p>
        </p:txBody>
      </p:sp>
    </p:spTree>
    <p:extLst>
      <p:ext uri="{BB962C8B-B14F-4D97-AF65-F5344CB8AC3E}">
        <p14:creationId xmlns:p14="http://schemas.microsoft.com/office/powerpoint/2010/main" val="4047683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Classification Example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983807"/>
            <a:ext cx="10762840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A linear regression could be used to predict </a:t>
            </a:r>
            <a:r>
              <a:rPr lang="en-US" sz="2400" i="1" dirty="0"/>
              <a:t>y</a:t>
            </a:r>
            <a:r>
              <a:rPr lang="en-US" sz="2400" dirty="0"/>
              <a:t> from </a:t>
            </a:r>
            <a:r>
              <a:rPr lang="en-US" sz="2400" b="1" i="1" dirty="0"/>
              <a:t>x</a:t>
            </a:r>
            <a:r>
              <a:rPr lang="en-US" sz="2400" dirty="0"/>
              <a:t>. What would be wrong with such a model? 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 The model would imply a specific ordering of the outcome, and would treat a one-unit change in </a:t>
            </a:r>
            <a:r>
              <a:rPr lang="en-US" sz="2400" i="1" dirty="0"/>
              <a:t>y</a:t>
            </a:r>
            <a:r>
              <a:rPr lang="en-US" sz="2400" dirty="0"/>
              <a:t> equivalent.  The jump from </a:t>
            </a:r>
            <a:r>
              <a:rPr lang="en-US" sz="2400" i="1" dirty="0"/>
              <a:t>y </a:t>
            </a:r>
            <a:r>
              <a:rPr lang="en-US" sz="2400" dirty="0"/>
              <a:t>= 1 to y = 2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CS </a:t>
            </a:r>
            <a:r>
              <a:rPr lang="en-US" sz="2400" dirty="0"/>
              <a:t>to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Statistics</a:t>
            </a:r>
            <a:r>
              <a:rPr lang="en-US" sz="2400" dirty="0"/>
              <a:t>) should not be interpreted as the same as a jump from </a:t>
            </a:r>
            <a:r>
              <a:rPr lang="en-US" sz="2400" i="1" dirty="0"/>
              <a:t>y </a:t>
            </a:r>
            <a:r>
              <a:rPr lang="en-US" sz="2400" dirty="0"/>
              <a:t>= 2 to </a:t>
            </a:r>
            <a:r>
              <a:rPr lang="en-US" sz="2400" i="1" dirty="0"/>
              <a:t>y </a:t>
            </a:r>
            <a:r>
              <a:rPr lang="en-US" sz="2400" dirty="0"/>
              <a:t>= 3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Statistics</a:t>
            </a:r>
            <a:r>
              <a:rPr lang="en-US" sz="2400" dirty="0"/>
              <a:t> to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everyone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else</a:t>
            </a:r>
            <a:r>
              <a:rPr lang="en-US" sz="2400" dirty="0"/>
              <a:t>).   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Similarly, the response variable could be reordered such that </a:t>
            </a:r>
            <a:r>
              <a:rPr lang="en-US" sz="2400" i="1" dirty="0"/>
              <a:t>y </a:t>
            </a:r>
            <a:r>
              <a:rPr lang="en-US" sz="2400" dirty="0"/>
              <a:t>= 1 represents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Statistics</a:t>
            </a:r>
            <a:r>
              <a:rPr lang="en-US" sz="2400" dirty="0"/>
              <a:t> and </a:t>
            </a:r>
            <a:r>
              <a:rPr lang="en-US" sz="2400" i="1" dirty="0"/>
              <a:t>y </a:t>
            </a:r>
            <a:r>
              <a:rPr lang="en-US" sz="2400" dirty="0"/>
              <a:t>= 2 represents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CS</a:t>
            </a:r>
            <a:r>
              <a:rPr lang="en-US" sz="2400" dirty="0"/>
              <a:t>, and then the model estimates and predictions would be fundamentally different.   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If the categorical response variable was </a:t>
            </a:r>
            <a:r>
              <a:rPr lang="en-US" sz="2400" b="1" i="1" dirty="0"/>
              <a:t>ordinal</a:t>
            </a:r>
            <a:r>
              <a:rPr lang="en-US" sz="2400" dirty="0"/>
              <a:t> (had a natural ordering, like class year, Freshman, Sophomore, etc.), then a linear regression model would make some sense but is still not ideal.	</a:t>
            </a:r>
          </a:p>
        </p:txBody>
      </p:sp>
    </p:spTree>
    <p:extLst>
      <p:ext uri="{BB962C8B-B14F-4D97-AF65-F5344CB8AC3E}">
        <p14:creationId xmlns:p14="http://schemas.microsoft.com/office/powerpoint/2010/main" val="336983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Simpler Classification Problem: Binary 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4" y="1177758"/>
                <a:ext cx="10725173" cy="2111143"/>
              </a:xfrm>
            </p:spPr>
            <p:txBody>
              <a:bodyPr/>
              <a:lstStyle/>
              <a:p>
                <a:r>
                  <a:rPr lang="en-US" sz="2400" dirty="0"/>
                  <a:t>The simplest form of classification is when the response variable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𝑦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has only two categories, and then an ordering of the categories is natural.  For example, an upperclassmen Harvard student could be categorized as (note,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𝑦</m:t>
                    </m:r>
                    <m:r>
                      <a:rPr lang="en-US" sz="2400" b="0" i="1" smtClean="0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400" dirty="0"/>
                  <a:t> category is a "catch-all" so it would involve both River House students and those who live in other situations: off campus, </a:t>
                </a:r>
                <a:r>
                  <a:rPr lang="en-US" sz="2400" dirty="0" err="1"/>
                  <a:t>etc</a:t>
                </a:r>
                <a:r>
                  <a:rPr lang="en-US" sz="2400" dirty="0"/>
                  <a:t>):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Linear regression could be used to predict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𝑦</m:t>
                    </m:r>
                  </m:oMath>
                </a14:m>
                <a:r>
                  <a:rPr lang="en-US" sz="2400" dirty="0"/>
                  <a:t> directly from a set of covariates (like sex, whether an athlete or not, concentration, GPA, etc.), and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𝑦</m:t>
                        </m:r>
                      </m:e>
                    </m:acc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≥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0.5</m:t>
                    </m:r>
                    <m:r>
                      <a:rPr lang="en-US" sz="24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2400" dirty="0"/>
                  <a:t> we could predict the student lives in the Quad and predict other houses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</a:rPr>
                          <m:t>𝑦</m:t>
                        </m:r>
                      </m:e>
                    </m:acc>
                    <m:r>
                      <a:rPr lang="mr-IN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0.5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4" y="1177758"/>
                <a:ext cx="10725173" cy="2111143"/>
              </a:xfrm>
              <a:blipFill rotWithShape="0">
                <a:blip r:embed="rId2"/>
                <a:stretch>
                  <a:fillRect l="-910" t="-22478" r="-1364" b="-132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877" y="3429000"/>
            <a:ext cx="4475377" cy="7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3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Simpler Classification Problem: Binary Response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What could go wrong with this linear regression model? </a:t>
            </a:r>
          </a:p>
          <a:p>
            <a:r>
              <a:rPr lang="en-US" sz="2400" dirty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67" y="1711796"/>
            <a:ext cx="6712037" cy="447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09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Simpler Classification Problem: Binary Response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2496" y="4746857"/>
                <a:ext cx="10327008" cy="2111143"/>
              </a:xfrm>
            </p:spPr>
            <p:txBody>
              <a:bodyPr/>
              <a:lstStyle/>
              <a:p>
                <a:r>
                  <a:rPr lang="en-US" sz="2400" dirty="0"/>
                  <a:t>The main issue is you could get non-</a:t>
                </a:r>
                <a:r>
                  <a:rPr lang="en-US" sz="2400" dirty="0" err="1"/>
                  <a:t>sensical</a:t>
                </a:r>
                <a:r>
                  <a:rPr lang="en-US" sz="2400" dirty="0"/>
                  <a:t> values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𝑦</m:t>
                    </m:r>
                    <m:r>
                      <a:rPr lang="en-US" sz="2400" b="0" i="1" smtClean="0">
                        <a:latin typeface="Cambria Math" charset="0"/>
                      </a:rPr>
                      <m:t>.</m:t>
                    </m:r>
                  </m:oMath>
                </a14:m>
                <a:r>
                  <a:rPr lang="en-US" sz="2400" dirty="0"/>
                  <a:t>  Since this is modeling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i="1">
                        <a:latin typeface="Cambria Math" charset="0"/>
                      </a:rPr>
                      <m:t>𝑦</m:t>
                    </m:r>
                    <m:r>
                      <a:rPr lang="en-US" sz="2400" b="0" i="1" smtClean="0">
                        <a:latin typeface="Cambria Math" charset="0"/>
                      </a:rPr>
                      <m:t>=1)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, values for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sz="2400" dirty="0"/>
                  <a:t> below 0 and above 1 would be at odds with the natural measure for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</a:rPr>
                      <m:t>𝑦</m:t>
                    </m:r>
                    <m:r>
                      <a:rPr lang="en-US" sz="2400" b="0" i="0" smtClean="0">
                        <a:latin typeface="Cambria Math" charset="0"/>
                      </a:rPr>
                      <m:t>. </m:t>
                    </m:r>
                  </m:oMath>
                </a14:m>
                <a:r>
                  <a:rPr lang="en-US" sz="2400" dirty="0"/>
                  <a:t>Linear regression can lead to this issue.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2496" y="4746857"/>
                <a:ext cx="10327008" cy="2111143"/>
              </a:xfrm>
              <a:blipFill rotWithShape="0">
                <a:blip r:embed="rId3"/>
                <a:stretch>
                  <a:fillRect l="-945" t="-5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45" y="600169"/>
            <a:ext cx="6552170" cy="43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38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Binary </a:t>
            </a:r>
            <a:r>
              <a:rPr lang="en-US" dirty="0"/>
              <a:t>Response &amp;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2275669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Pavlos Game #45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5" y="2082113"/>
            <a:ext cx="5486400" cy="3657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45410" y="1411485"/>
            <a:ext cx="9097298" cy="4328228"/>
            <a:chOff x="2745410" y="1411485"/>
            <a:chExt cx="9097298" cy="4328228"/>
          </a:xfrm>
        </p:grpSpPr>
        <p:grpSp>
          <p:nvGrpSpPr>
            <p:cNvPr id="3" name="Group 2"/>
            <p:cNvGrpSpPr/>
            <p:nvPr/>
          </p:nvGrpSpPr>
          <p:grpSpPr>
            <a:xfrm>
              <a:off x="5400790" y="2082113"/>
              <a:ext cx="6441918" cy="3657600"/>
              <a:chOff x="5400790" y="2082113"/>
              <a:chExt cx="6441918" cy="365760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56308" y="2082113"/>
                <a:ext cx="5486400" cy="3657600"/>
              </a:xfrm>
              <a:prstGeom prst="rect">
                <a:avLst/>
              </a:prstGeom>
            </p:spPr>
          </p:pic>
          <p:sp>
            <p:nvSpPr>
              <p:cNvPr id="12" name="Right Arrow 11"/>
              <p:cNvSpPr/>
              <p:nvPr/>
            </p:nvSpPr>
            <p:spPr>
              <a:xfrm>
                <a:off x="5498757" y="3466756"/>
                <a:ext cx="857551" cy="494270"/>
              </a:xfrm>
              <a:prstGeom prst="right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5400790" y="3062514"/>
                    <a:ext cx="955518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𝑓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)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00790" y="3062514"/>
                    <a:ext cx="955518" cy="276999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l="-5096" t="-2174" r="-8280" b="-3260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" name="TextBox 3"/>
            <p:cNvSpPr txBox="1"/>
            <p:nvPr/>
          </p:nvSpPr>
          <p:spPr>
            <a:xfrm>
              <a:off x="2745410" y="1411485"/>
              <a:ext cx="63642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Karla" charset="0"/>
                  <a:ea typeface="Karla" charset="0"/>
                  <a:cs typeface="Karla" charset="0"/>
                </a:rPr>
                <a:t>Think of a function that would do this for 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93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Logistic Regression addresses the problem of estimating a probability,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𝑦</m:t>
                        </m:r>
                        <m:r>
                          <a:rPr lang="en-US" i="1">
                            <a:latin typeface="Cambria Math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dirty="0"/>
                  <a:t>, to be outside the range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[0,1]</m:t>
                    </m:r>
                  </m:oMath>
                </a14:m>
                <a:r>
                  <a:rPr lang="en-US" dirty="0"/>
                  <a:t>. The logistic regression model uses a function, called the </a:t>
                </a:r>
                <a:r>
                  <a:rPr lang="en-US" b="1" i="1" dirty="0"/>
                  <a:t>logistic </a:t>
                </a:r>
                <a:r>
                  <a:rPr lang="en-US" dirty="0"/>
                  <a:t>function, to model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charset="0"/>
                          </a:rPr>
                          <m:t>𝑦</m:t>
                        </m:r>
                        <m:r>
                          <a:rPr lang="en-US" i="1">
                            <a:latin typeface="Cambria Math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40" t="-2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457" y="3569100"/>
            <a:ext cx="8636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9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574814" cy="5059755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As a result the model will predict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𝑦</m:t>
                        </m:r>
                        <m:r>
                          <a:rPr lang="en-US" sz="2400" i="1">
                            <a:latin typeface="Cambria Math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2400" dirty="0"/>
                  <a:t> with 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𝑆</m:t>
                    </m:r>
                  </m:oMath>
                </a14:m>
                <a:r>
                  <a:rPr lang="en-US" sz="2400" dirty="0"/>
                  <a:t>-shaped curve, which is the general shape of the logistic function. 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 shifts the curve right or left by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c</m:t>
                    </m:r>
                    <m:r>
                      <a:rPr lang="en-US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/>
                  <a:t>.</a:t>
                </a:r>
              </a:p>
              <a:p>
                <a:pPr>
                  <a:spcAft>
                    <a:spcPts val="12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controls </a:t>
                </a:r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how steep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ea typeface="Karla" charset="0"/>
                        <a:cs typeface="Karla" charset="0"/>
                      </a:rPr>
                      <m:t>𝑆</m:t>
                    </m:r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-shaped curve is. Distance from ½ to almost 1 or ½ to almost 0 to ½ is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Karla" charset="0"/>
                            <a:cs typeface="Karla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charset="0"/>
                            <a:ea typeface="Karla" charset="0"/>
                            <a:cs typeface="Karla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i="1"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>
                    <a:latin typeface="Karla" charset="0"/>
                    <a:ea typeface="Karla" charset="0"/>
                    <a:cs typeface="Karla" charset="0"/>
                  </a:rPr>
                  <a:t> 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Note: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is positive, then the predicted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𝑦</m:t>
                        </m:r>
                        <m:r>
                          <a:rPr lang="en-US" sz="2400" i="1">
                            <a:latin typeface="Cambria Math" charset="0"/>
                          </a:rPr>
                          <m:t>=1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goes from zero for small values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𝑋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to one for large values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sz="2400" dirty="0"/>
                  <a:t> and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is negative, then the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𝑦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 has opposite association.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574814" cy="5059755"/>
              </a:xfrm>
              <a:blipFill>
                <a:blip r:embed="rId3"/>
                <a:stretch>
                  <a:fillRect l="-840" t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41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BE697-AA43-E442-B372-87DE65DDF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1B0F9-27EF-F348-8ADD-22AE885F7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415" y="1282390"/>
            <a:ext cx="10327008" cy="461660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Project assignments coming out Wednesday.  Email helpline TODAY if you haven’t submitted preferences.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HW2: grades coming tonight.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HW3: due Wed @ 11:59pm.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HW4: individual assignment.  No working with other students.  Feel free to use Ed, OHs, and Google like normal.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B7F9B-2413-3646-9C8B-67833F5F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16E8F-BF65-1643-9F00-FF84D0665B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1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20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948069" y="983807"/>
            <a:ext cx="8521148" cy="5593231"/>
            <a:chOff x="1364974" y="600169"/>
            <a:chExt cx="9692948" cy="6362394"/>
          </a:xfrm>
        </p:grpSpPr>
        <p:grpSp>
          <p:nvGrpSpPr>
            <p:cNvPr id="16" name="Group 15"/>
            <p:cNvGrpSpPr/>
            <p:nvPr/>
          </p:nvGrpSpPr>
          <p:grpSpPr>
            <a:xfrm>
              <a:off x="1364974" y="600169"/>
              <a:ext cx="9692948" cy="6362394"/>
              <a:chOff x="283904" y="2040834"/>
              <a:chExt cx="10694505" cy="712967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83904" y="2040834"/>
                <a:ext cx="10694505" cy="7129670"/>
                <a:chOff x="2332382" y="1411694"/>
                <a:chExt cx="7026459" cy="4684306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2382" y="1411694"/>
                  <a:ext cx="7026459" cy="4684306"/>
                </a:xfrm>
                <a:prstGeom prst="rect">
                  <a:avLst/>
                </a:prstGeom>
              </p:spPr>
            </p:pic>
            <p:cxnSp>
              <p:nvCxnSpPr>
                <p:cNvPr id="9" name="Straight Arrow Connector 8"/>
                <p:cNvCxnSpPr/>
                <p:nvPr/>
              </p:nvCxnSpPr>
              <p:spPr>
                <a:xfrm>
                  <a:off x="5526892" y="2994991"/>
                  <a:ext cx="773850" cy="0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headEnd type="triangl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4902287" y="3589051"/>
                    <a:ext cx="1457738" cy="7451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02287" y="3589051"/>
                    <a:ext cx="1457738" cy="745185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b="-520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7" name="Straight Arrow Connector 16"/>
            <p:cNvCxnSpPr/>
            <p:nvPr/>
          </p:nvCxnSpPr>
          <p:spPr>
            <a:xfrm flipV="1">
              <a:off x="6812794" y="1205948"/>
              <a:ext cx="1151763" cy="833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82943" y="1065413"/>
                <a:ext cx="13212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943" y="1065413"/>
                <a:ext cx="1321219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c 20"/>
          <p:cNvSpPr/>
          <p:nvPr/>
        </p:nvSpPr>
        <p:spPr>
          <a:xfrm rot="1016666">
            <a:off x="6679097" y="3154016"/>
            <a:ext cx="516835" cy="530087"/>
          </a:xfrm>
          <a:prstGeom prst="arc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763795" y="2874321"/>
                <a:ext cx="1321219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795" y="2874321"/>
                <a:ext cx="1321219" cy="61651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1110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886" y="1187137"/>
            <a:ext cx="4240800" cy="750671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2249554"/>
            <a:ext cx="6515098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28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Regression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6AAA-7C75-FB4B-8EA1-06B22787237D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886" y="1187137"/>
            <a:ext cx="4240800" cy="750671"/>
          </a:xfrm>
          <a:prstGeom prst="rect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952" y="2249424"/>
            <a:ext cx="651510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98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Logistic Regression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08593" y="1117672"/>
                <a:ext cx="10574814" cy="2111143"/>
              </a:xfrm>
            </p:spPr>
            <p:txBody>
              <a:bodyPr/>
              <a:lstStyle/>
              <a:p>
                <a:r>
                  <a:rPr lang="en-US" sz="2400" dirty="0"/>
                  <a:t>With a little bit of algebraic work, the logistic model can be rewritten as: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The value inside the natural log function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=1)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1−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=1)</m:t>
                        </m:r>
                      </m:den>
                    </m:f>
                  </m:oMath>
                </a14:m>
                <a:r>
                  <a:rPr lang="en-US" sz="2400" dirty="0"/>
                  <a:t>, is called the </a:t>
                </a:r>
                <a:r>
                  <a:rPr lang="en-US" sz="2400" b="1" i="1" dirty="0"/>
                  <a:t>odds</a:t>
                </a:r>
                <a:r>
                  <a:rPr lang="en-US" sz="2400" dirty="0"/>
                  <a:t>, thus logistic regression is said to model the </a:t>
                </a:r>
                <a:r>
                  <a:rPr lang="en-US" sz="2400" b="1" i="1" dirty="0"/>
                  <a:t>log-odds</a:t>
                </a:r>
                <a:r>
                  <a:rPr lang="en-US" sz="2400" dirty="0"/>
                  <a:t> with a linear function of the predictors or features,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sz="2400" dirty="0"/>
                  <a:t>.  This gives us the natural interpretation of the estimates similar to linear regression: a one unit change in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sz="2400" dirty="0"/>
                  <a:t> is associated with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change in the log-odds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sz="2400" dirty="0"/>
                  <a:t>; or better yet, a one unit change in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𝑋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 is associated with an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</m:oMath>
                </a14:m>
                <a:r>
                  <a:rPr lang="en-US" sz="2400" dirty="0"/>
                  <a:t> change in the odds that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𝑌</m:t>
                    </m:r>
                    <m:r>
                      <a:rPr lang="en-US" sz="2400" i="1">
                        <a:latin typeface="Cambria Math" charset="0"/>
                      </a:rPr>
                      <m:t>=1 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1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8593" y="1117672"/>
                <a:ext cx="10574814" cy="2111143"/>
              </a:xfrm>
              <a:blipFill rotWithShape="0">
                <a:blip r:embed="rId2"/>
                <a:stretch>
                  <a:fillRect l="-923" t="-2305" b="-153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0846" y="1936392"/>
            <a:ext cx="64897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40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the Simple Logistic Model</a:t>
            </a:r>
          </a:p>
        </p:txBody>
      </p:sp>
    </p:spTree>
    <p:extLst>
      <p:ext uri="{BB962C8B-B14F-4D97-AF65-F5344CB8AC3E}">
        <p14:creationId xmlns:p14="http://schemas.microsoft.com/office/powerpoint/2010/main" val="1480680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in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/>
                  <a:t>Unlike in linear regression where there exists a closed-form solution to finding the estimates,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’s, for the true parameters, logistic regression estimates cannot be calculated through simple matrix multiplication.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b="1" dirty="0">
                    <a:solidFill>
                      <a:schemeClr val="accent2"/>
                    </a:solidFill>
                  </a:rPr>
                  <a:t>Questions: </a:t>
                </a:r>
              </a:p>
              <a:p>
                <a:pPr lvl="1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dirty="0"/>
                  <a:t>In linear regression what loss function was used to determine the parameter estimates?	</a:t>
                </a:r>
              </a:p>
              <a:p>
                <a:pPr lvl="1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dirty="0"/>
                  <a:t>What was the probabilistic perspective on linear regression?	</a:t>
                </a:r>
              </a:p>
              <a:p>
                <a:pPr lvl="1">
                  <a:spcAft>
                    <a:spcPts val="1800"/>
                  </a:spcAft>
                  <a:buFont typeface="Arial" charset="0"/>
                  <a:buChar char="•"/>
                </a:pPr>
                <a:r>
                  <a:rPr lang="en-US" dirty="0"/>
                  <a:t>Logistic Regression also has a likelihood based approach to estimating parameter coefficients.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b="-126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6533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Estimation in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56150" y="1337535"/>
                <a:ext cx="5065486" cy="1954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Probability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=1:   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Probability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=0:   1−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𝑦</m:t>
                          </m:r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(1−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(1−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sz="24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6150" y="1337535"/>
                <a:ext cx="5065486" cy="1954318"/>
              </a:xfrm>
              <a:prstGeom prst="rect">
                <a:avLst/>
              </a:prstGeom>
              <a:blipFill rotWithShape="0">
                <a:blip r:embed="rId2"/>
                <a:stretch>
                  <a:fillRect l="-1805" t="-24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096000" y="3645581"/>
                <a:ext cx="574670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chemeClr val="accent2"/>
                    </a:solidFill>
                    <a:latin typeface="Cambria Math" charset="0"/>
                  </a:rPr>
                  <a:t>where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charset="0"/>
                  </a:rPr>
                  <a:t>:</a:t>
                </a:r>
                <a:endParaRPr lang="en-US" sz="24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 Math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𝑝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=1|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𝑋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and therefore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depends on X.</a:t>
                </a:r>
              </a:p>
              <a:p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Thus not every </a:t>
                </a:r>
                <a:r>
                  <a:rPr lang="en-US" sz="2400" i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 Math" charset="0"/>
                    <a:ea typeface="Cambria Math" charset="0"/>
                    <a:cs typeface="Cambria Math" charset="0"/>
                  </a:rPr>
                  <a:t>p</a:t>
                </a:r>
                <a:r>
                  <a: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is the same for each individual measurement. </a:t>
                </a:r>
              </a:p>
              <a:p>
                <a:endPara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645581"/>
                <a:ext cx="5746708" cy="2308324"/>
              </a:xfrm>
              <a:prstGeom prst="rect">
                <a:avLst/>
              </a:prstGeom>
              <a:blipFill rotWithShape="0">
                <a:blip r:embed="rId3"/>
                <a:stretch>
                  <a:fillRect l="-1591" t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C99B51D-D34E-9941-9381-A1831CB53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0" y="1639917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Likelihood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08593" y="1117672"/>
            <a:ext cx="10574814" cy="2111143"/>
          </a:xfrm>
        </p:spPr>
        <p:txBody>
          <a:bodyPr/>
          <a:lstStyle/>
          <a:p>
            <a:r>
              <a:rPr lang="en-US" sz="2400" dirty="0"/>
              <a:t>The likelihood of a single observation for </a:t>
            </a:r>
            <a:r>
              <a:rPr lang="en-US" sz="2400" i="1" dirty="0"/>
              <a:t>p</a:t>
            </a:r>
            <a:r>
              <a:rPr lang="en-US" sz="2400" dirty="0"/>
              <a:t> given </a:t>
            </a:r>
            <a:r>
              <a:rPr lang="en-US" sz="2400" i="1" dirty="0"/>
              <a:t>x and y </a:t>
            </a:r>
            <a:r>
              <a:rPr lang="en-US" sz="2400" dirty="0"/>
              <a:t> is: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Given the observations are independent, what is the likelihood function for </a:t>
            </a:r>
            <a:r>
              <a:rPr lang="en-US" sz="2400" i="1" dirty="0"/>
              <a:t>p</a:t>
            </a:r>
            <a:r>
              <a:rPr lang="en-US" sz="24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88194" y="1678171"/>
                <a:ext cx="6314934" cy="5127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p>
                      </m:sSubSup>
                      <m:sSup>
                        <m:sSup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9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9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9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9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29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194" y="1678171"/>
                <a:ext cx="6314934" cy="51270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52860" y="3228815"/>
                <a:ext cx="8314648" cy="1195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𝐿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∏"/>
                          <m:supHide m:val="on"/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𝑌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  <m:nary>
                            <m:naryPr>
                              <m:chr m:val="∏"/>
                              <m:supHide m:val="on"/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bSup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860" y="3228815"/>
                <a:ext cx="8314648" cy="11950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8593" y="4742454"/>
                <a:ext cx="10932095" cy="11950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=−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𝑌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=</m:t>
                          </m:r>
                        </m:e>
                      </m:func>
                      <m:r>
                        <a:rPr lang="en-US" sz="32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3200" b="0" i="1" smtClean="0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3200" b="0" i="0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</m:func>
                        </m:e>
                      </m:nary>
                    </m:oMath>
                  </m:oMathPara>
                </a14:m>
                <a:endPara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93" y="4742454"/>
                <a:ext cx="10932095" cy="1195007"/>
              </a:xfrm>
              <a:prstGeom prst="rect">
                <a:avLst/>
              </a:prstGeom>
              <a:blipFill>
                <a:blip r:embed="rId4"/>
                <a:stretch>
                  <a:fillRect t="-144792" b="-2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69394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Loss Function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918124" y="2704706"/>
            <a:ext cx="10924583" cy="211114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How do we minimize this?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Differentiate, equate to zero and solve for it!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But </a:t>
            </a:r>
            <a:r>
              <a:rPr lang="en-US" sz="2400" dirty="0" err="1"/>
              <a:t>jeeze</a:t>
            </a:r>
            <a:r>
              <a:rPr lang="en-US" sz="2400" dirty="0"/>
              <a:t> does this look messy?!  It will not necessarily have a closed form solution.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 So how do we determine the parameter estimates?  Through an iterative approach (we will talk about this </a:t>
            </a:r>
            <a:r>
              <a:rPr lang="en-US" sz="2400" i="1" dirty="0"/>
              <a:t>at length </a:t>
            </a:r>
            <a:r>
              <a:rPr lang="en-US" sz="2400" dirty="0"/>
              <a:t>in future lectures).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8123" y="1284103"/>
                <a:ext cx="10611889" cy="1120307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e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𝑌</m:t>
                          </m:r>
                        </m:e>
                      </m:d>
                      <m:r>
                        <a:rPr lang="en-US" sz="29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charset="0"/>
                        </a:rPr>
                        <m:t>=−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9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⌊"/>
                                  <m:endChr m:val="⌋"/>
                                  <m:ctrlPr>
                                    <a:rPr lang="en-US" sz="2900" i="1" smtClean="0">
                                      <a:solidFill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9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9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9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sz="29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900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f>
                                        <m:fPr>
                                          <m:ctrlPr>
                                            <a:rPr lang="mr-IN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1+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𝛽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𝑋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den>
                                      </m:f>
                                      <m:r>
                                        <a:rPr lang="en-US" sz="2900" i="1">
                                          <a:solidFill>
                                            <a:schemeClr val="tx1">
                                              <a:lumMod val="75000"/>
                                              <a:lumOff val="25000"/>
                                            </a:schemeClr>
                                          </a:solidFill>
                                          <a:latin typeface="Cambria Math" charset="0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ctrlPr>
                                            <a:rPr lang="en-US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1−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func>
                                        <m:funcPr>
                                          <m:ctrlPr>
                                            <a:rPr lang="en-US" sz="2900" i="1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900">
                                              <a:solidFill>
                                                <a:schemeClr val="tx1">
                                                  <a:lumMod val="75000"/>
                                                  <a:lumOff val="25000"/>
                                                </a:schemeClr>
                                              </a:solidFill>
                                              <a:latin typeface="Cambria Math" charset="0"/>
                                            </a:rPr>
                                            <m:t>log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mr-IN" sz="2900" i="1" smtClean="0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900" i="1">
                                                  <a:solidFill>
                                                    <a:schemeClr val="tx1">
                                                      <a:lumMod val="75000"/>
                                                      <a:lumOff val="25000"/>
                                                    </a:schemeClr>
                                                  </a:solidFill>
                                                  <a:latin typeface="Cambria Math" charset="0"/>
                                                </a:rPr>
                                                <m:t>1−</m:t>
                                              </m:r>
                                              <m:f>
                                                <m:fPr>
                                                  <m:ctrlPr>
                                                    <a:rPr lang="mr-IN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1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2900" i="1">
                                                      <a:solidFill>
                                                        <a:schemeClr val="tx1">
                                                          <a:lumMod val="75000"/>
                                                          <a:lumOff val="25000"/>
                                                        </a:schemeClr>
                                                      </a:solidFill>
                                                      <a:latin typeface="Cambria Math" charset="0"/>
                                                    </a:rPr>
                                                    <m:t>1+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29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29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𝑒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29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−</m:t>
                                                      </m:r>
                                                      <m:r>
                                                        <a:rPr lang="en-US" sz="2900" i="1">
                                                          <a:solidFill>
                                                            <a:schemeClr val="tx1">
                                                              <a:lumMod val="75000"/>
                                                              <a:lumOff val="25000"/>
                                                            </a:schemeClr>
                                                          </a:solidFill>
                                                          <a:latin typeface="Cambria Math" charset="0"/>
                                                        </a:rPr>
                                                        <m:t>𝛽</m:t>
                                                      </m:r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900" i="1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900" i="1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charset="0"/>
                                                            </a:rPr>
                                                            <m:t>𝑋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900" i="1">
                                                              <a:solidFill>
                                                                <a:schemeClr val="tx1">
                                                                  <a:lumMod val="75000"/>
                                                                  <a:lumOff val="25000"/>
                                                                </a:schemeClr>
                                                              </a:solidFill>
                                                              <a:latin typeface="Cambria Math" charset="0"/>
                                                            </a:rPr>
                                                            <m:t>𝑖</m:t>
                                                          </m:r>
                                                        </m:sub>
                                                      </m:sSub>
                                                    </m:sup>
                                                  </m:sSup>
                                                </m:den>
                                              </m:f>
                                            </m:e>
                                          </m:d>
                                        </m:e>
                                      </m:func>
                                    </m:e>
                                  </m:func>
                                </m:e>
                              </m:d>
                            </m:e>
                            <m:sub>
                              <m:r>
                                <a:rPr lang="en-US" sz="29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9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9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123" y="1284103"/>
                <a:ext cx="10611889" cy="1120307"/>
              </a:xfrm>
              <a:prstGeom prst="rect">
                <a:avLst/>
              </a:prstGeom>
              <a:blipFill>
                <a:blip r:embed="rId2"/>
                <a:stretch>
                  <a:fillRect t="-139326" b="-19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461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Data: logistic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We'd like to predict whether or not a person has a heart disease. And we'd like to make this prediction, for now, just based on the </a:t>
            </a:r>
            <a:r>
              <a:rPr lang="en-US" sz="2400" dirty="0" err="1"/>
              <a:t>MaxHR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How should we visualize these data? 	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9" y="2736274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2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Classification: Why not Linear Regression?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Binary Response &amp; Logistic Regression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Estimating the Simple Logistic Model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Classification using the Logistic Model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Multiple Logistic Regression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Extending the Logistic Model</a:t>
            </a:r>
          </a:p>
          <a:p>
            <a:pPr marL="457200" indent="-4572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Classification Boundaries</a:t>
            </a:r>
          </a:p>
          <a:p>
            <a:pPr>
              <a:spcAft>
                <a:spcPts val="1200"/>
              </a:spcAft>
            </a:pPr>
            <a:endParaRPr lang="en-US" dirty="0"/>
          </a:p>
          <a:p>
            <a:pPr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Data: logistic estimation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D68D213-3F69-AF4B-BC7C-A77031676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61" y="989012"/>
            <a:ext cx="7319963" cy="487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76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Data: logistic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92" y="1077812"/>
            <a:ext cx="11582424" cy="2111143"/>
          </a:xfrm>
        </p:spPr>
        <p:txBody>
          <a:bodyPr/>
          <a:lstStyle/>
          <a:p>
            <a:r>
              <a:rPr lang="en-US" sz="2400" dirty="0"/>
              <a:t>There are various ways to fit a logistic model to this data set in Python. The most straightforward in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sklearn</a:t>
            </a:r>
            <a:r>
              <a:rPr lang="en-US" sz="2400" dirty="0"/>
              <a:t> is via  </a:t>
            </a:r>
            <a:r>
              <a:rPr lang="en-US" sz="2400" dirty="0" err="1">
                <a:latin typeface="Courier" charset="0"/>
                <a:ea typeface="Courier" charset="0"/>
                <a:cs typeface="Courier" charset="0"/>
              </a:rPr>
              <a:t>linear_model.LogisticRegression</a:t>
            </a:r>
            <a:r>
              <a:rPr lang="en-US" sz="2400" dirty="0"/>
              <a:t>.  </a:t>
            </a: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16" y="2133383"/>
            <a:ext cx="8958814" cy="3766126"/>
          </a:xfrm>
          <a:prstGeom prst="rect">
            <a:avLst/>
          </a:prstGeom>
        </p:spPr>
      </p:pic>
      <p:sp>
        <p:nvSpPr>
          <p:cNvPr id="68" name="Oval 67"/>
          <p:cNvSpPr/>
          <p:nvPr/>
        </p:nvSpPr>
        <p:spPr>
          <a:xfrm>
            <a:off x="4807527" y="2759464"/>
            <a:ext cx="1288473" cy="429491"/>
          </a:xfrm>
          <a:prstGeom prst="ellipse">
            <a:avLst/>
          </a:prstGeom>
          <a:noFill/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Data: logistic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38" y="1177925"/>
                <a:ext cx="11009312" cy="2111375"/>
              </a:xfrm>
            </p:spPr>
            <p:txBody>
              <a:bodyPr/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Answer some questions:</a:t>
                </a:r>
              </a:p>
              <a:p>
                <a:pPr marL="342900" indent="-3429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2400" dirty="0"/>
                  <a:t>Write down the logistic regression model. </a:t>
                </a:r>
              </a:p>
              <a:p>
                <a:pPr marL="342900" indent="-3429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2400" dirty="0"/>
                  <a:t>Interpret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.		</a:t>
                </a:r>
              </a:p>
              <a:p>
                <a:pPr marL="342900" indent="-3429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2400" dirty="0"/>
                  <a:t>Estimate the probability of heart decease for someone (like Pavlos) with </a:t>
                </a:r>
                <a:r>
                  <a:rPr lang="en-US" sz="2400" dirty="0" err="1"/>
                  <a:t>MaxHR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sz="2400" dirty="0"/>
                  <a:t>200? 		</a:t>
                </a:r>
              </a:p>
              <a:p>
                <a:pPr marL="342900" indent="-34290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2400" dirty="0"/>
                  <a:t>If we were to use this model purely for classification, how would we do so? See any issues?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38" y="1177925"/>
                <a:ext cx="11009312" cy="2111375"/>
              </a:xfrm>
              <a:blipFill>
                <a:blip r:embed="rId2"/>
                <a:stretch>
                  <a:fillRect l="-806" b="-104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313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Categorical Predictors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38" y="1177925"/>
                <a:ext cx="11009312" cy="2111375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Just like in linear regression, when the predictor,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sz="2400" dirty="0"/>
                  <a:t>, is binary, the interpretation of the model simplifies (and there is a quick closed form solution).	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In this case, what are the interpretations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?</m:t>
                    </m:r>
                  </m:oMath>
                </a14:m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For the heart data, let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𝑋</m:t>
                    </m:r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be the indicator that the individual is a male or female.  What is the interpretation of the coefficient estimates in this case?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observed percentage of HD  for women is 26% while it is 55% for men. 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Calculate the estimates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if the indicator for HD was predicted from the gender indicator.</a:t>
                </a:r>
              </a:p>
            </p:txBody>
          </p:sp>
        </mc:Choice>
        <mc:Fallback xmlns="">
          <p:sp>
            <p:nvSpPr>
              <p:cNvPr id="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38" y="1177925"/>
                <a:ext cx="11009312" cy="2111375"/>
              </a:xfrm>
              <a:blipFill>
                <a:blip r:embed="rId2"/>
                <a:stretch>
                  <a:fillRect l="-806" t="-1796" b="-940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98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Inference in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4" y="1177758"/>
                <a:ext cx="10603211" cy="2111143"/>
              </a:xfrm>
            </p:spPr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</a:t>
                </a:r>
                <a:r>
                  <a:rPr lang="en-US" sz="2400" b="1" dirty="0"/>
                  <a:t>uncertainty of the estimates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0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can be quantified and used to calculate both confidence intervals and hypothesis tests.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estimate for the standard errors of these estimates, likelihood-based, is based on a quantity called Fisher's Information (beyond the scope of this class), which is related to the curvature of the log-likelihood function.	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Due to the nature of the underlying Bernoulli distribution, if you estimate the underlying proportion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/>
                  <a:t>you get the variance for free!  Because of this, the inferences will be based on the normal approximation (and not </a:t>
                </a:r>
                <a:r>
                  <a:rPr lang="en-US" sz="2400" i="1" dirty="0"/>
                  <a:t>t</a:t>
                </a:r>
                <a:r>
                  <a:rPr lang="en-US" sz="2400" dirty="0"/>
                  <a:t>-distribution based).		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b="1" dirty="0">
                    <a:solidFill>
                      <a:schemeClr val="tx2">
                        <a:lumMod val="75000"/>
                      </a:schemeClr>
                    </a:solidFill>
                  </a:rPr>
                  <a:t>Of course</a:t>
                </a:r>
                <a:r>
                  <a:rPr lang="en-US" sz="2400" dirty="0"/>
                  <a:t>, you could always </a:t>
                </a:r>
                <a:r>
                  <a:rPr lang="en-US" sz="2400" b="1" dirty="0"/>
                  <a:t>bootstrap</a:t>
                </a:r>
                <a:r>
                  <a:rPr lang="en-US" sz="2400" dirty="0"/>
                  <a:t> the results to perform these inferences as well.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4" y="1177758"/>
                <a:ext cx="10603211" cy="2111143"/>
              </a:xfrm>
              <a:blipFill>
                <a:blip r:embed="rId2"/>
                <a:stretch>
                  <a:fillRect l="-837" t="-2395" r="-120" b="-132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2056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Classification using the Logistic Model</a:t>
            </a:r>
          </a:p>
        </p:txBody>
      </p:sp>
    </p:spTree>
    <p:extLst>
      <p:ext uri="{BB962C8B-B14F-4D97-AF65-F5344CB8AC3E}">
        <p14:creationId xmlns:p14="http://schemas.microsoft.com/office/powerpoint/2010/main" val="3397038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9847837" cy="2111143"/>
              </a:xfrm>
            </p:spPr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/>
                  <a:t>How can we use a logistic regression model to perform classification?	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That is, how can we predict when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latin typeface="Cambria Math" charset="0"/>
                      </a:rPr>
                      <m:t>=1</m:t>
                    </m:r>
                  </m:oMath>
                </a14:m>
                <a:r>
                  <a:rPr lang="en-US" sz="2400" dirty="0"/>
                  <a:t> vs. when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𝑌</m:t>
                    </m:r>
                    <m:r>
                      <a:rPr lang="en-US" sz="2400" i="1">
                        <a:latin typeface="Cambria Math" charset="0"/>
                      </a:rPr>
                      <m:t>=0</m:t>
                    </m:r>
                  </m:oMath>
                </a14:m>
                <a:r>
                  <a:rPr lang="en-US" sz="2400" dirty="0"/>
                  <a:t>?	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We mentioned before, we can classify all observations for which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𝑃</m:t>
                        </m:r>
                      </m:e>
                    </m:acc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𝑌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=1)≥0.5 </m:t>
                    </m:r>
                  </m:oMath>
                </a14:m>
                <a:r>
                  <a:rPr lang="en-US" sz="2400" dirty="0"/>
                  <a:t>to be in the group associated with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𝑌</m:t>
                    </m:r>
                    <m:r>
                      <a:rPr lang="en-US" sz="2400" i="1">
                        <a:latin typeface="Cambria Math" charset="0"/>
                      </a:rPr>
                      <m:t>=1 </m:t>
                    </m:r>
                  </m:oMath>
                </a14:m>
                <a:r>
                  <a:rPr lang="en-US" sz="2400" dirty="0"/>
                  <a:t> and then classify all observations for which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𝑌</m:t>
                        </m:r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=0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&lt;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0.5 </m:t>
                    </m:r>
                  </m:oMath>
                </a14:m>
                <a:r>
                  <a:rPr lang="en-US" sz="2400" dirty="0"/>
                  <a:t>to be in the group associated with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𝑌</m:t>
                    </m:r>
                    <m:r>
                      <a:rPr lang="en-US" sz="2400" i="1">
                        <a:latin typeface="Cambria Math" charset="0"/>
                      </a:rPr>
                      <m:t>=0.</m:t>
                    </m:r>
                  </m:oMath>
                </a14:m>
                <a:endParaRPr lang="en-US" sz="2400" dirty="0"/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Using such an approach is called the standard </a:t>
                </a: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</a:rPr>
                  <a:t>Bayes classifier</a:t>
                </a:r>
                <a:r>
                  <a:rPr lang="en-US" sz="2400" dirty="0"/>
                  <a:t>.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The Bayes classifier takes the approach that assigns each observation to the most likely class, given its predictor values.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9847837" cy="2111143"/>
              </a:xfrm>
              <a:blipFill rotWithShape="0">
                <a:blip r:embed="rId2"/>
                <a:stretch>
                  <a:fillRect l="-991" t="-2305" b="-141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44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When will this Bayes classifier be a good one?  When will it be a poor one?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Bayes classifier is the one that minimizes the overall classification error rate.  That is, it minimizes:	</a:t>
                </a: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Is this a good Loss function to minimize?  Why or why not?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The Bayes classifier may be a poor indicator within a group.  Think about the Heart Data scatter plot...		</a:t>
                </a:r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  <a:p>
                <a:pPr>
                  <a:spcAft>
                    <a:spcPts val="12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60" t="-2395" b="-106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41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Logistic Regression for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5" y="1177758"/>
                <a:ext cx="10327008" cy="3835306"/>
              </a:xfrm>
            </p:spPr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/>
                  <a:t>This has potential to be a good classifier if the predicted probabilities are on both sides of 0 and 1.		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How do we extend this classifier if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𝑌</m:t>
                    </m:r>
                  </m:oMath>
                </a14:m>
                <a:r>
                  <a:rPr lang="en-US" sz="2400" dirty="0"/>
                  <a:t> has more than two categories?</a:t>
                </a:r>
              </a:p>
              <a:p>
                <a:pPr>
                  <a:spcAft>
                    <a:spcPts val="1800"/>
                  </a:spcAft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5" y="1177758"/>
                <a:ext cx="10327008" cy="3835306"/>
              </a:xfrm>
              <a:blipFill>
                <a:blip r:embed="rId2"/>
                <a:stretch>
                  <a:fillRect l="-860" t="-1320" r="-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3774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Logistic Regression</a:t>
            </a:r>
          </a:p>
        </p:txBody>
      </p:sp>
    </p:spTree>
    <p:extLst>
      <p:ext uri="{BB962C8B-B14F-4D97-AF65-F5344CB8AC3E}">
        <p14:creationId xmlns:p14="http://schemas.microsoft.com/office/powerpoint/2010/main" val="4284435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Advertising Data (from earlier lectures)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171125" y="3168091"/>
          <a:ext cx="5769068" cy="2194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422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2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63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81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0000">
                <a:tc>
                  <a:txBody>
                    <a:bodyPr/>
                    <a:lstStyle/>
                    <a:p>
                      <a:r>
                        <a:rPr dirty="0">
                          <a:solidFill>
                            <a:srgbClr val="002060"/>
                          </a:solidFill>
                        </a:rPr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>
                          <a:solidFill>
                            <a:srgbClr val="002060"/>
                          </a:solidFill>
                        </a:rPr>
                        <a:t>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>
                          <a:solidFill>
                            <a:srgbClr val="002060"/>
                          </a:solidFill>
                        </a:rPr>
                        <a:t>newspaper</a:t>
                      </a:r>
                    </a:p>
                  </a:txBody>
                  <a:tcP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/>
                        <a:t>sales</a:t>
                      </a:r>
                      <a:endParaRPr b="0" dirty="0"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230.1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69.2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22.1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44.5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10.4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17.2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69.3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9.3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t>151.5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18.5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000">
                <a:tc>
                  <a:txBody>
                    <a:bodyPr/>
                    <a:lstStyle/>
                    <a:p>
                      <a:r>
                        <a:rPr dirty="0"/>
                        <a:t>180.8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dirty="0"/>
                        <a:t>12.9</a:t>
                      </a:r>
                    </a:p>
                  </a:txBody>
                  <a:tcPr>
                    <a:solidFill>
                      <a:schemeClr val="accent2"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7CCDB-6D39-0547-B7B3-C80E39D6513A}" type="slidenum">
              <a:rPr lang="en-US" smtClean="0"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326248" y="141556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8217562" y="1359195"/>
            <a:ext cx="2312895" cy="1470212"/>
          </a:xfrm>
          <a:prstGeom prst="wedgeRoundRectCallout">
            <a:avLst>
              <a:gd name="adj1" fmla="val -36037"/>
              <a:gd name="adj2" fmla="val 69309"/>
              <a:gd name="adj3" fmla="val 16667"/>
            </a:avLst>
          </a:prstGeom>
          <a:noFill/>
          <a:ln w="15875" cap="rnd" cmpd="thickThin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238121" y="1461024"/>
            <a:ext cx="22717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Karla" charset="0"/>
                <a:ea typeface="Karla" charset="0"/>
                <a:cs typeface="Karla" charset="0"/>
              </a:rPr>
              <a:t>Y</a:t>
            </a: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outcome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response</a:t>
            </a:r>
            <a:r>
              <a:rPr lang="en-US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variable</a:t>
            </a: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dependent variable</a:t>
            </a:r>
          </a:p>
          <a:p>
            <a:pPr algn="ctr"/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 flipH="1">
            <a:off x="1720969" y="1340843"/>
            <a:ext cx="2313901" cy="1470212"/>
          </a:xfrm>
          <a:prstGeom prst="wedgeRoundRectCallout">
            <a:avLst>
              <a:gd name="adj1" fmla="val -53797"/>
              <a:gd name="adj2" fmla="val 70007"/>
              <a:gd name="adj3" fmla="val 16667"/>
            </a:avLst>
          </a:prstGeom>
          <a:noFill/>
          <a:ln w="15875" cap="rnd" cmpd="thickThin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16520" y="1433208"/>
            <a:ext cx="13227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latin typeface="Karla" charset="0"/>
                <a:ea typeface="Karla" charset="0"/>
                <a:cs typeface="Karla" charset="0"/>
              </a:rPr>
              <a:t>X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predictors</a:t>
            </a: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features</a:t>
            </a: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covariates</a:t>
            </a:r>
          </a:p>
          <a:p>
            <a:pPr algn="ctr"/>
            <a:endParaRPr lang="en-US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3" name="Left Brace 2"/>
          <p:cNvSpPr/>
          <p:nvPr/>
        </p:nvSpPr>
        <p:spPr>
          <a:xfrm rot="16200000">
            <a:off x="5372964" y="3333750"/>
            <a:ext cx="368193" cy="4771872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49169" y="5950420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Karla" charset="0"/>
                <a:ea typeface="Karla" charset="0"/>
                <a:cs typeface="Karla" charset="0"/>
              </a:rPr>
              <a:t>p</a:t>
            </a:r>
            <a:r>
              <a:rPr lang="en-US" sz="2800" dirty="0">
                <a:latin typeface="Karla" charset="0"/>
                <a:ea typeface="Karla" charset="0"/>
                <a:cs typeface="Karla" charset="0"/>
              </a:rPr>
              <a:t> predictors</a:t>
            </a:r>
          </a:p>
        </p:txBody>
      </p:sp>
      <p:sp>
        <p:nvSpPr>
          <p:cNvPr id="10" name="Left Brace 9"/>
          <p:cNvSpPr/>
          <p:nvPr/>
        </p:nvSpPr>
        <p:spPr>
          <a:xfrm>
            <a:off x="2606722" y="3589362"/>
            <a:ext cx="327547" cy="1705970"/>
          </a:xfrm>
          <a:prstGeom prst="lef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9970" y="4180737"/>
            <a:ext cx="2696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latin typeface="Karla" charset="0"/>
                <a:ea typeface="Karla" charset="0"/>
                <a:cs typeface="Karla" charset="0"/>
              </a:rPr>
              <a:t>n</a:t>
            </a:r>
            <a:r>
              <a:rPr lang="en-US" sz="2800">
                <a:latin typeface="Karla" charset="0"/>
                <a:ea typeface="Karla" charset="0"/>
                <a:cs typeface="Karla" charset="0"/>
              </a:rPr>
              <a:t>  observations</a:t>
            </a:r>
            <a:endParaRPr lang="en-US" sz="28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5287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It is simple to illustrate examples in logistic regression when there is just one predictors variable.  </a:t>
            </a:r>
          </a:p>
          <a:p>
            <a:r>
              <a:rPr lang="en-US" sz="2400" dirty="0"/>
              <a:t>But the approach ‘easily’ generalizes to the situation where there are multiple predictors.	 	 </a:t>
            </a:r>
          </a:p>
          <a:p>
            <a:r>
              <a:rPr lang="en-US" sz="2400" dirty="0"/>
              <a:t>A lot of the same details as linear regression apply to logistic regression. Interactions can be considered.  Multicollinearity is a concern.  So is overfitting.  Etc...	 	 </a:t>
            </a:r>
          </a:p>
          <a:p>
            <a:r>
              <a:rPr lang="en-US" sz="2400" dirty="0"/>
              <a:t>So how do we correct for such problems? </a:t>
            </a:r>
          </a:p>
          <a:p>
            <a:r>
              <a:rPr lang="en-US" sz="2400" dirty="0"/>
              <a:t>Regularization and checking though train, test, and cross-validation!	 </a:t>
            </a:r>
          </a:p>
          <a:p>
            <a:r>
              <a:rPr lang="en-US" sz="2400" dirty="0"/>
              <a:t>We will get into the details of this, along with other extensions of logistic regression, in the next lecture.</a:t>
            </a:r>
          </a:p>
        </p:txBody>
      </p:sp>
    </p:spTree>
    <p:extLst>
      <p:ext uri="{BB962C8B-B14F-4D97-AF65-F5344CB8AC3E}">
        <p14:creationId xmlns:p14="http://schemas.microsoft.com/office/powerpoint/2010/main" val="1292527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Classifier with two predictors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14" y="983807"/>
            <a:ext cx="11314093" cy="2111143"/>
          </a:xfrm>
        </p:spPr>
        <p:txBody>
          <a:bodyPr/>
          <a:lstStyle/>
          <a:p>
            <a:r>
              <a:rPr lang="en-US" sz="2400" dirty="0"/>
              <a:t>How can we estimate a classifier, based on logistic regression, for the following plot?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74" y="1771319"/>
            <a:ext cx="5343386" cy="496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153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/>
                  <a:t>Earlier we saw the general form of </a:t>
                </a:r>
                <a:r>
                  <a:rPr lang="en-US" sz="2400" i="1" dirty="0"/>
                  <a:t>simple</a:t>
                </a:r>
                <a:r>
                  <a:rPr lang="en-US" sz="2400" dirty="0"/>
                  <a:t> logistic regression, meaning when there is just one predictor used in the model. What was the model statement (in terms of linear predictors)?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sz="2400" dirty="0"/>
                  <a:t>Multiple logistic regression is a generalization to multiple predictors.  More specifically we can define a multiple logistic regression model to predict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latin typeface="Cambria Math" charset="0"/>
                      </a:rPr>
                      <m:t>=1)</m:t>
                    </m:r>
                  </m:oMath>
                </a14:m>
                <a:r>
                  <a:rPr lang="en-US" sz="2400" dirty="0"/>
                  <a:t> as such:</a:t>
                </a:r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59" b="-80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748" y="2670991"/>
            <a:ext cx="4852504" cy="8118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883" y="5168347"/>
            <a:ext cx="7786233" cy="7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792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Multiple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4" y="1177758"/>
                <a:ext cx="10868255" cy="2095529"/>
              </a:xfrm>
            </p:spPr>
            <p:txBody>
              <a:bodyPr/>
              <a:lstStyle/>
              <a:p>
                <a:r>
                  <a:rPr lang="en-US" sz="2400" dirty="0"/>
                  <a:t>The estimation procedure is identical to that as before for simple logistic regression: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 likelihood approach is taken, and the function is maximized across all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,…,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/>
                  <a:t> using an iterative method like Newton-Raphson.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r>
                  <a:rPr lang="en-US" sz="2400" dirty="0"/>
                  <a:t>The actual fitting of a Multiple Logistic Regression is easy using software (of course there's a python package for that) as the iterative maximization of the likelihood has already been hard coded. 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In the </a:t>
                </a:r>
                <a:r>
                  <a:rPr lang="en-US" sz="2400" dirty="0" err="1">
                    <a:latin typeface="Courier" charset="0"/>
                    <a:ea typeface="Courier" charset="0"/>
                    <a:cs typeface="Courier" charset="0"/>
                  </a:rPr>
                  <a:t>sklearn.linear_model</a:t>
                </a:r>
                <a:r>
                  <a:rPr lang="en-US" sz="2400" dirty="0"/>
                  <a:t> package, you just have to create your multidimensional design matrix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sz="2400" dirty="0"/>
                  <a:t> to be used as predictors in the </a:t>
                </a:r>
                <a:r>
                  <a:rPr lang="en-US" sz="2400" dirty="0" err="1">
                    <a:latin typeface="Courier" charset="0"/>
                    <a:ea typeface="Courier" charset="0"/>
                    <a:cs typeface="Courier" charset="0"/>
                  </a:rPr>
                  <a:t>LogisticRegression</a:t>
                </a:r>
                <a:r>
                  <a:rPr lang="en-US" sz="2400" dirty="0"/>
                  <a:t> function.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4" y="1177758"/>
                <a:ext cx="10868255" cy="2095529"/>
              </a:xfrm>
              <a:blipFill>
                <a:blip r:embed="rId2"/>
                <a:stretch>
                  <a:fillRect l="-818" t="-2410" r="-117" b="-1204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4745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Multiple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3414" y="1177758"/>
                <a:ext cx="10868255" cy="2095529"/>
              </a:xfrm>
            </p:spPr>
            <p:txBody>
              <a:bodyPr/>
              <a:lstStyle/>
              <a:p>
                <a:r>
                  <a:rPr lang="en-US" sz="2400" dirty="0"/>
                  <a:t>Interpreting the coefficients in a multiple logistic regression is similar to that of linear regression.</a:t>
                </a:r>
              </a:p>
              <a:p>
                <a:endParaRPr lang="en-US" sz="2400" dirty="0"/>
              </a:p>
              <a:p>
                <a:r>
                  <a:rPr lang="en-US" sz="2400" b="1" dirty="0"/>
                  <a:t>Key</a:t>
                </a:r>
                <a:r>
                  <a:rPr lang="en-US" sz="2400" dirty="0"/>
                  <a:t>: since there are other predictors in the model, the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400" dirty="0"/>
                  <a:t> is the association between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𝑗</m:t>
                        </m:r>
                      </m:e>
                      <m:sup>
                        <m:r>
                          <a:rPr lang="en-US" sz="2400" b="0" i="1" smtClean="0">
                            <a:latin typeface="Cambria Math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sz="2400" dirty="0"/>
                  <a:t> predictor and the response (on log odds scale).  But do we have to say? Controlling for the other predictors in the model. 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We are trying to attribute the partial effects of each model controlling for the others (aka, controlling for possible </a:t>
                </a:r>
                <a:r>
                  <a:rPr lang="en-US" sz="2400" i="1" dirty="0"/>
                  <a:t>confounders</a:t>
                </a:r>
                <a:r>
                  <a:rPr lang="en-US" sz="2400" dirty="0"/>
                  <a:t>}.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3414" y="1177758"/>
                <a:ext cx="10868255" cy="2095529"/>
              </a:xfrm>
              <a:blipFill>
                <a:blip r:embed="rId2"/>
                <a:stretch>
                  <a:fillRect l="-818" t="-2410" r="-818" b="-84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88590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Multiple Logistic Regression: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868255" cy="2095529"/>
          </a:xfrm>
        </p:spPr>
        <p:txBody>
          <a:bodyPr/>
          <a:lstStyle/>
          <a:p>
            <a:r>
              <a:rPr lang="en-US" sz="2400" dirty="0"/>
              <a:t>Let's get back to the Heart Data.  We are attempting to predict whether someone has HD based on </a:t>
            </a:r>
            <a:r>
              <a:rPr lang="en-US" sz="2400" dirty="0" err="1"/>
              <a:t>MaxHR</a:t>
            </a:r>
            <a:r>
              <a:rPr lang="en-US" sz="2400" dirty="0"/>
              <a:t> and whether the person is female or male.  The simultaneous effect of these two predictors can be brought into one model.</a:t>
            </a:r>
          </a:p>
          <a:p>
            <a:endParaRPr lang="en-US" sz="2400" dirty="0"/>
          </a:p>
          <a:p>
            <a:r>
              <a:rPr lang="en-US" sz="2400" dirty="0"/>
              <a:t>Recall from earlier we had the following estimated models: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762" y="3584714"/>
            <a:ext cx="6028475" cy="193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38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Multiple Logistic Regression: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868255" cy="2095529"/>
          </a:xfrm>
        </p:spPr>
        <p:txBody>
          <a:bodyPr/>
          <a:lstStyle/>
          <a:p>
            <a:r>
              <a:rPr lang="en-US" sz="2400" dirty="0"/>
              <a:t>The results for the multiple logistic regression model are: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4" y="1738648"/>
            <a:ext cx="10095369" cy="451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78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868255" cy="4695917"/>
          </a:xfrm>
        </p:spPr>
        <p:txBody>
          <a:bodyPr/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endParaRPr lang="en-US" sz="2400" dirty="0"/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Estimate the odds ratio of HD comparing men to women using this model.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Is there any evidence of multicollinearity in this model?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Is there any confounding in this problem?</a:t>
            </a:r>
          </a:p>
        </p:txBody>
      </p:sp>
    </p:spTree>
    <p:extLst>
      <p:ext uri="{BB962C8B-B14F-4D97-AF65-F5344CB8AC3E}">
        <p14:creationId xmlns:p14="http://schemas.microsoft.com/office/powerpoint/2010/main" val="38886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Interactions in Multiple Logistic Regression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868255" cy="2095529"/>
          </a:xfrm>
        </p:spPr>
        <p:txBody>
          <a:bodyPr/>
          <a:lstStyle/>
          <a:p>
            <a:pPr marL="12700" lvl="0" indent="-12700" defTabSz="914400"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Just like in linear regression, interaction terms can be considered in logistic regression.  An </a:t>
            </a:r>
            <a:r>
              <a:rPr lang="en-US" sz="2400" b="1" dirty="0"/>
              <a:t>interaction terms</a:t>
            </a:r>
            <a:r>
              <a:rPr lang="en-US" sz="2400" dirty="0"/>
              <a:t> is incorporated into the model the same way, and the interpretation is very similar (on the log-odds scale of the response of course).</a:t>
            </a:r>
          </a:p>
          <a:p>
            <a:pPr marL="12700" lvl="0" indent="-12700" defTabSz="914400"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Write down the model for the Heart data for the 2 predictors plus the interactions term. </a:t>
            </a:r>
          </a:p>
        </p:txBody>
      </p:sp>
    </p:spTree>
    <p:extLst>
      <p:ext uri="{BB962C8B-B14F-4D97-AF65-F5344CB8AC3E}">
        <p14:creationId xmlns:p14="http://schemas.microsoft.com/office/powerpoint/2010/main" val="1103315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Interpreting Multiple Logistic Regression: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868255" cy="2095529"/>
          </a:xfrm>
        </p:spPr>
        <p:txBody>
          <a:bodyPr/>
          <a:lstStyle/>
          <a:p>
            <a:r>
              <a:rPr lang="en-US" sz="2400" dirty="0"/>
              <a:t>The results for the multiple logistic regression model are: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9A1F0-CD7A-7043-BA00-1864C6C32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13" y="1622388"/>
            <a:ext cx="9246501" cy="450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16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Data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8675" y="2421924"/>
          <a:ext cx="11384033" cy="369467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05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23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94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22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28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14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512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376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5643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221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8851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0991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94270"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Sex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ChestPain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RestBP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Chol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>
                          <a:solidFill>
                            <a:srgbClr val="002060"/>
                          </a:solidFill>
                        </a:rPr>
                        <a:t>Fbs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>
                          <a:solidFill>
                            <a:srgbClr val="002060"/>
                          </a:solidFill>
                        </a:rPr>
                        <a:t>RestECG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MaxHR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ExAng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Oldpeak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>
                          <a:solidFill>
                            <a:srgbClr val="002060"/>
                          </a:solidFill>
                        </a:rPr>
                        <a:t>Thal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/>
                        <a:t>AHD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129">
                <a:tc>
                  <a:txBody>
                    <a:bodyPr/>
                    <a:lstStyle/>
                    <a:p>
                      <a:r>
                        <a:rPr sz="1800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/>
                        <a:t>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/>
                        <a:t>fixed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No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9758">
                <a:tc>
                  <a:txBody>
                    <a:bodyPr/>
                    <a:lstStyle/>
                    <a:p>
                      <a:r>
                        <a:rPr sz="180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asymptomatic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286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Yes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551">
                <a:tc>
                  <a:txBody>
                    <a:bodyPr/>
                    <a:lstStyle/>
                    <a:p>
                      <a:r>
                        <a:rPr sz="1800"/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asymptomatic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2.0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reversable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Yes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7838">
                <a:tc>
                  <a:txBody>
                    <a:bodyPr/>
                    <a:lstStyle/>
                    <a:p>
                      <a:r>
                        <a:rPr sz="180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nonanginal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No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124">
                <a:tc>
                  <a:txBody>
                    <a:bodyPr/>
                    <a:lstStyle/>
                    <a:p>
                      <a:r>
                        <a:rPr sz="18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/>
                        <a:t>nontypical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/>
                        <a:t>0.0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600" dirty="0"/>
                        <a:t>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sz="1800" dirty="0"/>
                        <a:t>No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>
          <a:xfrm>
            <a:off x="8168135" y="939355"/>
            <a:ext cx="2312895" cy="887219"/>
          </a:xfrm>
          <a:prstGeom prst="wedgeRoundRectCallout">
            <a:avLst>
              <a:gd name="adj1" fmla="val 90047"/>
              <a:gd name="adj2" fmla="val 107683"/>
              <a:gd name="adj3" fmla="val 16667"/>
            </a:avLst>
          </a:prstGeom>
          <a:noFill/>
          <a:ln w="15875" cap="rnd" cmpd="thickThin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89495" y="779535"/>
            <a:ext cx="2270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b="1" i="1" dirty="0">
              <a:latin typeface="Karla" charset="0"/>
              <a:ea typeface="Karla" charset="0"/>
              <a:cs typeface="Karla" charset="0"/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response</a:t>
            </a:r>
            <a:r>
              <a:rPr lang="en-US" dirty="0">
                <a:solidFill>
                  <a:srgbClr val="C00000"/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dirty="0">
                <a:latin typeface="Karla" charset="0"/>
                <a:ea typeface="Karla" charset="0"/>
                <a:cs typeface="Karla" charset="0"/>
              </a:rPr>
              <a:t>variable </a:t>
            </a:r>
            <a:r>
              <a:rPr lang="en-US" b="1" i="1" dirty="0">
                <a:latin typeface="Karla" charset="0"/>
                <a:ea typeface="Karla" charset="0"/>
                <a:cs typeface="Karla" charset="0"/>
              </a:rPr>
              <a:t>Y</a:t>
            </a:r>
          </a:p>
          <a:p>
            <a:pPr algn="ctr"/>
            <a:r>
              <a:rPr lang="en-US" dirty="0">
                <a:latin typeface="Karla" charset="0"/>
                <a:ea typeface="Karla" charset="0"/>
                <a:cs typeface="Karla" charset="0"/>
              </a:rPr>
              <a:t>is Yes/No</a:t>
            </a:r>
          </a:p>
        </p:txBody>
      </p:sp>
    </p:spTree>
    <p:extLst>
      <p:ext uri="{BB962C8B-B14F-4D97-AF65-F5344CB8AC3E}">
        <p14:creationId xmlns:p14="http://schemas.microsoft.com/office/powerpoint/2010/main" val="337067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4" y="1177758"/>
            <a:ext cx="10868255" cy="4695917"/>
          </a:xfrm>
        </p:spPr>
        <p:txBody>
          <a:bodyPr/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Write down the complete model. Break this down into the model to predict log-odds of heart disease (HD) based on </a:t>
            </a:r>
            <a:r>
              <a:rPr lang="en-US" sz="2400" dirty="0" err="1"/>
              <a:t>MaxHR</a:t>
            </a:r>
            <a:r>
              <a:rPr lang="en-US" sz="2400" dirty="0"/>
              <a:t> for women and the same model for men.  How is this different from the previous model (without interaction)?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Interpret the results of this model.  What does the coefficient for the interaction term represent?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Estimate the odds ratio of HD comparing men to women using this model [trick question].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Is there any evidence of multicollinearity in this model?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400" dirty="0"/>
              <a:t>Is there any confounding in this problem?</a:t>
            </a:r>
          </a:p>
        </p:txBody>
      </p:sp>
    </p:spTree>
    <p:extLst>
      <p:ext uri="{BB962C8B-B14F-4D97-AF65-F5344CB8AC3E}">
        <p14:creationId xmlns:p14="http://schemas.microsoft.com/office/powerpoint/2010/main" val="78731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Extending the Logistic Model</a:t>
            </a:r>
          </a:p>
        </p:txBody>
      </p:sp>
    </p:spTree>
    <p:extLst>
      <p:ext uri="{BB962C8B-B14F-4D97-AF65-F5344CB8AC3E}">
        <p14:creationId xmlns:p14="http://schemas.microsoft.com/office/powerpoint/2010/main" val="25694409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Diagnostics in Logistic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/>
                  <a:t>In linear regression, when is the model appropriate (aka, what are the assumptions)?</a:t>
                </a:r>
              </a:p>
              <a:p>
                <a:r>
                  <a:rPr lang="en-US" sz="2400" dirty="0"/>
                  <a:t>In logistic regression, when is the model appropriate?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We don't have to worry about the distribution of the residuals (we get that for free). 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What we do have to worry about is how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</m:oMath>
                </a14:m>
                <a:r>
                  <a:rPr lang="en-US" sz="2400" dirty="0"/>
                  <a:t> 'links' to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𝑋</m:t>
                    </m:r>
                  </m:oMath>
                </a14:m>
                <a:r>
                  <a:rPr lang="en-US" sz="2400" dirty="0"/>
                  <a:t> in its relationship.  More specifically, we assume the 'S'-shaped (aka, sigmoidal) curve follows the logistic function. How could we check this?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b="-8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170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 to logistic regression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/>
                  <a:t>Why was the logistic function chosen to model how a binary response variable can be predicted from a quantitative predictor?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Because it it takes as inputs values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(0,1)</m:t>
                    </m:r>
                  </m:oMath>
                </a14:m>
                <a:r>
                  <a:rPr lang="en-US" sz="2400" dirty="0"/>
                  <a:t> and outputs values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−</m:t>
                    </m:r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∞</m:t>
                    </m:r>
                    <m:r>
                      <a:rPr lang="en-US" sz="2400" i="1">
                        <a:latin typeface="Cambria Math" charset="0"/>
                      </a:rPr>
                      <m:t>,</m:t>
                    </m:r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∞</m:t>
                    </m:r>
                    <m:r>
                      <a:rPr lang="en-US" sz="24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/>
                  <a:t> so that the estimation 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sz="2400" dirty="0"/>
                  <a:t> is unbounded. 		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This is not the only function that does this.  Any suggestions? 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Any </a:t>
                </a:r>
                <a:r>
                  <a:rPr lang="en-US" sz="2400" i="1" dirty="0"/>
                  <a:t>inverse CDF </a:t>
                </a:r>
                <a:r>
                  <a:rPr lang="en-US" sz="2400" dirty="0"/>
                  <a:t>function for an unbounded continuous distribution can work as the `link’ between the observed values for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</m:oMath>
                </a14:m>
                <a:r>
                  <a:rPr lang="en-US" sz="2400" dirty="0"/>
                  <a:t> and how it relates `linearly' to the predictors.		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So what are possible other choices?  What differences do they have?  Why is logistic regression preferred?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b="-140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634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vs Normal pdf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sz="2400" dirty="0"/>
              <a:t>The choice of link function determines the shape of the S’ shape.  Let's compare the pdf's for the Logistic and Normal distributions (called a ’</a:t>
            </a:r>
            <a:r>
              <a:rPr lang="en-US" sz="2400" dirty="0" err="1"/>
              <a:t>probit</a:t>
            </a:r>
            <a:r>
              <a:rPr lang="en-US" sz="2400" dirty="0"/>
              <a:t>’ model, econometricians love these):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47" y="2286337"/>
            <a:ext cx="6122506" cy="4081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43061" y="6149009"/>
            <a:ext cx="2438400" cy="461665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 what?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9298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 vs Normal pdf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32496" y="4384784"/>
            <a:ext cx="10327008" cy="2111143"/>
          </a:xfrm>
        </p:spPr>
        <p:txBody>
          <a:bodyPr/>
          <a:lstStyle/>
          <a:p>
            <a:r>
              <a:rPr lang="en-US" sz="2400" dirty="0"/>
              <a:t>Choosing a distribution with longer tails will make for a shape that asymptotes more slowly (likely a good thing for model fitting).   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47" y="637285"/>
            <a:ext cx="6122506" cy="408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489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Boundaries</a:t>
            </a:r>
          </a:p>
        </p:txBody>
      </p:sp>
    </p:spTree>
    <p:extLst>
      <p:ext uri="{BB962C8B-B14F-4D97-AF65-F5344CB8AC3E}">
        <p14:creationId xmlns:p14="http://schemas.microsoft.com/office/powerpoint/2010/main" val="2411390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 boundaries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800"/>
                  </a:spcAft>
                </a:pPr>
                <a:r>
                  <a:rPr lang="en-US" sz="2400" dirty="0"/>
                  <a:t>Recall that we could attempt to purely classify each observation based on whether the estimated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𝑌</m:t>
                    </m:r>
                    <m:r>
                      <a:rPr lang="en-US" sz="2400" b="0" i="1" smtClean="0">
                        <a:latin typeface="Cambria Math" charset="0"/>
                      </a:rPr>
                      <m:t>=1)</m:t>
                    </m:r>
                  </m:oMath>
                </a14:m>
                <a:r>
                  <a:rPr lang="en-US" sz="2400" dirty="0"/>
                  <a:t> from the model was greater than 0.5.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When dealing with ‘well-separated’ data, logistic regression can work well in performing classification.</a:t>
                </a:r>
              </a:p>
              <a:p>
                <a:pPr>
                  <a:spcAft>
                    <a:spcPts val="1800"/>
                  </a:spcAft>
                </a:pPr>
                <a:r>
                  <a:rPr lang="en-US" sz="2400" dirty="0"/>
                  <a:t>We saw a 2-D plot last time which had two predictors,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and depicted the classes as different colors. A similar one is shown on the next slide.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r="-59" b="-60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72" y="4185633"/>
            <a:ext cx="4247601" cy="25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3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Classification in Logistic Regression: an Example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85" y="983807"/>
            <a:ext cx="5262307" cy="5310323"/>
          </a:xfrm>
        </p:spPr>
      </p:pic>
    </p:spTree>
    <p:extLst>
      <p:ext uri="{BB962C8B-B14F-4D97-AF65-F5344CB8AC3E}">
        <p14:creationId xmlns:p14="http://schemas.microsoft.com/office/powerpoint/2010/main" val="41654700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Classification in Logistic Regression: an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Aft>
                    <a:spcPts val="1200"/>
                  </a:spcAft>
                </a:pPr>
                <a:r>
                  <a:rPr lang="en-US" sz="2400" dirty="0"/>
                  <a:t>Would a logistic regression model perform well in classifying the observations in this example?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What would be a good logistic regression model to classify these points?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Based on these predictors, two separate logistic regression model were considered that were based on different ordered polynomials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𝑋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/>
                  <a:t> and their interactions.  The ‘circles’ represent the boundary for classification.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400" dirty="0"/>
                  <a:t>How can the classification boundary be calculated for a logistic regression?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945" t="-2305" b="-115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608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Heart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270" y="1177758"/>
            <a:ext cx="10327008" cy="2111143"/>
          </a:xfrm>
        </p:spPr>
        <p:txBody>
          <a:bodyPr/>
          <a:lstStyle/>
          <a:p>
            <a:r>
              <a:rPr lang="en-US" sz="2400" dirty="0"/>
              <a:t>These data contain a binary outcome HD for 303 patients who presented with chest pain. An outcome value of:</a:t>
            </a:r>
          </a:p>
          <a:p>
            <a:pPr marL="1087438" indent="-342900">
              <a:buFont typeface="Arial" charset="0"/>
              <a:buChar char="•"/>
            </a:pPr>
            <a:r>
              <a:rPr lang="en-US" sz="2400" b="1" i="1" dirty="0"/>
              <a:t>Yes</a:t>
            </a:r>
            <a:r>
              <a:rPr lang="en-US" sz="2400" dirty="0"/>
              <a:t> indicates the presence of heart disease based on an angiographic test, </a:t>
            </a:r>
          </a:p>
          <a:p>
            <a:pPr marL="1087438" indent="-342900">
              <a:buFont typeface="Arial" charset="0"/>
              <a:buChar char="•"/>
            </a:pPr>
            <a:r>
              <a:rPr lang="en-US" sz="2400" b="1" i="1" dirty="0"/>
              <a:t>No</a:t>
            </a:r>
            <a:r>
              <a:rPr lang="en-US" sz="2400" dirty="0"/>
              <a:t> means no heart disease. </a:t>
            </a:r>
          </a:p>
          <a:p>
            <a:r>
              <a:rPr lang="en-US" sz="2400" dirty="0"/>
              <a:t>There are 13 predictors including:</a:t>
            </a:r>
          </a:p>
          <a:p>
            <a:pPr marL="800100" indent="344488">
              <a:buFont typeface="Arial" charset="0"/>
              <a:buChar char="•"/>
            </a:pPr>
            <a:r>
              <a:rPr lang="en-US" sz="2400" dirty="0"/>
              <a:t>Age</a:t>
            </a:r>
          </a:p>
          <a:p>
            <a:pPr marL="800100" indent="344488">
              <a:buFont typeface="Arial" charset="0"/>
              <a:buChar char="•"/>
            </a:pPr>
            <a:r>
              <a:rPr lang="en-US" sz="2400" dirty="0"/>
              <a:t>Sex (0 for women, 1 for men)</a:t>
            </a:r>
          </a:p>
          <a:p>
            <a:pPr marL="800100" indent="344488">
              <a:buFont typeface="Arial" charset="0"/>
              <a:buChar char="•"/>
            </a:pPr>
            <a:r>
              <a:rPr lang="en-US" sz="2400" dirty="0" err="1"/>
              <a:t>Chol</a:t>
            </a:r>
            <a:r>
              <a:rPr lang="en-US" sz="2400" dirty="0"/>
              <a:t> (a cholesterol measurement), </a:t>
            </a:r>
          </a:p>
          <a:p>
            <a:pPr marL="800100" indent="344488">
              <a:buFont typeface="Arial" charset="0"/>
              <a:buChar char="•"/>
            </a:pPr>
            <a:r>
              <a:rPr lang="en-US" sz="2400" dirty="0" err="1"/>
              <a:t>MaxHR</a:t>
            </a:r>
            <a:r>
              <a:rPr lang="en-US" sz="2400" dirty="0"/>
              <a:t> </a:t>
            </a:r>
          </a:p>
          <a:p>
            <a:pPr marL="800100" indent="344488">
              <a:buFont typeface="Arial" charset="0"/>
              <a:buChar char="•"/>
            </a:pPr>
            <a:r>
              <a:rPr lang="en-US" sz="2400" dirty="0" err="1"/>
              <a:t>RestBP</a:t>
            </a:r>
            <a:endParaRPr lang="en-US" sz="2400" dirty="0"/>
          </a:p>
          <a:p>
            <a:pPr marL="800100"/>
            <a:r>
              <a:rPr lang="en-US" sz="2400" dirty="0"/>
              <a:t>and other heart and lung function measurements. </a:t>
            </a:r>
          </a:p>
        </p:txBody>
      </p:sp>
    </p:spTree>
    <p:extLst>
      <p:ext uri="{BB962C8B-B14F-4D97-AF65-F5344CB8AC3E}">
        <p14:creationId xmlns:p14="http://schemas.microsoft.com/office/powerpoint/2010/main" val="4746625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Classification in Logistic Regression: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In the previous plot, which classification boundary performs better?  How can you tell?  How would you make this determination in an actual data example?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We could determine the misclassification rates in left out validation or test set(s)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94" y="3288901"/>
            <a:ext cx="3098657" cy="31269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12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639353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996" y="1482558"/>
            <a:ext cx="10794879" cy="2111143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400" dirty="0"/>
              <a:t>Up to this point, the methods we have seen have centered around modeling and the prediction of a </a:t>
            </a:r>
            <a:r>
              <a:rPr lang="en-US" sz="2400" b="1" dirty="0"/>
              <a:t>quantitative</a:t>
            </a:r>
            <a:r>
              <a:rPr lang="en-US" sz="2400" dirty="0"/>
              <a:t> response variable (ex, number of taxi pickups, number of bike rentals, </a:t>
            </a:r>
            <a:r>
              <a:rPr lang="en-US" sz="2400" dirty="0" err="1"/>
              <a:t>etc</a:t>
            </a:r>
            <a:r>
              <a:rPr lang="en-US" sz="2400" dirty="0"/>
              <a:t>).  Linear </a:t>
            </a:r>
            <a:r>
              <a:rPr lang="en-US" sz="2400" b="1" dirty="0"/>
              <a:t>regression</a:t>
            </a:r>
            <a:r>
              <a:rPr lang="en-US" sz="2400" dirty="0"/>
              <a:t> (and Ridge, LASSO, </a:t>
            </a:r>
            <a:r>
              <a:rPr lang="en-US" sz="2400" dirty="0" err="1"/>
              <a:t>etc</a:t>
            </a:r>
            <a:r>
              <a:rPr lang="en-US" sz="2400" dirty="0"/>
              <a:t>) perform well under these situations		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When the response variable is </a:t>
            </a:r>
            <a:r>
              <a:rPr lang="en-US" sz="2400" b="1" dirty="0"/>
              <a:t>categorical</a:t>
            </a:r>
            <a:r>
              <a:rPr lang="en-US" sz="2400" dirty="0"/>
              <a:t>, then the problem is no longer called a regression problem but is instead labeled as a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classification problem</a:t>
            </a:r>
            <a:r>
              <a:rPr lang="en-US" sz="2400" dirty="0"/>
              <a:t>.		</a:t>
            </a:r>
          </a:p>
          <a:p>
            <a:pPr>
              <a:spcAft>
                <a:spcPts val="1800"/>
              </a:spcAft>
            </a:pPr>
            <a:r>
              <a:rPr lang="en-US" sz="2400" dirty="0"/>
              <a:t>The goal is to attempt to classify each observation into a category (aka, class or cluster) defined by </a:t>
            </a:r>
            <a:r>
              <a:rPr lang="en-US" sz="2400" i="1" dirty="0"/>
              <a:t>Y</a:t>
            </a:r>
            <a:r>
              <a:rPr lang="en-US" sz="2400" dirty="0"/>
              <a:t>, based on a set of predictor variables </a:t>
            </a:r>
            <a:r>
              <a:rPr lang="en-US" sz="2400" i="1" dirty="0"/>
              <a:t>X</a:t>
            </a:r>
            <a:r>
              <a:rPr lang="en-US" sz="2400" dirty="0"/>
              <a:t>.	</a:t>
            </a:r>
          </a:p>
        </p:txBody>
      </p:sp>
    </p:spTree>
    <p:extLst>
      <p:ext uri="{BB962C8B-B14F-4D97-AF65-F5344CB8AC3E}">
        <p14:creationId xmlns:p14="http://schemas.microsoft.com/office/powerpoint/2010/main" val="390022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Classification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268" y="1454849"/>
            <a:ext cx="10707421" cy="4418826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400" dirty="0"/>
              <a:t>The motivating examples for this lecture(s), homework, and coming labs are based [mostly] on medical data sets.  Classification problems are common in this domain: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Trying to determine where to set the </a:t>
            </a:r>
            <a:r>
              <a:rPr lang="en-US" sz="2400" i="1" dirty="0"/>
              <a:t>cut-off</a:t>
            </a:r>
            <a:r>
              <a:rPr lang="en-US" sz="2400" dirty="0"/>
              <a:t> for some diagnostic test (pregnancy tests, prostate or breast cancer screening tests, etc...)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Trying to determine if cancer has gone into remission based on treatment and various other indicators</a:t>
            </a: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400" dirty="0"/>
              <a:t>Trying to classify patients into types or classes of disease based on various genomic markers</a:t>
            </a:r>
          </a:p>
        </p:txBody>
      </p:sp>
    </p:spTree>
    <p:extLst>
      <p:ext uri="{BB962C8B-B14F-4D97-AF65-F5344CB8AC3E}">
        <p14:creationId xmlns:p14="http://schemas.microsoft.com/office/powerpoint/2010/main" val="359267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EE3F4256-57BA-4E45-A16C-7FF03EA64AD5}" vid="{8FDA9A5F-BD2F-2E4D-B6B1-DDFA3E9D3C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CS109a_template</Template>
  <TotalTime>6111</TotalTime>
  <Words>2786</Words>
  <Application>Microsoft Macintosh PowerPoint</Application>
  <PresentationFormat>Widescreen</PresentationFormat>
  <Paragraphs>374</Paragraphs>
  <Slides>60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Cambria Math</vt:lpstr>
      <vt:lpstr>Courier</vt:lpstr>
      <vt:lpstr>Karla</vt:lpstr>
      <vt:lpstr>GEC_template</vt:lpstr>
      <vt:lpstr>Lecture 10: Classification and Logistic Regression </vt:lpstr>
      <vt:lpstr>Announcements</vt:lpstr>
      <vt:lpstr>Lecture Outline</vt:lpstr>
      <vt:lpstr>Advertising Data (from earlier lectures)</vt:lpstr>
      <vt:lpstr>Heart Data</vt:lpstr>
      <vt:lpstr>Heart Data</vt:lpstr>
      <vt:lpstr>Classification</vt:lpstr>
      <vt:lpstr>Classification</vt:lpstr>
      <vt:lpstr>Typical Classification Examples</vt:lpstr>
      <vt:lpstr>Why not Linear Regression?</vt:lpstr>
      <vt:lpstr>Simple Classification Example</vt:lpstr>
      <vt:lpstr>Simple Classification Example (cont.)</vt:lpstr>
      <vt:lpstr>Even Simpler Classification Problem: Binary Response</vt:lpstr>
      <vt:lpstr>Even Simpler Classification Problem: Binary Response (cont)</vt:lpstr>
      <vt:lpstr>Even Simpler Classification Problem: Binary Response (cont)</vt:lpstr>
      <vt:lpstr>Binary Response &amp; Logistic Regression</vt:lpstr>
      <vt:lpstr>Pavlos Game #45</vt:lpstr>
      <vt:lpstr>Logistic Regression</vt:lpstr>
      <vt:lpstr>Logistic Regression</vt:lpstr>
      <vt:lpstr>Logistic Regression</vt:lpstr>
      <vt:lpstr>Logistic Regression</vt:lpstr>
      <vt:lpstr>Logistic Regression</vt:lpstr>
      <vt:lpstr> Logistic Regression </vt:lpstr>
      <vt:lpstr>Estimating the Simple Logistic Model</vt:lpstr>
      <vt:lpstr>Estimation in Logistic Regression</vt:lpstr>
      <vt:lpstr>Estimation in Logistic Regression</vt:lpstr>
      <vt:lpstr> Likelihood</vt:lpstr>
      <vt:lpstr> Loss Function</vt:lpstr>
      <vt:lpstr>Heart Data: logistic estimation</vt:lpstr>
      <vt:lpstr>Heart Data: logistic estimation</vt:lpstr>
      <vt:lpstr>Heart Data: logistic estimation</vt:lpstr>
      <vt:lpstr>Heart Data: logistic estimation</vt:lpstr>
      <vt:lpstr>Categorical Predictors</vt:lpstr>
      <vt:lpstr>Statistical Inference in Logistic Regression</vt:lpstr>
      <vt:lpstr>Classification using the Logistic Model</vt:lpstr>
      <vt:lpstr>Using Logistic Regression for Classification</vt:lpstr>
      <vt:lpstr>Using Logistic Regression for Classification</vt:lpstr>
      <vt:lpstr>Using Logistic Regression for Classification</vt:lpstr>
      <vt:lpstr>Multiple Logistic Regression</vt:lpstr>
      <vt:lpstr>Multiple Logistic Regression</vt:lpstr>
      <vt:lpstr>Classifier with two predictors</vt:lpstr>
      <vt:lpstr>Multiple Logistic Regression</vt:lpstr>
      <vt:lpstr>Fitting Multiple Logistic Regression</vt:lpstr>
      <vt:lpstr>Interpretation of Multiple Logistic Regression</vt:lpstr>
      <vt:lpstr>Interpreting Multiple Logistic Regression: an Example</vt:lpstr>
      <vt:lpstr>Interpreting Multiple Logistic Regression: an Example</vt:lpstr>
      <vt:lpstr>Some questions</vt:lpstr>
      <vt:lpstr>Interactions in Multiple Logistic Regression</vt:lpstr>
      <vt:lpstr>Interpreting Multiple Logistic Regression: an Example</vt:lpstr>
      <vt:lpstr>Some questions</vt:lpstr>
      <vt:lpstr>Extending the Logistic Model</vt:lpstr>
      <vt:lpstr>Model Diagnostics in Logistic Regression</vt:lpstr>
      <vt:lpstr>Alternatives to logistic regression </vt:lpstr>
      <vt:lpstr>Logistic vs Normal pdf</vt:lpstr>
      <vt:lpstr>Logistic vs Normal pdf</vt:lpstr>
      <vt:lpstr>Classification Boundaries</vt:lpstr>
      <vt:lpstr>Classification boundaries</vt:lpstr>
      <vt:lpstr>2D Classification in Logistic Regression: an Example</vt:lpstr>
      <vt:lpstr>2D Classification in Logistic Regression: an Example</vt:lpstr>
      <vt:lpstr>2D Classification in Logistic Regression: an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Rader, Kevin A.</cp:lastModifiedBy>
  <cp:revision>170</cp:revision>
  <cp:lastPrinted>2019-10-07T17:04:19Z</cp:lastPrinted>
  <dcterms:created xsi:type="dcterms:W3CDTF">2018-07-11T02:31:23Z</dcterms:created>
  <dcterms:modified xsi:type="dcterms:W3CDTF">2019-10-09T19:21:59Z</dcterms:modified>
</cp:coreProperties>
</file>