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69"/>
  </p:notesMasterIdLst>
  <p:sldIdLst>
    <p:sldId id="257" r:id="rId2"/>
    <p:sldId id="258" r:id="rId3"/>
    <p:sldId id="261" r:id="rId4"/>
    <p:sldId id="302" r:id="rId5"/>
    <p:sldId id="303" r:id="rId6"/>
    <p:sldId id="328" r:id="rId7"/>
    <p:sldId id="329" r:id="rId8"/>
    <p:sldId id="304" r:id="rId9"/>
    <p:sldId id="326" r:id="rId10"/>
    <p:sldId id="325" r:id="rId11"/>
    <p:sldId id="260" r:id="rId12"/>
    <p:sldId id="263" r:id="rId13"/>
    <p:sldId id="267" r:id="rId14"/>
    <p:sldId id="266" r:id="rId15"/>
    <p:sldId id="268" r:id="rId16"/>
    <p:sldId id="308" r:id="rId17"/>
    <p:sldId id="327" r:id="rId18"/>
    <p:sldId id="270" r:id="rId19"/>
    <p:sldId id="330" r:id="rId20"/>
    <p:sldId id="331" r:id="rId21"/>
    <p:sldId id="332" r:id="rId22"/>
    <p:sldId id="333" r:id="rId23"/>
    <p:sldId id="334" r:id="rId24"/>
    <p:sldId id="335" r:id="rId25"/>
    <p:sldId id="265" r:id="rId26"/>
    <p:sldId id="272" r:id="rId27"/>
    <p:sldId id="309" r:id="rId28"/>
    <p:sldId id="273" r:id="rId29"/>
    <p:sldId id="274" r:id="rId30"/>
    <p:sldId id="310" r:id="rId31"/>
    <p:sldId id="311" r:id="rId32"/>
    <p:sldId id="312" r:id="rId33"/>
    <p:sldId id="313" r:id="rId34"/>
    <p:sldId id="275" r:id="rId35"/>
    <p:sldId id="314" r:id="rId36"/>
    <p:sldId id="315" r:id="rId37"/>
    <p:sldId id="316" r:id="rId38"/>
    <p:sldId id="277" r:id="rId39"/>
    <p:sldId id="276" r:id="rId40"/>
    <p:sldId id="317" r:id="rId41"/>
    <p:sldId id="320" r:id="rId42"/>
    <p:sldId id="278" r:id="rId43"/>
    <p:sldId id="279" r:id="rId44"/>
    <p:sldId id="321" r:id="rId45"/>
    <p:sldId id="280" r:id="rId46"/>
    <p:sldId id="281" r:id="rId47"/>
    <p:sldId id="322" r:id="rId48"/>
    <p:sldId id="323" r:id="rId49"/>
    <p:sldId id="282" r:id="rId50"/>
    <p:sldId id="283" r:id="rId51"/>
    <p:sldId id="284" r:id="rId52"/>
    <p:sldId id="285" r:id="rId53"/>
    <p:sldId id="286" r:id="rId54"/>
    <p:sldId id="287" r:id="rId55"/>
    <p:sldId id="288" r:id="rId56"/>
    <p:sldId id="289" r:id="rId57"/>
    <p:sldId id="318" r:id="rId58"/>
    <p:sldId id="290" r:id="rId59"/>
    <p:sldId id="291" r:id="rId60"/>
    <p:sldId id="292" r:id="rId61"/>
    <p:sldId id="293" r:id="rId62"/>
    <p:sldId id="294" r:id="rId63"/>
    <p:sldId id="297" r:id="rId64"/>
    <p:sldId id="298" r:id="rId65"/>
    <p:sldId id="299" r:id="rId66"/>
    <p:sldId id="300" r:id="rId67"/>
    <p:sldId id="301"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B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64"/>
  </p:normalViewPr>
  <p:slideViewPr>
    <p:cSldViewPr snapToGrid="0" snapToObjects="1" showGuides="1">
      <p:cViewPr>
        <p:scale>
          <a:sx n="81" d="100"/>
          <a:sy n="81" d="100"/>
        </p:scale>
        <p:origin x="1120"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4AD6E-127A-2144-9B3C-5E3BF803E20D}" type="datetimeFigureOut">
              <a:rPr lang="en-US" smtClean="0"/>
              <a:t>9/4/19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B7716-36DB-2D49-AA17-2865D7B13815}" type="slidenum">
              <a:rPr lang="en-US" smtClean="0"/>
              <a:t>‹#›</a:t>
            </a:fld>
            <a:endParaRPr lang="en-US"/>
          </a:p>
        </p:txBody>
      </p:sp>
    </p:spTree>
    <p:extLst>
      <p:ext uri="{BB962C8B-B14F-4D97-AF65-F5344CB8AC3E}">
        <p14:creationId xmlns:p14="http://schemas.microsoft.com/office/powerpoint/2010/main" val="1229122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en.wikipedia.org/wiki/Clockwork"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0B7716-36DB-2D49-AA17-2865D7B13815}" type="slidenum">
              <a:rPr lang="en-US" smtClean="0"/>
              <a:t>11</a:t>
            </a:fld>
            <a:endParaRPr lang="en-US"/>
          </a:p>
        </p:txBody>
      </p:sp>
    </p:spTree>
    <p:extLst>
      <p:ext uri="{BB962C8B-B14F-4D97-AF65-F5344CB8AC3E}">
        <p14:creationId xmlns:p14="http://schemas.microsoft.com/office/powerpoint/2010/main" val="1209278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Stonehedge</a:t>
            </a:r>
            <a:r>
              <a:rPr lang="en-US" dirty="0"/>
              <a:t>: </a:t>
            </a:r>
            <a:r>
              <a:rPr lang="en-US" sz="1200" b="0" i="0" kern="1200" dirty="0">
                <a:solidFill>
                  <a:schemeClr val="tx1"/>
                </a:solidFill>
                <a:effectLst/>
                <a:latin typeface="+mn-lt"/>
                <a:ea typeface="+mn-ea"/>
                <a:cs typeface="+mn-cs"/>
              </a:rPr>
              <a:t>3000 BC to 2000 BC. astronomical significance of the site for its people, are a matter of speculation and debate.</a:t>
            </a:r>
          </a:p>
          <a:p>
            <a:r>
              <a:rPr lang="en-US" sz="1200" b="0" i="0" kern="1200" dirty="0" err="1">
                <a:solidFill>
                  <a:schemeClr val="tx1"/>
                </a:solidFill>
                <a:effectLst/>
                <a:latin typeface="+mn-lt"/>
                <a:ea typeface="+mn-ea"/>
                <a:cs typeface="+mn-cs"/>
              </a:rPr>
              <a:t>Antikithira</a:t>
            </a:r>
            <a:r>
              <a:rPr lang="en-US" sz="1200" b="0" i="0" kern="1200" dirty="0">
                <a:solidFill>
                  <a:schemeClr val="tx1"/>
                </a:solidFill>
                <a:effectLst/>
                <a:latin typeface="+mn-lt"/>
                <a:ea typeface="+mn-ea"/>
                <a:cs typeface="+mn-cs"/>
              </a:rPr>
              <a:t> mechanism 150 and 100 BC It is a complex </a:t>
            </a:r>
            <a:r>
              <a:rPr lang="en-US" sz="1200" b="0" i="0" u="none" strike="noStrike" kern="1200" dirty="0">
                <a:solidFill>
                  <a:schemeClr val="tx1"/>
                </a:solidFill>
                <a:effectLst/>
                <a:latin typeface="+mn-lt"/>
                <a:ea typeface="+mn-ea"/>
                <a:cs typeface="+mn-cs"/>
                <a:hlinkClick r:id="rId3" tooltip="Clockwork"/>
              </a:rPr>
              <a:t>clockwork</a:t>
            </a:r>
            <a:r>
              <a:rPr lang="en-US" sz="1200" b="0" i="0" kern="1200" dirty="0">
                <a:solidFill>
                  <a:schemeClr val="tx1"/>
                </a:solidFill>
                <a:effectLst/>
                <a:latin typeface="+mn-lt"/>
                <a:ea typeface="+mn-ea"/>
                <a:cs typeface="+mn-cs"/>
              </a:rPr>
              <a:t> mechanism composed of at least 30 meshing bronze gears.</a:t>
            </a:r>
          </a:p>
          <a:p>
            <a:endParaRPr lang="en-US" dirty="0"/>
          </a:p>
        </p:txBody>
      </p:sp>
      <p:sp>
        <p:nvSpPr>
          <p:cNvPr id="4" name="Slide Number Placeholder 3"/>
          <p:cNvSpPr>
            <a:spLocks noGrp="1"/>
          </p:cNvSpPr>
          <p:nvPr>
            <p:ph type="sldNum" sz="quarter" idx="10"/>
          </p:nvPr>
        </p:nvSpPr>
        <p:spPr/>
        <p:txBody>
          <a:bodyPr/>
          <a:lstStyle/>
          <a:p>
            <a:fld id="{780B7716-36DB-2D49-AA17-2865D7B13815}" type="slidenum">
              <a:rPr lang="en-US" smtClean="0"/>
              <a:t>14</a:t>
            </a:fld>
            <a:endParaRPr lang="en-US"/>
          </a:p>
        </p:txBody>
      </p:sp>
    </p:spTree>
    <p:extLst>
      <p:ext uri="{BB962C8B-B14F-4D97-AF65-F5344CB8AC3E}">
        <p14:creationId xmlns:p14="http://schemas.microsoft.com/office/powerpoint/2010/main" val="75739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Eniac</a:t>
            </a:r>
            <a:endParaRPr lang="en-US" dirty="0"/>
          </a:p>
        </p:txBody>
      </p:sp>
      <p:sp>
        <p:nvSpPr>
          <p:cNvPr id="4" name="Slide Number Placeholder 3"/>
          <p:cNvSpPr>
            <a:spLocks noGrp="1"/>
          </p:cNvSpPr>
          <p:nvPr>
            <p:ph type="sldNum" sz="quarter" idx="10"/>
          </p:nvPr>
        </p:nvSpPr>
        <p:spPr/>
        <p:txBody>
          <a:bodyPr/>
          <a:lstStyle/>
          <a:p>
            <a:fld id="{780B7716-36DB-2D49-AA17-2865D7B13815}" type="slidenum">
              <a:rPr lang="en-US" smtClean="0"/>
              <a:t>16</a:t>
            </a:fld>
            <a:endParaRPr lang="en-US"/>
          </a:p>
        </p:txBody>
      </p:sp>
    </p:spTree>
    <p:extLst>
      <p:ext uri="{BB962C8B-B14F-4D97-AF65-F5344CB8AC3E}">
        <p14:creationId xmlns:p14="http://schemas.microsoft.com/office/powerpoint/2010/main" val="810632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Eniac</a:t>
            </a:r>
            <a:endParaRPr lang="en-US" dirty="0"/>
          </a:p>
        </p:txBody>
      </p:sp>
      <p:sp>
        <p:nvSpPr>
          <p:cNvPr id="4" name="Slide Number Placeholder 3"/>
          <p:cNvSpPr>
            <a:spLocks noGrp="1"/>
          </p:cNvSpPr>
          <p:nvPr>
            <p:ph type="sldNum" sz="quarter" idx="10"/>
          </p:nvPr>
        </p:nvSpPr>
        <p:spPr/>
        <p:txBody>
          <a:bodyPr/>
          <a:lstStyle/>
          <a:p>
            <a:fld id="{780B7716-36DB-2D49-AA17-2865D7B13815}" type="slidenum">
              <a:rPr lang="en-US" smtClean="0"/>
              <a:t>17</a:t>
            </a:fld>
            <a:endParaRPr lang="en-US"/>
          </a:p>
        </p:txBody>
      </p:sp>
    </p:spTree>
    <p:extLst>
      <p:ext uri="{BB962C8B-B14F-4D97-AF65-F5344CB8AC3E}">
        <p14:creationId xmlns:p14="http://schemas.microsoft.com/office/powerpoint/2010/main" val="2685835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fld id="{63AEB507-FC84-BF4D-B358-11DDCDC7FC2B}" type="datetime1">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dirty="0">
                <a:solidFill>
                  <a:schemeClr val="tx1">
                    <a:lumMod val="75000"/>
                    <a:lumOff val="25000"/>
                  </a:schemeClr>
                </a:solidFill>
                <a:effectLst/>
                <a:latin typeface="Karla" charset="0"/>
                <a:ea typeface="Karla" charset="0"/>
                <a:cs typeface="Karla" charset="0"/>
              </a:rPr>
              <a:t>CS109A Introduction to Data Science</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a:t>
            </a:r>
            <a:r>
              <a:rPr lang="en-US" sz="2400" b="0" i="0" baseline="0" dirty="0">
                <a:solidFill>
                  <a:schemeClr val="tx1">
                    <a:lumMod val="75000"/>
                    <a:lumOff val="25000"/>
                  </a:schemeClr>
                </a:solidFill>
                <a:latin typeface="Karla" charset="0"/>
                <a:ea typeface="Karla" charset="0"/>
                <a:cs typeface="Karla" charset="0"/>
              </a:rPr>
              <a:t> </a:t>
            </a:r>
            <a:r>
              <a:rPr lang="en-US" sz="2400" b="0" i="0" dirty="0">
                <a:solidFill>
                  <a:schemeClr val="tx1">
                    <a:lumMod val="75000"/>
                    <a:lumOff val="25000"/>
                  </a:schemeClr>
                </a:solidFill>
                <a:latin typeface="Karla" charset="0"/>
                <a:ea typeface="Karla" charset="0"/>
                <a:cs typeface="Karla" charset="0"/>
              </a:rPr>
              <a:t>Kevin Rader and Chris Tanner</a:t>
            </a: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FFD8DE-4F31-844F-B3CF-99A3B8043477}" type="datetime1">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9F1E6-0A42-6342-8A19-FA364A33AB30}"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0295E9-3ED6-674B-ACCD-ACF6C1C11880}" type="datetime1">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9F1E6-0A42-6342-8A19-FA364A33AB30}" type="slidenum">
              <a:rPr lang="en-US" smtClean="0"/>
              <a:t>‹#›</a:t>
            </a:fld>
            <a:endParaRPr lang="en-US"/>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5C4199-40CE-5A42-87E1-00304B60A924}" type="datetime1">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9F1E6-0A42-6342-8A19-FA364A33AB30}"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AD29F1E6-0A42-6342-8A19-FA364A33AB30}"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15746" y="6400800"/>
            <a:ext cx="2287807"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AD29F1E6-0A42-6342-8A19-FA364A33AB30}" type="slidenum">
              <a:rPr lang="en-US" smtClean="0"/>
              <a:t>‹#›</a:t>
            </a:fld>
            <a:endParaRPr lang="en-US"/>
          </a:p>
        </p:txBody>
      </p:sp>
      <p:sp>
        <p:nvSpPr>
          <p:cNvPr id="12" name="TextBox 11"/>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9AA6F5-6059-4A40-9B2E-8FB0AE5E16B1}" type="datetime1">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9F1E6-0A42-6342-8A19-FA364A33AB30}"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sp>
        <p:nvSpPr>
          <p:cNvPr id="10" name="TextBox 9"/>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sp>
        <p:nvSpPr>
          <p:cNvPr id="8" name="TextBox 7"/>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71E55E-E805-534B-9A7F-BEE5E4E65F69}" type="datetime1">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9F1E6-0A42-6342-8A19-FA364A33AB30}"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59533-EF78-7347-89B8-58E6CADD0DBD}" type="datetime1">
              <a:rPr lang="en-US" smtClean="0"/>
              <a:t>9/4/19</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9F1E6-0A42-6342-8A19-FA364A33AB30}" type="slidenum">
              <a:rPr lang="en-US" smtClean="0"/>
              <a:t>‹#›</a:t>
            </a:fld>
            <a:endParaRPr lang="en-US"/>
          </a:p>
        </p:txBody>
      </p:sp>
    </p:spTree>
    <p:extLst>
      <p:ext uri="{BB962C8B-B14F-4D97-AF65-F5344CB8AC3E}">
        <p14:creationId xmlns:p14="http://schemas.microsoft.com/office/powerpoint/2010/main" val="97270078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20.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cs109a2019@gmail.com"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harvard-iacs.github.io/2019-CS109A/" TargetMode="External"/><Relationship Id="rId3" Type="http://schemas.openxmlformats.org/officeDocument/2006/relationships/image" Target="../media/image2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#1: Introduction to CS109A</a:t>
            </a:r>
            <a:br>
              <a:rPr lang="en-US" dirty="0"/>
            </a:br>
            <a:r>
              <a:rPr lang="en-US" sz="2000" dirty="0"/>
              <a:t>aka STAT121A, AC209A, </a:t>
            </a:r>
            <a:r>
              <a:rPr lang="mr-IN" sz="2000" dirty="0"/>
              <a:t>CSCIE-109A</a:t>
            </a:r>
            <a:r>
              <a:rPr lang="mr-IN" dirty="0"/>
              <a:t/>
            </a:r>
            <a:br>
              <a:rPr lang="mr-IN" dirty="0"/>
            </a:br>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1</a:t>
            </a:fld>
            <a:endParaRPr lang="en-US"/>
          </a:p>
        </p:txBody>
      </p:sp>
    </p:spTree>
    <p:extLst>
      <p:ext uri="{BB962C8B-B14F-4D97-AF65-F5344CB8AC3E}">
        <p14:creationId xmlns:p14="http://schemas.microsoft.com/office/powerpoint/2010/main" val="1830915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a:t>
            </a:r>
          </a:p>
        </p:txBody>
      </p:sp>
      <p:sp>
        <p:nvSpPr>
          <p:cNvPr id="3" name="Content Placeholder 2"/>
          <p:cNvSpPr>
            <a:spLocks noGrp="1"/>
          </p:cNvSpPr>
          <p:nvPr>
            <p:ph idx="1"/>
          </p:nvPr>
        </p:nvSpPr>
        <p:spPr/>
        <p:txBody>
          <a:bodyPr/>
          <a:lstStyle/>
          <a:p>
            <a:r>
              <a:rPr lang="en-US" dirty="0"/>
              <a:t>Why are you here? </a:t>
            </a:r>
          </a:p>
        </p:txBody>
      </p:sp>
      <p:sp>
        <p:nvSpPr>
          <p:cNvPr id="4" name="Slide Number Placeholder 3"/>
          <p:cNvSpPr>
            <a:spLocks noGrp="1"/>
          </p:cNvSpPr>
          <p:nvPr>
            <p:ph type="sldNum" sz="quarter" idx="12"/>
          </p:nvPr>
        </p:nvSpPr>
        <p:spPr/>
        <p:txBody>
          <a:bodyPr/>
          <a:lstStyle/>
          <a:p>
            <a:fld id="{AD29F1E6-0A42-6342-8A19-FA364A33AB30}" type="slidenum">
              <a:rPr lang="en-US" smtClean="0"/>
              <a:t>10</a:t>
            </a:fld>
            <a:endParaRPr lang="en-US"/>
          </a:p>
        </p:txBody>
      </p:sp>
    </p:spTree>
    <p:extLst>
      <p:ext uri="{BB962C8B-B14F-4D97-AF65-F5344CB8AC3E}">
        <p14:creationId xmlns:p14="http://schemas.microsoft.com/office/powerpoint/2010/main" val="3932265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75000"/>
                    <a:lumOff val="25000"/>
                  </a:schemeClr>
                </a:solidFill>
              </a:rPr>
              <a:t>A little bit of history</a:t>
            </a:r>
          </a:p>
        </p:txBody>
      </p:sp>
      <p:sp>
        <p:nvSpPr>
          <p:cNvPr id="3" name="Slide Number Placeholder 2"/>
          <p:cNvSpPr>
            <a:spLocks noGrp="1"/>
          </p:cNvSpPr>
          <p:nvPr>
            <p:ph type="sldNum" sz="quarter" idx="12"/>
          </p:nvPr>
        </p:nvSpPr>
        <p:spPr/>
        <p:txBody>
          <a:bodyPr/>
          <a:lstStyle/>
          <a:p>
            <a:fld id="{AD29F1E6-0A42-6342-8A19-FA364A33AB30}" type="slidenum">
              <a:rPr lang="en-US" smtClean="0"/>
              <a:t>11</a:t>
            </a:fld>
            <a:endParaRPr lang="en-US"/>
          </a:p>
        </p:txBody>
      </p:sp>
    </p:spTree>
    <p:extLst>
      <p:ext uri="{BB962C8B-B14F-4D97-AF65-F5344CB8AC3E}">
        <p14:creationId xmlns:p14="http://schemas.microsoft.com/office/powerpoint/2010/main" val="1557396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lstStyle/>
          <a:p>
            <a:r>
              <a:rPr lang="en-US" dirty="0"/>
              <a:t>Long time ago (thousands of years) science was only</a:t>
            </a:r>
          </a:p>
          <a:p>
            <a:r>
              <a:rPr lang="en-US" dirty="0"/>
              <a:t>empirical and people counted stars</a:t>
            </a:r>
          </a:p>
          <a:p>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12</a:t>
            </a:fld>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107" y="2206194"/>
            <a:ext cx="6873624" cy="4559731"/>
          </a:xfrm>
          <a:prstGeom prst="rect">
            <a:avLst/>
          </a:prstGeom>
        </p:spPr>
      </p:pic>
    </p:spTree>
    <p:extLst>
      <p:ext uri="{BB962C8B-B14F-4D97-AF65-F5344CB8AC3E}">
        <p14:creationId xmlns:p14="http://schemas.microsoft.com/office/powerpoint/2010/main" val="1296098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a:t>
            </a:r>
            <a:r>
              <a:rPr lang="en-US" dirty="0" err="1"/>
              <a:t>cont</a:t>
            </a:r>
            <a:r>
              <a:rPr lang="en-US" dirty="0"/>
              <a:t>)</a:t>
            </a:r>
          </a:p>
        </p:txBody>
      </p:sp>
      <p:sp>
        <p:nvSpPr>
          <p:cNvPr id="3" name="Content Placeholder 2"/>
          <p:cNvSpPr>
            <a:spLocks noGrp="1"/>
          </p:cNvSpPr>
          <p:nvPr>
            <p:ph idx="1"/>
          </p:nvPr>
        </p:nvSpPr>
        <p:spPr/>
        <p:txBody>
          <a:bodyPr/>
          <a:lstStyle/>
          <a:p>
            <a:r>
              <a:rPr lang="en-US" dirty="0"/>
              <a:t>Long time ago (thousands of years) science was only</a:t>
            </a:r>
          </a:p>
          <a:p>
            <a:r>
              <a:rPr lang="en-US" dirty="0"/>
              <a:t>empirical and people counted stars or crops</a:t>
            </a:r>
          </a:p>
          <a:p>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13</a:t>
            </a:fld>
            <a:endParaRPr lang="en-US"/>
          </a:p>
        </p:txBody>
      </p:sp>
      <p:pic>
        <p:nvPicPr>
          <p:cNvPr id="5" name="Picture 4">
            <a:extLst>
              <a:ext uri="{FF2B5EF4-FFF2-40B4-BE49-F238E27FC236}">
                <a16:creationId xmlns:a16="http://schemas.microsoft.com/office/drawing/2014/main" xmlns="" id="{F81E6832-037C-1A4D-9E3B-8F66154D0893}"/>
              </a:ext>
            </a:extLst>
          </p:cNvPr>
          <p:cNvPicPr>
            <a:picLocks noChangeAspect="1"/>
          </p:cNvPicPr>
          <p:nvPr/>
        </p:nvPicPr>
        <p:blipFill>
          <a:blip r:embed="rId2"/>
          <a:stretch>
            <a:fillRect/>
          </a:stretch>
        </p:blipFill>
        <p:spPr>
          <a:xfrm>
            <a:off x="3286342" y="2424964"/>
            <a:ext cx="5481877" cy="3651637"/>
          </a:xfrm>
          <a:prstGeom prst="rect">
            <a:avLst/>
          </a:prstGeom>
        </p:spPr>
      </p:pic>
    </p:spTree>
    <p:extLst>
      <p:ext uri="{BB962C8B-B14F-4D97-AF65-F5344CB8AC3E}">
        <p14:creationId xmlns:p14="http://schemas.microsoft.com/office/powerpoint/2010/main" val="1726527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a:t>
            </a:r>
            <a:r>
              <a:rPr lang="en-US" dirty="0" err="1"/>
              <a:t>cont</a:t>
            </a:r>
            <a:r>
              <a:rPr lang="en-US" dirty="0"/>
              <a:t>)</a:t>
            </a:r>
          </a:p>
        </p:txBody>
      </p:sp>
      <p:sp>
        <p:nvSpPr>
          <p:cNvPr id="3" name="Content Placeholder 2"/>
          <p:cNvSpPr>
            <a:spLocks noGrp="1"/>
          </p:cNvSpPr>
          <p:nvPr>
            <p:ph idx="1"/>
          </p:nvPr>
        </p:nvSpPr>
        <p:spPr/>
        <p:txBody>
          <a:bodyPr/>
          <a:lstStyle/>
          <a:p>
            <a:r>
              <a:rPr lang="en-US" sz="2600" dirty="0"/>
              <a:t>Long time ago (thousands of years) science was only</a:t>
            </a:r>
          </a:p>
          <a:p>
            <a:r>
              <a:rPr lang="en-US" sz="2600" dirty="0"/>
              <a:t>empirical and people counted stars or crops and used the data to create machines to describe the phenomena</a:t>
            </a:r>
          </a:p>
          <a:p>
            <a:endParaRPr lang="en-US" sz="2600" dirty="0"/>
          </a:p>
        </p:txBody>
      </p:sp>
      <p:sp>
        <p:nvSpPr>
          <p:cNvPr id="4" name="Slide Number Placeholder 3"/>
          <p:cNvSpPr>
            <a:spLocks noGrp="1"/>
          </p:cNvSpPr>
          <p:nvPr>
            <p:ph type="sldNum" sz="quarter" idx="12"/>
          </p:nvPr>
        </p:nvSpPr>
        <p:spPr/>
        <p:txBody>
          <a:bodyPr/>
          <a:lstStyle/>
          <a:p>
            <a:fld id="{AD29F1E6-0A42-6342-8A19-FA364A33AB30}" type="slidenum">
              <a:rPr lang="en-US" smtClean="0"/>
              <a:t>14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889" y="3022599"/>
            <a:ext cx="7750060" cy="3204029"/>
          </a:xfrm>
          <a:prstGeom prst="rect">
            <a:avLst/>
          </a:prstGeom>
        </p:spPr>
      </p:pic>
    </p:spTree>
    <p:extLst>
      <p:ext uri="{BB962C8B-B14F-4D97-AF65-F5344CB8AC3E}">
        <p14:creationId xmlns:p14="http://schemas.microsoft.com/office/powerpoint/2010/main" val="1374686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a:t>
            </a:r>
            <a:r>
              <a:rPr lang="en-US" dirty="0" err="1"/>
              <a:t>cont</a:t>
            </a:r>
            <a:r>
              <a:rPr lang="en-US" dirty="0"/>
              <a:t>)</a:t>
            </a:r>
          </a:p>
        </p:txBody>
      </p:sp>
      <p:sp>
        <p:nvSpPr>
          <p:cNvPr id="3" name="Content Placeholder 2"/>
          <p:cNvSpPr>
            <a:spLocks noGrp="1"/>
          </p:cNvSpPr>
          <p:nvPr>
            <p:ph idx="1"/>
          </p:nvPr>
        </p:nvSpPr>
        <p:spPr/>
        <p:txBody>
          <a:bodyPr/>
          <a:lstStyle/>
          <a:p>
            <a:r>
              <a:rPr lang="en-US" sz="2600" dirty="0"/>
              <a:t>Few hundred years: theoretical approaches, try to derive</a:t>
            </a:r>
          </a:p>
          <a:p>
            <a:r>
              <a:rPr lang="en-US" sz="2600" dirty="0"/>
              <a:t>equations to describe general phenomena.</a:t>
            </a:r>
          </a:p>
        </p:txBody>
      </p:sp>
      <p:sp>
        <p:nvSpPr>
          <p:cNvPr id="4" name="Slide Number Placeholder 3"/>
          <p:cNvSpPr>
            <a:spLocks noGrp="1"/>
          </p:cNvSpPr>
          <p:nvPr>
            <p:ph type="sldNum" sz="quarter" idx="12"/>
          </p:nvPr>
        </p:nvSpPr>
        <p:spPr/>
        <p:txBody>
          <a:bodyPr/>
          <a:lstStyle/>
          <a:p>
            <a:fld id="{AD29F1E6-0A42-6342-8A19-FA364A33AB30}" type="slidenum">
              <a:rPr lang="en-US" smtClean="0"/>
              <a:t>15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969" y="2659062"/>
            <a:ext cx="7835900" cy="3924300"/>
          </a:xfrm>
          <a:prstGeom prst="rect">
            <a:avLst/>
          </a:prstGeom>
        </p:spPr>
      </p:pic>
    </p:spTree>
    <p:extLst>
      <p:ext uri="{BB962C8B-B14F-4D97-AF65-F5344CB8AC3E}">
        <p14:creationId xmlns:p14="http://schemas.microsoft.com/office/powerpoint/2010/main" val="1673948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a:t>
            </a:r>
            <a:r>
              <a:rPr lang="en-US" dirty="0" err="1"/>
              <a:t>cont</a:t>
            </a:r>
            <a:r>
              <a:rPr lang="en-US" dirty="0"/>
              <a:t>)</a:t>
            </a:r>
          </a:p>
        </p:txBody>
      </p:sp>
      <p:sp>
        <p:nvSpPr>
          <p:cNvPr id="4" name="Slide Number Placeholder 3"/>
          <p:cNvSpPr>
            <a:spLocks noGrp="1"/>
          </p:cNvSpPr>
          <p:nvPr>
            <p:ph type="sldNum" sz="quarter" idx="12"/>
          </p:nvPr>
        </p:nvSpPr>
        <p:spPr/>
        <p:txBody>
          <a:bodyPr/>
          <a:lstStyle/>
          <a:p>
            <a:fld id="{AD29F1E6-0A42-6342-8A19-FA364A33AB30}" type="slidenum">
              <a:rPr lang="en-US" smtClean="0"/>
              <a:t>16</a:t>
            </a:fld>
            <a:endParaRPr lang="en-US"/>
          </a:p>
        </p:txBody>
      </p:sp>
      <p:sp>
        <p:nvSpPr>
          <p:cNvPr id="8" name="Content Placeholder 7">
            <a:extLst>
              <a:ext uri="{FF2B5EF4-FFF2-40B4-BE49-F238E27FC236}">
                <a16:creationId xmlns:a16="http://schemas.microsoft.com/office/drawing/2014/main" xmlns="" id="{E3CBAC4D-D0FA-7442-8170-F67E30CA3668}"/>
              </a:ext>
            </a:extLst>
          </p:cNvPr>
          <p:cNvSpPr>
            <a:spLocks noGrp="1"/>
          </p:cNvSpPr>
          <p:nvPr>
            <p:ph idx="1"/>
          </p:nvPr>
        </p:nvSpPr>
        <p:spPr/>
        <p:txBody>
          <a:bodyPr/>
          <a:lstStyle/>
          <a:p>
            <a:r>
              <a:rPr lang="en-US" dirty="0"/>
              <a:t>About a hundred years ago: computational approaches </a:t>
            </a:r>
          </a:p>
          <a:p>
            <a:endParaRPr lang="en-US" dirty="0"/>
          </a:p>
        </p:txBody>
      </p:sp>
      <p:pic>
        <p:nvPicPr>
          <p:cNvPr id="10" name="Picture 9">
            <a:extLst>
              <a:ext uri="{FF2B5EF4-FFF2-40B4-BE49-F238E27FC236}">
                <a16:creationId xmlns:a16="http://schemas.microsoft.com/office/drawing/2014/main" xmlns="" id="{47DD2CCC-3B1F-F340-B137-1F7319057131}"/>
              </a:ext>
            </a:extLst>
          </p:cNvPr>
          <p:cNvPicPr>
            <a:picLocks noChangeAspect="1"/>
          </p:cNvPicPr>
          <p:nvPr/>
        </p:nvPicPr>
        <p:blipFill>
          <a:blip r:embed="rId3"/>
          <a:stretch>
            <a:fillRect/>
          </a:stretch>
        </p:blipFill>
        <p:spPr>
          <a:xfrm>
            <a:off x="833415" y="2273070"/>
            <a:ext cx="4054262" cy="3098799"/>
          </a:xfrm>
          <a:prstGeom prst="rect">
            <a:avLst/>
          </a:prstGeom>
        </p:spPr>
      </p:pic>
      <p:pic>
        <p:nvPicPr>
          <p:cNvPr id="11" name="Picture 10">
            <a:extLst>
              <a:ext uri="{FF2B5EF4-FFF2-40B4-BE49-F238E27FC236}">
                <a16:creationId xmlns:a16="http://schemas.microsoft.com/office/drawing/2014/main" xmlns="" id="{F01D0F2C-5CD3-4641-A14D-144744A2EAF6}"/>
              </a:ext>
            </a:extLst>
          </p:cNvPr>
          <p:cNvPicPr>
            <a:picLocks noChangeAspect="1"/>
          </p:cNvPicPr>
          <p:nvPr/>
        </p:nvPicPr>
        <p:blipFill>
          <a:blip r:embed="rId4"/>
          <a:stretch>
            <a:fillRect/>
          </a:stretch>
        </p:blipFill>
        <p:spPr>
          <a:xfrm>
            <a:off x="6206927" y="2205873"/>
            <a:ext cx="4037838" cy="3165995"/>
          </a:xfrm>
          <a:prstGeom prst="rect">
            <a:avLst/>
          </a:prstGeom>
        </p:spPr>
      </p:pic>
    </p:spTree>
    <p:extLst>
      <p:ext uri="{BB962C8B-B14F-4D97-AF65-F5344CB8AC3E}">
        <p14:creationId xmlns:p14="http://schemas.microsoft.com/office/powerpoint/2010/main" val="1416666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a:t>
            </a:r>
            <a:r>
              <a:rPr lang="en-US" dirty="0" err="1"/>
              <a:t>cont</a:t>
            </a:r>
            <a:r>
              <a:rPr lang="en-US" dirty="0"/>
              <a:t>)</a:t>
            </a:r>
          </a:p>
        </p:txBody>
      </p:sp>
      <p:sp>
        <p:nvSpPr>
          <p:cNvPr id="4" name="Slide Number Placeholder 3"/>
          <p:cNvSpPr>
            <a:spLocks noGrp="1"/>
          </p:cNvSpPr>
          <p:nvPr>
            <p:ph type="sldNum" sz="quarter" idx="12"/>
          </p:nvPr>
        </p:nvSpPr>
        <p:spPr/>
        <p:txBody>
          <a:bodyPr/>
          <a:lstStyle/>
          <a:p>
            <a:fld id="{AD29F1E6-0A42-6342-8A19-FA364A33AB30}" type="slidenum">
              <a:rPr lang="en-US" smtClean="0"/>
              <a:t>17</a:t>
            </a:fld>
            <a:endParaRPr lang="en-US"/>
          </a:p>
        </p:txBody>
      </p:sp>
      <p:sp>
        <p:nvSpPr>
          <p:cNvPr id="8" name="Content Placeholder 7">
            <a:extLst>
              <a:ext uri="{FF2B5EF4-FFF2-40B4-BE49-F238E27FC236}">
                <a16:creationId xmlns:a16="http://schemas.microsoft.com/office/drawing/2014/main" xmlns="" id="{E3CBAC4D-D0FA-7442-8170-F67E30CA3668}"/>
              </a:ext>
            </a:extLst>
          </p:cNvPr>
          <p:cNvSpPr>
            <a:spLocks noGrp="1"/>
          </p:cNvSpPr>
          <p:nvPr>
            <p:ph idx="1"/>
          </p:nvPr>
        </p:nvSpPr>
        <p:spPr/>
        <p:txBody>
          <a:bodyPr/>
          <a:lstStyle/>
          <a:p>
            <a:r>
              <a:rPr lang="en-US" dirty="0"/>
              <a:t>And then …. data science</a:t>
            </a:r>
          </a:p>
          <a:p>
            <a:endParaRPr lang="en-US" dirty="0"/>
          </a:p>
        </p:txBody>
      </p:sp>
    </p:spTree>
    <p:extLst>
      <p:ext uri="{BB962C8B-B14F-4D97-AF65-F5344CB8AC3E}">
        <p14:creationId xmlns:p14="http://schemas.microsoft.com/office/powerpoint/2010/main" val="1711520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data science?</a:t>
            </a:r>
          </a:p>
        </p:txBody>
      </p:sp>
      <p:sp>
        <p:nvSpPr>
          <p:cNvPr id="3" name="Slide Number Placeholder 2"/>
          <p:cNvSpPr>
            <a:spLocks noGrp="1"/>
          </p:cNvSpPr>
          <p:nvPr>
            <p:ph type="sldNum" sz="quarter" idx="12"/>
          </p:nvPr>
        </p:nvSpPr>
        <p:spPr/>
        <p:txBody>
          <a:bodyPr/>
          <a:lstStyle/>
          <a:p>
            <a:fld id="{AD29F1E6-0A42-6342-8A19-FA364A33AB30}" type="slidenum">
              <a:rPr lang="en-US" smtClean="0"/>
              <a:t>18</a:t>
            </a:fld>
            <a:endParaRPr lang="en-US"/>
          </a:p>
        </p:txBody>
      </p:sp>
    </p:spTree>
    <p:extLst>
      <p:ext uri="{BB962C8B-B14F-4D97-AF65-F5344CB8AC3E}">
        <p14:creationId xmlns:p14="http://schemas.microsoft.com/office/powerpoint/2010/main" val="223450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6C1D4B-78E1-FE49-8162-D80594403CE8}"/>
              </a:ext>
            </a:extLst>
          </p:cNvPr>
          <p:cNvSpPr>
            <a:spLocks noGrp="1"/>
          </p:cNvSpPr>
          <p:nvPr>
            <p:ph type="title"/>
          </p:nvPr>
        </p:nvSpPr>
        <p:spPr/>
        <p:txBody>
          <a:bodyPr/>
          <a:lstStyle/>
          <a:p>
            <a:r>
              <a:rPr lang="en-US" dirty="0"/>
              <a:t>What?</a:t>
            </a:r>
          </a:p>
        </p:txBody>
      </p:sp>
      <p:sp>
        <p:nvSpPr>
          <p:cNvPr id="3" name="Content Placeholder 2">
            <a:extLst>
              <a:ext uri="{FF2B5EF4-FFF2-40B4-BE49-F238E27FC236}">
                <a16:creationId xmlns="" xmlns:a16="http://schemas.microsoft.com/office/drawing/2014/main" id="{749982A2-01F4-9740-97F8-2A1D66632268}"/>
              </a:ext>
            </a:extLst>
          </p:cNvPr>
          <p:cNvSpPr>
            <a:spLocks noGrp="1"/>
          </p:cNvSpPr>
          <p:nvPr>
            <p:ph idx="1"/>
          </p:nvPr>
        </p:nvSpPr>
        <p:spPr>
          <a:xfrm>
            <a:off x="833413" y="983807"/>
            <a:ext cx="4764196" cy="626328"/>
          </a:xfrm>
        </p:spPr>
        <p:txBody>
          <a:bodyPr/>
          <a:lstStyle/>
          <a:p>
            <a:r>
              <a:rPr lang="en-US" dirty="0"/>
              <a:t>The Data Science Process </a:t>
            </a:r>
          </a:p>
        </p:txBody>
      </p:sp>
      <p:sp>
        <p:nvSpPr>
          <p:cNvPr id="4" name="Slide Number Placeholder 3">
            <a:extLst>
              <a:ext uri="{FF2B5EF4-FFF2-40B4-BE49-F238E27FC236}">
                <a16:creationId xmlns="" xmlns:a16="http://schemas.microsoft.com/office/drawing/2014/main" id="{2AB646AA-94DE-214F-8E64-56064F45F51E}"/>
              </a:ext>
            </a:extLst>
          </p:cNvPr>
          <p:cNvSpPr>
            <a:spLocks noGrp="1"/>
          </p:cNvSpPr>
          <p:nvPr>
            <p:ph type="sldNum" sz="quarter" idx="12"/>
          </p:nvPr>
        </p:nvSpPr>
        <p:spPr/>
        <p:txBody>
          <a:bodyPr/>
          <a:lstStyle/>
          <a:p>
            <a:fld id="{AD29F1E6-0A42-6342-8A19-FA364A33AB30}" type="slidenum">
              <a:rPr lang="en-US" smtClean="0"/>
              <a:t>19</a:t>
            </a:fld>
            <a:endParaRPr lang="en-US"/>
          </a:p>
        </p:txBody>
      </p:sp>
      <p:sp>
        <p:nvSpPr>
          <p:cNvPr id="5" name="Rectangle 4">
            <a:extLst>
              <a:ext uri="{FF2B5EF4-FFF2-40B4-BE49-F238E27FC236}">
                <a16:creationId xmlns="" xmlns:a16="http://schemas.microsoft.com/office/drawing/2014/main" id="{52036DB2-A2A1-0042-86DF-7D4F6BBBC6D6}"/>
              </a:ext>
            </a:extLst>
          </p:cNvPr>
          <p:cNvSpPr/>
          <p:nvPr/>
        </p:nvSpPr>
        <p:spPr>
          <a:xfrm>
            <a:off x="1237736" y="1751083"/>
            <a:ext cx="3955551" cy="719191"/>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Ask an interesting question</a:t>
            </a:r>
          </a:p>
        </p:txBody>
      </p:sp>
      <p:sp>
        <p:nvSpPr>
          <p:cNvPr id="6" name="Rectangle 5">
            <a:extLst>
              <a:ext uri="{FF2B5EF4-FFF2-40B4-BE49-F238E27FC236}">
                <a16:creationId xmlns="" xmlns:a16="http://schemas.microsoft.com/office/drawing/2014/main" id="{C8D37DB1-E011-E644-9F3F-EE1F5B8F3AB4}"/>
              </a:ext>
            </a:extLst>
          </p:cNvPr>
          <p:cNvSpPr/>
          <p:nvPr/>
        </p:nvSpPr>
        <p:spPr>
          <a:xfrm>
            <a:off x="1237736" y="2613517"/>
            <a:ext cx="3955551" cy="7191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888766F4-65BA-DA4A-85B0-7810114988D4}"/>
              </a:ext>
            </a:extLst>
          </p:cNvPr>
          <p:cNvSpPr/>
          <p:nvPr/>
        </p:nvSpPr>
        <p:spPr>
          <a:xfrm>
            <a:off x="1237735" y="3475951"/>
            <a:ext cx="3955551" cy="719191"/>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C3A4A934-DB58-9848-BC6E-D3C2761F917A}"/>
              </a:ext>
            </a:extLst>
          </p:cNvPr>
          <p:cNvSpPr/>
          <p:nvPr/>
        </p:nvSpPr>
        <p:spPr>
          <a:xfrm>
            <a:off x="1237734" y="4336090"/>
            <a:ext cx="3955551" cy="7191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B2D5EE47-9B54-8041-89A0-721E69547709}"/>
              </a:ext>
            </a:extLst>
          </p:cNvPr>
          <p:cNvSpPr/>
          <p:nvPr/>
        </p:nvSpPr>
        <p:spPr>
          <a:xfrm>
            <a:off x="1237734" y="5196229"/>
            <a:ext cx="3955551" cy="719191"/>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BC25760A-CC66-B344-A546-7DE10EB2173E}"/>
              </a:ext>
            </a:extLst>
          </p:cNvPr>
          <p:cNvSpPr/>
          <p:nvPr/>
        </p:nvSpPr>
        <p:spPr>
          <a:xfrm>
            <a:off x="2330651" y="2742279"/>
            <a:ext cx="1769715" cy="461665"/>
          </a:xfrm>
          <a:prstGeom prst="rect">
            <a:avLst/>
          </a:prstGeom>
        </p:spPr>
        <p:txBody>
          <a:bodyPr wrap="none">
            <a:spAutoFit/>
          </a:bodyPr>
          <a:lstStyle/>
          <a:p>
            <a:pPr algn="ctr"/>
            <a:r>
              <a:rPr lang="en-US" sz="2400" dirty="0"/>
              <a:t>Get the Data</a:t>
            </a:r>
          </a:p>
        </p:txBody>
      </p:sp>
      <p:sp>
        <p:nvSpPr>
          <p:cNvPr id="12" name="Rectangle 11">
            <a:extLst>
              <a:ext uri="{FF2B5EF4-FFF2-40B4-BE49-F238E27FC236}">
                <a16:creationId xmlns="" xmlns:a16="http://schemas.microsoft.com/office/drawing/2014/main" id="{612609DB-0EE5-654B-BDCF-DC953EFB6A7E}"/>
              </a:ext>
            </a:extLst>
          </p:cNvPr>
          <p:cNvSpPr/>
          <p:nvPr/>
        </p:nvSpPr>
        <p:spPr>
          <a:xfrm>
            <a:off x="2087378" y="3629431"/>
            <a:ext cx="2256259" cy="461665"/>
          </a:xfrm>
          <a:prstGeom prst="rect">
            <a:avLst/>
          </a:prstGeom>
        </p:spPr>
        <p:txBody>
          <a:bodyPr wrap="none">
            <a:spAutoFit/>
          </a:bodyPr>
          <a:lstStyle/>
          <a:p>
            <a:pPr algn="ctr"/>
            <a:r>
              <a:rPr lang="en-US" sz="2400" dirty="0"/>
              <a:t>Explore the Data</a:t>
            </a:r>
          </a:p>
        </p:txBody>
      </p:sp>
      <p:sp>
        <p:nvSpPr>
          <p:cNvPr id="13" name="Rectangle 12">
            <a:extLst>
              <a:ext uri="{FF2B5EF4-FFF2-40B4-BE49-F238E27FC236}">
                <a16:creationId xmlns="" xmlns:a16="http://schemas.microsoft.com/office/drawing/2014/main" id="{0B036C9A-CBB7-F643-A1D1-D80FAE63D06F}"/>
              </a:ext>
            </a:extLst>
          </p:cNvPr>
          <p:cNvSpPr/>
          <p:nvPr/>
        </p:nvSpPr>
        <p:spPr>
          <a:xfrm>
            <a:off x="2149478" y="4464853"/>
            <a:ext cx="2132059" cy="461665"/>
          </a:xfrm>
          <a:prstGeom prst="rect">
            <a:avLst/>
          </a:prstGeom>
        </p:spPr>
        <p:txBody>
          <a:bodyPr wrap="none">
            <a:spAutoFit/>
          </a:bodyPr>
          <a:lstStyle/>
          <a:p>
            <a:pPr algn="ctr"/>
            <a:r>
              <a:rPr lang="en-US" sz="2400" dirty="0">
                <a:solidFill>
                  <a:schemeClr val="bg1">
                    <a:lumMod val="85000"/>
                  </a:schemeClr>
                </a:solidFill>
              </a:rPr>
              <a:t>Model the Data</a:t>
            </a:r>
          </a:p>
        </p:txBody>
      </p:sp>
      <p:sp>
        <p:nvSpPr>
          <p:cNvPr id="14" name="Rectangle 13">
            <a:extLst>
              <a:ext uri="{FF2B5EF4-FFF2-40B4-BE49-F238E27FC236}">
                <a16:creationId xmlns="" xmlns:a16="http://schemas.microsoft.com/office/drawing/2014/main" id="{FDB6A224-4C3B-4B45-9275-560AFE7B89FC}"/>
              </a:ext>
            </a:extLst>
          </p:cNvPr>
          <p:cNvSpPr/>
          <p:nvPr/>
        </p:nvSpPr>
        <p:spPr>
          <a:xfrm>
            <a:off x="1290076" y="5355769"/>
            <a:ext cx="3850861" cy="400110"/>
          </a:xfrm>
          <a:prstGeom prst="rect">
            <a:avLst/>
          </a:prstGeom>
        </p:spPr>
        <p:txBody>
          <a:bodyPr wrap="none">
            <a:spAutoFit/>
          </a:bodyPr>
          <a:lstStyle/>
          <a:p>
            <a:pPr algn="ctr"/>
            <a:r>
              <a:rPr lang="en-US" sz="2000" dirty="0">
                <a:solidFill>
                  <a:schemeClr val="bg1"/>
                </a:solidFill>
              </a:rPr>
              <a:t>Communicate/Visualize the Results</a:t>
            </a:r>
          </a:p>
        </p:txBody>
      </p:sp>
    </p:spTree>
    <p:extLst>
      <p:ext uri="{BB962C8B-B14F-4D97-AF65-F5344CB8AC3E}">
        <p14:creationId xmlns:p14="http://schemas.microsoft.com/office/powerpoint/2010/main" val="1464713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a:xfrm>
            <a:off x="833415" y="1795596"/>
            <a:ext cx="10327008" cy="2111143"/>
          </a:xfrm>
        </p:spPr>
        <p:txBody>
          <a:bodyPr/>
          <a:lstStyle/>
          <a:p>
            <a:pPr marL="457200" indent="-457200">
              <a:spcAft>
                <a:spcPts val="1800"/>
              </a:spcAft>
              <a:buFont typeface="Arial" charset="0"/>
              <a:buChar char="•"/>
            </a:pPr>
            <a:r>
              <a:rPr lang="en-US" dirty="0"/>
              <a:t>Why data science? Why taking CS109A?</a:t>
            </a:r>
          </a:p>
          <a:p>
            <a:pPr marL="457200" indent="-457200">
              <a:spcAft>
                <a:spcPts val="1800"/>
              </a:spcAft>
              <a:buFont typeface="Arial" charset="0"/>
              <a:buChar char="•"/>
            </a:pPr>
            <a:r>
              <a:rPr lang="en-US" dirty="0"/>
              <a:t>What is data science?</a:t>
            </a:r>
          </a:p>
          <a:p>
            <a:pPr marL="457200" indent="-457200">
              <a:spcAft>
                <a:spcPts val="1800"/>
              </a:spcAft>
              <a:buFont typeface="Arial" charset="0"/>
              <a:buChar char="•"/>
            </a:pPr>
            <a:r>
              <a:rPr lang="en-US" dirty="0">
                <a:solidFill>
                  <a:schemeClr val="tx1">
                    <a:lumMod val="75000"/>
                    <a:lumOff val="25000"/>
                  </a:schemeClr>
                </a:solidFill>
              </a:rPr>
              <a:t>What</a:t>
            </a:r>
            <a:r>
              <a:rPr lang="en-US" dirty="0"/>
              <a:t> is this class and what it is not?</a:t>
            </a:r>
          </a:p>
          <a:p>
            <a:pPr marL="457200" indent="-457200">
              <a:spcAft>
                <a:spcPts val="1800"/>
              </a:spcAft>
              <a:buFont typeface="Arial" charset="0"/>
              <a:buChar char="•"/>
            </a:pPr>
            <a:r>
              <a:rPr lang="en-US" dirty="0"/>
              <a:t>The data science process</a:t>
            </a:r>
          </a:p>
          <a:p>
            <a:pPr marL="457200" indent="-457200">
              <a:spcAft>
                <a:spcPts val="1800"/>
              </a:spcAft>
              <a:buFont typeface="Arial" charset="0"/>
              <a:buChar char="•"/>
            </a:pPr>
            <a:r>
              <a:rPr lang="en-US" dirty="0"/>
              <a:t>Example</a:t>
            </a:r>
          </a:p>
          <a:p>
            <a:pPr>
              <a:spcAft>
                <a:spcPts val="1200"/>
              </a:spcAft>
            </a:pPr>
            <a:endParaRPr lang="en-US" dirty="0"/>
          </a:p>
          <a:p>
            <a:pPr marL="457200" indent="-457200">
              <a:spcAft>
                <a:spcPts val="1200"/>
              </a:spcAft>
              <a:buFont typeface="Arial" charset="0"/>
              <a:buChar char="•"/>
            </a:pPr>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2</a:t>
            </a:fld>
            <a:endParaRPr lang="en-US"/>
          </a:p>
        </p:txBody>
      </p:sp>
    </p:spTree>
    <p:extLst>
      <p:ext uri="{BB962C8B-B14F-4D97-AF65-F5344CB8AC3E}">
        <p14:creationId xmlns:p14="http://schemas.microsoft.com/office/powerpoint/2010/main" val="137529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6C1D4B-78E1-FE49-8162-D80594403CE8}"/>
              </a:ext>
            </a:extLst>
          </p:cNvPr>
          <p:cNvSpPr>
            <a:spLocks noGrp="1"/>
          </p:cNvSpPr>
          <p:nvPr>
            <p:ph type="title"/>
          </p:nvPr>
        </p:nvSpPr>
        <p:spPr/>
        <p:txBody>
          <a:bodyPr/>
          <a:lstStyle/>
          <a:p>
            <a:r>
              <a:rPr lang="en-US" dirty="0"/>
              <a:t>What?</a:t>
            </a:r>
          </a:p>
        </p:txBody>
      </p:sp>
      <p:sp>
        <p:nvSpPr>
          <p:cNvPr id="3" name="Content Placeholder 2">
            <a:extLst>
              <a:ext uri="{FF2B5EF4-FFF2-40B4-BE49-F238E27FC236}">
                <a16:creationId xmlns="" xmlns:a16="http://schemas.microsoft.com/office/drawing/2014/main" id="{749982A2-01F4-9740-97F8-2A1D66632268}"/>
              </a:ext>
            </a:extLst>
          </p:cNvPr>
          <p:cNvSpPr>
            <a:spLocks noGrp="1"/>
          </p:cNvSpPr>
          <p:nvPr>
            <p:ph idx="1"/>
          </p:nvPr>
        </p:nvSpPr>
        <p:spPr>
          <a:xfrm>
            <a:off x="833413" y="983807"/>
            <a:ext cx="4764196" cy="626328"/>
          </a:xfrm>
        </p:spPr>
        <p:txBody>
          <a:bodyPr/>
          <a:lstStyle/>
          <a:p>
            <a:r>
              <a:rPr lang="en-US" dirty="0"/>
              <a:t>The Data Science Process </a:t>
            </a:r>
          </a:p>
        </p:txBody>
      </p:sp>
      <p:sp>
        <p:nvSpPr>
          <p:cNvPr id="4" name="Slide Number Placeholder 3">
            <a:extLst>
              <a:ext uri="{FF2B5EF4-FFF2-40B4-BE49-F238E27FC236}">
                <a16:creationId xmlns="" xmlns:a16="http://schemas.microsoft.com/office/drawing/2014/main" id="{2AB646AA-94DE-214F-8E64-56064F45F51E}"/>
              </a:ext>
            </a:extLst>
          </p:cNvPr>
          <p:cNvSpPr>
            <a:spLocks noGrp="1"/>
          </p:cNvSpPr>
          <p:nvPr>
            <p:ph type="sldNum" sz="quarter" idx="12"/>
          </p:nvPr>
        </p:nvSpPr>
        <p:spPr/>
        <p:txBody>
          <a:bodyPr/>
          <a:lstStyle/>
          <a:p>
            <a:fld id="{AD29F1E6-0A42-6342-8A19-FA364A33AB30}" type="slidenum">
              <a:rPr lang="en-US" smtClean="0"/>
              <a:t>20</a:t>
            </a:fld>
            <a:endParaRPr lang="en-US"/>
          </a:p>
        </p:txBody>
      </p:sp>
      <p:sp>
        <p:nvSpPr>
          <p:cNvPr id="5" name="Rectangle 4">
            <a:extLst>
              <a:ext uri="{FF2B5EF4-FFF2-40B4-BE49-F238E27FC236}">
                <a16:creationId xmlns="" xmlns:a16="http://schemas.microsoft.com/office/drawing/2014/main" id="{52036DB2-A2A1-0042-86DF-7D4F6BBBC6D6}"/>
              </a:ext>
            </a:extLst>
          </p:cNvPr>
          <p:cNvSpPr/>
          <p:nvPr/>
        </p:nvSpPr>
        <p:spPr>
          <a:xfrm>
            <a:off x="1237736" y="1751083"/>
            <a:ext cx="3955551" cy="719191"/>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Ask an interesting question</a:t>
            </a:r>
          </a:p>
        </p:txBody>
      </p:sp>
      <p:sp>
        <p:nvSpPr>
          <p:cNvPr id="6" name="Rectangle 5">
            <a:extLst>
              <a:ext uri="{FF2B5EF4-FFF2-40B4-BE49-F238E27FC236}">
                <a16:creationId xmlns="" xmlns:a16="http://schemas.microsoft.com/office/drawing/2014/main" id="{C8D37DB1-E011-E644-9F3F-EE1F5B8F3AB4}"/>
              </a:ext>
            </a:extLst>
          </p:cNvPr>
          <p:cNvSpPr/>
          <p:nvPr/>
        </p:nvSpPr>
        <p:spPr>
          <a:xfrm>
            <a:off x="1237736" y="2613517"/>
            <a:ext cx="3955551" cy="7191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888766F4-65BA-DA4A-85B0-7810114988D4}"/>
              </a:ext>
            </a:extLst>
          </p:cNvPr>
          <p:cNvSpPr/>
          <p:nvPr/>
        </p:nvSpPr>
        <p:spPr>
          <a:xfrm>
            <a:off x="1237735" y="3475951"/>
            <a:ext cx="3955551" cy="719191"/>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C3A4A934-DB58-9848-BC6E-D3C2761F917A}"/>
              </a:ext>
            </a:extLst>
          </p:cNvPr>
          <p:cNvSpPr/>
          <p:nvPr/>
        </p:nvSpPr>
        <p:spPr>
          <a:xfrm>
            <a:off x="1237734" y="4336090"/>
            <a:ext cx="3955551" cy="7191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B2D5EE47-9B54-8041-89A0-721E69547709}"/>
              </a:ext>
            </a:extLst>
          </p:cNvPr>
          <p:cNvSpPr/>
          <p:nvPr/>
        </p:nvSpPr>
        <p:spPr>
          <a:xfrm>
            <a:off x="1237734" y="5196229"/>
            <a:ext cx="3955551" cy="719191"/>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BC25760A-CC66-B344-A546-7DE10EB2173E}"/>
              </a:ext>
            </a:extLst>
          </p:cNvPr>
          <p:cNvSpPr/>
          <p:nvPr/>
        </p:nvSpPr>
        <p:spPr>
          <a:xfrm>
            <a:off x="2330651" y="2742279"/>
            <a:ext cx="1769715" cy="461665"/>
          </a:xfrm>
          <a:prstGeom prst="rect">
            <a:avLst/>
          </a:prstGeom>
        </p:spPr>
        <p:txBody>
          <a:bodyPr wrap="none">
            <a:spAutoFit/>
          </a:bodyPr>
          <a:lstStyle/>
          <a:p>
            <a:pPr algn="ctr"/>
            <a:r>
              <a:rPr lang="en-US" sz="2400" dirty="0"/>
              <a:t>Get the Data</a:t>
            </a:r>
          </a:p>
        </p:txBody>
      </p:sp>
      <p:sp>
        <p:nvSpPr>
          <p:cNvPr id="12" name="Rectangle 11">
            <a:extLst>
              <a:ext uri="{FF2B5EF4-FFF2-40B4-BE49-F238E27FC236}">
                <a16:creationId xmlns="" xmlns:a16="http://schemas.microsoft.com/office/drawing/2014/main" id="{612609DB-0EE5-654B-BDCF-DC953EFB6A7E}"/>
              </a:ext>
            </a:extLst>
          </p:cNvPr>
          <p:cNvSpPr/>
          <p:nvPr/>
        </p:nvSpPr>
        <p:spPr>
          <a:xfrm>
            <a:off x="2087378" y="3629431"/>
            <a:ext cx="2256259" cy="461665"/>
          </a:xfrm>
          <a:prstGeom prst="rect">
            <a:avLst/>
          </a:prstGeom>
        </p:spPr>
        <p:txBody>
          <a:bodyPr wrap="none">
            <a:spAutoFit/>
          </a:bodyPr>
          <a:lstStyle/>
          <a:p>
            <a:pPr algn="ctr"/>
            <a:r>
              <a:rPr lang="en-US" sz="2400" dirty="0"/>
              <a:t>Explore the Data</a:t>
            </a:r>
          </a:p>
        </p:txBody>
      </p:sp>
      <p:sp>
        <p:nvSpPr>
          <p:cNvPr id="13" name="Rectangle 12">
            <a:extLst>
              <a:ext uri="{FF2B5EF4-FFF2-40B4-BE49-F238E27FC236}">
                <a16:creationId xmlns="" xmlns:a16="http://schemas.microsoft.com/office/drawing/2014/main" id="{0B036C9A-CBB7-F643-A1D1-D80FAE63D06F}"/>
              </a:ext>
            </a:extLst>
          </p:cNvPr>
          <p:cNvSpPr/>
          <p:nvPr/>
        </p:nvSpPr>
        <p:spPr>
          <a:xfrm>
            <a:off x="2149478" y="4464853"/>
            <a:ext cx="2132059" cy="461665"/>
          </a:xfrm>
          <a:prstGeom prst="rect">
            <a:avLst/>
          </a:prstGeom>
        </p:spPr>
        <p:txBody>
          <a:bodyPr wrap="none">
            <a:spAutoFit/>
          </a:bodyPr>
          <a:lstStyle/>
          <a:p>
            <a:pPr algn="ctr"/>
            <a:r>
              <a:rPr lang="en-US" sz="2400" dirty="0">
                <a:solidFill>
                  <a:schemeClr val="bg1">
                    <a:lumMod val="85000"/>
                  </a:schemeClr>
                </a:solidFill>
              </a:rPr>
              <a:t>Model the Data</a:t>
            </a:r>
          </a:p>
        </p:txBody>
      </p:sp>
      <p:sp>
        <p:nvSpPr>
          <p:cNvPr id="14" name="Rectangle 13">
            <a:extLst>
              <a:ext uri="{FF2B5EF4-FFF2-40B4-BE49-F238E27FC236}">
                <a16:creationId xmlns="" xmlns:a16="http://schemas.microsoft.com/office/drawing/2014/main" id="{FDB6A224-4C3B-4B45-9275-560AFE7B89FC}"/>
              </a:ext>
            </a:extLst>
          </p:cNvPr>
          <p:cNvSpPr/>
          <p:nvPr/>
        </p:nvSpPr>
        <p:spPr>
          <a:xfrm>
            <a:off x="1290076" y="5355769"/>
            <a:ext cx="3850861" cy="400110"/>
          </a:xfrm>
          <a:prstGeom prst="rect">
            <a:avLst/>
          </a:prstGeom>
        </p:spPr>
        <p:txBody>
          <a:bodyPr wrap="none">
            <a:spAutoFit/>
          </a:bodyPr>
          <a:lstStyle/>
          <a:p>
            <a:pPr algn="ctr"/>
            <a:r>
              <a:rPr lang="en-US" sz="2000" dirty="0">
                <a:solidFill>
                  <a:schemeClr val="bg1"/>
                </a:solidFill>
              </a:rPr>
              <a:t>Communicate/Visualize the Results</a:t>
            </a:r>
          </a:p>
        </p:txBody>
      </p:sp>
      <p:sp>
        <p:nvSpPr>
          <p:cNvPr id="10" name="Rectangular Callout 9">
            <a:extLst>
              <a:ext uri="{FF2B5EF4-FFF2-40B4-BE49-F238E27FC236}">
                <a16:creationId xmlns="" xmlns:a16="http://schemas.microsoft.com/office/drawing/2014/main" id="{E9AA184A-FC15-1B42-81D6-2B2C751FB91A}"/>
              </a:ext>
            </a:extLst>
          </p:cNvPr>
          <p:cNvSpPr/>
          <p:nvPr/>
        </p:nvSpPr>
        <p:spPr>
          <a:xfrm rot="5400000">
            <a:off x="7465654" y="321309"/>
            <a:ext cx="2585005" cy="5444557"/>
          </a:xfrm>
          <a:prstGeom prst="wedgeRectCallout">
            <a:avLst>
              <a:gd name="adj1" fmla="val -36731"/>
              <a:gd name="adj2" fmla="val 62877"/>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 xmlns:a16="http://schemas.microsoft.com/office/drawing/2014/main" id="{BEE63FAF-5897-8D41-A62C-4D5CF40BB7F7}"/>
              </a:ext>
            </a:extLst>
          </p:cNvPr>
          <p:cNvSpPr txBox="1"/>
          <p:nvPr/>
        </p:nvSpPr>
        <p:spPr>
          <a:xfrm>
            <a:off x="6349429" y="1972638"/>
            <a:ext cx="5131006" cy="1852815"/>
          </a:xfrm>
          <a:prstGeom prst="rect">
            <a:avLst/>
          </a:prstGeom>
          <a:noFill/>
        </p:spPr>
        <p:txBody>
          <a:bodyPr wrap="square" rtlCol="0">
            <a:spAutoFit/>
          </a:bodyPr>
          <a:lstStyle/>
          <a:p>
            <a:pPr>
              <a:lnSpc>
                <a:spcPct val="200000"/>
              </a:lnSpc>
            </a:pPr>
            <a:r>
              <a:rPr lang="en-US" sz="2000" dirty="0"/>
              <a:t>What is the scientific goal?</a:t>
            </a:r>
          </a:p>
          <a:p>
            <a:pPr>
              <a:lnSpc>
                <a:spcPct val="200000"/>
              </a:lnSpc>
            </a:pPr>
            <a:r>
              <a:rPr lang="en-US" sz="2000" dirty="0"/>
              <a:t>What would you do if you had </a:t>
            </a:r>
            <a:r>
              <a:rPr lang="en-US" sz="2000" b="1" dirty="0"/>
              <a:t>all</a:t>
            </a:r>
            <a:r>
              <a:rPr lang="en-US" sz="2000" dirty="0"/>
              <a:t> of the data?</a:t>
            </a:r>
          </a:p>
          <a:p>
            <a:pPr>
              <a:lnSpc>
                <a:spcPct val="200000"/>
              </a:lnSpc>
            </a:pPr>
            <a:r>
              <a:rPr lang="en-US" sz="2000" dirty="0"/>
              <a:t>What do you want to predict or estimate?</a:t>
            </a:r>
          </a:p>
        </p:txBody>
      </p:sp>
    </p:spTree>
    <p:extLst>
      <p:ext uri="{BB962C8B-B14F-4D97-AF65-F5344CB8AC3E}">
        <p14:creationId xmlns:p14="http://schemas.microsoft.com/office/powerpoint/2010/main" val="340561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6C1D4B-78E1-FE49-8162-D80594403CE8}"/>
              </a:ext>
            </a:extLst>
          </p:cNvPr>
          <p:cNvSpPr>
            <a:spLocks noGrp="1"/>
          </p:cNvSpPr>
          <p:nvPr>
            <p:ph type="title"/>
          </p:nvPr>
        </p:nvSpPr>
        <p:spPr/>
        <p:txBody>
          <a:bodyPr/>
          <a:lstStyle/>
          <a:p>
            <a:r>
              <a:rPr lang="en-US" dirty="0"/>
              <a:t>What?</a:t>
            </a:r>
          </a:p>
        </p:txBody>
      </p:sp>
      <p:sp>
        <p:nvSpPr>
          <p:cNvPr id="3" name="Content Placeholder 2">
            <a:extLst>
              <a:ext uri="{FF2B5EF4-FFF2-40B4-BE49-F238E27FC236}">
                <a16:creationId xmlns="" xmlns:a16="http://schemas.microsoft.com/office/drawing/2014/main" id="{749982A2-01F4-9740-97F8-2A1D66632268}"/>
              </a:ext>
            </a:extLst>
          </p:cNvPr>
          <p:cNvSpPr>
            <a:spLocks noGrp="1"/>
          </p:cNvSpPr>
          <p:nvPr>
            <p:ph idx="1"/>
          </p:nvPr>
        </p:nvSpPr>
        <p:spPr>
          <a:xfrm>
            <a:off x="833413" y="983807"/>
            <a:ext cx="4764196" cy="626328"/>
          </a:xfrm>
        </p:spPr>
        <p:txBody>
          <a:bodyPr/>
          <a:lstStyle/>
          <a:p>
            <a:r>
              <a:rPr lang="en-US" dirty="0"/>
              <a:t>The Data Science Process </a:t>
            </a:r>
          </a:p>
        </p:txBody>
      </p:sp>
      <p:sp>
        <p:nvSpPr>
          <p:cNvPr id="4" name="Slide Number Placeholder 3">
            <a:extLst>
              <a:ext uri="{FF2B5EF4-FFF2-40B4-BE49-F238E27FC236}">
                <a16:creationId xmlns="" xmlns:a16="http://schemas.microsoft.com/office/drawing/2014/main" id="{2AB646AA-94DE-214F-8E64-56064F45F51E}"/>
              </a:ext>
            </a:extLst>
          </p:cNvPr>
          <p:cNvSpPr>
            <a:spLocks noGrp="1"/>
          </p:cNvSpPr>
          <p:nvPr>
            <p:ph type="sldNum" sz="quarter" idx="12"/>
          </p:nvPr>
        </p:nvSpPr>
        <p:spPr/>
        <p:txBody>
          <a:bodyPr/>
          <a:lstStyle/>
          <a:p>
            <a:fld id="{AD29F1E6-0A42-6342-8A19-FA364A33AB30}" type="slidenum">
              <a:rPr lang="en-US" smtClean="0"/>
              <a:t>21</a:t>
            </a:fld>
            <a:endParaRPr lang="en-US"/>
          </a:p>
        </p:txBody>
      </p:sp>
      <p:sp>
        <p:nvSpPr>
          <p:cNvPr id="5" name="Rectangle 4">
            <a:extLst>
              <a:ext uri="{FF2B5EF4-FFF2-40B4-BE49-F238E27FC236}">
                <a16:creationId xmlns="" xmlns:a16="http://schemas.microsoft.com/office/drawing/2014/main" id="{52036DB2-A2A1-0042-86DF-7D4F6BBBC6D6}"/>
              </a:ext>
            </a:extLst>
          </p:cNvPr>
          <p:cNvSpPr/>
          <p:nvPr/>
        </p:nvSpPr>
        <p:spPr>
          <a:xfrm>
            <a:off x="1237736" y="1751083"/>
            <a:ext cx="3955551" cy="719191"/>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Ask an interesting question</a:t>
            </a:r>
          </a:p>
        </p:txBody>
      </p:sp>
      <p:sp>
        <p:nvSpPr>
          <p:cNvPr id="6" name="Rectangle 5">
            <a:extLst>
              <a:ext uri="{FF2B5EF4-FFF2-40B4-BE49-F238E27FC236}">
                <a16:creationId xmlns="" xmlns:a16="http://schemas.microsoft.com/office/drawing/2014/main" id="{C8D37DB1-E011-E644-9F3F-EE1F5B8F3AB4}"/>
              </a:ext>
            </a:extLst>
          </p:cNvPr>
          <p:cNvSpPr/>
          <p:nvPr/>
        </p:nvSpPr>
        <p:spPr>
          <a:xfrm>
            <a:off x="1237736" y="2613517"/>
            <a:ext cx="3955551" cy="7191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888766F4-65BA-DA4A-85B0-7810114988D4}"/>
              </a:ext>
            </a:extLst>
          </p:cNvPr>
          <p:cNvSpPr/>
          <p:nvPr/>
        </p:nvSpPr>
        <p:spPr>
          <a:xfrm>
            <a:off x="1237735" y="3475951"/>
            <a:ext cx="3955551" cy="719191"/>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C3A4A934-DB58-9848-BC6E-D3C2761F917A}"/>
              </a:ext>
            </a:extLst>
          </p:cNvPr>
          <p:cNvSpPr/>
          <p:nvPr/>
        </p:nvSpPr>
        <p:spPr>
          <a:xfrm>
            <a:off x="1237734" y="4336090"/>
            <a:ext cx="3955551" cy="7191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B2D5EE47-9B54-8041-89A0-721E69547709}"/>
              </a:ext>
            </a:extLst>
          </p:cNvPr>
          <p:cNvSpPr/>
          <p:nvPr/>
        </p:nvSpPr>
        <p:spPr>
          <a:xfrm>
            <a:off x="1237734" y="5196229"/>
            <a:ext cx="3955551" cy="719191"/>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BC25760A-CC66-B344-A546-7DE10EB2173E}"/>
              </a:ext>
            </a:extLst>
          </p:cNvPr>
          <p:cNvSpPr/>
          <p:nvPr/>
        </p:nvSpPr>
        <p:spPr>
          <a:xfrm>
            <a:off x="2330651" y="2742279"/>
            <a:ext cx="1769715" cy="461665"/>
          </a:xfrm>
          <a:prstGeom prst="rect">
            <a:avLst/>
          </a:prstGeom>
        </p:spPr>
        <p:txBody>
          <a:bodyPr wrap="none">
            <a:spAutoFit/>
          </a:bodyPr>
          <a:lstStyle/>
          <a:p>
            <a:pPr algn="ctr"/>
            <a:r>
              <a:rPr lang="en-US" sz="2400" dirty="0"/>
              <a:t>Get the Data</a:t>
            </a:r>
          </a:p>
        </p:txBody>
      </p:sp>
      <p:sp>
        <p:nvSpPr>
          <p:cNvPr id="12" name="Rectangle 11">
            <a:extLst>
              <a:ext uri="{FF2B5EF4-FFF2-40B4-BE49-F238E27FC236}">
                <a16:creationId xmlns="" xmlns:a16="http://schemas.microsoft.com/office/drawing/2014/main" id="{612609DB-0EE5-654B-BDCF-DC953EFB6A7E}"/>
              </a:ext>
            </a:extLst>
          </p:cNvPr>
          <p:cNvSpPr/>
          <p:nvPr/>
        </p:nvSpPr>
        <p:spPr>
          <a:xfrm>
            <a:off x="2087378" y="3629431"/>
            <a:ext cx="2256259" cy="461665"/>
          </a:xfrm>
          <a:prstGeom prst="rect">
            <a:avLst/>
          </a:prstGeom>
        </p:spPr>
        <p:txBody>
          <a:bodyPr wrap="none">
            <a:spAutoFit/>
          </a:bodyPr>
          <a:lstStyle/>
          <a:p>
            <a:pPr algn="ctr"/>
            <a:r>
              <a:rPr lang="en-US" sz="2400" dirty="0"/>
              <a:t>Explore the Data</a:t>
            </a:r>
          </a:p>
        </p:txBody>
      </p:sp>
      <p:sp>
        <p:nvSpPr>
          <p:cNvPr id="13" name="Rectangle 12">
            <a:extLst>
              <a:ext uri="{FF2B5EF4-FFF2-40B4-BE49-F238E27FC236}">
                <a16:creationId xmlns="" xmlns:a16="http://schemas.microsoft.com/office/drawing/2014/main" id="{0B036C9A-CBB7-F643-A1D1-D80FAE63D06F}"/>
              </a:ext>
            </a:extLst>
          </p:cNvPr>
          <p:cNvSpPr/>
          <p:nvPr/>
        </p:nvSpPr>
        <p:spPr>
          <a:xfrm>
            <a:off x="2149478" y="4464853"/>
            <a:ext cx="2132059" cy="461665"/>
          </a:xfrm>
          <a:prstGeom prst="rect">
            <a:avLst/>
          </a:prstGeom>
        </p:spPr>
        <p:txBody>
          <a:bodyPr wrap="none">
            <a:spAutoFit/>
          </a:bodyPr>
          <a:lstStyle/>
          <a:p>
            <a:pPr algn="ctr"/>
            <a:r>
              <a:rPr lang="en-US" sz="2400" dirty="0">
                <a:solidFill>
                  <a:schemeClr val="bg1">
                    <a:lumMod val="85000"/>
                  </a:schemeClr>
                </a:solidFill>
              </a:rPr>
              <a:t>Model the Data</a:t>
            </a:r>
          </a:p>
        </p:txBody>
      </p:sp>
      <p:sp>
        <p:nvSpPr>
          <p:cNvPr id="14" name="Rectangle 13">
            <a:extLst>
              <a:ext uri="{FF2B5EF4-FFF2-40B4-BE49-F238E27FC236}">
                <a16:creationId xmlns="" xmlns:a16="http://schemas.microsoft.com/office/drawing/2014/main" id="{FDB6A224-4C3B-4B45-9275-560AFE7B89FC}"/>
              </a:ext>
            </a:extLst>
          </p:cNvPr>
          <p:cNvSpPr/>
          <p:nvPr/>
        </p:nvSpPr>
        <p:spPr>
          <a:xfrm>
            <a:off x="1290076" y="5355769"/>
            <a:ext cx="3850861" cy="400110"/>
          </a:xfrm>
          <a:prstGeom prst="rect">
            <a:avLst/>
          </a:prstGeom>
        </p:spPr>
        <p:txBody>
          <a:bodyPr wrap="none">
            <a:spAutoFit/>
          </a:bodyPr>
          <a:lstStyle/>
          <a:p>
            <a:pPr algn="ctr"/>
            <a:r>
              <a:rPr lang="en-US" sz="2000" dirty="0">
                <a:solidFill>
                  <a:schemeClr val="bg1"/>
                </a:solidFill>
              </a:rPr>
              <a:t>Communicate/Visualize the Results</a:t>
            </a:r>
          </a:p>
        </p:txBody>
      </p:sp>
      <p:sp>
        <p:nvSpPr>
          <p:cNvPr id="10" name="Rectangular Callout 9">
            <a:extLst>
              <a:ext uri="{FF2B5EF4-FFF2-40B4-BE49-F238E27FC236}">
                <a16:creationId xmlns="" xmlns:a16="http://schemas.microsoft.com/office/drawing/2014/main" id="{E9AA184A-FC15-1B42-81D6-2B2C751FB91A}"/>
              </a:ext>
            </a:extLst>
          </p:cNvPr>
          <p:cNvSpPr/>
          <p:nvPr/>
        </p:nvSpPr>
        <p:spPr>
          <a:xfrm rot="5400000">
            <a:off x="7465654" y="321309"/>
            <a:ext cx="2585005" cy="5444557"/>
          </a:xfrm>
          <a:prstGeom prst="wedgeRectCallout">
            <a:avLst>
              <a:gd name="adj1" fmla="val -2153"/>
              <a:gd name="adj2" fmla="val 61556"/>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 xmlns:a16="http://schemas.microsoft.com/office/drawing/2014/main" id="{BEE63FAF-5897-8D41-A62C-4D5CF40BB7F7}"/>
              </a:ext>
            </a:extLst>
          </p:cNvPr>
          <p:cNvSpPr txBox="1"/>
          <p:nvPr/>
        </p:nvSpPr>
        <p:spPr>
          <a:xfrm>
            <a:off x="6349429" y="1972638"/>
            <a:ext cx="5131006" cy="1852815"/>
          </a:xfrm>
          <a:prstGeom prst="rect">
            <a:avLst/>
          </a:prstGeom>
          <a:noFill/>
        </p:spPr>
        <p:txBody>
          <a:bodyPr wrap="square" rtlCol="0">
            <a:spAutoFit/>
          </a:bodyPr>
          <a:lstStyle/>
          <a:p>
            <a:pPr>
              <a:lnSpc>
                <a:spcPct val="200000"/>
              </a:lnSpc>
            </a:pPr>
            <a:r>
              <a:rPr lang="en-US" sz="2000" dirty="0"/>
              <a:t>How were the data sampled?</a:t>
            </a:r>
          </a:p>
          <a:p>
            <a:pPr>
              <a:lnSpc>
                <a:spcPct val="200000"/>
              </a:lnSpc>
            </a:pPr>
            <a:r>
              <a:rPr lang="en-US" sz="2000" dirty="0"/>
              <a:t>Which data are relevant?</a:t>
            </a:r>
          </a:p>
          <a:p>
            <a:pPr>
              <a:lnSpc>
                <a:spcPct val="200000"/>
              </a:lnSpc>
            </a:pPr>
            <a:r>
              <a:rPr lang="en-US" sz="2000" dirty="0"/>
              <a:t>Are there privacy issues?</a:t>
            </a:r>
          </a:p>
        </p:txBody>
      </p:sp>
    </p:spTree>
    <p:extLst>
      <p:ext uri="{BB962C8B-B14F-4D97-AF65-F5344CB8AC3E}">
        <p14:creationId xmlns:p14="http://schemas.microsoft.com/office/powerpoint/2010/main" val="553148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6C1D4B-78E1-FE49-8162-D80594403CE8}"/>
              </a:ext>
            </a:extLst>
          </p:cNvPr>
          <p:cNvSpPr>
            <a:spLocks noGrp="1"/>
          </p:cNvSpPr>
          <p:nvPr>
            <p:ph type="title"/>
          </p:nvPr>
        </p:nvSpPr>
        <p:spPr/>
        <p:txBody>
          <a:bodyPr/>
          <a:lstStyle/>
          <a:p>
            <a:r>
              <a:rPr lang="en-US" dirty="0"/>
              <a:t>What?</a:t>
            </a:r>
          </a:p>
        </p:txBody>
      </p:sp>
      <p:sp>
        <p:nvSpPr>
          <p:cNvPr id="3" name="Content Placeholder 2">
            <a:extLst>
              <a:ext uri="{FF2B5EF4-FFF2-40B4-BE49-F238E27FC236}">
                <a16:creationId xmlns="" xmlns:a16="http://schemas.microsoft.com/office/drawing/2014/main" id="{749982A2-01F4-9740-97F8-2A1D66632268}"/>
              </a:ext>
            </a:extLst>
          </p:cNvPr>
          <p:cNvSpPr>
            <a:spLocks noGrp="1"/>
          </p:cNvSpPr>
          <p:nvPr>
            <p:ph idx="1"/>
          </p:nvPr>
        </p:nvSpPr>
        <p:spPr>
          <a:xfrm>
            <a:off x="833413" y="983807"/>
            <a:ext cx="4764196" cy="626328"/>
          </a:xfrm>
        </p:spPr>
        <p:txBody>
          <a:bodyPr/>
          <a:lstStyle/>
          <a:p>
            <a:r>
              <a:rPr lang="en-US" dirty="0"/>
              <a:t>The Data Science Process </a:t>
            </a:r>
          </a:p>
        </p:txBody>
      </p:sp>
      <p:sp>
        <p:nvSpPr>
          <p:cNvPr id="4" name="Slide Number Placeholder 3">
            <a:extLst>
              <a:ext uri="{FF2B5EF4-FFF2-40B4-BE49-F238E27FC236}">
                <a16:creationId xmlns="" xmlns:a16="http://schemas.microsoft.com/office/drawing/2014/main" id="{2AB646AA-94DE-214F-8E64-56064F45F51E}"/>
              </a:ext>
            </a:extLst>
          </p:cNvPr>
          <p:cNvSpPr>
            <a:spLocks noGrp="1"/>
          </p:cNvSpPr>
          <p:nvPr>
            <p:ph type="sldNum" sz="quarter" idx="12"/>
          </p:nvPr>
        </p:nvSpPr>
        <p:spPr/>
        <p:txBody>
          <a:bodyPr/>
          <a:lstStyle/>
          <a:p>
            <a:fld id="{AD29F1E6-0A42-6342-8A19-FA364A33AB30}" type="slidenum">
              <a:rPr lang="en-US" smtClean="0"/>
              <a:t>22</a:t>
            </a:fld>
            <a:endParaRPr lang="en-US"/>
          </a:p>
        </p:txBody>
      </p:sp>
      <p:sp>
        <p:nvSpPr>
          <p:cNvPr id="5" name="Rectangle 4">
            <a:extLst>
              <a:ext uri="{FF2B5EF4-FFF2-40B4-BE49-F238E27FC236}">
                <a16:creationId xmlns="" xmlns:a16="http://schemas.microsoft.com/office/drawing/2014/main" id="{52036DB2-A2A1-0042-86DF-7D4F6BBBC6D6}"/>
              </a:ext>
            </a:extLst>
          </p:cNvPr>
          <p:cNvSpPr/>
          <p:nvPr/>
        </p:nvSpPr>
        <p:spPr>
          <a:xfrm>
            <a:off x="1237736" y="1751083"/>
            <a:ext cx="3955551" cy="719191"/>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Ask an interesting question</a:t>
            </a:r>
          </a:p>
        </p:txBody>
      </p:sp>
      <p:sp>
        <p:nvSpPr>
          <p:cNvPr id="6" name="Rectangle 5">
            <a:extLst>
              <a:ext uri="{FF2B5EF4-FFF2-40B4-BE49-F238E27FC236}">
                <a16:creationId xmlns="" xmlns:a16="http://schemas.microsoft.com/office/drawing/2014/main" id="{C8D37DB1-E011-E644-9F3F-EE1F5B8F3AB4}"/>
              </a:ext>
            </a:extLst>
          </p:cNvPr>
          <p:cNvSpPr/>
          <p:nvPr/>
        </p:nvSpPr>
        <p:spPr>
          <a:xfrm>
            <a:off x="1237736" y="2613517"/>
            <a:ext cx="3955551" cy="7191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888766F4-65BA-DA4A-85B0-7810114988D4}"/>
              </a:ext>
            </a:extLst>
          </p:cNvPr>
          <p:cNvSpPr/>
          <p:nvPr/>
        </p:nvSpPr>
        <p:spPr>
          <a:xfrm>
            <a:off x="1237735" y="3475951"/>
            <a:ext cx="3955551" cy="719191"/>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C3A4A934-DB58-9848-BC6E-D3C2761F917A}"/>
              </a:ext>
            </a:extLst>
          </p:cNvPr>
          <p:cNvSpPr/>
          <p:nvPr/>
        </p:nvSpPr>
        <p:spPr>
          <a:xfrm>
            <a:off x="1237734" y="4336090"/>
            <a:ext cx="3955551" cy="7191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B2D5EE47-9B54-8041-89A0-721E69547709}"/>
              </a:ext>
            </a:extLst>
          </p:cNvPr>
          <p:cNvSpPr/>
          <p:nvPr/>
        </p:nvSpPr>
        <p:spPr>
          <a:xfrm>
            <a:off x="1237734" y="5196229"/>
            <a:ext cx="3955551" cy="719191"/>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BC25760A-CC66-B344-A546-7DE10EB2173E}"/>
              </a:ext>
            </a:extLst>
          </p:cNvPr>
          <p:cNvSpPr/>
          <p:nvPr/>
        </p:nvSpPr>
        <p:spPr>
          <a:xfrm>
            <a:off x="2330651" y="2742279"/>
            <a:ext cx="1769715" cy="461665"/>
          </a:xfrm>
          <a:prstGeom prst="rect">
            <a:avLst/>
          </a:prstGeom>
        </p:spPr>
        <p:txBody>
          <a:bodyPr wrap="none">
            <a:spAutoFit/>
          </a:bodyPr>
          <a:lstStyle/>
          <a:p>
            <a:pPr algn="ctr"/>
            <a:r>
              <a:rPr lang="en-US" sz="2400" dirty="0"/>
              <a:t>Get the Data</a:t>
            </a:r>
          </a:p>
        </p:txBody>
      </p:sp>
      <p:sp>
        <p:nvSpPr>
          <p:cNvPr id="12" name="Rectangle 11">
            <a:extLst>
              <a:ext uri="{FF2B5EF4-FFF2-40B4-BE49-F238E27FC236}">
                <a16:creationId xmlns="" xmlns:a16="http://schemas.microsoft.com/office/drawing/2014/main" id="{612609DB-0EE5-654B-BDCF-DC953EFB6A7E}"/>
              </a:ext>
            </a:extLst>
          </p:cNvPr>
          <p:cNvSpPr/>
          <p:nvPr/>
        </p:nvSpPr>
        <p:spPr>
          <a:xfrm>
            <a:off x="2087378" y="3629431"/>
            <a:ext cx="2256259" cy="461665"/>
          </a:xfrm>
          <a:prstGeom prst="rect">
            <a:avLst/>
          </a:prstGeom>
        </p:spPr>
        <p:txBody>
          <a:bodyPr wrap="none">
            <a:spAutoFit/>
          </a:bodyPr>
          <a:lstStyle/>
          <a:p>
            <a:pPr algn="ctr"/>
            <a:r>
              <a:rPr lang="en-US" sz="2400" dirty="0"/>
              <a:t>Explore the Data</a:t>
            </a:r>
          </a:p>
        </p:txBody>
      </p:sp>
      <p:sp>
        <p:nvSpPr>
          <p:cNvPr id="13" name="Rectangle 12">
            <a:extLst>
              <a:ext uri="{FF2B5EF4-FFF2-40B4-BE49-F238E27FC236}">
                <a16:creationId xmlns="" xmlns:a16="http://schemas.microsoft.com/office/drawing/2014/main" id="{0B036C9A-CBB7-F643-A1D1-D80FAE63D06F}"/>
              </a:ext>
            </a:extLst>
          </p:cNvPr>
          <p:cNvSpPr/>
          <p:nvPr/>
        </p:nvSpPr>
        <p:spPr>
          <a:xfrm>
            <a:off x="2149478" y="4464853"/>
            <a:ext cx="2132059" cy="461665"/>
          </a:xfrm>
          <a:prstGeom prst="rect">
            <a:avLst/>
          </a:prstGeom>
        </p:spPr>
        <p:txBody>
          <a:bodyPr wrap="none">
            <a:spAutoFit/>
          </a:bodyPr>
          <a:lstStyle/>
          <a:p>
            <a:pPr algn="ctr"/>
            <a:r>
              <a:rPr lang="en-US" sz="2400" dirty="0">
                <a:solidFill>
                  <a:schemeClr val="bg1">
                    <a:lumMod val="85000"/>
                  </a:schemeClr>
                </a:solidFill>
              </a:rPr>
              <a:t>Model the Data</a:t>
            </a:r>
          </a:p>
        </p:txBody>
      </p:sp>
      <p:sp>
        <p:nvSpPr>
          <p:cNvPr id="14" name="Rectangle 13">
            <a:extLst>
              <a:ext uri="{FF2B5EF4-FFF2-40B4-BE49-F238E27FC236}">
                <a16:creationId xmlns="" xmlns:a16="http://schemas.microsoft.com/office/drawing/2014/main" id="{FDB6A224-4C3B-4B45-9275-560AFE7B89FC}"/>
              </a:ext>
            </a:extLst>
          </p:cNvPr>
          <p:cNvSpPr/>
          <p:nvPr/>
        </p:nvSpPr>
        <p:spPr>
          <a:xfrm>
            <a:off x="1290076" y="5355769"/>
            <a:ext cx="3850861" cy="400110"/>
          </a:xfrm>
          <a:prstGeom prst="rect">
            <a:avLst/>
          </a:prstGeom>
        </p:spPr>
        <p:txBody>
          <a:bodyPr wrap="none">
            <a:spAutoFit/>
          </a:bodyPr>
          <a:lstStyle/>
          <a:p>
            <a:pPr algn="ctr"/>
            <a:r>
              <a:rPr lang="en-US" sz="2000" dirty="0">
                <a:solidFill>
                  <a:schemeClr val="bg1"/>
                </a:solidFill>
              </a:rPr>
              <a:t>Communicate/Visualize the Results</a:t>
            </a:r>
          </a:p>
        </p:txBody>
      </p:sp>
      <p:sp>
        <p:nvSpPr>
          <p:cNvPr id="10" name="Rectangular Callout 9">
            <a:extLst>
              <a:ext uri="{FF2B5EF4-FFF2-40B4-BE49-F238E27FC236}">
                <a16:creationId xmlns="" xmlns:a16="http://schemas.microsoft.com/office/drawing/2014/main" id="{E9AA184A-FC15-1B42-81D6-2B2C751FB91A}"/>
              </a:ext>
            </a:extLst>
          </p:cNvPr>
          <p:cNvSpPr/>
          <p:nvPr/>
        </p:nvSpPr>
        <p:spPr>
          <a:xfrm rot="5400000">
            <a:off x="7465654" y="321309"/>
            <a:ext cx="2585005" cy="5444557"/>
          </a:xfrm>
          <a:prstGeom prst="wedgeRectCallout">
            <a:avLst>
              <a:gd name="adj1" fmla="val 28451"/>
              <a:gd name="adj2" fmla="val 62122"/>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 xmlns:a16="http://schemas.microsoft.com/office/drawing/2014/main" id="{BEE63FAF-5897-8D41-A62C-4D5CF40BB7F7}"/>
              </a:ext>
            </a:extLst>
          </p:cNvPr>
          <p:cNvSpPr txBox="1"/>
          <p:nvPr/>
        </p:nvSpPr>
        <p:spPr>
          <a:xfrm>
            <a:off x="6349429" y="1972638"/>
            <a:ext cx="5131006" cy="1852815"/>
          </a:xfrm>
          <a:prstGeom prst="rect">
            <a:avLst/>
          </a:prstGeom>
          <a:noFill/>
        </p:spPr>
        <p:txBody>
          <a:bodyPr wrap="square" rtlCol="0">
            <a:spAutoFit/>
          </a:bodyPr>
          <a:lstStyle/>
          <a:p>
            <a:pPr>
              <a:lnSpc>
                <a:spcPct val="200000"/>
              </a:lnSpc>
            </a:pPr>
            <a:r>
              <a:rPr lang="en-US" sz="2000" dirty="0"/>
              <a:t>Plot the data.</a:t>
            </a:r>
          </a:p>
          <a:p>
            <a:pPr>
              <a:lnSpc>
                <a:spcPct val="200000"/>
              </a:lnSpc>
            </a:pPr>
            <a:r>
              <a:rPr lang="en-US" sz="2000" dirty="0"/>
              <a:t>Are there anomalies or egregious issues?</a:t>
            </a:r>
          </a:p>
          <a:p>
            <a:pPr>
              <a:lnSpc>
                <a:spcPct val="200000"/>
              </a:lnSpc>
            </a:pPr>
            <a:r>
              <a:rPr lang="en-US" sz="2000" dirty="0"/>
              <a:t>Are there patterns?</a:t>
            </a:r>
          </a:p>
        </p:txBody>
      </p:sp>
    </p:spTree>
    <p:extLst>
      <p:ext uri="{BB962C8B-B14F-4D97-AF65-F5344CB8AC3E}">
        <p14:creationId xmlns:p14="http://schemas.microsoft.com/office/powerpoint/2010/main" val="310266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6C1D4B-78E1-FE49-8162-D80594403CE8}"/>
              </a:ext>
            </a:extLst>
          </p:cNvPr>
          <p:cNvSpPr>
            <a:spLocks noGrp="1"/>
          </p:cNvSpPr>
          <p:nvPr>
            <p:ph type="title"/>
          </p:nvPr>
        </p:nvSpPr>
        <p:spPr/>
        <p:txBody>
          <a:bodyPr/>
          <a:lstStyle/>
          <a:p>
            <a:r>
              <a:rPr lang="en-US" dirty="0"/>
              <a:t>What?</a:t>
            </a:r>
          </a:p>
        </p:txBody>
      </p:sp>
      <p:sp>
        <p:nvSpPr>
          <p:cNvPr id="3" name="Content Placeholder 2">
            <a:extLst>
              <a:ext uri="{FF2B5EF4-FFF2-40B4-BE49-F238E27FC236}">
                <a16:creationId xmlns="" xmlns:a16="http://schemas.microsoft.com/office/drawing/2014/main" id="{749982A2-01F4-9740-97F8-2A1D66632268}"/>
              </a:ext>
            </a:extLst>
          </p:cNvPr>
          <p:cNvSpPr>
            <a:spLocks noGrp="1"/>
          </p:cNvSpPr>
          <p:nvPr>
            <p:ph idx="1"/>
          </p:nvPr>
        </p:nvSpPr>
        <p:spPr>
          <a:xfrm>
            <a:off x="833413" y="983807"/>
            <a:ext cx="4764196" cy="626328"/>
          </a:xfrm>
        </p:spPr>
        <p:txBody>
          <a:bodyPr/>
          <a:lstStyle/>
          <a:p>
            <a:r>
              <a:rPr lang="en-US" dirty="0"/>
              <a:t>The Data Science Process </a:t>
            </a:r>
          </a:p>
        </p:txBody>
      </p:sp>
      <p:sp>
        <p:nvSpPr>
          <p:cNvPr id="4" name="Slide Number Placeholder 3">
            <a:extLst>
              <a:ext uri="{FF2B5EF4-FFF2-40B4-BE49-F238E27FC236}">
                <a16:creationId xmlns="" xmlns:a16="http://schemas.microsoft.com/office/drawing/2014/main" id="{2AB646AA-94DE-214F-8E64-56064F45F51E}"/>
              </a:ext>
            </a:extLst>
          </p:cNvPr>
          <p:cNvSpPr>
            <a:spLocks noGrp="1"/>
          </p:cNvSpPr>
          <p:nvPr>
            <p:ph type="sldNum" sz="quarter" idx="12"/>
          </p:nvPr>
        </p:nvSpPr>
        <p:spPr/>
        <p:txBody>
          <a:bodyPr/>
          <a:lstStyle/>
          <a:p>
            <a:fld id="{AD29F1E6-0A42-6342-8A19-FA364A33AB30}" type="slidenum">
              <a:rPr lang="en-US" smtClean="0"/>
              <a:t>23</a:t>
            </a:fld>
            <a:endParaRPr lang="en-US"/>
          </a:p>
        </p:txBody>
      </p:sp>
      <p:sp>
        <p:nvSpPr>
          <p:cNvPr id="5" name="Rectangle 4">
            <a:extLst>
              <a:ext uri="{FF2B5EF4-FFF2-40B4-BE49-F238E27FC236}">
                <a16:creationId xmlns="" xmlns:a16="http://schemas.microsoft.com/office/drawing/2014/main" id="{52036DB2-A2A1-0042-86DF-7D4F6BBBC6D6}"/>
              </a:ext>
            </a:extLst>
          </p:cNvPr>
          <p:cNvSpPr/>
          <p:nvPr/>
        </p:nvSpPr>
        <p:spPr>
          <a:xfrm>
            <a:off x="1237736" y="1751083"/>
            <a:ext cx="3955551" cy="719191"/>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Ask an interesting question</a:t>
            </a:r>
          </a:p>
        </p:txBody>
      </p:sp>
      <p:sp>
        <p:nvSpPr>
          <p:cNvPr id="6" name="Rectangle 5">
            <a:extLst>
              <a:ext uri="{FF2B5EF4-FFF2-40B4-BE49-F238E27FC236}">
                <a16:creationId xmlns="" xmlns:a16="http://schemas.microsoft.com/office/drawing/2014/main" id="{C8D37DB1-E011-E644-9F3F-EE1F5B8F3AB4}"/>
              </a:ext>
            </a:extLst>
          </p:cNvPr>
          <p:cNvSpPr/>
          <p:nvPr/>
        </p:nvSpPr>
        <p:spPr>
          <a:xfrm>
            <a:off x="1237736" y="2613517"/>
            <a:ext cx="3955551" cy="7191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888766F4-65BA-DA4A-85B0-7810114988D4}"/>
              </a:ext>
            </a:extLst>
          </p:cNvPr>
          <p:cNvSpPr/>
          <p:nvPr/>
        </p:nvSpPr>
        <p:spPr>
          <a:xfrm>
            <a:off x="1237735" y="3475951"/>
            <a:ext cx="3955551" cy="719191"/>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C3A4A934-DB58-9848-BC6E-D3C2761F917A}"/>
              </a:ext>
            </a:extLst>
          </p:cNvPr>
          <p:cNvSpPr/>
          <p:nvPr/>
        </p:nvSpPr>
        <p:spPr>
          <a:xfrm>
            <a:off x="1237734" y="4336090"/>
            <a:ext cx="3955551" cy="7191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B2D5EE47-9B54-8041-89A0-721E69547709}"/>
              </a:ext>
            </a:extLst>
          </p:cNvPr>
          <p:cNvSpPr/>
          <p:nvPr/>
        </p:nvSpPr>
        <p:spPr>
          <a:xfrm>
            <a:off x="1237734" y="5196229"/>
            <a:ext cx="3955551" cy="719191"/>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BC25760A-CC66-B344-A546-7DE10EB2173E}"/>
              </a:ext>
            </a:extLst>
          </p:cNvPr>
          <p:cNvSpPr/>
          <p:nvPr/>
        </p:nvSpPr>
        <p:spPr>
          <a:xfrm>
            <a:off x="2330651" y="2742279"/>
            <a:ext cx="1769715" cy="461665"/>
          </a:xfrm>
          <a:prstGeom prst="rect">
            <a:avLst/>
          </a:prstGeom>
        </p:spPr>
        <p:txBody>
          <a:bodyPr wrap="none">
            <a:spAutoFit/>
          </a:bodyPr>
          <a:lstStyle/>
          <a:p>
            <a:pPr algn="ctr"/>
            <a:r>
              <a:rPr lang="en-US" sz="2400" dirty="0"/>
              <a:t>Get the Data</a:t>
            </a:r>
          </a:p>
        </p:txBody>
      </p:sp>
      <p:sp>
        <p:nvSpPr>
          <p:cNvPr id="12" name="Rectangle 11">
            <a:extLst>
              <a:ext uri="{FF2B5EF4-FFF2-40B4-BE49-F238E27FC236}">
                <a16:creationId xmlns="" xmlns:a16="http://schemas.microsoft.com/office/drawing/2014/main" id="{612609DB-0EE5-654B-BDCF-DC953EFB6A7E}"/>
              </a:ext>
            </a:extLst>
          </p:cNvPr>
          <p:cNvSpPr/>
          <p:nvPr/>
        </p:nvSpPr>
        <p:spPr>
          <a:xfrm>
            <a:off x="2087378" y="3629431"/>
            <a:ext cx="2256259" cy="461665"/>
          </a:xfrm>
          <a:prstGeom prst="rect">
            <a:avLst/>
          </a:prstGeom>
        </p:spPr>
        <p:txBody>
          <a:bodyPr wrap="none">
            <a:spAutoFit/>
          </a:bodyPr>
          <a:lstStyle/>
          <a:p>
            <a:pPr algn="ctr"/>
            <a:r>
              <a:rPr lang="en-US" sz="2400" dirty="0"/>
              <a:t>Explore the Data</a:t>
            </a:r>
          </a:p>
        </p:txBody>
      </p:sp>
      <p:sp>
        <p:nvSpPr>
          <p:cNvPr id="13" name="Rectangle 12">
            <a:extLst>
              <a:ext uri="{FF2B5EF4-FFF2-40B4-BE49-F238E27FC236}">
                <a16:creationId xmlns="" xmlns:a16="http://schemas.microsoft.com/office/drawing/2014/main" id="{0B036C9A-CBB7-F643-A1D1-D80FAE63D06F}"/>
              </a:ext>
            </a:extLst>
          </p:cNvPr>
          <p:cNvSpPr/>
          <p:nvPr/>
        </p:nvSpPr>
        <p:spPr>
          <a:xfrm>
            <a:off x="2149478" y="4464853"/>
            <a:ext cx="2132059" cy="461665"/>
          </a:xfrm>
          <a:prstGeom prst="rect">
            <a:avLst/>
          </a:prstGeom>
        </p:spPr>
        <p:txBody>
          <a:bodyPr wrap="none">
            <a:spAutoFit/>
          </a:bodyPr>
          <a:lstStyle/>
          <a:p>
            <a:pPr algn="ctr"/>
            <a:r>
              <a:rPr lang="en-US" sz="2400" dirty="0">
                <a:solidFill>
                  <a:schemeClr val="bg1">
                    <a:lumMod val="85000"/>
                  </a:schemeClr>
                </a:solidFill>
              </a:rPr>
              <a:t>Model the Data</a:t>
            </a:r>
          </a:p>
        </p:txBody>
      </p:sp>
      <p:sp>
        <p:nvSpPr>
          <p:cNvPr id="14" name="Rectangle 13">
            <a:extLst>
              <a:ext uri="{FF2B5EF4-FFF2-40B4-BE49-F238E27FC236}">
                <a16:creationId xmlns="" xmlns:a16="http://schemas.microsoft.com/office/drawing/2014/main" id="{FDB6A224-4C3B-4B45-9275-560AFE7B89FC}"/>
              </a:ext>
            </a:extLst>
          </p:cNvPr>
          <p:cNvSpPr/>
          <p:nvPr/>
        </p:nvSpPr>
        <p:spPr>
          <a:xfrm>
            <a:off x="1290076" y="5355769"/>
            <a:ext cx="3850861" cy="400110"/>
          </a:xfrm>
          <a:prstGeom prst="rect">
            <a:avLst/>
          </a:prstGeom>
        </p:spPr>
        <p:txBody>
          <a:bodyPr wrap="none">
            <a:spAutoFit/>
          </a:bodyPr>
          <a:lstStyle/>
          <a:p>
            <a:pPr algn="ctr"/>
            <a:r>
              <a:rPr lang="en-US" sz="2000" dirty="0">
                <a:solidFill>
                  <a:schemeClr val="bg1"/>
                </a:solidFill>
              </a:rPr>
              <a:t>Communicate/Visualize the Results</a:t>
            </a:r>
          </a:p>
        </p:txBody>
      </p:sp>
      <p:sp>
        <p:nvSpPr>
          <p:cNvPr id="10" name="Rectangular Callout 9">
            <a:extLst>
              <a:ext uri="{FF2B5EF4-FFF2-40B4-BE49-F238E27FC236}">
                <a16:creationId xmlns="" xmlns:a16="http://schemas.microsoft.com/office/drawing/2014/main" id="{E9AA184A-FC15-1B42-81D6-2B2C751FB91A}"/>
              </a:ext>
            </a:extLst>
          </p:cNvPr>
          <p:cNvSpPr/>
          <p:nvPr/>
        </p:nvSpPr>
        <p:spPr>
          <a:xfrm rot="5400000">
            <a:off x="7465654" y="321309"/>
            <a:ext cx="2585005" cy="5444557"/>
          </a:xfrm>
          <a:prstGeom prst="wedgeRectCallout">
            <a:avLst>
              <a:gd name="adj1" fmla="val 62234"/>
              <a:gd name="adj2" fmla="val 63066"/>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 xmlns:a16="http://schemas.microsoft.com/office/drawing/2014/main" id="{BEE63FAF-5897-8D41-A62C-4D5CF40BB7F7}"/>
              </a:ext>
            </a:extLst>
          </p:cNvPr>
          <p:cNvSpPr txBox="1"/>
          <p:nvPr/>
        </p:nvSpPr>
        <p:spPr>
          <a:xfrm>
            <a:off x="6349429" y="1972638"/>
            <a:ext cx="5131006" cy="1852815"/>
          </a:xfrm>
          <a:prstGeom prst="rect">
            <a:avLst/>
          </a:prstGeom>
          <a:noFill/>
        </p:spPr>
        <p:txBody>
          <a:bodyPr wrap="square" rtlCol="0">
            <a:spAutoFit/>
          </a:bodyPr>
          <a:lstStyle/>
          <a:p>
            <a:pPr>
              <a:lnSpc>
                <a:spcPct val="200000"/>
              </a:lnSpc>
            </a:pPr>
            <a:r>
              <a:rPr lang="en-US" sz="2000" dirty="0"/>
              <a:t>Build a model.</a:t>
            </a:r>
          </a:p>
          <a:p>
            <a:pPr>
              <a:lnSpc>
                <a:spcPct val="200000"/>
              </a:lnSpc>
            </a:pPr>
            <a:r>
              <a:rPr lang="en-US" sz="2000" dirty="0"/>
              <a:t>Fit the model.</a:t>
            </a:r>
          </a:p>
          <a:p>
            <a:pPr>
              <a:lnSpc>
                <a:spcPct val="200000"/>
              </a:lnSpc>
            </a:pPr>
            <a:r>
              <a:rPr lang="en-US" sz="2000" dirty="0"/>
              <a:t>Validate the model.</a:t>
            </a:r>
          </a:p>
        </p:txBody>
      </p:sp>
    </p:spTree>
    <p:extLst>
      <p:ext uri="{BB962C8B-B14F-4D97-AF65-F5344CB8AC3E}">
        <p14:creationId xmlns:p14="http://schemas.microsoft.com/office/powerpoint/2010/main" val="494516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6C1D4B-78E1-FE49-8162-D80594403CE8}"/>
              </a:ext>
            </a:extLst>
          </p:cNvPr>
          <p:cNvSpPr>
            <a:spLocks noGrp="1"/>
          </p:cNvSpPr>
          <p:nvPr>
            <p:ph type="title"/>
          </p:nvPr>
        </p:nvSpPr>
        <p:spPr/>
        <p:txBody>
          <a:bodyPr/>
          <a:lstStyle/>
          <a:p>
            <a:r>
              <a:rPr lang="en-US" dirty="0"/>
              <a:t>What?</a:t>
            </a:r>
          </a:p>
        </p:txBody>
      </p:sp>
      <p:sp>
        <p:nvSpPr>
          <p:cNvPr id="3" name="Content Placeholder 2">
            <a:extLst>
              <a:ext uri="{FF2B5EF4-FFF2-40B4-BE49-F238E27FC236}">
                <a16:creationId xmlns="" xmlns:a16="http://schemas.microsoft.com/office/drawing/2014/main" id="{749982A2-01F4-9740-97F8-2A1D66632268}"/>
              </a:ext>
            </a:extLst>
          </p:cNvPr>
          <p:cNvSpPr>
            <a:spLocks noGrp="1"/>
          </p:cNvSpPr>
          <p:nvPr>
            <p:ph idx="1"/>
          </p:nvPr>
        </p:nvSpPr>
        <p:spPr>
          <a:xfrm>
            <a:off x="833413" y="983807"/>
            <a:ext cx="4764196" cy="626328"/>
          </a:xfrm>
        </p:spPr>
        <p:txBody>
          <a:bodyPr/>
          <a:lstStyle/>
          <a:p>
            <a:r>
              <a:rPr lang="en-US" dirty="0"/>
              <a:t>The Data Science Process </a:t>
            </a:r>
          </a:p>
        </p:txBody>
      </p:sp>
      <p:sp>
        <p:nvSpPr>
          <p:cNvPr id="4" name="Slide Number Placeholder 3">
            <a:extLst>
              <a:ext uri="{FF2B5EF4-FFF2-40B4-BE49-F238E27FC236}">
                <a16:creationId xmlns="" xmlns:a16="http://schemas.microsoft.com/office/drawing/2014/main" id="{2AB646AA-94DE-214F-8E64-56064F45F51E}"/>
              </a:ext>
            </a:extLst>
          </p:cNvPr>
          <p:cNvSpPr>
            <a:spLocks noGrp="1"/>
          </p:cNvSpPr>
          <p:nvPr>
            <p:ph type="sldNum" sz="quarter" idx="12"/>
          </p:nvPr>
        </p:nvSpPr>
        <p:spPr/>
        <p:txBody>
          <a:bodyPr/>
          <a:lstStyle/>
          <a:p>
            <a:fld id="{AD29F1E6-0A42-6342-8A19-FA364A33AB30}" type="slidenum">
              <a:rPr lang="en-US" smtClean="0"/>
              <a:t>24</a:t>
            </a:fld>
            <a:endParaRPr lang="en-US"/>
          </a:p>
        </p:txBody>
      </p:sp>
      <p:sp>
        <p:nvSpPr>
          <p:cNvPr id="5" name="Rectangle 4">
            <a:extLst>
              <a:ext uri="{FF2B5EF4-FFF2-40B4-BE49-F238E27FC236}">
                <a16:creationId xmlns="" xmlns:a16="http://schemas.microsoft.com/office/drawing/2014/main" id="{52036DB2-A2A1-0042-86DF-7D4F6BBBC6D6}"/>
              </a:ext>
            </a:extLst>
          </p:cNvPr>
          <p:cNvSpPr/>
          <p:nvPr/>
        </p:nvSpPr>
        <p:spPr>
          <a:xfrm>
            <a:off x="1237736" y="1751083"/>
            <a:ext cx="3955551" cy="719191"/>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Ask an interesting question</a:t>
            </a:r>
          </a:p>
        </p:txBody>
      </p:sp>
      <p:sp>
        <p:nvSpPr>
          <p:cNvPr id="6" name="Rectangle 5">
            <a:extLst>
              <a:ext uri="{FF2B5EF4-FFF2-40B4-BE49-F238E27FC236}">
                <a16:creationId xmlns="" xmlns:a16="http://schemas.microsoft.com/office/drawing/2014/main" id="{C8D37DB1-E011-E644-9F3F-EE1F5B8F3AB4}"/>
              </a:ext>
            </a:extLst>
          </p:cNvPr>
          <p:cNvSpPr/>
          <p:nvPr/>
        </p:nvSpPr>
        <p:spPr>
          <a:xfrm>
            <a:off x="1237736" y="2613517"/>
            <a:ext cx="3955551" cy="7191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888766F4-65BA-DA4A-85B0-7810114988D4}"/>
              </a:ext>
            </a:extLst>
          </p:cNvPr>
          <p:cNvSpPr/>
          <p:nvPr/>
        </p:nvSpPr>
        <p:spPr>
          <a:xfrm>
            <a:off x="1237735" y="3475951"/>
            <a:ext cx="3955551" cy="719191"/>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C3A4A934-DB58-9848-BC6E-D3C2761F917A}"/>
              </a:ext>
            </a:extLst>
          </p:cNvPr>
          <p:cNvSpPr/>
          <p:nvPr/>
        </p:nvSpPr>
        <p:spPr>
          <a:xfrm>
            <a:off x="1237734" y="4336090"/>
            <a:ext cx="3955551" cy="7191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B2D5EE47-9B54-8041-89A0-721E69547709}"/>
              </a:ext>
            </a:extLst>
          </p:cNvPr>
          <p:cNvSpPr/>
          <p:nvPr/>
        </p:nvSpPr>
        <p:spPr>
          <a:xfrm>
            <a:off x="1237734" y="5196229"/>
            <a:ext cx="3955551" cy="719191"/>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BC25760A-CC66-B344-A546-7DE10EB2173E}"/>
              </a:ext>
            </a:extLst>
          </p:cNvPr>
          <p:cNvSpPr/>
          <p:nvPr/>
        </p:nvSpPr>
        <p:spPr>
          <a:xfrm>
            <a:off x="2330651" y="2742279"/>
            <a:ext cx="1769715" cy="461665"/>
          </a:xfrm>
          <a:prstGeom prst="rect">
            <a:avLst/>
          </a:prstGeom>
        </p:spPr>
        <p:txBody>
          <a:bodyPr wrap="none">
            <a:spAutoFit/>
          </a:bodyPr>
          <a:lstStyle/>
          <a:p>
            <a:pPr algn="ctr"/>
            <a:r>
              <a:rPr lang="en-US" sz="2400" dirty="0"/>
              <a:t>Get the Data</a:t>
            </a:r>
          </a:p>
        </p:txBody>
      </p:sp>
      <p:sp>
        <p:nvSpPr>
          <p:cNvPr id="12" name="Rectangle 11">
            <a:extLst>
              <a:ext uri="{FF2B5EF4-FFF2-40B4-BE49-F238E27FC236}">
                <a16:creationId xmlns="" xmlns:a16="http://schemas.microsoft.com/office/drawing/2014/main" id="{612609DB-0EE5-654B-BDCF-DC953EFB6A7E}"/>
              </a:ext>
            </a:extLst>
          </p:cNvPr>
          <p:cNvSpPr/>
          <p:nvPr/>
        </p:nvSpPr>
        <p:spPr>
          <a:xfrm>
            <a:off x="2087378" y="3629431"/>
            <a:ext cx="2256259" cy="461665"/>
          </a:xfrm>
          <a:prstGeom prst="rect">
            <a:avLst/>
          </a:prstGeom>
        </p:spPr>
        <p:txBody>
          <a:bodyPr wrap="none">
            <a:spAutoFit/>
          </a:bodyPr>
          <a:lstStyle/>
          <a:p>
            <a:pPr algn="ctr"/>
            <a:r>
              <a:rPr lang="en-US" sz="2400" dirty="0"/>
              <a:t>Explore the Data</a:t>
            </a:r>
          </a:p>
        </p:txBody>
      </p:sp>
      <p:sp>
        <p:nvSpPr>
          <p:cNvPr id="13" name="Rectangle 12">
            <a:extLst>
              <a:ext uri="{FF2B5EF4-FFF2-40B4-BE49-F238E27FC236}">
                <a16:creationId xmlns="" xmlns:a16="http://schemas.microsoft.com/office/drawing/2014/main" id="{0B036C9A-CBB7-F643-A1D1-D80FAE63D06F}"/>
              </a:ext>
            </a:extLst>
          </p:cNvPr>
          <p:cNvSpPr/>
          <p:nvPr/>
        </p:nvSpPr>
        <p:spPr>
          <a:xfrm>
            <a:off x="2149478" y="4464853"/>
            <a:ext cx="2132059" cy="461665"/>
          </a:xfrm>
          <a:prstGeom prst="rect">
            <a:avLst/>
          </a:prstGeom>
        </p:spPr>
        <p:txBody>
          <a:bodyPr wrap="none">
            <a:spAutoFit/>
          </a:bodyPr>
          <a:lstStyle/>
          <a:p>
            <a:pPr algn="ctr"/>
            <a:r>
              <a:rPr lang="en-US" sz="2400" dirty="0">
                <a:solidFill>
                  <a:schemeClr val="bg1">
                    <a:lumMod val="85000"/>
                  </a:schemeClr>
                </a:solidFill>
              </a:rPr>
              <a:t>Model the Data</a:t>
            </a:r>
          </a:p>
        </p:txBody>
      </p:sp>
      <p:sp>
        <p:nvSpPr>
          <p:cNvPr id="14" name="Rectangle 13">
            <a:extLst>
              <a:ext uri="{FF2B5EF4-FFF2-40B4-BE49-F238E27FC236}">
                <a16:creationId xmlns="" xmlns:a16="http://schemas.microsoft.com/office/drawing/2014/main" id="{FDB6A224-4C3B-4B45-9275-560AFE7B89FC}"/>
              </a:ext>
            </a:extLst>
          </p:cNvPr>
          <p:cNvSpPr/>
          <p:nvPr/>
        </p:nvSpPr>
        <p:spPr>
          <a:xfrm>
            <a:off x="1290076" y="5355769"/>
            <a:ext cx="3850861" cy="400110"/>
          </a:xfrm>
          <a:prstGeom prst="rect">
            <a:avLst/>
          </a:prstGeom>
        </p:spPr>
        <p:txBody>
          <a:bodyPr wrap="none">
            <a:spAutoFit/>
          </a:bodyPr>
          <a:lstStyle/>
          <a:p>
            <a:pPr algn="ctr"/>
            <a:r>
              <a:rPr lang="en-US" sz="2000" dirty="0">
                <a:solidFill>
                  <a:schemeClr val="bg1"/>
                </a:solidFill>
              </a:rPr>
              <a:t>Communicate/Visualize the Results</a:t>
            </a:r>
          </a:p>
        </p:txBody>
      </p:sp>
      <p:sp>
        <p:nvSpPr>
          <p:cNvPr id="10" name="Rectangular Callout 9">
            <a:extLst>
              <a:ext uri="{FF2B5EF4-FFF2-40B4-BE49-F238E27FC236}">
                <a16:creationId xmlns="" xmlns:a16="http://schemas.microsoft.com/office/drawing/2014/main" id="{E9AA184A-FC15-1B42-81D6-2B2C751FB91A}"/>
              </a:ext>
            </a:extLst>
          </p:cNvPr>
          <p:cNvSpPr/>
          <p:nvPr/>
        </p:nvSpPr>
        <p:spPr>
          <a:xfrm rot="5400000">
            <a:off x="7465654" y="321309"/>
            <a:ext cx="2585005" cy="5444557"/>
          </a:xfrm>
          <a:prstGeom prst="wedgeRectCallout">
            <a:avLst>
              <a:gd name="adj1" fmla="val 99594"/>
              <a:gd name="adj2" fmla="val 62500"/>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 xmlns:a16="http://schemas.microsoft.com/office/drawing/2014/main" id="{BEE63FAF-5897-8D41-A62C-4D5CF40BB7F7}"/>
              </a:ext>
            </a:extLst>
          </p:cNvPr>
          <p:cNvSpPr txBox="1"/>
          <p:nvPr/>
        </p:nvSpPr>
        <p:spPr>
          <a:xfrm>
            <a:off x="6349429" y="1972638"/>
            <a:ext cx="5131006" cy="2468368"/>
          </a:xfrm>
          <a:prstGeom prst="rect">
            <a:avLst/>
          </a:prstGeom>
          <a:noFill/>
        </p:spPr>
        <p:txBody>
          <a:bodyPr wrap="square" rtlCol="0">
            <a:spAutoFit/>
          </a:bodyPr>
          <a:lstStyle/>
          <a:p>
            <a:pPr>
              <a:lnSpc>
                <a:spcPct val="200000"/>
              </a:lnSpc>
            </a:pPr>
            <a:r>
              <a:rPr lang="en-US" sz="2000" dirty="0"/>
              <a:t>What did we learn?</a:t>
            </a:r>
          </a:p>
          <a:p>
            <a:pPr>
              <a:lnSpc>
                <a:spcPct val="200000"/>
              </a:lnSpc>
            </a:pPr>
            <a:r>
              <a:rPr lang="en-US" sz="2000" dirty="0"/>
              <a:t>Do the results make sense?</a:t>
            </a:r>
          </a:p>
          <a:p>
            <a:pPr>
              <a:lnSpc>
                <a:spcPct val="200000"/>
              </a:lnSpc>
            </a:pPr>
            <a:r>
              <a:rPr lang="en-US" sz="2000" dirty="0"/>
              <a:t>Can we effectively tell a story?</a:t>
            </a:r>
          </a:p>
          <a:p>
            <a:pPr>
              <a:lnSpc>
                <a:spcPct val="200000"/>
              </a:lnSpc>
            </a:pPr>
            <a:endParaRPr lang="en-US" sz="2000" dirty="0"/>
          </a:p>
        </p:txBody>
      </p:sp>
    </p:spTree>
    <p:extLst>
      <p:ext uri="{BB962C8B-B14F-4D97-AF65-F5344CB8AC3E}">
        <p14:creationId xmlns:p14="http://schemas.microsoft.com/office/powerpoint/2010/main" val="1777833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a:t>
            </a:r>
          </a:p>
        </p:txBody>
      </p:sp>
      <p:sp>
        <p:nvSpPr>
          <p:cNvPr id="3" name="Content Placeholder 2"/>
          <p:cNvSpPr>
            <a:spLocks noGrp="1"/>
          </p:cNvSpPr>
          <p:nvPr>
            <p:ph idx="1"/>
          </p:nvPr>
        </p:nvSpPr>
        <p:spPr>
          <a:xfrm>
            <a:off x="833414" y="1177758"/>
            <a:ext cx="11009293" cy="5588167"/>
          </a:xfrm>
        </p:spPr>
        <p:txBody>
          <a:bodyPr/>
          <a:lstStyle/>
          <a:p>
            <a:pPr>
              <a:spcAft>
                <a:spcPts val="1200"/>
              </a:spcAft>
            </a:pPr>
            <a:r>
              <a:rPr lang="en-US" dirty="0"/>
              <a:t>The material of the course will integrate the five key facets of an investigation using data:</a:t>
            </a:r>
          </a:p>
          <a:p>
            <a:pPr marL="514350" indent="-514350">
              <a:buFont typeface="+mj-lt"/>
              <a:buAutoNum type="arabicPeriod"/>
            </a:pPr>
            <a:r>
              <a:rPr lang="en-US" dirty="0"/>
              <a:t>data collection; data wrangling, cleaning, and sampling to get a suitable data set</a:t>
            </a:r>
          </a:p>
          <a:p>
            <a:pPr marL="514350" indent="-514350">
              <a:buFont typeface="+mj-lt"/>
              <a:buAutoNum type="arabicPeriod"/>
            </a:pPr>
            <a:r>
              <a:rPr lang="en-US" dirty="0"/>
              <a:t>data management; accessing data quickly and reliably</a:t>
            </a:r>
          </a:p>
          <a:p>
            <a:pPr marL="514350" indent="-514350">
              <a:buFont typeface="+mj-lt"/>
              <a:buAutoNum type="arabicPeriod"/>
            </a:pPr>
            <a:r>
              <a:rPr lang="en-US" dirty="0"/>
              <a:t>exploratory data analysis; generating hypotheses and building intuition</a:t>
            </a:r>
          </a:p>
          <a:p>
            <a:pPr marL="514350" indent="-514350">
              <a:buFont typeface="+mj-lt"/>
              <a:buAutoNum type="arabicPeriod"/>
            </a:pPr>
            <a:r>
              <a:rPr lang="en-US" dirty="0"/>
              <a:t>prediction or statistical learning</a:t>
            </a:r>
          </a:p>
          <a:p>
            <a:pPr marL="514350" indent="-514350">
              <a:buFont typeface="+mj-lt"/>
              <a:buAutoNum type="arabicPeriod"/>
            </a:pPr>
            <a:r>
              <a:rPr lang="en-US" dirty="0"/>
              <a:t>communication; summarizing results through visualization, stories, and interpretable summaries.</a:t>
            </a:r>
          </a:p>
        </p:txBody>
      </p:sp>
      <p:sp>
        <p:nvSpPr>
          <p:cNvPr id="4" name="Slide Number Placeholder 3"/>
          <p:cNvSpPr>
            <a:spLocks noGrp="1"/>
          </p:cNvSpPr>
          <p:nvPr>
            <p:ph type="sldNum" sz="quarter" idx="12"/>
          </p:nvPr>
        </p:nvSpPr>
        <p:spPr/>
        <p:txBody>
          <a:bodyPr/>
          <a:lstStyle/>
          <a:p>
            <a:fld id="{AD29F1E6-0A42-6342-8A19-FA364A33AB30}" type="slidenum">
              <a:rPr lang="en-US" smtClean="0"/>
              <a:t>25</a:t>
            </a:fld>
            <a:endParaRPr lang="en-US"/>
          </a:p>
        </p:txBody>
      </p:sp>
    </p:spTree>
    <p:extLst>
      <p:ext uri="{BB962C8B-B14F-4D97-AF65-F5344CB8AC3E}">
        <p14:creationId xmlns:p14="http://schemas.microsoft.com/office/powerpoint/2010/main" val="90039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a:t>
            </a:r>
          </a:p>
        </p:txBody>
      </p:sp>
      <p:sp>
        <p:nvSpPr>
          <p:cNvPr id="3" name="Content Placeholder 2"/>
          <p:cNvSpPr>
            <a:spLocks noGrp="1"/>
          </p:cNvSpPr>
          <p:nvPr>
            <p:ph idx="1"/>
          </p:nvPr>
        </p:nvSpPr>
        <p:spPr>
          <a:xfrm>
            <a:off x="833414" y="1177758"/>
            <a:ext cx="11009293" cy="5588167"/>
          </a:xfrm>
        </p:spPr>
        <p:txBody>
          <a:bodyPr/>
          <a:lstStyle/>
          <a:p>
            <a:r>
              <a:rPr lang="en-US" b="1" dirty="0"/>
              <a:t>Week 1: </a:t>
            </a:r>
          </a:p>
          <a:p>
            <a:endParaRPr lang="en-US" dirty="0"/>
          </a:p>
          <a:p>
            <a:r>
              <a:rPr lang="en-US" dirty="0"/>
              <a:t>Getting ready with python, </a:t>
            </a:r>
            <a:r>
              <a:rPr lang="en-US" dirty="0" err="1"/>
              <a:t>jupyter</a:t>
            </a:r>
            <a:r>
              <a:rPr lang="en-US" dirty="0"/>
              <a:t> notebooks, environments and </a:t>
            </a:r>
            <a:r>
              <a:rPr lang="en-US" dirty="0" err="1"/>
              <a:t>numpy</a:t>
            </a:r>
            <a:r>
              <a:rPr lang="en-US" dirty="0"/>
              <a:t>.</a:t>
            </a:r>
          </a:p>
          <a:p>
            <a:endParaRPr lang="en-US" dirty="0"/>
          </a:p>
          <a:p>
            <a:pPr>
              <a:spcAft>
                <a:spcPts val="1200"/>
              </a:spcAft>
            </a:pPr>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26</a:t>
            </a:fld>
            <a:endParaRPr lang="en-US"/>
          </a:p>
        </p:txBody>
      </p:sp>
    </p:spTree>
    <p:extLst>
      <p:ext uri="{BB962C8B-B14F-4D97-AF65-F5344CB8AC3E}">
        <p14:creationId xmlns:p14="http://schemas.microsoft.com/office/powerpoint/2010/main" val="1533670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a:t>
            </a:r>
          </a:p>
        </p:txBody>
      </p:sp>
      <p:sp>
        <p:nvSpPr>
          <p:cNvPr id="3" name="Content Placeholder 2"/>
          <p:cNvSpPr>
            <a:spLocks noGrp="1"/>
          </p:cNvSpPr>
          <p:nvPr>
            <p:ph idx="1"/>
          </p:nvPr>
        </p:nvSpPr>
        <p:spPr>
          <a:xfrm>
            <a:off x="833414" y="1177758"/>
            <a:ext cx="11009293" cy="5588167"/>
          </a:xfrm>
        </p:spPr>
        <p:txBody>
          <a:bodyPr/>
          <a:lstStyle/>
          <a:p>
            <a:r>
              <a:rPr lang="en-US" b="1" dirty="0"/>
              <a:t>Week 2: </a:t>
            </a:r>
          </a:p>
          <a:p>
            <a:endParaRPr lang="en-US" dirty="0"/>
          </a:p>
          <a:p>
            <a:r>
              <a:rPr lang="en-US" dirty="0"/>
              <a:t>Basic  statistics, visualization, pandas and data scraping</a:t>
            </a:r>
          </a:p>
          <a:p>
            <a:endParaRPr lang="en-US" dirty="0"/>
          </a:p>
          <a:p>
            <a:pPr>
              <a:spcAft>
                <a:spcPts val="1200"/>
              </a:spcAft>
            </a:pPr>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27</a:t>
            </a:fld>
            <a:endParaRPr lang="en-US"/>
          </a:p>
        </p:txBody>
      </p:sp>
    </p:spTree>
    <p:extLst>
      <p:ext uri="{BB962C8B-B14F-4D97-AF65-F5344CB8AC3E}">
        <p14:creationId xmlns:p14="http://schemas.microsoft.com/office/powerpoint/2010/main" val="4185709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a:t>
            </a:r>
          </a:p>
        </p:txBody>
      </p:sp>
      <p:sp>
        <p:nvSpPr>
          <p:cNvPr id="3" name="Content Placeholder 2"/>
          <p:cNvSpPr>
            <a:spLocks noGrp="1"/>
          </p:cNvSpPr>
          <p:nvPr>
            <p:ph idx="1"/>
          </p:nvPr>
        </p:nvSpPr>
        <p:spPr>
          <a:xfrm>
            <a:off x="833414" y="1177758"/>
            <a:ext cx="11009293" cy="5588167"/>
          </a:xfrm>
        </p:spPr>
        <p:txBody>
          <a:bodyPr/>
          <a:lstStyle/>
          <a:p>
            <a:pPr>
              <a:spcAft>
                <a:spcPts val="1200"/>
              </a:spcAft>
            </a:pPr>
            <a:r>
              <a:rPr lang="en-US" b="1" dirty="0"/>
              <a:t>Week 3 and 4: </a:t>
            </a:r>
          </a:p>
          <a:p>
            <a:pPr>
              <a:spcAft>
                <a:spcPts val="1200"/>
              </a:spcAft>
            </a:pPr>
            <a:r>
              <a:rPr lang="en-US" dirty="0"/>
              <a:t>Regression, and </a:t>
            </a:r>
            <a:r>
              <a:rPr lang="en-US" dirty="0" err="1"/>
              <a:t>sklearn</a:t>
            </a:r>
            <a:r>
              <a:rPr lang="en-US" dirty="0"/>
              <a:t> using transportation data:</a:t>
            </a:r>
          </a:p>
          <a:p>
            <a:pPr marL="457200" indent="-457200">
              <a:buFont typeface="Arial" charset="0"/>
              <a:buChar char="•"/>
            </a:pPr>
            <a:r>
              <a:rPr lang="en-US" dirty="0" err="1"/>
              <a:t>knn</a:t>
            </a:r>
            <a:r>
              <a:rPr lang="en-US" dirty="0"/>
              <a:t> regression</a:t>
            </a:r>
          </a:p>
          <a:p>
            <a:pPr marL="457200" indent="-457200">
              <a:buFont typeface="Arial" charset="0"/>
              <a:buChar char="•"/>
            </a:pPr>
            <a:r>
              <a:rPr lang="en-US" dirty="0"/>
              <a:t>Linear and Polynomial Regression</a:t>
            </a:r>
          </a:p>
          <a:p>
            <a:pPr marL="457200" indent="-457200">
              <a:buFont typeface="Arial" charset="0"/>
              <a:buChar char="•"/>
            </a:pPr>
            <a:r>
              <a:rPr lang="en-US" dirty="0"/>
              <a:t>Multiple Regression</a:t>
            </a:r>
          </a:p>
          <a:p>
            <a:pPr marL="457200" indent="-457200">
              <a:buFont typeface="Arial" charset="0"/>
              <a:buChar char="•"/>
            </a:pPr>
            <a:r>
              <a:rPr lang="en-US" dirty="0"/>
              <a:t>Model Selection</a:t>
            </a:r>
          </a:p>
          <a:p>
            <a:pPr marL="457200" indent="-457200">
              <a:buFont typeface="Arial" charset="0"/>
              <a:buChar char="•"/>
            </a:pPr>
            <a:r>
              <a:rPr lang="en-US" dirty="0"/>
              <a:t>Regularization</a:t>
            </a:r>
          </a:p>
          <a:p>
            <a:pPr>
              <a:spcAft>
                <a:spcPts val="1200"/>
              </a:spcAft>
            </a:pPr>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28</a:t>
            </a:fld>
            <a:endParaRPr lang="en-US"/>
          </a:p>
        </p:txBody>
      </p:sp>
    </p:spTree>
    <p:extLst>
      <p:ext uri="{BB962C8B-B14F-4D97-AF65-F5344CB8AC3E}">
        <p14:creationId xmlns:p14="http://schemas.microsoft.com/office/powerpoint/2010/main" val="335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a:t>
            </a:r>
          </a:p>
        </p:txBody>
      </p:sp>
      <p:sp>
        <p:nvSpPr>
          <p:cNvPr id="3" name="Content Placeholder 2"/>
          <p:cNvSpPr>
            <a:spLocks noGrp="1"/>
          </p:cNvSpPr>
          <p:nvPr>
            <p:ph idx="1"/>
          </p:nvPr>
        </p:nvSpPr>
        <p:spPr>
          <a:xfrm>
            <a:off x="833414" y="1177758"/>
            <a:ext cx="11009293" cy="5588167"/>
          </a:xfrm>
        </p:spPr>
        <p:txBody>
          <a:bodyPr/>
          <a:lstStyle/>
          <a:p>
            <a:pPr>
              <a:spcAft>
                <a:spcPts val="1200"/>
              </a:spcAft>
            </a:pPr>
            <a:r>
              <a:rPr lang="en-US" b="1" dirty="0"/>
              <a:t>Week 5:</a:t>
            </a:r>
          </a:p>
          <a:p>
            <a:pPr>
              <a:spcAft>
                <a:spcPts val="1200"/>
              </a:spcAft>
            </a:pPr>
            <a:r>
              <a:rPr lang="en-US" dirty="0"/>
              <a:t>Exploratory Data Analysis, matplotlib and seaborn:</a:t>
            </a:r>
          </a:p>
          <a:p>
            <a:pPr marL="457200" indent="-457200">
              <a:buFont typeface="Arial" charset="0"/>
              <a:buChar char="•"/>
            </a:pPr>
            <a:r>
              <a:rPr lang="en-US" dirty="0"/>
              <a:t>Basic concepts of EDA</a:t>
            </a:r>
          </a:p>
          <a:p>
            <a:pPr marL="457200" indent="-457200">
              <a:buFont typeface="Arial" charset="0"/>
              <a:buChar char="•"/>
            </a:pPr>
            <a:r>
              <a:rPr lang="en-US" dirty="0"/>
              <a:t>Basic concepts of Visualization and Communications</a:t>
            </a:r>
          </a:p>
        </p:txBody>
      </p:sp>
      <p:sp>
        <p:nvSpPr>
          <p:cNvPr id="4" name="Slide Number Placeholder 3"/>
          <p:cNvSpPr>
            <a:spLocks noGrp="1"/>
          </p:cNvSpPr>
          <p:nvPr>
            <p:ph type="sldNum" sz="quarter" idx="12"/>
          </p:nvPr>
        </p:nvSpPr>
        <p:spPr/>
        <p:txBody>
          <a:bodyPr/>
          <a:lstStyle/>
          <a:p>
            <a:fld id="{AD29F1E6-0A42-6342-8A19-FA364A33AB30}" type="slidenum">
              <a:rPr lang="en-US" smtClean="0"/>
              <a:t>29</a:t>
            </a:fld>
            <a:endParaRPr lang="en-US"/>
          </a:p>
        </p:txBody>
      </p:sp>
    </p:spTree>
    <p:extLst>
      <p:ext uri="{BB962C8B-B14F-4D97-AF65-F5344CB8AC3E}">
        <p14:creationId xmlns:p14="http://schemas.microsoft.com/office/powerpoint/2010/main" val="50183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a:t>
            </a:r>
          </a:p>
        </p:txBody>
      </p:sp>
      <p:sp>
        <p:nvSpPr>
          <p:cNvPr id="3" name="Content Placeholder 2"/>
          <p:cNvSpPr>
            <a:spLocks noGrp="1"/>
          </p:cNvSpPr>
          <p:nvPr>
            <p:ph idx="1"/>
          </p:nvPr>
        </p:nvSpPr>
        <p:spPr>
          <a:xfrm>
            <a:off x="729768" y="983807"/>
            <a:ext cx="10327008" cy="2111143"/>
          </a:xfrm>
        </p:spPr>
        <p:txBody>
          <a:bodyPr/>
          <a:lstStyle/>
          <a:p>
            <a:r>
              <a:rPr lang="en-US" dirty="0"/>
              <a:t>Jobs!</a:t>
            </a:r>
          </a:p>
        </p:txBody>
      </p:sp>
      <p:sp>
        <p:nvSpPr>
          <p:cNvPr id="4" name="Slide Number Placeholder 3"/>
          <p:cNvSpPr>
            <a:spLocks noGrp="1"/>
          </p:cNvSpPr>
          <p:nvPr>
            <p:ph type="sldNum" sz="quarter" idx="12"/>
          </p:nvPr>
        </p:nvSpPr>
        <p:spPr/>
        <p:txBody>
          <a:bodyPr/>
          <a:lstStyle/>
          <a:p>
            <a:fld id="{AD29F1E6-0A42-6342-8A19-FA364A33AB30}" type="slidenum">
              <a:rPr lang="en-US" smtClean="0"/>
              <a:t>3</a:t>
            </a:fld>
            <a:endParaRPr lang="en-US"/>
          </a:p>
        </p:txBody>
      </p:sp>
      <p:pic>
        <p:nvPicPr>
          <p:cNvPr id="5" name="Picture 4"/>
          <p:cNvPicPr>
            <a:picLocks noChangeAspect="1"/>
          </p:cNvPicPr>
          <p:nvPr/>
        </p:nvPicPr>
        <p:blipFill>
          <a:blip r:embed="rId2"/>
          <a:stretch>
            <a:fillRect/>
          </a:stretch>
        </p:blipFill>
        <p:spPr>
          <a:xfrm>
            <a:off x="1737679" y="1557673"/>
            <a:ext cx="8311187" cy="4731916"/>
          </a:xfrm>
          <a:prstGeom prst="rect">
            <a:avLst/>
          </a:prstGeom>
        </p:spPr>
      </p:pic>
      <p:sp>
        <p:nvSpPr>
          <p:cNvPr id="7" name="Oval 6"/>
          <p:cNvSpPr/>
          <p:nvPr/>
        </p:nvSpPr>
        <p:spPr>
          <a:xfrm>
            <a:off x="5189838" y="3026265"/>
            <a:ext cx="1037968" cy="642551"/>
          </a:xfrm>
          <a:prstGeom prst="ellipse">
            <a:avLst/>
          </a:prstGeom>
          <a:no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2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a:t>
            </a:r>
          </a:p>
        </p:txBody>
      </p:sp>
      <p:sp>
        <p:nvSpPr>
          <p:cNvPr id="3" name="Content Placeholder 2"/>
          <p:cNvSpPr>
            <a:spLocks noGrp="1"/>
          </p:cNvSpPr>
          <p:nvPr>
            <p:ph idx="1"/>
          </p:nvPr>
        </p:nvSpPr>
        <p:spPr>
          <a:xfrm>
            <a:off x="833414" y="1177758"/>
            <a:ext cx="11009293" cy="5588167"/>
          </a:xfrm>
        </p:spPr>
        <p:txBody>
          <a:bodyPr/>
          <a:lstStyle/>
          <a:p>
            <a:pPr>
              <a:spcAft>
                <a:spcPts val="1200"/>
              </a:spcAft>
            </a:pPr>
            <a:r>
              <a:rPr lang="en-US" b="1" dirty="0"/>
              <a:t>Week 6-7:</a:t>
            </a:r>
          </a:p>
          <a:p>
            <a:pPr>
              <a:spcAft>
                <a:spcPts val="1200"/>
              </a:spcAft>
            </a:pPr>
            <a:r>
              <a:rPr lang="en-US" dirty="0"/>
              <a:t>Classification, data imputations on Health Data:</a:t>
            </a:r>
          </a:p>
          <a:p>
            <a:pPr marL="457200" indent="-457200">
              <a:buFont typeface="Arial" charset="0"/>
              <a:buChar char="•"/>
            </a:pPr>
            <a:r>
              <a:rPr lang="en-US" dirty="0"/>
              <a:t>Logistic Regression (linear and polynomial)</a:t>
            </a:r>
          </a:p>
          <a:p>
            <a:pPr marL="457200" indent="-457200">
              <a:buFont typeface="Arial" charset="0"/>
              <a:buChar char="•"/>
            </a:pPr>
            <a:r>
              <a:rPr lang="en-US" dirty="0"/>
              <a:t>Multiple Logistic Regression</a:t>
            </a:r>
          </a:p>
          <a:p>
            <a:pPr marL="457200" indent="-457200">
              <a:buFont typeface="Arial" charset="0"/>
              <a:buChar char="•"/>
            </a:pPr>
            <a:r>
              <a:rPr lang="en-US" dirty="0"/>
              <a:t>Missing data and </a:t>
            </a:r>
            <a:r>
              <a:rPr lang="en-US" dirty="0" err="1"/>
              <a:t>knn</a:t>
            </a:r>
            <a:r>
              <a:rPr lang="en-US" dirty="0"/>
              <a:t> classification</a:t>
            </a:r>
          </a:p>
        </p:txBody>
      </p:sp>
      <p:sp>
        <p:nvSpPr>
          <p:cNvPr id="4" name="Slide Number Placeholder 3"/>
          <p:cNvSpPr>
            <a:spLocks noGrp="1"/>
          </p:cNvSpPr>
          <p:nvPr>
            <p:ph type="sldNum" sz="quarter" idx="12"/>
          </p:nvPr>
        </p:nvSpPr>
        <p:spPr/>
        <p:txBody>
          <a:bodyPr/>
          <a:lstStyle/>
          <a:p>
            <a:fld id="{AD29F1E6-0A42-6342-8A19-FA364A33AB30}" type="slidenum">
              <a:rPr lang="en-US" smtClean="0"/>
              <a:t>30</a:t>
            </a:fld>
            <a:endParaRPr lang="en-US"/>
          </a:p>
        </p:txBody>
      </p:sp>
    </p:spTree>
    <p:extLst>
      <p:ext uri="{BB962C8B-B14F-4D97-AF65-F5344CB8AC3E}">
        <p14:creationId xmlns:p14="http://schemas.microsoft.com/office/powerpoint/2010/main" val="229621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a:t>
            </a:r>
          </a:p>
        </p:txBody>
      </p:sp>
      <p:sp>
        <p:nvSpPr>
          <p:cNvPr id="3" name="Content Placeholder 2"/>
          <p:cNvSpPr>
            <a:spLocks noGrp="1"/>
          </p:cNvSpPr>
          <p:nvPr>
            <p:ph idx="1"/>
          </p:nvPr>
        </p:nvSpPr>
        <p:spPr>
          <a:xfrm>
            <a:off x="833414" y="1177758"/>
            <a:ext cx="11009293" cy="5588167"/>
          </a:xfrm>
        </p:spPr>
        <p:txBody>
          <a:bodyPr/>
          <a:lstStyle/>
          <a:p>
            <a:pPr>
              <a:spcAft>
                <a:spcPts val="1200"/>
              </a:spcAft>
            </a:pPr>
            <a:r>
              <a:rPr lang="en-US" b="1" dirty="0"/>
              <a:t>Week 8:</a:t>
            </a:r>
          </a:p>
          <a:p>
            <a:pPr>
              <a:spcAft>
                <a:spcPts val="1200"/>
              </a:spcAft>
            </a:pPr>
            <a:r>
              <a:rPr lang="en-US" dirty="0" err="1"/>
              <a:t>EthiCS</a:t>
            </a:r>
            <a:endParaRPr lang="en-US" dirty="0"/>
          </a:p>
          <a:p>
            <a:pPr>
              <a:spcAft>
                <a:spcPts val="1200"/>
              </a:spcAft>
            </a:pPr>
            <a:r>
              <a:rPr lang="en-US" dirty="0" smtClean="0"/>
              <a:t>PCA and high dimensionality </a:t>
            </a:r>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31</a:t>
            </a:fld>
            <a:endParaRPr lang="en-US"/>
          </a:p>
        </p:txBody>
      </p:sp>
    </p:spTree>
    <p:extLst>
      <p:ext uri="{BB962C8B-B14F-4D97-AF65-F5344CB8AC3E}">
        <p14:creationId xmlns:p14="http://schemas.microsoft.com/office/powerpoint/2010/main" val="410099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a:t>
            </a:r>
          </a:p>
        </p:txBody>
      </p:sp>
      <p:sp>
        <p:nvSpPr>
          <p:cNvPr id="3" name="Content Placeholder 2"/>
          <p:cNvSpPr>
            <a:spLocks noGrp="1"/>
          </p:cNvSpPr>
          <p:nvPr>
            <p:ph idx="1"/>
          </p:nvPr>
        </p:nvSpPr>
        <p:spPr>
          <a:xfrm>
            <a:off x="833414" y="1177758"/>
            <a:ext cx="11009293" cy="5588167"/>
          </a:xfrm>
        </p:spPr>
        <p:txBody>
          <a:bodyPr/>
          <a:lstStyle/>
          <a:p>
            <a:pPr>
              <a:spcAft>
                <a:spcPts val="1200"/>
              </a:spcAft>
            </a:pPr>
            <a:r>
              <a:rPr lang="en-US" b="1" dirty="0"/>
              <a:t>Week 9 and 10:</a:t>
            </a:r>
          </a:p>
          <a:p>
            <a:pPr>
              <a:spcAft>
                <a:spcPts val="1200"/>
              </a:spcAft>
            </a:pPr>
            <a:r>
              <a:rPr lang="en-US" dirty="0"/>
              <a:t>Decisions trees and </a:t>
            </a:r>
            <a:r>
              <a:rPr lang="en-US" dirty="0"/>
              <a:t>e</a:t>
            </a:r>
            <a:r>
              <a:rPr lang="en-US" dirty="0" smtClean="0"/>
              <a:t>nsemble </a:t>
            </a:r>
            <a:r>
              <a:rPr lang="en-US" dirty="0"/>
              <a:t>m</a:t>
            </a:r>
            <a:r>
              <a:rPr lang="en-US" dirty="0" smtClean="0"/>
              <a:t>ethods </a:t>
            </a:r>
            <a:r>
              <a:rPr lang="en-US" dirty="0"/>
              <a:t>:</a:t>
            </a:r>
          </a:p>
          <a:p>
            <a:pPr marL="457200" indent="-457200">
              <a:buFont typeface="Arial" charset="0"/>
              <a:buChar char="•"/>
            </a:pPr>
            <a:r>
              <a:rPr lang="en-US" dirty="0"/>
              <a:t>Simple Decision Trees for classification and Regression</a:t>
            </a:r>
          </a:p>
          <a:p>
            <a:pPr marL="457200" indent="-457200">
              <a:buFont typeface="Arial" charset="0"/>
              <a:buChar char="•"/>
            </a:pPr>
            <a:r>
              <a:rPr lang="en-US" dirty="0"/>
              <a:t>Bagging </a:t>
            </a:r>
          </a:p>
          <a:p>
            <a:pPr marL="457200" indent="-457200">
              <a:buFont typeface="Arial" charset="0"/>
              <a:buChar char="•"/>
            </a:pPr>
            <a:r>
              <a:rPr lang="en-US" dirty="0"/>
              <a:t>Random Forest</a:t>
            </a:r>
          </a:p>
          <a:p>
            <a:pPr marL="457200" indent="-457200">
              <a:buFont typeface="Arial" charset="0"/>
              <a:buChar char="•"/>
            </a:pPr>
            <a:r>
              <a:rPr lang="en-US" dirty="0"/>
              <a:t>Boosting</a:t>
            </a:r>
          </a:p>
          <a:p>
            <a:pPr marL="457200" indent="-457200">
              <a:buFont typeface="Arial" charset="0"/>
              <a:buChar char="•"/>
            </a:pPr>
            <a:r>
              <a:rPr lang="en-US" dirty="0"/>
              <a:t>Stacking</a:t>
            </a:r>
          </a:p>
          <a:p>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32</a:t>
            </a:fld>
            <a:endParaRPr lang="en-US"/>
          </a:p>
        </p:txBody>
      </p:sp>
    </p:spTree>
    <p:extLst>
      <p:ext uri="{BB962C8B-B14F-4D97-AF65-F5344CB8AC3E}">
        <p14:creationId xmlns:p14="http://schemas.microsoft.com/office/powerpoint/2010/main" val="169097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a:t>
            </a:r>
          </a:p>
        </p:txBody>
      </p:sp>
      <p:sp>
        <p:nvSpPr>
          <p:cNvPr id="3" name="Content Placeholder 2"/>
          <p:cNvSpPr>
            <a:spLocks noGrp="1"/>
          </p:cNvSpPr>
          <p:nvPr>
            <p:ph idx="1"/>
          </p:nvPr>
        </p:nvSpPr>
        <p:spPr>
          <a:xfrm>
            <a:off x="833414" y="1177758"/>
            <a:ext cx="11009293" cy="5588167"/>
          </a:xfrm>
        </p:spPr>
        <p:txBody>
          <a:bodyPr/>
          <a:lstStyle/>
          <a:p>
            <a:pPr>
              <a:spcAft>
                <a:spcPts val="1200"/>
              </a:spcAft>
            </a:pPr>
            <a:r>
              <a:rPr lang="en-US" b="1" dirty="0"/>
              <a:t>Week 10-12:</a:t>
            </a:r>
          </a:p>
          <a:p>
            <a:pPr>
              <a:spcAft>
                <a:spcPts val="1200"/>
              </a:spcAft>
            </a:pPr>
            <a:r>
              <a:rPr lang="en-US" dirty="0"/>
              <a:t>Neural Networks:</a:t>
            </a:r>
          </a:p>
          <a:p>
            <a:pPr marL="457200" indent="-457200">
              <a:buFont typeface="Arial" charset="0"/>
              <a:buChar char="•"/>
            </a:pPr>
            <a:r>
              <a:rPr lang="en-US" dirty="0"/>
              <a:t>Perceptron, Back Propagation and SGD</a:t>
            </a:r>
          </a:p>
          <a:p>
            <a:pPr marL="457200" indent="-457200">
              <a:buFont typeface="Arial" charset="0"/>
              <a:buChar char="•"/>
            </a:pPr>
            <a:r>
              <a:rPr lang="en-US" dirty="0"/>
              <a:t>MLP and design choices </a:t>
            </a:r>
          </a:p>
          <a:p>
            <a:pPr marL="457200" indent="-457200">
              <a:buFont typeface="Arial" charset="0"/>
              <a:buChar char="•"/>
            </a:pPr>
            <a:r>
              <a:rPr lang="en-US" dirty="0"/>
              <a:t>Advanced MLP, regularization, dropout, batch normalization</a:t>
            </a:r>
          </a:p>
          <a:p>
            <a:pPr marL="457200" indent="-457200">
              <a:buFont typeface="Arial" charset="0"/>
              <a:buChar char="•"/>
            </a:pPr>
            <a:r>
              <a:rPr lang="en-US" dirty="0"/>
              <a:t>Neural Network solvers</a:t>
            </a:r>
          </a:p>
        </p:txBody>
      </p:sp>
      <p:sp>
        <p:nvSpPr>
          <p:cNvPr id="4" name="Slide Number Placeholder 3"/>
          <p:cNvSpPr>
            <a:spLocks noGrp="1"/>
          </p:cNvSpPr>
          <p:nvPr>
            <p:ph type="sldNum" sz="quarter" idx="12"/>
          </p:nvPr>
        </p:nvSpPr>
        <p:spPr/>
        <p:txBody>
          <a:bodyPr/>
          <a:lstStyle/>
          <a:p>
            <a:fld id="{AD29F1E6-0A42-6342-8A19-FA364A33AB30}" type="slidenum">
              <a:rPr lang="en-US" smtClean="0"/>
              <a:t>33</a:t>
            </a:fld>
            <a:endParaRPr lang="en-US"/>
          </a:p>
        </p:txBody>
      </p:sp>
    </p:spTree>
    <p:extLst>
      <p:ext uri="{BB962C8B-B14F-4D97-AF65-F5344CB8AC3E}">
        <p14:creationId xmlns:p14="http://schemas.microsoft.com/office/powerpoint/2010/main" val="226328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a:t>
            </a:r>
          </a:p>
        </p:txBody>
      </p:sp>
      <p:sp>
        <p:nvSpPr>
          <p:cNvPr id="3" name="Content Placeholder 2"/>
          <p:cNvSpPr>
            <a:spLocks noGrp="1"/>
          </p:cNvSpPr>
          <p:nvPr>
            <p:ph idx="1"/>
          </p:nvPr>
        </p:nvSpPr>
        <p:spPr>
          <a:xfrm>
            <a:off x="833414" y="1177758"/>
            <a:ext cx="11009293" cy="5588167"/>
          </a:xfrm>
        </p:spPr>
        <p:txBody>
          <a:bodyPr/>
          <a:lstStyle/>
          <a:p>
            <a:pPr>
              <a:spcAft>
                <a:spcPts val="1200"/>
              </a:spcAft>
            </a:pPr>
            <a:r>
              <a:rPr lang="en-US" b="1" dirty="0"/>
              <a:t>Week 12:</a:t>
            </a:r>
          </a:p>
          <a:p>
            <a:pPr>
              <a:spcAft>
                <a:spcPts val="1200"/>
              </a:spcAft>
            </a:pPr>
            <a:r>
              <a:rPr lang="en-US" dirty="0"/>
              <a:t>More visualization and model interpretation</a:t>
            </a:r>
          </a:p>
        </p:txBody>
      </p:sp>
      <p:sp>
        <p:nvSpPr>
          <p:cNvPr id="4" name="Slide Number Placeholder 3"/>
          <p:cNvSpPr>
            <a:spLocks noGrp="1"/>
          </p:cNvSpPr>
          <p:nvPr>
            <p:ph type="sldNum" sz="quarter" idx="12"/>
          </p:nvPr>
        </p:nvSpPr>
        <p:spPr/>
        <p:txBody>
          <a:bodyPr/>
          <a:lstStyle/>
          <a:p>
            <a:fld id="{AD29F1E6-0A42-6342-8A19-FA364A33AB30}" type="slidenum">
              <a:rPr lang="en-US" smtClean="0"/>
              <a:t>34</a:t>
            </a:fld>
            <a:endParaRPr lang="en-US"/>
          </a:p>
        </p:txBody>
      </p:sp>
    </p:spTree>
    <p:extLst>
      <p:ext uri="{BB962C8B-B14F-4D97-AF65-F5344CB8AC3E}">
        <p14:creationId xmlns:p14="http://schemas.microsoft.com/office/powerpoint/2010/main" val="73458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a:t>
            </a:r>
          </a:p>
        </p:txBody>
      </p:sp>
      <p:sp>
        <p:nvSpPr>
          <p:cNvPr id="3" name="Content Placeholder 2"/>
          <p:cNvSpPr>
            <a:spLocks noGrp="1"/>
          </p:cNvSpPr>
          <p:nvPr>
            <p:ph idx="1"/>
          </p:nvPr>
        </p:nvSpPr>
        <p:spPr>
          <a:xfrm>
            <a:off x="833414" y="1177758"/>
            <a:ext cx="11009293" cy="5588167"/>
          </a:xfrm>
        </p:spPr>
        <p:txBody>
          <a:bodyPr/>
          <a:lstStyle/>
          <a:p>
            <a:pPr>
              <a:spcAft>
                <a:spcPts val="1200"/>
              </a:spcAft>
            </a:pPr>
            <a:r>
              <a:rPr lang="en-US" b="1" dirty="0"/>
              <a:t>Week 13:</a:t>
            </a:r>
          </a:p>
          <a:p>
            <a:pPr>
              <a:spcAft>
                <a:spcPts val="1200"/>
              </a:spcAft>
            </a:pPr>
            <a:r>
              <a:rPr lang="en-US" dirty="0"/>
              <a:t>Experimental </a:t>
            </a:r>
            <a:r>
              <a:rPr lang="en-US" dirty="0" smtClean="0"/>
              <a:t>Design:</a:t>
            </a:r>
          </a:p>
          <a:p>
            <a:pPr marL="457200" indent="-457200">
              <a:spcAft>
                <a:spcPts val="1200"/>
              </a:spcAft>
              <a:buFont typeface="Arial" charset="0"/>
              <a:buChar char="•"/>
            </a:pPr>
            <a:r>
              <a:rPr lang="en-US" dirty="0" smtClean="0"/>
              <a:t>AB testing</a:t>
            </a:r>
          </a:p>
          <a:p>
            <a:pPr marL="457200" indent="-457200">
              <a:spcAft>
                <a:spcPts val="1200"/>
              </a:spcAft>
              <a:buFont typeface="Arial" charset="0"/>
              <a:buChar char="•"/>
            </a:pPr>
            <a:r>
              <a:rPr lang="en-US" dirty="0" smtClean="0"/>
              <a:t>Causal inference</a:t>
            </a:r>
          </a:p>
          <a:p>
            <a:pPr marL="457200" indent="-457200">
              <a:spcAft>
                <a:spcPts val="1200"/>
              </a:spcAft>
              <a:buFont typeface="Arial" charset="0"/>
              <a:buChar char="•"/>
            </a:pPr>
            <a:r>
              <a:rPr lang="en-US" dirty="0" smtClean="0"/>
              <a:t>Randomization testing</a:t>
            </a:r>
          </a:p>
          <a:p>
            <a:pPr marL="457200" indent="-457200">
              <a:spcAft>
                <a:spcPts val="1200"/>
              </a:spcAft>
              <a:buFont typeface="Arial" charset="0"/>
              <a:buChar char="•"/>
            </a:pPr>
            <a:r>
              <a:rPr lang="en-US" dirty="0" smtClean="0"/>
              <a:t>Adaptive and multi-arm </a:t>
            </a:r>
            <a:r>
              <a:rPr lang="en-US" dirty="0" smtClean="0"/>
              <a:t>b</a:t>
            </a:r>
            <a:r>
              <a:rPr lang="en-US" dirty="0" smtClean="0"/>
              <a:t>andit designs</a:t>
            </a:r>
          </a:p>
          <a:p>
            <a:pPr>
              <a:spcAft>
                <a:spcPts val="1200"/>
              </a:spcAft>
            </a:pPr>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35</a:t>
            </a:fld>
            <a:endParaRPr lang="en-US"/>
          </a:p>
        </p:txBody>
      </p:sp>
    </p:spTree>
    <p:extLst>
      <p:ext uri="{BB962C8B-B14F-4D97-AF65-F5344CB8AC3E}">
        <p14:creationId xmlns:p14="http://schemas.microsoft.com/office/powerpoint/2010/main" val="1025841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CS109B</a:t>
            </a:r>
          </a:p>
        </p:txBody>
      </p:sp>
      <p:sp>
        <p:nvSpPr>
          <p:cNvPr id="3" name="Content Placeholder 2"/>
          <p:cNvSpPr>
            <a:spLocks noGrp="1"/>
          </p:cNvSpPr>
          <p:nvPr>
            <p:ph idx="1"/>
          </p:nvPr>
        </p:nvSpPr>
        <p:spPr>
          <a:xfrm>
            <a:off x="833414" y="1177758"/>
            <a:ext cx="11009293" cy="5588167"/>
          </a:xfrm>
        </p:spPr>
        <p:txBody>
          <a:bodyPr/>
          <a:lstStyle/>
          <a:p>
            <a:r>
              <a:rPr lang="en-US" dirty="0" smtClean="0"/>
              <a:t>A. Neural </a:t>
            </a:r>
            <a:r>
              <a:rPr lang="en-US" dirty="0"/>
              <a:t>Networks: </a:t>
            </a:r>
          </a:p>
          <a:p>
            <a:pPr marL="457200" indent="-457200">
              <a:buFont typeface="Arial" panose="020B0604020202020204" pitchFamily="34" charset="0"/>
              <a:buChar char="•"/>
            </a:pPr>
            <a:r>
              <a:rPr lang="en-US" dirty="0" smtClean="0"/>
              <a:t>CNNs</a:t>
            </a:r>
            <a:endParaRPr lang="en-US" dirty="0"/>
          </a:p>
          <a:p>
            <a:pPr marL="457200" indent="-457200">
              <a:buFont typeface="Arial" panose="020B0604020202020204" pitchFamily="34" charset="0"/>
              <a:buChar char="•"/>
            </a:pPr>
            <a:r>
              <a:rPr lang="en-US" dirty="0" smtClean="0"/>
              <a:t>RNNs</a:t>
            </a:r>
            <a:endParaRPr lang="en-US" dirty="0"/>
          </a:p>
          <a:p>
            <a:pPr marL="457200" indent="-457200">
              <a:buFont typeface="Arial" panose="020B0604020202020204" pitchFamily="34" charset="0"/>
              <a:buChar char="•"/>
            </a:pPr>
            <a:r>
              <a:rPr lang="en-US" dirty="0" smtClean="0"/>
              <a:t>Generative </a:t>
            </a:r>
            <a:r>
              <a:rPr lang="en-US" dirty="0"/>
              <a:t>models </a:t>
            </a:r>
          </a:p>
          <a:p>
            <a:pPr>
              <a:spcAft>
                <a:spcPts val="1200"/>
              </a:spcAft>
            </a:pPr>
            <a:r>
              <a:rPr lang="en-US" dirty="0" smtClean="0"/>
              <a:t>B. Unsupervised </a:t>
            </a:r>
            <a:r>
              <a:rPr lang="en-US" dirty="0"/>
              <a:t>Clustering</a:t>
            </a:r>
          </a:p>
          <a:p>
            <a:pPr>
              <a:spcAft>
                <a:spcPts val="1200"/>
              </a:spcAft>
            </a:pPr>
            <a:r>
              <a:rPr lang="en-US" dirty="0" smtClean="0"/>
              <a:t>C. Piecewise </a:t>
            </a:r>
            <a:r>
              <a:rPr lang="en-US" dirty="0"/>
              <a:t>Linear Regression</a:t>
            </a:r>
          </a:p>
          <a:p>
            <a:pPr>
              <a:spcAft>
                <a:spcPts val="1200"/>
              </a:spcAft>
            </a:pPr>
            <a:r>
              <a:rPr lang="en-US" dirty="0" smtClean="0"/>
              <a:t>D. Bayesian </a:t>
            </a:r>
            <a:r>
              <a:rPr lang="en-US" dirty="0"/>
              <a:t>Modeling</a:t>
            </a:r>
          </a:p>
          <a:p>
            <a:pPr>
              <a:spcAft>
                <a:spcPts val="1200"/>
              </a:spcAft>
            </a:pPr>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36</a:t>
            </a:fld>
            <a:endParaRPr lang="en-US"/>
          </a:p>
        </p:txBody>
      </p:sp>
    </p:spTree>
    <p:extLst>
      <p:ext uri="{BB962C8B-B14F-4D97-AF65-F5344CB8AC3E}">
        <p14:creationId xmlns:p14="http://schemas.microsoft.com/office/powerpoint/2010/main" val="488811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CS109C – Advanced Practical Data Science</a:t>
            </a:r>
          </a:p>
        </p:txBody>
      </p:sp>
      <p:sp>
        <p:nvSpPr>
          <p:cNvPr id="3" name="Content Placeholder 2"/>
          <p:cNvSpPr>
            <a:spLocks noGrp="1"/>
          </p:cNvSpPr>
          <p:nvPr>
            <p:ph idx="1"/>
          </p:nvPr>
        </p:nvSpPr>
        <p:spPr>
          <a:xfrm>
            <a:off x="833414" y="1177758"/>
            <a:ext cx="11009293" cy="5588167"/>
          </a:xfrm>
        </p:spPr>
        <p:txBody>
          <a:bodyPr/>
          <a:lstStyle/>
          <a:p>
            <a:pPr>
              <a:spcAft>
                <a:spcPts val="600"/>
              </a:spcAft>
            </a:pPr>
            <a:r>
              <a:rPr lang="en-US" dirty="0" smtClean="0"/>
              <a:t>A. </a:t>
            </a:r>
            <a:r>
              <a:rPr lang="en-US" dirty="0" smtClean="0"/>
              <a:t>Productions </a:t>
            </a:r>
            <a:r>
              <a:rPr lang="en-US" dirty="0"/>
              <a:t>Data Science, from notebooks to the cloud</a:t>
            </a:r>
          </a:p>
          <a:p>
            <a:pPr>
              <a:spcAft>
                <a:spcPts val="600"/>
              </a:spcAft>
            </a:pPr>
            <a:r>
              <a:rPr lang="en-US" dirty="0" smtClean="0"/>
              <a:t>B. Big </a:t>
            </a:r>
            <a:r>
              <a:rPr lang="en-US" dirty="0"/>
              <a:t>models, transfer learning and architecture learning </a:t>
            </a:r>
          </a:p>
          <a:p>
            <a:pPr>
              <a:spcAft>
                <a:spcPts val="600"/>
              </a:spcAft>
            </a:pPr>
            <a:r>
              <a:rPr lang="en-US" dirty="0" smtClean="0"/>
              <a:t>C. Visualization </a:t>
            </a:r>
            <a:r>
              <a:rPr lang="en-US" dirty="0"/>
              <a:t>tools for interpreting models</a:t>
            </a:r>
          </a:p>
          <a:p>
            <a:pPr>
              <a:spcAft>
                <a:spcPts val="600"/>
              </a:spcAft>
            </a:pPr>
            <a:r>
              <a:rPr lang="en-US" dirty="0" smtClean="0"/>
              <a:t>D. Sequential </a:t>
            </a:r>
            <a:r>
              <a:rPr lang="en-US" dirty="0"/>
              <a:t>data, seq2seq with attention, transformers, NLP </a:t>
            </a:r>
            <a:r>
              <a:rPr lang="en-US" dirty="0" smtClean="0"/>
              <a:t>and </a:t>
            </a:r>
            <a:br>
              <a:rPr lang="en-US" dirty="0" smtClean="0"/>
            </a:br>
            <a:r>
              <a:rPr lang="en-US" dirty="0" smtClean="0"/>
              <a:t>time series </a:t>
            </a:r>
            <a:r>
              <a:rPr lang="en-US" dirty="0"/>
              <a:t>modeling</a:t>
            </a:r>
          </a:p>
        </p:txBody>
      </p:sp>
      <p:sp>
        <p:nvSpPr>
          <p:cNvPr id="4" name="Slide Number Placeholder 3"/>
          <p:cNvSpPr>
            <a:spLocks noGrp="1"/>
          </p:cNvSpPr>
          <p:nvPr>
            <p:ph type="sldNum" sz="quarter" idx="12"/>
          </p:nvPr>
        </p:nvSpPr>
        <p:spPr/>
        <p:txBody>
          <a:bodyPr/>
          <a:lstStyle/>
          <a:p>
            <a:fld id="{AD29F1E6-0A42-6342-8A19-FA364A33AB30}" type="slidenum">
              <a:rPr lang="en-US" smtClean="0"/>
              <a:t>37</a:t>
            </a:fld>
            <a:endParaRPr lang="en-US"/>
          </a:p>
        </p:txBody>
      </p:sp>
    </p:spTree>
    <p:extLst>
      <p:ext uri="{BB962C8B-B14F-4D97-AF65-F5344CB8AC3E}">
        <p14:creationId xmlns:p14="http://schemas.microsoft.com/office/powerpoint/2010/main" val="3328735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a:t>
            </a:r>
          </a:p>
        </p:txBody>
      </p:sp>
      <p:sp>
        <p:nvSpPr>
          <p:cNvPr id="3" name="Content Placeholder 2"/>
          <p:cNvSpPr>
            <a:spLocks noGrp="1"/>
          </p:cNvSpPr>
          <p:nvPr>
            <p:ph idx="1"/>
          </p:nvPr>
        </p:nvSpPr>
        <p:spPr>
          <a:xfrm>
            <a:off x="702785" y="983807"/>
            <a:ext cx="6975272" cy="5662839"/>
          </a:xfrm>
        </p:spPr>
        <p:txBody>
          <a:bodyPr/>
          <a:lstStyle/>
          <a:p>
            <a:pPr>
              <a:spcAft>
                <a:spcPts val="1200"/>
              </a:spcAft>
            </a:pPr>
            <a:r>
              <a:rPr lang="en-US" b="1" dirty="0"/>
              <a:t>Pavlos Protopapas</a:t>
            </a:r>
          </a:p>
          <a:p>
            <a:r>
              <a:rPr lang="en-US" sz="2700" dirty="0"/>
              <a:t>Scientific Director of the Institute for Applied Computational Science (IACS)</a:t>
            </a:r>
          </a:p>
          <a:p>
            <a:r>
              <a:rPr lang="en-US" sz="2700" dirty="0"/>
              <a:t>Teaches CS109(a/b/c) and the data science capstone course. </a:t>
            </a:r>
          </a:p>
          <a:p>
            <a:r>
              <a:rPr lang="en-US" sz="2700" dirty="0"/>
              <a:t>Research in </a:t>
            </a:r>
            <a:r>
              <a:rPr lang="en-US" sz="2700" dirty="0" err="1"/>
              <a:t>astrostatistics</a:t>
            </a:r>
            <a:r>
              <a:rPr lang="en-US" sz="2700" dirty="0"/>
              <a:t>: machine learning, statistical learning, big data for astronomical problems. He is excited about the new telescopes coming online in the next few years. He has absolutely no hobbies or interests except teaching CS109 and </a:t>
            </a:r>
            <a:r>
              <a:rPr lang="en-US" sz="2700" dirty="0">
                <a:solidFill>
                  <a:srgbClr val="C00000"/>
                </a:solidFill>
              </a:rPr>
              <a:t>eating</a:t>
            </a:r>
            <a:r>
              <a:rPr lang="en-US" sz="2700" dirty="0"/>
              <a:t>.</a:t>
            </a:r>
          </a:p>
          <a:p>
            <a:pPr>
              <a:spcAft>
                <a:spcPts val="1200"/>
              </a:spcAft>
            </a:pPr>
            <a:endParaRPr lang="en-US" b="1" dirty="0"/>
          </a:p>
          <a:p>
            <a:pPr>
              <a:spcAft>
                <a:spcPts val="1200"/>
              </a:spcAft>
            </a:pPr>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38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1543" y="2294422"/>
            <a:ext cx="3120571" cy="312057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1163" y="1730756"/>
            <a:ext cx="3410951" cy="4168940"/>
          </a:xfrm>
          <a:prstGeom prst="rect">
            <a:avLst/>
          </a:prstGeom>
        </p:spPr>
      </p:pic>
    </p:spTree>
    <p:extLst>
      <p:ext uri="{BB962C8B-B14F-4D97-AF65-F5344CB8AC3E}">
        <p14:creationId xmlns:p14="http://schemas.microsoft.com/office/powerpoint/2010/main" val="175615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Instructor</a:t>
            </a:r>
          </a:p>
        </p:txBody>
      </p:sp>
      <p:sp>
        <p:nvSpPr>
          <p:cNvPr id="3" name="Content Placeholder 2"/>
          <p:cNvSpPr>
            <a:spLocks noGrp="1"/>
          </p:cNvSpPr>
          <p:nvPr>
            <p:ph idx="1"/>
          </p:nvPr>
        </p:nvSpPr>
        <p:spPr>
          <a:xfrm>
            <a:off x="702785" y="983807"/>
            <a:ext cx="6337404" cy="5662839"/>
          </a:xfrm>
        </p:spPr>
        <p:txBody>
          <a:bodyPr/>
          <a:lstStyle/>
          <a:p>
            <a:pPr>
              <a:spcAft>
                <a:spcPts val="1200"/>
              </a:spcAft>
            </a:pPr>
            <a:r>
              <a:rPr lang="en-US" b="1" dirty="0"/>
              <a:t>Kevin Rader</a:t>
            </a:r>
          </a:p>
          <a:p>
            <a:r>
              <a:rPr lang="en-US" dirty="0"/>
              <a:t>Senior preceptor in Statistics. Teaches CS 109A &amp; Stat 139 this fall and Stat 102 and Stat 98 in the spring.</a:t>
            </a:r>
          </a:p>
          <a:p>
            <a:r>
              <a:rPr lang="en-US" i="1" dirty="0"/>
              <a:t>Research interests </a:t>
            </a:r>
            <a:r>
              <a:rPr lang="en-US" dirty="0"/>
              <a:t>include complex survey analysis and causal inference. Hobbies include the outdoors, sports</a:t>
            </a:r>
          </a:p>
          <a:p>
            <a:r>
              <a:rPr lang="en-US" dirty="0"/>
              <a:t>(especially the aquatic variety), and of course, </a:t>
            </a:r>
            <a:r>
              <a:rPr lang="en-US" dirty="0">
                <a:solidFill>
                  <a:srgbClr val="C00000"/>
                </a:solidFill>
              </a:rPr>
              <a:t>farming</a:t>
            </a:r>
            <a:r>
              <a:rPr lang="en-US" dirty="0"/>
              <a:t>.</a:t>
            </a:r>
          </a:p>
          <a:p>
            <a:pPr>
              <a:spcAft>
                <a:spcPts val="1200"/>
              </a:spcAft>
            </a:pPr>
            <a:endParaRPr lang="en-US" b="1" dirty="0"/>
          </a:p>
          <a:p>
            <a:pPr>
              <a:spcAft>
                <a:spcPts val="1200"/>
              </a:spcAft>
            </a:pPr>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39</a:t>
            </a:fld>
            <a:endParaRPr lang="en-US" dirty="0"/>
          </a:p>
        </p:txBody>
      </p:sp>
      <p:pic>
        <p:nvPicPr>
          <p:cNvPr id="8" name="Picture 7">
            <a:extLst>
              <a:ext uri="{FF2B5EF4-FFF2-40B4-BE49-F238E27FC236}">
                <a16:creationId xmlns:a16="http://schemas.microsoft.com/office/drawing/2014/main" xmlns="" id="{414E2BE7-F1FB-9D40-917B-D737DD97864A}"/>
              </a:ext>
            </a:extLst>
          </p:cNvPr>
          <p:cNvPicPr>
            <a:picLocks noChangeAspect="1"/>
          </p:cNvPicPr>
          <p:nvPr/>
        </p:nvPicPr>
        <p:blipFill>
          <a:blip r:embed="rId2"/>
          <a:stretch>
            <a:fillRect/>
          </a:stretch>
        </p:blipFill>
        <p:spPr>
          <a:xfrm>
            <a:off x="7441610" y="1497375"/>
            <a:ext cx="3999677" cy="4169663"/>
          </a:xfrm>
          <a:prstGeom prst="rect">
            <a:avLst/>
          </a:prstGeom>
        </p:spPr>
      </p:pic>
    </p:spTree>
    <p:extLst>
      <p:ext uri="{BB962C8B-B14F-4D97-AF65-F5344CB8AC3E}">
        <p14:creationId xmlns:p14="http://schemas.microsoft.com/office/powerpoint/2010/main" val="1663619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a:t>
            </a:r>
          </a:p>
        </p:txBody>
      </p:sp>
      <p:sp>
        <p:nvSpPr>
          <p:cNvPr id="3" name="Content Placeholder 2"/>
          <p:cNvSpPr>
            <a:spLocks noGrp="1"/>
          </p:cNvSpPr>
          <p:nvPr>
            <p:ph idx="1"/>
          </p:nvPr>
        </p:nvSpPr>
        <p:spPr>
          <a:xfrm>
            <a:off x="729768" y="983807"/>
            <a:ext cx="10327008" cy="2111143"/>
          </a:xfrm>
        </p:spPr>
        <p:txBody>
          <a:bodyPr/>
          <a:lstStyle/>
          <a:p>
            <a:r>
              <a:rPr lang="en-US" dirty="0"/>
              <a:t>Jobs!</a:t>
            </a:r>
          </a:p>
        </p:txBody>
      </p:sp>
      <p:sp>
        <p:nvSpPr>
          <p:cNvPr id="4" name="Slide Number Placeholder 3"/>
          <p:cNvSpPr>
            <a:spLocks noGrp="1"/>
          </p:cNvSpPr>
          <p:nvPr>
            <p:ph type="sldNum" sz="quarter" idx="12"/>
          </p:nvPr>
        </p:nvSpPr>
        <p:spPr/>
        <p:txBody>
          <a:bodyPr/>
          <a:lstStyle/>
          <a:p>
            <a:fld id="{AD29F1E6-0A42-6342-8A19-FA364A33AB30}" type="slidenum">
              <a:rPr lang="en-US" smtClean="0"/>
              <a:t>4</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9698"/>
            <a:ext cx="12192000" cy="5732834"/>
          </a:xfrm>
          <a:prstGeom prst="rect">
            <a:avLst/>
          </a:prstGeom>
        </p:spPr>
      </p:pic>
      <p:sp>
        <p:nvSpPr>
          <p:cNvPr id="8" name="Oval 7"/>
          <p:cNvSpPr/>
          <p:nvPr/>
        </p:nvSpPr>
        <p:spPr>
          <a:xfrm>
            <a:off x="7364627" y="2440046"/>
            <a:ext cx="1037968" cy="642551"/>
          </a:xfrm>
          <a:prstGeom prst="ellipse">
            <a:avLst/>
          </a:prstGeom>
          <a:no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87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Instructor</a:t>
            </a:r>
          </a:p>
        </p:txBody>
      </p:sp>
      <p:sp>
        <p:nvSpPr>
          <p:cNvPr id="3" name="Content Placeholder 2"/>
          <p:cNvSpPr>
            <a:spLocks noGrp="1"/>
          </p:cNvSpPr>
          <p:nvPr>
            <p:ph idx="1"/>
          </p:nvPr>
        </p:nvSpPr>
        <p:spPr>
          <a:xfrm>
            <a:off x="702785" y="983807"/>
            <a:ext cx="6337404" cy="5662839"/>
          </a:xfrm>
        </p:spPr>
        <p:txBody>
          <a:bodyPr/>
          <a:lstStyle/>
          <a:p>
            <a:pPr>
              <a:spcAft>
                <a:spcPts val="1200"/>
              </a:spcAft>
            </a:pPr>
            <a:r>
              <a:rPr lang="en-US" b="1" dirty="0"/>
              <a:t>Chris Tanner</a:t>
            </a:r>
          </a:p>
          <a:p>
            <a:r>
              <a:rPr lang="en-US" dirty="0"/>
              <a:t>Lecturer at IACS, teaching CS109A and AC297R (capstone) now, and CS109B in the Spring. Research interests are within Natural Language Processing and Deep Learning. Hobbies include hiking and camping, </a:t>
            </a:r>
            <a:r>
              <a:rPr lang="en-US" dirty="0">
                <a:solidFill>
                  <a:srgbClr val="FF0000"/>
                </a:solidFill>
              </a:rPr>
              <a:t>designing/sewing hiking bags</a:t>
            </a:r>
            <a:r>
              <a:rPr lang="en-US" dirty="0"/>
              <a:t>, and photography. </a:t>
            </a:r>
            <a:endParaRPr lang="en-US" b="1" dirty="0"/>
          </a:p>
          <a:p>
            <a:pPr>
              <a:spcAft>
                <a:spcPts val="1200"/>
              </a:spcAft>
            </a:pPr>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40</a:t>
            </a:fld>
            <a:endParaRPr lang="en-US" dirty="0"/>
          </a:p>
        </p:txBody>
      </p:sp>
      <p:pic>
        <p:nvPicPr>
          <p:cNvPr id="7" name="Picture 6">
            <a:extLst>
              <a:ext uri="{FF2B5EF4-FFF2-40B4-BE49-F238E27FC236}">
                <a16:creationId xmlns:a16="http://schemas.microsoft.com/office/drawing/2014/main" xmlns="" id="{2D613308-810D-A546-B636-6836AFFBA3C6}"/>
              </a:ext>
            </a:extLst>
          </p:cNvPr>
          <p:cNvPicPr>
            <a:picLocks noChangeAspect="1"/>
          </p:cNvPicPr>
          <p:nvPr/>
        </p:nvPicPr>
        <p:blipFill>
          <a:blip r:embed="rId2"/>
          <a:stretch>
            <a:fillRect/>
          </a:stretch>
        </p:blipFill>
        <p:spPr>
          <a:xfrm>
            <a:off x="7481330" y="1386437"/>
            <a:ext cx="4251960" cy="4251960"/>
          </a:xfrm>
          <a:prstGeom prst="rect">
            <a:avLst/>
          </a:prstGeom>
        </p:spPr>
      </p:pic>
    </p:spTree>
    <p:extLst>
      <p:ext uri="{BB962C8B-B14F-4D97-AF65-F5344CB8AC3E}">
        <p14:creationId xmlns:p14="http://schemas.microsoft.com/office/powerpoint/2010/main" val="1082575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Lab instructors</a:t>
            </a:r>
          </a:p>
        </p:txBody>
      </p:sp>
      <p:sp>
        <p:nvSpPr>
          <p:cNvPr id="4" name="Slide Number Placeholder 3"/>
          <p:cNvSpPr>
            <a:spLocks noGrp="1"/>
          </p:cNvSpPr>
          <p:nvPr>
            <p:ph type="sldNum" sz="quarter" idx="12"/>
          </p:nvPr>
        </p:nvSpPr>
        <p:spPr/>
        <p:txBody>
          <a:bodyPr/>
          <a:lstStyle/>
          <a:p>
            <a:fld id="{AD29F1E6-0A42-6342-8A19-FA364A33AB30}" type="slidenum">
              <a:rPr lang="en-US" smtClean="0"/>
              <a:t>41</a:t>
            </a:fld>
            <a:endParaRPr lang="en-US" dirty="0"/>
          </a:p>
        </p:txBody>
      </p:sp>
      <p:sp>
        <p:nvSpPr>
          <p:cNvPr id="5" name="Rectangle 4">
            <a:extLst>
              <a:ext uri="{FF2B5EF4-FFF2-40B4-BE49-F238E27FC236}">
                <a16:creationId xmlns:a16="http://schemas.microsoft.com/office/drawing/2014/main" xmlns="" id="{9D9C6A7D-6002-0E40-A651-C52BE276D4A1}"/>
              </a:ext>
            </a:extLst>
          </p:cNvPr>
          <p:cNvSpPr/>
          <p:nvPr/>
        </p:nvSpPr>
        <p:spPr>
          <a:xfrm>
            <a:off x="502508" y="983807"/>
            <a:ext cx="6021860" cy="5262979"/>
          </a:xfrm>
          <a:prstGeom prst="rect">
            <a:avLst/>
          </a:prstGeom>
        </p:spPr>
        <p:txBody>
          <a:bodyPr wrap="square">
            <a:spAutoFit/>
          </a:bodyPr>
          <a:lstStyle/>
          <a:p>
            <a:r>
              <a:rPr lang="en-US" sz="2800" b="1" dirty="0">
                <a:solidFill>
                  <a:schemeClr val="tx1">
                    <a:lumMod val="75000"/>
                    <a:lumOff val="25000"/>
                  </a:schemeClr>
                </a:solidFill>
              </a:rPr>
              <a:t>Eleni </a:t>
            </a:r>
            <a:r>
              <a:rPr lang="en-US" sz="2800" b="1" dirty="0" err="1">
                <a:solidFill>
                  <a:schemeClr val="tx1">
                    <a:lumMod val="75000"/>
                    <a:lumOff val="25000"/>
                  </a:schemeClr>
                </a:solidFill>
              </a:rPr>
              <a:t>Kaxiras</a:t>
            </a:r>
            <a:endParaRPr lang="en-US" sz="2800" b="1" dirty="0">
              <a:solidFill>
                <a:schemeClr val="tx1">
                  <a:lumMod val="75000"/>
                  <a:lumOff val="25000"/>
                </a:schemeClr>
              </a:solidFill>
            </a:endParaRPr>
          </a:p>
          <a:p>
            <a:endParaRPr lang="en-US" sz="2800" dirty="0">
              <a:solidFill>
                <a:srgbClr val="464646"/>
              </a:solidFill>
              <a:latin typeface="Karla"/>
            </a:endParaRPr>
          </a:p>
          <a:p>
            <a:r>
              <a:rPr lang="en-US" sz="2800" dirty="0">
                <a:solidFill>
                  <a:srgbClr val="464646"/>
                </a:solidFill>
                <a:latin typeface="Karla"/>
              </a:rPr>
              <a:t>Eleni is the assist. Director for Data Science and Computation at SEAS. She has been this course’s Head TF for the last 3 years and she is now a lab instructor. She is currently a doctoral student. She is interested in the application of deep learning in analyzing biological signals. </a:t>
            </a:r>
            <a:r>
              <a:rPr lang="en-US" sz="2800" dirty="0">
                <a:solidFill>
                  <a:srgbClr val="FF0000"/>
                </a:solidFill>
                <a:latin typeface="Karla"/>
              </a:rPr>
              <a:t>She owns olive trees</a:t>
            </a:r>
            <a:r>
              <a:rPr lang="en-US" sz="2800" dirty="0">
                <a:solidFill>
                  <a:srgbClr val="464646"/>
                </a:solidFill>
                <a:latin typeface="Karla"/>
              </a:rPr>
              <a:t> in the  island of Crete.</a:t>
            </a:r>
          </a:p>
        </p:txBody>
      </p:sp>
      <p:pic>
        <p:nvPicPr>
          <p:cNvPr id="6" name="Picture 5">
            <a:extLst>
              <a:ext uri="{FF2B5EF4-FFF2-40B4-BE49-F238E27FC236}">
                <a16:creationId xmlns:a16="http://schemas.microsoft.com/office/drawing/2014/main" xmlns="" id="{6401FDAD-8C40-0641-B466-9E324E9AB507}"/>
              </a:ext>
            </a:extLst>
          </p:cNvPr>
          <p:cNvPicPr>
            <a:picLocks noChangeAspect="1"/>
          </p:cNvPicPr>
          <p:nvPr/>
        </p:nvPicPr>
        <p:blipFill>
          <a:blip r:embed="rId2"/>
          <a:stretch>
            <a:fillRect/>
          </a:stretch>
        </p:blipFill>
        <p:spPr>
          <a:xfrm>
            <a:off x="7410075" y="1173893"/>
            <a:ext cx="4237132" cy="4707924"/>
          </a:xfrm>
          <a:prstGeom prst="rect">
            <a:avLst/>
          </a:prstGeom>
        </p:spPr>
      </p:pic>
    </p:spTree>
    <p:extLst>
      <p:ext uri="{BB962C8B-B14F-4D97-AF65-F5344CB8AC3E}">
        <p14:creationId xmlns:p14="http://schemas.microsoft.com/office/powerpoint/2010/main" val="112506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Head TFs</a:t>
            </a:r>
            <a:br>
              <a:rPr lang="en-US" dirty="0"/>
            </a:br>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42</a:t>
            </a:fld>
            <a:endParaRPr lang="en-US" dirty="0"/>
          </a:p>
        </p:txBody>
      </p:sp>
      <p:sp>
        <p:nvSpPr>
          <p:cNvPr id="7" name="Rectangle 6">
            <a:extLst>
              <a:ext uri="{FF2B5EF4-FFF2-40B4-BE49-F238E27FC236}">
                <a16:creationId xmlns:a16="http://schemas.microsoft.com/office/drawing/2014/main" xmlns="" id="{124008A8-BE67-DA4A-91F7-14C8E695F92D}"/>
              </a:ext>
            </a:extLst>
          </p:cNvPr>
          <p:cNvSpPr/>
          <p:nvPr/>
        </p:nvSpPr>
        <p:spPr>
          <a:xfrm>
            <a:off x="421253" y="983807"/>
            <a:ext cx="5347794" cy="3046988"/>
          </a:xfrm>
          <a:prstGeom prst="rect">
            <a:avLst/>
          </a:prstGeom>
        </p:spPr>
        <p:txBody>
          <a:bodyPr wrap="square">
            <a:spAutoFit/>
          </a:bodyPr>
          <a:lstStyle/>
          <a:p>
            <a:r>
              <a:rPr lang="en-US" sz="2400" b="1" dirty="0">
                <a:solidFill>
                  <a:schemeClr val="tx1">
                    <a:lumMod val="75000"/>
                    <a:lumOff val="25000"/>
                  </a:schemeClr>
                </a:solidFill>
                <a:latin typeface="Karla" pitchFamily="2" charset="0"/>
                <a:ea typeface="Karla" pitchFamily="2" charset="0"/>
              </a:rPr>
              <a:t>Chris </a:t>
            </a:r>
            <a:r>
              <a:rPr lang="en-US" sz="2400" b="1" dirty="0" err="1">
                <a:solidFill>
                  <a:schemeClr val="tx1">
                    <a:lumMod val="75000"/>
                    <a:lumOff val="25000"/>
                  </a:schemeClr>
                </a:solidFill>
                <a:latin typeface="Karla" pitchFamily="2" charset="0"/>
                <a:ea typeface="Karla" pitchFamily="2" charset="0"/>
              </a:rPr>
              <a:t>Gumb</a:t>
            </a:r>
            <a:endParaRPr lang="en-US" sz="2400" b="1" dirty="0">
              <a:solidFill>
                <a:schemeClr val="tx1">
                  <a:lumMod val="75000"/>
                  <a:lumOff val="25000"/>
                </a:schemeClr>
              </a:solidFill>
              <a:latin typeface="Karla" pitchFamily="2" charset="0"/>
              <a:ea typeface="Karla" pitchFamily="2" charset="0"/>
            </a:endParaRPr>
          </a:p>
          <a:p>
            <a:r>
              <a:rPr lang="en-US" sz="2400" dirty="0">
                <a:solidFill>
                  <a:schemeClr val="tx1">
                    <a:lumMod val="75000"/>
                    <a:lumOff val="25000"/>
                  </a:schemeClr>
                </a:solidFill>
                <a:latin typeface="Karla" pitchFamily="2" charset="0"/>
                <a:ea typeface="Karla" pitchFamily="2" charset="0"/>
              </a:rPr>
              <a:t>Chris is currently working towards a graduate degree in Data Science from Harvard Extension School with a particular focus on NLP. His other interests and hobbies include</a:t>
            </a:r>
            <a:r>
              <a:rPr lang="en-US" sz="2400" dirty="0">
                <a:latin typeface="Karla" pitchFamily="2" charset="0"/>
                <a:ea typeface="Karla" pitchFamily="2" charset="0"/>
              </a:rPr>
              <a:t>: </a:t>
            </a:r>
            <a:r>
              <a:rPr lang="en-US" sz="2400" dirty="0">
                <a:solidFill>
                  <a:srgbClr val="C00000"/>
                </a:solidFill>
                <a:latin typeface="Karla" pitchFamily="2" charset="0"/>
                <a:ea typeface="Karla" pitchFamily="2" charset="0"/>
              </a:rPr>
              <a:t>music theory &amp; jazz improvisation; and film history.</a:t>
            </a:r>
          </a:p>
        </p:txBody>
      </p:sp>
      <p:sp>
        <p:nvSpPr>
          <p:cNvPr id="9" name="Rectangle 8">
            <a:extLst>
              <a:ext uri="{FF2B5EF4-FFF2-40B4-BE49-F238E27FC236}">
                <a16:creationId xmlns:a16="http://schemas.microsoft.com/office/drawing/2014/main" xmlns="" id="{F33D9903-F60E-9948-84AE-D99211E87090}"/>
              </a:ext>
            </a:extLst>
          </p:cNvPr>
          <p:cNvSpPr/>
          <p:nvPr/>
        </p:nvSpPr>
        <p:spPr>
          <a:xfrm>
            <a:off x="6297891" y="915428"/>
            <a:ext cx="5544817" cy="3046988"/>
          </a:xfrm>
          <a:prstGeom prst="rect">
            <a:avLst/>
          </a:prstGeom>
        </p:spPr>
        <p:txBody>
          <a:bodyPr wrap="square">
            <a:spAutoFit/>
          </a:bodyPr>
          <a:lstStyle/>
          <a:p>
            <a:r>
              <a:rPr lang="en-US" sz="2400" b="1" dirty="0">
                <a:solidFill>
                  <a:schemeClr val="tx1">
                    <a:lumMod val="75000"/>
                    <a:lumOff val="25000"/>
                  </a:schemeClr>
                </a:solidFill>
                <a:latin typeface="Karla" pitchFamily="2" charset="0"/>
                <a:ea typeface="Karla" pitchFamily="2" charset="0"/>
              </a:rPr>
              <a:t>Sol </a:t>
            </a:r>
            <a:r>
              <a:rPr lang="en-US" sz="2400" b="1" dirty="0" err="1">
                <a:solidFill>
                  <a:schemeClr val="tx1">
                    <a:lumMod val="75000"/>
                    <a:lumOff val="25000"/>
                  </a:schemeClr>
                </a:solidFill>
                <a:latin typeface="Karla" pitchFamily="2" charset="0"/>
                <a:ea typeface="Karla" pitchFamily="2" charset="0"/>
              </a:rPr>
              <a:t>Girouard</a:t>
            </a:r>
            <a:endParaRPr lang="en-US" sz="2400" b="1" dirty="0">
              <a:solidFill>
                <a:schemeClr val="tx1">
                  <a:lumMod val="75000"/>
                  <a:lumOff val="25000"/>
                </a:schemeClr>
              </a:solidFill>
              <a:latin typeface="Karla" pitchFamily="2" charset="0"/>
              <a:ea typeface="Karla" pitchFamily="2" charset="0"/>
            </a:endParaRPr>
          </a:p>
          <a:p>
            <a:r>
              <a:rPr lang="en-US" sz="2400" dirty="0">
                <a:solidFill>
                  <a:schemeClr val="tx1">
                    <a:lumMod val="75000"/>
                    <a:lumOff val="25000"/>
                  </a:schemeClr>
                </a:solidFill>
                <a:latin typeface="Karla" pitchFamily="2" charset="0"/>
                <a:ea typeface="Karla" pitchFamily="2" charset="0"/>
              </a:rPr>
              <a:t>She has been a head TF for 109B and </a:t>
            </a:r>
            <a:endParaRPr lang="en-US" sz="2400" b="1" dirty="0">
              <a:solidFill>
                <a:schemeClr val="tx1">
                  <a:lumMod val="75000"/>
                  <a:lumOff val="25000"/>
                </a:schemeClr>
              </a:solidFill>
              <a:latin typeface="Karla" pitchFamily="2" charset="0"/>
              <a:ea typeface="Karla" pitchFamily="2" charset="0"/>
            </a:endParaRPr>
          </a:p>
          <a:p>
            <a:r>
              <a:rPr lang="en-US" sz="2400" dirty="0">
                <a:solidFill>
                  <a:schemeClr val="tx1">
                    <a:lumMod val="75000"/>
                    <a:lumOff val="25000"/>
                  </a:schemeClr>
                </a:solidFill>
                <a:latin typeface="Karla" pitchFamily="2" charset="0"/>
                <a:ea typeface="Karla" pitchFamily="2" charset="0"/>
              </a:rPr>
              <a:t>she is a Quant, Math-Econ and Data Scientist who channels her applied interdisciplinary background in the intersection of financial markets and technology. </a:t>
            </a:r>
            <a:r>
              <a:rPr lang="en-US" sz="2400" dirty="0">
                <a:solidFill>
                  <a:srgbClr val="C00000"/>
                </a:solidFill>
                <a:latin typeface="Karla" pitchFamily="2" charset="0"/>
                <a:ea typeface="Karla" pitchFamily="2" charset="0"/>
              </a:rPr>
              <a:t>Tae kwon full contact second degree black belt.</a:t>
            </a:r>
          </a:p>
        </p:txBody>
      </p:sp>
      <p:pic>
        <p:nvPicPr>
          <p:cNvPr id="11" name="Picture 10">
            <a:extLst>
              <a:ext uri="{FF2B5EF4-FFF2-40B4-BE49-F238E27FC236}">
                <a16:creationId xmlns:a16="http://schemas.microsoft.com/office/drawing/2014/main" xmlns="" id="{5FC0F57D-FA6E-B648-9F6E-6E29EF90EF62}"/>
              </a:ext>
            </a:extLst>
          </p:cNvPr>
          <p:cNvPicPr>
            <a:picLocks noChangeAspect="1"/>
          </p:cNvPicPr>
          <p:nvPr/>
        </p:nvPicPr>
        <p:blipFill>
          <a:blip r:embed="rId2"/>
          <a:stretch>
            <a:fillRect/>
          </a:stretch>
        </p:blipFill>
        <p:spPr>
          <a:xfrm>
            <a:off x="7739254" y="4059618"/>
            <a:ext cx="3060014" cy="2525047"/>
          </a:xfrm>
          <a:prstGeom prst="rect">
            <a:avLst/>
          </a:prstGeom>
        </p:spPr>
      </p:pic>
      <p:pic>
        <p:nvPicPr>
          <p:cNvPr id="12" name="Picture 11">
            <a:extLst>
              <a:ext uri="{FF2B5EF4-FFF2-40B4-BE49-F238E27FC236}">
                <a16:creationId xmlns:a16="http://schemas.microsoft.com/office/drawing/2014/main" xmlns="" id="{400FACD0-ECCE-724B-BF73-6045FEAF26E6}"/>
              </a:ext>
            </a:extLst>
          </p:cNvPr>
          <p:cNvPicPr>
            <a:picLocks noChangeAspect="1"/>
          </p:cNvPicPr>
          <p:nvPr/>
        </p:nvPicPr>
        <p:blipFill>
          <a:blip r:embed="rId3"/>
          <a:stretch>
            <a:fillRect/>
          </a:stretch>
        </p:blipFill>
        <p:spPr>
          <a:xfrm>
            <a:off x="1389917" y="4059618"/>
            <a:ext cx="3410465" cy="2523744"/>
          </a:xfrm>
          <a:prstGeom prst="rect">
            <a:avLst/>
          </a:prstGeom>
        </p:spPr>
      </p:pic>
    </p:spTree>
    <p:extLst>
      <p:ext uri="{BB962C8B-B14F-4D97-AF65-F5344CB8AC3E}">
        <p14:creationId xmlns:p14="http://schemas.microsoft.com/office/powerpoint/2010/main" val="1040391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Teaching Fellows</a:t>
            </a:r>
          </a:p>
        </p:txBody>
      </p:sp>
      <p:sp>
        <p:nvSpPr>
          <p:cNvPr id="3" name="Content Placeholder 2"/>
          <p:cNvSpPr>
            <a:spLocks noGrp="1"/>
          </p:cNvSpPr>
          <p:nvPr>
            <p:ph idx="1"/>
          </p:nvPr>
        </p:nvSpPr>
        <p:spPr>
          <a:xfrm>
            <a:off x="702785" y="983807"/>
            <a:ext cx="10516758" cy="5662839"/>
          </a:xfrm>
        </p:spPr>
        <p:txBody>
          <a:bodyPr/>
          <a:lstStyle/>
          <a:p>
            <a:endParaRPr lang="en-US" b="1" dirty="0"/>
          </a:p>
          <a:p>
            <a:r>
              <a:rPr lang="en-US" b="1" dirty="0"/>
              <a:t>Advanced Section </a:t>
            </a:r>
            <a:r>
              <a:rPr lang="en-US" dirty="0"/>
              <a:t>(the 209 part):</a:t>
            </a:r>
          </a:p>
          <a:p>
            <a:r>
              <a:rPr lang="en-US" dirty="0"/>
              <a:t>	Cedric </a:t>
            </a:r>
            <a:r>
              <a:rPr lang="en-US" dirty="0" err="1"/>
              <a:t>Flamant</a:t>
            </a:r>
            <a:endParaRPr lang="en-US" dirty="0"/>
          </a:p>
          <a:p>
            <a:endParaRPr lang="en-US" dirty="0"/>
          </a:p>
          <a:p>
            <a:r>
              <a:rPr lang="en-US" b="1" dirty="0"/>
              <a:t>Section leaders:</a:t>
            </a:r>
            <a:r>
              <a:rPr lang="en-US" dirty="0"/>
              <a:t/>
            </a:r>
            <a:br>
              <a:rPr lang="en-US" dirty="0"/>
            </a:br>
            <a:r>
              <a:rPr lang="en-US" dirty="0"/>
              <a:t>	</a:t>
            </a:r>
            <a:r>
              <a:rPr lang="en-US" dirty="0" err="1"/>
              <a:t>Marios</a:t>
            </a:r>
            <a:r>
              <a:rPr lang="en-US" dirty="0"/>
              <a:t> </a:t>
            </a:r>
            <a:r>
              <a:rPr lang="en-US" dirty="0" err="1"/>
              <a:t>Mattheakis</a:t>
            </a:r>
            <a:endParaRPr lang="en-US" dirty="0"/>
          </a:p>
          <a:p>
            <a:r>
              <a:rPr lang="en-US" dirty="0"/>
              <a:t>	</a:t>
            </a:r>
            <a:r>
              <a:rPr lang="en-US" dirty="0" err="1"/>
              <a:t>Robbert</a:t>
            </a:r>
            <a:r>
              <a:rPr lang="en-US" dirty="0"/>
              <a:t> </a:t>
            </a:r>
            <a:r>
              <a:rPr lang="en-US" dirty="0" err="1"/>
              <a:t>Struyven</a:t>
            </a:r>
            <a:endParaRPr lang="en-US" dirty="0"/>
          </a:p>
          <a:p>
            <a:r>
              <a:rPr lang="en-US" dirty="0"/>
              <a:t>	Abhimanyu (</a:t>
            </a:r>
            <a:r>
              <a:rPr lang="en-US" dirty="0" err="1"/>
              <a:t>Abhi</a:t>
            </a:r>
            <a:r>
              <a:rPr lang="en-US" dirty="0"/>
              <a:t>) </a:t>
            </a:r>
            <a:r>
              <a:rPr lang="en-US" dirty="0" err="1"/>
              <a:t>Vasishth</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43</a:t>
            </a:fld>
            <a:endParaRPr lang="en-US" dirty="0"/>
          </a:p>
        </p:txBody>
      </p:sp>
    </p:spTree>
    <p:extLst>
      <p:ext uri="{BB962C8B-B14F-4D97-AF65-F5344CB8AC3E}">
        <p14:creationId xmlns:p14="http://schemas.microsoft.com/office/powerpoint/2010/main" val="2125678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Teaching Fellows</a:t>
            </a:r>
          </a:p>
        </p:txBody>
      </p:sp>
      <p:sp>
        <p:nvSpPr>
          <p:cNvPr id="3" name="Content Placeholder 2"/>
          <p:cNvSpPr>
            <a:spLocks noGrp="1"/>
          </p:cNvSpPr>
          <p:nvPr>
            <p:ph idx="1"/>
          </p:nvPr>
        </p:nvSpPr>
        <p:spPr>
          <a:xfrm>
            <a:off x="838710" y="1663429"/>
            <a:ext cx="4462339" cy="3711761"/>
          </a:xfrm>
        </p:spPr>
        <p:txBody>
          <a:bodyPr/>
          <a:lstStyle/>
          <a:p>
            <a:r>
              <a:rPr lang="en-US" dirty="0"/>
              <a:t>Rashmi </a:t>
            </a:r>
            <a:r>
              <a:rPr lang="en-US" dirty="0" err="1"/>
              <a:t>Banthia</a:t>
            </a:r>
            <a:r>
              <a:rPr lang="en-US" dirty="0"/>
              <a:t> </a:t>
            </a:r>
            <a:br>
              <a:rPr lang="en-US" dirty="0"/>
            </a:br>
            <a:r>
              <a:rPr lang="en-US" dirty="0"/>
              <a:t>Evan Mackay</a:t>
            </a:r>
            <a:br>
              <a:rPr lang="en-US" dirty="0"/>
            </a:br>
            <a:r>
              <a:rPr lang="en-US" dirty="0"/>
              <a:t>Brandon Walker</a:t>
            </a:r>
            <a:br>
              <a:rPr lang="en-US" dirty="0"/>
            </a:br>
            <a:r>
              <a:rPr lang="en-US" dirty="0"/>
              <a:t>Rachel Moon</a:t>
            </a:r>
            <a:br>
              <a:rPr lang="en-US" dirty="0"/>
            </a:br>
            <a:r>
              <a:rPr lang="en-US" dirty="0"/>
              <a:t>Nicholas Stern</a:t>
            </a:r>
            <a:br>
              <a:rPr lang="en-US" dirty="0"/>
            </a:br>
            <a:r>
              <a:rPr lang="en-US" dirty="0"/>
              <a:t>Pat </a:t>
            </a:r>
            <a:r>
              <a:rPr lang="en-US" dirty="0" err="1"/>
              <a:t>Sukhum</a:t>
            </a:r>
            <a:r>
              <a:rPr lang="en-US" dirty="0"/>
              <a:t/>
            </a:r>
            <a:br>
              <a:rPr lang="en-US" dirty="0"/>
            </a:br>
            <a:r>
              <a:rPr lang="en-US" dirty="0" err="1"/>
              <a:t>Zheyu</a:t>
            </a:r>
            <a:r>
              <a:rPr lang="en-US" dirty="0"/>
              <a:t> Wu</a:t>
            </a:r>
            <a:br>
              <a:rPr lang="en-US" dirty="0"/>
            </a:br>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44</a:t>
            </a:fld>
            <a:endParaRPr lang="en-US" dirty="0"/>
          </a:p>
        </p:txBody>
      </p:sp>
      <p:sp>
        <p:nvSpPr>
          <p:cNvPr id="8" name="Rectangle 7">
            <a:extLst>
              <a:ext uri="{FF2B5EF4-FFF2-40B4-BE49-F238E27FC236}">
                <a16:creationId xmlns:a16="http://schemas.microsoft.com/office/drawing/2014/main" xmlns="" id="{C135E311-B3C6-7042-9483-C0D5FCC35B92}"/>
              </a:ext>
            </a:extLst>
          </p:cNvPr>
          <p:cNvSpPr/>
          <p:nvPr/>
        </p:nvSpPr>
        <p:spPr>
          <a:xfrm>
            <a:off x="5746708" y="1663429"/>
            <a:ext cx="6096000" cy="3108543"/>
          </a:xfrm>
          <a:prstGeom prst="rect">
            <a:avLst/>
          </a:prstGeom>
        </p:spPr>
        <p:txBody>
          <a:bodyPr>
            <a:spAutoFit/>
          </a:bodyPr>
          <a:lstStyle/>
          <a:p>
            <a:r>
              <a:rPr lang="en-US" sz="2800" dirty="0">
                <a:solidFill>
                  <a:srgbClr val="464646"/>
                </a:solidFill>
                <a:latin typeface="Karla"/>
              </a:rPr>
              <a:t>Yun Bin (Matteo)Zhang</a:t>
            </a:r>
            <a:br>
              <a:rPr lang="en-US" sz="2800" dirty="0">
                <a:solidFill>
                  <a:srgbClr val="464646"/>
                </a:solidFill>
                <a:latin typeface="Karla"/>
              </a:rPr>
            </a:br>
            <a:r>
              <a:rPr lang="en-US" sz="2800" dirty="0">
                <a:solidFill>
                  <a:srgbClr val="464646"/>
                </a:solidFill>
                <a:latin typeface="Karla"/>
              </a:rPr>
              <a:t>Marcus </a:t>
            </a:r>
            <a:r>
              <a:rPr lang="en-US" sz="2800" dirty="0" err="1">
                <a:solidFill>
                  <a:srgbClr val="464646"/>
                </a:solidFill>
                <a:latin typeface="Karla"/>
              </a:rPr>
              <a:t>Heijer</a:t>
            </a:r>
            <a:r>
              <a:rPr lang="en-US" sz="2800" dirty="0">
                <a:solidFill>
                  <a:srgbClr val="464646"/>
                </a:solidFill>
                <a:latin typeface="Karla"/>
              </a:rPr>
              <a:t/>
            </a:r>
            <a:br>
              <a:rPr lang="en-US" sz="2800" dirty="0">
                <a:solidFill>
                  <a:srgbClr val="464646"/>
                </a:solidFill>
                <a:latin typeface="Karla"/>
              </a:rPr>
            </a:br>
            <a:r>
              <a:rPr lang="en-US" sz="2800" dirty="0">
                <a:solidFill>
                  <a:srgbClr val="464646"/>
                </a:solidFill>
                <a:latin typeface="Karla"/>
              </a:rPr>
              <a:t>Nathan </a:t>
            </a:r>
            <a:r>
              <a:rPr lang="en-US" sz="2800" dirty="0" err="1">
                <a:solidFill>
                  <a:srgbClr val="464646"/>
                </a:solidFill>
                <a:latin typeface="Karla"/>
              </a:rPr>
              <a:t>Hollenberg</a:t>
            </a:r>
            <a:r>
              <a:rPr lang="en-US" sz="2800" dirty="0">
                <a:solidFill>
                  <a:srgbClr val="464646"/>
                </a:solidFill>
                <a:latin typeface="Karla"/>
              </a:rPr>
              <a:t/>
            </a:r>
            <a:br>
              <a:rPr lang="en-US" sz="2800" dirty="0">
                <a:solidFill>
                  <a:srgbClr val="464646"/>
                </a:solidFill>
                <a:latin typeface="Karla"/>
              </a:rPr>
            </a:br>
            <a:r>
              <a:rPr lang="en-US" sz="2800" dirty="0">
                <a:solidFill>
                  <a:srgbClr val="464646"/>
                </a:solidFill>
                <a:latin typeface="Karla"/>
              </a:rPr>
              <a:t>Maddy Nakada</a:t>
            </a:r>
            <a:br>
              <a:rPr lang="en-US" sz="2800" dirty="0">
                <a:solidFill>
                  <a:srgbClr val="464646"/>
                </a:solidFill>
                <a:latin typeface="Karla"/>
              </a:rPr>
            </a:br>
            <a:r>
              <a:rPr lang="en-US" sz="2800" dirty="0">
                <a:solidFill>
                  <a:srgbClr val="464646"/>
                </a:solidFill>
                <a:latin typeface="Karla"/>
              </a:rPr>
              <a:t>Tim Pugh</a:t>
            </a:r>
            <a:br>
              <a:rPr lang="en-US" sz="2800" dirty="0">
                <a:solidFill>
                  <a:srgbClr val="464646"/>
                </a:solidFill>
                <a:latin typeface="Karla"/>
              </a:rPr>
            </a:br>
            <a:r>
              <a:rPr lang="en-US" sz="2800" dirty="0">
                <a:solidFill>
                  <a:srgbClr val="464646"/>
                </a:solidFill>
                <a:latin typeface="Karla"/>
              </a:rPr>
              <a:t>Alex Yu</a:t>
            </a:r>
            <a:br>
              <a:rPr lang="en-US" sz="2800" dirty="0">
                <a:solidFill>
                  <a:srgbClr val="464646"/>
                </a:solidFill>
                <a:latin typeface="Karla"/>
              </a:rPr>
            </a:br>
            <a:r>
              <a:rPr lang="en-US" sz="2800" dirty="0" err="1">
                <a:solidFill>
                  <a:srgbClr val="464646"/>
                </a:solidFill>
                <a:latin typeface="Karla"/>
              </a:rPr>
              <a:t>JavierMachin</a:t>
            </a:r>
            <a:endParaRPr lang="en-US" sz="2800" dirty="0">
              <a:solidFill>
                <a:srgbClr val="464646"/>
              </a:solidFill>
              <a:latin typeface="Karla"/>
            </a:endParaRPr>
          </a:p>
        </p:txBody>
      </p:sp>
    </p:spTree>
    <p:extLst>
      <p:ext uri="{BB962C8B-B14F-4D97-AF65-F5344CB8AC3E}">
        <p14:creationId xmlns:p14="http://schemas.microsoft.com/office/powerpoint/2010/main" val="2167912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100" b="1" dirty="0"/>
              <a:t>Lectures</a:t>
            </a:r>
            <a:r>
              <a:rPr lang="en-US" sz="3100" dirty="0"/>
              <a:t>, Labs, Advanced Sections, Sections and Office Hours</a:t>
            </a:r>
          </a:p>
        </p:txBody>
      </p:sp>
      <p:sp>
        <p:nvSpPr>
          <p:cNvPr id="3" name="Content Placeholder 2"/>
          <p:cNvSpPr>
            <a:spLocks noGrp="1"/>
          </p:cNvSpPr>
          <p:nvPr>
            <p:ph idx="1"/>
          </p:nvPr>
        </p:nvSpPr>
        <p:spPr>
          <a:xfrm>
            <a:off x="702784" y="983807"/>
            <a:ext cx="11286015" cy="5662839"/>
          </a:xfrm>
        </p:spPr>
        <p:txBody>
          <a:bodyPr/>
          <a:lstStyle/>
          <a:p>
            <a:endParaRPr lang="en-US" sz="2600" dirty="0"/>
          </a:p>
          <a:p>
            <a:r>
              <a:rPr lang="en-US" sz="2600" dirty="0"/>
              <a:t>During lecture will cover the material which you will need to complete the homework, and to survive the rest of your life in CS109A. </a:t>
            </a:r>
            <a:r>
              <a:rPr lang="en-US" sz="2600" i="1" dirty="0"/>
              <a:t>Attending</a:t>
            </a:r>
            <a:r>
              <a:rPr lang="en-US" sz="2600" dirty="0"/>
              <a:t> lectures is required  - quizzes during and at the end of each lecture (drop 50% of them).</a:t>
            </a:r>
          </a:p>
          <a:p>
            <a:r>
              <a:rPr lang="en-US" sz="2600" dirty="0"/>
              <a:t>We will use a mix of notes and examples via notebooks.</a:t>
            </a:r>
          </a:p>
          <a:p>
            <a:pPr marL="514350" indent="-514350">
              <a:buFont typeface="+mj-lt"/>
              <a:buAutoNum type="arabicPeriod"/>
            </a:pPr>
            <a:r>
              <a:rPr lang="en-US" sz="2600" dirty="0"/>
              <a:t>Lecture notes and associated notebooks will be posted before lecture on GitHub.</a:t>
            </a:r>
          </a:p>
          <a:p>
            <a:pPr marL="514350" indent="-514350">
              <a:buFont typeface="+mj-lt"/>
              <a:buAutoNum type="arabicPeriod"/>
            </a:pPr>
            <a:r>
              <a:rPr lang="en-US" sz="2600" dirty="0"/>
              <a:t>Lectures will be video taped (and live streamed for DCE students) and posted approximately within 24 hours on web page.</a:t>
            </a:r>
          </a:p>
          <a:p>
            <a:pPr marL="514350" indent="-514350">
              <a:buFont typeface="+mj-lt"/>
              <a:buAutoNum type="arabicPeriod"/>
            </a:pPr>
            <a:endParaRPr lang="en-US" sz="2600" dirty="0"/>
          </a:p>
          <a:p>
            <a:r>
              <a:rPr lang="en-US" sz="2600" dirty="0">
                <a:solidFill>
                  <a:srgbClr val="C00000"/>
                </a:solidFill>
              </a:rPr>
              <a:t>Mondays and Wednesdays 1:30-2:45pm @Northwest Building B103.</a:t>
            </a:r>
          </a:p>
          <a:p>
            <a:endParaRPr lang="en-US" sz="2600" dirty="0"/>
          </a:p>
        </p:txBody>
      </p:sp>
      <p:sp>
        <p:nvSpPr>
          <p:cNvPr id="4" name="Slide Number Placeholder 3"/>
          <p:cNvSpPr>
            <a:spLocks noGrp="1"/>
          </p:cNvSpPr>
          <p:nvPr>
            <p:ph type="sldNum" sz="quarter" idx="12"/>
          </p:nvPr>
        </p:nvSpPr>
        <p:spPr/>
        <p:txBody>
          <a:bodyPr/>
          <a:lstStyle/>
          <a:p>
            <a:fld id="{AD29F1E6-0A42-6342-8A19-FA364A33AB30}" type="slidenum">
              <a:rPr lang="en-US" smtClean="0"/>
              <a:t>45</a:t>
            </a:fld>
            <a:endParaRPr lang="en-US" dirty="0"/>
          </a:p>
        </p:txBody>
      </p:sp>
    </p:spTree>
    <p:extLst>
      <p:ext uri="{BB962C8B-B14F-4D97-AF65-F5344CB8AC3E}">
        <p14:creationId xmlns:p14="http://schemas.microsoft.com/office/powerpoint/2010/main" val="1514654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100" dirty="0"/>
              <a:t>Lectures, </a:t>
            </a:r>
            <a:r>
              <a:rPr lang="en-US" sz="3100" b="1" dirty="0"/>
              <a:t>Labs</a:t>
            </a:r>
            <a:r>
              <a:rPr lang="en-US" sz="3100" dirty="0"/>
              <a:t>, Advanced Sections, Sections and Office Hours</a:t>
            </a:r>
          </a:p>
        </p:txBody>
      </p:sp>
      <p:sp>
        <p:nvSpPr>
          <p:cNvPr id="3" name="Content Placeholder 2"/>
          <p:cNvSpPr>
            <a:spLocks noGrp="1"/>
          </p:cNvSpPr>
          <p:nvPr>
            <p:ph idx="1"/>
          </p:nvPr>
        </p:nvSpPr>
        <p:spPr>
          <a:xfrm>
            <a:off x="702784" y="983807"/>
            <a:ext cx="11286015" cy="5662839"/>
          </a:xfrm>
        </p:spPr>
        <p:txBody>
          <a:bodyPr/>
          <a:lstStyle/>
          <a:p>
            <a:endParaRPr lang="en-US" b="1" dirty="0"/>
          </a:p>
          <a:p>
            <a:endParaRPr lang="en-US" dirty="0"/>
          </a:p>
          <a:p>
            <a:r>
              <a:rPr lang="en-US" dirty="0"/>
              <a:t>Labs are meant to help you better understand the lecture materials via examples.</a:t>
            </a:r>
          </a:p>
          <a:p>
            <a:endParaRPr lang="en-US" dirty="0"/>
          </a:p>
          <a:p>
            <a:r>
              <a:rPr lang="en-US" dirty="0"/>
              <a:t>Labs will be video taped (and live streamed for DCE students) and posted approximately within 24 hours on Canvas. </a:t>
            </a:r>
          </a:p>
          <a:p>
            <a:endParaRPr lang="en-US" dirty="0"/>
          </a:p>
          <a:p>
            <a:r>
              <a:rPr lang="en-US" dirty="0"/>
              <a:t>T</a:t>
            </a:r>
            <a:r>
              <a:rPr lang="en-US" dirty="0">
                <a:solidFill>
                  <a:srgbClr val="C00000"/>
                </a:solidFill>
              </a:rPr>
              <a:t>hursdays 4:30-5:45 pm @Pierce 301.  </a:t>
            </a:r>
          </a:p>
          <a:p>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46</a:t>
            </a:fld>
            <a:endParaRPr lang="en-US" dirty="0"/>
          </a:p>
        </p:txBody>
      </p:sp>
    </p:spTree>
    <p:extLst>
      <p:ext uri="{BB962C8B-B14F-4D97-AF65-F5344CB8AC3E}">
        <p14:creationId xmlns:p14="http://schemas.microsoft.com/office/powerpoint/2010/main" val="16761419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100" dirty="0"/>
              <a:t>Lectures, Labs, </a:t>
            </a:r>
            <a:r>
              <a:rPr lang="en-US" sz="3100" b="1" dirty="0"/>
              <a:t>Advanced Sections, Sections </a:t>
            </a:r>
            <a:r>
              <a:rPr lang="en-US" sz="3100" dirty="0"/>
              <a:t>and Office Hours</a:t>
            </a:r>
          </a:p>
        </p:txBody>
      </p:sp>
      <p:sp>
        <p:nvSpPr>
          <p:cNvPr id="3" name="Content Placeholder 2"/>
          <p:cNvSpPr>
            <a:spLocks noGrp="1"/>
          </p:cNvSpPr>
          <p:nvPr>
            <p:ph idx="1"/>
          </p:nvPr>
        </p:nvSpPr>
        <p:spPr>
          <a:xfrm>
            <a:off x="702784" y="983807"/>
            <a:ext cx="11286015" cy="5662839"/>
          </a:xfrm>
        </p:spPr>
        <p:txBody>
          <a:bodyPr/>
          <a:lstStyle/>
          <a:p>
            <a:r>
              <a:rPr lang="en-US" sz="2600" dirty="0"/>
              <a:t>Lectures and labs are supplemented by 1.5 hour sections led by teaching fellows. There are two types of sections: </a:t>
            </a:r>
          </a:p>
          <a:p>
            <a:endParaRPr lang="en-US" sz="2600" dirty="0"/>
          </a:p>
          <a:p>
            <a:pPr marL="457200" indent="-457200">
              <a:buFont typeface="Arial" panose="020B0604020202020204" pitchFamily="34" charset="0"/>
              <a:buChar char="•"/>
            </a:pPr>
            <a:r>
              <a:rPr lang="en-US" sz="2600" i="1" dirty="0"/>
              <a:t>Standard Sections </a:t>
            </a:r>
            <a:r>
              <a:rPr lang="en-US" sz="2600" dirty="0"/>
              <a:t>will be a mix of review of material and practice problems similar to the homework </a:t>
            </a:r>
          </a:p>
          <a:p>
            <a:r>
              <a:rPr lang="en-US" sz="2600" dirty="0"/>
              <a:t>	</a:t>
            </a:r>
            <a:r>
              <a:rPr lang="en-US" sz="2600" dirty="0">
                <a:solidFill>
                  <a:srgbClr val="C00000"/>
                </a:solidFill>
              </a:rPr>
              <a:t>Friday 0:30-11:45 am at 1 Story St. Room 306 and Mon 4:30-5:45 pm in   	Science Center 110</a:t>
            </a:r>
          </a:p>
          <a:p>
            <a:pPr marL="342900" indent="-342900">
              <a:buFont typeface="Arial" panose="020B0604020202020204" pitchFamily="34" charset="0"/>
              <a:buChar char="•"/>
            </a:pPr>
            <a:endParaRPr lang="en-US" sz="2600" i="1" dirty="0"/>
          </a:p>
          <a:p>
            <a:pPr marL="460375" indent="-460375">
              <a:buFont typeface="Arial" panose="020B0604020202020204" pitchFamily="34" charset="0"/>
              <a:buChar char="•"/>
            </a:pPr>
            <a:r>
              <a:rPr lang="en-US" sz="2600" i="1" dirty="0"/>
              <a:t>Advanced Sections </a:t>
            </a:r>
            <a:r>
              <a:rPr lang="en-US" sz="2600" b="1" i="1" dirty="0"/>
              <a:t>(A-Sections) </a:t>
            </a:r>
            <a:r>
              <a:rPr lang="en-US" sz="2600" dirty="0"/>
              <a:t>will cover advanced topics like the mathematical underpinnings of the methods seen in lectures and labs. </a:t>
            </a:r>
          </a:p>
          <a:p>
            <a:r>
              <a:rPr lang="en-US" sz="2600" b="1" dirty="0"/>
              <a:t>	</a:t>
            </a:r>
            <a:r>
              <a:rPr lang="en-US" sz="2600" dirty="0">
                <a:solidFill>
                  <a:srgbClr val="C00000"/>
                </a:solidFill>
              </a:rPr>
              <a:t>Weds 4-5:15 pm at 1 Story St. Room 306</a:t>
            </a:r>
          </a:p>
          <a:p>
            <a:endParaRPr lang="en-US" sz="2600" b="1" dirty="0"/>
          </a:p>
        </p:txBody>
      </p:sp>
      <p:sp>
        <p:nvSpPr>
          <p:cNvPr id="4" name="Slide Number Placeholder 3"/>
          <p:cNvSpPr>
            <a:spLocks noGrp="1"/>
          </p:cNvSpPr>
          <p:nvPr>
            <p:ph type="sldNum" sz="quarter" idx="12"/>
          </p:nvPr>
        </p:nvSpPr>
        <p:spPr/>
        <p:txBody>
          <a:bodyPr/>
          <a:lstStyle/>
          <a:p>
            <a:fld id="{AD29F1E6-0A42-6342-8A19-FA364A33AB30}" type="slidenum">
              <a:rPr lang="en-US" smtClean="0"/>
              <a:t>47</a:t>
            </a:fld>
            <a:endParaRPr lang="en-US" dirty="0"/>
          </a:p>
        </p:txBody>
      </p:sp>
    </p:spTree>
    <p:extLst>
      <p:ext uri="{BB962C8B-B14F-4D97-AF65-F5344CB8AC3E}">
        <p14:creationId xmlns:p14="http://schemas.microsoft.com/office/powerpoint/2010/main" val="163595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100" dirty="0"/>
              <a:t>Lectures, Labs, </a:t>
            </a:r>
            <a:r>
              <a:rPr lang="en-US" sz="3100" b="1" dirty="0"/>
              <a:t>Advanced Sections</a:t>
            </a:r>
            <a:r>
              <a:rPr lang="en-US" sz="3100" dirty="0"/>
              <a:t>, Sections and Office Hours</a:t>
            </a:r>
          </a:p>
        </p:txBody>
      </p:sp>
      <p:sp>
        <p:nvSpPr>
          <p:cNvPr id="3" name="Content Placeholder 2"/>
          <p:cNvSpPr>
            <a:spLocks noGrp="1"/>
          </p:cNvSpPr>
          <p:nvPr>
            <p:ph idx="1"/>
          </p:nvPr>
        </p:nvSpPr>
        <p:spPr>
          <a:xfrm>
            <a:off x="702784" y="983807"/>
            <a:ext cx="11286015" cy="5662839"/>
          </a:xfrm>
        </p:spPr>
        <p:txBody>
          <a:bodyPr/>
          <a:lstStyle/>
          <a:p>
            <a:r>
              <a:rPr lang="en-US" sz="2400" b="1" dirty="0"/>
              <a:t>Topics </a:t>
            </a:r>
          </a:p>
          <a:p>
            <a:pPr marL="1257270" lvl="1" indent="-514350">
              <a:buFont typeface="+mj-lt"/>
              <a:buAutoNum type="arabicPeriod"/>
            </a:pPr>
            <a:r>
              <a:rPr lang="en-US" dirty="0"/>
              <a:t>Linear Algebra and Hypothesis Testing: The Short Versions</a:t>
            </a:r>
          </a:p>
          <a:p>
            <a:pPr marL="1257270" lvl="1" indent="-514350">
              <a:buFont typeface="+mj-lt"/>
              <a:buAutoNum type="arabicPeriod"/>
            </a:pPr>
            <a:r>
              <a:rPr lang="en-US" dirty="0"/>
              <a:t>Methods of regularization and their justifications</a:t>
            </a:r>
          </a:p>
          <a:p>
            <a:pPr marL="1257270" lvl="1" indent="-514350">
              <a:buFont typeface="+mj-lt"/>
              <a:buAutoNum type="arabicPeriod"/>
            </a:pPr>
            <a:r>
              <a:rPr lang="en-US" dirty="0"/>
              <a:t>Generalized Linear Models </a:t>
            </a:r>
          </a:p>
          <a:p>
            <a:pPr marL="1257270" lvl="1" indent="-514350">
              <a:buFont typeface="+mj-lt"/>
              <a:buAutoNum type="arabicPeriod"/>
            </a:pPr>
            <a:r>
              <a:rPr lang="en-US" dirty="0"/>
              <a:t>Mathematics of PCA </a:t>
            </a:r>
          </a:p>
          <a:p>
            <a:pPr marL="1257270" lvl="1" indent="-514350">
              <a:buFont typeface="+mj-lt"/>
              <a:buAutoNum type="arabicPeriod"/>
            </a:pPr>
            <a:r>
              <a:rPr lang="en-US" dirty="0"/>
              <a:t>Decision trees and Ensemble method; </a:t>
            </a:r>
          </a:p>
          <a:p>
            <a:pPr marL="1257270" lvl="1" indent="-514350">
              <a:buFont typeface="+mj-lt"/>
              <a:buAutoNum type="arabicPeriod"/>
            </a:pPr>
            <a:r>
              <a:rPr lang="en-US" dirty="0"/>
              <a:t>Stochastic Gradient Descent</a:t>
            </a:r>
          </a:p>
          <a:p>
            <a:pPr marL="1257270" lvl="1" indent="-514350">
              <a:buFont typeface="+mj-lt"/>
              <a:buAutoNum type="arabicPeriod"/>
            </a:pPr>
            <a:endParaRPr lang="en-US" sz="2000" b="1" dirty="0"/>
          </a:p>
          <a:p>
            <a:r>
              <a:rPr lang="en-US" sz="2200" b="1" dirty="0"/>
              <a:t>NOTE 1</a:t>
            </a:r>
            <a:r>
              <a:rPr lang="en-US" sz="2200" dirty="0"/>
              <a:t>:  The material covered in the Advanced Sections is required for all AC 209A students. There will be one extra question in most homework for AC 209 students which will be based on the A-Section materials. </a:t>
            </a:r>
          </a:p>
          <a:p>
            <a:r>
              <a:rPr lang="en-US" sz="2200" b="1" dirty="0"/>
              <a:t>NOTE 2: </a:t>
            </a:r>
            <a:r>
              <a:rPr lang="en-US" sz="2200" dirty="0"/>
              <a:t>No additional quizzes for A-section.</a:t>
            </a:r>
          </a:p>
          <a:p>
            <a:r>
              <a:rPr lang="en-US" sz="2200" b="1" dirty="0"/>
              <a:t>NOTE 3: </a:t>
            </a:r>
            <a:r>
              <a:rPr lang="en-US" sz="2200" dirty="0"/>
              <a:t>A-sections and Friday’s regular section will be live streamed to everyone.</a:t>
            </a:r>
          </a:p>
          <a:p>
            <a:pPr lvl="1" indent="0">
              <a:buNone/>
            </a:pPr>
            <a:endParaRPr lang="en-US" sz="2200" b="1" dirty="0"/>
          </a:p>
          <a:p>
            <a:endParaRPr lang="en-US" sz="2400" b="1" dirty="0"/>
          </a:p>
          <a:p>
            <a:endParaRPr lang="en-US" sz="2400" b="1" dirty="0"/>
          </a:p>
        </p:txBody>
      </p:sp>
      <p:sp>
        <p:nvSpPr>
          <p:cNvPr id="4" name="Slide Number Placeholder 3"/>
          <p:cNvSpPr>
            <a:spLocks noGrp="1"/>
          </p:cNvSpPr>
          <p:nvPr>
            <p:ph type="sldNum" sz="quarter" idx="12"/>
          </p:nvPr>
        </p:nvSpPr>
        <p:spPr/>
        <p:txBody>
          <a:bodyPr/>
          <a:lstStyle/>
          <a:p>
            <a:fld id="{AD29F1E6-0A42-6342-8A19-FA364A33AB30}" type="slidenum">
              <a:rPr lang="en-US" smtClean="0"/>
              <a:t>48</a:t>
            </a:fld>
            <a:endParaRPr lang="en-US" dirty="0"/>
          </a:p>
        </p:txBody>
      </p:sp>
    </p:spTree>
    <p:extLst>
      <p:ext uri="{BB962C8B-B14F-4D97-AF65-F5344CB8AC3E}">
        <p14:creationId xmlns:p14="http://schemas.microsoft.com/office/powerpoint/2010/main" val="140206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Lectures, Labs, </a:t>
            </a:r>
            <a:r>
              <a:rPr lang="en-US" sz="3100" dirty="0"/>
              <a:t>Advanced Sections, Sections </a:t>
            </a:r>
            <a:r>
              <a:rPr lang="en-US" dirty="0"/>
              <a:t>and </a:t>
            </a:r>
            <a:r>
              <a:rPr lang="en-US" b="1" dirty="0"/>
              <a:t>Office Hours</a:t>
            </a:r>
          </a:p>
        </p:txBody>
      </p:sp>
      <p:sp>
        <p:nvSpPr>
          <p:cNvPr id="4" name="Slide Number Placeholder 3"/>
          <p:cNvSpPr>
            <a:spLocks noGrp="1"/>
          </p:cNvSpPr>
          <p:nvPr>
            <p:ph type="sldNum" sz="quarter" idx="12"/>
          </p:nvPr>
        </p:nvSpPr>
        <p:spPr/>
        <p:txBody>
          <a:bodyPr/>
          <a:lstStyle/>
          <a:p>
            <a:fld id="{AD29F1E6-0A42-6342-8A19-FA364A33AB30}" type="slidenum">
              <a:rPr lang="en-US" smtClean="0"/>
              <a:t>49</a:t>
            </a:fld>
            <a:endParaRPr lang="en-US" dirty="0"/>
          </a:p>
        </p:txBody>
      </p:sp>
      <p:pic>
        <p:nvPicPr>
          <p:cNvPr id="7" name="Picture 6">
            <a:extLst>
              <a:ext uri="{FF2B5EF4-FFF2-40B4-BE49-F238E27FC236}">
                <a16:creationId xmlns:a16="http://schemas.microsoft.com/office/drawing/2014/main" xmlns="" id="{340C2C04-8C84-AB48-8E17-5628EC5C2F47}"/>
              </a:ext>
            </a:extLst>
          </p:cNvPr>
          <p:cNvPicPr>
            <a:picLocks noChangeAspect="1"/>
          </p:cNvPicPr>
          <p:nvPr/>
        </p:nvPicPr>
        <p:blipFill>
          <a:blip r:embed="rId2"/>
          <a:stretch>
            <a:fillRect/>
          </a:stretch>
        </p:blipFill>
        <p:spPr>
          <a:xfrm>
            <a:off x="2313492" y="983807"/>
            <a:ext cx="7565015" cy="5742828"/>
          </a:xfrm>
          <a:prstGeom prst="rect">
            <a:avLst/>
          </a:prstGeom>
        </p:spPr>
      </p:pic>
    </p:spTree>
    <p:extLst>
      <p:ext uri="{BB962C8B-B14F-4D97-AF65-F5344CB8AC3E}">
        <p14:creationId xmlns:p14="http://schemas.microsoft.com/office/powerpoint/2010/main" val="483580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a:t>
            </a:r>
          </a:p>
        </p:txBody>
      </p:sp>
      <p:sp>
        <p:nvSpPr>
          <p:cNvPr id="3" name="Content Placeholder 2"/>
          <p:cNvSpPr>
            <a:spLocks noGrp="1"/>
          </p:cNvSpPr>
          <p:nvPr>
            <p:ph idx="1"/>
          </p:nvPr>
        </p:nvSpPr>
        <p:spPr>
          <a:xfrm>
            <a:off x="729768" y="983807"/>
            <a:ext cx="10327008" cy="2111143"/>
          </a:xfrm>
        </p:spPr>
        <p:txBody>
          <a:bodyPr/>
          <a:lstStyle/>
          <a:p>
            <a:r>
              <a:rPr lang="en-US" dirty="0"/>
              <a:t>Jobs!</a:t>
            </a:r>
          </a:p>
        </p:txBody>
      </p:sp>
      <p:sp>
        <p:nvSpPr>
          <p:cNvPr id="4" name="Slide Number Placeholder 3"/>
          <p:cNvSpPr>
            <a:spLocks noGrp="1"/>
          </p:cNvSpPr>
          <p:nvPr>
            <p:ph type="sldNum" sz="quarter" idx="12"/>
          </p:nvPr>
        </p:nvSpPr>
        <p:spPr/>
        <p:txBody>
          <a:bodyPr/>
          <a:lstStyle/>
          <a:p>
            <a:fld id="{AD29F1E6-0A42-6342-8A19-FA364A33AB30}" type="slidenum">
              <a:rPr lang="en-US" smtClean="0"/>
              <a:t>5</a:t>
            </a:fld>
            <a:endParaRPr lang="en-US"/>
          </a:p>
        </p:txBody>
      </p:sp>
      <p:pic>
        <p:nvPicPr>
          <p:cNvPr id="5" name="Picture 4"/>
          <p:cNvPicPr>
            <a:picLocks noChangeAspect="1"/>
          </p:cNvPicPr>
          <p:nvPr/>
        </p:nvPicPr>
        <p:blipFill>
          <a:blip r:embed="rId2"/>
          <a:stretch>
            <a:fillRect/>
          </a:stretch>
        </p:blipFill>
        <p:spPr>
          <a:xfrm>
            <a:off x="1737679" y="1557673"/>
            <a:ext cx="8311187" cy="4731916"/>
          </a:xfrm>
          <a:prstGeom prst="rect">
            <a:avLst/>
          </a:prstGeom>
        </p:spPr>
      </p:pic>
      <p:sp>
        <p:nvSpPr>
          <p:cNvPr id="6" name="Oval 5"/>
          <p:cNvSpPr/>
          <p:nvPr/>
        </p:nvSpPr>
        <p:spPr>
          <a:xfrm>
            <a:off x="6425514" y="4676619"/>
            <a:ext cx="1037968" cy="642551"/>
          </a:xfrm>
          <a:prstGeom prst="ellipse">
            <a:avLst/>
          </a:prstGeom>
          <a:no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Notched Right Arrow 6"/>
          <p:cNvSpPr/>
          <p:nvPr/>
        </p:nvSpPr>
        <p:spPr>
          <a:xfrm rot="6310703">
            <a:off x="4464480" y="2192985"/>
            <a:ext cx="3361038" cy="744982"/>
          </a:xfrm>
          <a:prstGeom prst="notchedRightArrow">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93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35" presetClass="emph" presetSubtype="0" repeatCount="4000" fill="hold" grpId="0" nodeType="withEffect">
                                  <p:stCondLst>
                                    <p:cond delay="0"/>
                                  </p:stCondLst>
                                  <p:childTnLst>
                                    <p:anim calcmode="discrete" valueType="str">
                                      <p:cBhvr>
                                        <p:cTn id="12"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Homework(s)</a:t>
            </a:r>
            <a:br>
              <a:rPr lang="en-US" dirty="0"/>
            </a:br>
            <a:endParaRPr lang="en-US" dirty="0"/>
          </a:p>
        </p:txBody>
      </p:sp>
      <p:sp>
        <p:nvSpPr>
          <p:cNvPr id="3" name="Content Placeholder 2"/>
          <p:cNvSpPr>
            <a:spLocks noGrp="1"/>
          </p:cNvSpPr>
          <p:nvPr>
            <p:ph idx="1"/>
          </p:nvPr>
        </p:nvSpPr>
        <p:spPr>
          <a:xfrm>
            <a:off x="833414" y="983807"/>
            <a:ext cx="11358586" cy="2111143"/>
          </a:xfrm>
        </p:spPr>
        <p:txBody>
          <a:bodyPr/>
          <a:lstStyle/>
          <a:p>
            <a:pPr>
              <a:spcAft>
                <a:spcPts val="1800"/>
              </a:spcAft>
            </a:pPr>
            <a:r>
              <a:rPr lang="en-US" sz="2500" b="1" dirty="0"/>
              <a:t>There will be 8 homework (not including Homework 0): </a:t>
            </a:r>
          </a:p>
          <a:p>
            <a:pPr marL="457200" indent="-457200">
              <a:spcAft>
                <a:spcPts val="600"/>
              </a:spcAft>
              <a:buFont typeface="Arial" charset="0"/>
              <a:buChar char="•"/>
            </a:pPr>
            <a:r>
              <a:rPr lang="en-US" sz="2500" dirty="0"/>
              <a:t>Homework 0 (due Sept 11)</a:t>
            </a:r>
          </a:p>
          <a:p>
            <a:pPr marL="457200" indent="-457200">
              <a:spcAft>
                <a:spcPts val="600"/>
              </a:spcAft>
              <a:buFont typeface="Arial" charset="0"/>
              <a:buChar char="•"/>
            </a:pPr>
            <a:r>
              <a:rPr lang="en-US" sz="2500" dirty="0"/>
              <a:t>Homework 1: Web scraping, Beautiful Soup</a:t>
            </a:r>
          </a:p>
          <a:p>
            <a:pPr marL="457200" indent="-457200">
              <a:spcAft>
                <a:spcPts val="600"/>
              </a:spcAft>
              <a:buFont typeface="Arial" charset="0"/>
              <a:buChar char="•"/>
            </a:pPr>
            <a:r>
              <a:rPr lang="en-US" sz="2500" dirty="0"/>
              <a:t>Homework 2: Regression </a:t>
            </a:r>
            <a:r>
              <a:rPr lang="en-US" sz="2500" dirty="0" err="1"/>
              <a:t>kNN</a:t>
            </a:r>
            <a:r>
              <a:rPr lang="en-US" sz="2500" dirty="0"/>
              <a:t> and </a:t>
            </a:r>
            <a:r>
              <a:rPr lang="en-US" sz="2500" dirty="0" err="1"/>
              <a:t>LinReg</a:t>
            </a:r>
            <a:endParaRPr lang="en-US" sz="2500" dirty="0"/>
          </a:p>
          <a:p>
            <a:pPr marL="457200" indent="-457200">
              <a:spcAft>
                <a:spcPts val="600"/>
              </a:spcAft>
              <a:buFont typeface="Arial" charset="0"/>
              <a:buChar char="•"/>
            </a:pPr>
            <a:r>
              <a:rPr lang="en-US" sz="2500" dirty="0">
                <a:solidFill>
                  <a:schemeClr val="tx1">
                    <a:lumMod val="75000"/>
                    <a:lumOff val="25000"/>
                  </a:schemeClr>
                </a:solidFill>
              </a:rPr>
              <a:t>Homework 3:</a:t>
            </a:r>
            <a:r>
              <a:rPr lang="en-US" sz="2500" dirty="0">
                <a:solidFill>
                  <a:srgbClr val="C00000"/>
                </a:solidFill>
              </a:rPr>
              <a:t>  </a:t>
            </a:r>
            <a:r>
              <a:rPr lang="en-US" sz="2500" dirty="0"/>
              <a:t>Multi-regression, polynomial </a:t>
            </a:r>
            <a:r>
              <a:rPr lang="en-US" sz="2500" dirty="0" err="1"/>
              <a:t>reg</a:t>
            </a:r>
            <a:r>
              <a:rPr lang="en-US" sz="2500" dirty="0"/>
              <a:t> and model selection </a:t>
            </a:r>
          </a:p>
          <a:p>
            <a:pPr marL="457200" indent="-457200">
              <a:spcAft>
                <a:spcPts val="600"/>
              </a:spcAft>
              <a:buFont typeface="Arial" charset="0"/>
              <a:buChar char="•"/>
            </a:pPr>
            <a:r>
              <a:rPr lang="en-US" sz="2500" dirty="0">
                <a:solidFill>
                  <a:srgbClr val="C00000"/>
                </a:solidFill>
              </a:rPr>
              <a:t>Homework 4*: Log Reg and more</a:t>
            </a:r>
          </a:p>
          <a:p>
            <a:pPr marL="457200" indent="-457200">
              <a:spcAft>
                <a:spcPts val="600"/>
              </a:spcAft>
              <a:buFont typeface="Arial" charset="0"/>
              <a:buChar char="•"/>
            </a:pPr>
            <a:r>
              <a:rPr lang="en-US" sz="2500" dirty="0"/>
              <a:t>Homework 5: PCA and ethics</a:t>
            </a:r>
          </a:p>
          <a:p>
            <a:pPr marL="457200" indent="-457200">
              <a:spcAft>
                <a:spcPts val="600"/>
              </a:spcAft>
              <a:buFont typeface="Arial" charset="0"/>
              <a:buChar char="•"/>
            </a:pPr>
            <a:r>
              <a:rPr lang="en-US" sz="2500" dirty="0"/>
              <a:t>Homework 6: Random Forest, Boosting and Neural Networks</a:t>
            </a:r>
          </a:p>
          <a:p>
            <a:pPr marL="457200" indent="-457200">
              <a:spcAft>
                <a:spcPts val="600"/>
              </a:spcAft>
              <a:buFont typeface="Arial" charset="0"/>
              <a:buChar char="•"/>
            </a:pPr>
            <a:r>
              <a:rPr lang="en-US" sz="2500" dirty="0">
                <a:solidFill>
                  <a:srgbClr val="C00000"/>
                </a:solidFill>
              </a:rPr>
              <a:t>Homework 7*: Neural Networks</a:t>
            </a:r>
          </a:p>
          <a:p>
            <a:pPr marL="457200" indent="-457200">
              <a:spcAft>
                <a:spcPts val="600"/>
              </a:spcAft>
              <a:buFont typeface="Arial" charset="0"/>
              <a:buChar char="•"/>
            </a:pPr>
            <a:r>
              <a:rPr lang="en-US" sz="2500" dirty="0"/>
              <a:t>Homework 8: Experimental Design</a:t>
            </a:r>
          </a:p>
          <a:p>
            <a:pPr marL="457200" indent="-457200">
              <a:spcAft>
                <a:spcPts val="600"/>
              </a:spcAft>
              <a:buFont typeface="Arial" charset="0"/>
              <a:buChar char="•"/>
            </a:pPr>
            <a:endParaRPr lang="en-US" sz="2500" dirty="0"/>
          </a:p>
        </p:txBody>
      </p:sp>
      <p:sp>
        <p:nvSpPr>
          <p:cNvPr id="4" name="Slide Number Placeholder 3"/>
          <p:cNvSpPr>
            <a:spLocks noGrp="1"/>
          </p:cNvSpPr>
          <p:nvPr>
            <p:ph type="sldNum" sz="quarter" idx="12"/>
          </p:nvPr>
        </p:nvSpPr>
        <p:spPr/>
        <p:txBody>
          <a:bodyPr/>
          <a:lstStyle/>
          <a:p>
            <a:fld id="{AD29F1E6-0A42-6342-8A19-FA364A33AB30}" type="slidenum">
              <a:rPr lang="en-US" smtClean="0"/>
              <a:t>50</a:t>
            </a:fld>
            <a:endParaRPr lang="en-US" dirty="0"/>
          </a:p>
        </p:txBody>
      </p:sp>
    </p:spTree>
    <p:extLst>
      <p:ext uri="{BB962C8B-B14F-4D97-AF65-F5344CB8AC3E}">
        <p14:creationId xmlns:p14="http://schemas.microsoft.com/office/powerpoint/2010/main" val="13978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Homework(s)</a:t>
            </a:r>
            <a:br>
              <a:rPr lang="en-US" dirty="0"/>
            </a:br>
            <a:endParaRPr lang="en-US" dirty="0"/>
          </a:p>
        </p:txBody>
      </p:sp>
      <p:sp>
        <p:nvSpPr>
          <p:cNvPr id="3" name="Content Placeholder 2"/>
          <p:cNvSpPr>
            <a:spLocks noGrp="1"/>
          </p:cNvSpPr>
          <p:nvPr>
            <p:ph idx="1"/>
          </p:nvPr>
        </p:nvSpPr>
        <p:spPr>
          <a:xfrm>
            <a:off x="833414" y="1105188"/>
            <a:ext cx="11009293" cy="3692280"/>
          </a:xfrm>
        </p:spPr>
        <p:txBody>
          <a:bodyPr/>
          <a:lstStyle/>
          <a:p>
            <a:pPr>
              <a:spcAft>
                <a:spcPts val="1200"/>
              </a:spcAft>
            </a:pPr>
            <a:r>
              <a:rPr lang="en-US" sz="2400" dirty="0"/>
              <a:t>You are encouraged but not required to submit in pairs, except homework 4 and homework 7, which must work individually. </a:t>
            </a:r>
          </a:p>
          <a:p>
            <a:pPr>
              <a:spcAft>
                <a:spcPts val="1200"/>
              </a:spcAft>
            </a:pPr>
            <a:r>
              <a:rPr lang="en-US" sz="2400" dirty="0"/>
              <a:t>We will be using the Groups function in Canvas to do this, details to be announced later.</a:t>
            </a:r>
          </a:p>
          <a:p>
            <a:pPr>
              <a:spcAft>
                <a:spcPts val="1200"/>
              </a:spcAft>
            </a:pPr>
            <a:r>
              <a:rPr lang="en-US" sz="2400" dirty="0"/>
              <a:t>All homework are </a:t>
            </a:r>
            <a:r>
              <a:rPr lang="en-US" sz="2400" b="1" dirty="0"/>
              <a:t>due 11:59pm Wednesday </a:t>
            </a:r>
            <a:r>
              <a:rPr lang="en-US" sz="2400" dirty="0"/>
              <a:t>and homework will be released on Wednesday 3:00pm.</a:t>
            </a:r>
          </a:p>
        </p:txBody>
      </p:sp>
      <p:sp>
        <p:nvSpPr>
          <p:cNvPr id="4" name="Slide Number Placeholder 3"/>
          <p:cNvSpPr>
            <a:spLocks noGrp="1"/>
          </p:cNvSpPr>
          <p:nvPr>
            <p:ph type="sldNum" sz="quarter" idx="12"/>
          </p:nvPr>
        </p:nvSpPr>
        <p:spPr/>
        <p:txBody>
          <a:bodyPr/>
          <a:lstStyle/>
          <a:p>
            <a:fld id="{AD29F1E6-0A42-6342-8A19-FA364A33AB30}" type="slidenum">
              <a:rPr lang="en-US" smtClean="0"/>
              <a:t>51</a:t>
            </a:fld>
            <a:endParaRPr lang="en-US"/>
          </a:p>
        </p:txBody>
      </p:sp>
    </p:spTree>
    <p:extLst>
      <p:ext uri="{BB962C8B-B14F-4D97-AF65-F5344CB8AC3E}">
        <p14:creationId xmlns:p14="http://schemas.microsoft.com/office/powerpoint/2010/main" val="1508811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Project</a:t>
            </a:r>
          </a:p>
        </p:txBody>
      </p:sp>
      <p:sp>
        <p:nvSpPr>
          <p:cNvPr id="3" name="Content Placeholder 2"/>
          <p:cNvSpPr>
            <a:spLocks noGrp="1"/>
          </p:cNvSpPr>
          <p:nvPr>
            <p:ph idx="1"/>
          </p:nvPr>
        </p:nvSpPr>
        <p:spPr>
          <a:xfrm>
            <a:off x="833414" y="1105188"/>
            <a:ext cx="11009293" cy="2111143"/>
          </a:xfrm>
        </p:spPr>
        <p:txBody>
          <a:bodyPr/>
          <a:lstStyle/>
          <a:p>
            <a:r>
              <a:rPr lang="en-US" dirty="0"/>
              <a:t>There will be a final group project (2-4 students) due during exams period.</a:t>
            </a:r>
          </a:p>
          <a:p>
            <a:pPr marL="342900" indent="-342900">
              <a:buFont typeface="Arial" charset="0"/>
              <a:buChar char="•"/>
            </a:pPr>
            <a:r>
              <a:rPr lang="en-US" dirty="0"/>
              <a:t>We will provide 7 pre-defined projects which you could use for your final project.</a:t>
            </a:r>
          </a:p>
          <a:p>
            <a:pPr marL="342900" indent="-342900">
              <a:buFont typeface="Arial" charset="0"/>
              <a:buChar char="•"/>
            </a:pPr>
            <a:r>
              <a:rPr lang="en-US" dirty="0"/>
              <a:t>In some very special cases you can use your own (public) data set and your own project definition (to be approved by the instructors)</a:t>
            </a:r>
          </a:p>
          <a:p>
            <a:pPr marL="342900" indent="-342900">
              <a:buFont typeface="Arial" charset="0"/>
              <a:buChar char="•"/>
            </a:pPr>
            <a:endParaRPr lang="en-US" dirty="0"/>
          </a:p>
          <a:p>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52</a:t>
            </a:fld>
            <a:endParaRPr lang="en-US"/>
          </a:p>
        </p:txBody>
      </p:sp>
    </p:spTree>
    <p:extLst>
      <p:ext uri="{BB962C8B-B14F-4D97-AF65-F5344CB8AC3E}">
        <p14:creationId xmlns:p14="http://schemas.microsoft.com/office/powerpoint/2010/main" val="4515649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a:t>
            </a:r>
            <a:br>
              <a:rPr lang="en-US" dirty="0"/>
            </a:br>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53</a:t>
            </a:fld>
            <a:endParaRPr lang="en-US"/>
          </a:p>
        </p:txBody>
      </p:sp>
      <p:pic>
        <p:nvPicPr>
          <p:cNvPr id="5" name="Picture 4"/>
          <p:cNvPicPr>
            <a:picLocks noChangeAspect="1"/>
          </p:cNvPicPr>
          <p:nvPr/>
        </p:nvPicPr>
        <p:blipFill>
          <a:blip r:embed="rId2"/>
          <a:stretch>
            <a:fillRect/>
          </a:stretch>
        </p:blipFill>
        <p:spPr>
          <a:xfrm>
            <a:off x="2207986" y="1190171"/>
            <a:ext cx="7097486" cy="4731657"/>
          </a:xfrm>
          <a:prstGeom prst="rect">
            <a:avLst/>
          </a:prstGeom>
        </p:spPr>
      </p:pic>
    </p:spTree>
    <p:extLst>
      <p:ext uri="{BB962C8B-B14F-4D97-AF65-F5344CB8AC3E}">
        <p14:creationId xmlns:p14="http://schemas.microsoft.com/office/powerpoint/2010/main" val="14813927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a:t>
            </a:r>
            <a:br>
              <a:rPr lang="en-US" dirty="0"/>
            </a:br>
            <a:endParaRPr lang="en-US" dirty="0"/>
          </a:p>
        </p:txBody>
      </p:sp>
      <p:sp>
        <p:nvSpPr>
          <p:cNvPr id="8" name="Content Placeholder 2"/>
          <p:cNvSpPr>
            <a:spLocks noGrp="1"/>
          </p:cNvSpPr>
          <p:nvPr>
            <p:ph idx="1"/>
          </p:nvPr>
        </p:nvSpPr>
        <p:spPr>
          <a:xfrm>
            <a:off x="630238" y="1104900"/>
            <a:ext cx="11358562" cy="4589318"/>
          </a:xfrm>
        </p:spPr>
        <p:txBody>
          <a:bodyPr/>
          <a:lstStyle/>
          <a:p>
            <a:r>
              <a:rPr lang="en-US" sz="2400" dirty="0"/>
              <a:t>The process to get help is:</a:t>
            </a:r>
          </a:p>
          <a:p>
            <a:endParaRPr lang="en-US" sz="2400" dirty="0"/>
          </a:p>
          <a:p>
            <a:pPr marL="457200" indent="-457200">
              <a:buFont typeface="+mj-lt"/>
              <a:buAutoNum type="arabicPeriod"/>
            </a:pPr>
            <a:r>
              <a:rPr lang="en-US" sz="2400" dirty="0"/>
              <a:t>Post the question in Ed and hopefully your peers will answer. We monitor the posts and we will respond within 8 hours from the posting time.</a:t>
            </a:r>
          </a:p>
          <a:p>
            <a:pPr marL="457200" indent="-457200">
              <a:buFont typeface="+mj-lt"/>
              <a:buAutoNum type="arabicPeriod"/>
            </a:pPr>
            <a:r>
              <a:rPr lang="en-US" sz="2400" dirty="0"/>
              <a:t>Go to Office Hours, this is the best way to get help.</a:t>
            </a:r>
          </a:p>
          <a:p>
            <a:pPr marL="457200" indent="-457200">
              <a:buFont typeface="+mj-lt"/>
              <a:buAutoNum type="arabicPeriod"/>
            </a:pPr>
            <a:r>
              <a:rPr lang="en-US" sz="2400" dirty="0"/>
              <a:t>For private matters send an email to the Helpline: </a:t>
            </a:r>
            <a:r>
              <a:rPr lang="en-US" sz="2400" b="1" dirty="0">
                <a:hlinkClick r:id="rId2"/>
              </a:rPr>
              <a:t>cs109a2019@gmail.com</a:t>
            </a:r>
            <a:r>
              <a:rPr lang="en-US" sz="2400" b="1" dirty="0"/>
              <a:t>. </a:t>
            </a:r>
            <a:r>
              <a:rPr lang="en-US" sz="2400" dirty="0"/>
              <a:t>The Helpline is monitored by all the instructors and TFs.</a:t>
            </a:r>
          </a:p>
          <a:p>
            <a:pPr marL="457200" indent="-457200">
              <a:buFont typeface="+mj-lt"/>
              <a:buAutoNum type="arabicPeriod"/>
            </a:pPr>
            <a:r>
              <a:rPr lang="en-US" sz="2400" dirty="0"/>
              <a:t>For personal matters send an email to </a:t>
            </a:r>
            <a:r>
              <a:rPr lang="en-US" sz="2400" dirty="0" err="1"/>
              <a:t>Pavlos</a:t>
            </a:r>
            <a:r>
              <a:rPr lang="en-US" sz="2400" dirty="0"/>
              <a:t>, Kevin and Chris.</a:t>
            </a:r>
          </a:p>
          <a:p>
            <a:pPr marL="457200" indent="-457200">
              <a:buFont typeface="+mj-lt"/>
              <a:buAutoNum type="arabicPeriod"/>
            </a:pPr>
            <a:endParaRPr lang="en-US" sz="2400" dirty="0"/>
          </a:p>
          <a:p>
            <a:r>
              <a:rPr lang="en-US" sz="2400" b="1" dirty="0">
                <a:solidFill>
                  <a:srgbClr val="FF0000"/>
                </a:solidFill>
              </a:rPr>
              <a:t>Sundays will be slow days, so please be patient! </a:t>
            </a:r>
          </a:p>
          <a:p>
            <a:pPr>
              <a:spcAft>
                <a:spcPts val="1200"/>
              </a:spcAft>
            </a:pPr>
            <a:endParaRPr lang="en-US" sz="2400" dirty="0"/>
          </a:p>
        </p:txBody>
      </p:sp>
      <p:sp>
        <p:nvSpPr>
          <p:cNvPr id="4" name="Slide Number Placeholder 3"/>
          <p:cNvSpPr>
            <a:spLocks noGrp="1"/>
          </p:cNvSpPr>
          <p:nvPr>
            <p:ph type="sldNum" sz="quarter" idx="12"/>
          </p:nvPr>
        </p:nvSpPr>
        <p:spPr/>
        <p:txBody>
          <a:bodyPr/>
          <a:lstStyle/>
          <a:p>
            <a:fld id="{AD29F1E6-0A42-6342-8A19-FA364A33AB30}" type="slidenum">
              <a:rPr lang="en-US" smtClean="0"/>
              <a:t>54</a:t>
            </a:fld>
            <a:endParaRPr lang="en-US"/>
          </a:p>
        </p:txBody>
      </p:sp>
    </p:spTree>
    <p:extLst>
      <p:ext uri="{BB962C8B-B14F-4D97-AF65-F5344CB8AC3E}">
        <p14:creationId xmlns:p14="http://schemas.microsoft.com/office/powerpoint/2010/main" val="5249625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Grades</a:t>
            </a:r>
          </a:p>
        </p:txBody>
      </p:sp>
      <p:pic>
        <p:nvPicPr>
          <p:cNvPr id="5" name="Content Placeholder 4"/>
          <p:cNvPicPr>
            <a:picLocks noGrp="1" noChangeAspect="1"/>
          </p:cNvPicPr>
          <p:nvPr>
            <p:ph idx="1"/>
          </p:nvPr>
        </p:nvPicPr>
        <p:blipFill>
          <a:blip r:embed="rId2"/>
          <a:stretch>
            <a:fillRect/>
          </a:stretch>
        </p:blipFill>
        <p:spPr>
          <a:xfrm>
            <a:off x="2816273" y="1523915"/>
            <a:ext cx="7044419" cy="3962486"/>
          </a:xfrm>
          <a:prstGeom prst="rect">
            <a:avLst/>
          </a:prstGeom>
        </p:spPr>
      </p:pic>
      <p:sp>
        <p:nvSpPr>
          <p:cNvPr id="4" name="Slide Number Placeholder 3"/>
          <p:cNvSpPr>
            <a:spLocks noGrp="1"/>
          </p:cNvSpPr>
          <p:nvPr>
            <p:ph type="sldNum" sz="quarter" idx="12"/>
          </p:nvPr>
        </p:nvSpPr>
        <p:spPr/>
        <p:txBody>
          <a:bodyPr/>
          <a:lstStyle/>
          <a:p>
            <a:fld id="{AD29F1E6-0A42-6342-8A19-FA364A33AB30}" type="slidenum">
              <a:rPr lang="en-US" smtClean="0"/>
              <a:t>55</a:t>
            </a:fld>
            <a:endParaRPr lang="en-US"/>
          </a:p>
        </p:txBody>
      </p:sp>
    </p:spTree>
    <p:extLst>
      <p:ext uri="{BB962C8B-B14F-4D97-AF65-F5344CB8AC3E}">
        <p14:creationId xmlns:p14="http://schemas.microsoft.com/office/powerpoint/2010/main" val="11794544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Grades</a:t>
            </a:r>
          </a:p>
        </p:txBody>
      </p:sp>
      <p:sp>
        <p:nvSpPr>
          <p:cNvPr id="3" name="Content Placeholder 2"/>
          <p:cNvSpPr>
            <a:spLocks noGrp="1"/>
          </p:cNvSpPr>
          <p:nvPr>
            <p:ph idx="1"/>
          </p:nvPr>
        </p:nvSpPr>
        <p:spPr/>
        <p:txBody>
          <a:bodyPr/>
          <a:lstStyle/>
          <a:p>
            <a:pPr marL="457200" indent="-457200">
              <a:buFont typeface="Arial" charset="0"/>
              <a:buChar char="•"/>
            </a:pPr>
            <a:r>
              <a:rPr lang="en-US" dirty="0"/>
              <a:t>Homework 0: 1%  </a:t>
            </a:r>
          </a:p>
          <a:p>
            <a:pPr marL="457200" indent="-457200">
              <a:buFont typeface="Arial" charset="0"/>
              <a:buChar char="•"/>
            </a:pPr>
            <a:r>
              <a:rPr lang="en-US" dirty="0"/>
              <a:t>Paired Homework (six): 39%   </a:t>
            </a:r>
          </a:p>
          <a:p>
            <a:pPr marL="457200" indent="-457200">
              <a:buFont typeface="Arial" charset="0"/>
              <a:buChar char="•"/>
            </a:pPr>
            <a:r>
              <a:rPr lang="en-US" dirty="0"/>
              <a:t>Individual Homework (two): 17%</a:t>
            </a:r>
          </a:p>
          <a:p>
            <a:pPr marL="457200" indent="-457200">
              <a:buFont typeface="Arial" charset="0"/>
              <a:buChar char="•"/>
            </a:pPr>
            <a:r>
              <a:rPr lang="en-US" dirty="0"/>
              <a:t>Quizzes:  10%</a:t>
            </a:r>
          </a:p>
          <a:p>
            <a:pPr marL="457200" indent="-457200">
              <a:buFont typeface="Arial" charset="0"/>
              <a:buChar char="•"/>
            </a:pPr>
            <a:r>
              <a:rPr lang="en-US" dirty="0"/>
              <a:t>Project:  30%</a:t>
            </a:r>
          </a:p>
          <a:p>
            <a:pPr marL="457200" indent="-457200">
              <a:buFont typeface="Arial" charset="0"/>
              <a:buChar char="•"/>
            </a:pPr>
            <a:r>
              <a:rPr lang="en-US" dirty="0"/>
              <a:t>Participation: 3%</a:t>
            </a:r>
          </a:p>
          <a:p>
            <a:pPr marL="457200" indent="-457200">
              <a:buFont typeface="Arial" charset="0"/>
              <a:buChar char="•"/>
            </a:pPr>
            <a:r>
              <a:rPr lang="en-US" b="1" dirty="0"/>
              <a:t>Total:  100%</a:t>
            </a:r>
            <a:endParaRPr lang="en-US" dirty="0"/>
          </a:p>
          <a:p>
            <a:endParaRPr lang="en-US" dirty="0"/>
          </a:p>
          <a:p>
            <a:r>
              <a:rPr lang="en-US" dirty="0"/>
              <a:t>We do not have predefined cuts for grades. We look for breaks in the cumulative distribution. </a:t>
            </a:r>
          </a:p>
          <a:p>
            <a:r>
              <a:rPr lang="en-US" dirty="0"/>
              <a:t>	</a:t>
            </a:r>
          </a:p>
        </p:txBody>
      </p:sp>
      <p:sp>
        <p:nvSpPr>
          <p:cNvPr id="4" name="Slide Number Placeholder 3"/>
          <p:cNvSpPr>
            <a:spLocks noGrp="1"/>
          </p:cNvSpPr>
          <p:nvPr>
            <p:ph type="sldNum" sz="quarter" idx="12"/>
          </p:nvPr>
        </p:nvSpPr>
        <p:spPr/>
        <p:txBody>
          <a:bodyPr/>
          <a:lstStyle/>
          <a:p>
            <a:fld id="{AD29F1E6-0A42-6342-8A19-FA364A33AB30}" type="slidenum">
              <a:rPr lang="en-US" smtClean="0"/>
              <a:t>56</a:t>
            </a:fld>
            <a:endParaRPr lang="en-US"/>
          </a:p>
        </p:txBody>
      </p:sp>
    </p:spTree>
    <p:extLst>
      <p:ext uri="{BB962C8B-B14F-4D97-AF65-F5344CB8AC3E}">
        <p14:creationId xmlns:p14="http://schemas.microsoft.com/office/powerpoint/2010/main" val="197266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AD29F1E6-0A42-6342-8A19-FA364A33AB30}" type="slidenum">
              <a:rPr lang="en-US" smtClean="0"/>
              <a:t>57</a:t>
            </a:fld>
            <a:endParaRPr lang="en-US"/>
          </a:p>
        </p:txBody>
      </p:sp>
      <p:pic>
        <p:nvPicPr>
          <p:cNvPr id="5" name="Picture 4">
            <a:hlinkClick r:id="rId2"/>
            <a:extLst>
              <a:ext uri="{FF2B5EF4-FFF2-40B4-BE49-F238E27FC236}">
                <a16:creationId xmlns:a16="http://schemas.microsoft.com/office/drawing/2014/main" xmlns="" id="{441BC464-6C08-7248-A47D-C9FCB8FD3888}"/>
              </a:ext>
            </a:extLst>
          </p:cNvPr>
          <p:cNvPicPr>
            <a:picLocks noChangeAspect="1"/>
          </p:cNvPicPr>
          <p:nvPr/>
        </p:nvPicPr>
        <p:blipFill>
          <a:blip r:embed="rId3"/>
          <a:stretch>
            <a:fillRect/>
          </a:stretch>
        </p:blipFill>
        <p:spPr>
          <a:xfrm>
            <a:off x="2724762" y="0"/>
            <a:ext cx="6742475" cy="6858000"/>
          </a:xfrm>
          <a:prstGeom prst="rect">
            <a:avLst/>
          </a:prstGeom>
        </p:spPr>
      </p:pic>
    </p:spTree>
    <p:extLst>
      <p:ext uri="{BB962C8B-B14F-4D97-AF65-F5344CB8AC3E}">
        <p14:creationId xmlns:p14="http://schemas.microsoft.com/office/powerpoint/2010/main" val="3937028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Science Process</a:t>
            </a:r>
          </a:p>
        </p:txBody>
      </p:sp>
      <p:sp>
        <p:nvSpPr>
          <p:cNvPr id="3" name="Slide Number Placeholder 2"/>
          <p:cNvSpPr>
            <a:spLocks noGrp="1"/>
          </p:cNvSpPr>
          <p:nvPr>
            <p:ph type="sldNum" sz="quarter" idx="12"/>
          </p:nvPr>
        </p:nvSpPr>
        <p:spPr/>
        <p:txBody>
          <a:bodyPr/>
          <a:lstStyle/>
          <a:p>
            <a:fld id="{AD29F1E6-0A42-6342-8A19-FA364A33AB30}" type="slidenum">
              <a:rPr lang="en-US" smtClean="0"/>
              <a:t>58</a:t>
            </a:fld>
            <a:endParaRPr lang="en-US"/>
          </a:p>
        </p:txBody>
      </p:sp>
    </p:spTree>
    <p:extLst>
      <p:ext uri="{BB962C8B-B14F-4D97-AF65-F5344CB8AC3E}">
        <p14:creationId xmlns:p14="http://schemas.microsoft.com/office/powerpoint/2010/main" val="1141682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Science Process</a:t>
            </a:r>
          </a:p>
        </p:txBody>
      </p:sp>
      <p:sp>
        <p:nvSpPr>
          <p:cNvPr id="3" name="Content Placeholder 2"/>
          <p:cNvSpPr>
            <a:spLocks noGrp="1"/>
          </p:cNvSpPr>
          <p:nvPr>
            <p:ph idx="1"/>
          </p:nvPr>
        </p:nvSpPr>
        <p:spPr>
          <a:xfrm>
            <a:off x="833414" y="1177758"/>
            <a:ext cx="10693567" cy="4793551"/>
          </a:xfrm>
        </p:spPr>
        <p:txBody>
          <a:bodyPr/>
          <a:lstStyle/>
          <a:p>
            <a:pPr>
              <a:spcAft>
                <a:spcPts val="1200"/>
              </a:spcAft>
            </a:pPr>
            <a:r>
              <a:rPr lang="en-US" dirty="0"/>
              <a:t>The Data Science Process is similar to the scientific process - one of observation, model building, analysis and conclusion:</a:t>
            </a:r>
          </a:p>
          <a:p>
            <a:pPr marL="457200" indent="-457200">
              <a:buFont typeface="Arial" charset="0"/>
              <a:buChar char="•"/>
            </a:pPr>
            <a:r>
              <a:rPr lang="en-US" dirty="0"/>
              <a:t>Ask questions</a:t>
            </a:r>
          </a:p>
          <a:p>
            <a:pPr marL="457200" indent="-457200">
              <a:buFont typeface="Arial" charset="0"/>
              <a:buChar char="•"/>
            </a:pPr>
            <a:r>
              <a:rPr lang="en-US" dirty="0"/>
              <a:t>Data Collection</a:t>
            </a:r>
          </a:p>
          <a:p>
            <a:pPr marL="457200" indent="-457200">
              <a:buFont typeface="Arial" charset="0"/>
              <a:buChar char="•"/>
            </a:pPr>
            <a:r>
              <a:rPr lang="en-US" dirty="0"/>
              <a:t>Data Exploration</a:t>
            </a:r>
          </a:p>
          <a:p>
            <a:pPr marL="457200" indent="-457200">
              <a:buFont typeface="Arial" charset="0"/>
              <a:buChar char="•"/>
            </a:pPr>
            <a:r>
              <a:rPr lang="en-US" dirty="0"/>
              <a:t>Data Modeling</a:t>
            </a:r>
          </a:p>
          <a:p>
            <a:pPr marL="457200" indent="-457200">
              <a:buFont typeface="Arial" charset="0"/>
              <a:buChar char="•"/>
            </a:pPr>
            <a:r>
              <a:rPr lang="en-US" dirty="0"/>
              <a:t>Data Analysis</a:t>
            </a:r>
          </a:p>
          <a:p>
            <a:pPr marL="457200" indent="-457200">
              <a:spcAft>
                <a:spcPts val="600"/>
              </a:spcAft>
              <a:buFont typeface="Arial" charset="0"/>
              <a:buChar char="•"/>
            </a:pPr>
            <a:r>
              <a:rPr lang="en-US" dirty="0"/>
              <a:t>Visualization and Presentation of Results</a:t>
            </a:r>
          </a:p>
          <a:p>
            <a:r>
              <a:rPr lang="en-US" b="1" dirty="0"/>
              <a:t>Note</a:t>
            </a:r>
            <a:r>
              <a:rPr lang="en-US" dirty="0"/>
              <a:t>: This process is by no means linear!</a:t>
            </a:r>
          </a:p>
          <a:p>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59</a:t>
            </a:fld>
            <a:endParaRPr lang="en-US"/>
          </a:p>
        </p:txBody>
      </p:sp>
    </p:spTree>
    <p:extLst>
      <p:ext uri="{BB962C8B-B14F-4D97-AF65-F5344CB8AC3E}">
        <p14:creationId xmlns:p14="http://schemas.microsoft.com/office/powerpoint/2010/main" val="20896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a:t>
            </a:r>
          </a:p>
        </p:txBody>
      </p:sp>
      <p:sp>
        <p:nvSpPr>
          <p:cNvPr id="4" name="Slide Number Placeholder 3"/>
          <p:cNvSpPr>
            <a:spLocks noGrp="1"/>
          </p:cNvSpPr>
          <p:nvPr>
            <p:ph type="sldNum" sz="quarter" idx="12"/>
          </p:nvPr>
        </p:nvSpPr>
        <p:spPr/>
        <p:txBody>
          <a:bodyPr/>
          <a:lstStyle/>
          <a:p>
            <a:fld id="{AD29F1E6-0A42-6342-8A19-FA364A33AB30}" type="slidenum">
              <a:rPr lang="en-US" smtClean="0"/>
              <a:t>6</a:t>
            </a:fld>
            <a:endParaRPr lang="en-US"/>
          </a:p>
        </p:txBody>
      </p:sp>
      <p:pic>
        <p:nvPicPr>
          <p:cNvPr id="6" name="Picture 5">
            <a:extLst>
              <a:ext uri="{FF2B5EF4-FFF2-40B4-BE49-F238E27FC236}">
                <a16:creationId xmlns="" xmlns:a16="http://schemas.microsoft.com/office/drawing/2014/main" id="{D084FEA5-CDCD-7847-B0C2-5FD9E20A5927}"/>
              </a:ext>
            </a:extLst>
          </p:cNvPr>
          <p:cNvPicPr>
            <a:picLocks noChangeAspect="1"/>
          </p:cNvPicPr>
          <p:nvPr/>
        </p:nvPicPr>
        <p:blipFill>
          <a:blip r:embed="rId2"/>
          <a:stretch>
            <a:fillRect/>
          </a:stretch>
        </p:blipFill>
        <p:spPr>
          <a:xfrm>
            <a:off x="1617132" y="1179421"/>
            <a:ext cx="8176683" cy="5025764"/>
          </a:xfrm>
          <a:prstGeom prst="rect">
            <a:avLst/>
          </a:prstGeom>
        </p:spPr>
      </p:pic>
    </p:spTree>
    <p:extLst>
      <p:ext uri="{BB962C8B-B14F-4D97-AF65-F5344CB8AC3E}">
        <p14:creationId xmlns:p14="http://schemas.microsoft.com/office/powerpoint/2010/main" val="13814847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Analyzing </a:t>
            </a:r>
            <a:r>
              <a:rPr lang="en-US" dirty="0" err="1"/>
              <a:t>Hubway</a:t>
            </a:r>
            <a:r>
              <a:rPr lang="en-US" dirty="0"/>
              <a:t> Data</a:t>
            </a:r>
            <a:br>
              <a:rPr lang="en-US" dirty="0"/>
            </a:br>
            <a:endParaRPr lang="en-US" dirty="0"/>
          </a:p>
        </p:txBody>
      </p:sp>
      <p:sp>
        <p:nvSpPr>
          <p:cNvPr id="3" name="Content Placeholder 2"/>
          <p:cNvSpPr>
            <a:spLocks noGrp="1"/>
          </p:cNvSpPr>
          <p:nvPr>
            <p:ph idx="1"/>
          </p:nvPr>
        </p:nvSpPr>
        <p:spPr/>
        <p:txBody>
          <a:bodyPr/>
          <a:lstStyle/>
          <a:p>
            <a:r>
              <a:rPr lang="en-US" sz="2400" b="1" dirty="0"/>
              <a:t>Introduction: </a:t>
            </a:r>
            <a:r>
              <a:rPr lang="en-US" sz="2400" dirty="0" err="1"/>
              <a:t>Hubway</a:t>
            </a:r>
            <a:r>
              <a:rPr lang="en-US" sz="2400" dirty="0"/>
              <a:t> is metro-Boston’s public bike share program, with more than 1600 bikes at 160+ stations across the Greater Boston area. </a:t>
            </a:r>
            <a:r>
              <a:rPr lang="en-US" sz="2400" dirty="0" err="1"/>
              <a:t>Hubway</a:t>
            </a:r>
            <a:r>
              <a:rPr lang="en-US" sz="2400" dirty="0"/>
              <a:t> is owned by four municipalities in the area.</a:t>
            </a:r>
          </a:p>
          <a:p>
            <a:endParaRPr lang="en-US" sz="2400" dirty="0"/>
          </a:p>
          <a:p>
            <a:r>
              <a:rPr lang="en-US" sz="2400" dirty="0"/>
              <a:t>By 2016, </a:t>
            </a:r>
            <a:r>
              <a:rPr lang="en-US" sz="2400" dirty="0" err="1"/>
              <a:t>Hubway</a:t>
            </a:r>
            <a:r>
              <a:rPr lang="en-US" sz="2400" dirty="0"/>
              <a:t> operated 185 stations and 1750 bicycles, with 5 million ride since launching in 2011.</a:t>
            </a:r>
          </a:p>
          <a:p>
            <a:endParaRPr lang="en-US" sz="2400" dirty="0"/>
          </a:p>
          <a:p>
            <a:r>
              <a:rPr lang="en-US" sz="2400" b="1" dirty="0"/>
              <a:t>The Data: </a:t>
            </a:r>
            <a:r>
              <a:rPr lang="en-US" sz="2400" dirty="0"/>
              <a:t>In April 2017, </a:t>
            </a:r>
            <a:r>
              <a:rPr lang="en-US" sz="2400" dirty="0" err="1"/>
              <a:t>Hubway</a:t>
            </a:r>
            <a:r>
              <a:rPr lang="en-US" sz="2400" dirty="0"/>
              <a:t> held a Data Visualization Challenge at the Microsoft NERD Center in Cambridge, releasing 5 years of trip data.</a:t>
            </a:r>
          </a:p>
          <a:p>
            <a:endParaRPr lang="en-US" sz="2400" dirty="0"/>
          </a:p>
          <a:p>
            <a:r>
              <a:rPr lang="en-US" sz="2400" b="1" dirty="0"/>
              <a:t>The Question: </a:t>
            </a:r>
            <a:r>
              <a:rPr lang="en-US" sz="2400" dirty="0"/>
              <a:t>What does the data tell us about the ride share program?</a:t>
            </a:r>
          </a:p>
          <a:p>
            <a:endParaRPr lang="en-US" sz="2400" dirty="0"/>
          </a:p>
        </p:txBody>
      </p:sp>
      <p:sp>
        <p:nvSpPr>
          <p:cNvPr id="4" name="Slide Number Placeholder 3"/>
          <p:cNvSpPr>
            <a:spLocks noGrp="1"/>
          </p:cNvSpPr>
          <p:nvPr>
            <p:ph type="sldNum" sz="quarter" idx="12"/>
          </p:nvPr>
        </p:nvSpPr>
        <p:spPr/>
        <p:txBody>
          <a:bodyPr/>
          <a:lstStyle/>
          <a:p>
            <a:fld id="{AD29F1E6-0A42-6342-8A19-FA364A33AB30}" type="slidenum">
              <a:rPr lang="en-US" smtClean="0"/>
              <a:t>60</a:t>
            </a:fld>
            <a:endParaRPr lang="en-US"/>
          </a:p>
        </p:txBody>
      </p:sp>
    </p:spTree>
    <p:extLst>
      <p:ext uri="{BB962C8B-B14F-4D97-AF65-F5344CB8AC3E}">
        <p14:creationId xmlns:p14="http://schemas.microsoft.com/office/powerpoint/2010/main" val="76450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Exploration/Question Refinement Cycle</a:t>
            </a:r>
          </a:p>
        </p:txBody>
      </p:sp>
      <p:sp>
        <p:nvSpPr>
          <p:cNvPr id="3" name="Content Placeholder 2"/>
          <p:cNvSpPr>
            <a:spLocks noGrp="1"/>
          </p:cNvSpPr>
          <p:nvPr>
            <p:ph idx="1"/>
          </p:nvPr>
        </p:nvSpPr>
        <p:spPr>
          <a:xfrm>
            <a:off x="555081" y="1186249"/>
            <a:ext cx="10605342" cy="2102652"/>
          </a:xfrm>
        </p:spPr>
        <p:txBody>
          <a:bodyPr/>
          <a:lstStyle/>
          <a:p>
            <a:r>
              <a:rPr lang="en-US" sz="2400" dirty="0"/>
              <a:t>Our original question: </a:t>
            </a:r>
            <a:r>
              <a:rPr lang="en-US" sz="2400" b="1" dirty="0"/>
              <a:t>‘What does the data tell us about the ride share program?’  </a:t>
            </a:r>
            <a:r>
              <a:rPr lang="en-US" sz="2400" dirty="0"/>
              <a:t>is a reasonable slogan to promote a hackathon. It is not good for guiding scientific investigation.</a:t>
            </a:r>
          </a:p>
          <a:p>
            <a:endParaRPr lang="en-US" sz="2400" dirty="0"/>
          </a:p>
          <a:p>
            <a:r>
              <a:rPr lang="en-US" sz="2400" dirty="0"/>
              <a:t>Before we can refine the question, we have to look at the data!</a:t>
            </a:r>
          </a:p>
          <a:p>
            <a:endParaRPr lang="en-US" sz="2400" dirty="0"/>
          </a:p>
          <a:p>
            <a:endParaRPr lang="en-US" sz="2400" dirty="0"/>
          </a:p>
          <a:p>
            <a:endParaRPr lang="en-US" sz="2400" dirty="0"/>
          </a:p>
          <a:p>
            <a:endParaRPr lang="en-US" sz="2400" dirty="0"/>
          </a:p>
          <a:p>
            <a:endParaRPr lang="en-US" sz="2400" dirty="0"/>
          </a:p>
          <a:p>
            <a:r>
              <a:rPr lang="en-US" sz="2400" dirty="0"/>
              <a:t>Based on the data, what kind of questions can we ask?</a:t>
            </a:r>
          </a:p>
          <a:p>
            <a:endParaRPr lang="en-US" sz="2400" dirty="0"/>
          </a:p>
          <a:p>
            <a:endParaRPr lang="en-US" sz="2400" dirty="0"/>
          </a:p>
        </p:txBody>
      </p:sp>
      <p:sp>
        <p:nvSpPr>
          <p:cNvPr id="4" name="Slide Number Placeholder 3"/>
          <p:cNvSpPr>
            <a:spLocks noGrp="1"/>
          </p:cNvSpPr>
          <p:nvPr>
            <p:ph type="sldNum" sz="quarter" idx="12"/>
          </p:nvPr>
        </p:nvSpPr>
        <p:spPr/>
        <p:txBody>
          <a:bodyPr/>
          <a:lstStyle/>
          <a:p>
            <a:fld id="{AD29F1E6-0A42-6342-8A19-FA364A33AB30}" type="slidenum">
              <a:rPr lang="en-US" smtClean="0"/>
              <a:t>61</a:t>
            </a:fld>
            <a:endParaRPr lang="en-US"/>
          </a:p>
        </p:txBody>
      </p:sp>
      <p:pic>
        <p:nvPicPr>
          <p:cNvPr id="5" name="Picture 4"/>
          <p:cNvPicPr>
            <a:picLocks noChangeAspect="1"/>
          </p:cNvPicPr>
          <p:nvPr/>
        </p:nvPicPr>
        <p:blipFill>
          <a:blip r:embed="rId2"/>
          <a:stretch>
            <a:fillRect/>
          </a:stretch>
        </p:blipFill>
        <p:spPr>
          <a:xfrm>
            <a:off x="555081" y="3482852"/>
            <a:ext cx="10883676" cy="1967345"/>
          </a:xfrm>
          <a:prstGeom prst="rect">
            <a:avLst/>
          </a:prstGeom>
        </p:spPr>
      </p:pic>
    </p:spTree>
    <p:extLst>
      <p:ext uri="{BB962C8B-B14F-4D97-AF65-F5344CB8AC3E}">
        <p14:creationId xmlns:p14="http://schemas.microsoft.com/office/powerpoint/2010/main" val="3225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Exploration/Question Refinement Cycle</a:t>
            </a:r>
          </a:p>
        </p:txBody>
      </p:sp>
      <p:sp>
        <p:nvSpPr>
          <p:cNvPr id="3" name="Content Placeholder 2"/>
          <p:cNvSpPr>
            <a:spLocks noGrp="1"/>
          </p:cNvSpPr>
          <p:nvPr>
            <p:ph idx="1"/>
          </p:nvPr>
        </p:nvSpPr>
        <p:spPr/>
        <p:txBody>
          <a:bodyPr/>
          <a:lstStyle/>
          <a:p>
            <a:r>
              <a:rPr lang="en-US" sz="2400" b="1" dirty="0"/>
              <a:t>Who? </a:t>
            </a:r>
            <a:r>
              <a:rPr lang="en-US" sz="2400" dirty="0"/>
              <a:t>Who’s using the bikes?</a:t>
            </a:r>
          </a:p>
          <a:p>
            <a:endParaRPr lang="en-US" sz="2400" dirty="0"/>
          </a:p>
          <a:p>
            <a:pPr>
              <a:spcAft>
                <a:spcPts val="1200"/>
              </a:spcAft>
            </a:pPr>
            <a:r>
              <a:rPr lang="en-US" sz="2400" dirty="0"/>
              <a:t>Refine into specific hypotheses:</a:t>
            </a:r>
          </a:p>
          <a:p>
            <a:pPr marL="1085820" lvl="1" indent="-342900">
              <a:buFont typeface="Arial" charset="0"/>
              <a:buChar char="•"/>
            </a:pPr>
            <a:r>
              <a:rPr lang="en-US" sz="2000" dirty="0"/>
              <a:t>More men or more women?</a:t>
            </a:r>
          </a:p>
          <a:p>
            <a:pPr marL="1085820" lvl="1" indent="-342900">
              <a:buFont typeface="Arial" charset="0"/>
              <a:buChar char="•"/>
            </a:pPr>
            <a:r>
              <a:rPr lang="en-US" sz="2000" dirty="0"/>
              <a:t>Older or younger people?</a:t>
            </a:r>
          </a:p>
          <a:p>
            <a:pPr marL="1085820" lvl="1" indent="-342900">
              <a:buFont typeface="Arial" charset="0"/>
              <a:buChar char="•"/>
            </a:pPr>
            <a:r>
              <a:rPr lang="en-US" sz="2000" dirty="0"/>
              <a:t>Subscribers or one time users?</a:t>
            </a:r>
          </a:p>
          <a:p>
            <a:pPr marL="342900" indent="-342900">
              <a:buFont typeface="Arial" charset="0"/>
              <a:buChar char="•"/>
            </a:pPr>
            <a:endParaRPr lang="en-US" sz="2400" dirty="0"/>
          </a:p>
          <a:p>
            <a:endParaRPr lang="en-US" sz="2400" dirty="0"/>
          </a:p>
        </p:txBody>
      </p:sp>
      <p:sp>
        <p:nvSpPr>
          <p:cNvPr id="4" name="Slide Number Placeholder 3"/>
          <p:cNvSpPr>
            <a:spLocks noGrp="1"/>
          </p:cNvSpPr>
          <p:nvPr>
            <p:ph type="sldNum" sz="quarter" idx="12"/>
          </p:nvPr>
        </p:nvSpPr>
        <p:spPr/>
        <p:txBody>
          <a:bodyPr/>
          <a:lstStyle/>
          <a:p>
            <a:fld id="{AD29F1E6-0A42-6342-8A19-FA364A33AB30}" type="slidenum">
              <a:rPr lang="en-US" smtClean="0"/>
              <a:t>62</a:t>
            </a:fld>
            <a:endParaRPr lang="en-US"/>
          </a:p>
        </p:txBody>
      </p:sp>
    </p:spTree>
    <p:extLst>
      <p:ext uri="{BB962C8B-B14F-4D97-AF65-F5344CB8AC3E}">
        <p14:creationId xmlns:p14="http://schemas.microsoft.com/office/powerpoint/2010/main" val="96702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Exploration/Question Refinement Cycle</a:t>
            </a:r>
          </a:p>
        </p:txBody>
      </p:sp>
      <p:sp>
        <p:nvSpPr>
          <p:cNvPr id="3" name="Content Placeholder 2"/>
          <p:cNvSpPr>
            <a:spLocks noGrp="1"/>
          </p:cNvSpPr>
          <p:nvPr>
            <p:ph idx="1"/>
          </p:nvPr>
        </p:nvSpPr>
        <p:spPr/>
        <p:txBody>
          <a:bodyPr/>
          <a:lstStyle/>
          <a:p>
            <a:r>
              <a:rPr lang="en-US" sz="2400" b="1" dirty="0"/>
              <a:t>Where?</a:t>
            </a:r>
            <a:r>
              <a:rPr lang="en-US" sz="2400" dirty="0"/>
              <a:t> Where are bikes being checked out?</a:t>
            </a:r>
          </a:p>
          <a:p>
            <a:endParaRPr lang="en-US" sz="2400" dirty="0"/>
          </a:p>
          <a:p>
            <a:pPr>
              <a:spcAft>
                <a:spcPts val="1200"/>
              </a:spcAft>
            </a:pPr>
            <a:r>
              <a:rPr lang="en-US" sz="2400" dirty="0"/>
              <a:t>Refine into specific hypotheses:</a:t>
            </a:r>
          </a:p>
          <a:p>
            <a:pPr marL="1085820" lvl="1" indent="-342900">
              <a:buFont typeface="Arial" charset="0"/>
              <a:buChar char="•"/>
            </a:pPr>
            <a:r>
              <a:rPr lang="en-US" sz="2000" dirty="0"/>
              <a:t>More in Boston than Cambridge?</a:t>
            </a:r>
          </a:p>
          <a:p>
            <a:pPr marL="1085820" lvl="1" indent="-342900">
              <a:buFont typeface="Arial" charset="0"/>
              <a:buChar char="•"/>
            </a:pPr>
            <a:r>
              <a:rPr lang="en-US" sz="2000" dirty="0"/>
              <a:t>More in commercial or residential?</a:t>
            </a:r>
          </a:p>
          <a:p>
            <a:pPr marL="1085820" lvl="1" indent="-342900">
              <a:buFont typeface="Arial" charset="0"/>
              <a:buChar char="•"/>
            </a:pPr>
            <a:r>
              <a:rPr lang="en-US" sz="2000" dirty="0"/>
              <a:t>More around tourist attractions?</a:t>
            </a:r>
          </a:p>
          <a:p>
            <a:endParaRPr lang="en-US" sz="2400" dirty="0"/>
          </a:p>
          <a:p>
            <a:r>
              <a:rPr lang="en-US" sz="2400" b="1" dirty="0"/>
              <a:t>Sometimes the data is given to you in pieces and must be merged!</a:t>
            </a:r>
          </a:p>
          <a:p>
            <a:endParaRPr lang="en-US" sz="2400" dirty="0"/>
          </a:p>
          <a:p>
            <a:pPr marL="342900" indent="-342900">
              <a:buFont typeface="Arial" charset="0"/>
              <a:buChar char="•"/>
            </a:pPr>
            <a:endParaRPr lang="en-US" sz="2400" dirty="0"/>
          </a:p>
          <a:p>
            <a:endParaRPr lang="en-US" sz="2400" dirty="0"/>
          </a:p>
        </p:txBody>
      </p:sp>
      <p:sp>
        <p:nvSpPr>
          <p:cNvPr id="4" name="Slide Number Placeholder 3"/>
          <p:cNvSpPr>
            <a:spLocks noGrp="1"/>
          </p:cNvSpPr>
          <p:nvPr>
            <p:ph type="sldNum" sz="quarter" idx="12"/>
          </p:nvPr>
        </p:nvSpPr>
        <p:spPr/>
        <p:txBody>
          <a:bodyPr/>
          <a:lstStyle/>
          <a:p>
            <a:fld id="{AD29F1E6-0A42-6342-8A19-FA364A33AB30}" type="slidenum">
              <a:rPr lang="en-US" smtClean="0"/>
              <a:t>63</a:t>
            </a:fld>
            <a:endParaRPr lang="en-US"/>
          </a:p>
        </p:txBody>
      </p:sp>
    </p:spTree>
    <p:extLst>
      <p:ext uri="{BB962C8B-B14F-4D97-AF65-F5344CB8AC3E}">
        <p14:creationId xmlns:p14="http://schemas.microsoft.com/office/powerpoint/2010/main" val="131449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Exploration/Question Refinement Cycle</a:t>
            </a:r>
          </a:p>
        </p:txBody>
      </p:sp>
      <p:sp>
        <p:nvSpPr>
          <p:cNvPr id="3" name="Content Placeholder 2"/>
          <p:cNvSpPr>
            <a:spLocks noGrp="1"/>
          </p:cNvSpPr>
          <p:nvPr>
            <p:ph idx="1"/>
          </p:nvPr>
        </p:nvSpPr>
        <p:spPr/>
        <p:txBody>
          <a:bodyPr/>
          <a:lstStyle/>
          <a:p>
            <a:r>
              <a:rPr lang="en-US" sz="2400" b="1" dirty="0"/>
              <a:t>When? </a:t>
            </a:r>
            <a:r>
              <a:rPr lang="en-US" sz="2400" dirty="0"/>
              <a:t>When are the bikes being checked out?</a:t>
            </a:r>
          </a:p>
          <a:p>
            <a:endParaRPr lang="en-US" sz="2400" dirty="0"/>
          </a:p>
          <a:p>
            <a:pPr>
              <a:spcAft>
                <a:spcPts val="600"/>
              </a:spcAft>
            </a:pPr>
            <a:r>
              <a:rPr lang="en-US" sz="2400" dirty="0"/>
              <a:t>Refine into specific hypotheses:</a:t>
            </a:r>
          </a:p>
          <a:p>
            <a:pPr marL="1085820" lvl="1" indent="-342900">
              <a:buFont typeface="Arial" charset="0"/>
              <a:buChar char="•"/>
            </a:pPr>
            <a:r>
              <a:rPr lang="en-US" sz="2000" dirty="0"/>
              <a:t>More during the weekend than on the weekdays?</a:t>
            </a:r>
          </a:p>
          <a:p>
            <a:pPr marL="1085820" lvl="1" indent="-342900">
              <a:buFont typeface="Arial" charset="0"/>
              <a:buChar char="•"/>
            </a:pPr>
            <a:r>
              <a:rPr lang="en-US" sz="2000" dirty="0"/>
              <a:t>More during rush hour?</a:t>
            </a:r>
          </a:p>
          <a:p>
            <a:pPr marL="1085820" lvl="1" indent="-342900">
              <a:buFont typeface="Arial" charset="0"/>
              <a:buChar char="•"/>
            </a:pPr>
            <a:r>
              <a:rPr lang="en-US" sz="2000" dirty="0"/>
              <a:t>More during the summer than the fall?</a:t>
            </a:r>
          </a:p>
          <a:p>
            <a:endParaRPr lang="en-US" sz="2400" dirty="0"/>
          </a:p>
          <a:p>
            <a:r>
              <a:rPr lang="en-US" sz="2400" b="1" dirty="0"/>
              <a:t>Sometimes the feature you want to explore doesn’t exist in the data, and must be engineered!</a:t>
            </a:r>
          </a:p>
          <a:p>
            <a:endParaRPr lang="en-US" sz="2400" dirty="0"/>
          </a:p>
        </p:txBody>
      </p:sp>
      <p:sp>
        <p:nvSpPr>
          <p:cNvPr id="4" name="Slide Number Placeholder 3"/>
          <p:cNvSpPr>
            <a:spLocks noGrp="1"/>
          </p:cNvSpPr>
          <p:nvPr>
            <p:ph type="sldNum" sz="quarter" idx="12"/>
          </p:nvPr>
        </p:nvSpPr>
        <p:spPr/>
        <p:txBody>
          <a:bodyPr/>
          <a:lstStyle/>
          <a:p>
            <a:fld id="{AD29F1E6-0A42-6342-8A19-FA364A33AB30}" type="slidenum">
              <a:rPr lang="en-US" smtClean="0"/>
              <a:t>64</a:t>
            </a:fld>
            <a:endParaRPr lang="en-US"/>
          </a:p>
        </p:txBody>
      </p:sp>
    </p:spTree>
    <p:extLst>
      <p:ext uri="{BB962C8B-B14F-4D97-AF65-F5344CB8AC3E}">
        <p14:creationId xmlns:p14="http://schemas.microsoft.com/office/powerpoint/2010/main" val="173154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Exploration/Question Refinement Cycle</a:t>
            </a:r>
          </a:p>
        </p:txBody>
      </p:sp>
      <p:sp>
        <p:nvSpPr>
          <p:cNvPr id="3" name="Content Placeholder 2"/>
          <p:cNvSpPr>
            <a:spLocks noGrp="1"/>
          </p:cNvSpPr>
          <p:nvPr>
            <p:ph idx="1"/>
          </p:nvPr>
        </p:nvSpPr>
        <p:spPr/>
        <p:txBody>
          <a:bodyPr/>
          <a:lstStyle/>
          <a:p>
            <a:r>
              <a:rPr lang="en-US" sz="2400" b="1" dirty="0"/>
              <a:t>Why? </a:t>
            </a:r>
            <a:r>
              <a:rPr lang="en-US" sz="2400" dirty="0"/>
              <a:t>For what reasons/activities are people</a:t>
            </a:r>
          </a:p>
          <a:p>
            <a:r>
              <a:rPr lang="en-US" sz="2400" dirty="0"/>
              <a:t>checking out bikes?</a:t>
            </a:r>
          </a:p>
          <a:p>
            <a:endParaRPr lang="en-US" sz="2400" dirty="0"/>
          </a:p>
          <a:p>
            <a:pPr>
              <a:spcAft>
                <a:spcPts val="1200"/>
              </a:spcAft>
            </a:pPr>
            <a:r>
              <a:rPr lang="en-US" sz="2400" dirty="0"/>
              <a:t>Refine into specific hypotheses:</a:t>
            </a:r>
          </a:p>
          <a:p>
            <a:pPr marL="1085820" lvl="1" indent="-342900">
              <a:buFont typeface="Arial" charset="0"/>
              <a:buChar char="•"/>
            </a:pPr>
            <a:r>
              <a:rPr lang="en-US" sz="2000" dirty="0"/>
              <a:t>More bikes are used for recreation than commute?</a:t>
            </a:r>
          </a:p>
          <a:p>
            <a:pPr marL="1085820" lvl="1" indent="-342900">
              <a:buFont typeface="Arial" charset="0"/>
              <a:buChar char="•"/>
            </a:pPr>
            <a:r>
              <a:rPr lang="en-US" sz="2000" dirty="0"/>
              <a:t>More bikes are used for touristic purposes?</a:t>
            </a:r>
          </a:p>
          <a:p>
            <a:pPr marL="1085820" lvl="1" indent="-342900">
              <a:buFont typeface="Arial" charset="0"/>
              <a:buChar char="•"/>
            </a:pPr>
            <a:r>
              <a:rPr lang="en-US" sz="2000" dirty="0"/>
              <a:t>Bikes are use to bypass traffic?</a:t>
            </a:r>
          </a:p>
          <a:p>
            <a:endParaRPr lang="en-US" sz="2400" dirty="0"/>
          </a:p>
          <a:p>
            <a:r>
              <a:rPr lang="en-US" sz="2400" b="1" dirty="0"/>
              <a:t>Do we have the data to answer these questions with reasonable certainty?</a:t>
            </a:r>
          </a:p>
          <a:p>
            <a:r>
              <a:rPr lang="en-US" sz="2400" b="1" dirty="0"/>
              <a:t>What data do we need to collect in order to answer these questions</a:t>
            </a:r>
            <a:r>
              <a:rPr lang="en-US" sz="2400" dirty="0"/>
              <a:t>?</a:t>
            </a:r>
          </a:p>
          <a:p>
            <a:endParaRPr lang="en-US" sz="2400" dirty="0"/>
          </a:p>
        </p:txBody>
      </p:sp>
      <p:sp>
        <p:nvSpPr>
          <p:cNvPr id="4" name="Slide Number Placeholder 3"/>
          <p:cNvSpPr>
            <a:spLocks noGrp="1"/>
          </p:cNvSpPr>
          <p:nvPr>
            <p:ph type="sldNum" sz="quarter" idx="12"/>
          </p:nvPr>
        </p:nvSpPr>
        <p:spPr/>
        <p:txBody>
          <a:bodyPr/>
          <a:lstStyle/>
          <a:p>
            <a:fld id="{AD29F1E6-0A42-6342-8A19-FA364A33AB30}" type="slidenum">
              <a:rPr lang="en-US" smtClean="0"/>
              <a:t>65</a:t>
            </a:fld>
            <a:endParaRPr lang="en-US"/>
          </a:p>
        </p:txBody>
      </p:sp>
    </p:spTree>
    <p:extLst>
      <p:ext uri="{BB962C8B-B14F-4D97-AF65-F5344CB8AC3E}">
        <p14:creationId xmlns:p14="http://schemas.microsoft.com/office/powerpoint/2010/main" val="16613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Exploration/Question Refinement Cycle</a:t>
            </a:r>
          </a:p>
        </p:txBody>
      </p:sp>
      <p:sp>
        <p:nvSpPr>
          <p:cNvPr id="3" name="Content Placeholder 2"/>
          <p:cNvSpPr>
            <a:spLocks noGrp="1"/>
          </p:cNvSpPr>
          <p:nvPr>
            <p:ph idx="1"/>
          </p:nvPr>
        </p:nvSpPr>
        <p:spPr/>
        <p:txBody>
          <a:bodyPr/>
          <a:lstStyle/>
          <a:p>
            <a:r>
              <a:rPr lang="en-US" sz="2400" b="1" dirty="0"/>
              <a:t>How? </a:t>
            </a:r>
            <a:r>
              <a:rPr lang="en-US" sz="2400" dirty="0"/>
              <a:t>Questions that combine variables.</a:t>
            </a:r>
          </a:p>
          <a:p>
            <a:endParaRPr lang="en-US" sz="2400" dirty="0"/>
          </a:p>
          <a:p>
            <a:pPr marL="1085820" lvl="1" indent="-342900">
              <a:buFont typeface="Arial" charset="0"/>
              <a:buChar char="•"/>
            </a:pPr>
            <a:r>
              <a:rPr lang="en-US" sz="2000" dirty="0"/>
              <a:t>How does user demographics impact the duration the bikes are being used? Or where they are being checked out?</a:t>
            </a:r>
          </a:p>
          <a:p>
            <a:pPr marL="1085820" lvl="1" indent="-342900">
              <a:buFont typeface="Arial" charset="0"/>
              <a:buChar char="•"/>
            </a:pPr>
            <a:r>
              <a:rPr lang="en-US" sz="2000" dirty="0"/>
              <a:t>How does weather or traffic conditions impact bike usage?</a:t>
            </a:r>
          </a:p>
          <a:p>
            <a:pPr marL="1085820" lvl="1" indent="-342900">
              <a:buFont typeface="Arial" charset="0"/>
              <a:buChar char="•"/>
            </a:pPr>
            <a:r>
              <a:rPr lang="en-US" sz="2000" dirty="0"/>
              <a:t>How do the characteristics of the station location affect the number of bikes being checked out?</a:t>
            </a:r>
          </a:p>
          <a:p>
            <a:endParaRPr lang="en-US" sz="2400" dirty="0"/>
          </a:p>
          <a:p>
            <a:r>
              <a:rPr lang="en-US" sz="2400" b="1" dirty="0"/>
              <a:t>How questions are about modeling relationships between different variables.</a:t>
            </a:r>
          </a:p>
        </p:txBody>
      </p:sp>
      <p:sp>
        <p:nvSpPr>
          <p:cNvPr id="4" name="Slide Number Placeholder 3"/>
          <p:cNvSpPr>
            <a:spLocks noGrp="1"/>
          </p:cNvSpPr>
          <p:nvPr>
            <p:ph type="sldNum" sz="quarter" idx="12"/>
          </p:nvPr>
        </p:nvSpPr>
        <p:spPr/>
        <p:txBody>
          <a:bodyPr/>
          <a:lstStyle/>
          <a:p>
            <a:fld id="{AD29F1E6-0A42-6342-8A19-FA364A33AB30}" type="slidenum">
              <a:rPr lang="en-US" smtClean="0"/>
              <a:t>66</a:t>
            </a:fld>
            <a:endParaRPr lang="en-US"/>
          </a:p>
        </p:txBody>
      </p:sp>
    </p:spTree>
    <p:extLst>
      <p:ext uri="{BB962C8B-B14F-4D97-AF65-F5344CB8AC3E}">
        <p14:creationId xmlns:p14="http://schemas.microsoft.com/office/powerpoint/2010/main" val="116787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Inspirations for Data </a:t>
            </a:r>
            <a:r>
              <a:rPr lang="en-US" dirty="0" err="1"/>
              <a:t>Viz</a:t>
            </a:r>
            <a:r>
              <a:rPr lang="en-US" dirty="0"/>
              <a:t>/Exploration</a:t>
            </a:r>
          </a:p>
        </p:txBody>
      </p:sp>
      <p:sp>
        <p:nvSpPr>
          <p:cNvPr id="3" name="Content Placeholder 2"/>
          <p:cNvSpPr>
            <a:spLocks noGrp="1"/>
          </p:cNvSpPr>
          <p:nvPr>
            <p:ph idx="1"/>
          </p:nvPr>
        </p:nvSpPr>
        <p:spPr>
          <a:xfrm>
            <a:off x="833414" y="1177758"/>
            <a:ext cx="4955687" cy="5087118"/>
          </a:xfrm>
        </p:spPr>
        <p:txBody>
          <a:bodyPr/>
          <a:lstStyle/>
          <a:p>
            <a:r>
              <a:rPr lang="en-US" sz="2400" dirty="0"/>
              <a:t>So how well did we do in formulating creative hypotheses and manipulating the data for answers?</a:t>
            </a:r>
          </a:p>
          <a:p>
            <a:endParaRPr lang="en-US" sz="2400" dirty="0"/>
          </a:p>
          <a:p>
            <a:r>
              <a:rPr lang="en-US" sz="2400" dirty="0"/>
              <a:t>Check out the winners of the </a:t>
            </a:r>
            <a:r>
              <a:rPr lang="en-US" sz="2400" dirty="0" err="1"/>
              <a:t>Hubway</a:t>
            </a:r>
            <a:r>
              <a:rPr lang="en-US" sz="2400" dirty="0"/>
              <a:t> Challenge:</a:t>
            </a:r>
          </a:p>
          <a:p>
            <a:endParaRPr lang="en-US" sz="2400" dirty="0"/>
          </a:p>
          <a:p>
            <a:r>
              <a:rPr lang="en-US" sz="2400" b="1" dirty="0"/>
              <a:t>http://</a:t>
            </a:r>
            <a:r>
              <a:rPr lang="en-US" sz="2400" b="1" dirty="0" err="1"/>
              <a:t>hubwaydatachallenge.org</a:t>
            </a:r>
            <a:endParaRPr lang="en-US" sz="2400" b="1" dirty="0"/>
          </a:p>
          <a:p>
            <a:endParaRPr lang="en-US" sz="2400" dirty="0"/>
          </a:p>
        </p:txBody>
      </p:sp>
      <p:sp>
        <p:nvSpPr>
          <p:cNvPr id="4" name="Slide Number Placeholder 3"/>
          <p:cNvSpPr>
            <a:spLocks noGrp="1"/>
          </p:cNvSpPr>
          <p:nvPr>
            <p:ph type="sldNum" sz="quarter" idx="12"/>
          </p:nvPr>
        </p:nvSpPr>
        <p:spPr/>
        <p:txBody>
          <a:bodyPr/>
          <a:lstStyle/>
          <a:p>
            <a:fld id="{AD29F1E6-0A42-6342-8A19-FA364A33AB30}" type="slidenum">
              <a:rPr lang="en-US" smtClean="0"/>
              <a:t>67</a:t>
            </a:fld>
            <a:endParaRPr lang="en-US"/>
          </a:p>
        </p:txBody>
      </p:sp>
      <p:pic>
        <p:nvPicPr>
          <p:cNvPr id="5" name="Picture 4"/>
          <p:cNvPicPr>
            <a:picLocks noChangeAspect="1"/>
          </p:cNvPicPr>
          <p:nvPr/>
        </p:nvPicPr>
        <p:blipFill>
          <a:blip r:embed="rId2"/>
          <a:stretch>
            <a:fillRect/>
          </a:stretch>
        </p:blipFill>
        <p:spPr>
          <a:xfrm>
            <a:off x="5789101" y="983807"/>
            <a:ext cx="6053607" cy="5140411"/>
          </a:xfrm>
          <a:prstGeom prst="rect">
            <a:avLst/>
          </a:prstGeom>
        </p:spPr>
      </p:pic>
    </p:spTree>
    <p:extLst>
      <p:ext uri="{BB962C8B-B14F-4D97-AF65-F5344CB8AC3E}">
        <p14:creationId xmlns:p14="http://schemas.microsoft.com/office/powerpoint/2010/main" val="411615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FA029E-8988-FA4F-92FE-0B6C52B93E70}"/>
              </a:ext>
            </a:extLst>
          </p:cNvPr>
          <p:cNvSpPr>
            <a:spLocks noGrp="1"/>
          </p:cNvSpPr>
          <p:nvPr>
            <p:ph type="title"/>
          </p:nvPr>
        </p:nvSpPr>
        <p:spPr/>
        <p:txBody>
          <a:bodyPr/>
          <a:lstStyle/>
          <a:p>
            <a:r>
              <a:rPr lang="en-US" dirty="0"/>
              <a:t>Why?</a:t>
            </a:r>
          </a:p>
        </p:txBody>
      </p:sp>
      <p:sp>
        <p:nvSpPr>
          <p:cNvPr id="4" name="Slide Number Placeholder 3">
            <a:extLst>
              <a:ext uri="{FF2B5EF4-FFF2-40B4-BE49-F238E27FC236}">
                <a16:creationId xmlns="" xmlns:a16="http://schemas.microsoft.com/office/drawing/2014/main" id="{62972169-BEFC-704C-AEEA-DD754F1C4D12}"/>
              </a:ext>
            </a:extLst>
          </p:cNvPr>
          <p:cNvSpPr>
            <a:spLocks noGrp="1"/>
          </p:cNvSpPr>
          <p:nvPr>
            <p:ph type="sldNum" sz="quarter" idx="12"/>
          </p:nvPr>
        </p:nvSpPr>
        <p:spPr/>
        <p:txBody>
          <a:bodyPr/>
          <a:lstStyle/>
          <a:p>
            <a:fld id="{81B7CCDB-6D39-0547-B7B3-C80E39D6513A}" type="slidenum">
              <a:rPr lang="en-US" smtClean="0"/>
              <a:t>7</a:t>
            </a:fld>
            <a:endParaRPr lang="en-US"/>
          </a:p>
        </p:txBody>
      </p:sp>
      <p:pic>
        <p:nvPicPr>
          <p:cNvPr id="6" name="Picture 5">
            <a:extLst>
              <a:ext uri="{FF2B5EF4-FFF2-40B4-BE49-F238E27FC236}">
                <a16:creationId xmlns="" xmlns:a16="http://schemas.microsoft.com/office/drawing/2014/main" id="{7A3F5A3A-2CD3-6646-A932-8DFEDDE4CD4D}"/>
              </a:ext>
            </a:extLst>
          </p:cNvPr>
          <p:cNvPicPr>
            <a:picLocks noChangeAspect="1"/>
          </p:cNvPicPr>
          <p:nvPr/>
        </p:nvPicPr>
        <p:blipFill>
          <a:blip r:embed="rId2"/>
          <a:stretch>
            <a:fillRect/>
          </a:stretch>
        </p:blipFill>
        <p:spPr>
          <a:xfrm>
            <a:off x="1395786" y="1099336"/>
            <a:ext cx="8350277" cy="5057882"/>
          </a:xfrm>
          <a:prstGeom prst="rect">
            <a:avLst/>
          </a:prstGeom>
        </p:spPr>
      </p:pic>
    </p:spTree>
    <p:extLst>
      <p:ext uri="{BB962C8B-B14F-4D97-AF65-F5344CB8AC3E}">
        <p14:creationId xmlns:p14="http://schemas.microsoft.com/office/powerpoint/2010/main" val="1077213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a:t>
            </a:r>
          </a:p>
        </p:txBody>
      </p:sp>
      <p:sp>
        <p:nvSpPr>
          <p:cNvPr id="3" name="Content Placeholder 2"/>
          <p:cNvSpPr>
            <a:spLocks noGrp="1"/>
          </p:cNvSpPr>
          <p:nvPr>
            <p:ph idx="1"/>
          </p:nvPr>
        </p:nvSpPr>
        <p:spPr/>
        <p:txBody>
          <a:bodyPr/>
          <a:lstStyle/>
          <a:p>
            <a:r>
              <a:rPr lang="en-US" dirty="0"/>
              <a:t>Why do I love data science? </a:t>
            </a:r>
          </a:p>
          <a:p>
            <a:r>
              <a:rPr lang="en-US" dirty="0"/>
              <a:t>	</a:t>
            </a:r>
          </a:p>
          <a:p>
            <a:r>
              <a:rPr lang="en-US" dirty="0"/>
              <a:t>Why are you here? </a:t>
            </a:r>
          </a:p>
          <a:p>
            <a:endParaRPr lang="en-US" dirty="0"/>
          </a:p>
        </p:txBody>
      </p:sp>
      <p:sp>
        <p:nvSpPr>
          <p:cNvPr id="4" name="Slide Number Placeholder 3"/>
          <p:cNvSpPr>
            <a:spLocks noGrp="1"/>
          </p:cNvSpPr>
          <p:nvPr>
            <p:ph type="sldNum" sz="quarter" idx="12"/>
          </p:nvPr>
        </p:nvSpPr>
        <p:spPr/>
        <p:txBody>
          <a:bodyPr/>
          <a:lstStyle/>
          <a:p>
            <a:fld id="{AD29F1E6-0A42-6342-8A19-FA364A33AB30}" type="slidenum">
              <a:rPr lang="en-US" smtClean="0"/>
              <a:t>8</a:t>
            </a:fld>
            <a:endParaRPr lang="en-US"/>
          </a:p>
        </p:txBody>
      </p:sp>
    </p:spTree>
    <p:extLst>
      <p:ext uri="{BB962C8B-B14F-4D97-AF65-F5344CB8AC3E}">
        <p14:creationId xmlns:p14="http://schemas.microsoft.com/office/powerpoint/2010/main" val="943945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a:t>
            </a:r>
          </a:p>
        </p:txBody>
      </p:sp>
      <p:sp>
        <p:nvSpPr>
          <p:cNvPr id="4" name="Slide Number Placeholder 3"/>
          <p:cNvSpPr>
            <a:spLocks noGrp="1"/>
          </p:cNvSpPr>
          <p:nvPr>
            <p:ph type="sldNum" sz="quarter" idx="12"/>
          </p:nvPr>
        </p:nvSpPr>
        <p:spPr/>
        <p:txBody>
          <a:bodyPr/>
          <a:lstStyle/>
          <a:p>
            <a:fld id="{AD29F1E6-0A42-6342-8A19-FA364A33AB30}" type="slidenum">
              <a:rPr lang="en-US" smtClean="0"/>
              <a:t>9</a:t>
            </a:fld>
            <a:endParaRPr lang="en-US"/>
          </a:p>
        </p:txBody>
      </p:sp>
      <p:pic>
        <p:nvPicPr>
          <p:cNvPr id="5" name="Picture 4">
            <a:extLst>
              <a:ext uri="{FF2B5EF4-FFF2-40B4-BE49-F238E27FC236}">
                <a16:creationId xmlns:a16="http://schemas.microsoft.com/office/drawing/2014/main" xmlns="" id="{24C0E3F4-40B8-8B44-8332-A3CA242C3473}"/>
              </a:ext>
            </a:extLst>
          </p:cNvPr>
          <p:cNvPicPr>
            <a:picLocks noChangeAspect="1"/>
          </p:cNvPicPr>
          <p:nvPr/>
        </p:nvPicPr>
        <p:blipFill>
          <a:blip r:embed="rId2"/>
          <a:stretch>
            <a:fillRect/>
          </a:stretch>
        </p:blipFill>
        <p:spPr>
          <a:xfrm>
            <a:off x="175583" y="216531"/>
            <a:ext cx="11550402" cy="6497101"/>
          </a:xfrm>
          <a:prstGeom prst="rect">
            <a:avLst/>
          </a:prstGeom>
        </p:spPr>
      </p:pic>
    </p:spTree>
    <p:extLst>
      <p:ext uri="{BB962C8B-B14F-4D97-AF65-F5344CB8AC3E}">
        <p14:creationId xmlns:p14="http://schemas.microsoft.com/office/powerpoint/2010/main" val="3776259769"/>
      </p:ext>
    </p:extLst>
  </p:cSld>
  <p:clrMapOvr>
    <a:masterClrMapping/>
  </p:clrMapOvr>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EE3F4256-57BA-4E45-A16C-7FF03EA64AD5}" vid="{8FDA9A5F-BD2F-2E4D-B6B1-DDFA3E9D3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CS109a_template</Template>
  <TotalTime>1606</TotalTime>
  <Words>2358</Words>
  <Application>Microsoft Macintosh PowerPoint</Application>
  <PresentationFormat>Widescreen</PresentationFormat>
  <Paragraphs>440</Paragraphs>
  <Slides>67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Calibri</vt:lpstr>
      <vt:lpstr>Karla</vt:lpstr>
      <vt:lpstr>Arial</vt:lpstr>
      <vt:lpstr>GEC_template</vt:lpstr>
      <vt:lpstr>Lecture #1: Introduction to CS109A aka STAT121A, AC209A, CSCIE-109A </vt:lpstr>
      <vt:lpstr>Lecture Outline</vt:lpstr>
      <vt:lpstr>Why?</vt:lpstr>
      <vt:lpstr>Why?</vt:lpstr>
      <vt:lpstr>Why?</vt:lpstr>
      <vt:lpstr>Why?</vt:lpstr>
      <vt:lpstr>Why?</vt:lpstr>
      <vt:lpstr>Why?</vt:lpstr>
      <vt:lpstr>Why?</vt:lpstr>
      <vt:lpstr>Why?</vt:lpstr>
      <vt:lpstr>A little bit of history</vt:lpstr>
      <vt:lpstr>History</vt:lpstr>
      <vt:lpstr>History (cont)</vt:lpstr>
      <vt:lpstr>History (cont)</vt:lpstr>
      <vt:lpstr>History (cont)</vt:lpstr>
      <vt:lpstr>History (cont)</vt:lpstr>
      <vt:lpstr>History (cont)</vt:lpstr>
      <vt:lpstr>What is data science?</vt:lpstr>
      <vt:lpstr>What?</vt:lpstr>
      <vt:lpstr>What?</vt:lpstr>
      <vt:lpstr>What?</vt:lpstr>
      <vt:lpstr>What?</vt:lpstr>
      <vt:lpstr>What?</vt:lpstr>
      <vt:lpstr>What?</vt:lpstr>
      <vt:lpstr>What?</vt:lpstr>
      <vt:lpstr>What?</vt:lpstr>
      <vt:lpstr>What?</vt:lpstr>
      <vt:lpstr>What?</vt:lpstr>
      <vt:lpstr>What?</vt:lpstr>
      <vt:lpstr>What?</vt:lpstr>
      <vt:lpstr>What?</vt:lpstr>
      <vt:lpstr>What?</vt:lpstr>
      <vt:lpstr>What?</vt:lpstr>
      <vt:lpstr>What?</vt:lpstr>
      <vt:lpstr>What?</vt:lpstr>
      <vt:lpstr>CS109B</vt:lpstr>
      <vt:lpstr>CS109C – Advanced Practical Data Science</vt:lpstr>
      <vt:lpstr>Who?</vt:lpstr>
      <vt:lpstr>Who? Instructor</vt:lpstr>
      <vt:lpstr>Who? Instructor</vt:lpstr>
      <vt:lpstr>Who? Lab instructors</vt:lpstr>
      <vt:lpstr>Who? Head TFs </vt:lpstr>
      <vt:lpstr>Who? Teaching Fellows</vt:lpstr>
      <vt:lpstr>Who? Teaching Fellows</vt:lpstr>
      <vt:lpstr>Lectures, Labs, Advanced Sections, Sections and Office Hours</vt:lpstr>
      <vt:lpstr>Lectures, Labs, Advanced Sections, Sections and Office Hours</vt:lpstr>
      <vt:lpstr>Lectures, Labs, Advanced Sections, Sections and Office Hours</vt:lpstr>
      <vt:lpstr>Lectures, Labs, Advanced Sections, Sections and Office Hours</vt:lpstr>
      <vt:lpstr>Lectures, Labs, Advanced Sections, Sections and Office Hours</vt:lpstr>
      <vt:lpstr>Homework(s) </vt:lpstr>
      <vt:lpstr>Homework(s) </vt:lpstr>
      <vt:lpstr>Final Project</vt:lpstr>
      <vt:lpstr>Help </vt:lpstr>
      <vt:lpstr>Help </vt:lpstr>
      <vt:lpstr>Grades</vt:lpstr>
      <vt:lpstr>Grades</vt:lpstr>
      <vt:lpstr>PowerPoint Presentation</vt:lpstr>
      <vt:lpstr>The Data Science Process</vt:lpstr>
      <vt:lpstr>The Data Science Process</vt:lpstr>
      <vt:lpstr>Analyzing Hubway Data </vt:lpstr>
      <vt:lpstr>The Data Exploration/Question Refinement Cycle</vt:lpstr>
      <vt:lpstr>The Data Exploration/Question Refinement Cycle</vt:lpstr>
      <vt:lpstr>The Data Exploration/Question Refinement Cycle</vt:lpstr>
      <vt:lpstr>The Data Exploration/Question Refinement Cycle</vt:lpstr>
      <vt:lpstr>The Data Exploration/Question Refinement Cycle</vt:lpstr>
      <vt:lpstr>The Data Exploration/Question Refinement Cycle</vt:lpstr>
      <vt:lpstr>Inspirations for Data Viz/Exploration</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118</cp:revision>
  <cp:lastPrinted>2018-06-25T15:52:14Z</cp:lastPrinted>
  <dcterms:created xsi:type="dcterms:W3CDTF">2018-06-24T22:03:35Z</dcterms:created>
  <dcterms:modified xsi:type="dcterms:W3CDTF">2019-09-04T17:16:49Z</dcterms:modified>
</cp:coreProperties>
</file>