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36"/>
  </p:notesMasterIdLst>
  <p:sldIdLst>
    <p:sldId id="257" r:id="rId2"/>
    <p:sldId id="343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312" r:id="rId15"/>
    <p:sldId id="319" r:id="rId16"/>
    <p:sldId id="320" r:id="rId17"/>
    <p:sldId id="321" r:id="rId18"/>
    <p:sldId id="350" r:id="rId19"/>
    <p:sldId id="385" r:id="rId20"/>
    <p:sldId id="387" r:id="rId21"/>
    <p:sldId id="386" r:id="rId22"/>
    <p:sldId id="419" r:id="rId23"/>
    <p:sldId id="420" r:id="rId24"/>
    <p:sldId id="422" r:id="rId25"/>
    <p:sldId id="336" r:id="rId26"/>
    <p:sldId id="352" r:id="rId27"/>
    <p:sldId id="372" r:id="rId28"/>
    <p:sldId id="373" r:id="rId29"/>
    <p:sldId id="354" r:id="rId30"/>
    <p:sldId id="355" r:id="rId31"/>
    <p:sldId id="374" r:id="rId32"/>
    <p:sldId id="375" r:id="rId33"/>
    <p:sldId id="376" r:id="rId34"/>
    <p:sldId id="337" r:id="rId35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CF"/>
    <a:srgbClr val="F9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2"/>
    <p:restoredTop sz="83635"/>
  </p:normalViewPr>
  <p:slideViewPr>
    <p:cSldViewPr snapToGrid="0" snapToObjects="1" showGuides="1">
      <p:cViewPr varScale="1">
        <p:scale>
          <a:sx n="127" d="100"/>
          <a:sy n="127" d="100"/>
        </p:scale>
        <p:origin x="20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4AD6E-127A-2144-9B3C-5E3BF803E20D}" type="datetimeFigureOut">
              <a:rPr lang="en-US" smtClean="0"/>
              <a:t>11/7/19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B7716-36DB-2D49-AA17-2865D7B13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2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77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18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95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14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14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91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31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0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8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70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0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8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18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29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42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1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5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/>
              <a:t>Lecture #: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B507-FC84-BF4D-B358-11DDCDC7FC2B}" type="datetime1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CS109A Introduction to Data Science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algn="ctr"/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Protopapas,</a:t>
            </a:r>
            <a:r>
              <a:rPr lang="en-US" sz="24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Kevin Rader, and Chris Tanner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475135" y="4428549"/>
            <a:ext cx="3154320" cy="1764795"/>
            <a:chOff x="3383860" y="4092499"/>
            <a:chExt cx="1774304" cy="1102997"/>
          </a:xfrm>
        </p:grpSpPr>
        <p:pic>
          <p:nvPicPr>
            <p:cNvPr id="13" name="Picture 12" descr="iacs.png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14" name="Picture 13" descr="harvard.png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1" indent="0">
              <a:buNone/>
              <a:defRPr sz="2400"/>
            </a:lvl3pPr>
            <a:lvl4pPr marL="1371511" indent="0">
              <a:buNone/>
              <a:defRPr sz="2000"/>
            </a:lvl4pPr>
            <a:lvl5pPr marL="1828681" indent="0">
              <a:buNone/>
              <a:defRPr sz="2000"/>
            </a:lvl5pPr>
            <a:lvl6pPr marL="2285852" indent="0">
              <a:buNone/>
              <a:defRPr sz="2000"/>
            </a:lvl6pPr>
            <a:lvl7pPr marL="2743022" indent="0">
              <a:buNone/>
              <a:defRPr sz="2000"/>
            </a:lvl7pPr>
            <a:lvl8pPr marL="3200192" indent="0">
              <a:buNone/>
              <a:defRPr sz="2000"/>
            </a:lvl8pPr>
            <a:lvl9pPr marL="3657363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1" indent="0">
              <a:buNone/>
              <a:defRPr sz="1000"/>
            </a:lvl3pPr>
            <a:lvl4pPr marL="1371511" indent="0">
              <a:buNone/>
              <a:defRPr sz="900"/>
            </a:lvl4pPr>
            <a:lvl5pPr marL="1828681" indent="0">
              <a:buNone/>
              <a:defRPr sz="900"/>
            </a:lvl5pPr>
            <a:lvl6pPr marL="2285852" indent="0">
              <a:buNone/>
              <a:defRPr sz="900"/>
            </a:lvl6pPr>
            <a:lvl7pPr marL="2743022" indent="0">
              <a:buNone/>
              <a:defRPr sz="900"/>
            </a:lvl7pPr>
            <a:lvl8pPr marL="3200192" indent="0">
              <a:buNone/>
              <a:defRPr sz="900"/>
            </a:lvl8pPr>
            <a:lvl9pPr marL="36573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D8DE-4F31-844F-B3CF-99A3B8043477}" type="datetime1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3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5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95E9-3ED6-674B-ACCD-ACF6C1C11880}" type="datetime1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4199-40CE-5A42-87E1-00304B60A924}" type="datetime1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61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9" cy="274320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68647" y="6400803"/>
            <a:ext cx="2182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90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68647" y="6400803"/>
            <a:ext cx="2182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57200" y="6400800"/>
            <a:ext cx="487419" cy="274320"/>
            <a:chOff x="8442646" y="6356350"/>
            <a:chExt cx="482609" cy="274320"/>
          </a:xfrm>
        </p:grpSpPr>
        <p:pic>
          <p:nvPicPr>
            <p:cNvPr id="11" name="Picture 10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A6F5-6059-4A40-9B2E-8FB0AE5E16B1}" type="datetime1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3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09060" y="6109787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" y="6400800"/>
            <a:ext cx="487419" cy="274320"/>
            <a:chOff x="8442646" y="6356350"/>
            <a:chExt cx="482609" cy="274320"/>
          </a:xfrm>
        </p:grpSpPr>
        <p:pic>
          <p:nvPicPr>
            <p:cNvPr id="14" name="Picture 13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5" name="Picture 14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3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57200" y="6400800"/>
            <a:ext cx="487419" cy="274320"/>
            <a:chOff x="8442646" y="6356350"/>
            <a:chExt cx="482609" cy="274320"/>
          </a:xfrm>
        </p:grpSpPr>
        <p:pic>
          <p:nvPicPr>
            <p:cNvPr id="16" name="Picture 15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9959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68647" y="6400803"/>
            <a:ext cx="2182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57200" y="6400800"/>
            <a:ext cx="487419" cy="274320"/>
            <a:chOff x="8442646" y="6356350"/>
            <a:chExt cx="482609" cy="274320"/>
          </a:xfrm>
        </p:grpSpPr>
        <p:pic>
          <p:nvPicPr>
            <p:cNvPr id="12" name="Picture 11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68647" y="6400803"/>
            <a:ext cx="2182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9" cy="274320"/>
            <a:chOff x="8442646" y="6356350"/>
            <a:chExt cx="482609" cy="274320"/>
          </a:xfrm>
        </p:grpSpPr>
        <p:pic>
          <p:nvPicPr>
            <p:cNvPr id="10" name="Picture 9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1" name="Picture 10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1" indent="0">
              <a:buNone/>
              <a:defRPr sz="1000"/>
            </a:lvl3pPr>
            <a:lvl4pPr marL="1371511" indent="0">
              <a:buNone/>
              <a:defRPr sz="900"/>
            </a:lvl4pPr>
            <a:lvl5pPr marL="1828681" indent="0">
              <a:buNone/>
              <a:defRPr sz="900"/>
            </a:lvl5pPr>
            <a:lvl6pPr marL="2285852" indent="0">
              <a:buNone/>
              <a:defRPr sz="900"/>
            </a:lvl6pPr>
            <a:lvl7pPr marL="2743022" indent="0">
              <a:buNone/>
              <a:defRPr sz="900"/>
            </a:lvl7pPr>
            <a:lvl8pPr marL="3200192" indent="0">
              <a:buNone/>
              <a:defRPr sz="900"/>
            </a:lvl8pPr>
            <a:lvl9pPr marL="36573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E55E-E805-534B-9A7F-BEE5E4E65F69}" type="datetime1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59533-EF78-7347-89B8-58E6CADD0DBD}" type="datetime1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0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ctr" defTabSz="457171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78" indent="-342878" algn="l" defTabSz="45717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1" indent="-285732" algn="l" defTabSz="45717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6" indent="-228585" algn="l" defTabSz="45717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6" indent="-228585" algn="l" defTabSz="45717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6" indent="-228585" algn="l" defTabSz="45717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6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tiff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16.tif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 #10: Demonstration of AdaBoost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15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CC64E-7509-1A42-8FC9-D0FEC8C09272}"/>
              </a:ext>
            </a:extLst>
          </p:cNvPr>
          <p:cNvSpPr/>
          <p:nvPr/>
        </p:nvSpPr>
        <p:spPr>
          <a:xfrm>
            <a:off x="237163" y="688510"/>
            <a:ext cx="9094573" cy="7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30D01-1FC8-8C4C-A4E3-51184360A6E0}"/>
              </a:ext>
            </a:extLst>
          </p:cNvPr>
          <p:cNvSpPr txBox="1"/>
          <p:nvPr/>
        </p:nvSpPr>
        <p:spPr>
          <a:xfrm>
            <a:off x="237163" y="128337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Ideas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5A114-6EFF-0C40-8400-F110184AF9EE}"/>
              </a:ext>
            </a:extLst>
          </p:cNvPr>
          <p:cNvSpPr txBox="1"/>
          <p:nvPr/>
        </p:nvSpPr>
        <p:spPr>
          <a:xfrm>
            <a:off x="5702341" y="2630954"/>
            <a:ext cx="5883915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-25000" dirty="0">
                <a:latin typeface="Avenir Next" panose="020B0503020202020204" pitchFamily="34" charset="0"/>
              </a:rPr>
              <a:t>“Fool me once, shame on … shame on you. Fool me – you can’t get fooled again” 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–George W. Bush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D617D1-CCA9-4641-BC99-8ED1A285B58F}"/>
              </a:ext>
            </a:extLst>
          </p:cNvPr>
          <p:cNvGraphicFramePr>
            <a:graphicFrameLocks noGrp="1"/>
          </p:cNvGraphicFramePr>
          <p:nvPr/>
        </p:nvGraphicFramePr>
        <p:xfrm>
          <a:off x="411545" y="1620455"/>
          <a:ext cx="4282116" cy="465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529">
                  <a:extLst>
                    <a:ext uri="{9D8B030D-6E8A-4147-A177-3AD203B41FA5}">
                      <a16:colId xmlns:a16="http://schemas.microsoft.com/office/drawing/2014/main" val="3849151094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906331646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3101877389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163380659"/>
                    </a:ext>
                  </a:extLst>
                </a:gridCol>
              </a:tblGrid>
              <a:tr h="558208"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Chest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Blocked 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Patient 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Heart Disease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3895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458832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96019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729911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49870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4176752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62538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94383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67171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588E636-43A0-064E-94B6-B02E1ADEECCB}"/>
              </a:ext>
            </a:extLst>
          </p:cNvPr>
          <p:cNvSpPr txBox="1"/>
          <p:nvPr/>
        </p:nvSpPr>
        <p:spPr>
          <a:xfrm>
            <a:off x="1649452" y="1109251"/>
            <a:ext cx="211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Training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70866C-5FB5-4E43-836D-04E32933CBBB}"/>
              </a:ext>
            </a:extLst>
          </p:cNvPr>
          <p:cNvSpPr txBox="1"/>
          <p:nvPr/>
        </p:nvSpPr>
        <p:spPr>
          <a:xfrm>
            <a:off x="5453663" y="1601905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We have {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1</a:t>
            </a:r>
            <a:r>
              <a:rPr lang="en-US" sz="2800" dirty="0">
                <a:latin typeface="Avenir Next" panose="020B0503020202020204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2</a:t>
            </a:r>
            <a:r>
              <a:rPr lang="en-US" sz="2800" dirty="0">
                <a:latin typeface="Avenir Next" panose="020B0503020202020204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3</a:t>
            </a:r>
            <a:r>
              <a:rPr lang="en-US" sz="2800" dirty="0">
                <a:latin typeface="Avenir Next" panose="020B0503020202020204" pitchFamily="34" charset="0"/>
              </a:rPr>
              <a:t>, …,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N</a:t>
            </a:r>
            <a:r>
              <a:rPr lang="en-US" sz="2800" dirty="0">
                <a:latin typeface="Avenir Next" panose="020B0503020202020204" pitchFamily="34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555CD0-876B-3B42-8851-0EDA6A431EC1}"/>
              </a:ext>
            </a:extLst>
          </p:cNvPr>
          <p:cNvSpPr txBox="1"/>
          <p:nvPr/>
        </p:nvSpPr>
        <p:spPr>
          <a:xfrm>
            <a:off x="5702341" y="3614694"/>
            <a:ext cx="5883915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-25000" dirty="0">
                <a:latin typeface="Avenir Next" panose="020B0503020202020204" pitchFamily="34" charset="0"/>
              </a:rPr>
              <a:t>“Fool me once, shame on you; fool me twice, shame on me” 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–Proverb</a:t>
            </a:r>
          </a:p>
        </p:txBody>
      </p:sp>
    </p:spTree>
    <p:extLst>
      <p:ext uri="{BB962C8B-B14F-4D97-AF65-F5344CB8AC3E}">
        <p14:creationId xmlns:p14="http://schemas.microsoft.com/office/powerpoint/2010/main" val="3105730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CC64E-7509-1A42-8FC9-D0FEC8C09272}"/>
              </a:ext>
            </a:extLst>
          </p:cNvPr>
          <p:cNvSpPr/>
          <p:nvPr/>
        </p:nvSpPr>
        <p:spPr>
          <a:xfrm>
            <a:off x="237163" y="688510"/>
            <a:ext cx="9094573" cy="7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30D01-1FC8-8C4C-A4E3-51184360A6E0}"/>
              </a:ext>
            </a:extLst>
          </p:cNvPr>
          <p:cNvSpPr txBox="1"/>
          <p:nvPr/>
        </p:nvSpPr>
        <p:spPr>
          <a:xfrm>
            <a:off x="237163" y="128337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Ideas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5A114-6EFF-0C40-8400-F110184AF9EE}"/>
              </a:ext>
            </a:extLst>
          </p:cNvPr>
          <p:cNvSpPr txBox="1"/>
          <p:nvPr/>
        </p:nvSpPr>
        <p:spPr>
          <a:xfrm>
            <a:off x="5702341" y="2630954"/>
            <a:ext cx="5883915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-25000" dirty="0">
                <a:latin typeface="Avenir Next" panose="020B0503020202020204" pitchFamily="34" charset="0"/>
              </a:rPr>
              <a:t>“Fool me once, shame on … shame on you. Fool me – you can’t get fooled again” 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–George W. Bush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D617D1-CCA9-4641-BC99-8ED1A285B58F}"/>
              </a:ext>
            </a:extLst>
          </p:cNvPr>
          <p:cNvGraphicFramePr>
            <a:graphicFrameLocks noGrp="1"/>
          </p:cNvGraphicFramePr>
          <p:nvPr/>
        </p:nvGraphicFramePr>
        <p:xfrm>
          <a:off x="411545" y="1620455"/>
          <a:ext cx="4282116" cy="465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529">
                  <a:extLst>
                    <a:ext uri="{9D8B030D-6E8A-4147-A177-3AD203B41FA5}">
                      <a16:colId xmlns:a16="http://schemas.microsoft.com/office/drawing/2014/main" val="3849151094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906331646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3101877389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163380659"/>
                    </a:ext>
                  </a:extLst>
                </a:gridCol>
              </a:tblGrid>
              <a:tr h="558208"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Chest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Blocked 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Patient 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Heart Disease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3895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458832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96019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729911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49870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4176752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62538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94383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67171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588E636-43A0-064E-94B6-B02E1ADEECCB}"/>
              </a:ext>
            </a:extLst>
          </p:cNvPr>
          <p:cNvSpPr txBox="1"/>
          <p:nvPr/>
        </p:nvSpPr>
        <p:spPr>
          <a:xfrm>
            <a:off x="1649452" y="1109251"/>
            <a:ext cx="211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Training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70866C-5FB5-4E43-836D-04E32933CBBB}"/>
              </a:ext>
            </a:extLst>
          </p:cNvPr>
          <p:cNvSpPr txBox="1"/>
          <p:nvPr/>
        </p:nvSpPr>
        <p:spPr>
          <a:xfrm>
            <a:off x="5453663" y="1601905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We have {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1</a:t>
            </a:r>
            <a:r>
              <a:rPr lang="en-US" sz="2800" dirty="0">
                <a:latin typeface="Avenir Next" panose="020B0503020202020204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2</a:t>
            </a:r>
            <a:r>
              <a:rPr lang="en-US" sz="2800" dirty="0">
                <a:latin typeface="Avenir Next" panose="020B0503020202020204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3</a:t>
            </a:r>
            <a:r>
              <a:rPr lang="en-US" sz="2800" dirty="0">
                <a:latin typeface="Avenir Next" panose="020B0503020202020204" pitchFamily="34" charset="0"/>
              </a:rPr>
              <a:t>, …,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N</a:t>
            </a:r>
            <a:r>
              <a:rPr lang="en-US" sz="2800" dirty="0">
                <a:latin typeface="Avenir Next" panose="020B0503020202020204" pitchFamily="34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555CD0-876B-3B42-8851-0EDA6A431EC1}"/>
              </a:ext>
            </a:extLst>
          </p:cNvPr>
          <p:cNvSpPr txBox="1"/>
          <p:nvPr/>
        </p:nvSpPr>
        <p:spPr>
          <a:xfrm>
            <a:off x="5702341" y="3614694"/>
            <a:ext cx="5883915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-25000" dirty="0">
                <a:latin typeface="Avenir Next" panose="020B0503020202020204" pitchFamily="34" charset="0"/>
              </a:rPr>
              <a:t>“Fool me once, shame on you; fool me twice, shame on me” 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–Proverb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CF0E2E-E33E-AE4E-96E0-2B5658C2AED1}"/>
              </a:ext>
            </a:extLst>
          </p:cNvPr>
          <p:cNvSpPr txBox="1"/>
          <p:nvPr/>
        </p:nvSpPr>
        <p:spPr>
          <a:xfrm>
            <a:off x="5702341" y="4750211"/>
            <a:ext cx="5883915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-25000" dirty="0">
                <a:latin typeface="Avenir Next" panose="020B0503020202020204" pitchFamily="34" charset="0"/>
              </a:rPr>
              <a:t>Let’s learn from our mistakes!</a:t>
            </a:r>
            <a:endParaRPr lang="en-US" sz="2800" b="1" baseline="-25000" dirty="0">
              <a:solidFill>
                <a:srgbClr val="0070C0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694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CC64E-7509-1A42-8FC9-D0FEC8C09272}"/>
              </a:ext>
            </a:extLst>
          </p:cNvPr>
          <p:cNvSpPr/>
          <p:nvPr/>
        </p:nvSpPr>
        <p:spPr>
          <a:xfrm>
            <a:off x="237163" y="688510"/>
            <a:ext cx="9094573" cy="7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30D01-1FC8-8C4C-A4E3-51184360A6E0}"/>
              </a:ext>
            </a:extLst>
          </p:cNvPr>
          <p:cNvSpPr txBox="1"/>
          <p:nvPr/>
        </p:nvSpPr>
        <p:spPr>
          <a:xfrm>
            <a:off x="237163" y="128337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Gradient Boosting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D617D1-CCA9-4641-BC99-8ED1A285B58F}"/>
              </a:ext>
            </a:extLst>
          </p:cNvPr>
          <p:cNvGraphicFramePr>
            <a:graphicFrameLocks noGrp="1"/>
          </p:cNvGraphicFramePr>
          <p:nvPr/>
        </p:nvGraphicFramePr>
        <p:xfrm>
          <a:off x="411545" y="1620455"/>
          <a:ext cx="4282116" cy="465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529">
                  <a:extLst>
                    <a:ext uri="{9D8B030D-6E8A-4147-A177-3AD203B41FA5}">
                      <a16:colId xmlns:a16="http://schemas.microsoft.com/office/drawing/2014/main" val="3849151094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906331646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3101877389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163380659"/>
                    </a:ext>
                  </a:extLst>
                </a:gridCol>
              </a:tblGrid>
              <a:tr h="558208"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Chest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Blocked 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Patient 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Heart Disease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3895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458832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96019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729911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49870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4176752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62538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94383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67171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588E636-43A0-064E-94B6-B02E1ADEECCB}"/>
              </a:ext>
            </a:extLst>
          </p:cNvPr>
          <p:cNvSpPr txBox="1"/>
          <p:nvPr/>
        </p:nvSpPr>
        <p:spPr>
          <a:xfrm>
            <a:off x="1649452" y="1109251"/>
            <a:ext cx="211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Training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70866C-5FB5-4E43-836D-04E32933CBBB}"/>
              </a:ext>
            </a:extLst>
          </p:cNvPr>
          <p:cNvSpPr txBox="1"/>
          <p:nvPr/>
        </p:nvSpPr>
        <p:spPr>
          <a:xfrm>
            <a:off x="5453663" y="1601905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We have {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1</a:t>
            </a:r>
            <a:r>
              <a:rPr lang="en-US" sz="2800" dirty="0">
                <a:latin typeface="Avenir Next" panose="020B0503020202020204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2</a:t>
            </a:r>
            <a:r>
              <a:rPr lang="en-US" sz="2800" dirty="0">
                <a:latin typeface="Avenir Next" panose="020B0503020202020204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3</a:t>
            </a:r>
            <a:r>
              <a:rPr lang="en-US" sz="2800" dirty="0">
                <a:latin typeface="Avenir Next" panose="020B0503020202020204" pitchFamily="34" charset="0"/>
              </a:rPr>
              <a:t>, …,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N</a:t>
            </a:r>
            <a:r>
              <a:rPr lang="en-US" sz="2800" dirty="0">
                <a:latin typeface="Avenir Next" panose="020B0503020202020204" pitchFamily="34" charset="0"/>
              </a:rPr>
              <a:t>}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E8421D-A1E6-134B-A733-A8F241DFF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21" y="2355492"/>
            <a:ext cx="2266640" cy="8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6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CC64E-7509-1A42-8FC9-D0FEC8C09272}"/>
              </a:ext>
            </a:extLst>
          </p:cNvPr>
          <p:cNvSpPr/>
          <p:nvPr/>
        </p:nvSpPr>
        <p:spPr>
          <a:xfrm>
            <a:off x="237163" y="688510"/>
            <a:ext cx="9094573" cy="7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30D01-1FC8-8C4C-A4E3-51184360A6E0}"/>
              </a:ext>
            </a:extLst>
          </p:cNvPr>
          <p:cNvSpPr txBox="1"/>
          <p:nvPr/>
        </p:nvSpPr>
        <p:spPr>
          <a:xfrm>
            <a:off x="237163" y="128337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Gradient Boosting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D617D1-CCA9-4641-BC99-8ED1A285B58F}"/>
              </a:ext>
            </a:extLst>
          </p:cNvPr>
          <p:cNvGraphicFramePr>
            <a:graphicFrameLocks noGrp="1"/>
          </p:cNvGraphicFramePr>
          <p:nvPr/>
        </p:nvGraphicFramePr>
        <p:xfrm>
          <a:off x="411545" y="1620455"/>
          <a:ext cx="4282116" cy="465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529">
                  <a:extLst>
                    <a:ext uri="{9D8B030D-6E8A-4147-A177-3AD203B41FA5}">
                      <a16:colId xmlns:a16="http://schemas.microsoft.com/office/drawing/2014/main" val="3849151094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906331646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3101877389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163380659"/>
                    </a:ext>
                  </a:extLst>
                </a:gridCol>
              </a:tblGrid>
              <a:tr h="558208"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Chest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Blocked 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Patient 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Heart Disease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3895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458832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96019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729911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49870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4176752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62538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94383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67171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588E636-43A0-064E-94B6-B02E1ADEECCB}"/>
              </a:ext>
            </a:extLst>
          </p:cNvPr>
          <p:cNvSpPr txBox="1"/>
          <p:nvPr/>
        </p:nvSpPr>
        <p:spPr>
          <a:xfrm>
            <a:off x="1649452" y="1109251"/>
            <a:ext cx="211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Training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70866C-5FB5-4E43-836D-04E32933CBBB}"/>
              </a:ext>
            </a:extLst>
          </p:cNvPr>
          <p:cNvSpPr txBox="1"/>
          <p:nvPr/>
        </p:nvSpPr>
        <p:spPr>
          <a:xfrm>
            <a:off x="5453663" y="1601905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We have {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1</a:t>
            </a:r>
            <a:r>
              <a:rPr lang="en-US" sz="2800" dirty="0">
                <a:latin typeface="Avenir Next" panose="020B0503020202020204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2</a:t>
            </a:r>
            <a:r>
              <a:rPr lang="en-US" sz="2800" dirty="0">
                <a:latin typeface="Avenir Next" panose="020B0503020202020204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3</a:t>
            </a:r>
            <a:r>
              <a:rPr lang="en-US" sz="2800" dirty="0">
                <a:latin typeface="Avenir Next" panose="020B0503020202020204" pitchFamily="34" charset="0"/>
              </a:rPr>
              <a:t>, …,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N</a:t>
            </a:r>
            <a:r>
              <a:rPr lang="en-US" sz="2800" dirty="0">
                <a:latin typeface="Avenir Next" panose="020B0503020202020204" pitchFamily="34" charset="0"/>
              </a:rPr>
              <a:t>}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E8421D-A1E6-134B-A733-A8F241DFF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21" y="2355492"/>
            <a:ext cx="2266640" cy="8185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C91316-FEAE-814E-AF70-2FD532FA52E7}"/>
              </a:ext>
            </a:extLst>
          </p:cNvPr>
          <p:cNvSpPr txBox="1"/>
          <p:nvPr/>
        </p:nvSpPr>
        <p:spPr>
          <a:xfrm>
            <a:off x="5575019" y="3605821"/>
            <a:ext cx="5883915" cy="266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Each </a:t>
            </a:r>
            <a:r>
              <a:rPr lang="en-US" sz="20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0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h</a:t>
            </a:r>
            <a:r>
              <a:rPr lang="en-US" sz="2000" dirty="0">
                <a:latin typeface="Avenir Next" panose="020B0503020202020204" pitchFamily="34" charset="0"/>
              </a:rPr>
              <a:t> is: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a ”weak”/simple decision tree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built after the previous tree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tries to learn the shortcomings (the errors/residuals) from the previous tree’s predictions </a:t>
            </a:r>
            <a:endParaRPr lang="en-US" sz="2000" dirty="0">
              <a:solidFill>
                <a:srgbClr val="0070C0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36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7FBD-E688-B941-8B82-31BE2440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Boosting: illustration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CB2-BF6F-6E49-AC61-7BDDE2E02F5B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"/>
            <a:ext cx="121920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1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7FBD-E688-B941-8B82-31BE2440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Boosting: illustration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CB2-BF6F-6E49-AC61-7BDDE2E02F5B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"/>
            <a:ext cx="121920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40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7FBD-E688-B941-8B82-31BE2440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Boosting: illustration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CB2-BF6F-6E49-AC61-7BDDE2E02F5B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"/>
            <a:ext cx="121920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07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7FBD-E688-B941-8B82-31BE2440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Boosting: illustration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CB2-BF6F-6E49-AC61-7BDDE2E02F5B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"/>
            <a:ext cx="121920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18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7FBD-E688-B941-8B82-31BE2440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Boosting: illustration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CB2-BF6F-6E49-AC61-7BDDE2E02F5B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"/>
            <a:ext cx="121920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53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7FBD-E688-B941-8B82-31BE2440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Boosting: illustration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CB2-BF6F-6E49-AC61-7BDDE2E02F5B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"/>
            <a:ext cx="121920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9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CC64E-7509-1A42-8FC9-D0FEC8C09272}"/>
              </a:ext>
            </a:extLst>
          </p:cNvPr>
          <p:cNvSpPr/>
          <p:nvPr/>
        </p:nvSpPr>
        <p:spPr>
          <a:xfrm>
            <a:off x="237163" y="688510"/>
            <a:ext cx="9094573" cy="7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30D01-1FC8-8C4C-A4E3-51184360A6E0}"/>
              </a:ext>
            </a:extLst>
          </p:cNvPr>
          <p:cNvSpPr txBox="1"/>
          <p:nvPr/>
        </p:nvSpPr>
        <p:spPr>
          <a:xfrm>
            <a:off x="237163" y="128337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Our Data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5719AE-63C5-F344-B1EB-48A7F796C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982741"/>
              </p:ext>
            </p:extLst>
          </p:nvPr>
        </p:nvGraphicFramePr>
        <p:xfrm>
          <a:off x="411545" y="1620455"/>
          <a:ext cx="4282116" cy="465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529">
                  <a:extLst>
                    <a:ext uri="{9D8B030D-6E8A-4147-A177-3AD203B41FA5}">
                      <a16:colId xmlns:a16="http://schemas.microsoft.com/office/drawing/2014/main" val="3849151094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906331646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3101877389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163380659"/>
                    </a:ext>
                  </a:extLst>
                </a:gridCol>
              </a:tblGrid>
              <a:tr h="558208"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Chest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Blocked 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Patient 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Heart Disease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3895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458832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96019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729911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49870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4176752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62538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94383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671712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9236EEB-0D74-1042-8041-3E424B8E3345}"/>
              </a:ext>
            </a:extLst>
          </p:cNvPr>
          <p:cNvSpPr txBox="1"/>
          <p:nvPr/>
        </p:nvSpPr>
        <p:spPr>
          <a:xfrm>
            <a:off x="1649452" y="1109251"/>
            <a:ext cx="211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Training Data</a:t>
            </a:r>
          </a:p>
        </p:txBody>
      </p:sp>
    </p:spTree>
    <p:extLst>
      <p:ext uri="{BB962C8B-B14F-4D97-AF65-F5344CB8AC3E}">
        <p14:creationId xmlns:p14="http://schemas.microsoft.com/office/powerpoint/2010/main" val="257670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7FBD-E688-B941-8B82-31BE2440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Boosting: illustration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CB2-BF6F-6E49-AC61-7BDDE2E02F5B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"/>
            <a:ext cx="121920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36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7FBD-E688-B941-8B82-31BE2440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Boosting: illustration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CB2-BF6F-6E49-AC61-7BDDE2E02F5B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"/>
            <a:ext cx="121920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06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CC64E-7509-1A42-8FC9-D0FEC8C09272}"/>
              </a:ext>
            </a:extLst>
          </p:cNvPr>
          <p:cNvSpPr/>
          <p:nvPr/>
        </p:nvSpPr>
        <p:spPr>
          <a:xfrm>
            <a:off x="237163" y="688510"/>
            <a:ext cx="9094573" cy="7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30D01-1FC8-8C4C-A4E3-51184360A6E0}"/>
              </a:ext>
            </a:extLst>
          </p:cNvPr>
          <p:cNvSpPr txBox="1"/>
          <p:nvPr/>
        </p:nvSpPr>
        <p:spPr>
          <a:xfrm>
            <a:off x="237163" y="128337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Gradient Boosting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D617D1-CCA9-4641-BC99-8ED1A285B58F}"/>
              </a:ext>
            </a:extLst>
          </p:cNvPr>
          <p:cNvGraphicFramePr>
            <a:graphicFrameLocks noGrp="1"/>
          </p:cNvGraphicFramePr>
          <p:nvPr/>
        </p:nvGraphicFramePr>
        <p:xfrm>
          <a:off x="411545" y="1620455"/>
          <a:ext cx="4282116" cy="465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529">
                  <a:extLst>
                    <a:ext uri="{9D8B030D-6E8A-4147-A177-3AD203B41FA5}">
                      <a16:colId xmlns:a16="http://schemas.microsoft.com/office/drawing/2014/main" val="3849151094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906331646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3101877389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163380659"/>
                    </a:ext>
                  </a:extLst>
                </a:gridCol>
              </a:tblGrid>
              <a:tr h="558208"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Chest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Blocked 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Patient 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Heart Disease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3895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458832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96019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729911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49870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4176752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62538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94383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67171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588E636-43A0-064E-94B6-B02E1ADEECCB}"/>
              </a:ext>
            </a:extLst>
          </p:cNvPr>
          <p:cNvSpPr txBox="1"/>
          <p:nvPr/>
        </p:nvSpPr>
        <p:spPr>
          <a:xfrm>
            <a:off x="1649452" y="1109251"/>
            <a:ext cx="211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Training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70866C-5FB5-4E43-836D-04E32933CBBB}"/>
              </a:ext>
            </a:extLst>
          </p:cNvPr>
          <p:cNvSpPr txBox="1"/>
          <p:nvPr/>
        </p:nvSpPr>
        <p:spPr>
          <a:xfrm>
            <a:off x="5453663" y="1601905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We have {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1</a:t>
            </a:r>
            <a:r>
              <a:rPr lang="en-US" sz="2800" dirty="0">
                <a:latin typeface="Avenir Next" panose="020B0503020202020204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2</a:t>
            </a:r>
            <a:r>
              <a:rPr lang="en-US" sz="2800" dirty="0">
                <a:latin typeface="Avenir Next" panose="020B0503020202020204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3</a:t>
            </a:r>
            <a:r>
              <a:rPr lang="en-US" sz="2800" dirty="0">
                <a:latin typeface="Avenir Next" panose="020B0503020202020204" pitchFamily="34" charset="0"/>
              </a:rPr>
              <a:t>, …,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N</a:t>
            </a:r>
            <a:r>
              <a:rPr lang="en-US" sz="2800" dirty="0">
                <a:latin typeface="Avenir Next" panose="020B0503020202020204" pitchFamily="34" charset="0"/>
              </a:rPr>
              <a:t>}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E8421D-A1E6-134B-A733-A8F241DFF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21" y="2355492"/>
            <a:ext cx="2266640" cy="8185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C91316-FEAE-814E-AF70-2FD532FA52E7}"/>
              </a:ext>
            </a:extLst>
          </p:cNvPr>
          <p:cNvSpPr txBox="1"/>
          <p:nvPr/>
        </p:nvSpPr>
        <p:spPr>
          <a:xfrm>
            <a:off x="5598169" y="3837944"/>
            <a:ext cx="3166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Next" panose="020B0503020202020204" pitchFamily="34" charset="0"/>
              </a:rPr>
              <a:t>We can determine each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9BCAAF-AACC-BD48-B16F-C0C9D484012F}"/>
                  </a:ext>
                </a:extLst>
              </p:cNvPr>
              <p:cNvSpPr txBox="1"/>
              <p:nvPr/>
            </p:nvSpPr>
            <p:spPr>
              <a:xfrm>
                <a:off x="8576841" y="3775542"/>
                <a:ext cx="567159" cy="4209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baseline="-25000" dirty="0"/>
                  <a:t>h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9BCAAF-AACC-BD48-B16F-C0C9D4840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841" y="3775542"/>
                <a:ext cx="567159" cy="420949"/>
              </a:xfrm>
              <a:prstGeom prst="rect">
                <a:avLst/>
              </a:prstGeom>
              <a:blipFill>
                <a:blip r:embed="rId4"/>
                <a:stretch>
                  <a:fillRect l="-19565" b="-4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5DB1430-D5F8-034A-B9EF-A8CC34893EAB}"/>
              </a:ext>
            </a:extLst>
          </p:cNvPr>
          <p:cNvSpPr txBox="1"/>
          <p:nvPr/>
        </p:nvSpPr>
        <p:spPr>
          <a:xfrm>
            <a:off x="5687721" y="4390086"/>
            <a:ext cx="3781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venir Next" panose="020B0503020202020204" pitchFamily="34" charset="0"/>
              </a:rPr>
              <a:t>by using gradient descent.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E8C8E0-6143-E84C-9A9B-A6714F99D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531" y="4983791"/>
            <a:ext cx="4835274" cy="50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5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CC64E-7509-1A42-8FC9-D0FEC8C09272}"/>
              </a:ext>
            </a:extLst>
          </p:cNvPr>
          <p:cNvSpPr/>
          <p:nvPr/>
        </p:nvSpPr>
        <p:spPr>
          <a:xfrm>
            <a:off x="237163" y="688510"/>
            <a:ext cx="9094573" cy="7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30D01-1FC8-8C4C-A4E3-51184360A6E0}"/>
              </a:ext>
            </a:extLst>
          </p:cNvPr>
          <p:cNvSpPr txBox="1"/>
          <p:nvPr/>
        </p:nvSpPr>
        <p:spPr>
          <a:xfrm>
            <a:off x="237163" y="128337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Idea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D617D1-CCA9-4641-BC99-8ED1A285B58F}"/>
              </a:ext>
            </a:extLst>
          </p:cNvPr>
          <p:cNvGraphicFramePr>
            <a:graphicFrameLocks noGrp="1"/>
          </p:cNvGraphicFramePr>
          <p:nvPr/>
        </p:nvGraphicFramePr>
        <p:xfrm>
          <a:off x="411545" y="1620455"/>
          <a:ext cx="4282116" cy="465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529">
                  <a:extLst>
                    <a:ext uri="{9D8B030D-6E8A-4147-A177-3AD203B41FA5}">
                      <a16:colId xmlns:a16="http://schemas.microsoft.com/office/drawing/2014/main" val="3849151094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906331646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3101877389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163380659"/>
                    </a:ext>
                  </a:extLst>
                </a:gridCol>
              </a:tblGrid>
              <a:tr h="558208"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Chest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Blocked 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Patient 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Heart Disease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3895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458832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96019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729911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49870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4176752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62538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94383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67171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588E636-43A0-064E-94B6-B02E1ADEECCB}"/>
              </a:ext>
            </a:extLst>
          </p:cNvPr>
          <p:cNvSpPr txBox="1"/>
          <p:nvPr/>
        </p:nvSpPr>
        <p:spPr>
          <a:xfrm>
            <a:off x="1649452" y="1109251"/>
            <a:ext cx="211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Training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70866C-5FB5-4E43-836D-04E32933CBBB}"/>
              </a:ext>
            </a:extLst>
          </p:cNvPr>
          <p:cNvSpPr txBox="1"/>
          <p:nvPr/>
        </p:nvSpPr>
        <p:spPr>
          <a:xfrm>
            <a:off x="5418939" y="1620455"/>
            <a:ext cx="5611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If we have </a:t>
            </a:r>
            <a:r>
              <a:rPr lang="en-US" sz="2000" b="1" dirty="0">
                <a:latin typeface="Avenir Next" panose="020B0503020202020204" pitchFamily="34" charset="0"/>
              </a:rPr>
              <a:t>categorical</a:t>
            </a:r>
            <a:r>
              <a:rPr lang="en-US" sz="2000" dirty="0">
                <a:latin typeface="Avenir Next" panose="020B0503020202020204" pitchFamily="34" charset="0"/>
              </a:rPr>
              <a:t> data (not a regression task), we can use AdaBoost</a:t>
            </a:r>
          </a:p>
        </p:txBody>
      </p:sp>
    </p:spTree>
    <p:extLst>
      <p:ext uri="{BB962C8B-B14F-4D97-AF65-F5344CB8AC3E}">
        <p14:creationId xmlns:p14="http://schemas.microsoft.com/office/powerpoint/2010/main" val="1333604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CC64E-7509-1A42-8FC9-D0FEC8C09272}"/>
              </a:ext>
            </a:extLst>
          </p:cNvPr>
          <p:cNvSpPr/>
          <p:nvPr/>
        </p:nvSpPr>
        <p:spPr>
          <a:xfrm>
            <a:off x="237163" y="688510"/>
            <a:ext cx="9094573" cy="7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30D01-1FC8-8C4C-A4E3-51184360A6E0}"/>
              </a:ext>
            </a:extLst>
          </p:cNvPr>
          <p:cNvSpPr txBox="1"/>
          <p:nvPr/>
        </p:nvSpPr>
        <p:spPr>
          <a:xfrm>
            <a:off x="237163" y="128337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Idea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D617D1-CCA9-4641-BC99-8ED1A285B58F}"/>
              </a:ext>
            </a:extLst>
          </p:cNvPr>
          <p:cNvGraphicFramePr>
            <a:graphicFrameLocks noGrp="1"/>
          </p:cNvGraphicFramePr>
          <p:nvPr/>
        </p:nvGraphicFramePr>
        <p:xfrm>
          <a:off x="411545" y="1620455"/>
          <a:ext cx="4282116" cy="465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529">
                  <a:extLst>
                    <a:ext uri="{9D8B030D-6E8A-4147-A177-3AD203B41FA5}">
                      <a16:colId xmlns:a16="http://schemas.microsoft.com/office/drawing/2014/main" val="3849151094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906331646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3101877389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163380659"/>
                    </a:ext>
                  </a:extLst>
                </a:gridCol>
              </a:tblGrid>
              <a:tr h="558208"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Chest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Blocked 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Patient 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Heart Disease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3895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458832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96019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729911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49870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4176752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62538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94383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67171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588E636-43A0-064E-94B6-B02E1ADEECCB}"/>
              </a:ext>
            </a:extLst>
          </p:cNvPr>
          <p:cNvSpPr txBox="1"/>
          <p:nvPr/>
        </p:nvSpPr>
        <p:spPr>
          <a:xfrm>
            <a:off x="1649452" y="1109251"/>
            <a:ext cx="211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Training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70866C-5FB5-4E43-836D-04E32933CBBB}"/>
              </a:ext>
            </a:extLst>
          </p:cNvPr>
          <p:cNvSpPr txBox="1"/>
          <p:nvPr/>
        </p:nvSpPr>
        <p:spPr>
          <a:xfrm>
            <a:off x="5418939" y="1620455"/>
            <a:ext cx="5611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If we have </a:t>
            </a:r>
            <a:r>
              <a:rPr lang="en-US" sz="2000" b="1" dirty="0">
                <a:latin typeface="Avenir Next" panose="020B0503020202020204" pitchFamily="34" charset="0"/>
              </a:rPr>
              <a:t>categorical</a:t>
            </a:r>
            <a:r>
              <a:rPr lang="en-US" sz="2000" dirty="0">
                <a:latin typeface="Avenir Next" panose="020B0503020202020204" pitchFamily="34" charset="0"/>
              </a:rPr>
              <a:t> data (not a regression task), we can use AdaBoost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748E72-AE54-6D4D-BD9F-E6B8C9985026}"/>
              </a:ext>
            </a:extLst>
          </p:cNvPr>
          <p:cNvSpPr txBox="1"/>
          <p:nvPr/>
        </p:nvSpPr>
        <p:spPr>
          <a:xfrm>
            <a:off x="5557835" y="2606726"/>
            <a:ext cx="5843228" cy="3144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>
                <a:latin typeface="Avenir Next" panose="020B0503020202020204" pitchFamily="34" charset="0"/>
              </a:rPr>
              <a:t>Train a single weak (stump) Decision Tree </a:t>
            </a:r>
            <a:r>
              <a:rPr lang="en-US" sz="2000" dirty="0" err="1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000" baseline="-25000" dirty="0" err="1">
                <a:solidFill>
                  <a:srgbClr val="0070C0"/>
                </a:solidFill>
                <a:latin typeface="Avenir Next" panose="020B0503020202020204" pitchFamily="34" charset="0"/>
              </a:rPr>
              <a:t>i</a:t>
            </a:r>
            <a:endParaRPr lang="en-US" sz="2000" baseline="-25000" dirty="0">
              <a:solidFill>
                <a:srgbClr val="0070C0"/>
              </a:solidFill>
              <a:latin typeface="Avenir Next" panose="020B050302020202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>
                <a:latin typeface="Avenir Next" panose="020B0503020202020204" pitchFamily="34" charset="0"/>
              </a:rPr>
              <a:t>Calculate the total error of your predictions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>
                <a:latin typeface="Avenir Next" panose="020B0503020202020204" pitchFamily="34" charset="0"/>
              </a:rPr>
              <a:t>Use this error (   ) to determine how much stock to place in that Tree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>
                <a:latin typeface="Avenir Next" panose="020B0503020202020204" pitchFamily="34" charset="0"/>
              </a:rPr>
              <a:t>Update the weights of each observation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>
                <a:latin typeface="Avenir Next" panose="020B0503020202020204" pitchFamily="34" charset="0"/>
              </a:rPr>
              <a:t>Update our running model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T</a:t>
            </a:r>
          </a:p>
          <a:p>
            <a:pPr>
              <a:lnSpc>
                <a:spcPct val="150000"/>
              </a:lnSpc>
            </a:pPr>
            <a:endParaRPr lang="en-US" sz="2000" baseline="-25000" dirty="0">
              <a:solidFill>
                <a:srgbClr val="0070C0"/>
              </a:solidFill>
              <a:latin typeface="Avenir Next" panose="020B0503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442189-8F7B-6749-AF68-CBF3BBC1007E}"/>
                  </a:ext>
                </a:extLst>
              </p:cNvPr>
              <p:cNvSpPr txBox="1"/>
              <p:nvPr/>
            </p:nvSpPr>
            <p:spPr>
              <a:xfrm>
                <a:off x="7803118" y="3647552"/>
                <a:ext cx="295853" cy="3006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442189-8F7B-6749-AF68-CBF3BBC10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118" y="3647552"/>
                <a:ext cx="295853" cy="300660"/>
              </a:xfrm>
              <a:prstGeom prst="rect">
                <a:avLst/>
              </a:prstGeom>
              <a:blipFill>
                <a:blip r:embed="rId3"/>
                <a:stretch>
                  <a:fillRect l="-24000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067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7FBD-E688-B941-8B82-31BE2440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AdaBoost 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483873-9D99-1A48-AA62-2E340E1007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8"/>
                <a:ext cx="10327008" cy="5130445"/>
              </a:xfrm>
            </p:spPr>
            <p:txBody>
              <a:bodyPr/>
              <a:lstStyle/>
              <a:p>
                <a:r>
                  <a:rPr lang="en-US" sz="2400" dirty="0"/>
                  <a:t>With a minor adjustment to the exponential loss function, we have the algorithm for gradient descent: </a:t>
                </a:r>
              </a:p>
              <a:p>
                <a:r>
                  <a:rPr lang="en-US" sz="2400" dirty="0"/>
                  <a:t>	1. 	Choose an initial distribution over the training data,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	2.	 At the </a:t>
                </a:r>
                <a:r>
                  <a:rPr lang="en-US" sz="2400" i="1" dirty="0" err="1"/>
                  <a:t>i</a:t>
                </a:r>
                <a:r>
                  <a:rPr lang="en-US" sz="2400" i="1" baseline="30000" dirty="0" err="1"/>
                  <a:t>th</a:t>
                </a:r>
                <a:r>
                  <a:rPr lang="en-US" sz="2400" dirty="0"/>
                  <a:t> step, fit a simple classifier </a:t>
                </a:r>
                <a:r>
                  <a:rPr lang="en-US" sz="2400" i="1" dirty="0"/>
                  <a:t>T</a:t>
                </a:r>
                <a:r>
                  <a:rPr lang="en-US" sz="2400" baseline="30000" dirty="0"/>
                  <a:t>(</a:t>
                </a:r>
                <a:r>
                  <a:rPr lang="en-US" sz="2400" i="1" baseline="30000" dirty="0" err="1"/>
                  <a:t>i</a:t>
                </a:r>
                <a:r>
                  <a:rPr lang="en-US" sz="2400" baseline="30000" dirty="0"/>
                  <a:t>)</a:t>
                </a:r>
                <a:r>
                  <a:rPr lang="en-US" sz="2400" dirty="0"/>
                  <a:t> on weighted training data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	3. 	Update the weights: </a:t>
                </a:r>
              </a:p>
              <a:p>
                <a:br>
                  <a:rPr lang="en-US" sz="2400" dirty="0"/>
                </a:br>
                <a:endParaRPr lang="en-US" sz="2400" dirty="0"/>
              </a:p>
              <a:p>
                <a:r>
                  <a:rPr lang="en-US" sz="2400" dirty="0"/>
                  <a:t>		where </a:t>
                </a:r>
                <a:r>
                  <a:rPr lang="en-US" sz="2400" i="1" dirty="0"/>
                  <a:t>Z</a:t>
                </a:r>
                <a:r>
                  <a:rPr lang="en-US" sz="2400" dirty="0"/>
                  <a:t> is the normalizing constant for the collection of updated weights </a:t>
                </a:r>
              </a:p>
              <a:p>
                <a:endParaRPr lang="en-US" sz="800" dirty="0"/>
              </a:p>
              <a:p>
                <a:r>
                  <a:rPr lang="en-US" sz="2400" dirty="0"/>
                  <a:t>	4. 	Update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𝑇</m:t>
                    </m:r>
                    <m:r>
                      <a:rPr lang="en-US" sz="2400" b="0" i="1" smtClean="0">
                        <a:latin typeface="Cambria Math" charset="0"/>
                      </a:rPr>
                      <m:t>:</m:t>
                    </m:r>
                    <m:r>
                      <a:rPr lang="en-US" sz="2400" b="0" i="1" smtClean="0">
                        <a:latin typeface="Cambria Math" charset="0"/>
                      </a:rPr>
                      <m:t>𝑇</m:t>
                    </m:r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r>
                      <a:rPr lang="en-US" sz="2400" b="0" i="1" smtClean="0">
                        <a:latin typeface="Cambria Math" charset="0"/>
                      </a:rPr>
                      <m:t>𝑇</m:t>
                    </m:r>
                    <m:r>
                      <a:rPr lang="en-US" sz="2400" b="0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𝜆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l-GR" sz="2400" dirty="0"/>
                  <a:t> </a:t>
                </a:r>
                <a:r>
                  <a:rPr lang="en-US" sz="2400" dirty="0"/>
                  <a:t>is the learning rate. 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1483873-9D99-1A48-AA62-2E340E1007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8"/>
                <a:ext cx="10327008" cy="5130445"/>
              </a:xfrm>
              <a:blipFill rotWithShape="0">
                <a:blip r:embed="rId2"/>
                <a:stretch>
                  <a:fillRect l="-945" t="-950" r="-295" b="-4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CB2-BF6F-6E49-AC61-7BDDE2E02F5B}" type="slidenum">
              <a:rPr lang="en-US" smtClean="0"/>
              <a:t>25</a:t>
            </a:fld>
            <a:endParaRPr lang="en-US"/>
          </a:p>
        </p:txBody>
      </p:sp>
      <p:pic>
        <p:nvPicPr>
          <p:cNvPr id="1026" name="Picture 2" descr="page22image5837264">
            <a:extLst>
              <a:ext uri="{FF2B5EF4-FFF2-40B4-BE49-F238E27FC236}">
                <a16:creationId xmlns:a16="http://schemas.microsoft.com/office/drawing/2014/main" id="{31D58342-0A87-4342-8614-09A766D21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42925"/>
            <a:ext cx="1270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03F5B1-1DC7-2E47-8931-310EC7C7B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219" y="3742980"/>
            <a:ext cx="4597400" cy="86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52085" y="2839385"/>
                <a:ext cx="37907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4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{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,…,(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𝑁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𝑁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)</m:t>
                      </m:r>
                      <m:r>
                        <m:rPr>
                          <m:lit/>
                        </m:rP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085" y="2839385"/>
                <a:ext cx="3790718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957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7FBD-E688-B941-8B82-31BE2440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AdaBoost: start with equal weights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CB2-BF6F-6E49-AC61-7BDDE2E02F5B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09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5EA22-6CBA-0C4B-B923-E25EBB71D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AdaBoost: fit a simple decision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3C570-4374-7F49-A98D-7793BBAF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CB2-BF6F-6E49-AC61-7BDDE2E02F5B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22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E21DA-D40A-694E-A4DF-B2E254D3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AdaBoost: update the weights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AA1B5-04CE-2D42-ABD4-FF6D3882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CB2-BF6F-6E49-AC61-7BDDE2E02F5B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C40CA-824B-D443-B8BF-011B58F9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991" y="5537200"/>
            <a:ext cx="4597400" cy="86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79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7FBD-E688-B941-8B82-31BE2440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AdaBoost: fit another simple decision tree on re-weighted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CB2-BF6F-6E49-AC61-7BDDE2E02F5B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2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CC64E-7509-1A42-8FC9-D0FEC8C09272}"/>
              </a:ext>
            </a:extLst>
          </p:cNvPr>
          <p:cNvSpPr/>
          <p:nvPr/>
        </p:nvSpPr>
        <p:spPr>
          <a:xfrm>
            <a:off x="237163" y="688510"/>
            <a:ext cx="9094573" cy="7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30D01-1FC8-8C4C-A4E3-51184360A6E0}"/>
              </a:ext>
            </a:extLst>
          </p:cNvPr>
          <p:cNvSpPr txBox="1"/>
          <p:nvPr/>
        </p:nvSpPr>
        <p:spPr>
          <a:xfrm>
            <a:off x="237163" y="128337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Bagging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5A114-6EFF-0C40-8400-F110184AF9EE}"/>
              </a:ext>
            </a:extLst>
          </p:cNvPr>
          <p:cNvSpPr txBox="1"/>
          <p:nvPr/>
        </p:nvSpPr>
        <p:spPr>
          <a:xfrm>
            <a:off x="5493997" y="1932972"/>
            <a:ext cx="5883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Avenir Next" panose="020B0503020202020204" pitchFamily="34" charset="0"/>
              </a:rPr>
              <a:t>Shuffle (i.e., bootstrap the data)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Avenir Next" panose="020B0503020202020204" pitchFamily="34" charset="0"/>
              </a:rPr>
              <a:t>Train a new decision tree </a:t>
            </a:r>
            <a:r>
              <a:rPr lang="en-US" sz="2800" b="1" dirty="0" err="1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Avenir Next" panose="020B0503020202020204" pitchFamily="34" charset="0"/>
              </a:rPr>
              <a:t>i</a:t>
            </a:r>
            <a:endParaRPr lang="en-US" sz="2800" b="1" baseline="-25000" dirty="0">
              <a:solidFill>
                <a:srgbClr val="0070C0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D617D1-CCA9-4641-BC99-8ED1A285B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982741"/>
              </p:ext>
            </p:extLst>
          </p:nvPr>
        </p:nvGraphicFramePr>
        <p:xfrm>
          <a:off x="411545" y="1620455"/>
          <a:ext cx="4282116" cy="465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529">
                  <a:extLst>
                    <a:ext uri="{9D8B030D-6E8A-4147-A177-3AD203B41FA5}">
                      <a16:colId xmlns:a16="http://schemas.microsoft.com/office/drawing/2014/main" val="3849151094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906331646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3101877389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163380659"/>
                    </a:ext>
                  </a:extLst>
                </a:gridCol>
              </a:tblGrid>
              <a:tr h="558208"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Chest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Blocked 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Patient 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Heart Disease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3895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458832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96019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729911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49870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4176752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62538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94383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67171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588E636-43A0-064E-94B6-B02E1ADEECCB}"/>
              </a:ext>
            </a:extLst>
          </p:cNvPr>
          <p:cNvSpPr txBox="1"/>
          <p:nvPr/>
        </p:nvSpPr>
        <p:spPr>
          <a:xfrm>
            <a:off x="1649452" y="1109251"/>
            <a:ext cx="211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Training Data</a:t>
            </a:r>
          </a:p>
        </p:txBody>
      </p:sp>
    </p:spTree>
    <p:extLst>
      <p:ext uri="{BB962C8B-B14F-4D97-AF65-F5344CB8AC3E}">
        <p14:creationId xmlns:p14="http://schemas.microsoft.com/office/powerpoint/2010/main" val="3902050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7FBD-E688-B941-8B82-31BE2440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AdaBoost: add the new model to the ensemble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CB2-BF6F-6E49-AC61-7BDDE2E02F5B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BE35DE-2056-DE44-940C-53B47E6D4D9B}"/>
                  </a:ext>
                </a:extLst>
              </p:cNvPr>
              <p:cNvSpPr/>
              <p:nvPr/>
            </p:nvSpPr>
            <p:spPr>
              <a:xfrm>
                <a:off x="4781887" y="5476505"/>
                <a:ext cx="3001399" cy="476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𝑇</m:t>
                      </m:r>
                      <m:r>
                        <a:rPr lang="en-US" sz="2400" i="1">
                          <a:latin typeface="Cambria Math" charset="0"/>
                        </a:rPr>
                        <m:t>←</m:t>
                      </m:r>
                      <m:r>
                        <a:rPr lang="en-US" sz="2400" i="1">
                          <a:latin typeface="Cambria Math" charset="0"/>
                        </a:rPr>
                        <m:t>𝑇</m:t>
                      </m:r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𝜆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BE35DE-2056-DE44-940C-53B47E6D4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87" y="5476505"/>
                <a:ext cx="3001399" cy="4769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57514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99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E21DA-D40A-694E-A4DF-B2E254D3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AdaBoost: update the weights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AA1B5-04CE-2D42-ABD4-FF6D3882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CB2-BF6F-6E49-AC61-7BDDE2E02F5B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C40CA-824B-D443-B8BF-011B58F9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991" y="5537200"/>
            <a:ext cx="4597400" cy="86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56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7FBD-E688-B941-8B82-31BE2440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AdaBoost: fit a third, simple decision tree on re-weighted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CB2-BF6F-6E49-AC61-7BDDE2E02F5B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72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7FBD-E688-B941-8B82-31BE2440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AdaBoost: add the new model to the ensemble, repeat…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CB2-BF6F-6E49-AC61-7BDDE2E02F5B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BE35DE-2056-DE44-940C-53B47E6D4D9B}"/>
                  </a:ext>
                </a:extLst>
              </p:cNvPr>
              <p:cNvSpPr/>
              <p:nvPr/>
            </p:nvSpPr>
            <p:spPr>
              <a:xfrm>
                <a:off x="4781887" y="5476505"/>
                <a:ext cx="3001399" cy="476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𝑇</m:t>
                      </m:r>
                      <m:r>
                        <a:rPr lang="en-US" sz="2400" i="1">
                          <a:latin typeface="Cambria Math" charset="0"/>
                        </a:rPr>
                        <m:t>←</m:t>
                      </m:r>
                      <m:r>
                        <a:rPr lang="en-US" sz="2400" i="1">
                          <a:latin typeface="Cambria Math" charset="0"/>
                        </a:rPr>
                        <m:t>𝑇</m:t>
                      </m:r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𝜆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BE35DE-2056-DE44-940C-53B47E6D4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87" y="5476505"/>
                <a:ext cx="3001399" cy="4769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94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7FBD-E688-B941-8B82-31BE2440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Learning Rate </a:t>
            </a:r>
            <a:endParaRPr lang="en-US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83873-9D99-1A48-AA62-2E340E100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5130445"/>
          </a:xfrm>
        </p:spPr>
        <p:txBody>
          <a:bodyPr/>
          <a:lstStyle/>
          <a:p>
            <a:r>
              <a:rPr lang="en-US" sz="2400" dirty="0"/>
              <a:t>Unlike in the case of gradient boosting for regression, we can analytically solve for the optimal learning rate for AdaBoost, by optimizing: </a:t>
            </a:r>
          </a:p>
          <a:p>
            <a:endParaRPr lang="en-US" sz="2400" dirty="0">
              <a:effectLst/>
            </a:endParaRPr>
          </a:p>
          <a:p>
            <a:endParaRPr lang="en-US" sz="2400" dirty="0"/>
          </a:p>
          <a:p>
            <a:endParaRPr lang="en-US" sz="2400" dirty="0">
              <a:effectLst/>
            </a:endParaRPr>
          </a:p>
          <a:p>
            <a:r>
              <a:rPr lang="en-US" sz="2400" dirty="0"/>
              <a:t>Doing so, we get that </a:t>
            </a:r>
          </a:p>
          <a:p>
            <a:endParaRPr lang="en-US" sz="2400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CB2-BF6F-6E49-AC61-7BDDE2E02F5B}" type="slidenum">
              <a:rPr lang="en-US" smtClean="0"/>
              <a:t>34</a:t>
            </a:fld>
            <a:endParaRPr lang="en-US"/>
          </a:p>
        </p:txBody>
      </p:sp>
      <p:pic>
        <p:nvPicPr>
          <p:cNvPr id="1026" name="Picture 2" descr="page22image5837264">
            <a:extLst>
              <a:ext uri="{FF2B5EF4-FFF2-40B4-BE49-F238E27FC236}">
                <a16:creationId xmlns:a16="http://schemas.microsoft.com/office/drawing/2014/main" id="{31D58342-0A87-4342-8614-09A766D21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42925"/>
            <a:ext cx="1270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36D19A-FFE0-4F40-828C-EBAE14D41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064" y="2331643"/>
            <a:ext cx="7099300" cy="1231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B6E14F-CE8B-2E43-A4A5-84BDFAA1B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050" y="4373302"/>
            <a:ext cx="78359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8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CC64E-7509-1A42-8FC9-D0FEC8C09272}"/>
              </a:ext>
            </a:extLst>
          </p:cNvPr>
          <p:cNvSpPr/>
          <p:nvPr/>
        </p:nvSpPr>
        <p:spPr>
          <a:xfrm>
            <a:off x="237163" y="688510"/>
            <a:ext cx="9094573" cy="7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30D01-1FC8-8C4C-A4E3-51184360A6E0}"/>
              </a:ext>
            </a:extLst>
          </p:cNvPr>
          <p:cNvSpPr txBox="1"/>
          <p:nvPr/>
        </p:nvSpPr>
        <p:spPr>
          <a:xfrm>
            <a:off x="237163" y="128337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Bagging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5A114-6EFF-0C40-8400-F110184AF9EE}"/>
              </a:ext>
            </a:extLst>
          </p:cNvPr>
          <p:cNvSpPr txBox="1"/>
          <p:nvPr/>
        </p:nvSpPr>
        <p:spPr>
          <a:xfrm>
            <a:off x="5493997" y="1932972"/>
            <a:ext cx="5883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Avenir Next" panose="020B0503020202020204" pitchFamily="34" charset="0"/>
              </a:rPr>
              <a:t>Shuffle (i.e., bootstrap the data)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Avenir Next" panose="020B0503020202020204" pitchFamily="34" charset="0"/>
              </a:rPr>
              <a:t>Train a new decision tree </a:t>
            </a:r>
            <a:r>
              <a:rPr lang="en-US" sz="2800" dirty="0" err="1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 err="1">
                <a:solidFill>
                  <a:srgbClr val="0070C0"/>
                </a:solidFill>
                <a:latin typeface="Avenir Next" panose="020B0503020202020204" pitchFamily="34" charset="0"/>
              </a:rPr>
              <a:t>i</a:t>
            </a:r>
            <a:endParaRPr lang="en-US" sz="2800" baseline="-25000" dirty="0">
              <a:solidFill>
                <a:srgbClr val="0070C0"/>
              </a:solidFill>
              <a:latin typeface="Avenir Next" panose="020B05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C529F7-9FBA-104B-A94A-9777C2423D3C}"/>
              </a:ext>
            </a:extLst>
          </p:cNvPr>
          <p:cNvSpPr txBox="1"/>
          <p:nvPr/>
        </p:nvSpPr>
        <p:spPr>
          <a:xfrm>
            <a:off x="5069305" y="1298658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Do </a:t>
            </a:r>
            <a:r>
              <a:rPr lang="en-US" sz="2800" b="1" dirty="0">
                <a:latin typeface="Avenir Next" panose="020B0503020202020204" pitchFamily="34" charset="0"/>
              </a:rPr>
              <a:t>N</a:t>
            </a:r>
            <a:r>
              <a:rPr lang="en-US" sz="2800" dirty="0">
                <a:latin typeface="Avenir Next" panose="020B0503020202020204" pitchFamily="34" charset="0"/>
              </a:rPr>
              <a:t> times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6E8D2AA-44D1-3E4B-BEFC-71E8DAB48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982741"/>
              </p:ext>
            </p:extLst>
          </p:nvPr>
        </p:nvGraphicFramePr>
        <p:xfrm>
          <a:off x="411545" y="1620455"/>
          <a:ext cx="4282116" cy="465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529">
                  <a:extLst>
                    <a:ext uri="{9D8B030D-6E8A-4147-A177-3AD203B41FA5}">
                      <a16:colId xmlns:a16="http://schemas.microsoft.com/office/drawing/2014/main" val="3849151094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906331646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3101877389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163380659"/>
                    </a:ext>
                  </a:extLst>
                </a:gridCol>
              </a:tblGrid>
              <a:tr h="558208"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Chest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Blocked 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Patient 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Heart Disease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3895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458832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96019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729911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49870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4176752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62538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94383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671712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230E791-9771-7C41-90F8-69F113329033}"/>
              </a:ext>
            </a:extLst>
          </p:cNvPr>
          <p:cNvSpPr txBox="1"/>
          <p:nvPr/>
        </p:nvSpPr>
        <p:spPr>
          <a:xfrm>
            <a:off x="1649452" y="1109251"/>
            <a:ext cx="211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Training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AB7456-0D7A-3847-9848-C71A129E7F42}"/>
              </a:ext>
            </a:extLst>
          </p:cNvPr>
          <p:cNvSpPr txBox="1"/>
          <p:nvPr/>
        </p:nvSpPr>
        <p:spPr>
          <a:xfrm>
            <a:off x="5337916" y="3122850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We have {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1</a:t>
            </a:r>
            <a:r>
              <a:rPr lang="en-US" sz="2800" dirty="0">
                <a:latin typeface="Avenir Next" panose="020B0503020202020204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2</a:t>
            </a:r>
            <a:r>
              <a:rPr lang="en-US" sz="2800" dirty="0">
                <a:latin typeface="Avenir Next" panose="020B0503020202020204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3</a:t>
            </a:r>
            <a:r>
              <a:rPr lang="en-US" sz="2800" dirty="0">
                <a:latin typeface="Avenir Next" panose="020B0503020202020204" pitchFamily="34" charset="0"/>
              </a:rPr>
              <a:t>, …,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N</a:t>
            </a:r>
            <a:r>
              <a:rPr lang="en-US" sz="2800" dirty="0">
                <a:latin typeface="Avenir Next" panose="020B0503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849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CC64E-7509-1A42-8FC9-D0FEC8C09272}"/>
              </a:ext>
            </a:extLst>
          </p:cNvPr>
          <p:cNvSpPr/>
          <p:nvPr/>
        </p:nvSpPr>
        <p:spPr>
          <a:xfrm>
            <a:off x="237163" y="688510"/>
            <a:ext cx="9094573" cy="7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30D01-1FC8-8C4C-A4E3-51184360A6E0}"/>
              </a:ext>
            </a:extLst>
          </p:cNvPr>
          <p:cNvSpPr txBox="1"/>
          <p:nvPr/>
        </p:nvSpPr>
        <p:spPr>
          <a:xfrm>
            <a:off x="237163" y="128337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Bagging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5E66D3F-7E62-8C40-8AE9-E59193A8D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908464"/>
              </p:ext>
            </p:extLst>
          </p:nvPr>
        </p:nvGraphicFramePr>
        <p:xfrm>
          <a:off x="411545" y="1620455"/>
          <a:ext cx="4282116" cy="465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529">
                  <a:extLst>
                    <a:ext uri="{9D8B030D-6E8A-4147-A177-3AD203B41FA5}">
                      <a16:colId xmlns:a16="http://schemas.microsoft.com/office/drawing/2014/main" val="3849151094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906331646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3101877389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163380659"/>
                    </a:ext>
                  </a:extLst>
                </a:gridCol>
              </a:tblGrid>
              <a:tr h="558208"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Chest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Blocked 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Patient 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Heart Disease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3895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458832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96019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729911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49870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4176752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62538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94383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67171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E75A114-6EFF-0C40-8400-F110184AF9EE}"/>
              </a:ext>
            </a:extLst>
          </p:cNvPr>
          <p:cNvSpPr txBox="1"/>
          <p:nvPr/>
        </p:nvSpPr>
        <p:spPr>
          <a:xfrm>
            <a:off x="5493997" y="1932972"/>
            <a:ext cx="5883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Avenir Next" panose="020B0503020202020204" pitchFamily="34" charset="0"/>
              </a:rPr>
              <a:t>Shuffle (i.e., bootstrap the data)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Avenir Next" panose="020B0503020202020204" pitchFamily="34" charset="0"/>
              </a:rPr>
              <a:t>Train a new decision tree </a:t>
            </a:r>
            <a:r>
              <a:rPr lang="en-US" sz="2800" dirty="0" err="1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 err="1">
                <a:solidFill>
                  <a:srgbClr val="0070C0"/>
                </a:solidFill>
                <a:latin typeface="Avenir Next" panose="020B0503020202020204" pitchFamily="34" charset="0"/>
              </a:rPr>
              <a:t>i</a:t>
            </a:r>
            <a:endParaRPr lang="en-US" sz="2800" baseline="-25000" dirty="0">
              <a:solidFill>
                <a:srgbClr val="0070C0"/>
              </a:solidFill>
              <a:latin typeface="Avenir Next" panose="020B05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C529F7-9FBA-104B-A94A-9777C2423D3C}"/>
              </a:ext>
            </a:extLst>
          </p:cNvPr>
          <p:cNvSpPr txBox="1"/>
          <p:nvPr/>
        </p:nvSpPr>
        <p:spPr>
          <a:xfrm>
            <a:off x="5069305" y="1298658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Do </a:t>
            </a:r>
            <a:r>
              <a:rPr lang="en-US" sz="2800" b="1" dirty="0">
                <a:latin typeface="Avenir Next" panose="020B0503020202020204" pitchFamily="34" charset="0"/>
              </a:rPr>
              <a:t>N</a:t>
            </a:r>
            <a:r>
              <a:rPr lang="en-US" sz="2800" dirty="0">
                <a:latin typeface="Avenir Next" panose="020B0503020202020204" pitchFamily="34" charset="0"/>
              </a:rPr>
              <a:t> times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77587D-070B-9C4C-958D-ABAEA099567E}"/>
              </a:ext>
            </a:extLst>
          </p:cNvPr>
          <p:cNvSpPr txBox="1"/>
          <p:nvPr/>
        </p:nvSpPr>
        <p:spPr>
          <a:xfrm>
            <a:off x="1649452" y="1109251"/>
            <a:ext cx="211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Training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5EFE55-39F9-D34A-A0E0-FB363F138050}"/>
              </a:ext>
            </a:extLst>
          </p:cNvPr>
          <p:cNvSpPr txBox="1"/>
          <p:nvPr/>
        </p:nvSpPr>
        <p:spPr>
          <a:xfrm>
            <a:off x="5337916" y="3122850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We have {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1</a:t>
            </a:r>
            <a:r>
              <a:rPr lang="en-US" sz="2800" dirty="0">
                <a:latin typeface="Avenir Next" panose="020B0503020202020204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2</a:t>
            </a:r>
            <a:r>
              <a:rPr lang="en-US" sz="2800" dirty="0">
                <a:latin typeface="Avenir Next" panose="020B0503020202020204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3</a:t>
            </a:r>
            <a:r>
              <a:rPr lang="en-US" sz="2800" dirty="0">
                <a:latin typeface="Avenir Next" panose="020B0503020202020204" pitchFamily="34" charset="0"/>
              </a:rPr>
              <a:t>, …,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N</a:t>
            </a:r>
            <a:r>
              <a:rPr lang="en-US" sz="2800" dirty="0">
                <a:latin typeface="Avenir Next" panose="020B0503020202020204" pitchFamily="34" charset="0"/>
              </a:rPr>
              <a:t>}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201EC1F-8F26-E646-BF46-FF6D2BA5F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359469"/>
              </p:ext>
            </p:extLst>
          </p:nvPr>
        </p:nvGraphicFramePr>
        <p:xfrm>
          <a:off x="5875138" y="4372859"/>
          <a:ext cx="42949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730">
                  <a:extLst>
                    <a:ext uri="{9D8B030D-6E8A-4147-A177-3AD203B41FA5}">
                      <a16:colId xmlns:a16="http://schemas.microsoft.com/office/drawing/2014/main" val="3849151094"/>
                    </a:ext>
                  </a:extLst>
                </a:gridCol>
                <a:gridCol w="1073730">
                  <a:extLst>
                    <a:ext uri="{9D8B030D-6E8A-4147-A177-3AD203B41FA5}">
                      <a16:colId xmlns:a16="http://schemas.microsoft.com/office/drawing/2014/main" val="2906331646"/>
                    </a:ext>
                  </a:extLst>
                </a:gridCol>
                <a:gridCol w="1073730">
                  <a:extLst>
                    <a:ext uri="{9D8B030D-6E8A-4147-A177-3AD203B41FA5}">
                      <a16:colId xmlns:a16="http://schemas.microsoft.com/office/drawing/2014/main" val="3101877389"/>
                    </a:ext>
                  </a:extLst>
                </a:gridCol>
                <a:gridCol w="1073730">
                  <a:extLst>
                    <a:ext uri="{9D8B030D-6E8A-4147-A177-3AD203B41FA5}">
                      <a16:colId xmlns:a16="http://schemas.microsoft.com/office/drawing/2014/main" val="2163380659"/>
                    </a:ext>
                  </a:extLst>
                </a:gridCol>
              </a:tblGrid>
              <a:tr h="280304"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Chest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Blocked 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Patient 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Heart Disease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38957"/>
                  </a:ext>
                </a:extLst>
              </a:tr>
              <a:tr h="278250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4588329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82ECE51-8287-EC4A-98AA-8ECC7289E3B9}"/>
              </a:ext>
            </a:extLst>
          </p:cNvPr>
          <p:cNvSpPr txBox="1"/>
          <p:nvPr/>
        </p:nvSpPr>
        <p:spPr>
          <a:xfrm>
            <a:off x="7171127" y="3972749"/>
            <a:ext cx="211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Testing Data</a:t>
            </a:r>
          </a:p>
        </p:txBody>
      </p:sp>
    </p:spTree>
    <p:extLst>
      <p:ext uri="{BB962C8B-B14F-4D97-AF65-F5344CB8AC3E}">
        <p14:creationId xmlns:p14="http://schemas.microsoft.com/office/powerpoint/2010/main" val="71606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CC64E-7509-1A42-8FC9-D0FEC8C09272}"/>
              </a:ext>
            </a:extLst>
          </p:cNvPr>
          <p:cNvSpPr/>
          <p:nvPr/>
        </p:nvSpPr>
        <p:spPr>
          <a:xfrm>
            <a:off x="237163" y="688510"/>
            <a:ext cx="9094573" cy="7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30D01-1FC8-8C4C-A4E3-51184360A6E0}"/>
              </a:ext>
            </a:extLst>
          </p:cNvPr>
          <p:cNvSpPr txBox="1"/>
          <p:nvPr/>
        </p:nvSpPr>
        <p:spPr>
          <a:xfrm>
            <a:off x="237163" y="128337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Bagging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5E66D3F-7E62-8C40-8AE9-E59193A8D984}"/>
              </a:ext>
            </a:extLst>
          </p:cNvPr>
          <p:cNvGraphicFramePr>
            <a:graphicFrameLocks noGrp="1"/>
          </p:cNvGraphicFramePr>
          <p:nvPr/>
        </p:nvGraphicFramePr>
        <p:xfrm>
          <a:off x="411545" y="1620455"/>
          <a:ext cx="4282116" cy="465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529">
                  <a:extLst>
                    <a:ext uri="{9D8B030D-6E8A-4147-A177-3AD203B41FA5}">
                      <a16:colId xmlns:a16="http://schemas.microsoft.com/office/drawing/2014/main" val="3849151094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906331646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3101877389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163380659"/>
                    </a:ext>
                  </a:extLst>
                </a:gridCol>
              </a:tblGrid>
              <a:tr h="558208"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Chest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Blocked 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Patient 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Heart Disease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3895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458832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96019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729911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49870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4176752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62538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94383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67171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E75A114-6EFF-0C40-8400-F110184AF9EE}"/>
              </a:ext>
            </a:extLst>
          </p:cNvPr>
          <p:cNvSpPr txBox="1"/>
          <p:nvPr/>
        </p:nvSpPr>
        <p:spPr>
          <a:xfrm>
            <a:off x="5493997" y="1932972"/>
            <a:ext cx="5883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Avenir Next" panose="020B0503020202020204" pitchFamily="34" charset="0"/>
              </a:rPr>
              <a:t>Shuffle (i.e., bootstrap the data)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Avenir Next" panose="020B0503020202020204" pitchFamily="34" charset="0"/>
              </a:rPr>
              <a:t>Train a new decision tree </a:t>
            </a:r>
            <a:r>
              <a:rPr lang="en-US" sz="2800" dirty="0" err="1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 err="1">
                <a:solidFill>
                  <a:srgbClr val="0070C0"/>
                </a:solidFill>
                <a:latin typeface="Avenir Next" panose="020B0503020202020204" pitchFamily="34" charset="0"/>
              </a:rPr>
              <a:t>i</a:t>
            </a:r>
            <a:endParaRPr lang="en-US" sz="2800" baseline="-25000" dirty="0">
              <a:solidFill>
                <a:srgbClr val="0070C0"/>
              </a:solidFill>
              <a:latin typeface="Avenir Next" panose="020B05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C529F7-9FBA-104B-A94A-9777C2423D3C}"/>
              </a:ext>
            </a:extLst>
          </p:cNvPr>
          <p:cNvSpPr txBox="1"/>
          <p:nvPr/>
        </p:nvSpPr>
        <p:spPr>
          <a:xfrm>
            <a:off x="5069305" y="1298658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Do </a:t>
            </a:r>
            <a:r>
              <a:rPr lang="en-US" sz="2800" b="1" dirty="0">
                <a:latin typeface="Avenir Next" panose="020B0503020202020204" pitchFamily="34" charset="0"/>
              </a:rPr>
              <a:t>N</a:t>
            </a:r>
            <a:r>
              <a:rPr lang="en-US" sz="2800" dirty="0">
                <a:latin typeface="Avenir Next" panose="020B0503020202020204" pitchFamily="34" charset="0"/>
              </a:rPr>
              <a:t> times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5774B26-0734-BE47-801F-C50506497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131751"/>
              </p:ext>
            </p:extLst>
          </p:nvPr>
        </p:nvGraphicFramePr>
        <p:xfrm>
          <a:off x="5875138" y="4372859"/>
          <a:ext cx="42949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730">
                  <a:extLst>
                    <a:ext uri="{9D8B030D-6E8A-4147-A177-3AD203B41FA5}">
                      <a16:colId xmlns:a16="http://schemas.microsoft.com/office/drawing/2014/main" val="3849151094"/>
                    </a:ext>
                  </a:extLst>
                </a:gridCol>
                <a:gridCol w="1073730">
                  <a:extLst>
                    <a:ext uri="{9D8B030D-6E8A-4147-A177-3AD203B41FA5}">
                      <a16:colId xmlns:a16="http://schemas.microsoft.com/office/drawing/2014/main" val="2906331646"/>
                    </a:ext>
                  </a:extLst>
                </a:gridCol>
                <a:gridCol w="1073730">
                  <a:extLst>
                    <a:ext uri="{9D8B030D-6E8A-4147-A177-3AD203B41FA5}">
                      <a16:colId xmlns:a16="http://schemas.microsoft.com/office/drawing/2014/main" val="3101877389"/>
                    </a:ext>
                  </a:extLst>
                </a:gridCol>
                <a:gridCol w="1073730">
                  <a:extLst>
                    <a:ext uri="{9D8B030D-6E8A-4147-A177-3AD203B41FA5}">
                      <a16:colId xmlns:a16="http://schemas.microsoft.com/office/drawing/2014/main" val="2163380659"/>
                    </a:ext>
                  </a:extLst>
                </a:gridCol>
              </a:tblGrid>
              <a:tr h="280304"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Chest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Blocked 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Patient 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Heart Disease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38957"/>
                  </a:ext>
                </a:extLst>
              </a:tr>
              <a:tr h="278250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458832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77587D-070B-9C4C-958D-ABAEA099567E}"/>
              </a:ext>
            </a:extLst>
          </p:cNvPr>
          <p:cNvSpPr txBox="1"/>
          <p:nvPr/>
        </p:nvSpPr>
        <p:spPr>
          <a:xfrm>
            <a:off x="1649452" y="1109251"/>
            <a:ext cx="211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Training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2CBB2B-D25C-7148-8ED5-94D24D0FEC12}"/>
              </a:ext>
            </a:extLst>
          </p:cNvPr>
          <p:cNvSpPr txBox="1"/>
          <p:nvPr/>
        </p:nvSpPr>
        <p:spPr>
          <a:xfrm>
            <a:off x="7171127" y="3972749"/>
            <a:ext cx="211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Testing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279CED-384E-EE4D-BF83-AFEFB4B48551}"/>
              </a:ext>
            </a:extLst>
          </p:cNvPr>
          <p:cNvSpPr txBox="1"/>
          <p:nvPr/>
        </p:nvSpPr>
        <p:spPr>
          <a:xfrm>
            <a:off x="5337916" y="3122850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We have {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1</a:t>
            </a:r>
            <a:r>
              <a:rPr lang="en-US" sz="2800" dirty="0">
                <a:latin typeface="Avenir Next" panose="020B0503020202020204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2</a:t>
            </a:r>
            <a:r>
              <a:rPr lang="en-US" sz="2800" dirty="0">
                <a:latin typeface="Avenir Next" panose="020B0503020202020204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3</a:t>
            </a:r>
            <a:r>
              <a:rPr lang="en-US" sz="2800" dirty="0">
                <a:latin typeface="Avenir Next" panose="020B0503020202020204" pitchFamily="34" charset="0"/>
              </a:rPr>
              <a:t>, …,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N</a:t>
            </a:r>
            <a:r>
              <a:rPr lang="en-US" sz="2800" dirty="0">
                <a:latin typeface="Avenir Next" panose="020B0503020202020204" pitchFamily="34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59BD08-2C18-9F45-B580-86B3D3068AA7}"/>
              </a:ext>
            </a:extLst>
          </p:cNvPr>
          <p:cNvSpPr txBox="1"/>
          <p:nvPr/>
        </p:nvSpPr>
        <p:spPr>
          <a:xfrm>
            <a:off x="5338467" y="5380930"/>
            <a:ext cx="5622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Take a majority vote from {</a:t>
            </a:r>
            <a:r>
              <a:rPr lang="en-US" sz="20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0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1</a:t>
            </a:r>
            <a:r>
              <a:rPr lang="en-US" sz="2000" dirty="0">
                <a:latin typeface="Avenir Next" panose="020B0503020202020204" pitchFamily="34" charset="0"/>
              </a:rPr>
              <a:t>, </a:t>
            </a:r>
            <a:r>
              <a:rPr lang="en-US" sz="20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0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2</a:t>
            </a:r>
            <a:r>
              <a:rPr lang="en-US" sz="2000" dirty="0">
                <a:latin typeface="Avenir Next" panose="020B0503020202020204" pitchFamily="34" charset="0"/>
              </a:rPr>
              <a:t>, </a:t>
            </a:r>
            <a:r>
              <a:rPr lang="en-US" sz="20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0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3</a:t>
            </a:r>
            <a:r>
              <a:rPr lang="en-US" sz="2000" dirty="0">
                <a:latin typeface="Avenir Next" panose="020B0503020202020204" pitchFamily="34" charset="0"/>
              </a:rPr>
              <a:t>, …, </a:t>
            </a:r>
            <a:r>
              <a:rPr lang="en-US" sz="20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0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N</a:t>
            </a:r>
            <a:r>
              <a:rPr lang="en-US" sz="2000" dirty="0">
                <a:latin typeface="Avenir Next" panose="020B0503020202020204" pitchFamily="34" charset="0"/>
              </a:rPr>
              <a:t>}</a:t>
            </a:r>
          </a:p>
          <a:p>
            <a:r>
              <a:rPr lang="en-US" sz="2000" dirty="0">
                <a:latin typeface="Avenir Next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538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CC64E-7509-1A42-8FC9-D0FEC8C09272}"/>
              </a:ext>
            </a:extLst>
          </p:cNvPr>
          <p:cNvSpPr/>
          <p:nvPr/>
        </p:nvSpPr>
        <p:spPr>
          <a:xfrm>
            <a:off x="237163" y="688510"/>
            <a:ext cx="9094573" cy="7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30D01-1FC8-8C4C-A4E3-51184360A6E0}"/>
              </a:ext>
            </a:extLst>
          </p:cNvPr>
          <p:cNvSpPr txBox="1"/>
          <p:nvPr/>
        </p:nvSpPr>
        <p:spPr>
          <a:xfrm>
            <a:off x="237163" y="128337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Boosting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5A114-6EFF-0C40-8400-F110184AF9EE}"/>
              </a:ext>
            </a:extLst>
          </p:cNvPr>
          <p:cNvSpPr txBox="1"/>
          <p:nvPr/>
        </p:nvSpPr>
        <p:spPr>
          <a:xfrm>
            <a:off x="5493997" y="1932972"/>
            <a:ext cx="6358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Avenir Next" panose="020B0503020202020204" pitchFamily="34" charset="0"/>
              </a:rPr>
              <a:t>Shuffle (i.e., bootstrap the data)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Avenir Next" panose="020B0503020202020204" pitchFamily="34" charset="0"/>
              </a:rPr>
              <a:t>Select a random subset of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P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i</a:t>
            </a:r>
            <a:r>
              <a:rPr lang="en-US" sz="2400" dirty="0">
                <a:latin typeface="Avenir Next" panose="020B0503020202020204" pitchFamily="34" charset="0"/>
              </a:rPr>
              <a:t> features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Avenir Next" panose="020B0503020202020204" pitchFamily="34" charset="0"/>
              </a:rPr>
              <a:t>Train a new decision tree </a:t>
            </a:r>
            <a:r>
              <a:rPr lang="en-US" sz="2400" b="1" dirty="0" err="1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400" b="1" baseline="-25000" dirty="0" err="1">
                <a:solidFill>
                  <a:srgbClr val="0070C0"/>
                </a:solidFill>
                <a:latin typeface="Avenir Next" panose="020B0503020202020204" pitchFamily="34" charset="0"/>
              </a:rPr>
              <a:t>i</a:t>
            </a:r>
            <a:endParaRPr lang="en-US" sz="2400" b="1" baseline="-25000" dirty="0">
              <a:solidFill>
                <a:srgbClr val="0070C0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D617D1-CCA9-4641-BC99-8ED1A285B58F}"/>
              </a:ext>
            </a:extLst>
          </p:cNvPr>
          <p:cNvGraphicFramePr>
            <a:graphicFrameLocks noGrp="1"/>
          </p:cNvGraphicFramePr>
          <p:nvPr/>
        </p:nvGraphicFramePr>
        <p:xfrm>
          <a:off x="411545" y="1620455"/>
          <a:ext cx="4282116" cy="465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529">
                  <a:extLst>
                    <a:ext uri="{9D8B030D-6E8A-4147-A177-3AD203B41FA5}">
                      <a16:colId xmlns:a16="http://schemas.microsoft.com/office/drawing/2014/main" val="3849151094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906331646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3101877389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163380659"/>
                    </a:ext>
                  </a:extLst>
                </a:gridCol>
              </a:tblGrid>
              <a:tr h="558208"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Chest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Blocked 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Patient 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Heart Disease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3895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458832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96019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729911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49870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4176752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62538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94383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67171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588E636-43A0-064E-94B6-B02E1ADEECCB}"/>
              </a:ext>
            </a:extLst>
          </p:cNvPr>
          <p:cNvSpPr txBox="1"/>
          <p:nvPr/>
        </p:nvSpPr>
        <p:spPr>
          <a:xfrm>
            <a:off x="1649452" y="1109251"/>
            <a:ext cx="211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Training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2B9E56-0D2A-7A4E-863D-7E3CC90EB52B}"/>
              </a:ext>
            </a:extLst>
          </p:cNvPr>
          <p:cNvSpPr/>
          <p:nvPr/>
        </p:nvSpPr>
        <p:spPr>
          <a:xfrm>
            <a:off x="411545" y="1509361"/>
            <a:ext cx="1058440" cy="475484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AD2DB9-F4BB-1740-A3C4-DF63F645F9AA}"/>
              </a:ext>
            </a:extLst>
          </p:cNvPr>
          <p:cNvSpPr/>
          <p:nvPr/>
        </p:nvSpPr>
        <p:spPr>
          <a:xfrm>
            <a:off x="2552603" y="1509360"/>
            <a:ext cx="1058440" cy="475484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5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CC64E-7509-1A42-8FC9-D0FEC8C09272}"/>
              </a:ext>
            </a:extLst>
          </p:cNvPr>
          <p:cNvSpPr/>
          <p:nvPr/>
        </p:nvSpPr>
        <p:spPr>
          <a:xfrm>
            <a:off x="237163" y="688510"/>
            <a:ext cx="9094573" cy="7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30D01-1FC8-8C4C-A4E3-51184360A6E0}"/>
              </a:ext>
            </a:extLst>
          </p:cNvPr>
          <p:cNvSpPr txBox="1"/>
          <p:nvPr/>
        </p:nvSpPr>
        <p:spPr>
          <a:xfrm>
            <a:off x="237163" y="128337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Boosting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5A114-6EFF-0C40-8400-F110184AF9EE}"/>
              </a:ext>
            </a:extLst>
          </p:cNvPr>
          <p:cNvSpPr txBox="1"/>
          <p:nvPr/>
        </p:nvSpPr>
        <p:spPr>
          <a:xfrm>
            <a:off x="5493997" y="1932972"/>
            <a:ext cx="6358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Avenir Next" panose="020B0503020202020204" pitchFamily="34" charset="0"/>
              </a:rPr>
              <a:t>Shuffle (i.e., bootstrap the data)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Avenir Next" panose="020B0503020202020204" pitchFamily="34" charset="0"/>
              </a:rPr>
              <a:t>Select a random subset of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P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i</a:t>
            </a:r>
            <a:r>
              <a:rPr lang="en-US" sz="2400" dirty="0">
                <a:latin typeface="Avenir Next" panose="020B0503020202020204" pitchFamily="34" charset="0"/>
              </a:rPr>
              <a:t> features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Avenir Next" panose="020B0503020202020204" pitchFamily="34" charset="0"/>
              </a:rPr>
              <a:t>Train a new decision tree </a:t>
            </a:r>
            <a:r>
              <a:rPr lang="en-US" sz="2400" b="1" dirty="0" err="1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400" b="1" baseline="-25000" dirty="0" err="1">
                <a:solidFill>
                  <a:srgbClr val="0070C0"/>
                </a:solidFill>
                <a:latin typeface="Avenir Next" panose="020B0503020202020204" pitchFamily="34" charset="0"/>
              </a:rPr>
              <a:t>i</a:t>
            </a:r>
            <a:endParaRPr lang="en-US" sz="2400" b="1" baseline="-25000" dirty="0">
              <a:solidFill>
                <a:srgbClr val="0070C0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D617D1-CCA9-4641-BC99-8ED1A285B58F}"/>
              </a:ext>
            </a:extLst>
          </p:cNvPr>
          <p:cNvGraphicFramePr>
            <a:graphicFrameLocks noGrp="1"/>
          </p:cNvGraphicFramePr>
          <p:nvPr/>
        </p:nvGraphicFramePr>
        <p:xfrm>
          <a:off x="411545" y="1620455"/>
          <a:ext cx="4282116" cy="465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529">
                  <a:extLst>
                    <a:ext uri="{9D8B030D-6E8A-4147-A177-3AD203B41FA5}">
                      <a16:colId xmlns:a16="http://schemas.microsoft.com/office/drawing/2014/main" val="3849151094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906331646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3101877389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163380659"/>
                    </a:ext>
                  </a:extLst>
                </a:gridCol>
              </a:tblGrid>
              <a:tr h="558208"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Chest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Blocked 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Patient 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Heart Disease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3895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458832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96019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729911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49870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4176752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62538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94383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67171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588E636-43A0-064E-94B6-B02E1ADEECCB}"/>
              </a:ext>
            </a:extLst>
          </p:cNvPr>
          <p:cNvSpPr txBox="1"/>
          <p:nvPr/>
        </p:nvSpPr>
        <p:spPr>
          <a:xfrm>
            <a:off x="1649452" y="1109251"/>
            <a:ext cx="211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Training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2B9E56-0D2A-7A4E-863D-7E3CC90EB52B}"/>
              </a:ext>
            </a:extLst>
          </p:cNvPr>
          <p:cNvSpPr/>
          <p:nvPr/>
        </p:nvSpPr>
        <p:spPr>
          <a:xfrm>
            <a:off x="411545" y="1509361"/>
            <a:ext cx="1058440" cy="475484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AD2DB9-F4BB-1740-A3C4-DF63F645F9AA}"/>
              </a:ext>
            </a:extLst>
          </p:cNvPr>
          <p:cNvSpPr/>
          <p:nvPr/>
        </p:nvSpPr>
        <p:spPr>
          <a:xfrm>
            <a:off x="2552603" y="1509360"/>
            <a:ext cx="1058440" cy="475484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4701C1-4ACB-3844-99EB-4EB772443EED}"/>
              </a:ext>
            </a:extLst>
          </p:cNvPr>
          <p:cNvSpPr txBox="1"/>
          <p:nvPr/>
        </p:nvSpPr>
        <p:spPr>
          <a:xfrm>
            <a:off x="5069305" y="1298658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Do </a:t>
            </a:r>
            <a:r>
              <a:rPr lang="en-US" sz="2800" b="1" dirty="0">
                <a:latin typeface="Avenir Next" panose="020B0503020202020204" pitchFamily="34" charset="0"/>
              </a:rPr>
              <a:t>N</a:t>
            </a:r>
            <a:r>
              <a:rPr lang="en-US" sz="2800" dirty="0">
                <a:latin typeface="Avenir Next" panose="020B0503020202020204" pitchFamily="34" charset="0"/>
              </a:rPr>
              <a:t> times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6F18D7-6ECB-6345-9C84-EF18DA7DE702}"/>
              </a:ext>
            </a:extLst>
          </p:cNvPr>
          <p:cNvSpPr txBox="1"/>
          <p:nvPr/>
        </p:nvSpPr>
        <p:spPr>
          <a:xfrm>
            <a:off x="5337916" y="3122850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We have {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1</a:t>
            </a:r>
            <a:r>
              <a:rPr lang="en-US" sz="2800" dirty="0">
                <a:latin typeface="Avenir Next" panose="020B0503020202020204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2</a:t>
            </a:r>
            <a:r>
              <a:rPr lang="en-US" sz="2800" dirty="0">
                <a:latin typeface="Avenir Next" panose="020B0503020202020204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3</a:t>
            </a:r>
            <a:r>
              <a:rPr lang="en-US" sz="2800" dirty="0">
                <a:latin typeface="Avenir Next" panose="020B0503020202020204" pitchFamily="34" charset="0"/>
              </a:rPr>
              <a:t>, …,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N</a:t>
            </a:r>
            <a:r>
              <a:rPr lang="en-US" sz="2800" dirty="0">
                <a:latin typeface="Avenir Next" panose="020B0503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2763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CC64E-7509-1A42-8FC9-D0FEC8C09272}"/>
              </a:ext>
            </a:extLst>
          </p:cNvPr>
          <p:cNvSpPr/>
          <p:nvPr/>
        </p:nvSpPr>
        <p:spPr>
          <a:xfrm>
            <a:off x="237163" y="688510"/>
            <a:ext cx="9094573" cy="7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30D01-1FC8-8C4C-A4E3-51184360A6E0}"/>
              </a:ext>
            </a:extLst>
          </p:cNvPr>
          <p:cNvSpPr txBox="1"/>
          <p:nvPr/>
        </p:nvSpPr>
        <p:spPr>
          <a:xfrm>
            <a:off x="237163" y="128337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Boosting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5A114-6EFF-0C40-8400-F110184AF9EE}"/>
              </a:ext>
            </a:extLst>
          </p:cNvPr>
          <p:cNvSpPr txBox="1"/>
          <p:nvPr/>
        </p:nvSpPr>
        <p:spPr>
          <a:xfrm>
            <a:off x="5493997" y="1932972"/>
            <a:ext cx="6358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Avenir Next" panose="020B0503020202020204" pitchFamily="34" charset="0"/>
              </a:rPr>
              <a:t>Shuffle (i.e., bootstrap the data)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Avenir Next" panose="020B0503020202020204" pitchFamily="34" charset="0"/>
              </a:rPr>
              <a:t>Select a random subset of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P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i</a:t>
            </a:r>
            <a:r>
              <a:rPr lang="en-US" sz="2400" dirty="0">
                <a:latin typeface="Avenir Next" panose="020B0503020202020204" pitchFamily="34" charset="0"/>
              </a:rPr>
              <a:t> features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Avenir Next" panose="020B0503020202020204" pitchFamily="34" charset="0"/>
              </a:rPr>
              <a:t>Train a new decision tree </a:t>
            </a:r>
            <a:r>
              <a:rPr lang="en-US" sz="2400" b="1" dirty="0" err="1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400" b="1" baseline="-25000" dirty="0" err="1">
                <a:solidFill>
                  <a:srgbClr val="0070C0"/>
                </a:solidFill>
                <a:latin typeface="Avenir Next" panose="020B0503020202020204" pitchFamily="34" charset="0"/>
              </a:rPr>
              <a:t>i</a:t>
            </a:r>
            <a:endParaRPr lang="en-US" sz="2400" b="1" baseline="-25000" dirty="0">
              <a:solidFill>
                <a:srgbClr val="0070C0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D617D1-CCA9-4641-BC99-8ED1A285B58F}"/>
              </a:ext>
            </a:extLst>
          </p:cNvPr>
          <p:cNvGraphicFramePr>
            <a:graphicFrameLocks noGrp="1"/>
          </p:cNvGraphicFramePr>
          <p:nvPr/>
        </p:nvGraphicFramePr>
        <p:xfrm>
          <a:off x="411545" y="1620455"/>
          <a:ext cx="4282116" cy="465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529">
                  <a:extLst>
                    <a:ext uri="{9D8B030D-6E8A-4147-A177-3AD203B41FA5}">
                      <a16:colId xmlns:a16="http://schemas.microsoft.com/office/drawing/2014/main" val="3849151094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906331646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3101877389"/>
                    </a:ext>
                  </a:extLst>
                </a:gridCol>
                <a:gridCol w="1070529">
                  <a:extLst>
                    <a:ext uri="{9D8B030D-6E8A-4147-A177-3AD203B41FA5}">
                      <a16:colId xmlns:a16="http://schemas.microsoft.com/office/drawing/2014/main" val="2163380659"/>
                    </a:ext>
                  </a:extLst>
                </a:gridCol>
              </a:tblGrid>
              <a:tr h="558208"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Chest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Blocked 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Patient 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Heart Disease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3895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458832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96019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729911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49870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4176752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625389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943837"/>
                  </a:ext>
                </a:extLst>
              </a:tr>
              <a:tr h="509526"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67171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588E636-43A0-064E-94B6-B02E1ADEECCB}"/>
              </a:ext>
            </a:extLst>
          </p:cNvPr>
          <p:cNvSpPr txBox="1"/>
          <p:nvPr/>
        </p:nvSpPr>
        <p:spPr>
          <a:xfrm>
            <a:off x="1649452" y="1109251"/>
            <a:ext cx="211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Training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2B9E56-0D2A-7A4E-863D-7E3CC90EB52B}"/>
              </a:ext>
            </a:extLst>
          </p:cNvPr>
          <p:cNvSpPr/>
          <p:nvPr/>
        </p:nvSpPr>
        <p:spPr>
          <a:xfrm>
            <a:off x="411545" y="1509361"/>
            <a:ext cx="1058440" cy="475484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AD2DB9-F4BB-1740-A3C4-DF63F645F9AA}"/>
              </a:ext>
            </a:extLst>
          </p:cNvPr>
          <p:cNvSpPr/>
          <p:nvPr/>
        </p:nvSpPr>
        <p:spPr>
          <a:xfrm>
            <a:off x="2552603" y="1509360"/>
            <a:ext cx="1058440" cy="475484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4701C1-4ACB-3844-99EB-4EB772443EED}"/>
              </a:ext>
            </a:extLst>
          </p:cNvPr>
          <p:cNvSpPr txBox="1"/>
          <p:nvPr/>
        </p:nvSpPr>
        <p:spPr>
          <a:xfrm>
            <a:off x="5069305" y="1298658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Do </a:t>
            </a:r>
            <a:r>
              <a:rPr lang="en-US" sz="2800" b="1" dirty="0">
                <a:latin typeface="Avenir Next" panose="020B0503020202020204" pitchFamily="34" charset="0"/>
              </a:rPr>
              <a:t>N</a:t>
            </a:r>
            <a:r>
              <a:rPr lang="en-US" sz="2800" dirty="0">
                <a:latin typeface="Avenir Next" panose="020B0503020202020204" pitchFamily="34" charset="0"/>
              </a:rPr>
              <a:t> times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6F18D7-6ECB-6345-9C84-EF18DA7DE702}"/>
              </a:ext>
            </a:extLst>
          </p:cNvPr>
          <p:cNvSpPr txBox="1"/>
          <p:nvPr/>
        </p:nvSpPr>
        <p:spPr>
          <a:xfrm>
            <a:off x="5337916" y="3122850"/>
            <a:ext cx="483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We have {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1</a:t>
            </a:r>
            <a:r>
              <a:rPr lang="en-US" sz="2800" dirty="0">
                <a:latin typeface="Avenir Next" panose="020B0503020202020204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2</a:t>
            </a:r>
            <a:r>
              <a:rPr lang="en-US" sz="2800" dirty="0">
                <a:latin typeface="Avenir Next" panose="020B0503020202020204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3</a:t>
            </a:r>
            <a:r>
              <a:rPr lang="en-US" sz="2800" dirty="0">
                <a:latin typeface="Avenir Next" panose="020B0503020202020204" pitchFamily="34" charset="0"/>
              </a:rPr>
              <a:t>, …, </a:t>
            </a:r>
            <a:r>
              <a:rPr lang="en-US" sz="28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8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N</a:t>
            </a:r>
            <a:r>
              <a:rPr lang="en-US" sz="2800" dirty="0">
                <a:latin typeface="Avenir Next" panose="020B0503020202020204" pitchFamily="34" charset="0"/>
              </a:rPr>
              <a:t>}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64C7E39-F638-8A4D-A893-7FE758F8C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194868"/>
              </p:ext>
            </p:extLst>
          </p:nvPr>
        </p:nvGraphicFramePr>
        <p:xfrm>
          <a:off x="5875138" y="4372859"/>
          <a:ext cx="42949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730">
                  <a:extLst>
                    <a:ext uri="{9D8B030D-6E8A-4147-A177-3AD203B41FA5}">
                      <a16:colId xmlns:a16="http://schemas.microsoft.com/office/drawing/2014/main" val="3849151094"/>
                    </a:ext>
                  </a:extLst>
                </a:gridCol>
                <a:gridCol w="1073730">
                  <a:extLst>
                    <a:ext uri="{9D8B030D-6E8A-4147-A177-3AD203B41FA5}">
                      <a16:colId xmlns:a16="http://schemas.microsoft.com/office/drawing/2014/main" val="2906331646"/>
                    </a:ext>
                  </a:extLst>
                </a:gridCol>
                <a:gridCol w="1073730">
                  <a:extLst>
                    <a:ext uri="{9D8B030D-6E8A-4147-A177-3AD203B41FA5}">
                      <a16:colId xmlns:a16="http://schemas.microsoft.com/office/drawing/2014/main" val="3101877389"/>
                    </a:ext>
                  </a:extLst>
                </a:gridCol>
                <a:gridCol w="1073730">
                  <a:extLst>
                    <a:ext uri="{9D8B030D-6E8A-4147-A177-3AD203B41FA5}">
                      <a16:colId xmlns:a16="http://schemas.microsoft.com/office/drawing/2014/main" val="2163380659"/>
                    </a:ext>
                  </a:extLst>
                </a:gridCol>
              </a:tblGrid>
              <a:tr h="280304"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Chest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Blocked 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Patient 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Heart Disease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38957"/>
                  </a:ext>
                </a:extLst>
              </a:tr>
              <a:tr h="278250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158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venir Next" panose="020B0503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458832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0C7940E-2853-5C45-9831-6F60E47922A7}"/>
              </a:ext>
            </a:extLst>
          </p:cNvPr>
          <p:cNvSpPr txBox="1"/>
          <p:nvPr/>
        </p:nvSpPr>
        <p:spPr>
          <a:xfrm>
            <a:off x="7171127" y="3972749"/>
            <a:ext cx="211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Testing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9FD74B-F794-9842-A84F-252782E63A87}"/>
              </a:ext>
            </a:extLst>
          </p:cNvPr>
          <p:cNvSpPr txBox="1"/>
          <p:nvPr/>
        </p:nvSpPr>
        <p:spPr>
          <a:xfrm>
            <a:off x="5338467" y="5380930"/>
            <a:ext cx="5622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Take a majority vote from {</a:t>
            </a:r>
            <a:r>
              <a:rPr lang="en-US" sz="20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0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1</a:t>
            </a:r>
            <a:r>
              <a:rPr lang="en-US" sz="2000" dirty="0">
                <a:latin typeface="Avenir Next" panose="020B0503020202020204" pitchFamily="34" charset="0"/>
              </a:rPr>
              <a:t>, </a:t>
            </a:r>
            <a:r>
              <a:rPr lang="en-US" sz="20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0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2</a:t>
            </a:r>
            <a:r>
              <a:rPr lang="en-US" sz="2000" dirty="0">
                <a:latin typeface="Avenir Next" panose="020B0503020202020204" pitchFamily="34" charset="0"/>
              </a:rPr>
              <a:t>, </a:t>
            </a:r>
            <a:r>
              <a:rPr lang="en-US" sz="20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0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3</a:t>
            </a:r>
            <a:r>
              <a:rPr lang="en-US" sz="2000" dirty="0">
                <a:latin typeface="Avenir Next" panose="020B0503020202020204" pitchFamily="34" charset="0"/>
              </a:rPr>
              <a:t>, …, </a:t>
            </a:r>
            <a:r>
              <a:rPr lang="en-US" sz="2000" dirty="0">
                <a:solidFill>
                  <a:srgbClr val="0070C0"/>
                </a:solidFill>
                <a:latin typeface="Avenir Next" panose="020B0503020202020204" pitchFamily="34" charset="0"/>
              </a:rPr>
              <a:t>T</a:t>
            </a:r>
            <a:r>
              <a:rPr lang="en-US" sz="2000" baseline="-25000" dirty="0">
                <a:solidFill>
                  <a:srgbClr val="0070C0"/>
                </a:solidFill>
                <a:latin typeface="Avenir Next" panose="020B0503020202020204" pitchFamily="34" charset="0"/>
              </a:rPr>
              <a:t>N</a:t>
            </a:r>
            <a:r>
              <a:rPr lang="en-US" sz="2000" dirty="0">
                <a:latin typeface="Avenir Next" panose="020B0503020202020204" pitchFamily="34" charset="0"/>
              </a:rPr>
              <a:t>}</a:t>
            </a:r>
          </a:p>
          <a:p>
            <a:r>
              <a:rPr lang="en-US" sz="2000" dirty="0">
                <a:latin typeface="Avenir Next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0262104"/>
      </p:ext>
    </p:extLst>
  </p:cSld>
  <p:clrMapOvr>
    <a:masterClrMapping/>
  </p:clrMapOvr>
</p:sld>
</file>

<file path=ppt/theme/theme1.xml><?xml version="1.0" encoding="utf-8"?>
<a:theme xmlns:a="http://schemas.openxmlformats.org/drawingml/2006/main" name="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E3F4256-57BA-4E45-A16C-7FF03EA64AD5}" vid="{8FDA9A5F-BD2F-2E4D-B6B1-DDFA3E9D3C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6527</TotalTime>
  <Words>1434</Words>
  <Application>Microsoft Macintosh PowerPoint</Application>
  <PresentationFormat>Widescreen</PresentationFormat>
  <Paragraphs>740</Paragraphs>
  <Slides>34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Avenir Next</vt:lpstr>
      <vt:lpstr>Calibri</vt:lpstr>
      <vt:lpstr>Cambria Math</vt:lpstr>
      <vt:lpstr>Karla</vt:lpstr>
      <vt:lpstr>GEC_template</vt:lpstr>
      <vt:lpstr>Lab #10: Demonstration of AdaBoost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Gradient Boosting: illustration </vt:lpstr>
      <vt:lpstr>Gradient Boosting: illustration </vt:lpstr>
      <vt:lpstr>Gradient Boosting: illustration </vt:lpstr>
      <vt:lpstr>Gradient Boosting: illustration </vt:lpstr>
      <vt:lpstr>Gradient Boosting: illustration </vt:lpstr>
      <vt:lpstr>Gradient Boosting: illustration </vt:lpstr>
      <vt:lpstr>Gradient Boosting: illustration </vt:lpstr>
      <vt:lpstr>Gradient Boosting: illustration </vt:lpstr>
      <vt:lpstr>PowerPoint Presentation</vt:lpstr>
      <vt:lpstr>PowerPoint Presentation</vt:lpstr>
      <vt:lpstr>PowerPoint Presentation</vt:lpstr>
      <vt:lpstr>AdaBoost </vt:lpstr>
      <vt:lpstr>AdaBoost: start with equal weights </vt:lpstr>
      <vt:lpstr>AdaBoost: fit a simple decision tree</vt:lpstr>
      <vt:lpstr>AdaBoost: update the weights</vt:lpstr>
      <vt:lpstr>AdaBoost: fit another simple decision tree on re-weighted data</vt:lpstr>
      <vt:lpstr>AdaBoost: add the new model to the ensemble</vt:lpstr>
      <vt:lpstr>AdaBoost: update the weights</vt:lpstr>
      <vt:lpstr>AdaBoost: fit a third, simple decision tree on re-weighted data</vt:lpstr>
      <vt:lpstr>AdaBoost: add the new model to the ensemble, repeat…</vt:lpstr>
      <vt:lpstr>Choosing the Learning Rate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404</cp:revision>
  <cp:lastPrinted>2019-09-11T17:12:29Z</cp:lastPrinted>
  <dcterms:created xsi:type="dcterms:W3CDTF">2018-06-24T22:03:35Z</dcterms:created>
  <dcterms:modified xsi:type="dcterms:W3CDTF">2019-11-08T00:11:12Z</dcterms:modified>
</cp:coreProperties>
</file>