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16"/>
  </p:notesMasterIdLst>
  <p:sldIdLst>
    <p:sldId id="336" r:id="rId2"/>
    <p:sldId id="257" r:id="rId3"/>
    <p:sldId id="343" r:id="rId4"/>
    <p:sldId id="397" r:id="rId5"/>
    <p:sldId id="398" r:id="rId6"/>
    <p:sldId id="399" r:id="rId7"/>
    <p:sldId id="400" r:id="rId8"/>
    <p:sldId id="401" r:id="rId9"/>
    <p:sldId id="402" r:id="rId10"/>
    <p:sldId id="403" r:id="rId11"/>
    <p:sldId id="404" r:id="rId12"/>
    <p:sldId id="405" r:id="rId13"/>
    <p:sldId id="406" r:id="rId14"/>
    <p:sldId id="407" r:id="rId15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FCF"/>
    <a:srgbClr val="F9F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70"/>
    <p:restoredTop sz="83622"/>
  </p:normalViewPr>
  <p:slideViewPr>
    <p:cSldViewPr snapToGrid="0" snapToObjects="1" showGuides="1">
      <p:cViewPr varScale="1">
        <p:scale>
          <a:sx n="80" d="100"/>
          <a:sy n="80" d="100"/>
        </p:scale>
        <p:origin x="208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4AD6E-127A-2144-9B3C-5E3BF803E20D}" type="datetimeFigureOut">
              <a:rPr lang="en-US" smtClean="0"/>
              <a:t>9/26/19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B7716-36DB-2D49-AA17-2865D7B13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22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77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86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77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14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43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85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02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10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0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much stock should we place in the our trained model?</a:t>
            </a:r>
          </a:p>
          <a:p>
            <a:pPr marL="171450" indent="-171450">
              <a:buFontTx/>
              <a:buChar char="-"/>
            </a:pPr>
            <a:r>
              <a:rPr lang="en-US" dirty="0"/>
              <a:t>How much data is in the training set?</a:t>
            </a:r>
          </a:p>
          <a:p>
            <a:pPr marL="171450" indent="-171450">
              <a:buFontTx/>
              <a:buChar char="-"/>
            </a:pPr>
            <a:r>
              <a:rPr lang="en-US" dirty="0"/>
              <a:t>Is it a good representation?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31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much stock should we place in the our trained model?</a:t>
            </a:r>
          </a:p>
          <a:p>
            <a:pPr marL="171450" indent="-171450">
              <a:buFontTx/>
              <a:buChar char="-"/>
            </a:pPr>
            <a:r>
              <a:rPr lang="en-US" dirty="0"/>
              <a:t>How much data is in the training set?</a:t>
            </a:r>
          </a:p>
          <a:p>
            <a:pPr marL="171450" indent="-171450">
              <a:buFontTx/>
              <a:buChar char="-"/>
            </a:pPr>
            <a:r>
              <a:rPr lang="en-US" dirty="0"/>
              <a:t>Is it a good representation?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7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34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1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94905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400" b="0" i="0" baseline="0">
                <a:solidFill>
                  <a:srgbClr val="464646"/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r>
              <a:rPr lang="en-US"/>
              <a:t>Lecture #: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B507-FC84-BF4D-B358-11DDCDC7FC2B}" type="datetime1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82800" y="2958528"/>
            <a:ext cx="802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Karla" charset="0"/>
                <a:ea typeface="Karla" charset="0"/>
                <a:cs typeface="Karla" charset="0"/>
              </a:rPr>
              <a:t>CS109A Introduction to Data Science</a:t>
            </a:r>
            <a:endParaRPr lang="en-US" sz="2400" b="0" i="0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  <a:p>
            <a:pPr algn="ctr"/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 Protopapas,</a:t>
            </a:r>
            <a:r>
              <a:rPr lang="en-US" sz="24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Kevin Rader, and Chris Tanner</a:t>
            </a: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4475135" y="4428549"/>
            <a:ext cx="3154320" cy="1764795"/>
            <a:chOff x="3383860" y="4092499"/>
            <a:chExt cx="1774304" cy="1102997"/>
          </a:xfrm>
        </p:grpSpPr>
        <p:pic>
          <p:nvPicPr>
            <p:cNvPr id="13" name="Picture 12" descr="iacs.png"/>
            <p:cNvPicPr>
              <a:picLocks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3860" y="4092501"/>
              <a:ext cx="874886" cy="1102995"/>
            </a:xfrm>
            <a:prstGeom prst="rect">
              <a:avLst/>
            </a:prstGeom>
          </p:spPr>
        </p:pic>
        <p:pic>
          <p:nvPicPr>
            <p:cNvPr id="14" name="Picture 13" descr="harvard.png"/>
            <p:cNvPicPr>
              <a:picLocks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769" y="4092499"/>
              <a:ext cx="874395" cy="1102995"/>
            </a:xfrm>
            <a:prstGeom prst="rect">
              <a:avLst/>
            </a:prstGeom>
          </p:spPr>
        </p:pic>
      </p:grp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71" indent="0">
              <a:buNone/>
              <a:defRPr sz="2800"/>
            </a:lvl2pPr>
            <a:lvl3pPr marL="914341" indent="0">
              <a:buNone/>
              <a:defRPr sz="2400"/>
            </a:lvl3pPr>
            <a:lvl4pPr marL="1371511" indent="0">
              <a:buNone/>
              <a:defRPr sz="2000"/>
            </a:lvl4pPr>
            <a:lvl5pPr marL="1828681" indent="0">
              <a:buNone/>
              <a:defRPr sz="2000"/>
            </a:lvl5pPr>
            <a:lvl6pPr marL="2285852" indent="0">
              <a:buNone/>
              <a:defRPr sz="2000"/>
            </a:lvl6pPr>
            <a:lvl7pPr marL="2743022" indent="0">
              <a:buNone/>
              <a:defRPr sz="2000"/>
            </a:lvl7pPr>
            <a:lvl8pPr marL="3200192" indent="0">
              <a:buNone/>
              <a:defRPr sz="2000"/>
            </a:lvl8pPr>
            <a:lvl9pPr marL="3657363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71" indent="0">
              <a:buNone/>
              <a:defRPr sz="1200"/>
            </a:lvl2pPr>
            <a:lvl3pPr marL="914341" indent="0">
              <a:buNone/>
              <a:defRPr sz="1000"/>
            </a:lvl3pPr>
            <a:lvl4pPr marL="1371511" indent="0">
              <a:buNone/>
              <a:defRPr sz="900"/>
            </a:lvl4pPr>
            <a:lvl5pPr marL="1828681" indent="0">
              <a:buNone/>
              <a:defRPr sz="900"/>
            </a:lvl5pPr>
            <a:lvl6pPr marL="2285852" indent="0">
              <a:buNone/>
              <a:defRPr sz="900"/>
            </a:lvl6pPr>
            <a:lvl7pPr marL="2743022" indent="0">
              <a:buNone/>
              <a:defRPr sz="900"/>
            </a:lvl7pPr>
            <a:lvl8pPr marL="3200192" indent="0">
              <a:buNone/>
              <a:defRPr sz="900"/>
            </a:lvl8pPr>
            <a:lvl9pPr marL="36573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D8DE-4F31-844F-B3CF-99A3B8043477}" type="datetime1">
              <a:rPr lang="en-US" smtClean="0"/>
              <a:t>9/26/19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3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596485"/>
            <a:ext cx="10972800" cy="211114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295E9-3ED6-674B-ACCD-ACF6C1C11880}" type="datetime1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4199-40CE-5A42-87E1-00304B60A924}" type="datetime1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>
                <a:solidFill>
                  <a:srgbClr val="46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5" y="1177761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rgbClr val="464646"/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rgbClr val="464646"/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rgbClr val="464646"/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rgbClr val="464646"/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rgbClr val="464646"/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57200" y="6400800"/>
            <a:ext cx="487419" cy="274320"/>
            <a:chOff x="8442646" y="6356350"/>
            <a:chExt cx="482609" cy="274320"/>
          </a:xfrm>
        </p:grpSpPr>
        <p:pic>
          <p:nvPicPr>
            <p:cNvPr id="7" name="Picture 6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8" name="Picture 7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/>
        </p:nvCxnSpPr>
        <p:spPr>
          <a:xfrm>
            <a:off x="0" y="789856"/>
            <a:ext cx="12192000" cy="0"/>
          </a:xfrm>
          <a:prstGeom prst="line">
            <a:avLst/>
          </a:prstGeom>
          <a:ln w="952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68647" y="6400803"/>
            <a:ext cx="21820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CS109A, Protopapas, Rader, Tanner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951" y="357490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rgbClr val="464646"/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rgbClr val="464646"/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rgbClr val="464646"/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rgbClr val="464646"/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rgbClr val="464646"/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68647" y="6400803"/>
            <a:ext cx="21820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CS109A, Protopapas, Rader, Tanner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457200" y="6400800"/>
            <a:ext cx="487419" cy="274320"/>
            <a:chOff x="8442646" y="6356350"/>
            <a:chExt cx="482609" cy="274320"/>
          </a:xfrm>
        </p:grpSpPr>
        <p:pic>
          <p:nvPicPr>
            <p:cNvPr id="11" name="Picture 10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3" name="Picture 12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A6F5-6059-4A40-9B2E-8FB0AE5E16B1}" type="datetime1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3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109060" y="6109787"/>
            <a:ext cx="12298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 Protopapas</a:t>
            </a: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457200" y="6400800"/>
            <a:ext cx="487419" cy="274320"/>
            <a:chOff x="8442646" y="6356350"/>
            <a:chExt cx="482609" cy="274320"/>
          </a:xfrm>
        </p:grpSpPr>
        <p:pic>
          <p:nvPicPr>
            <p:cNvPr id="14" name="Picture 13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5" name="Picture 14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3"/>
            <a:ext cx="10972800" cy="7672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1" indent="0">
              <a:buNone/>
              <a:defRPr sz="1800" b="1"/>
            </a:lvl3pPr>
            <a:lvl4pPr marL="1371511" indent="0">
              <a:buNone/>
              <a:defRPr sz="1600" b="1"/>
            </a:lvl4pPr>
            <a:lvl5pPr marL="1828681" indent="0">
              <a:buNone/>
              <a:defRPr sz="1600" b="1"/>
            </a:lvl5pPr>
            <a:lvl6pPr marL="2285852" indent="0">
              <a:buNone/>
              <a:defRPr sz="1600" b="1"/>
            </a:lvl6pPr>
            <a:lvl7pPr marL="2743022" indent="0">
              <a:buNone/>
              <a:defRPr sz="1600" b="1"/>
            </a:lvl7pPr>
            <a:lvl8pPr marL="3200192" indent="0">
              <a:buNone/>
              <a:defRPr sz="1600" b="1"/>
            </a:lvl8pPr>
            <a:lvl9pPr marL="36573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1" indent="0">
              <a:buNone/>
              <a:defRPr sz="1800" b="1"/>
            </a:lvl3pPr>
            <a:lvl4pPr marL="1371511" indent="0">
              <a:buNone/>
              <a:defRPr sz="1600" b="1"/>
            </a:lvl4pPr>
            <a:lvl5pPr marL="1828681" indent="0">
              <a:buNone/>
              <a:defRPr sz="1600" b="1"/>
            </a:lvl5pPr>
            <a:lvl6pPr marL="2285852" indent="0">
              <a:buNone/>
              <a:defRPr sz="1600" b="1"/>
            </a:lvl6pPr>
            <a:lvl7pPr marL="2743022" indent="0">
              <a:buNone/>
              <a:defRPr sz="1600" b="1"/>
            </a:lvl7pPr>
            <a:lvl8pPr marL="3200192" indent="0">
              <a:buNone/>
              <a:defRPr sz="1600" b="1"/>
            </a:lvl8pPr>
            <a:lvl9pPr marL="36573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457200" y="6400800"/>
            <a:ext cx="487419" cy="274320"/>
            <a:chOff x="8442646" y="6356350"/>
            <a:chExt cx="482609" cy="274320"/>
          </a:xfrm>
        </p:grpSpPr>
        <p:pic>
          <p:nvPicPr>
            <p:cNvPr id="16" name="Picture 15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7" name="Picture 16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9959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68647" y="6400803"/>
            <a:ext cx="21820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CS109A, Protopapas, Rader, Tanner</a:t>
            </a: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457200" y="6400800"/>
            <a:ext cx="487419" cy="274320"/>
            <a:chOff x="8442646" y="6356350"/>
            <a:chExt cx="482609" cy="274320"/>
          </a:xfrm>
        </p:grpSpPr>
        <p:pic>
          <p:nvPicPr>
            <p:cNvPr id="12" name="Picture 11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3" name="Picture 12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68647" y="6400803"/>
            <a:ext cx="21820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CS109A, Protopapas, Rader, Tanner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57200" y="6400800"/>
            <a:ext cx="487419" cy="274320"/>
            <a:chOff x="8442646" y="6356350"/>
            <a:chExt cx="482609" cy="274320"/>
          </a:xfrm>
        </p:grpSpPr>
        <p:pic>
          <p:nvPicPr>
            <p:cNvPr id="10" name="Picture 9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1" name="Picture 10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71" indent="0">
              <a:buNone/>
              <a:defRPr sz="1200"/>
            </a:lvl2pPr>
            <a:lvl3pPr marL="914341" indent="0">
              <a:buNone/>
              <a:defRPr sz="1000"/>
            </a:lvl3pPr>
            <a:lvl4pPr marL="1371511" indent="0">
              <a:buNone/>
              <a:defRPr sz="900"/>
            </a:lvl4pPr>
            <a:lvl5pPr marL="1828681" indent="0">
              <a:buNone/>
              <a:defRPr sz="900"/>
            </a:lvl5pPr>
            <a:lvl6pPr marL="2285852" indent="0">
              <a:buNone/>
              <a:defRPr sz="900"/>
            </a:lvl6pPr>
            <a:lvl7pPr marL="2743022" indent="0">
              <a:buNone/>
              <a:defRPr sz="900"/>
            </a:lvl7pPr>
            <a:lvl8pPr marL="3200192" indent="0">
              <a:buNone/>
              <a:defRPr sz="900"/>
            </a:lvl8pPr>
            <a:lvl9pPr marL="36573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E55E-E805-534B-9A7F-BEE5E4E65F69}" type="datetime1">
              <a:rPr lang="en-US" smtClean="0"/>
              <a:t>9/26/19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59533-EF78-7347-89B8-58E6CADD0DBD}" type="datetime1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00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hdr="0" ftr="0" dt="0"/>
  <p:txStyles>
    <p:titleStyle>
      <a:lvl1pPr algn="ctr" defTabSz="457171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Karla"/>
          <a:ea typeface="+mj-ea"/>
          <a:cs typeface="Karla"/>
        </a:defRPr>
      </a:lvl1pPr>
    </p:titleStyle>
    <p:bodyStyle>
      <a:lvl1pPr marL="342878" indent="-342878" algn="l" defTabSz="45717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1" indent="-285732" algn="l" defTabSz="45717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6" indent="-228585" algn="l" defTabSz="45717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96" indent="-228585" algn="l" defTabSz="45717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66" indent="-228585" algn="l" defTabSz="45717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36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7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77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47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31C8C-87CE-B24F-827F-93CE4F967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CEFFF1-20E2-AF49-877F-F26F0374BC60}"/>
              </a:ext>
            </a:extLst>
          </p:cNvPr>
          <p:cNvSpPr txBox="1"/>
          <p:nvPr/>
        </p:nvSpPr>
        <p:spPr>
          <a:xfrm>
            <a:off x="4602100" y="5470826"/>
            <a:ext cx="3545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LAB TIME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3C1C8C-2BF8-FB4E-95C1-23B2EACF5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161" y="0"/>
            <a:ext cx="9413833" cy="547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19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302D7-1ACA-224D-B29D-4D28082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10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3BD8E3E-02C2-A04A-ABCD-1382F18753BD}"/>
              </a:ext>
            </a:extLst>
          </p:cNvPr>
          <p:cNvSpPr txBox="1">
            <a:spLocks/>
          </p:cNvSpPr>
          <p:nvPr/>
        </p:nvSpPr>
        <p:spPr>
          <a:xfrm>
            <a:off x="2304694" y="791391"/>
            <a:ext cx="4522413" cy="70480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 algn="ctr" defTabSz="457171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Karla"/>
                <a:ea typeface="+mj-ea"/>
                <a:cs typeface="Karla"/>
              </a:defRPr>
            </a:lvl1pPr>
          </a:lstStyle>
          <a:p>
            <a:pPr fontAlgn="ctr"/>
            <a:endParaRPr lang="en-US" sz="4000" dirty="0">
              <a:solidFill>
                <a:schemeClr val="bg2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8DE834-CC07-0E41-B7E2-0108AA7E1244}"/>
              </a:ext>
            </a:extLst>
          </p:cNvPr>
          <p:cNvSpPr txBox="1">
            <a:spLocks/>
          </p:cNvSpPr>
          <p:nvPr/>
        </p:nvSpPr>
        <p:spPr>
          <a:xfrm>
            <a:off x="2094466" y="252979"/>
            <a:ext cx="2261286" cy="550567"/>
          </a:xfrm>
          <a:prstGeom prst="rect">
            <a:avLst/>
          </a:prstGeom>
        </p:spPr>
        <p:txBody>
          <a:bodyPr/>
          <a:lstStyle>
            <a:lvl1pPr marL="342878" indent="-342878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1" indent="-285732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500"/>
              </a:spcAft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Training Data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962A457-21EE-2D4E-86C1-52A7881809AA}"/>
              </a:ext>
            </a:extLst>
          </p:cNvPr>
          <p:cNvSpPr txBox="1">
            <a:spLocks/>
          </p:cNvSpPr>
          <p:nvPr/>
        </p:nvSpPr>
        <p:spPr>
          <a:xfrm>
            <a:off x="7000101" y="791390"/>
            <a:ext cx="1989441" cy="7048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/>
          <a:lstStyle>
            <a:lvl1pPr algn="ctr" defTabSz="457171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Karla"/>
                <a:ea typeface="+mj-ea"/>
                <a:cs typeface="Karla"/>
              </a:defRPr>
            </a:lvl1pPr>
          </a:lstStyle>
          <a:p>
            <a:pPr fontAlgn="ctr"/>
            <a:r>
              <a:rPr lang="en-US" sz="4000" dirty="0">
                <a:solidFill>
                  <a:schemeClr val="bg2"/>
                </a:solidFill>
              </a:rPr>
              <a:t>10 obs.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0862A52-3497-0C4D-961C-1CA6A402BC2F}"/>
              </a:ext>
            </a:extLst>
          </p:cNvPr>
          <p:cNvSpPr txBox="1">
            <a:spLocks/>
          </p:cNvSpPr>
          <p:nvPr/>
        </p:nvSpPr>
        <p:spPr>
          <a:xfrm>
            <a:off x="7030996" y="146088"/>
            <a:ext cx="2113004" cy="550567"/>
          </a:xfrm>
          <a:prstGeom prst="rect">
            <a:avLst/>
          </a:prstGeom>
        </p:spPr>
        <p:txBody>
          <a:bodyPr/>
          <a:lstStyle>
            <a:lvl1pPr marL="342878" indent="-342878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1" indent="-285732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500"/>
              </a:spcAft>
              <a:buNone/>
            </a:pPr>
            <a:r>
              <a:rPr lang="en-US" sz="2800" dirty="0">
                <a:solidFill>
                  <a:srgbClr val="C00000"/>
                </a:solidFill>
              </a:rPr>
              <a:t>Testing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775DC3-A2A0-9646-8814-1822F1EB65D1}"/>
              </a:ext>
            </a:extLst>
          </p:cNvPr>
          <p:cNvSpPr txBox="1"/>
          <p:nvPr/>
        </p:nvSpPr>
        <p:spPr>
          <a:xfrm>
            <a:off x="2397211" y="849860"/>
            <a:ext cx="2001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2"/>
                </a:solidFill>
              </a:rPr>
              <a:t>55 obs.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E8E01D3-B88A-F24B-8F00-900B89D0179B}"/>
              </a:ext>
            </a:extLst>
          </p:cNvPr>
          <p:cNvSpPr txBox="1">
            <a:spLocks/>
          </p:cNvSpPr>
          <p:nvPr/>
        </p:nvSpPr>
        <p:spPr>
          <a:xfrm>
            <a:off x="4819135" y="844937"/>
            <a:ext cx="1950310" cy="58844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>
            <a:lvl1pPr algn="ctr" defTabSz="457171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Karla"/>
                <a:ea typeface="+mj-ea"/>
                <a:cs typeface="Karla"/>
              </a:defRPr>
            </a:lvl1pPr>
          </a:lstStyle>
          <a:p>
            <a:pPr fontAlgn="ctr"/>
            <a:r>
              <a:rPr lang="en-US" sz="4000" dirty="0">
                <a:solidFill>
                  <a:schemeClr val="bg2"/>
                </a:solidFill>
              </a:rPr>
              <a:t>5 obs.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EF57DAE-3C61-A549-83A2-92F9D2EA2425}"/>
              </a:ext>
            </a:extLst>
          </p:cNvPr>
          <p:cNvSpPr txBox="1">
            <a:spLocks/>
          </p:cNvSpPr>
          <p:nvPr/>
        </p:nvSpPr>
        <p:spPr>
          <a:xfrm>
            <a:off x="4565980" y="252980"/>
            <a:ext cx="2434121" cy="550567"/>
          </a:xfrm>
          <a:prstGeom prst="rect">
            <a:avLst/>
          </a:prstGeom>
        </p:spPr>
        <p:txBody>
          <a:bodyPr/>
          <a:lstStyle>
            <a:lvl1pPr marL="342878" indent="-342878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1" indent="-285732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500"/>
              </a:spcAft>
              <a:buNone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Validation Data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9A83478-6174-1548-AC71-8AA92AD01238}"/>
              </a:ext>
            </a:extLst>
          </p:cNvPr>
          <p:cNvSpPr txBox="1">
            <a:spLocks/>
          </p:cNvSpPr>
          <p:nvPr/>
        </p:nvSpPr>
        <p:spPr>
          <a:xfrm>
            <a:off x="1458258" y="1943916"/>
            <a:ext cx="10280662" cy="1268841"/>
          </a:xfrm>
          <a:prstGeom prst="rect">
            <a:avLst/>
          </a:prstGeom>
        </p:spPr>
        <p:txBody>
          <a:bodyPr/>
          <a:lstStyle>
            <a:lvl1pPr marL="342878" indent="-342878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1" indent="-285732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500"/>
              </a:spcAft>
            </a:pPr>
            <a:r>
              <a:rPr lang="en-US" sz="2800" dirty="0"/>
              <a:t>Now we at least have some feedback as to our model’s performance before we deem the model to be final.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4906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302D7-1ACA-224D-B29D-4D28082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11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3BD8E3E-02C2-A04A-ABCD-1382F18753BD}"/>
              </a:ext>
            </a:extLst>
          </p:cNvPr>
          <p:cNvSpPr txBox="1">
            <a:spLocks/>
          </p:cNvSpPr>
          <p:nvPr/>
        </p:nvSpPr>
        <p:spPr>
          <a:xfrm>
            <a:off x="2304694" y="791391"/>
            <a:ext cx="4522413" cy="70480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 algn="ctr" defTabSz="457171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Karla"/>
                <a:ea typeface="+mj-ea"/>
                <a:cs typeface="Karla"/>
              </a:defRPr>
            </a:lvl1pPr>
          </a:lstStyle>
          <a:p>
            <a:pPr fontAlgn="ctr"/>
            <a:endParaRPr lang="en-US" sz="4000" dirty="0">
              <a:solidFill>
                <a:schemeClr val="bg2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8DE834-CC07-0E41-B7E2-0108AA7E1244}"/>
              </a:ext>
            </a:extLst>
          </p:cNvPr>
          <p:cNvSpPr txBox="1">
            <a:spLocks/>
          </p:cNvSpPr>
          <p:nvPr/>
        </p:nvSpPr>
        <p:spPr>
          <a:xfrm>
            <a:off x="2094466" y="252979"/>
            <a:ext cx="2261286" cy="550567"/>
          </a:xfrm>
          <a:prstGeom prst="rect">
            <a:avLst/>
          </a:prstGeom>
        </p:spPr>
        <p:txBody>
          <a:bodyPr/>
          <a:lstStyle>
            <a:lvl1pPr marL="342878" indent="-342878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1" indent="-285732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500"/>
              </a:spcAft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Training Data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962A457-21EE-2D4E-86C1-52A7881809AA}"/>
              </a:ext>
            </a:extLst>
          </p:cNvPr>
          <p:cNvSpPr txBox="1">
            <a:spLocks/>
          </p:cNvSpPr>
          <p:nvPr/>
        </p:nvSpPr>
        <p:spPr>
          <a:xfrm>
            <a:off x="7000101" y="791390"/>
            <a:ext cx="1989441" cy="7048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/>
          <a:lstStyle>
            <a:lvl1pPr algn="ctr" defTabSz="457171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Karla"/>
                <a:ea typeface="+mj-ea"/>
                <a:cs typeface="Karla"/>
              </a:defRPr>
            </a:lvl1pPr>
          </a:lstStyle>
          <a:p>
            <a:pPr fontAlgn="ctr"/>
            <a:r>
              <a:rPr lang="en-US" sz="4000" dirty="0">
                <a:solidFill>
                  <a:schemeClr val="bg2"/>
                </a:solidFill>
              </a:rPr>
              <a:t>10 obs.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0862A52-3497-0C4D-961C-1CA6A402BC2F}"/>
              </a:ext>
            </a:extLst>
          </p:cNvPr>
          <p:cNvSpPr txBox="1">
            <a:spLocks/>
          </p:cNvSpPr>
          <p:nvPr/>
        </p:nvSpPr>
        <p:spPr>
          <a:xfrm>
            <a:off x="7030996" y="146088"/>
            <a:ext cx="2113004" cy="550567"/>
          </a:xfrm>
          <a:prstGeom prst="rect">
            <a:avLst/>
          </a:prstGeom>
        </p:spPr>
        <p:txBody>
          <a:bodyPr/>
          <a:lstStyle>
            <a:lvl1pPr marL="342878" indent="-342878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1" indent="-285732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500"/>
              </a:spcAft>
              <a:buNone/>
            </a:pPr>
            <a:r>
              <a:rPr lang="en-US" sz="2800" dirty="0">
                <a:solidFill>
                  <a:srgbClr val="C00000"/>
                </a:solidFill>
              </a:rPr>
              <a:t>Testing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775DC3-A2A0-9646-8814-1822F1EB65D1}"/>
              </a:ext>
            </a:extLst>
          </p:cNvPr>
          <p:cNvSpPr txBox="1"/>
          <p:nvPr/>
        </p:nvSpPr>
        <p:spPr>
          <a:xfrm>
            <a:off x="2397211" y="849860"/>
            <a:ext cx="2001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2"/>
                </a:solidFill>
              </a:rPr>
              <a:t>55 obs.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E8E01D3-B88A-F24B-8F00-900B89D0179B}"/>
              </a:ext>
            </a:extLst>
          </p:cNvPr>
          <p:cNvSpPr txBox="1">
            <a:spLocks/>
          </p:cNvSpPr>
          <p:nvPr/>
        </p:nvSpPr>
        <p:spPr>
          <a:xfrm>
            <a:off x="4819135" y="844937"/>
            <a:ext cx="1950310" cy="58844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>
            <a:lvl1pPr algn="ctr" defTabSz="457171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Karla"/>
                <a:ea typeface="+mj-ea"/>
                <a:cs typeface="Karla"/>
              </a:defRPr>
            </a:lvl1pPr>
          </a:lstStyle>
          <a:p>
            <a:pPr fontAlgn="ctr"/>
            <a:r>
              <a:rPr lang="en-US" sz="4000" dirty="0">
                <a:solidFill>
                  <a:schemeClr val="bg2"/>
                </a:solidFill>
              </a:rPr>
              <a:t>5 obs.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EF57DAE-3C61-A549-83A2-92F9D2EA2425}"/>
              </a:ext>
            </a:extLst>
          </p:cNvPr>
          <p:cNvSpPr txBox="1">
            <a:spLocks/>
          </p:cNvSpPr>
          <p:nvPr/>
        </p:nvSpPr>
        <p:spPr>
          <a:xfrm>
            <a:off x="4565980" y="252980"/>
            <a:ext cx="2434121" cy="550567"/>
          </a:xfrm>
          <a:prstGeom prst="rect">
            <a:avLst/>
          </a:prstGeom>
        </p:spPr>
        <p:txBody>
          <a:bodyPr/>
          <a:lstStyle>
            <a:lvl1pPr marL="342878" indent="-342878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1" indent="-285732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500"/>
              </a:spcAft>
              <a:buNone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Validation Data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9A83478-6174-1548-AC71-8AA92AD01238}"/>
              </a:ext>
            </a:extLst>
          </p:cNvPr>
          <p:cNvSpPr txBox="1">
            <a:spLocks/>
          </p:cNvSpPr>
          <p:nvPr/>
        </p:nvSpPr>
        <p:spPr>
          <a:xfrm>
            <a:off x="1458258" y="1943916"/>
            <a:ext cx="10280662" cy="3208852"/>
          </a:xfrm>
          <a:prstGeom prst="rect">
            <a:avLst/>
          </a:prstGeom>
        </p:spPr>
        <p:txBody>
          <a:bodyPr/>
          <a:lstStyle>
            <a:lvl1pPr marL="342878" indent="-342878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1" indent="-285732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500"/>
              </a:spcAft>
            </a:pPr>
            <a:r>
              <a:rPr lang="en-US" sz="2800" dirty="0"/>
              <a:t>Now we at least have some feedback as to our model’s performance before we deem the model to be final.</a:t>
            </a:r>
          </a:p>
          <a:p>
            <a:pPr>
              <a:spcAft>
                <a:spcPts val="500"/>
              </a:spcAft>
            </a:pPr>
            <a:r>
              <a:rPr lang="en-US" sz="2800" dirty="0"/>
              <a:t>“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Validation Set</a:t>
            </a:r>
            <a:r>
              <a:rPr lang="en-US" sz="2800" dirty="0"/>
              <a:t>” is also called “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Development Set</a:t>
            </a:r>
            <a:r>
              <a:rPr lang="en-US" sz="2800" dirty="0"/>
              <a:t>”</a:t>
            </a:r>
          </a:p>
          <a:p>
            <a:pPr>
              <a:spcAft>
                <a:spcPts val="500"/>
              </a:spcAft>
            </a:pPr>
            <a:r>
              <a:rPr lang="en-US" sz="2800" dirty="0"/>
              <a:t>But some of the same issues exist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7155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302D7-1ACA-224D-B29D-4D28082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12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3BD8E3E-02C2-A04A-ABCD-1382F18753BD}"/>
              </a:ext>
            </a:extLst>
          </p:cNvPr>
          <p:cNvSpPr txBox="1">
            <a:spLocks/>
          </p:cNvSpPr>
          <p:nvPr/>
        </p:nvSpPr>
        <p:spPr>
          <a:xfrm>
            <a:off x="2304694" y="791391"/>
            <a:ext cx="4522413" cy="70480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 algn="ctr" defTabSz="457171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Karla"/>
                <a:ea typeface="+mj-ea"/>
                <a:cs typeface="Karla"/>
              </a:defRPr>
            </a:lvl1pPr>
          </a:lstStyle>
          <a:p>
            <a:pPr fontAlgn="ctr"/>
            <a:endParaRPr lang="en-US" sz="4000" dirty="0">
              <a:solidFill>
                <a:schemeClr val="bg2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8DE834-CC07-0E41-B7E2-0108AA7E1244}"/>
              </a:ext>
            </a:extLst>
          </p:cNvPr>
          <p:cNvSpPr txBox="1">
            <a:spLocks/>
          </p:cNvSpPr>
          <p:nvPr/>
        </p:nvSpPr>
        <p:spPr>
          <a:xfrm>
            <a:off x="2094466" y="252979"/>
            <a:ext cx="2261286" cy="550567"/>
          </a:xfrm>
          <a:prstGeom prst="rect">
            <a:avLst/>
          </a:prstGeom>
        </p:spPr>
        <p:txBody>
          <a:bodyPr/>
          <a:lstStyle>
            <a:lvl1pPr marL="342878" indent="-342878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1" indent="-285732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500"/>
              </a:spcAft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Training Data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962A457-21EE-2D4E-86C1-52A7881809AA}"/>
              </a:ext>
            </a:extLst>
          </p:cNvPr>
          <p:cNvSpPr txBox="1">
            <a:spLocks/>
          </p:cNvSpPr>
          <p:nvPr/>
        </p:nvSpPr>
        <p:spPr>
          <a:xfrm>
            <a:off x="7000101" y="791390"/>
            <a:ext cx="1989441" cy="7048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/>
          <a:lstStyle>
            <a:lvl1pPr algn="ctr" defTabSz="457171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Karla"/>
                <a:ea typeface="+mj-ea"/>
                <a:cs typeface="Karla"/>
              </a:defRPr>
            </a:lvl1pPr>
          </a:lstStyle>
          <a:p>
            <a:pPr fontAlgn="ctr"/>
            <a:r>
              <a:rPr lang="en-US" sz="4000" dirty="0">
                <a:solidFill>
                  <a:schemeClr val="bg2"/>
                </a:solidFill>
              </a:rPr>
              <a:t>10 obs.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0862A52-3497-0C4D-961C-1CA6A402BC2F}"/>
              </a:ext>
            </a:extLst>
          </p:cNvPr>
          <p:cNvSpPr txBox="1">
            <a:spLocks/>
          </p:cNvSpPr>
          <p:nvPr/>
        </p:nvSpPr>
        <p:spPr>
          <a:xfrm>
            <a:off x="7030996" y="146088"/>
            <a:ext cx="2113004" cy="550567"/>
          </a:xfrm>
          <a:prstGeom prst="rect">
            <a:avLst/>
          </a:prstGeom>
        </p:spPr>
        <p:txBody>
          <a:bodyPr/>
          <a:lstStyle>
            <a:lvl1pPr marL="342878" indent="-342878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1" indent="-285732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500"/>
              </a:spcAft>
              <a:buNone/>
            </a:pPr>
            <a:r>
              <a:rPr lang="en-US" sz="2800" dirty="0">
                <a:solidFill>
                  <a:srgbClr val="C00000"/>
                </a:solidFill>
              </a:rPr>
              <a:t>Testing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775DC3-A2A0-9646-8814-1822F1EB65D1}"/>
              </a:ext>
            </a:extLst>
          </p:cNvPr>
          <p:cNvSpPr txBox="1"/>
          <p:nvPr/>
        </p:nvSpPr>
        <p:spPr>
          <a:xfrm>
            <a:off x="2397211" y="849860"/>
            <a:ext cx="2001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2"/>
                </a:solidFill>
              </a:rPr>
              <a:t>55 obs.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E8E01D3-B88A-F24B-8F00-900B89D0179B}"/>
              </a:ext>
            </a:extLst>
          </p:cNvPr>
          <p:cNvSpPr txBox="1">
            <a:spLocks/>
          </p:cNvSpPr>
          <p:nvPr/>
        </p:nvSpPr>
        <p:spPr>
          <a:xfrm>
            <a:off x="4819135" y="844937"/>
            <a:ext cx="1950310" cy="58844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>
            <a:lvl1pPr algn="ctr" defTabSz="457171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Karla"/>
                <a:ea typeface="+mj-ea"/>
                <a:cs typeface="Karla"/>
              </a:defRPr>
            </a:lvl1pPr>
          </a:lstStyle>
          <a:p>
            <a:pPr fontAlgn="ctr"/>
            <a:r>
              <a:rPr lang="en-US" sz="4000" dirty="0">
                <a:solidFill>
                  <a:schemeClr val="bg2"/>
                </a:solidFill>
              </a:rPr>
              <a:t>5 obs.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EF57DAE-3C61-A549-83A2-92F9D2EA2425}"/>
              </a:ext>
            </a:extLst>
          </p:cNvPr>
          <p:cNvSpPr txBox="1">
            <a:spLocks/>
          </p:cNvSpPr>
          <p:nvPr/>
        </p:nvSpPr>
        <p:spPr>
          <a:xfrm>
            <a:off x="4565980" y="252980"/>
            <a:ext cx="2434121" cy="550567"/>
          </a:xfrm>
          <a:prstGeom prst="rect">
            <a:avLst/>
          </a:prstGeom>
        </p:spPr>
        <p:txBody>
          <a:bodyPr/>
          <a:lstStyle>
            <a:lvl1pPr marL="342878" indent="-342878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1" indent="-285732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500"/>
              </a:spcAft>
              <a:buNone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Validation Data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9A83478-6174-1548-AC71-8AA92AD01238}"/>
              </a:ext>
            </a:extLst>
          </p:cNvPr>
          <p:cNvSpPr txBox="1">
            <a:spLocks/>
          </p:cNvSpPr>
          <p:nvPr/>
        </p:nvSpPr>
        <p:spPr>
          <a:xfrm>
            <a:off x="1458258" y="1943916"/>
            <a:ext cx="10280662" cy="1268841"/>
          </a:xfrm>
          <a:prstGeom prst="rect">
            <a:avLst/>
          </a:prstGeom>
        </p:spPr>
        <p:txBody>
          <a:bodyPr/>
          <a:lstStyle>
            <a:lvl1pPr marL="342878" indent="-342878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1" indent="-285732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500"/>
              </a:spcAft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Validation set </a:t>
            </a:r>
            <a:r>
              <a:rPr lang="en-US" sz="2800" dirty="0"/>
              <a:t>may be small.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Training set</a:t>
            </a:r>
            <a:r>
              <a:rPr lang="en-US" sz="2800" dirty="0"/>
              <a:t> may be small.</a:t>
            </a:r>
          </a:p>
          <a:p>
            <a:pPr>
              <a:spcAft>
                <a:spcPts val="500"/>
              </a:spcAft>
            </a:pPr>
            <a:r>
              <a:rPr lang="en-US" sz="2800" dirty="0"/>
              <a:t>In order to (1) train on more data, and; (2) have a more accurate, thorough assessment of our model’s performance, we can use ALL of our training data as validation data (in a round-robin fashion)</a:t>
            </a:r>
          </a:p>
          <a:p>
            <a:pPr>
              <a:spcAft>
                <a:spcPts val="500"/>
              </a:spcAft>
            </a:pPr>
            <a:r>
              <a:rPr lang="en-US" sz="2800" dirty="0"/>
              <a:t>This is </a:t>
            </a:r>
            <a:r>
              <a:rPr lang="en-US" sz="2800" u="sng" dirty="0"/>
              <a:t>cross-validation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3726041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302D7-1ACA-224D-B29D-4D28082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13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8DE834-CC07-0E41-B7E2-0108AA7E1244}"/>
              </a:ext>
            </a:extLst>
          </p:cNvPr>
          <p:cNvSpPr txBox="1">
            <a:spLocks/>
          </p:cNvSpPr>
          <p:nvPr/>
        </p:nvSpPr>
        <p:spPr>
          <a:xfrm>
            <a:off x="2554050" y="1503038"/>
            <a:ext cx="2261286" cy="550567"/>
          </a:xfrm>
          <a:prstGeom prst="rect">
            <a:avLst/>
          </a:prstGeom>
        </p:spPr>
        <p:txBody>
          <a:bodyPr/>
          <a:lstStyle>
            <a:lvl1pPr marL="342878" indent="-342878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1" indent="-285732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500"/>
              </a:spcAft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Training Data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962A457-21EE-2D4E-86C1-52A7881809AA}"/>
              </a:ext>
            </a:extLst>
          </p:cNvPr>
          <p:cNvSpPr txBox="1">
            <a:spLocks/>
          </p:cNvSpPr>
          <p:nvPr/>
        </p:nvSpPr>
        <p:spPr>
          <a:xfrm>
            <a:off x="9709220" y="1348803"/>
            <a:ext cx="1989441" cy="7048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/>
          <a:lstStyle>
            <a:lvl1pPr algn="ctr" defTabSz="457171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Karla"/>
                <a:ea typeface="+mj-ea"/>
                <a:cs typeface="Karla"/>
              </a:defRPr>
            </a:lvl1pPr>
          </a:lstStyle>
          <a:p>
            <a:pPr fontAlgn="ctr"/>
            <a:r>
              <a:rPr lang="en-US" sz="4000" dirty="0">
                <a:solidFill>
                  <a:schemeClr val="bg2"/>
                </a:solidFill>
              </a:rPr>
              <a:t>10 obs.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0862A52-3497-0C4D-961C-1CA6A402BC2F}"/>
              </a:ext>
            </a:extLst>
          </p:cNvPr>
          <p:cNvSpPr txBox="1">
            <a:spLocks/>
          </p:cNvSpPr>
          <p:nvPr/>
        </p:nvSpPr>
        <p:spPr>
          <a:xfrm>
            <a:off x="9740115" y="703501"/>
            <a:ext cx="2113004" cy="550567"/>
          </a:xfrm>
          <a:prstGeom prst="rect">
            <a:avLst/>
          </a:prstGeom>
        </p:spPr>
        <p:txBody>
          <a:bodyPr/>
          <a:lstStyle>
            <a:lvl1pPr marL="342878" indent="-342878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1" indent="-285732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500"/>
              </a:spcAft>
              <a:buNone/>
            </a:pPr>
            <a:r>
              <a:rPr lang="en-US" sz="2800" dirty="0">
                <a:solidFill>
                  <a:srgbClr val="C00000"/>
                </a:solidFill>
              </a:rPr>
              <a:t>Testing Data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EF57DAE-3C61-A549-83A2-92F9D2EA2425}"/>
              </a:ext>
            </a:extLst>
          </p:cNvPr>
          <p:cNvSpPr txBox="1">
            <a:spLocks/>
          </p:cNvSpPr>
          <p:nvPr/>
        </p:nvSpPr>
        <p:spPr>
          <a:xfrm>
            <a:off x="5025564" y="1503039"/>
            <a:ext cx="2434121" cy="550567"/>
          </a:xfrm>
          <a:prstGeom prst="rect">
            <a:avLst/>
          </a:prstGeom>
        </p:spPr>
        <p:txBody>
          <a:bodyPr/>
          <a:lstStyle>
            <a:lvl1pPr marL="342878" indent="-342878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1" indent="-285732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500"/>
              </a:spcAft>
              <a:buNone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Validation Data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486680A-8A5F-474C-80A9-7698BAC9BBC3}"/>
              </a:ext>
            </a:extLst>
          </p:cNvPr>
          <p:cNvSpPr txBox="1">
            <a:spLocks/>
          </p:cNvSpPr>
          <p:nvPr/>
        </p:nvSpPr>
        <p:spPr>
          <a:xfrm>
            <a:off x="849307" y="1507314"/>
            <a:ext cx="1890257" cy="550567"/>
          </a:xfrm>
          <a:prstGeom prst="rect">
            <a:avLst/>
          </a:prstGeom>
        </p:spPr>
        <p:txBody>
          <a:bodyPr/>
          <a:lstStyle>
            <a:lvl1pPr marL="342878" indent="-342878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1" indent="-285732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500"/>
              </a:spcAft>
              <a:buNone/>
            </a:pPr>
            <a:r>
              <a:rPr lang="en-US" sz="2800" dirty="0"/>
              <a:t>Run #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9E93E34-212A-C548-BC81-32814F8CD2B2}"/>
              </a:ext>
            </a:extLst>
          </p:cNvPr>
          <p:cNvCxnSpPr/>
          <p:nvPr/>
        </p:nvCxnSpPr>
        <p:spPr>
          <a:xfrm>
            <a:off x="453565" y="2053604"/>
            <a:ext cx="7006120" cy="0"/>
          </a:xfrm>
          <a:prstGeom prst="line">
            <a:avLst/>
          </a:prstGeom>
          <a:ln w="571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430D2E5-FE57-4646-87F2-CF8613221D97}"/>
              </a:ext>
            </a:extLst>
          </p:cNvPr>
          <p:cNvSpPr txBox="1">
            <a:spLocks/>
          </p:cNvSpPr>
          <p:nvPr/>
        </p:nvSpPr>
        <p:spPr>
          <a:xfrm>
            <a:off x="1108117" y="2244007"/>
            <a:ext cx="581151" cy="550567"/>
          </a:xfrm>
          <a:prstGeom prst="rect">
            <a:avLst/>
          </a:prstGeom>
        </p:spPr>
        <p:txBody>
          <a:bodyPr/>
          <a:lstStyle>
            <a:lvl1pPr marL="342878" indent="-342878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1" indent="-285732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500"/>
              </a:spcAft>
              <a:buNone/>
            </a:pPr>
            <a:r>
              <a:rPr lang="en-US" sz="2800" dirty="0"/>
              <a:t>1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336613C-CD2E-5A40-8F49-DD99E7A0FE90}"/>
              </a:ext>
            </a:extLst>
          </p:cNvPr>
          <p:cNvSpPr txBox="1">
            <a:spLocks/>
          </p:cNvSpPr>
          <p:nvPr/>
        </p:nvSpPr>
        <p:spPr>
          <a:xfrm>
            <a:off x="3163689" y="2271815"/>
            <a:ext cx="1771440" cy="550567"/>
          </a:xfrm>
          <a:prstGeom prst="rect">
            <a:avLst/>
          </a:prstGeom>
        </p:spPr>
        <p:txBody>
          <a:bodyPr/>
          <a:lstStyle>
            <a:lvl1pPr marL="342878" indent="-342878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1" indent="-285732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500"/>
              </a:spcAft>
              <a:buNone/>
            </a:pPr>
            <a:r>
              <a:rPr lang="en-US" sz="2800" dirty="0"/>
              <a:t>x</a:t>
            </a:r>
            <a:r>
              <a:rPr lang="en-US" sz="2800" baseline="-25000" dirty="0"/>
              <a:t>1</a:t>
            </a:r>
            <a:r>
              <a:rPr lang="en-US" sz="2800" dirty="0"/>
              <a:t> – x</a:t>
            </a:r>
            <a:r>
              <a:rPr lang="en-US" sz="2800" baseline="-25000" dirty="0"/>
              <a:t>55</a:t>
            </a:r>
            <a:endParaRPr lang="en-US" sz="280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8C99AD5-E213-8045-938D-6A4C6DFB9387}"/>
              </a:ext>
            </a:extLst>
          </p:cNvPr>
          <p:cNvSpPr txBox="1">
            <a:spLocks/>
          </p:cNvSpPr>
          <p:nvPr/>
        </p:nvSpPr>
        <p:spPr>
          <a:xfrm>
            <a:off x="5808038" y="2271814"/>
            <a:ext cx="1771440" cy="550567"/>
          </a:xfrm>
          <a:prstGeom prst="rect">
            <a:avLst/>
          </a:prstGeom>
        </p:spPr>
        <p:txBody>
          <a:bodyPr/>
          <a:lstStyle>
            <a:lvl1pPr marL="342878" indent="-342878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1" indent="-285732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500"/>
              </a:spcAft>
              <a:buNone/>
            </a:pPr>
            <a:r>
              <a:rPr lang="en-US" sz="2800" dirty="0"/>
              <a:t>x</a:t>
            </a:r>
            <a:r>
              <a:rPr lang="en-US" sz="2800" baseline="-25000" dirty="0"/>
              <a:t>56</a:t>
            </a:r>
            <a:r>
              <a:rPr lang="en-US" sz="2800" dirty="0"/>
              <a:t> – x</a:t>
            </a:r>
            <a:r>
              <a:rPr lang="en-US" sz="2800" baseline="-25000" dirty="0"/>
              <a:t>60</a:t>
            </a:r>
            <a:endParaRPr lang="en-US" sz="2800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4DDF398-5DC9-774B-836E-898D13017C6E}"/>
              </a:ext>
            </a:extLst>
          </p:cNvPr>
          <p:cNvSpPr txBox="1">
            <a:spLocks/>
          </p:cNvSpPr>
          <p:nvPr/>
        </p:nvSpPr>
        <p:spPr>
          <a:xfrm>
            <a:off x="831296" y="353777"/>
            <a:ext cx="7679321" cy="550567"/>
          </a:xfrm>
          <a:prstGeom prst="rect">
            <a:avLst/>
          </a:prstGeom>
        </p:spPr>
        <p:txBody>
          <a:bodyPr/>
          <a:lstStyle>
            <a:lvl1pPr marL="342878" indent="-342878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1" indent="-285732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500"/>
              </a:spcAft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For a specific parameterization of a model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6CA5720-50E5-5047-BA4C-F60E20BC615C}"/>
              </a:ext>
            </a:extLst>
          </p:cNvPr>
          <p:cNvCxnSpPr/>
          <p:nvPr/>
        </p:nvCxnSpPr>
        <p:spPr>
          <a:xfrm>
            <a:off x="453565" y="2910043"/>
            <a:ext cx="7006120" cy="0"/>
          </a:xfrm>
          <a:prstGeom prst="line">
            <a:avLst/>
          </a:prstGeom>
          <a:ln w="571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1EC4BEC-67C8-DF42-BC0A-71ACD229E0ED}"/>
              </a:ext>
            </a:extLst>
          </p:cNvPr>
          <p:cNvSpPr txBox="1">
            <a:spLocks/>
          </p:cNvSpPr>
          <p:nvPr/>
        </p:nvSpPr>
        <p:spPr>
          <a:xfrm>
            <a:off x="1108117" y="3100446"/>
            <a:ext cx="581151" cy="550567"/>
          </a:xfrm>
          <a:prstGeom prst="rect">
            <a:avLst/>
          </a:prstGeom>
        </p:spPr>
        <p:txBody>
          <a:bodyPr/>
          <a:lstStyle>
            <a:lvl1pPr marL="342878" indent="-342878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1" indent="-285732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500"/>
              </a:spcAft>
              <a:buNone/>
            </a:pPr>
            <a:r>
              <a:rPr lang="en-US" sz="2800" dirty="0"/>
              <a:t>2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ACB4186-07C4-D94C-901D-2DEC41FCE1FE}"/>
              </a:ext>
            </a:extLst>
          </p:cNvPr>
          <p:cNvSpPr txBox="1">
            <a:spLocks/>
          </p:cNvSpPr>
          <p:nvPr/>
        </p:nvSpPr>
        <p:spPr>
          <a:xfrm>
            <a:off x="3163688" y="3128254"/>
            <a:ext cx="2884185" cy="768775"/>
          </a:xfrm>
          <a:prstGeom prst="rect">
            <a:avLst/>
          </a:prstGeom>
        </p:spPr>
        <p:txBody>
          <a:bodyPr/>
          <a:lstStyle>
            <a:lvl1pPr marL="342878" indent="-342878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1" indent="-285732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500"/>
              </a:spcAft>
              <a:buNone/>
            </a:pPr>
            <a:r>
              <a:rPr lang="en-US" sz="2800" dirty="0"/>
              <a:t>x</a:t>
            </a:r>
            <a:r>
              <a:rPr lang="en-US" sz="2800" baseline="-25000" dirty="0"/>
              <a:t>1</a:t>
            </a:r>
            <a:r>
              <a:rPr lang="en-US" sz="2800" dirty="0"/>
              <a:t> – x</a:t>
            </a:r>
            <a:r>
              <a:rPr lang="en-US" sz="2800" baseline="-25000" dirty="0"/>
              <a:t>50</a:t>
            </a:r>
            <a:r>
              <a:rPr lang="en-US" sz="2800" dirty="0"/>
              <a:t>;x</a:t>
            </a:r>
            <a:r>
              <a:rPr lang="en-US" sz="2800" baseline="-25000" dirty="0"/>
              <a:t>56</a:t>
            </a:r>
            <a:r>
              <a:rPr lang="en-US" sz="2800" dirty="0"/>
              <a:t> – x</a:t>
            </a:r>
            <a:r>
              <a:rPr lang="en-US" sz="2800" baseline="-25000" dirty="0"/>
              <a:t>60 </a:t>
            </a:r>
            <a:endParaRPr lang="en-US" sz="2800" dirty="0"/>
          </a:p>
          <a:p>
            <a:pPr marL="0" indent="0">
              <a:spcAft>
                <a:spcPts val="500"/>
              </a:spcAft>
              <a:buNone/>
            </a:pPr>
            <a:endParaRPr lang="en-US" sz="2800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03CA556-C025-3440-808A-B02260D654EF}"/>
              </a:ext>
            </a:extLst>
          </p:cNvPr>
          <p:cNvSpPr txBox="1">
            <a:spLocks/>
          </p:cNvSpPr>
          <p:nvPr/>
        </p:nvSpPr>
        <p:spPr>
          <a:xfrm>
            <a:off x="5808038" y="3128253"/>
            <a:ext cx="1771440" cy="550567"/>
          </a:xfrm>
          <a:prstGeom prst="rect">
            <a:avLst/>
          </a:prstGeom>
        </p:spPr>
        <p:txBody>
          <a:bodyPr/>
          <a:lstStyle>
            <a:lvl1pPr marL="342878" indent="-342878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1" indent="-285732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500"/>
              </a:spcAft>
              <a:buNone/>
            </a:pPr>
            <a:r>
              <a:rPr lang="en-US" sz="2800" dirty="0"/>
              <a:t>x</a:t>
            </a:r>
            <a:r>
              <a:rPr lang="en-US" sz="2800" baseline="-25000" dirty="0"/>
              <a:t>51</a:t>
            </a:r>
            <a:r>
              <a:rPr lang="en-US" sz="2800" dirty="0"/>
              <a:t> – x</a:t>
            </a:r>
            <a:r>
              <a:rPr lang="en-US" sz="2800" baseline="-25000" dirty="0"/>
              <a:t>55</a:t>
            </a:r>
            <a:endParaRPr lang="en-US" sz="28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07D01C0-ECDF-5F4D-9935-F3897293F56A}"/>
              </a:ext>
            </a:extLst>
          </p:cNvPr>
          <p:cNvCxnSpPr/>
          <p:nvPr/>
        </p:nvCxnSpPr>
        <p:spPr>
          <a:xfrm>
            <a:off x="453565" y="4827075"/>
            <a:ext cx="7006120" cy="0"/>
          </a:xfrm>
          <a:prstGeom prst="line">
            <a:avLst/>
          </a:prstGeom>
          <a:ln w="571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AC1B92AC-AF15-FE45-A2B7-8B98BAC96FD3}"/>
              </a:ext>
            </a:extLst>
          </p:cNvPr>
          <p:cNvSpPr txBox="1">
            <a:spLocks/>
          </p:cNvSpPr>
          <p:nvPr/>
        </p:nvSpPr>
        <p:spPr>
          <a:xfrm>
            <a:off x="1108117" y="5017478"/>
            <a:ext cx="581151" cy="550567"/>
          </a:xfrm>
          <a:prstGeom prst="rect">
            <a:avLst/>
          </a:prstGeom>
        </p:spPr>
        <p:txBody>
          <a:bodyPr/>
          <a:lstStyle>
            <a:lvl1pPr marL="342878" indent="-342878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1" indent="-285732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500"/>
              </a:spcAft>
              <a:buNone/>
            </a:pPr>
            <a:r>
              <a:rPr lang="en-US" sz="2800" dirty="0"/>
              <a:t>11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31CBCFEC-FC08-314D-B34E-65F1047370C4}"/>
              </a:ext>
            </a:extLst>
          </p:cNvPr>
          <p:cNvSpPr txBox="1">
            <a:spLocks/>
          </p:cNvSpPr>
          <p:nvPr/>
        </p:nvSpPr>
        <p:spPr>
          <a:xfrm>
            <a:off x="3373243" y="5045285"/>
            <a:ext cx="1652321" cy="768775"/>
          </a:xfrm>
          <a:prstGeom prst="rect">
            <a:avLst/>
          </a:prstGeom>
        </p:spPr>
        <p:txBody>
          <a:bodyPr/>
          <a:lstStyle>
            <a:lvl1pPr marL="342878" indent="-342878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1" indent="-285732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500"/>
              </a:spcAft>
              <a:buNone/>
            </a:pPr>
            <a:r>
              <a:rPr lang="en-US" sz="2800" dirty="0"/>
              <a:t>x</a:t>
            </a:r>
            <a:r>
              <a:rPr lang="en-US" sz="2800" baseline="-25000" dirty="0"/>
              <a:t>6</a:t>
            </a:r>
            <a:r>
              <a:rPr lang="en-US" sz="2800" dirty="0"/>
              <a:t> – x</a:t>
            </a:r>
            <a:r>
              <a:rPr lang="en-US" sz="2800" baseline="-25000" dirty="0"/>
              <a:t>60</a:t>
            </a:r>
            <a:endParaRPr lang="en-US" sz="2800" dirty="0"/>
          </a:p>
          <a:p>
            <a:pPr marL="0" indent="0">
              <a:spcAft>
                <a:spcPts val="500"/>
              </a:spcAft>
              <a:buNone/>
            </a:pPr>
            <a:endParaRPr lang="en-US" sz="280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E8697A6-F244-FD46-82EF-AE107F6CA849}"/>
              </a:ext>
            </a:extLst>
          </p:cNvPr>
          <p:cNvSpPr txBox="1">
            <a:spLocks/>
          </p:cNvSpPr>
          <p:nvPr/>
        </p:nvSpPr>
        <p:spPr>
          <a:xfrm>
            <a:off x="5808038" y="5045285"/>
            <a:ext cx="1771440" cy="550567"/>
          </a:xfrm>
          <a:prstGeom prst="rect">
            <a:avLst/>
          </a:prstGeom>
        </p:spPr>
        <p:txBody>
          <a:bodyPr/>
          <a:lstStyle>
            <a:lvl1pPr marL="342878" indent="-342878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1" indent="-285732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500"/>
              </a:spcAft>
              <a:buNone/>
            </a:pPr>
            <a:r>
              <a:rPr lang="en-US" sz="2800" dirty="0"/>
              <a:t>x</a:t>
            </a:r>
            <a:r>
              <a:rPr lang="en-US" sz="2800" baseline="-25000" dirty="0"/>
              <a:t>1</a:t>
            </a:r>
            <a:r>
              <a:rPr lang="en-US" sz="2800" dirty="0"/>
              <a:t> – x</a:t>
            </a:r>
            <a:r>
              <a:rPr lang="en-US" sz="2800" baseline="-25000" dirty="0"/>
              <a:t>5</a:t>
            </a:r>
            <a:endParaRPr lang="en-US" sz="2800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46478634-5813-0848-95AE-62C530213729}"/>
              </a:ext>
            </a:extLst>
          </p:cNvPr>
          <p:cNvSpPr txBox="1">
            <a:spLocks/>
          </p:cNvSpPr>
          <p:nvPr/>
        </p:nvSpPr>
        <p:spPr>
          <a:xfrm>
            <a:off x="1108116" y="3042709"/>
            <a:ext cx="581151" cy="550567"/>
          </a:xfrm>
          <a:prstGeom prst="rect">
            <a:avLst/>
          </a:prstGeom>
        </p:spPr>
        <p:txBody>
          <a:bodyPr/>
          <a:lstStyle>
            <a:lvl1pPr marL="342878" indent="-342878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1" indent="-285732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500"/>
              </a:spcAft>
              <a:buNone/>
            </a:pPr>
            <a:r>
              <a:rPr lang="en-US" sz="7200" dirty="0"/>
              <a:t>.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3A2C2EEF-A765-D64D-9CF7-67C53A2F5003}"/>
              </a:ext>
            </a:extLst>
          </p:cNvPr>
          <p:cNvSpPr txBox="1">
            <a:spLocks/>
          </p:cNvSpPr>
          <p:nvPr/>
        </p:nvSpPr>
        <p:spPr>
          <a:xfrm>
            <a:off x="1108116" y="3384367"/>
            <a:ext cx="581151" cy="550567"/>
          </a:xfrm>
          <a:prstGeom prst="rect">
            <a:avLst/>
          </a:prstGeom>
        </p:spPr>
        <p:txBody>
          <a:bodyPr/>
          <a:lstStyle>
            <a:lvl1pPr marL="342878" indent="-342878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1" indent="-285732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500"/>
              </a:spcAft>
              <a:buNone/>
            </a:pPr>
            <a:r>
              <a:rPr lang="en-US" sz="7200" dirty="0"/>
              <a:t>.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C9F68A6F-E87E-EC41-A01C-D769586D309B}"/>
              </a:ext>
            </a:extLst>
          </p:cNvPr>
          <p:cNvSpPr txBox="1">
            <a:spLocks/>
          </p:cNvSpPr>
          <p:nvPr/>
        </p:nvSpPr>
        <p:spPr>
          <a:xfrm>
            <a:off x="1108115" y="3695352"/>
            <a:ext cx="581151" cy="550567"/>
          </a:xfrm>
          <a:prstGeom prst="rect">
            <a:avLst/>
          </a:prstGeom>
        </p:spPr>
        <p:txBody>
          <a:bodyPr/>
          <a:lstStyle>
            <a:lvl1pPr marL="342878" indent="-342878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1" indent="-285732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500"/>
              </a:spcAft>
              <a:buNone/>
            </a:pPr>
            <a:r>
              <a:rPr lang="en-US" sz="7200" dirty="0"/>
              <a:t>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D27856F-5DA8-7847-A99D-33EE2B5AE1CB}"/>
              </a:ext>
            </a:extLst>
          </p:cNvPr>
          <p:cNvCxnSpPr/>
          <p:nvPr/>
        </p:nvCxnSpPr>
        <p:spPr>
          <a:xfrm>
            <a:off x="453565" y="3695352"/>
            <a:ext cx="7006120" cy="0"/>
          </a:xfrm>
          <a:prstGeom prst="line">
            <a:avLst/>
          </a:prstGeom>
          <a:ln w="571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744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302D7-1ACA-224D-B29D-4D28082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14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9A83478-6174-1548-AC71-8AA92AD01238}"/>
              </a:ext>
            </a:extLst>
          </p:cNvPr>
          <p:cNvSpPr txBox="1">
            <a:spLocks/>
          </p:cNvSpPr>
          <p:nvPr/>
        </p:nvSpPr>
        <p:spPr>
          <a:xfrm>
            <a:off x="1442216" y="1510779"/>
            <a:ext cx="10280662" cy="2178905"/>
          </a:xfrm>
          <a:prstGeom prst="rect">
            <a:avLst/>
          </a:prstGeom>
        </p:spPr>
        <p:txBody>
          <a:bodyPr/>
          <a:lstStyle>
            <a:lvl1pPr marL="342878" indent="-342878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1" indent="-285732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50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Perform all </a:t>
            </a:r>
            <a:r>
              <a:rPr lang="en-US" sz="2800" dirty="0">
                <a:solidFill>
                  <a:srgbClr val="C00000"/>
                </a:solidFill>
              </a:rPr>
              <a:t>k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runs (</a:t>
            </a:r>
            <a:r>
              <a:rPr lang="en-US" sz="2800" dirty="0">
                <a:solidFill>
                  <a:srgbClr val="C00000"/>
                </a:solidFill>
              </a:rPr>
              <a:t>k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-fold cross validation) for each model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that you care to investigate. Average the </a:t>
            </a:r>
            <a:r>
              <a:rPr lang="en-US" sz="2800" dirty="0">
                <a:solidFill>
                  <a:srgbClr val="C00000"/>
                </a:solidFill>
              </a:rPr>
              <a:t>k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performances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Aft>
                <a:spcPts val="50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Pick the model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that gives the highest average performance</a:t>
            </a:r>
          </a:p>
          <a:p>
            <a:pPr>
              <a:spcAft>
                <a:spcPts val="50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Retrain that model on all of the original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training data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that you received (e.g., all 60 observations)</a:t>
            </a:r>
          </a:p>
        </p:txBody>
      </p:sp>
    </p:spTree>
    <p:extLst>
      <p:ext uri="{BB962C8B-B14F-4D97-AF65-F5344CB8AC3E}">
        <p14:creationId xmlns:p14="http://schemas.microsoft.com/office/powerpoint/2010/main" val="3709002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Lab #4: Demonstration of Dataset Splits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15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302D7-1ACA-224D-B29D-4D28082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3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42DE3A-C3D5-DB4E-8609-AB055504742F}"/>
              </a:ext>
            </a:extLst>
          </p:cNvPr>
          <p:cNvSpPr txBox="1">
            <a:spLocks/>
          </p:cNvSpPr>
          <p:nvPr/>
        </p:nvSpPr>
        <p:spPr>
          <a:xfrm>
            <a:off x="1421187" y="572316"/>
            <a:ext cx="9650467" cy="1268841"/>
          </a:xfrm>
          <a:prstGeom prst="rect">
            <a:avLst/>
          </a:prstGeom>
        </p:spPr>
        <p:txBody>
          <a:bodyPr/>
          <a:lstStyle>
            <a:lvl1pPr marL="342878" indent="-342878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1" indent="-285732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500"/>
              </a:spcAft>
            </a:pPr>
            <a:r>
              <a:rPr lang="en-US" sz="2800" dirty="0"/>
              <a:t>We are given this data and can do whatever we want with it.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3BD8E3E-02C2-A04A-ABCD-1382F18753BD}"/>
              </a:ext>
            </a:extLst>
          </p:cNvPr>
          <p:cNvSpPr txBox="1">
            <a:spLocks/>
          </p:cNvSpPr>
          <p:nvPr/>
        </p:nvSpPr>
        <p:spPr>
          <a:xfrm>
            <a:off x="3256164" y="5153326"/>
            <a:ext cx="4522413" cy="70480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 algn="ctr" defTabSz="457171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Karla"/>
                <a:ea typeface="+mj-ea"/>
                <a:cs typeface="Karla"/>
              </a:defRPr>
            </a:lvl1pPr>
          </a:lstStyle>
          <a:p>
            <a:pPr fontAlgn="ctr"/>
            <a:r>
              <a:rPr lang="en-US" sz="4000" dirty="0">
                <a:solidFill>
                  <a:schemeClr val="bg2"/>
                </a:solidFill>
              </a:rPr>
              <a:t>60 observations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8DE834-CC07-0E41-B7E2-0108AA7E1244}"/>
              </a:ext>
            </a:extLst>
          </p:cNvPr>
          <p:cNvSpPr txBox="1">
            <a:spLocks/>
          </p:cNvSpPr>
          <p:nvPr/>
        </p:nvSpPr>
        <p:spPr>
          <a:xfrm>
            <a:off x="5041674" y="4602759"/>
            <a:ext cx="951391" cy="550567"/>
          </a:xfrm>
          <a:prstGeom prst="rect">
            <a:avLst/>
          </a:prstGeom>
        </p:spPr>
        <p:txBody>
          <a:bodyPr/>
          <a:lstStyle>
            <a:lvl1pPr marL="342878" indent="-342878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1" indent="-285732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500"/>
              </a:spcAft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57670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302D7-1ACA-224D-B29D-4D28082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4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3BD8E3E-02C2-A04A-ABCD-1382F18753BD}"/>
              </a:ext>
            </a:extLst>
          </p:cNvPr>
          <p:cNvSpPr txBox="1">
            <a:spLocks/>
          </p:cNvSpPr>
          <p:nvPr/>
        </p:nvSpPr>
        <p:spPr>
          <a:xfrm>
            <a:off x="3256164" y="5153326"/>
            <a:ext cx="4522413" cy="70480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 algn="ctr" defTabSz="457171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Karla"/>
                <a:ea typeface="+mj-ea"/>
                <a:cs typeface="Karla"/>
              </a:defRPr>
            </a:lvl1pPr>
          </a:lstStyle>
          <a:p>
            <a:pPr fontAlgn="ctr"/>
            <a:r>
              <a:rPr lang="en-US" sz="4000" dirty="0">
                <a:solidFill>
                  <a:schemeClr val="bg2"/>
                </a:solidFill>
              </a:rPr>
              <a:t>60 observations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8DE834-CC07-0E41-B7E2-0108AA7E1244}"/>
              </a:ext>
            </a:extLst>
          </p:cNvPr>
          <p:cNvSpPr txBox="1">
            <a:spLocks/>
          </p:cNvSpPr>
          <p:nvPr/>
        </p:nvSpPr>
        <p:spPr>
          <a:xfrm>
            <a:off x="3972776" y="4602759"/>
            <a:ext cx="3089188" cy="550567"/>
          </a:xfrm>
          <a:prstGeom prst="rect">
            <a:avLst/>
          </a:prstGeom>
        </p:spPr>
        <p:txBody>
          <a:bodyPr/>
          <a:lstStyle>
            <a:lvl1pPr marL="342878" indent="-342878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1" indent="-285732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500"/>
              </a:spcAft>
              <a:buNone/>
            </a:pPr>
            <a:r>
              <a:rPr lang="en-US" sz="2800" strike="sngStrike" dirty="0">
                <a:solidFill>
                  <a:schemeClr val="accent1">
                    <a:lumMod val="75000"/>
                  </a:schemeClr>
                </a:solidFill>
              </a:rPr>
              <a:t>Data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 Training Data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8625B1-3FCF-D341-A872-3B904ADFA559}"/>
              </a:ext>
            </a:extLst>
          </p:cNvPr>
          <p:cNvSpPr txBox="1">
            <a:spLocks/>
          </p:cNvSpPr>
          <p:nvPr/>
        </p:nvSpPr>
        <p:spPr>
          <a:xfrm>
            <a:off x="1421187" y="572316"/>
            <a:ext cx="9650467" cy="1268841"/>
          </a:xfrm>
          <a:prstGeom prst="rect">
            <a:avLst/>
          </a:prstGeom>
        </p:spPr>
        <p:txBody>
          <a:bodyPr/>
          <a:lstStyle>
            <a:lvl1pPr marL="342878" indent="-342878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1" indent="-285732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500"/>
              </a:spcAft>
            </a:pPr>
            <a:r>
              <a:rPr lang="en-US" sz="2800" dirty="0"/>
              <a:t>We are given this data and can do whatever we want with it.</a:t>
            </a:r>
          </a:p>
          <a:p>
            <a:pPr>
              <a:spcAft>
                <a:spcPts val="500"/>
              </a:spcAft>
            </a:pPr>
            <a:r>
              <a:rPr lang="en-US" sz="2800" dirty="0"/>
              <a:t>We can use it to train a model!</a:t>
            </a:r>
          </a:p>
          <a:p>
            <a:pPr>
              <a:spcAft>
                <a:spcPts val="50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6169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302D7-1ACA-224D-B29D-4D28082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5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3BD8E3E-02C2-A04A-ABCD-1382F18753BD}"/>
              </a:ext>
            </a:extLst>
          </p:cNvPr>
          <p:cNvSpPr txBox="1">
            <a:spLocks/>
          </p:cNvSpPr>
          <p:nvPr/>
        </p:nvSpPr>
        <p:spPr>
          <a:xfrm>
            <a:off x="3256164" y="5153326"/>
            <a:ext cx="4522413" cy="70480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 algn="ctr" defTabSz="457171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Karla"/>
                <a:ea typeface="+mj-ea"/>
                <a:cs typeface="Karla"/>
              </a:defRPr>
            </a:lvl1pPr>
          </a:lstStyle>
          <a:p>
            <a:pPr fontAlgn="ctr"/>
            <a:r>
              <a:rPr lang="en-US" sz="4000" dirty="0">
                <a:solidFill>
                  <a:schemeClr val="bg2"/>
                </a:solidFill>
              </a:rPr>
              <a:t>60 observations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8DE834-CC07-0E41-B7E2-0108AA7E1244}"/>
              </a:ext>
            </a:extLst>
          </p:cNvPr>
          <p:cNvSpPr txBox="1">
            <a:spLocks/>
          </p:cNvSpPr>
          <p:nvPr/>
        </p:nvSpPr>
        <p:spPr>
          <a:xfrm>
            <a:off x="3972776" y="4602759"/>
            <a:ext cx="3089188" cy="550567"/>
          </a:xfrm>
          <a:prstGeom prst="rect">
            <a:avLst/>
          </a:prstGeom>
        </p:spPr>
        <p:txBody>
          <a:bodyPr/>
          <a:lstStyle>
            <a:lvl1pPr marL="342878" indent="-342878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1" indent="-285732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500"/>
              </a:spcAft>
              <a:buNone/>
            </a:pPr>
            <a:r>
              <a:rPr lang="en-US" sz="2800" strike="sngStrike" dirty="0">
                <a:solidFill>
                  <a:schemeClr val="accent1">
                    <a:lumMod val="75000"/>
                  </a:schemeClr>
                </a:solidFill>
              </a:rPr>
              <a:t>Data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 Training Data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8625B1-3FCF-D341-A872-3B904ADFA559}"/>
              </a:ext>
            </a:extLst>
          </p:cNvPr>
          <p:cNvSpPr txBox="1">
            <a:spLocks/>
          </p:cNvSpPr>
          <p:nvPr/>
        </p:nvSpPr>
        <p:spPr>
          <a:xfrm>
            <a:off x="1421187" y="572316"/>
            <a:ext cx="9650467" cy="1268841"/>
          </a:xfrm>
          <a:prstGeom prst="rect">
            <a:avLst/>
          </a:prstGeom>
        </p:spPr>
        <p:txBody>
          <a:bodyPr/>
          <a:lstStyle>
            <a:lvl1pPr marL="342878" indent="-342878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1" indent="-285732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500"/>
              </a:spcAft>
            </a:pPr>
            <a:r>
              <a:rPr lang="en-US" sz="2800" dirty="0"/>
              <a:t>We are given this data and can do whatever we want with it.</a:t>
            </a:r>
          </a:p>
          <a:p>
            <a:pPr>
              <a:spcAft>
                <a:spcPts val="500"/>
              </a:spcAft>
            </a:pPr>
            <a:r>
              <a:rPr lang="en-US" sz="2800" dirty="0"/>
              <a:t>We can use it to train a model!</a:t>
            </a:r>
          </a:p>
          <a:p>
            <a:pPr>
              <a:spcAft>
                <a:spcPts val="500"/>
              </a:spcAft>
            </a:pPr>
            <a:r>
              <a:rPr lang="en-US" sz="2800" dirty="0"/>
              <a:t>The assumption is that there exists some other, hidden data elsewhere for us to apply our model on. During the training of our model, we never have access to it.</a:t>
            </a:r>
          </a:p>
          <a:p>
            <a:pPr>
              <a:spcAft>
                <a:spcPts val="500"/>
              </a:spcAft>
            </a:pPr>
            <a:endParaRPr lang="en-US" sz="2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962A457-21EE-2D4E-86C1-52A7881809AA}"/>
              </a:ext>
            </a:extLst>
          </p:cNvPr>
          <p:cNvSpPr txBox="1">
            <a:spLocks/>
          </p:cNvSpPr>
          <p:nvPr/>
        </p:nvSpPr>
        <p:spPr>
          <a:xfrm>
            <a:off x="7951571" y="5153325"/>
            <a:ext cx="1989441" cy="7048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/>
          <a:lstStyle>
            <a:lvl1pPr algn="ctr" defTabSz="457171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Karla"/>
                <a:ea typeface="+mj-ea"/>
                <a:cs typeface="Karla"/>
              </a:defRPr>
            </a:lvl1pPr>
          </a:lstStyle>
          <a:p>
            <a:pPr fontAlgn="ctr"/>
            <a:r>
              <a:rPr lang="en-US" sz="4000" dirty="0">
                <a:solidFill>
                  <a:schemeClr val="bg2"/>
                </a:solidFill>
              </a:rPr>
              <a:t>10 obs.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0862A52-3497-0C4D-961C-1CA6A402BC2F}"/>
              </a:ext>
            </a:extLst>
          </p:cNvPr>
          <p:cNvSpPr txBox="1">
            <a:spLocks/>
          </p:cNvSpPr>
          <p:nvPr/>
        </p:nvSpPr>
        <p:spPr>
          <a:xfrm>
            <a:off x="7982466" y="4508023"/>
            <a:ext cx="2113004" cy="550567"/>
          </a:xfrm>
          <a:prstGeom prst="rect">
            <a:avLst/>
          </a:prstGeom>
        </p:spPr>
        <p:txBody>
          <a:bodyPr/>
          <a:lstStyle>
            <a:lvl1pPr marL="342878" indent="-342878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1" indent="-285732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500"/>
              </a:spcAft>
              <a:buNone/>
            </a:pPr>
            <a:r>
              <a:rPr lang="en-US" sz="2800" dirty="0">
                <a:solidFill>
                  <a:srgbClr val="C00000"/>
                </a:solidFill>
              </a:rPr>
              <a:t>Testing Data</a:t>
            </a:r>
          </a:p>
        </p:txBody>
      </p:sp>
    </p:spTree>
    <p:extLst>
      <p:ext uri="{BB962C8B-B14F-4D97-AF65-F5344CB8AC3E}">
        <p14:creationId xmlns:p14="http://schemas.microsoft.com/office/powerpoint/2010/main" val="3341390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302D7-1ACA-224D-B29D-4D28082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6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3BD8E3E-02C2-A04A-ABCD-1382F18753BD}"/>
              </a:ext>
            </a:extLst>
          </p:cNvPr>
          <p:cNvSpPr txBox="1">
            <a:spLocks/>
          </p:cNvSpPr>
          <p:nvPr/>
        </p:nvSpPr>
        <p:spPr>
          <a:xfrm>
            <a:off x="3256164" y="5153326"/>
            <a:ext cx="4522413" cy="70480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 algn="ctr" defTabSz="457171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Karla"/>
                <a:ea typeface="+mj-ea"/>
                <a:cs typeface="Karla"/>
              </a:defRPr>
            </a:lvl1pPr>
          </a:lstStyle>
          <a:p>
            <a:pPr fontAlgn="ctr"/>
            <a:r>
              <a:rPr lang="en-US" sz="4000" dirty="0">
                <a:solidFill>
                  <a:schemeClr val="bg2"/>
                </a:solidFill>
              </a:rPr>
              <a:t>60 observations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8DE834-CC07-0E41-B7E2-0108AA7E1244}"/>
              </a:ext>
            </a:extLst>
          </p:cNvPr>
          <p:cNvSpPr txBox="1">
            <a:spLocks/>
          </p:cNvSpPr>
          <p:nvPr/>
        </p:nvSpPr>
        <p:spPr>
          <a:xfrm>
            <a:off x="3972776" y="4602759"/>
            <a:ext cx="3089188" cy="550567"/>
          </a:xfrm>
          <a:prstGeom prst="rect">
            <a:avLst/>
          </a:prstGeom>
        </p:spPr>
        <p:txBody>
          <a:bodyPr/>
          <a:lstStyle>
            <a:lvl1pPr marL="342878" indent="-342878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1" indent="-285732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500"/>
              </a:spcAft>
              <a:buNone/>
            </a:pPr>
            <a:r>
              <a:rPr lang="en-US" sz="2800" strike="sngStrike" dirty="0">
                <a:solidFill>
                  <a:schemeClr val="accent1">
                    <a:lumMod val="75000"/>
                  </a:schemeClr>
                </a:solidFill>
              </a:rPr>
              <a:t>Data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 Training Data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8625B1-3FCF-D341-A872-3B904ADFA559}"/>
              </a:ext>
            </a:extLst>
          </p:cNvPr>
          <p:cNvSpPr txBox="1">
            <a:spLocks/>
          </p:cNvSpPr>
          <p:nvPr/>
        </p:nvSpPr>
        <p:spPr>
          <a:xfrm>
            <a:off x="1421187" y="572316"/>
            <a:ext cx="9650467" cy="1268841"/>
          </a:xfrm>
          <a:prstGeom prst="rect">
            <a:avLst/>
          </a:prstGeom>
        </p:spPr>
        <p:txBody>
          <a:bodyPr/>
          <a:lstStyle>
            <a:lvl1pPr marL="342878" indent="-342878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1" indent="-285732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500"/>
              </a:spcAft>
            </a:pPr>
            <a:r>
              <a:rPr lang="en-US" sz="2800" dirty="0"/>
              <a:t>The assumption (and hope) is that our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training data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/>
              <a:t>is representative of the ever-elusive </a:t>
            </a:r>
            <a:r>
              <a:rPr lang="en-US" sz="2800" dirty="0">
                <a:solidFill>
                  <a:srgbClr val="C00000"/>
                </a:solidFill>
              </a:rPr>
              <a:t>testing data </a:t>
            </a:r>
            <a:r>
              <a:rPr lang="en-US" sz="2800" dirty="0"/>
              <a:t>that our trained model will use</a:t>
            </a:r>
          </a:p>
          <a:p>
            <a:pPr>
              <a:spcAft>
                <a:spcPts val="500"/>
              </a:spcAft>
            </a:pPr>
            <a:endParaRPr lang="en-US" sz="2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962A457-21EE-2D4E-86C1-52A7881809AA}"/>
              </a:ext>
            </a:extLst>
          </p:cNvPr>
          <p:cNvSpPr txBox="1">
            <a:spLocks/>
          </p:cNvSpPr>
          <p:nvPr/>
        </p:nvSpPr>
        <p:spPr>
          <a:xfrm>
            <a:off x="7951571" y="5153325"/>
            <a:ext cx="1989441" cy="7048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/>
          <a:lstStyle>
            <a:lvl1pPr algn="ctr" defTabSz="457171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Karla"/>
                <a:ea typeface="+mj-ea"/>
                <a:cs typeface="Karla"/>
              </a:defRPr>
            </a:lvl1pPr>
          </a:lstStyle>
          <a:p>
            <a:pPr fontAlgn="ctr"/>
            <a:r>
              <a:rPr lang="en-US" sz="4000" dirty="0">
                <a:solidFill>
                  <a:schemeClr val="bg2"/>
                </a:solidFill>
              </a:rPr>
              <a:t>10 obs.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0862A52-3497-0C4D-961C-1CA6A402BC2F}"/>
              </a:ext>
            </a:extLst>
          </p:cNvPr>
          <p:cNvSpPr txBox="1">
            <a:spLocks/>
          </p:cNvSpPr>
          <p:nvPr/>
        </p:nvSpPr>
        <p:spPr>
          <a:xfrm>
            <a:off x="7982466" y="4508023"/>
            <a:ext cx="2113004" cy="550567"/>
          </a:xfrm>
          <a:prstGeom prst="rect">
            <a:avLst/>
          </a:prstGeom>
        </p:spPr>
        <p:txBody>
          <a:bodyPr/>
          <a:lstStyle>
            <a:lvl1pPr marL="342878" indent="-342878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1" indent="-285732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500"/>
              </a:spcAft>
              <a:buNone/>
            </a:pPr>
            <a:r>
              <a:rPr lang="en-US" sz="2800" dirty="0">
                <a:solidFill>
                  <a:srgbClr val="C00000"/>
                </a:solidFill>
              </a:rPr>
              <a:t>Testing Data</a:t>
            </a:r>
          </a:p>
        </p:txBody>
      </p:sp>
    </p:spTree>
    <p:extLst>
      <p:ext uri="{BB962C8B-B14F-4D97-AF65-F5344CB8AC3E}">
        <p14:creationId xmlns:p14="http://schemas.microsoft.com/office/powerpoint/2010/main" val="3225786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302D7-1ACA-224D-B29D-4D28082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7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3BD8E3E-02C2-A04A-ABCD-1382F18753BD}"/>
              </a:ext>
            </a:extLst>
          </p:cNvPr>
          <p:cNvSpPr txBox="1">
            <a:spLocks/>
          </p:cNvSpPr>
          <p:nvPr/>
        </p:nvSpPr>
        <p:spPr>
          <a:xfrm>
            <a:off x="3256164" y="5153326"/>
            <a:ext cx="4522413" cy="70480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 algn="ctr" defTabSz="457171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Karla"/>
                <a:ea typeface="+mj-ea"/>
                <a:cs typeface="Karla"/>
              </a:defRPr>
            </a:lvl1pPr>
          </a:lstStyle>
          <a:p>
            <a:pPr fontAlgn="ctr"/>
            <a:r>
              <a:rPr lang="en-US" sz="4000" dirty="0">
                <a:solidFill>
                  <a:schemeClr val="bg2"/>
                </a:solidFill>
              </a:rPr>
              <a:t>60 observations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8DE834-CC07-0E41-B7E2-0108AA7E1244}"/>
              </a:ext>
            </a:extLst>
          </p:cNvPr>
          <p:cNvSpPr txBox="1">
            <a:spLocks/>
          </p:cNvSpPr>
          <p:nvPr/>
        </p:nvSpPr>
        <p:spPr>
          <a:xfrm>
            <a:off x="3972776" y="4602759"/>
            <a:ext cx="3089188" cy="550567"/>
          </a:xfrm>
          <a:prstGeom prst="rect">
            <a:avLst/>
          </a:prstGeom>
        </p:spPr>
        <p:txBody>
          <a:bodyPr/>
          <a:lstStyle>
            <a:lvl1pPr marL="342878" indent="-342878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1" indent="-285732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500"/>
              </a:spcAft>
              <a:buNone/>
            </a:pPr>
            <a:r>
              <a:rPr lang="en-US" sz="2800" strike="sngStrike" dirty="0">
                <a:solidFill>
                  <a:schemeClr val="accent1">
                    <a:lumMod val="75000"/>
                  </a:schemeClr>
                </a:solidFill>
              </a:rPr>
              <a:t>Data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 Training Data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8625B1-3FCF-D341-A872-3B904ADFA559}"/>
              </a:ext>
            </a:extLst>
          </p:cNvPr>
          <p:cNvSpPr txBox="1">
            <a:spLocks/>
          </p:cNvSpPr>
          <p:nvPr/>
        </p:nvSpPr>
        <p:spPr>
          <a:xfrm>
            <a:off x="1421187" y="572316"/>
            <a:ext cx="9650467" cy="1268841"/>
          </a:xfrm>
          <a:prstGeom prst="rect">
            <a:avLst/>
          </a:prstGeom>
        </p:spPr>
        <p:txBody>
          <a:bodyPr/>
          <a:lstStyle>
            <a:lvl1pPr marL="342878" indent="-342878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1" indent="-285732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500"/>
              </a:spcAft>
            </a:pPr>
            <a:r>
              <a:rPr lang="en-US" sz="2800" dirty="0"/>
              <a:t>The assumption (and hope) is that our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training data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/>
              <a:t>is representative of the ever-elusive </a:t>
            </a:r>
            <a:r>
              <a:rPr lang="en-US" sz="2800" dirty="0">
                <a:solidFill>
                  <a:srgbClr val="C00000"/>
                </a:solidFill>
              </a:rPr>
              <a:t>testing data </a:t>
            </a:r>
            <a:r>
              <a:rPr lang="en-US" sz="2800" dirty="0"/>
              <a:t>that our trained model will use</a:t>
            </a:r>
          </a:p>
          <a:p>
            <a:pPr>
              <a:spcAft>
                <a:spcPts val="500"/>
              </a:spcAft>
            </a:pPr>
            <a:r>
              <a:rPr lang="en-US" sz="2800" dirty="0"/>
              <a:t>Let’s say that our model performed poorly on the </a:t>
            </a:r>
            <a:r>
              <a:rPr lang="en-US" sz="2800" dirty="0">
                <a:solidFill>
                  <a:srgbClr val="C00000"/>
                </a:solidFill>
              </a:rPr>
              <a:t>testing data.</a:t>
            </a:r>
            <a:r>
              <a:rPr lang="en-US" sz="2800" dirty="0"/>
              <a:t> What are possible causes?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962A457-21EE-2D4E-86C1-52A7881809AA}"/>
              </a:ext>
            </a:extLst>
          </p:cNvPr>
          <p:cNvSpPr txBox="1">
            <a:spLocks/>
          </p:cNvSpPr>
          <p:nvPr/>
        </p:nvSpPr>
        <p:spPr>
          <a:xfrm>
            <a:off x="7951571" y="5153325"/>
            <a:ext cx="1989441" cy="7048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/>
          <a:lstStyle>
            <a:lvl1pPr algn="ctr" defTabSz="457171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Karla"/>
                <a:ea typeface="+mj-ea"/>
                <a:cs typeface="Karla"/>
              </a:defRPr>
            </a:lvl1pPr>
          </a:lstStyle>
          <a:p>
            <a:pPr fontAlgn="ctr"/>
            <a:r>
              <a:rPr lang="en-US" sz="4000" dirty="0">
                <a:solidFill>
                  <a:schemeClr val="bg2"/>
                </a:solidFill>
              </a:rPr>
              <a:t>10 obs.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0862A52-3497-0C4D-961C-1CA6A402BC2F}"/>
              </a:ext>
            </a:extLst>
          </p:cNvPr>
          <p:cNvSpPr txBox="1">
            <a:spLocks/>
          </p:cNvSpPr>
          <p:nvPr/>
        </p:nvSpPr>
        <p:spPr>
          <a:xfrm>
            <a:off x="7982466" y="4508023"/>
            <a:ext cx="2113004" cy="550567"/>
          </a:xfrm>
          <a:prstGeom prst="rect">
            <a:avLst/>
          </a:prstGeom>
        </p:spPr>
        <p:txBody>
          <a:bodyPr/>
          <a:lstStyle>
            <a:lvl1pPr marL="342878" indent="-342878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1" indent="-285732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500"/>
              </a:spcAft>
              <a:buNone/>
            </a:pPr>
            <a:r>
              <a:rPr lang="en-US" sz="2800" dirty="0">
                <a:solidFill>
                  <a:srgbClr val="C00000"/>
                </a:solidFill>
              </a:rPr>
              <a:t>Testing Data</a:t>
            </a:r>
          </a:p>
        </p:txBody>
      </p:sp>
    </p:spTree>
    <p:extLst>
      <p:ext uri="{BB962C8B-B14F-4D97-AF65-F5344CB8AC3E}">
        <p14:creationId xmlns:p14="http://schemas.microsoft.com/office/powerpoint/2010/main" val="2640301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302D7-1ACA-224D-B29D-4D28082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8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3BD8E3E-02C2-A04A-ABCD-1382F18753BD}"/>
              </a:ext>
            </a:extLst>
          </p:cNvPr>
          <p:cNvSpPr txBox="1">
            <a:spLocks/>
          </p:cNvSpPr>
          <p:nvPr/>
        </p:nvSpPr>
        <p:spPr>
          <a:xfrm>
            <a:off x="3256164" y="5153326"/>
            <a:ext cx="4522413" cy="70480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 algn="ctr" defTabSz="457171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Karla"/>
                <a:ea typeface="+mj-ea"/>
                <a:cs typeface="Karla"/>
              </a:defRPr>
            </a:lvl1pPr>
          </a:lstStyle>
          <a:p>
            <a:pPr fontAlgn="ctr"/>
            <a:r>
              <a:rPr lang="en-US" sz="4000" dirty="0">
                <a:solidFill>
                  <a:schemeClr val="bg2"/>
                </a:solidFill>
              </a:rPr>
              <a:t>60 observations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8DE834-CC07-0E41-B7E2-0108AA7E1244}"/>
              </a:ext>
            </a:extLst>
          </p:cNvPr>
          <p:cNvSpPr txBox="1">
            <a:spLocks/>
          </p:cNvSpPr>
          <p:nvPr/>
        </p:nvSpPr>
        <p:spPr>
          <a:xfrm>
            <a:off x="3972776" y="4602759"/>
            <a:ext cx="3089188" cy="550567"/>
          </a:xfrm>
          <a:prstGeom prst="rect">
            <a:avLst/>
          </a:prstGeom>
        </p:spPr>
        <p:txBody>
          <a:bodyPr/>
          <a:lstStyle>
            <a:lvl1pPr marL="342878" indent="-342878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1" indent="-285732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500"/>
              </a:spcAft>
              <a:buNone/>
            </a:pPr>
            <a:r>
              <a:rPr lang="en-US" sz="2800" strike="sngStrike" dirty="0">
                <a:solidFill>
                  <a:schemeClr val="accent1">
                    <a:lumMod val="75000"/>
                  </a:schemeClr>
                </a:solidFill>
              </a:rPr>
              <a:t>Data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 Training Data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8625B1-3FCF-D341-A872-3B904ADFA559}"/>
              </a:ext>
            </a:extLst>
          </p:cNvPr>
          <p:cNvSpPr txBox="1">
            <a:spLocks/>
          </p:cNvSpPr>
          <p:nvPr/>
        </p:nvSpPr>
        <p:spPr>
          <a:xfrm>
            <a:off x="1421187" y="572316"/>
            <a:ext cx="9650467" cy="1268841"/>
          </a:xfrm>
          <a:prstGeom prst="rect">
            <a:avLst/>
          </a:prstGeom>
        </p:spPr>
        <p:txBody>
          <a:bodyPr/>
          <a:lstStyle>
            <a:lvl1pPr marL="342878" indent="-342878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1" indent="-285732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500"/>
              </a:spcAft>
            </a:pPr>
            <a:r>
              <a:rPr lang="en-US" sz="2800" dirty="0"/>
              <a:t>The assumption (and hope) is that our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training data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/>
              <a:t>is representative of the ever-elusive </a:t>
            </a:r>
            <a:r>
              <a:rPr lang="en-US" sz="2800" dirty="0">
                <a:solidFill>
                  <a:srgbClr val="C00000"/>
                </a:solidFill>
              </a:rPr>
              <a:t>testing data </a:t>
            </a:r>
            <a:r>
              <a:rPr lang="en-US" sz="2800" dirty="0"/>
              <a:t>that our trained model will use</a:t>
            </a:r>
          </a:p>
          <a:p>
            <a:pPr>
              <a:spcAft>
                <a:spcPts val="500"/>
              </a:spcAft>
            </a:pPr>
            <a:r>
              <a:rPr lang="en-US" sz="2800" dirty="0"/>
              <a:t>Let’s say that our model performed poorly on the </a:t>
            </a:r>
            <a:r>
              <a:rPr lang="en-US" sz="2800" dirty="0">
                <a:solidFill>
                  <a:srgbClr val="C00000"/>
                </a:solidFill>
              </a:rPr>
              <a:t>testing data.</a:t>
            </a:r>
            <a:r>
              <a:rPr lang="en-US" sz="2800" dirty="0"/>
              <a:t> What are possible causes?</a:t>
            </a:r>
          </a:p>
          <a:p>
            <a:pPr>
              <a:spcAft>
                <a:spcPts val="500"/>
              </a:spcAft>
            </a:pPr>
            <a:r>
              <a:rPr lang="en-US" sz="2800" dirty="0"/>
              <a:t>How do we know our trained model was trained well?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962A457-21EE-2D4E-86C1-52A7881809AA}"/>
              </a:ext>
            </a:extLst>
          </p:cNvPr>
          <p:cNvSpPr txBox="1">
            <a:spLocks/>
          </p:cNvSpPr>
          <p:nvPr/>
        </p:nvSpPr>
        <p:spPr>
          <a:xfrm>
            <a:off x="7951571" y="5153325"/>
            <a:ext cx="1989441" cy="7048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/>
          <a:lstStyle>
            <a:lvl1pPr algn="ctr" defTabSz="457171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Karla"/>
                <a:ea typeface="+mj-ea"/>
                <a:cs typeface="Karla"/>
              </a:defRPr>
            </a:lvl1pPr>
          </a:lstStyle>
          <a:p>
            <a:pPr fontAlgn="ctr"/>
            <a:r>
              <a:rPr lang="en-US" sz="4000" dirty="0">
                <a:solidFill>
                  <a:schemeClr val="bg2"/>
                </a:solidFill>
              </a:rPr>
              <a:t>10 obs.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0862A52-3497-0C4D-961C-1CA6A402BC2F}"/>
              </a:ext>
            </a:extLst>
          </p:cNvPr>
          <p:cNvSpPr txBox="1">
            <a:spLocks/>
          </p:cNvSpPr>
          <p:nvPr/>
        </p:nvSpPr>
        <p:spPr>
          <a:xfrm>
            <a:off x="7982466" y="4508023"/>
            <a:ext cx="2113004" cy="550567"/>
          </a:xfrm>
          <a:prstGeom prst="rect">
            <a:avLst/>
          </a:prstGeom>
        </p:spPr>
        <p:txBody>
          <a:bodyPr/>
          <a:lstStyle>
            <a:lvl1pPr marL="342878" indent="-342878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1" indent="-285732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500"/>
              </a:spcAft>
              <a:buNone/>
            </a:pPr>
            <a:r>
              <a:rPr lang="en-US" sz="2800" dirty="0">
                <a:solidFill>
                  <a:srgbClr val="C00000"/>
                </a:solidFill>
              </a:rPr>
              <a:t>Testing Data</a:t>
            </a:r>
          </a:p>
        </p:txBody>
      </p:sp>
    </p:spTree>
    <p:extLst>
      <p:ext uri="{BB962C8B-B14F-4D97-AF65-F5344CB8AC3E}">
        <p14:creationId xmlns:p14="http://schemas.microsoft.com/office/powerpoint/2010/main" val="3160282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302D7-1ACA-224D-B29D-4D28082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9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3BD8E3E-02C2-A04A-ABCD-1382F18753BD}"/>
              </a:ext>
            </a:extLst>
          </p:cNvPr>
          <p:cNvSpPr txBox="1">
            <a:spLocks/>
          </p:cNvSpPr>
          <p:nvPr/>
        </p:nvSpPr>
        <p:spPr>
          <a:xfrm>
            <a:off x="3256164" y="5153326"/>
            <a:ext cx="4522413" cy="70480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 algn="ctr" defTabSz="457171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Karla"/>
                <a:ea typeface="+mj-ea"/>
                <a:cs typeface="Karla"/>
              </a:defRPr>
            </a:lvl1pPr>
          </a:lstStyle>
          <a:p>
            <a:pPr fontAlgn="ctr"/>
            <a:r>
              <a:rPr lang="en-US" sz="4000" dirty="0">
                <a:solidFill>
                  <a:schemeClr val="bg2"/>
                </a:solidFill>
              </a:rPr>
              <a:t>60 observations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8DE834-CC07-0E41-B7E2-0108AA7E1244}"/>
              </a:ext>
            </a:extLst>
          </p:cNvPr>
          <p:cNvSpPr txBox="1">
            <a:spLocks/>
          </p:cNvSpPr>
          <p:nvPr/>
        </p:nvSpPr>
        <p:spPr>
          <a:xfrm>
            <a:off x="3972776" y="4602759"/>
            <a:ext cx="3089188" cy="550567"/>
          </a:xfrm>
          <a:prstGeom prst="rect">
            <a:avLst/>
          </a:prstGeom>
        </p:spPr>
        <p:txBody>
          <a:bodyPr/>
          <a:lstStyle>
            <a:lvl1pPr marL="342878" indent="-342878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1" indent="-285732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500"/>
              </a:spcAft>
              <a:buNone/>
            </a:pPr>
            <a:r>
              <a:rPr lang="en-US" sz="2800" strike="sngStrike" dirty="0">
                <a:solidFill>
                  <a:schemeClr val="accent1">
                    <a:lumMod val="75000"/>
                  </a:schemeClr>
                </a:solidFill>
              </a:rPr>
              <a:t>Data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 Training Data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8625B1-3FCF-D341-A872-3B904ADFA559}"/>
              </a:ext>
            </a:extLst>
          </p:cNvPr>
          <p:cNvSpPr txBox="1">
            <a:spLocks/>
          </p:cNvSpPr>
          <p:nvPr/>
        </p:nvSpPr>
        <p:spPr>
          <a:xfrm>
            <a:off x="1421187" y="572316"/>
            <a:ext cx="10280662" cy="1268841"/>
          </a:xfrm>
          <a:prstGeom prst="rect">
            <a:avLst/>
          </a:prstGeom>
        </p:spPr>
        <p:txBody>
          <a:bodyPr/>
          <a:lstStyle>
            <a:lvl1pPr marL="342878" indent="-342878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1" indent="-285732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500"/>
              </a:spcAft>
            </a:pPr>
            <a:r>
              <a:rPr lang="en-US" sz="2800" dirty="0"/>
              <a:t>The assumption (and hope) is that our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training data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/>
              <a:t>is representative of the ever-elusive </a:t>
            </a:r>
            <a:r>
              <a:rPr lang="en-US" sz="2800" dirty="0">
                <a:solidFill>
                  <a:srgbClr val="C00000"/>
                </a:solidFill>
              </a:rPr>
              <a:t>testing data </a:t>
            </a:r>
            <a:r>
              <a:rPr lang="en-US" sz="2800" dirty="0"/>
              <a:t>that our trained model will use</a:t>
            </a:r>
          </a:p>
          <a:p>
            <a:pPr>
              <a:spcAft>
                <a:spcPts val="500"/>
              </a:spcAft>
            </a:pPr>
            <a:r>
              <a:rPr lang="en-US" sz="2800" dirty="0"/>
              <a:t>Let’s say that our model performed poorly on the </a:t>
            </a:r>
            <a:r>
              <a:rPr lang="en-US" sz="2800" dirty="0">
                <a:solidFill>
                  <a:srgbClr val="C00000"/>
                </a:solidFill>
              </a:rPr>
              <a:t>testing data.</a:t>
            </a:r>
            <a:r>
              <a:rPr lang="en-US" sz="2800" dirty="0"/>
              <a:t> What are possible causes?</a:t>
            </a:r>
          </a:p>
          <a:p>
            <a:pPr>
              <a:spcAft>
                <a:spcPts val="500"/>
              </a:spcAft>
            </a:pPr>
            <a:r>
              <a:rPr lang="en-US" sz="2800" dirty="0"/>
              <a:t>How do we know our trained model was trained well?</a:t>
            </a:r>
          </a:p>
          <a:p>
            <a:pPr lvl="1">
              <a:spcAft>
                <a:spcPts val="500"/>
              </a:spcAft>
            </a:pPr>
            <a:r>
              <a:rPr lang="en-US" sz="2400" dirty="0"/>
              <a:t>Let’s make a synthetic “test” set from our training, for evaluation purposes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962A457-21EE-2D4E-86C1-52A7881809AA}"/>
              </a:ext>
            </a:extLst>
          </p:cNvPr>
          <p:cNvSpPr txBox="1">
            <a:spLocks/>
          </p:cNvSpPr>
          <p:nvPr/>
        </p:nvSpPr>
        <p:spPr>
          <a:xfrm>
            <a:off x="7951571" y="5153325"/>
            <a:ext cx="1989441" cy="7048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/>
          <a:lstStyle>
            <a:lvl1pPr algn="ctr" defTabSz="457171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Karla"/>
                <a:ea typeface="+mj-ea"/>
                <a:cs typeface="Karla"/>
              </a:defRPr>
            </a:lvl1pPr>
          </a:lstStyle>
          <a:p>
            <a:pPr fontAlgn="ctr"/>
            <a:r>
              <a:rPr lang="en-US" sz="4000" dirty="0">
                <a:solidFill>
                  <a:schemeClr val="bg2"/>
                </a:solidFill>
              </a:rPr>
              <a:t>10 obs.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0862A52-3497-0C4D-961C-1CA6A402BC2F}"/>
              </a:ext>
            </a:extLst>
          </p:cNvPr>
          <p:cNvSpPr txBox="1">
            <a:spLocks/>
          </p:cNvSpPr>
          <p:nvPr/>
        </p:nvSpPr>
        <p:spPr>
          <a:xfrm>
            <a:off x="7982466" y="4508023"/>
            <a:ext cx="2113004" cy="550567"/>
          </a:xfrm>
          <a:prstGeom prst="rect">
            <a:avLst/>
          </a:prstGeom>
        </p:spPr>
        <p:txBody>
          <a:bodyPr/>
          <a:lstStyle>
            <a:lvl1pPr marL="342878" indent="-342878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1" indent="-285732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500"/>
              </a:spcAft>
              <a:buNone/>
            </a:pPr>
            <a:r>
              <a:rPr lang="en-US" sz="2800" dirty="0">
                <a:solidFill>
                  <a:srgbClr val="C00000"/>
                </a:solidFill>
              </a:rPr>
              <a:t>Testing Data</a:t>
            </a:r>
          </a:p>
        </p:txBody>
      </p:sp>
    </p:spTree>
    <p:extLst>
      <p:ext uri="{BB962C8B-B14F-4D97-AF65-F5344CB8AC3E}">
        <p14:creationId xmlns:p14="http://schemas.microsoft.com/office/powerpoint/2010/main" val="3284133832"/>
      </p:ext>
    </p:extLst>
  </p:cSld>
  <p:clrMapOvr>
    <a:masterClrMapping/>
  </p:clrMapOvr>
</p:sld>
</file>

<file path=ppt/theme/theme1.xml><?xml version="1.0" encoding="utf-8"?>
<a:theme xmlns:a="http://schemas.openxmlformats.org/drawingml/2006/main" name="GEC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EE3F4256-57BA-4E45-A16C-7FF03EA64AD5}" vid="{8FDA9A5F-BD2F-2E4D-B6B1-DDFA3E9D3C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6251</TotalTime>
  <Words>695</Words>
  <Application>Microsoft Macintosh PowerPoint</Application>
  <PresentationFormat>Widescreen</PresentationFormat>
  <Paragraphs>121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Karla</vt:lpstr>
      <vt:lpstr>GEC_template</vt:lpstr>
      <vt:lpstr>PowerPoint Presentation</vt:lpstr>
      <vt:lpstr>Lab #4: Demonstration of Dataset Splits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375</cp:revision>
  <cp:lastPrinted>2019-09-11T17:12:29Z</cp:lastPrinted>
  <dcterms:created xsi:type="dcterms:W3CDTF">2018-06-24T22:03:35Z</dcterms:created>
  <dcterms:modified xsi:type="dcterms:W3CDTF">2019-09-26T19:50:43Z</dcterms:modified>
</cp:coreProperties>
</file>