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5"/>
  </p:notesMasterIdLst>
  <p:sldIdLst>
    <p:sldId id="256" r:id="rId2"/>
    <p:sldId id="257" r:id="rId3"/>
    <p:sldId id="286" r:id="rId4"/>
    <p:sldId id="287" r:id="rId5"/>
    <p:sldId id="288" r:id="rId6"/>
    <p:sldId id="289" r:id="rId7"/>
    <p:sldId id="291" r:id="rId8"/>
    <p:sldId id="290" r:id="rId9"/>
    <p:sldId id="292" r:id="rId10"/>
    <p:sldId id="293" r:id="rId11"/>
    <p:sldId id="294" r:id="rId12"/>
    <p:sldId id="295" r:id="rId13"/>
    <p:sldId id="296" r:id="rId14"/>
    <p:sldId id="297" r:id="rId15"/>
    <p:sldId id="298" r:id="rId16"/>
    <p:sldId id="299" r:id="rId17"/>
    <p:sldId id="300" r:id="rId18"/>
    <p:sldId id="302" r:id="rId19"/>
    <p:sldId id="301"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285"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Karla"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8F4"/>
    <a:srgbClr val="45C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4" name="Google Shape;1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4" name="Google Shape;1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400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4ec726a93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47" name="Google Shape;447;g44ec726a9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p:cSld name="Title Slide">
    <p:bg>
      <p:bgPr>
        <a:solidFill>
          <a:srgbClr val="F9F9F9"/>
        </a:solid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914400" y="1694902"/>
            <a:ext cx="10363200" cy="1470025"/>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464646"/>
              </a:buClr>
              <a:buSzPts val="3400"/>
              <a:buFont typeface="Karla"/>
              <a:buNone/>
              <a:defRPr sz="3400" b="0" i="0" u="none" strike="noStrike" cap="none">
                <a:solidFill>
                  <a:srgbClr val="464646"/>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6" name="Google Shape;16;p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7" name="Google Shape;17;p2"/>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8" name="Google Shape;18;p2"/>
          <p:cNvSpPr txBox="1"/>
          <p:nvPr/>
        </p:nvSpPr>
        <p:spPr>
          <a:xfrm>
            <a:off x="2082800" y="2958528"/>
            <a:ext cx="8026400" cy="95410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3F3F3F"/>
              </a:buClr>
              <a:buSzPts val="3200"/>
              <a:buFont typeface="Karla"/>
              <a:buNone/>
              <a:tabLst/>
              <a:defRPr/>
            </a:pPr>
            <a:r>
              <a:rPr kumimoji="0" lang="en-US" sz="3200" b="0" i="0" u="none" strike="noStrike" kern="0" cap="none" spc="0" normalizeH="0" baseline="0" noProof="0" dirty="0">
                <a:ln>
                  <a:noFill/>
                </a:ln>
                <a:solidFill>
                  <a:srgbClr val="3F3F3F"/>
                </a:solidFill>
                <a:effectLst/>
                <a:uLnTx/>
                <a:uFillTx/>
                <a:latin typeface="Karla"/>
                <a:ea typeface="Karla"/>
                <a:cs typeface="Karla"/>
                <a:sym typeface="Karla"/>
              </a:rPr>
              <a:t>CS109A Introduction to Data Science</a:t>
            </a:r>
            <a:endParaRPr kumimoji="0" sz="2400" b="0" i="0" u="none" strike="noStrike" kern="0" cap="none" spc="0" normalizeH="0" baseline="0" noProof="0" dirty="0">
              <a:ln>
                <a:noFill/>
              </a:ln>
              <a:solidFill>
                <a:srgbClr val="3F3F3F"/>
              </a:solidFill>
              <a:effectLst/>
              <a:uLnTx/>
              <a:uFillTx/>
              <a:latin typeface="Karla"/>
              <a:ea typeface="Karla"/>
              <a:cs typeface="Karla"/>
              <a:sym typeface="Karla"/>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err="1">
                <a:ln>
                  <a:noFill/>
                </a:ln>
                <a:solidFill>
                  <a:srgbClr val="3F3F3F"/>
                </a:solidFill>
                <a:effectLst/>
                <a:uLnTx/>
                <a:uFillTx/>
                <a:latin typeface="Karla"/>
                <a:ea typeface="Karla"/>
                <a:cs typeface="Karla"/>
                <a:sym typeface="Karla"/>
              </a:rPr>
              <a:t>Pavlos</a:t>
            </a:r>
            <a:r>
              <a:rPr kumimoji="0" lang="en-US" sz="2400" b="0" i="0" u="none" strike="noStrike" kern="0" cap="none" spc="0" normalizeH="0" baseline="0" noProof="0" dirty="0">
                <a:ln>
                  <a:noFill/>
                </a:ln>
                <a:solidFill>
                  <a:srgbClr val="3F3F3F"/>
                </a:solidFill>
                <a:effectLst/>
                <a:uLnTx/>
                <a:uFillTx/>
                <a:latin typeface="Karla"/>
                <a:ea typeface="Karla"/>
                <a:cs typeface="Karla"/>
                <a:sym typeface="Karla"/>
              </a:rPr>
              <a:t> </a:t>
            </a:r>
            <a:r>
              <a:rPr kumimoji="0" lang="en-US" sz="2400" b="0" i="0" u="none" strike="noStrike" kern="0" cap="none" spc="0" normalizeH="0" baseline="0" noProof="0" dirty="0" err="1">
                <a:ln>
                  <a:noFill/>
                </a:ln>
                <a:solidFill>
                  <a:srgbClr val="3F3F3F"/>
                </a:solidFill>
                <a:effectLst/>
                <a:uLnTx/>
                <a:uFillTx/>
                <a:latin typeface="Karla"/>
                <a:ea typeface="Karla"/>
                <a:cs typeface="Karla"/>
                <a:sym typeface="Karla"/>
              </a:rPr>
              <a:t>Protopapas</a:t>
            </a:r>
            <a:r>
              <a:rPr kumimoji="0" lang="en-US" sz="2400" b="0" i="0" u="none" strike="noStrike" kern="0" cap="none" spc="0" normalizeH="0" baseline="0" noProof="0" dirty="0">
                <a:ln>
                  <a:noFill/>
                </a:ln>
                <a:solidFill>
                  <a:srgbClr val="3F3F3F"/>
                </a:solidFill>
                <a:effectLst/>
                <a:uLnTx/>
                <a:uFillTx/>
                <a:latin typeface="Karla"/>
                <a:ea typeface="Karla"/>
                <a:cs typeface="Karla"/>
                <a:sym typeface="Karla"/>
              </a:rPr>
              <a:t>, Kevin Rader, and Chris Tanner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 name="Google Shape;19;p2"/>
          <p:cNvGrpSpPr/>
          <p:nvPr/>
        </p:nvGrpSpPr>
        <p:grpSpPr>
          <a:xfrm>
            <a:off x="4475134" y="4428549"/>
            <a:ext cx="3154320" cy="1764795"/>
            <a:chOff x="3383860" y="4092499"/>
            <a:chExt cx="1774304" cy="1102997"/>
          </a:xfrm>
        </p:grpSpPr>
        <p:pic>
          <p:nvPicPr>
            <p:cNvPr id="20" name="Google Shape;20;p2" descr="iacs.png"/>
            <p:cNvPicPr preferRelativeResize="0"/>
            <p:nvPr/>
          </p:nvPicPr>
          <p:blipFill rotWithShape="1">
            <a:blip r:embed="rId2">
              <a:alphaModFix/>
            </a:blip>
            <a:srcRect/>
            <a:stretch/>
          </p:blipFill>
          <p:spPr>
            <a:xfrm>
              <a:off x="3383860" y="4092501"/>
              <a:ext cx="874886" cy="1102995"/>
            </a:xfrm>
            <a:prstGeom prst="rect">
              <a:avLst/>
            </a:prstGeom>
            <a:noFill/>
            <a:ln>
              <a:noFill/>
            </a:ln>
          </p:spPr>
        </p:pic>
        <p:pic>
          <p:nvPicPr>
            <p:cNvPr id="21" name="Google Shape;21;p2" descr="harvard.png"/>
            <p:cNvPicPr preferRelativeResize="0"/>
            <p:nvPr/>
          </p:nvPicPr>
          <p:blipFill rotWithShape="1">
            <a:blip r:embed="rId3">
              <a:alphaModFix/>
            </a:blip>
            <a:srcRect/>
            <a:stretch/>
          </p:blipFill>
          <p:spPr>
            <a:xfrm>
              <a:off x="4283769" y="4092499"/>
              <a:ext cx="874395" cy="1102995"/>
            </a:xfrm>
            <a:prstGeom prst="rect">
              <a:avLst/>
            </a:prstGeom>
            <a:noFill/>
            <a:ln>
              <a:noFill/>
            </a:ln>
          </p:spPr>
        </p:pic>
      </p:grpSp>
    </p:spTree>
    <p:extLst>
      <p:ext uri="{BB962C8B-B14F-4D97-AF65-F5344CB8AC3E}">
        <p14:creationId xmlns:p14="http://schemas.microsoft.com/office/powerpoint/2010/main" val="194256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Karla"/>
              <a:buNone/>
              <a:defRPr sz="2000" b="1"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9" name="Google Shape;89;p1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90" name="Google Shape;90;p1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91" name="Google Shape;91;p1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77628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518341" y="951502"/>
            <a:ext cx="10972800" cy="767276"/>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3200"/>
              <a:buFont typeface="Karla"/>
              <a:buNone/>
              <a:defRPr sz="3200" b="0"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12"/>
          <p:cNvSpPr txBox="1">
            <a:spLocks noGrp="1"/>
          </p:cNvSpPr>
          <p:nvPr>
            <p:ph type="body" idx="1"/>
          </p:nvPr>
        </p:nvSpPr>
        <p:spPr>
          <a:xfrm rot="5400000">
            <a:off x="5040429" y="-1834346"/>
            <a:ext cx="2111143" cy="10972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96" name="Google Shape;96;p1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97" name="Google Shape;97;p1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228619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98"/>
        <p:cNvGrpSpPr/>
        <p:nvPr/>
      </p:nvGrpSpPr>
      <p:grpSpPr>
        <a:xfrm>
          <a:off x="0" y="0"/>
          <a:ext cx="0" cy="0"/>
          <a:chOff x="0" y="0"/>
          <a:chExt cx="0" cy="0"/>
        </a:xfrm>
      </p:grpSpPr>
      <p:sp>
        <p:nvSpPr>
          <p:cNvPr id="99" name="Google Shape;99;p13"/>
          <p:cNvSpPr txBox="1">
            <a:spLocks noGrp="1"/>
          </p:cNvSpPr>
          <p:nvPr>
            <p:ph type="title"/>
          </p:nvPr>
        </p:nvSpPr>
        <p:spPr>
          <a:xfrm rot="5400000">
            <a:off x="7285037" y="1828804"/>
            <a:ext cx="5851525" cy="27432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3200"/>
              <a:buFont typeface="Karla"/>
              <a:buNone/>
              <a:defRPr sz="3200" b="0"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 name="Google Shape;100;p13"/>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02" name="Google Shape;102;p1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03" name="Google Shape;103;p1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85100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type="obj" preserve="1">
  <p:cSld name="Title and Content 2">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49292" y="216531"/>
            <a:ext cx="11493416" cy="767276"/>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464646"/>
              </a:buClr>
              <a:buSzPts val="3200"/>
              <a:buFont typeface="Karla"/>
              <a:buNone/>
              <a:defRPr sz="3200" b="0" i="0" u="none" strike="noStrike" cap="none">
                <a:solidFill>
                  <a:srgbClr val="464646"/>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body" idx="1"/>
          </p:nvPr>
        </p:nvSpPr>
        <p:spPr>
          <a:xfrm>
            <a:off x="833415" y="1177758"/>
            <a:ext cx="10327008" cy="211114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grpSp>
        <p:nvGrpSpPr>
          <p:cNvPr id="26" name="Google Shape;26;p3"/>
          <p:cNvGrpSpPr/>
          <p:nvPr/>
        </p:nvGrpSpPr>
        <p:grpSpPr>
          <a:xfrm>
            <a:off x="457200" y="6400800"/>
            <a:ext cx="487418" cy="274320"/>
            <a:chOff x="8442646" y="6356350"/>
            <a:chExt cx="482609" cy="274320"/>
          </a:xfrm>
        </p:grpSpPr>
        <p:pic>
          <p:nvPicPr>
            <p:cNvPr id="27" name="Google Shape;27;p3"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28" name="Google Shape;28;p3"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cxnSp>
        <p:nvCxnSpPr>
          <p:cNvPr id="29" name="Google Shape;29;p3"/>
          <p:cNvCxnSpPr/>
          <p:nvPr/>
        </p:nvCxnSpPr>
        <p:spPr>
          <a:xfrm>
            <a:off x="0" y="789856"/>
            <a:ext cx="12192000" cy="0"/>
          </a:xfrm>
          <a:prstGeom prst="straightConnector1">
            <a:avLst/>
          </a:prstGeom>
          <a:noFill/>
          <a:ln w="9525" cap="flat" cmpd="sng">
            <a:solidFill>
              <a:srgbClr val="3F3F3F"/>
            </a:solidFill>
            <a:prstDash val="solid"/>
            <a:round/>
            <a:headEnd type="none" w="sm" len="sm"/>
            <a:tailEnd type="none" w="sm" len="sm"/>
          </a:ln>
        </p:spPr>
      </p:cxnSp>
      <p:sp>
        <p:nvSpPr>
          <p:cNvPr id="30" name="Google Shape;30;p3"/>
          <p:cNvSpPr txBox="1"/>
          <p:nvPr/>
        </p:nvSpPr>
        <p:spPr>
          <a:xfrm>
            <a:off x="4835215" y="6400800"/>
            <a:ext cx="2323407"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small" spc="0" normalizeH="0" baseline="0" noProof="0" dirty="0">
                <a:ln>
                  <a:noFill/>
                </a:ln>
                <a:solidFill>
                  <a:srgbClr val="7F7F7F"/>
                </a:solidFill>
                <a:effectLst/>
                <a:uLnTx/>
                <a:uFillTx/>
                <a:latin typeface="Karla"/>
                <a:ea typeface="Karla"/>
                <a:cs typeface="Karla"/>
                <a:sym typeface="Karla"/>
              </a:rPr>
              <a:t>CS109A, </a:t>
            </a:r>
            <a:r>
              <a:rPr kumimoji="0" lang="en-US" sz="1100" b="0" i="0" u="none" strike="noStrike" kern="0" cap="small" spc="0" normalizeH="0" baseline="0" noProof="0" dirty="0" err="1">
                <a:ln>
                  <a:noFill/>
                </a:ln>
                <a:solidFill>
                  <a:srgbClr val="7F7F7F"/>
                </a:solidFill>
                <a:effectLst/>
                <a:uLnTx/>
                <a:uFillTx/>
                <a:latin typeface="Karla"/>
                <a:ea typeface="Karla"/>
                <a:cs typeface="Karla"/>
                <a:sym typeface="Karla"/>
              </a:rPr>
              <a:t>Protopapas</a:t>
            </a:r>
            <a:r>
              <a:rPr kumimoji="0" lang="en-US" sz="1100" b="0" i="0" u="none" strike="noStrike" kern="0" cap="small" spc="0" normalizeH="0" baseline="0" noProof="0" dirty="0">
                <a:ln>
                  <a:noFill/>
                </a:ln>
                <a:solidFill>
                  <a:srgbClr val="7F7F7F"/>
                </a:solidFill>
                <a:effectLst/>
                <a:uLnTx/>
                <a:uFillTx/>
                <a:latin typeface="Karla"/>
                <a:ea typeface="Karla"/>
                <a:cs typeface="Karla"/>
                <a:sym typeface="Karla"/>
              </a:rPr>
              <a:t>, Rader, Tanner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156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963084" y="4406903"/>
            <a:ext cx="10363200" cy="1362076"/>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Karla"/>
              <a:buNone/>
              <a:defRPr sz="4000" b="1"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Google Shape;34;p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5" name="Google Shape;35;p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6" name="Google Shape;36;p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57324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ly Content " preserve="1">
  <p:cSld name="Only Content ">
    <p:spTree>
      <p:nvGrpSpPr>
        <p:cNvPr id="1" name="Shape 37"/>
        <p:cNvGrpSpPr/>
        <p:nvPr/>
      </p:nvGrpSpPr>
      <p:grpSpPr>
        <a:xfrm>
          <a:off x="0" y="0"/>
          <a:ext cx="0" cy="0"/>
          <a:chOff x="0" y="0"/>
          <a:chExt cx="0" cy="0"/>
        </a:xfrm>
      </p:grpSpPr>
      <p:sp>
        <p:nvSpPr>
          <p:cNvPr id="38" name="Google Shape;38;p5"/>
          <p:cNvSpPr txBox="1">
            <a:spLocks noGrp="1"/>
          </p:cNvSpPr>
          <p:nvPr>
            <p:ph type="body" idx="1"/>
          </p:nvPr>
        </p:nvSpPr>
        <p:spPr>
          <a:xfrm>
            <a:off x="872951" y="357487"/>
            <a:ext cx="10327008" cy="211114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40" name="Google Shape;40;p5"/>
          <p:cNvSpPr txBox="1"/>
          <p:nvPr/>
        </p:nvSpPr>
        <p:spPr>
          <a:xfrm>
            <a:off x="5257800" y="6400800"/>
            <a:ext cx="1803699"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small" spc="0" normalizeH="0" baseline="0" noProof="0">
                <a:ln>
                  <a:noFill/>
                </a:ln>
                <a:solidFill>
                  <a:srgbClr val="7F7F7F"/>
                </a:solidFill>
                <a:effectLst/>
                <a:uLnTx/>
                <a:uFillTx/>
                <a:latin typeface="Karla"/>
                <a:ea typeface="Karla"/>
                <a:cs typeface="Karla"/>
                <a:sym typeface="Karla"/>
              </a:rPr>
              <a:t>CS109A, Protopapas, Rader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 name="Google Shape;41;p5"/>
          <p:cNvGrpSpPr/>
          <p:nvPr/>
        </p:nvGrpSpPr>
        <p:grpSpPr>
          <a:xfrm>
            <a:off x="457200" y="6400800"/>
            <a:ext cx="487418" cy="274320"/>
            <a:chOff x="8442646" y="6356350"/>
            <a:chExt cx="482609" cy="274320"/>
          </a:xfrm>
        </p:grpSpPr>
        <p:pic>
          <p:nvPicPr>
            <p:cNvPr id="42" name="Google Shape;42;p5"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43" name="Google Shape;43;p5"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spTree>
    <p:extLst>
      <p:ext uri="{BB962C8B-B14F-4D97-AF65-F5344CB8AC3E}">
        <p14:creationId xmlns:p14="http://schemas.microsoft.com/office/powerpoint/2010/main" val="18532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518341" y="951502"/>
            <a:ext cx="10972800" cy="767276"/>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3200"/>
              <a:buFont typeface="Karla"/>
              <a:buNone/>
              <a:defRPr sz="3200" b="0"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6"/>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49" name="Google Shape;49;p6"/>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50" name="Google Shape;50;p6"/>
          <p:cNvSpPr txBox="1"/>
          <p:nvPr/>
        </p:nvSpPr>
        <p:spPr>
          <a:xfrm>
            <a:off x="10109057" y="6109785"/>
            <a:ext cx="1289135"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small" spc="0" normalizeH="0" baseline="0" noProof="0">
                <a:ln>
                  <a:noFill/>
                </a:ln>
                <a:solidFill>
                  <a:srgbClr val="7F7F7F"/>
                </a:solidFill>
                <a:effectLst/>
                <a:uLnTx/>
                <a:uFillTx/>
                <a:latin typeface="Karla"/>
                <a:ea typeface="Karla"/>
                <a:cs typeface="Karla"/>
                <a:sym typeface="Karla"/>
              </a:rPr>
              <a:t>Pavlos Protopapas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 name="Google Shape;51;p6"/>
          <p:cNvGrpSpPr/>
          <p:nvPr/>
        </p:nvGrpSpPr>
        <p:grpSpPr>
          <a:xfrm>
            <a:off x="457200" y="6400800"/>
            <a:ext cx="487418" cy="274320"/>
            <a:chOff x="8442646" y="6356350"/>
            <a:chExt cx="482609" cy="274320"/>
          </a:xfrm>
        </p:grpSpPr>
        <p:pic>
          <p:nvPicPr>
            <p:cNvPr id="52" name="Google Shape;52;p6"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53" name="Google Shape;53;p6"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spTree>
    <p:extLst>
      <p:ext uri="{BB962C8B-B14F-4D97-AF65-F5344CB8AC3E}">
        <p14:creationId xmlns:p14="http://schemas.microsoft.com/office/powerpoint/2010/main" val="58140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518341" y="951502"/>
            <a:ext cx="10972800" cy="767276"/>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3200"/>
              <a:buFont typeface="Karla"/>
              <a:buNone/>
              <a:defRPr sz="3200" b="0"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7"/>
          <p:cNvSpPr txBox="1">
            <a:spLocks noGrp="1"/>
          </p:cNvSpPr>
          <p:nvPr>
            <p:ph type="body" idx="1"/>
          </p:nvPr>
        </p:nvSpPr>
        <p:spPr>
          <a:xfrm>
            <a:off x="609600" y="1535114"/>
            <a:ext cx="5386917"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8" name="Google Shape;58;p7"/>
          <p:cNvSpPr txBox="1">
            <a:spLocks noGrp="1"/>
          </p:cNvSpPr>
          <p:nvPr>
            <p:ph type="body" idx="3"/>
          </p:nvPr>
        </p:nvSpPr>
        <p:spPr>
          <a:xfrm>
            <a:off x="6193370" y="1535114"/>
            <a:ext cx="5389033"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Google Shape;59;p7"/>
          <p:cNvSpPr txBox="1">
            <a:spLocks noGrp="1"/>
          </p:cNvSpPr>
          <p:nvPr>
            <p:ph type="body" idx="4"/>
          </p:nvPr>
        </p:nvSpPr>
        <p:spPr>
          <a:xfrm>
            <a:off x="6193370" y="2174875"/>
            <a:ext cx="5389033"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Google Shape;60;p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61" name="Google Shape;61;p7"/>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grpSp>
        <p:nvGrpSpPr>
          <p:cNvPr id="62" name="Google Shape;62;p7"/>
          <p:cNvGrpSpPr/>
          <p:nvPr/>
        </p:nvGrpSpPr>
        <p:grpSpPr>
          <a:xfrm>
            <a:off x="457200" y="6400800"/>
            <a:ext cx="487418" cy="274320"/>
            <a:chOff x="8442646" y="6356350"/>
            <a:chExt cx="482609" cy="274320"/>
          </a:xfrm>
        </p:grpSpPr>
        <p:pic>
          <p:nvPicPr>
            <p:cNvPr id="63" name="Google Shape;63;p7"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64" name="Google Shape;64;p7"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spTree>
    <p:extLst>
      <p:ext uri="{BB962C8B-B14F-4D97-AF65-F5344CB8AC3E}">
        <p14:creationId xmlns:p14="http://schemas.microsoft.com/office/powerpoint/2010/main" val="84765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type="titleOnly" preserve="1">
  <p:cSld name="Section Title">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609600" y="2739958"/>
            <a:ext cx="10972800" cy="767276"/>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3200"/>
              <a:buFont typeface="Karla"/>
              <a:buNone/>
              <a:defRPr sz="3200" b="0"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8"/>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68" name="Google Shape;68;p8"/>
          <p:cNvSpPr txBox="1"/>
          <p:nvPr/>
        </p:nvSpPr>
        <p:spPr>
          <a:xfrm>
            <a:off x="5257800" y="6400800"/>
            <a:ext cx="1803699"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small" spc="0" normalizeH="0" baseline="0" noProof="0">
                <a:ln>
                  <a:noFill/>
                </a:ln>
                <a:solidFill>
                  <a:srgbClr val="7F7F7F"/>
                </a:solidFill>
                <a:effectLst/>
                <a:uLnTx/>
                <a:uFillTx/>
                <a:latin typeface="Karla"/>
                <a:ea typeface="Karla"/>
                <a:cs typeface="Karla"/>
                <a:sym typeface="Karla"/>
              </a:rPr>
              <a:t>CS109A, Protopapas, Rader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9" name="Google Shape;69;p8"/>
          <p:cNvGrpSpPr/>
          <p:nvPr/>
        </p:nvGrpSpPr>
        <p:grpSpPr>
          <a:xfrm>
            <a:off x="457200" y="6400800"/>
            <a:ext cx="487418" cy="274320"/>
            <a:chOff x="8442646" y="6356350"/>
            <a:chExt cx="482609" cy="274320"/>
          </a:xfrm>
        </p:grpSpPr>
        <p:pic>
          <p:nvPicPr>
            <p:cNvPr id="70" name="Google Shape;70;p8"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71" name="Google Shape;71;p8"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spTree>
    <p:extLst>
      <p:ext uri="{BB962C8B-B14F-4D97-AF65-F5344CB8AC3E}">
        <p14:creationId xmlns:p14="http://schemas.microsoft.com/office/powerpoint/2010/main" val="330902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72"/>
        <p:cNvGrpSpPr/>
        <p:nvPr/>
      </p:nvGrpSpPr>
      <p:grpSpPr>
        <a:xfrm>
          <a:off x="0" y="0"/>
          <a:ext cx="0" cy="0"/>
          <a:chOff x="0" y="0"/>
          <a:chExt cx="0" cy="0"/>
        </a:xfrm>
      </p:grpSpPr>
      <p:sp>
        <p:nvSpPr>
          <p:cNvPr id="73" name="Google Shape;73;p9"/>
          <p:cNvSpPr txBox="1">
            <a:spLocks noGrp="1"/>
          </p:cNvSpPr>
          <p:nvPr>
            <p:ph type="sldNum" idx="12"/>
          </p:nvPr>
        </p:nvSpPr>
        <p:spPr>
          <a:xfrm>
            <a:off x="9144000" y="640080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74" name="Google Shape;74;p9"/>
          <p:cNvSpPr txBox="1"/>
          <p:nvPr/>
        </p:nvSpPr>
        <p:spPr>
          <a:xfrm>
            <a:off x="5257800" y="6400800"/>
            <a:ext cx="1803699"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small" spc="0" normalizeH="0" baseline="0" noProof="0">
                <a:ln>
                  <a:noFill/>
                </a:ln>
                <a:solidFill>
                  <a:srgbClr val="7F7F7F"/>
                </a:solidFill>
                <a:effectLst/>
                <a:uLnTx/>
                <a:uFillTx/>
                <a:latin typeface="Karla"/>
                <a:ea typeface="Karla"/>
                <a:cs typeface="Karla"/>
                <a:sym typeface="Karla"/>
              </a:rPr>
              <a:t>CS109A, Protopapas, Rader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5" name="Google Shape;75;p9"/>
          <p:cNvGrpSpPr/>
          <p:nvPr/>
        </p:nvGrpSpPr>
        <p:grpSpPr>
          <a:xfrm>
            <a:off x="457200" y="6400800"/>
            <a:ext cx="487418" cy="274320"/>
            <a:chOff x="8442646" y="6356350"/>
            <a:chExt cx="482609" cy="274320"/>
          </a:xfrm>
        </p:grpSpPr>
        <p:pic>
          <p:nvPicPr>
            <p:cNvPr id="76" name="Google Shape;76;p9" descr="iacs.png"/>
            <p:cNvPicPr preferRelativeResize="0"/>
            <p:nvPr/>
          </p:nvPicPr>
          <p:blipFill rotWithShape="1">
            <a:blip r:embed="rId2">
              <a:alphaModFix/>
            </a:blip>
            <a:srcRect/>
            <a:stretch/>
          </p:blipFill>
          <p:spPr>
            <a:xfrm>
              <a:off x="8442646" y="6356350"/>
              <a:ext cx="244154" cy="274320"/>
            </a:xfrm>
            <a:prstGeom prst="rect">
              <a:avLst/>
            </a:prstGeom>
            <a:noFill/>
            <a:ln>
              <a:noFill/>
            </a:ln>
          </p:spPr>
        </p:pic>
        <p:pic>
          <p:nvPicPr>
            <p:cNvPr id="77" name="Google Shape;77;p9" descr="harvard.png"/>
            <p:cNvPicPr preferRelativeResize="0"/>
            <p:nvPr/>
          </p:nvPicPr>
          <p:blipFill rotWithShape="1">
            <a:blip r:embed="rId3">
              <a:alphaModFix/>
            </a:blip>
            <a:srcRect/>
            <a:stretch/>
          </p:blipFill>
          <p:spPr>
            <a:xfrm>
              <a:off x="8686800" y="6356350"/>
              <a:ext cx="238455" cy="274320"/>
            </a:xfrm>
            <a:prstGeom prst="rect">
              <a:avLst/>
            </a:prstGeom>
            <a:noFill/>
            <a:ln>
              <a:noFill/>
            </a:ln>
          </p:spPr>
        </p:pic>
      </p:grpSp>
    </p:spTree>
    <p:extLst>
      <p:ext uri="{BB962C8B-B14F-4D97-AF65-F5344CB8AC3E}">
        <p14:creationId xmlns:p14="http://schemas.microsoft.com/office/powerpoint/2010/main" val="129685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609603" y="273051"/>
            <a:ext cx="4011084" cy="11620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Karla"/>
              <a:buNone/>
              <a:defRPr sz="2000" b="1" i="0" u="none" strike="noStrike" cap="none">
                <a:solidFill>
                  <a:schemeClr val="dk1"/>
                </a:solidFill>
                <a:latin typeface="Karla"/>
                <a:ea typeface="Karla"/>
                <a:cs typeface="Karla"/>
                <a:sym typeface="Karl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10"/>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0"/>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2" name="Google Shape;82;p1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83" name="Google Shape;83;p1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84" name="Google Shape;84;p1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7232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1" name="Google Shape;11;p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2" name="Google Shape;12;p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91336628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1.gif"/></Relationships>
</file>

<file path=ppt/slides/_rels/slide15.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webp"/><Relationship Id="rId2"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60.gif"/></Relationships>
</file>

<file path=ppt/slides/_rels/slide2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gif"/></Relationships>
</file>

<file path=ppt/slides/_rels/slide2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web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ctrTitle"/>
          </p:nvPr>
        </p:nvSpPr>
        <p:spPr>
          <a:xfrm>
            <a:off x="881750" y="168549"/>
            <a:ext cx="10363200" cy="17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64646"/>
              </a:buClr>
              <a:buSzPts val="3400"/>
              <a:buFont typeface="Karla"/>
              <a:buNone/>
            </a:pPr>
            <a:r>
              <a:rPr lang="en-US" sz="3200" b="0" i="0" u="none" strike="noStrike" cap="none" dirty="0">
                <a:solidFill>
                  <a:srgbClr val="464646"/>
                </a:solidFill>
                <a:latin typeface="Karla"/>
                <a:ea typeface="Karla"/>
                <a:cs typeface="Karla"/>
                <a:sym typeface="Karla"/>
              </a:rPr>
              <a:t>Advanced Section #6: </a:t>
            </a:r>
            <a:br>
              <a:rPr lang="en-US" sz="3200" b="0" i="0" u="none" strike="noStrike" cap="none" dirty="0">
                <a:solidFill>
                  <a:srgbClr val="464646"/>
                </a:solidFill>
                <a:latin typeface="Karla"/>
                <a:ea typeface="Karla"/>
                <a:cs typeface="Karla"/>
                <a:sym typeface="Karla"/>
              </a:rPr>
            </a:br>
            <a:r>
              <a:rPr lang="en-US" sz="3200" b="0" i="0" u="none" strike="noStrike" cap="none" dirty="0">
                <a:solidFill>
                  <a:srgbClr val="464646"/>
                </a:solidFill>
                <a:latin typeface="Karla"/>
                <a:ea typeface="Karla"/>
                <a:cs typeface="Karla"/>
                <a:sym typeface="Karla"/>
              </a:rPr>
              <a:t>Convexity, </a:t>
            </a:r>
            <a:r>
              <a:rPr lang="en-US" sz="3200" b="0" i="0" u="none" strike="noStrike" cap="none" dirty="0" err="1">
                <a:solidFill>
                  <a:srgbClr val="464646"/>
                </a:solidFill>
                <a:latin typeface="Karla"/>
                <a:ea typeface="Karla"/>
                <a:cs typeface="Karla"/>
                <a:sym typeface="Karla"/>
              </a:rPr>
              <a:t>Subgradients</a:t>
            </a:r>
            <a:r>
              <a:rPr lang="en-US" sz="3200" b="0" i="0" u="none" strike="noStrike" cap="none" dirty="0">
                <a:solidFill>
                  <a:srgbClr val="464646"/>
                </a:solidFill>
                <a:latin typeface="Karla"/>
                <a:ea typeface="Karla"/>
                <a:cs typeface="Karla"/>
                <a:sym typeface="Karla"/>
              </a:rPr>
              <a:t>, Stochastic Gradient Descent</a:t>
            </a:r>
            <a:br>
              <a:rPr lang="en-US" sz="3200" b="0" i="0" u="none" strike="noStrike" cap="none" dirty="0">
                <a:solidFill>
                  <a:srgbClr val="464646"/>
                </a:solidFill>
                <a:latin typeface="Karla"/>
                <a:ea typeface="Karla"/>
                <a:cs typeface="Karla"/>
                <a:sym typeface="Karla"/>
              </a:rPr>
            </a:br>
            <a:br>
              <a:rPr lang="en-US" sz="3200" b="0" i="0" u="none" strike="noStrike" cap="none" dirty="0">
                <a:solidFill>
                  <a:srgbClr val="464646"/>
                </a:solidFill>
                <a:latin typeface="Karla"/>
                <a:ea typeface="Karla"/>
                <a:cs typeface="Karla"/>
                <a:sym typeface="Karla"/>
              </a:rPr>
            </a:br>
            <a:endParaRPr sz="3200" b="0" i="0" u="none" strike="noStrike" cap="none" dirty="0">
              <a:solidFill>
                <a:srgbClr val="464646"/>
              </a:solidFill>
              <a:latin typeface="Karla"/>
              <a:ea typeface="Karla"/>
              <a:cs typeface="Karla"/>
              <a:sym typeface="Karla"/>
            </a:endParaRPr>
          </a:p>
        </p:txBody>
      </p:sp>
      <p:sp>
        <p:nvSpPr>
          <p:cNvPr id="109" name="Google Shape;109;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110" name="Google Shape;110;p14"/>
          <p:cNvSpPr txBox="1"/>
          <p:nvPr/>
        </p:nvSpPr>
        <p:spPr>
          <a:xfrm>
            <a:off x="0" y="2076225"/>
            <a:ext cx="121920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002060"/>
                </a:solidFill>
                <a:latin typeface="Karla"/>
                <a:ea typeface="Karla"/>
                <a:cs typeface="Karla"/>
                <a:sym typeface="Karla"/>
              </a:rPr>
              <a:t>Cedric Flamant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13A8-F376-4641-94EB-C55147F248A9}"/>
              </a:ext>
            </a:extLst>
          </p:cNvPr>
          <p:cNvSpPr>
            <a:spLocks noGrp="1"/>
          </p:cNvSpPr>
          <p:nvPr>
            <p:ph type="title"/>
          </p:nvPr>
        </p:nvSpPr>
        <p:spPr/>
        <p:txBody>
          <a:bodyPr/>
          <a:lstStyle/>
          <a:p>
            <a:r>
              <a:rPr lang="en-US" dirty="0"/>
              <a:t>Why do we care about convex functions?</a:t>
            </a:r>
          </a:p>
        </p:txBody>
      </p:sp>
      <p:sp>
        <p:nvSpPr>
          <p:cNvPr id="3" name="Text Placeholder 2">
            <a:extLst>
              <a:ext uri="{FF2B5EF4-FFF2-40B4-BE49-F238E27FC236}">
                <a16:creationId xmlns:a16="http://schemas.microsoft.com/office/drawing/2014/main" id="{17994B12-B0F0-49A5-9627-68072A2EC16D}"/>
              </a:ext>
            </a:extLst>
          </p:cNvPr>
          <p:cNvSpPr>
            <a:spLocks noGrp="1"/>
          </p:cNvSpPr>
          <p:nvPr>
            <p:ph type="body" idx="1"/>
          </p:nvPr>
        </p:nvSpPr>
        <p:spPr>
          <a:xfrm>
            <a:off x="833415" y="1177758"/>
            <a:ext cx="5150135" cy="5223042"/>
          </a:xfrm>
        </p:spPr>
        <p:txBody>
          <a:bodyPr/>
          <a:lstStyle/>
          <a:p>
            <a:r>
              <a:rPr lang="en-US" dirty="0"/>
              <a:t>Convex Optimization:</a:t>
            </a:r>
          </a:p>
          <a:p>
            <a:pPr marL="685800" indent="-457200">
              <a:spcAft>
                <a:spcPts val="1800"/>
              </a:spcAft>
              <a:buFont typeface="Arial" panose="020B0604020202020204" pitchFamily="34" charset="0"/>
              <a:buChar char="•"/>
            </a:pPr>
            <a:r>
              <a:rPr lang="en-US" dirty="0"/>
              <a:t>Every local minimum is a global minimum</a:t>
            </a:r>
          </a:p>
          <a:p>
            <a:pPr marL="685800" indent="-457200">
              <a:spcAft>
                <a:spcPts val="1800"/>
              </a:spcAft>
              <a:buFont typeface="Arial" panose="020B0604020202020204" pitchFamily="34" charset="0"/>
              <a:buChar char="•"/>
            </a:pPr>
            <a:r>
              <a:rPr lang="en-US" dirty="0"/>
              <a:t>Gradient Descent is guaranteed to find a global minimum (with appropriate step size)</a:t>
            </a:r>
          </a:p>
          <a:p>
            <a:pPr marL="685800" indent="-457200">
              <a:spcAft>
                <a:spcPts val="1800"/>
              </a:spcAft>
              <a:buFont typeface="Arial" panose="020B0604020202020204" pitchFamily="34" charset="0"/>
              <a:buChar char="•"/>
            </a:pPr>
            <a:r>
              <a:rPr lang="en-US" dirty="0"/>
              <a:t>Heavily relied on in proofs in machine learning papers</a:t>
            </a:r>
          </a:p>
        </p:txBody>
      </p:sp>
      <p:sp>
        <p:nvSpPr>
          <p:cNvPr id="4" name="Slide Number Placeholder 3">
            <a:extLst>
              <a:ext uri="{FF2B5EF4-FFF2-40B4-BE49-F238E27FC236}">
                <a16:creationId xmlns:a16="http://schemas.microsoft.com/office/drawing/2014/main" id="{FE0A5AE7-E1DC-4CD5-90F6-20427A26773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B71EF506-B4F3-4210-B37A-8ED90AF02D4F}"/>
              </a:ext>
            </a:extLst>
          </p:cNvPr>
          <p:cNvPicPr>
            <a:picLocks noChangeAspect="1"/>
          </p:cNvPicPr>
          <p:nvPr/>
        </p:nvPicPr>
        <p:blipFill>
          <a:blip r:embed="rId2"/>
          <a:stretch>
            <a:fillRect/>
          </a:stretch>
        </p:blipFill>
        <p:spPr>
          <a:xfrm>
            <a:off x="6096000" y="1477529"/>
            <a:ext cx="5956917" cy="3259599"/>
          </a:xfrm>
          <a:prstGeom prst="rect">
            <a:avLst/>
          </a:prstGeom>
        </p:spPr>
      </p:pic>
      <p:sp>
        <p:nvSpPr>
          <p:cNvPr id="7" name="Rectangle 6">
            <a:extLst>
              <a:ext uri="{FF2B5EF4-FFF2-40B4-BE49-F238E27FC236}">
                <a16:creationId xmlns:a16="http://schemas.microsoft.com/office/drawing/2014/main" id="{0509D143-11FE-40BA-B281-E725F090D0CD}"/>
              </a:ext>
            </a:extLst>
          </p:cNvPr>
          <p:cNvSpPr/>
          <p:nvPr/>
        </p:nvSpPr>
        <p:spPr>
          <a:xfrm>
            <a:off x="11160423" y="4521684"/>
            <a:ext cx="893685" cy="215444"/>
          </a:xfrm>
          <a:prstGeom prst="rect">
            <a:avLst/>
          </a:prstGeom>
        </p:spPr>
        <p:txBody>
          <a:bodyPr wrap="square">
            <a:spAutoFit/>
          </a:bodyPr>
          <a:lstStyle/>
          <a:p>
            <a:r>
              <a:rPr lang="en-US" sz="800" dirty="0"/>
              <a:t>O’Reilly Media</a:t>
            </a:r>
          </a:p>
        </p:txBody>
      </p:sp>
    </p:spTree>
    <p:extLst>
      <p:ext uri="{BB962C8B-B14F-4D97-AF65-F5344CB8AC3E}">
        <p14:creationId xmlns:p14="http://schemas.microsoft.com/office/powerpoint/2010/main" val="221820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321C-A2E2-48D2-8F29-9B6EE4A45DA1}"/>
              </a:ext>
            </a:extLst>
          </p:cNvPr>
          <p:cNvSpPr>
            <a:spLocks noGrp="1"/>
          </p:cNvSpPr>
          <p:nvPr>
            <p:ph type="title"/>
          </p:nvPr>
        </p:nvSpPr>
        <p:spPr/>
        <p:txBody>
          <a:bodyPr/>
          <a:lstStyle/>
          <a:p>
            <a:r>
              <a:rPr lang="en-US" dirty="0"/>
              <a:t>Gradient Descent</a:t>
            </a:r>
          </a:p>
        </p:txBody>
      </p:sp>
      <p:sp>
        <p:nvSpPr>
          <p:cNvPr id="3" name="Text Placeholder 2">
            <a:extLst>
              <a:ext uri="{FF2B5EF4-FFF2-40B4-BE49-F238E27FC236}">
                <a16:creationId xmlns:a16="http://schemas.microsoft.com/office/drawing/2014/main" id="{B9758CD6-9E97-461D-93C8-DA1A5040D139}"/>
              </a:ext>
            </a:extLst>
          </p:cNvPr>
          <p:cNvSpPr>
            <a:spLocks noGrp="1"/>
          </p:cNvSpPr>
          <p:nvPr>
            <p:ph type="body" idx="1"/>
          </p:nvPr>
        </p:nvSpPr>
        <p:spPr>
          <a:xfrm>
            <a:off x="860049" y="1864309"/>
            <a:ext cx="10538880" cy="4128117"/>
          </a:xfrm>
        </p:spPr>
        <p:txBody>
          <a:bodyPr/>
          <a:lstStyle/>
          <a:p>
            <a:r>
              <a:rPr lang="en-US" dirty="0"/>
              <a:t>We move in the </a:t>
            </a:r>
            <a:r>
              <a:rPr lang="en-US" i="1" dirty="0"/>
              <a:t>opposite</a:t>
            </a:r>
            <a:r>
              <a:rPr lang="en-US" dirty="0"/>
              <a:t> direction of the gradient, with a step size (</a:t>
            </a:r>
            <a:r>
              <a:rPr lang="en-US" i="1" dirty="0"/>
              <a:t>learning rate</a:t>
            </a:r>
            <a:r>
              <a:rPr lang="en-US" dirty="0"/>
              <a:t>) of    , If          is a loss, then with every step we try to decrease it.</a:t>
            </a:r>
          </a:p>
          <a:p>
            <a:endParaRPr lang="en-US" dirty="0"/>
          </a:p>
          <a:p>
            <a:r>
              <a:rPr lang="en-US" dirty="0"/>
              <a:t>		can be very complex, like a neural network. </a:t>
            </a:r>
          </a:p>
          <a:p>
            <a:endParaRPr lang="en-US" dirty="0"/>
          </a:p>
          <a:p>
            <a:r>
              <a:rPr lang="en-US" dirty="0"/>
              <a:t>Because the gradient of a neural network is easily computable through backpropagation, it’s not overstating the matter to say deep learning was built on gradient descent</a:t>
            </a:r>
          </a:p>
        </p:txBody>
      </p:sp>
      <p:sp>
        <p:nvSpPr>
          <p:cNvPr id="4" name="Slide Number Placeholder 3">
            <a:extLst>
              <a:ext uri="{FF2B5EF4-FFF2-40B4-BE49-F238E27FC236}">
                <a16:creationId xmlns:a16="http://schemas.microsoft.com/office/drawing/2014/main" id="{696CEF59-AC26-4E48-9CD0-E843F8E5044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11" name="Picture 10">
            <a:extLst>
              <a:ext uri="{FF2B5EF4-FFF2-40B4-BE49-F238E27FC236}">
                <a16:creationId xmlns:a16="http://schemas.microsoft.com/office/drawing/2014/main" id="{155C9DE2-9A31-40D4-B57D-F04CE179CA78}"/>
              </a:ext>
            </a:extLst>
          </p:cNvPr>
          <p:cNvPicPr>
            <a:picLocks noChangeAspect="1"/>
          </p:cNvPicPr>
          <p:nvPr/>
        </p:nvPicPr>
        <p:blipFill>
          <a:blip r:embed="rId2"/>
          <a:stretch>
            <a:fillRect/>
          </a:stretch>
        </p:blipFill>
        <p:spPr>
          <a:xfrm>
            <a:off x="3467100" y="1214302"/>
            <a:ext cx="5257800" cy="561975"/>
          </a:xfrm>
          <a:prstGeom prst="rect">
            <a:avLst/>
          </a:prstGeom>
        </p:spPr>
      </p:pic>
      <p:pic>
        <p:nvPicPr>
          <p:cNvPr id="13" name="Picture 12">
            <a:extLst>
              <a:ext uri="{FF2B5EF4-FFF2-40B4-BE49-F238E27FC236}">
                <a16:creationId xmlns:a16="http://schemas.microsoft.com/office/drawing/2014/main" id="{BE8E50E1-2465-4573-841D-7A9F27A1CFFD}"/>
              </a:ext>
            </a:extLst>
          </p:cNvPr>
          <p:cNvPicPr>
            <a:picLocks noChangeAspect="1"/>
          </p:cNvPicPr>
          <p:nvPr/>
        </p:nvPicPr>
        <p:blipFill>
          <a:blip r:embed="rId3"/>
          <a:stretch>
            <a:fillRect/>
          </a:stretch>
        </p:blipFill>
        <p:spPr>
          <a:xfrm>
            <a:off x="5489878" y="2511838"/>
            <a:ext cx="632756" cy="307163"/>
          </a:xfrm>
          <a:prstGeom prst="rect">
            <a:avLst/>
          </a:prstGeom>
        </p:spPr>
      </p:pic>
      <p:pic>
        <p:nvPicPr>
          <p:cNvPr id="15" name="Picture 14">
            <a:extLst>
              <a:ext uri="{FF2B5EF4-FFF2-40B4-BE49-F238E27FC236}">
                <a16:creationId xmlns:a16="http://schemas.microsoft.com/office/drawing/2014/main" id="{5D4DFDFB-344D-4538-B017-B61EAF66FC18}"/>
              </a:ext>
            </a:extLst>
          </p:cNvPr>
          <p:cNvPicPr>
            <a:picLocks noChangeAspect="1"/>
          </p:cNvPicPr>
          <p:nvPr/>
        </p:nvPicPr>
        <p:blipFill>
          <a:blip r:embed="rId3"/>
          <a:stretch>
            <a:fillRect/>
          </a:stretch>
        </p:blipFill>
        <p:spPr>
          <a:xfrm>
            <a:off x="1058211" y="3928367"/>
            <a:ext cx="690691" cy="335287"/>
          </a:xfrm>
          <a:prstGeom prst="rect">
            <a:avLst/>
          </a:prstGeom>
        </p:spPr>
      </p:pic>
      <p:pic>
        <p:nvPicPr>
          <p:cNvPr id="6" name="Picture 5">
            <a:extLst>
              <a:ext uri="{FF2B5EF4-FFF2-40B4-BE49-F238E27FC236}">
                <a16:creationId xmlns:a16="http://schemas.microsoft.com/office/drawing/2014/main" id="{AB32BCA0-8484-4A38-8A95-15DE43507694}"/>
              </a:ext>
            </a:extLst>
          </p:cNvPr>
          <p:cNvPicPr>
            <a:picLocks noChangeAspect="1"/>
          </p:cNvPicPr>
          <p:nvPr/>
        </p:nvPicPr>
        <p:blipFill>
          <a:blip r:embed="rId4"/>
          <a:stretch>
            <a:fillRect/>
          </a:stretch>
        </p:blipFill>
        <p:spPr>
          <a:xfrm>
            <a:off x="4826495" y="2541064"/>
            <a:ext cx="186535" cy="248713"/>
          </a:xfrm>
          <a:prstGeom prst="rect">
            <a:avLst/>
          </a:prstGeom>
        </p:spPr>
      </p:pic>
    </p:spTree>
    <p:extLst>
      <p:ext uri="{BB962C8B-B14F-4D97-AF65-F5344CB8AC3E}">
        <p14:creationId xmlns:p14="http://schemas.microsoft.com/office/powerpoint/2010/main" val="328104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5BC5-3F91-4C40-81EF-C73D2ECDD927}"/>
              </a:ext>
            </a:extLst>
          </p:cNvPr>
          <p:cNvSpPr>
            <a:spLocks noGrp="1"/>
          </p:cNvSpPr>
          <p:nvPr>
            <p:ph type="title"/>
          </p:nvPr>
        </p:nvSpPr>
        <p:spPr/>
        <p:txBody>
          <a:bodyPr/>
          <a:lstStyle/>
          <a:p>
            <a:r>
              <a:rPr lang="en-US" dirty="0"/>
              <a:t>Stochastic Gradient Descent</a:t>
            </a:r>
          </a:p>
        </p:txBody>
      </p:sp>
      <p:sp>
        <p:nvSpPr>
          <p:cNvPr id="3" name="Text Placeholder 2">
            <a:extLst>
              <a:ext uri="{FF2B5EF4-FFF2-40B4-BE49-F238E27FC236}">
                <a16:creationId xmlns:a16="http://schemas.microsoft.com/office/drawing/2014/main" id="{B3DB8B55-E200-48B3-9784-5E74776FB0F8}"/>
              </a:ext>
            </a:extLst>
          </p:cNvPr>
          <p:cNvSpPr>
            <a:spLocks noGrp="1"/>
          </p:cNvSpPr>
          <p:nvPr>
            <p:ph type="body" idx="1"/>
          </p:nvPr>
        </p:nvSpPr>
        <p:spPr>
          <a:xfrm>
            <a:off x="806782" y="842917"/>
            <a:ext cx="10327008" cy="2111143"/>
          </a:xfrm>
        </p:spPr>
        <p:txBody>
          <a:bodyPr/>
          <a:lstStyle/>
          <a:p>
            <a:r>
              <a:rPr lang="en-US" sz="2000" dirty="0"/>
              <a:t>In SGD we only require that the </a:t>
            </a:r>
            <a:r>
              <a:rPr lang="en-US" sz="2000" i="1" dirty="0"/>
              <a:t>expected value</a:t>
            </a:r>
            <a:r>
              <a:rPr lang="en-US" sz="2000" dirty="0"/>
              <a:t> at each iteration will equal the gradient direction</a:t>
            </a:r>
          </a:p>
        </p:txBody>
      </p:sp>
      <p:sp>
        <p:nvSpPr>
          <p:cNvPr id="4" name="Slide Number Placeholder 3">
            <a:extLst>
              <a:ext uri="{FF2B5EF4-FFF2-40B4-BE49-F238E27FC236}">
                <a16:creationId xmlns:a16="http://schemas.microsoft.com/office/drawing/2014/main" id="{2848EE83-F729-4E34-BD8D-152737DB9B7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5724BA0B-4C61-46D4-AFD3-0C73DA9C1BF8}"/>
              </a:ext>
            </a:extLst>
          </p:cNvPr>
          <p:cNvPicPr>
            <a:picLocks noChangeAspect="1"/>
          </p:cNvPicPr>
          <p:nvPr/>
        </p:nvPicPr>
        <p:blipFill>
          <a:blip r:embed="rId2"/>
          <a:stretch>
            <a:fillRect/>
          </a:stretch>
        </p:blipFill>
        <p:spPr>
          <a:xfrm>
            <a:off x="806782" y="2589069"/>
            <a:ext cx="6096000" cy="3283757"/>
          </a:xfrm>
          <a:prstGeom prst="rect">
            <a:avLst/>
          </a:prstGeom>
        </p:spPr>
      </p:pic>
      <p:pic>
        <p:nvPicPr>
          <p:cNvPr id="8" name="Picture 7">
            <a:extLst>
              <a:ext uri="{FF2B5EF4-FFF2-40B4-BE49-F238E27FC236}">
                <a16:creationId xmlns:a16="http://schemas.microsoft.com/office/drawing/2014/main" id="{4DEC2CD4-AF7B-46D5-BD84-166BC0018F7C}"/>
              </a:ext>
            </a:extLst>
          </p:cNvPr>
          <p:cNvPicPr>
            <a:picLocks noChangeAspect="1"/>
          </p:cNvPicPr>
          <p:nvPr/>
        </p:nvPicPr>
        <p:blipFill>
          <a:blip r:embed="rId3"/>
          <a:stretch>
            <a:fillRect/>
          </a:stretch>
        </p:blipFill>
        <p:spPr>
          <a:xfrm>
            <a:off x="4269928" y="1958722"/>
            <a:ext cx="3754884" cy="485829"/>
          </a:xfrm>
          <a:prstGeom prst="rect">
            <a:avLst/>
          </a:prstGeom>
        </p:spPr>
      </p:pic>
      <p:pic>
        <p:nvPicPr>
          <p:cNvPr id="10" name="Picture 9">
            <a:extLst>
              <a:ext uri="{FF2B5EF4-FFF2-40B4-BE49-F238E27FC236}">
                <a16:creationId xmlns:a16="http://schemas.microsoft.com/office/drawing/2014/main" id="{0403B982-906C-4ED5-A825-AC4FAE8D18C6}"/>
              </a:ext>
            </a:extLst>
          </p:cNvPr>
          <p:cNvPicPr>
            <a:picLocks noChangeAspect="1"/>
          </p:cNvPicPr>
          <p:nvPr/>
        </p:nvPicPr>
        <p:blipFill>
          <a:blip r:embed="rId4"/>
          <a:stretch>
            <a:fillRect/>
          </a:stretch>
        </p:blipFill>
        <p:spPr>
          <a:xfrm>
            <a:off x="4167187" y="1268555"/>
            <a:ext cx="3857625" cy="542925"/>
          </a:xfrm>
          <a:prstGeom prst="rect">
            <a:avLst/>
          </a:prstGeom>
        </p:spPr>
      </p:pic>
      <p:sp>
        <p:nvSpPr>
          <p:cNvPr id="12" name="Text Placeholder 2">
            <a:extLst>
              <a:ext uri="{FF2B5EF4-FFF2-40B4-BE49-F238E27FC236}">
                <a16:creationId xmlns:a16="http://schemas.microsoft.com/office/drawing/2014/main" id="{CD22A306-2CBA-4BEB-BDBE-D8EBB315297C}"/>
              </a:ext>
            </a:extLst>
          </p:cNvPr>
          <p:cNvSpPr txBox="1">
            <a:spLocks/>
          </p:cNvSpPr>
          <p:nvPr/>
        </p:nvSpPr>
        <p:spPr>
          <a:xfrm>
            <a:off x="972892" y="5439437"/>
            <a:ext cx="2435047" cy="58063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Gradient Descent</a:t>
            </a:r>
          </a:p>
        </p:txBody>
      </p:sp>
      <p:sp>
        <p:nvSpPr>
          <p:cNvPr id="13" name="Text Placeholder 2">
            <a:extLst>
              <a:ext uri="{FF2B5EF4-FFF2-40B4-BE49-F238E27FC236}">
                <a16:creationId xmlns:a16="http://schemas.microsoft.com/office/drawing/2014/main" id="{A8F52490-0932-4AAA-B723-AEBCB09C55E2}"/>
              </a:ext>
            </a:extLst>
          </p:cNvPr>
          <p:cNvSpPr txBox="1">
            <a:spLocks/>
          </p:cNvSpPr>
          <p:nvPr/>
        </p:nvSpPr>
        <p:spPr>
          <a:xfrm>
            <a:off x="4933013" y="5439437"/>
            <a:ext cx="1235881" cy="58063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SGD</a:t>
            </a:r>
          </a:p>
        </p:txBody>
      </p:sp>
      <p:sp>
        <p:nvSpPr>
          <p:cNvPr id="14" name="Text Placeholder 2">
            <a:extLst>
              <a:ext uri="{FF2B5EF4-FFF2-40B4-BE49-F238E27FC236}">
                <a16:creationId xmlns:a16="http://schemas.microsoft.com/office/drawing/2014/main" id="{98C2C566-71A0-43EE-86EB-98EB1599DD3E}"/>
              </a:ext>
            </a:extLst>
          </p:cNvPr>
          <p:cNvSpPr txBox="1">
            <a:spLocks/>
          </p:cNvSpPr>
          <p:nvPr/>
        </p:nvSpPr>
        <p:spPr>
          <a:xfrm>
            <a:off x="7068892" y="2664852"/>
            <a:ext cx="4454324" cy="320797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In black we have </a:t>
            </a:r>
            <a:r>
              <a:rPr lang="en-US" sz="2000" dirty="0" err="1"/>
              <a:t>Ruppert-Polyak</a:t>
            </a:r>
            <a:r>
              <a:rPr lang="en-US" sz="2000" dirty="0"/>
              <a:t> averaging, a well-known way to minimize asymptotic variance of SGD:</a:t>
            </a:r>
          </a:p>
        </p:txBody>
      </p:sp>
      <p:sp>
        <p:nvSpPr>
          <p:cNvPr id="15" name="Rectangle 14">
            <a:extLst>
              <a:ext uri="{FF2B5EF4-FFF2-40B4-BE49-F238E27FC236}">
                <a16:creationId xmlns:a16="http://schemas.microsoft.com/office/drawing/2014/main" id="{F2F28470-B2C0-49AC-BE04-25748AECA3DC}"/>
              </a:ext>
            </a:extLst>
          </p:cNvPr>
          <p:cNvSpPr/>
          <p:nvPr/>
        </p:nvSpPr>
        <p:spPr>
          <a:xfrm>
            <a:off x="1764102" y="5907361"/>
            <a:ext cx="3227912" cy="215444"/>
          </a:xfrm>
          <a:prstGeom prst="rect">
            <a:avLst/>
          </a:prstGeom>
        </p:spPr>
        <p:txBody>
          <a:bodyPr wrap="square">
            <a:spAutoFit/>
          </a:bodyPr>
          <a:lstStyle/>
          <a:p>
            <a:r>
              <a:rPr lang="en-US" sz="800" i="1" dirty="0"/>
              <a:t>Understanding Machine Learning</a:t>
            </a:r>
            <a:r>
              <a:rPr lang="en-US" sz="800" dirty="0"/>
              <a:t>, Shalev-</a:t>
            </a:r>
            <a:r>
              <a:rPr lang="en-US" sz="800" dirty="0" err="1"/>
              <a:t>Shwartz</a:t>
            </a:r>
            <a:r>
              <a:rPr lang="en-US" sz="800" dirty="0"/>
              <a:t>, Ben-David </a:t>
            </a:r>
          </a:p>
        </p:txBody>
      </p:sp>
      <p:pic>
        <p:nvPicPr>
          <p:cNvPr id="17" name="Picture 16">
            <a:extLst>
              <a:ext uri="{FF2B5EF4-FFF2-40B4-BE49-F238E27FC236}">
                <a16:creationId xmlns:a16="http://schemas.microsoft.com/office/drawing/2014/main" id="{AC2489C9-CBE4-4288-A9A5-E1ACD3A5AE09}"/>
              </a:ext>
            </a:extLst>
          </p:cNvPr>
          <p:cNvPicPr>
            <a:picLocks noChangeAspect="1"/>
          </p:cNvPicPr>
          <p:nvPr/>
        </p:nvPicPr>
        <p:blipFill>
          <a:blip r:embed="rId5"/>
          <a:stretch>
            <a:fillRect/>
          </a:stretch>
        </p:blipFill>
        <p:spPr>
          <a:xfrm>
            <a:off x="8204286" y="4141613"/>
            <a:ext cx="2440041" cy="986983"/>
          </a:xfrm>
          <a:prstGeom prst="rect">
            <a:avLst/>
          </a:prstGeom>
        </p:spPr>
      </p:pic>
    </p:spTree>
    <p:extLst>
      <p:ext uri="{BB962C8B-B14F-4D97-AF65-F5344CB8AC3E}">
        <p14:creationId xmlns:p14="http://schemas.microsoft.com/office/powerpoint/2010/main" val="373845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14F9-975B-4367-AA0D-69B8F21BAA52}"/>
              </a:ext>
            </a:extLst>
          </p:cNvPr>
          <p:cNvSpPr>
            <a:spLocks noGrp="1"/>
          </p:cNvSpPr>
          <p:nvPr>
            <p:ph type="title"/>
          </p:nvPr>
        </p:nvSpPr>
        <p:spPr/>
        <p:txBody>
          <a:bodyPr/>
          <a:lstStyle/>
          <a:p>
            <a:r>
              <a:rPr lang="en-US" dirty="0"/>
              <a:t>Subdifferentiation and </a:t>
            </a:r>
            <a:r>
              <a:rPr lang="en-US" dirty="0" err="1"/>
              <a:t>Subgradients</a:t>
            </a:r>
            <a:endParaRPr lang="en-US" dirty="0"/>
          </a:p>
        </p:txBody>
      </p:sp>
      <p:sp>
        <p:nvSpPr>
          <p:cNvPr id="3" name="Text Placeholder 2">
            <a:extLst>
              <a:ext uri="{FF2B5EF4-FFF2-40B4-BE49-F238E27FC236}">
                <a16:creationId xmlns:a16="http://schemas.microsoft.com/office/drawing/2014/main" id="{AD06EA03-41DA-4484-9CDA-F31A441B3B4C}"/>
              </a:ext>
            </a:extLst>
          </p:cNvPr>
          <p:cNvSpPr>
            <a:spLocks noGrp="1"/>
          </p:cNvSpPr>
          <p:nvPr>
            <p:ph type="body" idx="1"/>
          </p:nvPr>
        </p:nvSpPr>
        <p:spPr/>
        <p:txBody>
          <a:bodyPr/>
          <a:lstStyle/>
          <a:p>
            <a:r>
              <a:rPr lang="en-US" sz="2000" dirty="0"/>
              <a:t>We also want to apply gradient descent to some functions that aren’t differentiable:</a:t>
            </a:r>
          </a:p>
        </p:txBody>
      </p:sp>
      <p:sp>
        <p:nvSpPr>
          <p:cNvPr id="4" name="Slide Number Placeholder 3">
            <a:extLst>
              <a:ext uri="{FF2B5EF4-FFF2-40B4-BE49-F238E27FC236}">
                <a16:creationId xmlns:a16="http://schemas.microsoft.com/office/drawing/2014/main" id="{24E19708-B516-443B-BE9C-F71CE7D3BA8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5" name="Picture 4">
            <a:extLst>
              <a:ext uri="{FF2B5EF4-FFF2-40B4-BE49-F238E27FC236}">
                <a16:creationId xmlns:a16="http://schemas.microsoft.com/office/drawing/2014/main" id="{F6C5214B-A055-45C6-BA38-07D9597D926C}"/>
              </a:ext>
            </a:extLst>
          </p:cNvPr>
          <p:cNvPicPr>
            <a:picLocks noChangeAspect="1"/>
          </p:cNvPicPr>
          <p:nvPr/>
        </p:nvPicPr>
        <p:blipFill>
          <a:blip r:embed="rId2"/>
          <a:stretch>
            <a:fillRect/>
          </a:stretch>
        </p:blipFill>
        <p:spPr>
          <a:xfrm>
            <a:off x="1947868" y="1794423"/>
            <a:ext cx="3381806" cy="2536355"/>
          </a:xfrm>
          <a:prstGeom prst="rect">
            <a:avLst/>
          </a:prstGeom>
        </p:spPr>
      </p:pic>
      <p:sp>
        <p:nvSpPr>
          <p:cNvPr id="6" name="Text Placeholder 2">
            <a:extLst>
              <a:ext uri="{FF2B5EF4-FFF2-40B4-BE49-F238E27FC236}">
                <a16:creationId xmlns:a16="http://schemas.microsoft.com/office/drawing/2014/main" id="{388E0DB9-7350-4950-8F44-0B3F11C0862C}"/>
              </a:ext>
            </a:extLst>
          </p:cNvPr>
          <p:cNvSpPr txBox="1">
            <a:spLocks/>
          </p:cNvSpPr>
          <p:nvPr/>
        </p:nvSpPr>
        <p:spPr>
          <a:xfrm>
            <a:off x="3048001" y="4928254"/>
            <a:ext cx="5204696" cy="211114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It would be nice if we could have a generalization of the derivative to help with problematic points.</a:t>
            </a:r>
          </a:p>
        </p:txBody>
      </p:sp>
      <p:pic>
        <p:nvPicPr>
          <p:cNvPr id="8" name="Picture 7">
            <a:extLst>
              <a:ext uri="{FF2B5EF4-FFF2-40B4-BE49-F238E27FC236}">
                <a16:creationId xmlns:a16="http://schemas.microsoft.com/office/drawing/2014/main" id="{214DEED1-244F-4C38-80AA-278071E6010B}"/>
              </a:ext>
            </a:extLst>
          </p:cNvPr>
          <p:cNvPicPr>
            <a:picLocks noChangeAspect="1"/>
          </p:cNvPicPr>
          <p:nvPr/>
        </p:nvPicPr>
        <p:blipFill>
          <a:blip r:embed="rId3"/>
          <a:stretch>
            <a:fillRect/>
          </a:stretch>
        </p:blipFill>
        <p:spPr>
          <a:xfrm>
            <a:off x="6444126" y="1932551"/>
            <a:ext cx="3312434" cy="2398227"/>
          </a:xfrm>
          <a:prstGeom prst="rect">
            <a:avLst/>
          </a:prstGeom>
        </p:spPr>
      </p:pic>
    </p:spTree>
    <p:extLst>
      <p:ext uri="{BB962C8B-B14F-4D97-AF65-F5344CB8AC3E}">
        <p14:creationId xmlns:p14="http://schemas.microsoft.com/office/powerpoint/2010/main" val="178013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14F9-975B-4367-AA0D-69B8F21BAA52}"/>
              </a:ext>
            </a:extLst>
          </p:cNvPr>
          <p:cNvSpPr>
            <a:spLocks noGrp="1"/>
          </p:cNvSpPr>
          <p:nvPr>
            <p:ph type="title"/>
          </p:nvPr>
        </p:nvSpPr>
        <p:spPr/>
        <p:txBody>
          <a:bodyPr/>
          <a:lstStyle/>
          <a:p>
            <a:r>
              <a:rPr lang="en-US" dirty="0"/>
              <a:t>Subdifferentiation and </a:t>
            </a:r>
            <a:r>
              <a:rPr lang="en-US" dirty="0" err="1"/>
              <a:t>Subgradients</a:t>
            </a:r>
            <a:endParaRPr lang="en-US" dirty="0"/>
          </a:p>
        </p:txBody>
      </p:sp>
      <p:sp>
        <p:nvSpPr>
          <p:cNvPr id="3" name="Text Placeholder 2">
            <a:extLst>
              <a:ext uri="{FF2B5EF4-FFF2-40B4-BE49-F238E27FC236}">
                <a16:creationId xmlns:a16="http://schemas.microsoft.com/office/drawing/2014/main" id="{AD06EA03-41DA-4484-9CDA-F31A441B3B4C}"/>
              </a:ext>
            </a:extLst>
          </p:cNvPr>
          <p:cNvSpPr>
            <a:spLocks noGrp="1"/>
          </p:cNvSpPr>
          <p:nvPr>
            <p:ph type="body" idx="1"/>
          </p:nvPr>
        </p:nvSpPr>
        <p:spPr>
          <a:xfrm>
            <a:off x="833415" y="983807"/>
            <a:ext cx="10327008" cy="1342143"/>
          </a:xfrm>
        </p:spPr>
        <p:txBody>
          <a:bodyPr/>
          <a:lstStyle/>
          <a:p>
            <a:r>
              <a:rPr lang="en-US" sz="2000" dirty="0"/>
              <a:t>For a convex function               the following can be proven: </a:t>
            </a:r>
          </a:p>
        </p:txBody>
      </p:sp>
      <p:sp>
        <p:nvSpPr>
          <p:cNvPr id="4" name="Slide Number Placeholder 3">
            <a:extLst>
              <a:ext uri="{FF2B5EF4-FFF2-40B4-BE49-F238E27FC236}">
                <a16:creationId xmlns:a16="http://schemas.microsoft.com/office/drawing/2014/main" id="{24E19708-B516-443B-BE9C-F71CE7D3BA8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9" name="Picture 8">
            <a:extLst>
              <a:ext uri="{FF2B5EF4-FFF2-40B4-BE49-F238E27FC236}">
                <a16:creationId xmlns:a16="http://schemas.microsoft.com/office/drawing/2014/main" id="{DB444966-2465-452D-B0D7-CB82C5D93623}"/>
              </a:ext>
            </a:extLst>
          </p:cNvPr>
          <p:cNvPicPr>
            <a:picLocks noChangeAspect="1"/>
          </p:cNvPicPr>
          <p:nvPr/>
        </p:nvPicPr>
        <p:blipFill>
          <a:blip r:embed="rId2"/>
          <a:stretch>
            <a:fillRect/>
          </a:stretch>
        </p:blipFill>
        <p:spPr>
          <a:xfrm>
            <a:off x="3774777" y="1123767"/>
            <a:ext cx="690691" cy="335287"/>
          </a:xfrm>
          <a:prstGeom prst="rect">
            <a:avLst/>
          </a:prstGeom>
        </p:spPr>
      </p:pic>
      <p:pic>
        <p:nvPicPr>
          <p:cNvPr id="10" name="Picture 9">
            <a:extLst>
              <a:ext uri="{FF2B5EF4-FFF2-40B4-BE49-F238E27FC236}">
                <a16:creationId xmlns:a16="http://schemas.microsoft.com/office/drawing/2014/main" id="{9A9F6AE1-6FC9-4EBD-8F99-8755EB9A9FFB}"/>
              </a:ext>
            </a:extLst>
          </p:cNvPr>
          <p:cNvPicPr>
            <a:picLocks noChangeAspect="1"/>
          </p:cNvPicPr>
          <p:nvPr/>
        </p:nvPicPr>
        <p:blipFill>
          <a:blip r:embed="rId3"/>
          <a:stretch>
            <a:fillRect/>
          </a:stretch>
        </p:blipFill>
        <p:spPr>
          <a:xfrm>
            <a:off x="1415342" y="1731170"/>
            <a:ext cx="5722305" cy="363887"/>
          </a:xfrm>
          <a:prstGeom prst="rect">
            <a:avLst/>
          </a:prstGeom>
        </p:spPr>
      </p:pic>
      <p:sp>
        <p:nvSpPr>
          <p:cNvPr id="11" name="Text Placeholder 2">
            <a:extLst>
              <a:ext uri="{FF2B5EF4-FFF2-40B4-BE49-F238E27FC236}">
                <a16:creationId xmlns:a16="http://schemas.microsoft.com/office/drawing/2014/main" id="{BA947F13-FCE0-4651-9178-84F61BF1DBDA}"/>
              </a:ext>
            </a:extLst>
          </p:cNvPr>
          <p:cNvSpPr txBox="1">
            <a:spLocks/>
          </p:cNvSpPr>
          <p:nvPr/>
        </p:nvSpPr>
        <p:spPr>
          <a:xfrm>
            <a:off x="833415" y="2255814"/>
            <a:ext cx="8062010" cy="134214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This is basically saying that a convex function is everywhere above any of its tangent lines.</a:t>
            </a:r>
          </a:p>
          <a:p>
            <a:endParaRPr lang="en-US" sz="2000" dirty="0"/>
          </a:p>
          <a:p>
            <a:r>
              <a:rPr lang="en-US" sz="2000" dirty="0"/>
              <a:t>We use this to generalize the notion of a gradient:</a:t>
            </a:r>
          </a:p>
        </p:txBody>
      </p:sp>
      <p:pic>
        <p:nvPicPr>
          <p:cNvPr id="13" name="Picture 12">
            <a:extLst>
              <a:ext uri="{FF2B5EF4-FFF2-40B4-BE49-F238E27FC236}">
                <a16:creationId xmlns:a16="http://schemas.microsoft.com/office/drawing/2014/main" id="{8243E5AE-2A74-4D60-947C-985A17F1B4A0}"/>
              </a:ext>
            </a:extLst>
          </p:cNvPr>
          <p:cNvPicPr>
            <a:picLocks noChangeAspect="1"/>
          </p:cNvPicPr>
          <p:nvPr/>
        </p:nvPicPr>
        <p:blipFill rotWithShape="1">
          <a:blip r:embed="rId4"/>
          <a:srcRect r="52607"/>
          <a:stretch/>
        </p:blipFill>
        <p:spPr>
          <a:xfrm>
            <a:off x="8850597" y="858130"/>
            <a:ext cx="3138203" cy="2935639"/>
          </a:xfrm>
          <a:prstGeom prst="rect">
            <a:avLst/>
          </a:prstGeom>
        </p:spPr>
      </p:pic>
      <p:pic>
        <p:nvPicPr>
          <p:cNvPr id="15" name="Picture 14">
            <a:extLst>
              <a:ext uri="{FF2B5EF4-FFF2-40B4-BE49-F238E27FC236}">
                <a16:creationId xmlns:a16="http://schemas.microsoft.com/office/drawing/2014/main" id="{975857C8-3CC2-4D21-BEFA-6EF0D8E84FC4}"/>
              </a:ext>
            </a:extLst>
          </p:cNvPr>
          <p:cNvPicPr>
            <a:picLocks noChangeAspect="1"/>
          </p:cNvPicPr>
          <p:nvPr/>
        </p:nvPicPr>
        <p:blipFill>
          <a:blip r:embed="rId5"/>
          <a:stretch>
            <a:fillRect/>
          </a:stretch>
        </p:blipFill>
        <p:spPr>
          <a:xfrm>
            <a:off x="1471041" y="3861187"/>
            <a:ext cx="5610905" cy="361308"/>
          </a:xfrm>
          <a:prstGeom prst="rect">
            <a:avLst/>
          </a:prstGeom>
        </p:spPr>
      </p:pic>
      <p:pic>
        <p:nvPicPr>
          <p:cNvPr id="17" name="Picture 16">
            <a:extLst>
              <a:ext uri="{FF2B5EF4-FFF2-40B4-BE49-F238E27FC236}">
                <a16:creationId xmlns:a16="http://schemas.microsoft.com/office/drawing/2014/main" id="{29E44273-A7A0-4005-91D5-0A6105A29186}"/>
              </a:ext>
            </a:extLst>
          </p:cNvPr>
          <p:cNvPicPr>
            <a:picLocks noChangeAspect="1"/>
          </p:cNvPicPr>
          <p:nvPr/>
        </p:nvPicPr>
        <p:blipFill rotWithShape="1">
          <a:blip r:embed="rId4"/>
          <a:srcRect l="54544"/>
          <a:stretch/>
        </p:blipFill>
        <p:spPr>
          <a:xfrm>
            <a:off x="8850597" y="3919446"/>
            <a:ext cx="2700460" cy="2633798"/>
          </a:xfrm>
          <a:prstGeom prst="rect">
            <a:avLst/>
          </a:prstGeom>
        </p:spPr>
      </p:pic>
      <p:sp>
        <p:nvSpPr>
          <p:cNvPr id="18" name="Text Placeholder 2">
            <a:extLst>
              <a:ext uri="{FF2B5EF4-FFF2-40B4-BE49-F238E27FC236}">
                <a16:creationId xmlns:a16="http://schemas.microsoft.com/office/drawing/2014/main" id="{C44858F7-F67E-4033-9AC4-C63D979A2B9A}"/>
              </a:ext>
            </a:extLst>
          </p:cNvPr>
          <p:cNvSpPr txBox="1">
            <a:spLocks/>
          </p:cNvSpPr>
          <p:nvPr/>
        </p:nvSpPr>
        <p:spPr>
          <a:xfrm>
            <a:off x="779709" y="4325790"/>
            <a:ext cx="8062010" cy="195072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Any vector      satisfying this inequality is called a </a:t>
            </a:r>
            <a:r>
              <a:rPr lang="en-US" sz="2000" i="1" dirty="0" err="1"/>
              <a:t>subgradient</a:t>
            </a:r>
            <a:r>
              <a:rPr lang="en-US" sz="2000" dirty="0"/>
              <a:t> of the function       at       , and the set of these </a:t>
            </a:r>
            <a:r>
              <a:rPr lang="en-US" sz="2000" dirty="0" err="1"/>
              <a:t>subgradients</a:t>
            </a:r>
            <a:r>
              <a:rPr lang="en-US" sz="2000" dirty="0"/>
              <a:t> is called the </a:t>
            </a:r>
            <a:r>
              <a:rPr lang="en-US" sz="2000" i="1" dirty="0"/>
              <a:t>differential set</a:t>
            </a:r>
            <a:r>
              <a:rPr lang="en-US" sz="2000" dirty="0"/>
              <a:t> and denoted               .</a:t>
            </a:r>
          </a:p>
          <a:p>
            <a:endParaRPr lang="en-US" sz="2000" dirty="0"/>
          </a:p>
          <a:p>
            <a:r>
              <a:rPr lang="en-US" sz="2000" dirty="0"/>
              <a:t>This allows us to perform </a:t>
            </a:r>
            <a:r>
              <a:rPr lang="en-US" sz="2000" i="1" dirty="0"/>
              <a:t>stochastic </a:t>
            </a:r>
            <a:r>
              <a:rPr lang="en-US" sz="2000" i="1" dirty="0" err="1"/>
              <a:t>subgradient</a:t>
            </a:r>
            <a:r>
              <a:rPr lang="en-US" sz="2000" i="1"/>
              <a:t> descent.</a:t>
            </a:r>
            <a:r>
              <a:rPr lang="en-US" sz="2000"/>
              <a:t> </a:t>
            </a:r>
            <a:endParaRPr lang="en-US" sz="2000" dirty="0"/>
          </a:p>
        </p:txBody>
      </p:sp>
      <p:pic>
        <p:nvPicPr>
          <p:cNvPr id="20" name="Picture 19">
            <a:extLst>
              <a:ext uri="{FF2B5EF4-FFF2-40B4-BE49-F238E27FC236}">
                <a16:creationId xmlns:a16="http://schemas.microsoft.com/office/drawing/2014/main" id="{DBB99289-25B3-49FB-8931-CBA49F9848E9}"/>
              </a:ext>
            </a:extLst>
          </p:cNvPr>
          <p:cNvPicPr>
            <a:picLocks noChangeAspect="1"/>
          </p:cNvPicPr>
          <p:nvPr/>
        </p:nvPicPr>
        <p:blipFill>
          <a:blip r:embed="rId6"/>
          <a:stretch>
            <a:fillRect/>
          </a:stretch>
        </p:blipFill>
        <p:spPr>
          <a:xfrm>
            <a:off x="2411582" y="4556746"/>
            <a:ext cx="193870" cy="166174"/>
          </a:xfrm>
          <a:prstGeom prst="rect">
            <a:avLst/>
          </a:prstGeom>
        </p:spPr>
      </p:pic>
      <p:pic>
        <p:nvPicPr>
          <p:cNvPr id="22" name="Picture 21">
            <a:extLst>
              <a:ext uri="{FF2B5EF4-FFF2-40B4-BE49-F238E27FC236}">
                <a16:creationId xmlns:a16="http://schemas.microsoft.com/office/drawing/2014/main" id="{173A28DF-00F4-4002-A8E7-0F87A367DDB4}"/>
              </a:ext>
            </a:extLst>
          </p:cNvPr>
          <p:cNvPicPr>
            <a:picLocks noChangeAspect="1"/>
          </p:cNvPicPr>
          <p:nvPr/>
        </p:nvPicPr>
        <p:blipFill>
          <a:blip r:embed="rId7"/>
          <a:stretch>
            <a:fillRect/>
          </a:stretch>
        </p:blipFill>
        <p:spPr>
          <a:xfrm>
            <a:off x="2887472" y="4770822"/>
            <a:ext cx="202920" cy="359011"/>
          </a:xfrm>
          <a:prstGeom prst="rect">
            <a:avLst/>
          </a:prstGeom>
        </p:spPr>
      </p:pic>
      <p:pic>
        <p:nvPicPr>
          <p:cNvPr id="24" name="Picture 23">
            <a:extLst>
              <a:ext uri="{FF2B5EF4-FFF2-40B4-BE49-F238E27FC236}">
                <a16:creationId xmlns:a16="http://schemas.microsoft.com/office/drawing/2014/main" id="{236B6899-1229-47C2-AF97-6934AB65EA8E}"/>
              </a:ext>
            </a:extLst>
          </p:cNvPr>
          <p:cNvPicPr>
            <a:picLocks noChangeAspect="1"/>
          </p:cNvPicPr>
          <p:nvPr/>
        </p:nvPicPr>
        <p:blipFill>
          <a:blip r:embed="rId8"/>
          <a:stretch>
            <a:fillRect/>
          </a:stretch>
        </p:blipFill>
        <p:spPr>
          <a:xfrm>
            <a:off x="3549262" y="4839454"/>
            <a:ext cx="271671" cy="167182"/>
          </a:xfrm>
          <a:prstGeom prst="rect">
            <a:avLst/>
          </a:prstGeom>
        </p:spPr>
      </p:pic>
      <p:pic>
        <p:nvPicPr>
          <p:cNvPr id="26" name="Picture 25">
            <a:extLst>
              <a:ext uri="{FF2B5EF4-FFF2-40B4-BE49-F238E27FC236}">
                <a16:creationId xmlns:a16="http://schemas.microsoft.com/office/drawing/2014/main" id="{A9793973-AF50-4C7D-A9BC-05D3D7F6BB6D}"/>
              </a:ext>
            </a:extLst>
          </p:cNvPr>
          <p:cNvPicPr>
            <a:picLocks noChangeAspect="1"/>
          </p:cNvPicPr>
          <p:nvPr/>
        </p:nvPicPr>
        <p:blipFill>
          <a:blip r:embed="rId9"/>
          <a:stretch>
            <a:fillRect/>
          </a:stretch>
        </p:blipFill>
        <p:spPr>
          <a:xfrm>
            <a:off x="5713613" y="5091501"/>
            <a:ext cx="764774" cy="289687"/>
          </a:xfrm>
          <a:prstGeom prst="rect">
            <a:avLst/>
          </a:prstGeom>
        </p:spPr>
      </p:pic>
    </p:spTree>
    <p:extLst>
      <p:ext uri="{BB962C8B-B14F-4D97-AF65-F5344CB8AC3E}">
        <p14:creationId xmlns:p14="http://schemas.microsoft.com/office/powerpoint/2010/main" val="193011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14F9-975B-4367-AA0D-69B8F21BAA52}"/>
              </a:ext>
            </a:extLst>
          </p:cNvPr>
          <p:cNvSpPr>
            <a:spLocks noGrp="1"/>
          </p:cNvSpPr>
          <p:nvPr>
            <p:ph type="title"/>
          </p:nvPr>
        </p:nvSpPr>
        <p:spPr/>
        <p:txBody>
          <a:bodyPr/>
          <a:lstStyle/>
          <a:p>
            <a:r>
              <a:rPr lang="en-US" dirty="0"/>
              <a:t>Lipschitz Continuity</a:t>
            </a:r>
          </a:p>
        </p:txBody>
      </p:sp>
      <p:sp>
        <p:nvSpPr>
          <p:cNvPr id="3" name="Text Placeholder 2">
            <a:extLst>
              <a:ext uri="{FF2B5EF4-FFF2-40B4-BE49-F238E27FC236}">
                <a16:creationId xmlns:a16="http://schemas.microsoft.com/office/drawing/2014/main" id="{AD06EA03-41DA-4484-9CDA-F31A441B3B4C}"/>
              </a:ext>
            </a:extLst>
          </p:cNvPr>
          <p:cNvSpPr>
            <a:spLocks noGrp="1"/>
          </p:cNvSpPr>
          <p:nvPr>
            <p:ph type="body" idx="1"/>
          </p:nvPr>
        </p:nvSpPr>
        <p:spPr>
          <a:xfrm>
            <a:off x="833415" y="983807"/>
            <a:ext cx="6872402" cy="1342143"/>
          </a:xfrm>
        </p:spPr>
        <p:txBody>
          <a:bodyPr/>
          <a:lstStyle/>
          <a:p>
            <a:r>
              <a:rPr lang="en-US" sz="2000" dirty="0"/>
              <a:t>Another important term in analyzing convergence in ML problems is Lipschitz continuity. This is a subset of the set of continuous functions that is one step weaker than continuous differentiability</a:t>
            </a:r>
          </a:p>
        </p:txBody>
      </p:sp>
      <p:sp>
        <p:nvSpPr>
          <p:cNvPr id="4" name="Slide Number Placeholder 3">
            <a:extLst>
              <a:ext uri="{FF2B5EF4-FFF2-40B4-BE49-F238E27FC236}">
                <a16:creationId xmlns:a16="http://schemas.microsoft.com/office/drawing/2014/main" id="{24E19708-B516-443B-BE9C-F71CE7D3BA8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99D6FE31-4CCB-47E2-8874-A285B51FD1F5}"/>
              </a:ext>
            </a:extLst>
          </p:cNvPr>
          <p:cNvPicPr>
            <a:picLocks noChangeAspect="1"/>
          </p:cNvPicPr>
          <p:nvPr/>
        </p:nvPicPr>
        <p:blipFill>
          <a:blip r:embed="rId2"/>
          <a:stretch>
            <a:fillRect/>
          </a:stretch>
        </p:blipFill>
        <p:spPr>
          <a:xfrm>
            <a:off x="9144000" y="983807"/>
            <a:ext cx="2095500" cy="1924050"/>
          </a:xfrm>
          <a:prstGeom prst="rect">
            <a:avLst/>
          </a:prstGeom>
        </p:spPr>
      </p:pic>
      <p:pic>
        <p:nvPicPr>
          <p:cNvPr id="8" name="Picture 7">
            <a:extLst>
              <a:ext uri="{FF2B5EF4-FFF2-40B4-BE49-F238E27FC236}">
                <a16:creationId xmlns:a16="http://schemas.microsoft.com/office/drawing/2014/main" id="{FD8FA90C-51C8-4657-9557-F7BACA414A13}"/>
              </a:ext>
            </a:extLst>
          </p:cNvPr>
          <p:cNvPicPr>
            <a:picLocks noChangeAspect="1"/>
          </p:cNvPicPr>
          <p:nvPr/>
        </p:nvPicPr>
        <p:blipFill>
          <a:blip r:embed="rId3"/>
          <a:stretch>
            <a:fillRect/>
          </a:stretch>
        </p:blipFill>
        <p:spPr>
          <a:xfrm>
            <a:off x="1338031" y="2645551"/>
            <a:ext cx="1709970" cy="368663"/>
          </a:xfrm>
          <a:prstGeom prst="rect">
            <a:avLst/>
          </a:prstGeom>
        </p:spPr>
      </p:pic>
      <p:pic>
        <p:nvPicPr>
          <p:cNvPr id="14" name="Picture 13">
            <a:extLst>
              <a:ext uri="{FF2B5EF4-FFF2-40B4-BE49-F238E27FC236}">
                <a16:creationId xmlns:a16="http://schemas.microsoft.com/office/drawing/2014/main" id="{09C746FF-E203-4650-8298-C5A624BA550A}"/>
              </a:ext>
            </a:extLst>
          </p:cNvPr>
          <p:cNvPicPr>
            <a:picLocks noChangeAspect="1"/>
          </p:cNvPicPr>
          <p:nvPr/>
        </p:nvPicPr>
        <p:blipFill>
          <a:blip r:embed="rId4"/>
          <a:stretch>
            <a:fillRect/>
          </a:stretch>
        </p:blipFill>
        <p:spPr>
          <a:xfrm>
            <a:off x="3637533" y="2645551"/>
            <a:ext cx="3615524" cy="289746"/>
          </a:xfrm>
          <a:prstGeom prst="rect">
            <a:avLst/>
          </a:prstGeom>
        </p:spPr>
      </p:pic>
      <p:pic>
        <p:nvPicPr>
          <p:cNvPr id="19" name="Picture 18">
            <a:extLst>
              <a:ext uri="{FF2B5EF4-FFF2-40B4-BE49-F238E27FC236}">
                <a16:creationId xmlns:a16="http://schemas.microsoft.com/office/drawing/2014/main" id="{DD9DE1EC-B19D-4AC9-A4E8-DB2AFC134405}"/>
              </a:ext>
            </a:extLst>
          </p:cNvPr>
          <p:cNvPicPr>
            <a:picLocks noChangeAspect="1"/>
          </p:cNvPicPr>
          <p:nvPr/>
        </p:nvPicPr>
        <p:blipFill>
          <a:blip r:embed="rId5"/>
          <a:stretch>
            <a:fillRect/>
          </a:stretch>
        </p:blipFill>
        <p:spPr>
          <a:xfrm>
            <a:off x="763711" y="3293809"/>
            <a:ext cx="1624382" cy="359238"/>
          </a:xfrm>
          <a:prstGeom prst="rect">
            <a:avLst/>
          </a:prstGeom>
        </p:spPr>
      </p:pic>
      <p:pic>
        <p:nvPicPr>
          <p:cNvPr id="25" name="Picture 24">
            <a:extLst>
              <a:ext uri="{FF2B5EF4-FFF2-40B4-BE49-F238E27FC236}">
                <a16:creationId xmlns:a16="http://schemas.microsoft.com/office/drawing/2014/main" id="{583359B0-B9D2-462B-9AD3-B0BC86C12DBE}"/>
              </a:ext>
            </a:extLst>
          </p:cNvPr>
          <p:cNvPicPr>
            <a:picLocks noChangeAspect="1"/>
          </p:cNvPicPr>
          <p:nvPr/>
        </p:nvPicPr>
        <p:blipFill>
          <a:blip r:embed="rId6"/>
          <a:stretch>
            <a:fillRect/>
          </a:stretch>
        </p:blipFill>
        <p:spPr>
          <a:xfrm>
            <a:off x="3523558" y="3296028"/>
            <a:ext cx="3322375" cy="310332"/>
          </a:xfrm>
          <a:prstGeom prst="rect">
            <a:avLst/>
          </a:prstGeom>
        </p:spPr>
      </p:pic>
      <p:pic>
        <p:nvPicPr>
          <p:cNvPr id="28" name="Picture 27">
            <a:extLst>
              <a:ext uri="{FF2B5EF4-FFF2-40B4-BE49-F238E27FC236}">
                <a16:creationId xmlns:a16="http://schemas.microsoft.com/office/drawing/2014/main" id="{5E2F5065-4D1E-4E9E-81C4-8E75B9A2DA66}"/>
              </a:ext>
            </a:extLst>
          </p:cNvPr>
          <p:cNvPicPr>
            <a:picLocks noChangeAspect="1"/>
          </p:cNvPicPr>
          <p:nvPr/>
        </p:nvPicPr>
        <p:blipFill>
          <a:blip r:embed="rId7"/>
          <a:stretch>
            <a:fillRect/>
          </a:stretch>
        </p:blipFill>
        <p:spPr>
          <a:xfrm>
            <a:off x="7454900" y="3950144"/>
            <a:ext cx="4533900" cy="2047875"/>
          </a:xfrm>
          <a:prstGeom prst="rect">
            <a:avLst/>
          </a:prstGeom>
        </p:spPr>
      </p:pic>
      <p:pic>
        <p:nvPicPr>
          <p:cNvPr id="32" name="Picture 31">
            <a:extLst>
              <a:ext uri="{FF2B5EF4-FFF2-40B4-BE49-F238E27FC236}">
                <a16:creationId xmlns:a16="http://schemas.microsoft.com/office/drawing/2014/main" id="{A5DD8855-06EA-4628-B400-4DA3DEA75939}"/>
              </a:ext>
            </a:extLst>
          </p:cNvPr>
          <p:cNvPicPr>
            <a:picLocks noChangeAspect="1"/>
          </p:cNvPicPr>
          <p:nvPr/>
        </p:nvPicPr>
        <p:blipFill>
          <a:blip r:embed="rId8"/>
          <a:stretch>
            <a:fillRect/>
          </a:stretch>
        </p:blipFill>
        <p:spPr>
          <a:xfrm>
            <a:off x="8288191" y="4011843"/>
            <a:ext cx="1711618" cy="300284"/>
          </a:xfrm>
          <a:prstGeom prst="rect">
            <a:avLst/>
          </a:prstGeom>
        </p:spPr>
      </p:pic>
      <p:sp>
        <p:nvSpPr>
          <p:cNvPr id="33" name="Rectangle 32">
            <a:extLst>
              <a:ext uri="{FF2B5EF4-FFF2-40B4-BE49-F238E27FC236}">
                <a16:creationId xmlns:a16="http://schemas.microsoft.com/office/drawing/2014/main" id="{FE35C57E-BD43-4AFD-9197-1B6FD1953DF3}"/>
              </a:ext>
            </a:extLst>
          </p:cNvPr>
          <p:cNvSpPr/>
          <p:nvPr/>
        </p:nvSpPr>
        <p:spPr>
          <a:xfrm>
            <a:off x="7424896" y="5998019"/>
            <a:ext cx="4407648" cy="215444"/>
          </a:xfrm>
          <a:prstGeom prst="rect">
            <a:avLst/>
          </a:prstGeom>
        </p:spPr>
        <p:txBody>
          <a:bodyPr wrap="square">
            <a:spAutoFit/>
          </a:bodyPr>
          <a:lstStyle/>
          <a:p>
            <a:r>
              <a:rPr lang="en-US" sz="800" dirty="0"/>
              <a:t>https://www.reddit.com/r/math/comments/3f6x5d/is_fx_abscosx_lipschitz_continuous_or_just/</a:t>
            </a:r>
          </a:p>
        </p:txBody>
      </p:sp>
      <p:grpSp>
        <p:nvGrpSpPr>
          <p:cNvPr id="42" name="Group 41">
            <a:extLst>
              <a:ext uri="{FF2B5EF4-FFF2-40B4-BE49-F238E27FC236}">
                <a16:creationId xmlns:a16="http://schemas.microsoft.com/office/drawing/2014/main" id="{0BD73195-1B99-4338-A978-4FCD16D3837A}"/>
              </a:ext>
            </a:extLst>
          </p:cNvPr>
          <p:cNvGrpSpPr/>
          <p:nvPr/>
        </p:nvGrpSpPr>
        <p:grpSpPr>
          <a:xfrm>
            <a:off x="10422384" y="3989351"/>
            <a:ext cx="506028" cy="2652118"/>
            <a:chOff x="10259234" y="3989351"/>
            <a:chExt cx="836383" cy="2652118"/>
          </a:xfrm>
        </p:grpSpPr>
        <p:sp>
          <p:nvSpPr>
            <p:cNvPr id="36" name="Right Triangle 35">
              <a:extLst>
                <a:ext uri="{FF2B5EF4-FFF2-40B4-BE49-F238E27FC236}">
                  <a16:creationId xmlns:a16="http://schemas.microsoft.com/office/drawing/2014/main" id="{7952F03F-E04C-40A8-BB3C-F540CC348F0A}"/>
                </a:ext>
              </a:extLst>
            </p:cNvPr>
            <p:cNvSpPr/>
            <p:nvPr/>
          </p:nvSpPr>
          <p:spPr>
            <a:xfrm>
              <a:off x="10259234" y="3989351"/>
              <a:ext cx="417250" cy="1333050"/>
            </a:xfrm>
            <a:prstGeom prst="rtTriangle">
              <a:avLst/>
            </a:prstGeom>
            <a:solidFill>
              <a:srgbClr val="2218F4">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862AB3AC-52D1-4B71-A6F3-701B06D677B1}"/>
                </a:ext>
              </a:extLst>
            </p:cNvPr>
            <p:cNvSpPr/>
            <p:nvPr/>
          </p:nvSpPr>
          <p:spPr>
            <a:xfrm flipH="1">
              <a:off x="10678368" y="3989351"/>
              <a:ext cx="417249" cy="1333050"/>
            </a:xfrm>
            <a:prstGeom prst="rtTriangle">
              <a:avLst/>
            </a:prstGeom>
            <a:solidFill>
              <a:srgbClr val="2218F4">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2DAA3DA8-E144-4F0D-A3DD-7594C65E0997}"/>
                </a:ext>
              </a:extLst>
            </p:cNvPr>
            <p:cNvGrpSpPr/>
            <p:nvPr/>
          </p:nvGrpSpPr>
          <p:grpSpPr>
            <a:xfrm rot="10800000">
              <a:off x="10259234" y="5308419"/>
              <a:ext cx="836383" cy="1333050"/>
              <a:chOff x="5324729" y="4150628"/>
              <a:chExt cx="836383" cy="1333050"/>
            </a:xfrm>
          </p:grpSpPr>
          <p:sp>
            <p:nvSpPr>
              <p:cNvPr id="38" name="Right Triangle 37">
                <a:extLst>
                  <a:ext uri="{FF2B5EF4-FFF2-40B4-BE49-F238E27FC236}">
                    <a16:creationId xmlns:a16="http://schemas.microsoft.com/office/drawing/2014/main" id="{8A8D809D-B5A4-4A2E-B179-5FA54C302D28}"/>
                  </a:ext>
                </a:extLst>
              </p:cNvPr>
              <p:cNvSpPr/>
              <p:nvPr/>
            </p:nvSpPr>
            <p:spPr>
              <a:xfrm>
                <a:off x="5324729" y="4150628"/>
                <a:ext cx="417250" cy="1333050"/>
              </a:xfrm>
              <a:prstGeom prst="rtTriangle">
                <a:avLst/>
              </a:prstGeom>
              <a:solidFill>
                <a:srgbClr val="2218F4">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B9DCD876-3820-4AF4-8DD7-4806BFAA5AC6}"/>
                  </a:ext>
                </a:extLst>
              </p:cNvPr>
              <p:cNvSpPr/>
              <p:nvPr/>
            </p:nvSpPr>
            <p:spPr>
              <a:xfrm flipH="1">
                <a:off x="5743863" y="4150628"/>
                <a:ext cx="417249" cy="1333050"/>
              </a:xfrm>
              <a:prstGeom prst="rtTriangle">
                <a:avLst/>
              </a:prstGeom>
              <a:solidFill>
                <a:srgbClr val="2218F4">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 Placeholder 2">
            <a:extLst>
              <a:ext uri="{FF2B5EF4-FFF2-40B4-BE49-F238E27FC236}">
                <a16:creationId xmlns:a16="http://schemas.microsoft.com/office/drawing/2014/main" id="{45594D4C-F953-4954-965E-1B719B17B7C1}"/>
              </a:ext>
            </a:extLst>
          </p:cNvPr>
          <p:cNvSpPr txBox="1">
            <a:spLocks/>
          </p:cNvSpPr>
          <p:nvPr/>
        </p:nvSpPr>
        <p:spPr>
          <a:xfrm>
            <a:off x="349292" y="4234514"/>
            <a:ext cx="6872402" cy="176350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Basically, can the function be excluded from a double-cone at every point.</a:t>
            </a:r>
          </a:p>
          <a:p>
            <a:endParaRPr lang="en-US" sz="2000" dirty="0"/>
          </a:p>
          <a:p>
            <a:r>
              <a:rPr lang="en-US" sz="2000" dirty="0"/>
              <a:t>Can you see how this might be related to </a:t>
            </a:r>
            <a:r>
              <a:rPr lang="en-US" sz="2000" dirty="0" err="1"/>
              <a:t>subgradients</a:t>
            </a:r>
            <a:r>
              <a:rPr lang="en-US" sz="2000" dirty="0"/>
              <a:t> when applied to convex functions?</a:t>
            </a:r>
          </a:p>
        </p:txBody>
      </p:sp>
    </p:spTree>
    <p:extLst>
      <p:ext uri="{BB962C8B-B14F-4D97-AF65-F5344CB8AC3E}">
        <p14:creationId xmlns:p14="http://schemas.microsoft.com/office/powerpoint/2010/main" val="1264186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5EFF-B4D8-4C06-91F0-AEEFD6692C64}"/>
              </a:ext>
            </a:extLst>
          </p:cNvPr>
          <p:cNvSpPr>
            <a:spLocks noGrp="1"/>
          </p:cNvSpPr>
          <p:nvPr>
            <p:ph type="title"/>
          </p:nvPr>
        </p:nvSpPr>
        <p:spPr/>
        <p:txBody>
          <a:bodyPr/>
          <a:lstStyle/>
          <a:p>
            <a:r>
              <a:rPr lang="en-US" dirty="0"/>
              <a:t>Convergence of </a:t>
            </a:r>
            <a:r>
              <a:rPr lang="en-US" dirty="0" err="1"/>
              <a:t>Ruppert-Polyak</a:t>
            </a:r>
            <a:r>
              <a:rPr lang="en-US" dirty="0"/>
              <a:t> SGD</a:t>
            </a:r>
          </a:p>
        </p:txBody>
      </p:sp>
      <p:sp>
        <p:nvSpPr>
          <p:cNvPr id="3" name="Text Placeholder 2">
            <a:extLst>
              <a:ext uri="{FF2B5EF4-FFF2-40B4-BE49-F238E27FC236}">
                <a16:creationId xmlns:a16="http://schemas.microsoft.com/office/drawing/2014/main" id="{09311BE6-759F-49F5-82EF-95E3862229CC}"/>
              </a:ext>
            </a:extLst>
          </p:cNvPr>
          <p:cNvSpPr>
            <a:spLocks noGrp="1"/>
          </p:cNvSpPr>
          <p:nvPr>
            <p:ph type="body" idx="1"/>
          </p:nvPr>
        </p:nvSpPr>
        <p:spPr>
          <a:xfrm>
            <a:off x="994664" y="4699248"/>
            <a:ext cx="10327008" cy="1701552"/>
          </a:xfrm>
        </p:spPr>
        <p:txBody>
          <a:bodyPr/>
          <a:lstStyle/>
          <a:p>
            <a:r>
              <a:rPr lang="en-US" sz="2000" dirty="0"/>
              <a:t>Things to note: </a:t>
            </a:r>
          </a:p>
          <a:p>
            <a:pPr marL="571500" indent="-342900">
              <a:buFont typeface="Arial" panose="020B0604020202020204" pitchFamily="34" charset="0"/>
              <a:buChar char="•"/>
            </a:pPr>
            <a:r>
              <a:rPr lang="en-US" sz="2000" dirty="0"/>
              <a:t>We get an </a:t>
            </a:r>
            <a:r>
              <a:rPr lang="en-US" sz="2000" i="1" dirty="0"/>
              <a:t>expectation </a:t>
            </a:r>
            <a:r>
              <a:rPr lang="en-US" sz="2000" dirty="0"/>
              <a:t>of how close we are to the true minimum</a:t>
            </a:r>
          </a:p>
          <a:p>
            <a:pPr marL="571500" indent="-342900">
              <a:buFont typeface="Arial" panose="020B0604020202020204" pitchFamily="34" charset="0"/>
              <a:buChar char="•"/>
            </a:pPr>
            <a:r>
              <a:rPr lang="en-US" sz="2000" dirty="0"/>
              <a:t>Time to get there depends on how much the function can vary</a:t>
            </a:r>
          </a:p>
          <a:p>
            <a:pPr marL="571500" indent="-342900">
              <a:buFont typeface="Arial" panose="020B0604020202020204" pitchFamily="34" charset="0"/>
              <a:buChar char="•"/>
            </a:pPr>
            <a:r>
              <a:rPr lang="en-US" sz="2000" dirty="0"/>
              <a:t>Assumes convexity! But deep neural networks aren’t generally convex.</a:t>
            </a:r>
          </a:p>
          <a:p>
            <a:pPr marL="571500" indent="-3429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C6C7412-68FB-41E2-A954-48141D77D0D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5" name="Picture 4">
            <a:extLst>
              <a:ext uri="{FF2B5EF4-FFF2-40B4-BE49-F238E27FC236}">
                <a16:creationId xmlns:a16="http://schemas.microsoft.com/office/drawing/2014/main" id="{63047E81-AAC2-4552-8E67-EFF995004379}"/>
              </a:ext>
            </a:extLst>
          </p:cNvPr>
          <p:cNvPicPr>
            <a:picLocks noChangeAspect="1"/>
          </p:cNvPicPr>
          <p:nvPr/>
        </p:nvPicPr>
        <p:blipFill>
          <a:blip r:embed="rId2"/>
          <a:stretch>
            <a:fillRect/>
          </a:stretch>
        </p:blipFill>
        <p:spPr>
          <a:xfrm>
            <a:off x="1187072" y="1297542"/>
            <a:ext cx="10134600" cy="3457575"/>
          </a:xfrm>
          <a:prstGeom prst="rect">
            <a:avLst/>
          </a:prstGeom>
        </p:spPr>
      </p:pic>
      <p:sp>
        <p:nvSpPr>
          <p:cNvPr id="6" name="Rectangle 5">
            <a:extLst>
              <a:ext uri="{FF2B5EF4-FFF2-40B4-BE49-F238E27FC236}">
                <a16:creationId xmlns:a16="http://schemas.microsoft.com/office/drawing/2014/main" id="{2731C8C5-82BE-4A98-8FA8-3E696622AB24}"/>
              </a:ext>
            </a:extLst>
          </p:cNvPr>
          <p:cNvSpPr/>
          <p:nvPr/>
        </p:nvSpPr>
        <p:spPr>
          <a:xfrm>
            <a:off x="3956534" y="4679115"/>
            <a:ext cx="4595675" cy="215444"/>
          </a:xfrm>
          <a:prstGeom prst="rect">
            <a:avLst/>
          </a:prstGeom>
        </p:spPr>
        <p:txBody>
          <a:bodyPr wrap="square">
            <a:spAutoFit/>
          </a:bodyPr>
          <a:lstStyle/>
          <a:p>
            <a:r>
              <a:rPr lang="en-US" sz="800" i="1" dirty="0"/>
              <a:t>Understanding Machine Learning</a:t>
            </a:r>
            <a:r>
              <a:rPr lang="en-US" sz="800" dirty="0"/>
              <a:t>: http://www.cs.huji.ac.il/~shais/UnderstandingMachineLearning</a:t>
            </a:r>
          </a:p>
        </p:txBody>
      </p:sp>
      <p:pic>
        <p:nvPicPr>
          <p:cNvPr id="8" name="Picture 7">
            <a:extLst>
              <a:ext uri="{FF2B5EF4-FFF2-40B4-BE49-F238E27FC236}">
                <a16:creationId xmlns:a16="http://schemas.microsoft.com/office/drawing/2014/main" id="{39C1AA95-8412-4E2A-9688-ED1A5BF9F999}"/>
              </a:ext>
            </a:extLst>
          </p:cNvPr>
          <p:cNvPicPr>
            <a:picLocks noChangeAspect="1"/>
          </p:cNvPicPr>
          <p:nvPr/>
        </p:nvPicPr>
        <p:blipFill>
          <a:blip r:embed="rId3"/>
          <a:stretch>
            <a:fillRect/>
          </a:stretch>
        </p:blipFill>
        <p:spPr>
          <a:xfrm>
            <a:off x="2913546" y="908524"/>
            <a:ext cx="2085975" cy="280988"/>
          </a:xfrm>
          <a:prstGeom prst="rect">
            <a:avLst/>
          </a:prstGeom>
        </p:spPr>
      </p:pic>
      <p:pic>
        <p:nvPicPr>
          <p:cNvPr id="9" name="Picture 8">
            <a:extLst>
              <a:ext uri="{FF2B5EF4-FFF2-40B4-BE49-F238E27FC236}">
                <a16:creationId xmlns:a16="http://schemas.microsoft.com/office/drawing/2014/main" id="{112B7AF2-F8A7-49FB-9E8A-C3551D4E82BD}"/>
              </a:ext>
            </a:extLst>
          </p:cNvPr>
          <p:cNvPicPr>
            <a:picLocks noChangeAspect="1"/>
          </p:cNvPicPr>
          <p:nvPr/>
        </p:nvPicPr>
        <p:blipFill>
          <a:blip r:embed="rId4"/>
          <a:stretch>
            <a:fillRect/>
          </a:stretch>
        </p:blipFill>
        <p:spPr>
          <a:xfrm>
            <a:off x="6391046" y="900172"/>
            <a:ext cx="3322375" cy="310332"/>
          </a:xfrm>
          <a:prstGeom prst="rect">
            <a:avLst/>
          </a:prstGeom>
        </p:spPr>
      </p:pic>
      <p:sp>
        <p:nvSpPr>
          <p:cNvPr id="10" name="Text Placeholder 2">
            <a:extLst>
              <a:ext uri="{FF2B5EF4-FFF2-40B4-BE49-F238E27FC236}">
                <a16:creationId xmlns:a16="http://schemas.microsoft.com/office/drawing/2014/main" id="{C5BB0F96-8AC7-4BDB-B503-A7DA18143EFE}"/>
              </a:ext>
            </a:extLst>
          </p:cNvPr>
          <p:cNvSpPr txBox="1">
            <a:spLocks/>
          </p:cNvSpPr>
          <p:nvPr/>
        </p:nvSpPr>
        <p:spPr>
          <a:xfrm>
            <a:off x="5235005" y="801271"/>
            <a:ext cx="1068141" cy="54746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and</a:t>
            </a:r>
          </a:p>
        </p:txBody>
      </p:sp>
    </p:spTree>
    <p:extLst>
      <p:ext uri="{BB962C8B-B14F-4D97-AF65-F5344CB8AC3E}">
        <p14:creationId xmlns:p14="http://schemas.microsoft.com/office/powerpoint/2010/main" val="236479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4882-56E2-4047-A581-178484FC570B}"/>
              </a:ext>
            </a:extLst>
          </p:cNvPr>
          <p:cNvSpPr>
            <a:spLocks noGrp="1"/>
          </p:cNvSpPr>
          <p:nvPr>
            <p:ph type="title"/>
          </p:nvPr>
        </p:nvSpPr>
        <p:spPr/>
        <p:txBody>
          <a:bodyPr/>
          <a:lstStyle/>
          <a:p>
            <a:r>
              <a:rPr lang="en-US" dirty="0"/>
              <a:t>SGD for Risk Minimization</a:t>
            </a:r>
          </a:p>
        </p:txBody>
      </p:sp>
      <p:sp>
        <p:nvSpPr>
          <p:cNvPr id="3" name="Text Placeholder 2">
            <a:extLst>
              <a:ext uri="{FF2B5EF4-FFF2-40B4-BE49-F238E27FC236}">
                <a16:creationId xmlns:a16="http://schemas.microsoft.com/office/drawing/2014/main" id="{2FA40DDB-B588-4C5D-BF9D-B4DC452BB126}"/>
              </a:ext>
            </a:extLst>
          </p:cNvPr>
          <p:cNvSpPr>
            <a:spLocks noGrp="1"/>
          </p:cNvSpPr>
          <p:nvPr>
            <p:ph type="body" idx="1"/>
          </p:nvPr>
        </p:nvSpPr>
        <p:spPr>
          <a:xfrm>
            <a:off x="833415" y="1177758"/>
            <a:ext cx="10327008" cy="3456386"/>
          </a:xfrm>
        </p:spPr>
        <p:txBody>
          <a:bodyPr/>
          <a:lstStyle/>
          <a:p>
            <a:r>
              <a:rPr lang="en-US" sz="2000" dirty="0"/>
              <a:t>How is SGD applied in practice? How do we obtain       , which is supposed to have an expected value equal to the gradient of the true loss function?</a:t>
            </a:r>
          </a:p>
          <a:p>
            <a:endParaRPr lang="en-US" sz="2000" dirty="0"/>
          </a:p>
          <a:p>
            <a:r>
              <a:rPr lang="en-US" sz="2000" dirty="0"/>
              <a:t>Remember, we want to minimize </a:t>
            </a:r>
          </a:p>
          <a:p>
            <a:endParaRPr lang="en-US" sz="2000" dirty="0"/>
          </a:p>
          <a:p>
            <a:endParaRPr lang="en-US" sz="2000" dirty="0"/>
          </a:p>
          <a:p>
            <a:r>
              <a:rPr lang="en-US" sz="2000" dirty="0"/>
              <a:t>Where                   is the loss given random data point      .</a:t>
            </a:r>
          </a:p>
        </p:txBody>
      </p:sp>
      <p:sp>
        <p:nvSpPr>
          <p:cNvPr id="4" name="Slide Number Placeholder 3">
            <a:extLst>
              <a:ext uri="{FF2B5EF4-FFF2-40B4-BE49-F238E27FC236}">
                <a16:creationId xmlns:a16="http://schemas.microsoft.com/office/drawing/2014/main" id="{8616C756-EF68-41D5-BBDE-EA0A6072B6E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dirty="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A5911D92-A6EC-45C2-8A9F-A21FD465DEFF}"/>
              </a:ext>
            </a:extLst>
          </p:cNvPr>
          <p:cNvPicPr>
            <a:picLocks noChangeAspect="1"/>
          </p:cNvPicPr>
          <p:nvPr/>
        </p:nvPicPr>
        <p:blipFill>
          <a:blip r:embed="rId2"/>
          <a:stretch>
            <a:fillRect/>
          </a:stretch>
        </p:blipFill>
        <p:spPr>
          <a:xfrm>
            <a:off x="7010445" y="1390420"/>
            <a:ext cx="286259" cy="216440"/>
          </a:xfrm>
          <a:prstGeom prst="rect">
            <a:avLst/>
          </a:prstGeom>
        </p:spPr>
      </p:pic>
      <p:pic>
        <p:nvPicPr>
          <p:cNvPr id="8" name="Picture 7">
            <a:extLst>
              <a:ext uri="{FF2B5EF4-FFF2-40B4-BE49-F238E27FC236}">
                <a16:creationId xmlns:a16="http://schemas.microsoft.com/office/drawing/2014/main" id="{98C7642E-1E40-4860-8C6E-B01797F3A4E4}"/>
              </a:ext>
            </a:extLst>
          </p:cNvPr>
          <p:cNvPicPr>
            <a:picLocks noChangeAspect="1"/>
          </p:cNvPicPr>
          <p:nvPr/>
        </p:nvPicPr>
        <p:blipFill>
          <a:blip r:embed="rId3"/>
          <a:stretch>
            <a:fillRect/>
          </a:stretch>
        </p:blipFill>
        <p:spPr>
          <a:xfrm>
            <a:off x="4291434" y="2760646"/>
            <a:ext cx="3884899" cy="402163"/>
          </a:xfrm>
          <a:prstGeom prst="rect">
            <a:avLst/>
          </a:prstGeom>
        </p:spPr>
      </p:pic>
      <p:pic>
        <p:nvPicPr>
          <p:cNvPr id="10" name="Picture 9">
            <a:extLst>
              <a:ext uri="{FF2B5EF4-FFF2-40B4-BE49-F238E27FC236}">
                <a16:creationId xmlns:a16="http://schemas.microsoft.com/office/drawing/2014/main" id="{02F2D995-FF8F-4328-8A17-5AF2AD391CDD}"/>
              </a:ext>
            </a:extLst>
          </p:cNvPr>
          <p:cNvPicPr>
            <a:picLocks noChangeAspect="1"/>
          </p:cNvPicPr>
          <p:nvPr/>
        </p:nvPicPr>
        <p:blipFill>
          <a:blip r:embed="rId4"/>
          <a:stretch>
            <a:fillRect/>
          </a:stretch>
        </p:blipFill>
        <p:spPr>
          <a:xfrm>
            <a:off x="2037335" y="3508979"/>
            <a:ext cx="936685" cy="329818"/>
          </a:xfrm>
          <a:prstGeom prst="rect">
            <a:avLst/>
          </a:prstGeom>
        </p:spPr>
      </p:pic>
      <p:pic>
        <p:nvPicPr>
          <p:cNvPr id="12" name="Picture 11">
            <a:extLst>
              <a:ext uri="{FF2B5EF4-FFF2-40B4-BE49-F238E27FC236}">
                <a16:creationId xmlns:a16="http://schemas.microsoft.com/office/drawing/2014/main" id="{D13E395E-0E2C-43D8-8F0C-5187F8098E06}"/>
              </a:ext>
            </a:extLst>
          </p:cNvPr>
          <p:cNvPicPr>
            <a:picLocks noChangeAspect="1"/>
          </p:cNvPicPr>
          <p:nvPr/>
        </p:nvPicPr>
        <p:blipFill>
          <a:blip r:embed="rId5"/>
          <a:stretch>
            <a:fillRect/>
          </a:stretch>
        </p:blipFill>
        <p:spPr>
          <a:xfrm>
            <a:off x="7296704" y="3573055"/>
            <a:ext cx="169416" cy="177484"/>
          </a:xfrm>
          <a:prstGeom prst="rect">
            <a:avLst/>
          </a:prstGeom>
        </p:spPr>
      </p:pic>
      <p:pic>
        <p:nvPicPr>
          <p:cNvPr id="14" name="Picture 13">
            <a:extLst>
              <a:ext uri="{FF2B5EF4-FFF2-40B4-BE49-F238E27FC236}">
                <a16:creationId xmlns:a16="http://schemas.microsoft.com/office/drawing/2014/main" id="{D60D031C-957D-47BD-9EB1-12FF0D319BC5}"/>
              </a:ext>
            </a:extLst>
          </p:cNvPr>
          <p:cNvPicPr>
            <a:picLocks noChangeAspect="1"/>
          </p:cNvPicPr>
          <p:nvPr/>
        </p:nvPicPr>
        <p:blipFill>
          <a:blip r:embed="rId6"/>
          <a:stretch>
            <a:fillRect/>
          </a:stretch>
        </p:blipFill>
        <p:spPr>
          <a:xfrm>
            <a:off x="1200983" y="4072169"/>
            <a:ext cx="3024788" cy="422897"/>
          </a:xfrm>
          <a:prstGeom prst="rect">
            <a:avLst/>
          </a:prstGeom>
        </p:spPr>
      </p:pic>
      <p:sp>
        <p:nvSpPr>
          <p:cNvPr id="15" name="Text Placeholder 2">
            <a:extLst>
              <a:ext uri="{FF2B5EF4-FFF2-40B4-BE49-F238E27FC236}">
                <a16:creationId xmlns:a16="http://schemas.microsoft.com/office/drawing/2014/main" id="{26C5BEAE-E8F3-4513-9B75-FB0C1AD929A4}"/>
              </a:ext>
            </a:extLst>
          </p:cNvPr>
          <p:cNvSpPr txBox="1">
            <a:spLocks/>
          </p:cNvSpPr>
          <p:nvPr/>
        </p:nvSpPr>
        <p:spPr>
          <a:xfrm>
            <a:off x="4270719" y="4042584"/>
            <a:ext cx="2405484" cy="48531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Then,</a:t>
            </a:r>
          </a:p>
        </p:txBody>
      </p:sp>
      <p:pic>
        <p:nvPicPr>
          <p:cNvPr id="17" name="Picture 16">
            <a:extLst>
              <a:ext uri="{FF2B5EF4-FFF2-40B4-BE49-F238E27FC236}">
                <a16:creationId xmlns:a16="http://schemas.microsoft.com/office/drawing/2014/main" id="{6E070235-ACCF-4C1B-AEAF-EEE38CE58F02}"/>
              </a:ext>
            </a:extLst>
          </p:cNvPr>
          <p:cNvPicPr>
            <a:picLocks noChangeAspect="1"/>
          </p:cNvPicPr>
          <p:nvPr/>
        </p:nvPicPr>
        <p:blipFill>
          <a:blip r:embed="rId7"/>
          <a:stretch>
            <a:fillRect/>
          </a:stretch>
        </p:blipFill>
        <p:spPr>
          <a:xfrm>
            <a:off x="1612776" y="4824696"/>
            <a:ext cx="8966447" cy="545115"/>
          </a:xfrm>
          <a:prstGeom prst="rect">
            <a:avLst/>
          </a:prstGeom>
        </p:spPr>
      </p:pic>
      <p:sp>
        <p:nvSpPr>
          <p:cNvPr id="18" name="Text Placeholder 2">
            <a:extLst>
              <a:ext uri="{FF2B5EF4-FFF2-40B4-BE49-F238E27FC236}">
                <a16:creationId xmlns:a16="http://schemas.microsoft.com/office/drawing/2014/main" id="{86E12886-6460-46E5-82E1-256FF1B4F710}"/>
              </a:ext>
            </a:extLst>
          </p:cNvPr>
          <p:cNvSpPr txBox="1">
            <a:spLocks/>
          </p:cNvSpPr>
          <p:nvPr/>
        </p:nvSpPr>
        <p:spPr>
          <a:xfrm>
            <a:off x="996338" y="5560363"/>
            <a:ext cx="9834420" cy="84043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So, simply taking  the gradient of the loss given one or a few points (i.e. on-line or minibatches) provides an unbiased estimate of the true loss.</a:t>
            </a:r>
          </a:p>
        </p:txBody>
      </p:sp>
    </p:spTree>
    <p:extLst>
      <p:ext uri="{BB962C8B-B14F-4D97-AF65-F5344CB8AC3E}">
        <p14:creationId xmlns:p14="http://schemas.microsoft.com/office/powerpoint/2010/main" val="2355407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1503-F792-4B90-AE4B-77011BDB664E}"/>
              </a:ext>
            </a:extLst>
          </p:cNvPr>
          <p:cNvSpPr>
            <a:spLocks noGrp="1"/>
          </p:cNvSpPr>
          <p:nvPr>
            <p:ph type="title"/>
          </p:nvPr>
        </p:nvSpPr>
        <p:spPr/>
        <p:txBody>
          <a:bodyPr/>
          <a:lstStyle/>
          <a:p>
            <a:r>
              <a:rPr lang="en-US" dirty="0"/>
              <a:t>SGD vs Batch Gradient Descent</a:t>
            </a:r>
          </a:p>
        </p:txBody>
      </p:sp>
      <p:sp>
        <p:nvSpPr>
          <p:cNvPr id="3" name="Text Placeholder 2">
            <a:extLst>
              <a:ext uri="{FF2B5EF4-FFF2-40B4-BE49-F238E27FC236}">
                <a16:creationId xmlns:a16="http://schemas.microsoft.com/office/drawing/2014/main" id="{0F8500FB-FEB8-4DDA-AA5F-375F6CAD8F3C}"/>
              </a:ext>
            </a:extLst>
          </p:cNvPr>
          <p:cNvSpPr>
            <a:spLocks noGrp="1"/>
          </p:cNvSpPr>
          <p:nvPr>
            <p:ph type="body" idx="1"/>
          </p:nvPr>
        </p:nvSpPr>
        <p:spPr>
          <a:xfrm>
            <a:off x="1010969" y="4289657"/>
            <a:ext cx="10327008" cy="2111143"/>
          </a:xfrm>
        </p:spPr>
        <p:txBody>
          <a:bodyPr/>
          <a:lstStyle/>
          <a:p>
            <a:r>
              <a:rPr lang="en-US" sz="2000" dirty="0"/>
              <a:t>Imagine each data point pulling a rubber sheet, and a ball rolling on this surface.</a:t>
            </a:r>
          </a:p>
          <a:p>
            <a:pPr marL="571500" indent="-342900">
              <a:buFont typeface="Arial" panose="020B0604020202020204" pitchFamily="34" charset="0"/>
              <a:buChar char="•"/>
            </a:pPr>
            <a:r>
              <a:rPr lang="en-US" sz="2000" dirty="0"/>
              <a:t>When all are considered, you have a very accurate understanding of the true loss</a:t>
            </a:r>
          </a:p>
          <a:p>
            <a:pPr marL="1028700" lvl="1" indent="-342900">
              <a:buFont typeface="Arial" panose="020B0604020202020204" pitchFamily="34" charset="0"/>
              <a:buChar char="•"/>
            </a:pPr>
            <a:r>
              <a:rPr lang="en-US" sz="1600" dirty="0"/>
              <a:t>Batch gradient descent. Good but computationally expensive – consider every point before taking a step!</a:t>
            </a:r>
          </a:p>
          <a:p>
            <a:pPr marL="571500" indent="-342900">
              <a:buFont typeface="Arial" panose="020B0604020202020204" pitchFamily="34" charset="0"/>
              <a:buChar char="•"/>
            </a:pPr>
            <a:r>
              <a:rPr lang="en-US" sz="2000" dirty="0"/>
              <a:t>When just a few are considered, you get a rough idea of the true loss</a:t>
            </a:r>
          </a:p>
          <a:p>
            <a:pPr marL="1028700" lvl="1" indent="-342900">
              <a:buFont typeface="Arial" panose="020B0604020202020204" pitchFamily="34" charset="0"/>
              <a:buChar char="•"/>
            </a:pPr>
            <a:r>
              <a:rPr lang="en-US" sz="1600" dirty="0"/>
              <a:t>SGD. Much cheaper but the ball will change directions as different points are drawn each step.</a:t>
            </a:r>
          </a:p>
        </p:txBody>
      </p:sp>
      <p:sp>
        <p:nvSpPr>
          <p:cNvPr id="4" name="Slide Number Placeholder 3">
            <a:extLst>
              <a:ext uri="{FF2B5EF4-FFF2-40B4-BE49-F238E27FC236}">
                <a16:creationId xmlns:a16="http://schemas.microsoft.com/office/drawing/2014/main" id="{8DEE425B-490A-45A6-8706-981266743A6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7EA66466-700A-4AB2-A177-9E36E213EA98}"/>
              </a:ext>
            </a:extLst>
          </p:cNvPr>
          <p:cNvPicPr>
            <a:picLocks noChangeAspect="1"/>
          </p:cNvPicPr>
          <p:nvPr/>
        </p:nvPicPr>
        <p:blipFill>
          <a:blip r:embed="rId2"/>
          <a:stretch>
            <a:fillRect/>
          </a:stretch>
        </p:blipFill>
        <p:spPr>
          <a:xfrm>
            <a:off x="1569016" y="942946"/>
            <a:ext cx="9053968" cy="3250794"/>
          </a:xfrm>
          <a:prstGeom prst="rect">
            <a:avLst/>
          </a:prstGeom>
        </p:spPr>
      </p:pic>
    </p:spTree>
    <p:extLst>
      <p:ext uri="{BB962C8B-B14F-4D97-AF65-F5344CB8AC3E}">
        <p14:creationId xmlns:p14="http://schemas.microsoft.com/office/powerpoint/2010/main" val="168232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F615-439D-4C07-8655-DF7DCEE203A1}"/>
              </a:ext>
            </a:extLst>
          </p:cNvPr>
          <p:cNvSpPr>
            <a:spLocks noGrp="1"/>
          </p:cNvSpPr>
          <p:nvPr>
            <p:ph type="title"/>
          </p:nvPr>
        </p:nvSpPr>
        <p:spPr/>
        <p:txBody>
          <a:bodyPr/>
          <a:lstStyle/>
          <a:p>
            <a:r>
              <a:rPr lang="en-US" dirty="0"/>
              <a:t>Local Minima in Non-Convex Functions</a:t>
            </a:r>
          </a:p>
        </p:txBody>
      </p:sp>
      <p:sp>
        <p:nvSpPr>
          <p:cNvPr id="3" name="Text Placeholder 2">
            <a:extLst>
              <a:ext uri="{FF2B5EF4-FFF2-40B4-BE49-F238E27FC236}">
                <a16:creationId xmlns:a16="http://schemas.microsoft.com/office/drawing/2014/main" id="{005437E6-D3A2-499C-BEE1-DACD7F426162}"/>
              </a:ext>
            </a:extLst>
          </p:cNvPr>
          <p:cNvSpPr>
            <a:spLocks noGrp="1"/>
          </p:cNvSpPr>
          <p:nvPr>
            <p:ph type="body" idx="1"/>
          </p:nvPr>
        </p:nvSpPr>
        <p:spPr>
          <a:xfrm>
            <a:off x="833415" y="804893"/>
            <a:ext cx="10327008" cy="2111143"/>
          </a:xfrm>
        </p:spPr>
        <p:txBody>
          <a:bodyPr/>
          <a:lstStyle/>
          <a:p>
            <a:r>
              <a:rPr lang="en-US" sz="2000" dirty="0"/>
              <a:t>SGD assumes convexity, but we know that this doesn’t hold for neural networks with hidden layers. How do we deal with local minima?</a:t>
            </a:r>
          </a:p>
          <a:p>
            <a:r>
              <a:rPr lang="en-US" sz="2000" dirty="0"/>
              <a:t>Turns out we don’t need to.</a:t>
            </a:r>
          </a:p>
          <a:p>
            <a:endParaRPr lang="en-US" sz="2000" dirty="0"/>
          </a:p>
        </p:txBody>
      </p:sp>
      <p:sp>
        <p:nvSpPr>
          <p:cNvPr id="4" name="Slide Number Placeholder 3">
            <a:extLst>
              <a:ext uri="{FF2B5EF4-FFF2-40B4-BE49-F238E27FC236}">
                <a16:creationId xmlns:a16="http://schemas.microsoft.com/office/drawing/2014/main" id="{16A6AAC9-ACAD-41D7-BB8C-D1DA44DF99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A28E34AE-2553-4496-B955-B7161CB97DB9}"/>
              </a:ext>
            </a:extLst>
          </p:cNvPr>
          <p:cNvPicPr>
            <a:picLocks noChangeAspect="1"/>
          </p:cNvPicPr>
          <p:nvPr/>
        </p:nvPicPr>
        <p:blipFill>
          <a:blip r:embed="rId2"/>
          <a:stretch>
            <a:fillRect/>
          </a:stretch>
        </p:blipFill>
        <p:spPr>
          <a:xfrm>
            <a:off x="8593684" y="1356833"/>
            <a:ext cx="2853614" cy="2147565"/>
          </a:xfrm>
          <a:prstGeom prst="rect">
            <a:avLst/>
          </a:prstGeom>
        </p:spPr>
      </p:pic>
      <p:sp>
        <p:nvSpPr>
          <p:cNvPr id="7" name="Text Placeholder 2">
            <a:extLst>
              <a:ext uri="{FF2B5EF4-FFF2-40B4-BE49-F238E27FC236}">
                <a16:creationId xmlns:a16="http://schemas.microsoft.com/office/drawing/2014/main" id="{26E72138-D919-4463-8D8B-FE4DD9A46EF3}"/>
              </a:ext>
            </a:extLst>
          </p:cNvPr>
          <p:cNvSpPr txBox="1">
            <a:spLocks/>
          </p:cNvSpPr>
          <p:nvPr/>
        </p:nvSpPr>
        <p:spPr>
          <a:xfrm>
            <a:off x="716338" y="1969771"/>
            <a:ext cx="7679184" cy="425186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In large N-dimensional domains, local minima are </a:t>
            </a:r>
            <a:r>
              <a:rPr lang="en-US" sz="2000" i="1" dirty="0"/>
              <a:t>extremely rare.</a:t>
            </a:r>
          </a:p>
          <a:p>
            <a:endParaRPr lang="en-US" sz="2000" i="1" dirty="0"/>
          </a:p>
          <a:p>
            <a:r>
              <a:rPr lang="en-US" sz="2000" dirty="0"/>
              <a:t>Intuitively – the eigenvalues of the Hessian have 0.5 probability of being positive or negative (Wigner’s semicircle law)</a:t>
            </a:r>
          </a:p>
          <a:p>
            <a:endParaRPr lang="en-US" sz="2000" dirty="0"/>
          </a:p>
          <a:p>
            <a:r>
              <a:rPr lang="en-US" sz="2000" dirty="0"/>
              <a:t>What is the chance of getting heads N times in a row?</a:t>
            </a:r>
          </a:p>
          <a:p>
            <a:endParaRPr lang="en-US" sz="2000" dirty="0"/>
          </a:p>
          <a:p>
            <a:r>
              <a:rPr lang="en-US" sz="2000" dirty="0"/>
              <a:t>Saddle points are very common in high-dimensional spaces. Plain SGD is good at convex functions, how do we modify it to deal with non-convex ones filled with saddle points? </a:t>
            </a:r>
          </a:p>
          <a:p>
            <a:endParaRPr lang="en-US" sz="2000" dirty="0"/>
          </a:p>
        </p:txBody>
      </p:sp>
      <p:sp>
        <p:nvSpPr>
          <p:cNvPr id="8" name="Rectangle 7">
            <a:extLst>
              <a:ext uri="{FF2B5EF4-FFF2-40B4-BE49-F238E27FC236}">
                <a16:creationId xmlns:a16="http://schemas.microsoft.com/office/drawing/2014/main" id="{4A21BBA3-D681-47FA-A4FD-BD7BB2AF44A8}"/>
              </a:ext>
            </a:extLst>
          </p:cNvPr>
          <p:cNvSpPr/>
          <p:nvPr/>
        </p:nvSpPr>
        <p:spPr>
          <a:xfrm>
            <a:off x="8638040" y="3553804"/>
            <a:ext cx="2764901" cy="276999"/>
          </a:xfrm>
          <a:prstGeom prst="rect">
            <a:avLst/>
          </a:prstGeom>
        </p:spPr>
        <p:txBody>
          <a:bodyPr wrap="square">
            <a:spAutoFit/>
          </a:bodyPr>
          <a:lstStyle/>
          <a:p>
            <a:r>
              <a:rPr lang="en-US" sz="600" dirty="0"/>
              <a:t>https://stackoverflow.com/questions/31805560/how-to-create-surface-plot-from-greyscale-image-with-matplotlib</a:t>
            </a:r>
          </a:p>
        </p:txBody>
      </p:sp>
      <p:pic>
        <p:nvPicPr>
          <p:cNvPr id="10" name="Picture 9">
            <a:extLst>
              <a:ext uri="{FF2B5EF4-FFF2-40B4-BE49-F238E27FC236}">
                <a16:creationId xmlns:a16="http://schemas.microsoft.com/office/drawing/2014/main" id="{81AFC541-783E-4912-A48F-8B20BC9EA684}"/>
              </a:ext>
            </a:extLst>
          </p:cNvPr>
          <p:cNvPicPr>
            <a:picLocks noChangeAspect="1"/>
          </p:cNvPicPr>
          <p:nvPr/>
        </p:nvPicPr>
        <p:blipFill>
          <a:blip r:embed="rId3"/>
          <a:stretch>
            <a:fillRect/>
          </a:stretch>
        </p:blipFill>
        <p:spPr>
          <a:xfrm>
            <a:off x="7918907" y="3553804"/>
            <a:ext cx="3996373" cy="3120501"/>
          </a:xfrm>
          <a:prstGeom prst="rect">
            <a:avLst/>
          </a:prstGeom>
        </p:spPr>
      </p:pic>
      <p:sp>
        <p:nvSpPr>
          <p:cNvPr id="11" name="Rectangle 10">
            <a:extLst>
              <a:ext uri="{FF2B5EF4-FFF2-40B4-BE49-F238E27FC236}">
                <a16:creationId xmlns:a16="http://schemas.microsoft.com/office/drawing/2014/main" id="{4BFD6E5B-C962-440E-8434-39E4FEFAF1A9}"/>
              </a:ext>
            </a:extLst>
          </p:cNvPr>
          <p:cNvSpPr/>
          <p:nvPr/>
        </p:nvSpPr>
        <p:spPr>
          <a:xfrm>
            <a:off x="9144000" y="6581891"/>
            <a:ext cx="2073003" cy="215444"/>
          </a:xfrm>
          <a:prstGeom prst="rect">
            <a:avLst/>
          </a:prstGeom>
        </p:spPr>
        <p:txBody>
          <a:bodyPr wrap="none">
            <a:spAutoFit/>
          </a:bodyPr>
          <a:lstStyle/>
          <a:p>
            <a:r>
              <a:rPr lang="en-US" sz="800" dirty="0"/>
              <a:t>https://en.wikipedia.org/wiki/Saddle_point</a:t>
            </a:r>
          </a:p>
        </p:txBody>
      </p:sp>
    </p:spTree>
    <p:extLst>
      <p:ext uri="{BB962C8B-B14F-4D97-AF65-F5344CB8AC3E}">
        <p14:creationId xmlns:p14="http://schemas.microsoft.com/office/powerpoint/2010/main" val="3814788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64646"/>
              </a:buClr>
              <a:buSzPts val="3200"/>
              <a:buFont typeface="Karla"/>
              <a:buNone/>
            </a:pPr>
            <a:r>
              <a:rPr lang="en-US"/>
              <a:t>Outline</a:t>
            </a:r>
            <a:endParaRPr sz="3200" b="0" i="0" u="none" strike="noStrike" cap="none">
              <a:solidFill>
                <a:srgbClr val="464646"/>
              </a:solidFill>
              <a:latin typeface="Karla"/>
              <a:ea typeface="Karla"/>
              <a:cs typeface="Karla"/>
              <a:sym typeface="Karla"/>
            </a:endParaRPr>
          </a:p>
        </p:txBody>
      </p:sp>
      <p:sp>
        <p:nvSpPr>
          <p:cNvPr id="117" name="Google Shape;117;p15"/>
          <p:cNvSpPr txBox="1">
            <a:spLocks noGrp="1"/>
          </p:cNvSpPr>
          <p:nvPr>
            <p:ph type="body" idx="1"/>
          </p:nvPr>
        </p:nvSpPr>
        <p:spPr>
          <a:xfrm>
            <a:off x="1117075" y="1568725"/>
            <a:ext cx="10631100" cy="4572016"/>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480"/>
              </a:spcBef>
              <a:spcAft>
                <a:spcPts val="0"/>
              </a:spcAft>
              <a:buClr>
                <a:srgbClr val="464646"/>
              </a:buClr>
              <a:buSzPts val="2800"/>
              <a:buFont typeface="Arial"/>
              <a:buAutoNum type="arabicPeriod"/>
            </a:pPr>
            <a:r>
              <a:rPr lang="en-US" dirty="0"/>
              <a:t>Introduction:</a:t>
            </a:r>
            <a:endParaRPr dirty="0"/>
          </a:p>
          <a:p>
            <a:pPr marL="914400" marR="0" lvl="1" indent="-406400" algn="l" rtl="0">
              <a:lnSpc>
                <a:spcPct val="100000"/>
              </a:lnSpc>
              <a:spcBef>
                <a:spcPts val="0"/>
              </a:spcBef>
              <a:spcAft>
                <a:spcPts val="0"/>
              </a:spcAft>
              <a:buClr>
                <a:srgbClr val="464646"/>
              </a:buClr>
              <a:buSzPts val="2800"/>
              <a:buFont typeface="Arial"/>
              <a:buAutoNum type="alphaLcPeriod"/>
            </a:pPr>
            <a:r>
              <a:rPr lang="en-US" sz="2800" dirty="0"/>
              <a:t>Convex sets and convex functions</a:t>
            </a:r>
            <a:br>
              <a:rPr lang="en-US" sz="2800" dirty="0"/>
            </a:br>
            <a:endParaRPr dirty="0"/>
          </a:p>
          <a:p>
            <a:pPr marL="457200" marR="0" lvl="0" indent="-406400" algn="l" rtl="0">
              <a:lnSpc>
                <a:spcPct val="100000"/>
              </a:lnSpc>
              <a:spcBef>
                <a:spcPts val="0"/>
              </a:spcBef>
              <a:spcAft>
                <a:spcPts val="0"/>
              </a:spcAft>
              <a:buClr>
                <a:srgbClr val="464646"/>
              </a:buClr>
              <a:buSzPts val="2800"/>
              <a:buFont typeface="Arial"/>
              <a:buAutoNum type="arabicPeriod"/>
            </a:pPr>
            <a:r>
              <a:rPr lang="en-US" b="0" i="0" u="none" strike="noStrike" cap="none" dirty="0">
                <a:solidFill>
                  <a:srgbClr val="464646"/>
                </a:solidFill>
                <a:latin typeface="Karla"/>
                <a:ea typeface="Karla"/>
                <a:cs typeface="Karla"/>
                <a:sym typeface="Karla"/>
              </a:rPr>
              <a:t>Stochastic Gradient Descent</a:t>
            </a:r>
            <a:endParaRPr b="0" i="0" u="none" strike="noStrike" cap="none" dirty="0">
              <a:solidFill>
                <a:srgbClr val="464646"/>
              </a:solidFill>
              <a:latin typeface="Karla"/>
              <a:ea typeface="Karla"/>
              <a:cs typeface="Karla"/>
              <a:sym typeface="Karla"/>
            </a:endParaRPr>
          </a:p>
          <a:p>
            <a:pPr marL="914400" marR="0" lvl="1" indent="-406400" algn="l" rtl="0">
              <a:lnSpc>
                <a:spcPct val="100000"/>
              </a:lnSpc>
              <a:spcBef>
                <a:spcPts val="0"/>
              </a:spcBef>
              <a:spcAft>
                <a:spcPts val="0"/>
              </a:spcAft>
              <a:buClr>
                <a:srgbClr val="464646"/>
              </a:buClr>
              <a:buSzPts val="2800"/>
              <a:buFont typeface="Arial"/>
              <a:buAutoNum type="alphaLcPeriod"/>
            </a:pPr>
            <a:r>
              <a:rPr lang="en-US" sz="2800" dirty="0"/>
              <a:t>Foundation</a:t>
            </a:r>
            <a:endParaRPr sz="2800" b="0" i="0" u="none" strike="noStrike" cap="none" dirty="0">
              <a:solidFill>
                <a:srgbClr val="464646"/>
              </a:solidFill>
              <a:latin typeface="Karla"/>
              <a:ea typeface="Karla"/>
              <a:cs typeface="Karla"/>
              <a:sym typeface="Karla"/>
            </a:endParaRPr>
          </a:p>
          <a:p>
            <a:pPr marL="914400" marR="0" lvl="1" indent="-406400" algn="l" rtl="0">
              <a:lnSpc>
                <a:spcPct val="100000"/>
              </a:lnSpc>
              <a:spcBef>
                <a:spcPts val="0"/>
              </a:spcBef>
              <a:spcAft>
                <a:spcPts val="0"/>
              </a:spcAft>
              <a:buClr>
                <a:srgbClr val="464646"/>
              </a:buClr>
              <a:buSzPts val="2800"/>
              <a:buFont typeface="Arial"/>
              <a:buAutoNum type="alphaLcPeriod"/>
            </a:pPr>
            <a:r>
              <a:rPr lang="en-US" sz="2800" dirty="0" err="1"/>
              <a:t>Subgradients</a:t>
            </a:r>
            <a:endParaRPr lang="en-US" sz="2800" dirty="0"/>
          </a:p>
          <a:p>
            <a:pPr marL="914400" marR="0" lvl="1" indent="-406400" algn="l" rtl="0">
              <a:lnSpc>
                <a:spcPct val="100000"/>
              </a:lnSpc>
              <a:spcBef>
                <a:spcPts val="0"/>
              </a:spcBef>
              <a:spcAft>
                <a:spcPts val="0"/>
              </a:spcAft>
              <a:buClr>
                <a:srgbClr val="464646"/>
              </a:buClr>
              <a:buSzPts val="2800"/>
              <a:buFont typeface="Arial"/>
              <a:buAutoNum type="alphaLcPeriod"/>
            </a:pPr>
            <a:r>
              <a:rPr lang="en-US" sz="2800" dirty="0"/>
              <a:t>Lipschitz continuity</a:t>
            </a:r>
          </a:p>
          <a:p>
            <a:pPr marL="914400" marR="0" lvl="1" indent="-406400" algn="l" rtl="0">
              <a:lnSpc>
                <a:spcPct val="100000"/>
              </a:lnSpc>
              <a:spcBef>
                <a:spcPts val="0"/>
              </a:spcBef>
              <a:spcAft>
                <a:spcPts val="0"/>
              </a:spcAft>
              <a:buClr>
                <a:srgbClr val="464646"/>
              </a:buClr>
              <a:buSzPts val="2800"/>
              <a:buFont typeface="Arial"/>
              <a:buAutoNum type="alphaLcPeriod"/>
            </a:pPr>
            <a:r>
              <a:rPr lang="en-US" sz="2800" dirty="0"/>
              <a:t>Convergence of Gradient Descent</a:t>
            </a:r>
          </a:p>
          <a:p>
            <a:pPr marL="508000" marR="0" lvl="1" indent="0" algn="l" rtl="0">
              <a:lnSpc>
                <a:spcPct val="100000"/>
              </a:lnSpc>
              <a:spcBef>
                <a:spcPts val="0"/>
              </a:spcBef>
              <a:spcAft>
                <a:spcPts val="0"/>
              </a:spcAft>
              <a:buClr>
                <a:srgbClr val="464646"/>
              </a:buClr>
              <a:buSzPts val="2800"/>
              <a:buNone/>
            </a:pPr>
            <a:endParaRPr lang="en-US" sz="2800" dirty="0"/>
          </a:p>
          <a:p>
            <a:pPr indent="-406400">
              <a:spcBef>
                <a:spcPts val="0"/>
              </a:spcBef>
              <a:buFont typeface="Arial"/>
              <a:buAutoNum type="arabicPeriod"/>
            </a:pPr>
            <a:r>
              <a:rPr lang="en-US" sz="3200" dirty="0"/>
              <a:t>Gradient </a:t>
            </a:r>
            <a:r>
              <a:rPr lang="en-US" sz="3200"/>
              <a:t>Descent Algorithms</a:t>
            </a:r>
            <a:br>
              <a:rPr lang="en-US" sz="3200" dirty="0"/>
            </a:br>
            <a:endParaRPr b="0" i="0" u="none" strike="noStrike" cap="none" dirty="0">
              <a:solidFill>
                <a:srgbClr val="464646"/>
              </a:solidFill>
              <a:latin typeface="Karla"/>
              <a:ea typeface="Karla"/>
              <a:cs typeface="Karla"/>
              <a:sym typeface="Karla"/>
            </a:endParaRPr>
          </a:p>
        </p:txBody>
      </p:sp>
      <p:sp>
        <p:nvSpPr>
          <p:cNvPr id="118" name="Google Shape;118;p1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B326-85DA-4E19-A29E-A1BD0A534324}"/>
              </a:ext>
            </a:extLst>
          </p:cNvPr>
          <p:cNvSpPr>
            <a:spLocks noGrp="1"/>
          </p:cNvSpPr>
          <p:nvPr>
            <p:ph type="title"/>
          </p:nvPr>
        </p:nvSpPr>
        <p:spPr/>
        <p:txBody>
          <a:bodyPr/>
          <a:lstStyle/>
          <a:p>
            <a:r>
              <a:rPr lang="en-US" dirty="0"/>
              <a:t>Escaping Saddle Points</a:t>
            </a:r>
          </a:p>
        </p:txBody>
      </p:sp>
      <p:sp>
        <p:nvSpPr>
          <p:cNvPr id="3" name="Text Placeholder 2">
            <a:extLst>
              <a:ext uri="{FF2B5EF4-FFF2-40B4-BE49-F238E27FC236}">
                <a16:creationId xmlns:a16="http://schemas.microsoft.com/office/drawing/2014/main" id="{C66DA1F0-1039-4CF5-9CFA-3DB9A1E744BE}"/>
              </a:ext>
            </a:extLst>
          </p:cNvPr>
          <p:cNvSpPr>
            <a:spLocks noGrp="1"/>
          </p:cNvSpPr>
          <p:nvPr>
            <p:ph type="body" idx="1"/>
          </p:nvPr>
        </p:nvSpPr>
        <p:spPr/>
        <p:txBody>
          <a:bodyPr/>
          <a:lstStyle/>
          <a:p>
            <a:r>
              <a:rPr lang="en-US" sz="2000" dirty="0"/>
              <a:t>Somewhat counterintuitively, the best way to escape saddle points is to just move in any direction, quickly.</a:t>
            </a:r>
          </a:p>
          <a:p>
            <a:r>
              <a:rPr lang="en-US" sz="2000" dirty="0"/>
              <a:t>Then we can get somewhere with more substantial curvature for a more informed update.</a:t>
            </a:r>
          </a:p>
        </p:txBody>
      </p:sp>
      <p:sp>
        <p:nvSpPr>
          <p:cNvPr id="4" name="Slide Number Placeholder 3">
            <a:extLst>
              <a:ext uri="{FF2B5EF4-FFF2-40B4-BE49-F238E27FC236}">
                <a16:creationId xmlns:a16="http://schemas.microsoft.com/office/drawing/2014/main" id="{233A6D12-E735-4959-8B84-A47EE27CC9F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152D879B-56DC-4B41-A621-C771FF8B305A}"/>
              </a:ext>
            </a:extLst>
          </p:cNvPr>
          <p:cNvPicPr>
            <a:picLocks noChangeAspect="1"/>
          </p:cNvPicPr>
          <p:nvPr/>
        </p:nvPicPr>
        <p:blipFill>
          <a:blip r:embed="rId2"/>
          <a:stretch>
            <a:fillRect/>
          </a:stretch>
        </p:blipFill>
        <p:spPr>
          <a:xfrm>
            <a:off x="2363717" y="2449096"/>
            <a:ext cx="2927374" cy="3801784"/>
          </a:xfrm>
          <a:prstGeom prst="rect">
            <a:avLst/>
          </a:prstGeom>
        </p:spPr>
      </p:pic>
      <p:sp>
        <p:nvSpPr>
          <p:cNvPr id="7" name="Rectangle 6">
            <a:extLst>
              <a:ext uri="{FF2B5EF4-FFF2-40B4-BE49-F238E27FC236}">
                <a16:creationId xmlns:a16="http://schemas.microsoft.com/office/drawing/2014/main" id="{55448E12-F31B-4EDD-83AD-90DCA9907F97}"/>
              </a:ext>
            </a:extLst>
          </p:cNvPr>
          <p:cNvSpPr/>
          <p:nvPr/>
        </p:nvSpPr>
        <p:spPr>
          <a:xfrm>
            <a:off x="3394432" y="6143158"/>
            <a:ext cx="865943" cy="215444"/>
          </a:xfrm>
          <a:prstGeom prst="rect">
            <a:avLst/>
          </a:prstGeom>
        </p:spPr>
        <p:txBody>
          <a:bodyPr wrap="none">
            <a:spAutoFit/>
          </a:bodyPr>
          <a:lstStyle/>
          <a:p>
            <a:r>
              <a:rPr lang="en-US" sz="800" dirty="0" err="1"/>
              <a:t>Rubick</a:t>
            </a:r>
            <a:r>
              <a:rPr lang="en-US" sz="800" dirty="0"/>
              <a:t> Runner</a:t>
            </a:r>
          </a:p>
        </p:txBody>
      </p:sp>
      <p:pic>
        <p:nvPicPr>
          <p:cNvPr id="11" name="Picture 10">
            <a:extLst>
              <a:ext uri="{FF2B5EF4-FFF2-40B4-BE49-F238E27FC236}">
                <a16:creationId xmlns:a16="http://schemas.microsoft.com/office/drawing/2014/main" id="{680CABAB-511E-4027-A91F-DFF41E615D08}"/>
              </a:ext>
            </a:extLst>
          </p:cNvPr>
          <p:cNvPicPr>
            <a:picLocks noChangeAspect="1"/>
          </p:cNvPicPr>
          <p:nvPr/>
        </p:nvPicPr>
        <p:blipFill>
          <a:blip r:embed="rId3"/>
          <a:stretch>
            <a:fillRect/>
          </a:stretch>
        </p:blipFill>
        <p:spPr>
          <a:xfrm>
            <a:off x="5576656" y="2578130"/>
            <a:ext cx="6054078" cy="3405419"/>
          </a:xfrm>
          <a:prstGeom prst="rect">
            <a:avLst/>
          </a:prstGeom>
        </p:spPr>
      </p:pic>
    </p:spTree>
    <p:extLst>
      <p:ext uri="{BB962C8B-B14F-4D97-AF65-F5344CB8AC3E}">
        <p14:creationId xmlns:p14="http://schemas.microsoft.com/office/powerpoint/2010/main" val="255130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83640-6311-45D5-80D7-8B4A27B470B4}"/>
              </a:ext>
            </a:extLst>
          </p:cNvPr>
          <p:cNvSpPr>
            <a:spLocks noGrp="1"/>
          </p:cNvSpPr>
          <p:nvPr>
            <p:ph type="title"/>
          </p:nvPr>
        </p:nvSpPr>
        <p:spPr/>
        <p:txBody>
          <a:bodyPr/>
          <a:lstStyle/>
          <a:p>
            <a:r>
              <a:rPr lang="en-US" dirty="0"/>
              <a:t>SGD with Momentum</a:t>
            </a:r>
          </a:p>
        </p:txBody>
      </p:sp>
      <p:sp>
        <p:nvSpPr>
          <p:cNvPr id="3" name="Text Placeholder 2">
            <a:extLst>
              <a:ext uri="{FF2B5EF4-FFF2-40B4-BE49-F238E27FC236}">
                <a16:creationId xmlns:a16="http://schemas.microsoft.com/office/drawing/2014/main" id="{B13D6439-D12F-496C-AE88-12E59AAB1CB6}"/>
              </a:ext>
            </a:extLst>
          </p:cNvPr>
          <p:cNvSpPr>
            <a:spLocks noGrp="1"/>
          </p:cNvSpPr>
          <p:nvPr>
            <p:ph type="body" idx="1"/>
          </p:nvPr>
        </p:nvSpPr>
        <p:spPr>
          <a:xfrm>
            <a:off x="1010968" y="2364829"/>
            <a:ext cx="10327008" cy="1882861"/>
          </a:xfrm>
        </p:spPr>
        <p:txBody>
          <a:bodyPr/>
          <a:lstStyle/>
          <a:p>
            <a:r>
              <a:rPr lang="en-US" sz="2000" dirty="0"/>
              <a:t>Maintain some of the previous “velocity”. The larger the      , the heavier the ball (or the less friction). </a:t>
            </a:r>
          </a:p>
        </p:txBody>
      </p:sp>
      <p:sp>
        <p:nvSpPr>
          <p:cNvPr id="4" name="Slide Number Placeholder 3">
            <a:extLst>
              <a:ext uri="{FF2B5EF4-FFF2-40B4-BE49-F238E27FC236}">
                <a16:creationId xmlns:a16="http://schemas.microsoft.com/office/drawing/2014/main" id="{FD1FC8C2-5535-4E27-8EB5-23986941BAF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12" name="Picture 11">
            <a:extLst>
              <a:ext uri="{FF2B5EF4-FFF2-40B4-BE49-F238E27FC236}">
                <a16:creationId xmlns:a16="http://schemas.microsoft.com/office/drawing/2014/main" id="{0DFEE23F-1BC4-4F3F-A4C9-370EAA66A190}"/>
              </a:ext>
            </a:extLst>
          </p:cNvPr>
          <p:cNvPicPr>
            <a:picLocks noChangeAspect="1"/>
          </p:cNvPicPr>
          <p:nvPr/>
        </p:nvPicPr>
        <p:blipFill>
          <a:blip r:embed="rId2"/>
          <a:stretch>
            <a:fillRect/>
          </a:stretch>
        </p:blipFill>
        <p:spPr>
          <a:xfrm>
            <a:off x="4038600" y="1683843"/>
            <a:ext cx="4114800" cy="542925"/>
          </a:xfrm>
          <a:prstGeom prst="rect">
            <a:avLst/>
          </a:prstGeom>
        </p:spPr>
      </p:pic>
      <p:pic>
        <p:nvPicPr>
          <p:cNvPr id="14" name="Picture 13">
            <a:extLst>
              <a:ext uri="{FF2B5EF4-FFF2-40B4-BE49-F238E27FC236}">
                <a16:creationId xmlns:a16="http://schemas.microsoft.com/office/drawing/2014/main" id="{0DEB1711-3F83-4646-B2C2-988B036C8CB7}"/>
              </a:ext>
            </a:extLst>
          </p:cNvPr>
          <p:cNvPicPr>
            <a:picLocks noChangeAspect="1"/>
          </p:cNvPicPr>
          <p:nvPr/>
        </p:nvPicPr>
        <p:blipFill>
          <a:blip r:embed="rId3"/>
          <a:stretch>
            <a:fillRect/>
          </a:stretch>
        </p:blipFill>
        <p:spPr>
          <a:xfrm>
            <a:off x="2907397" y="950516"/>
            <a:ext cx="6534150" cy="561975"/>
          </a:xfrm>
          <a:prstGeom prst="rect">
            <a:avLst/>
          </a:prstGeom>
        </p:spPr>
      </p:pic>
      <p:pic>
        <p:nvPicPr>
          <p:cNvPr id="16" name="Picture 15">
            <a:extLst>
              <a:ext uri="{FF2B5EF4-FFF2-40B4-BE49-F238E27FC236}">
                <a16:creationId xmlns:a16="http://schemas.microsoft.com/office/drawing/2014/main" id="{626FA9F3-EBD5-4EC5-9464-F90B2EA99423}"/>
              </a:ext>
            </a:extLst>
          </p:cNvPr>
          <p:cNvPicPr>
            <a:picLocks noChangeAspect="1"/>
          </p:cNvPicPr>
          <p:nvPr/>
        </p:nvPicPr>
        <p:blipFill>
          <a:blip r:embed="rId4"/>
          <a:stretch>
            <a:fillRect/>
          </a:stretch>
        </p:blipFill>
        <p:spPr>
          <a:xfrm>
            <a:off x="7896226" y="2526998"/>
            <a:ext cx="191332" cy="240937"/>
          </a:xfrm>
          <a:prstGeom prst="rect">
            <a:avLst/>
          </a:prstGeom>
        </p:spPr>
      </p:pic>
      <p:pic>
        <p:nvPicPr>
          <p:cNvPr id="18" name="Picture 17">
            <a:extLst>
              <a:ext uri="{FF2B5EF4-FFF2-40B4-BE49-F238E27FC236}">
                <a16:creationId xmlns:a16="http://schemas.microsoft.com/office/drawing/2014/main" id="{0007D1F5-6625-4ABA-807C-56C5EF2FF7D1}"/>
              </a:ext>
            </a:extLst>
          </p:cNvPr>
          <p:cNvPicPr>
            <a:picLocks noChangeAspect="1"/>
          </p:cNvPicPr>
          <p:nvPr/>
        </p:nvPicPr>
        <p:blipFill>
          <a:blip r:embed="rId5"/>
          <a:stretch>
            <a:fillRect/>
          </a:stretch>
        </p:blipFill>
        <p:spPr>
          <a:xfrm>
            <a:off x="1906203" y="3395709"/>
            <a:ext cx="3905250" cy="1657350"/>
          </a:xfrm>
          <a:prstGeom prst="rect">
            <a:avLst/>
          </a:prstGeom>
        </p:spPr>
      </p:pic>
      <p:pic>
        <p:nvPicPr>
          <p:cNvPr id="20" name="Picture 19">
            <a:extLst>
              <a:ext uri="{FF2B5EF4-FFF2-40B4-BE49-F238E27FC236}">
                <a16:creationId xmlns:a16="http://schemas.microsoft.com/office/drawing/2014/main" id="{093BE173-74CD-4D1A-A7F9-9ED9C82592BB}"/>
              </a:ext>
            </a:extLst>
          </p:cNvPr>
          <p:cNvPicPr>
            <a:picLocks noChangeAspect="1"/>
          </p:cNvPicPr>
          <p:nvPr/>
        </p:nvPicPr>
        <p:blipFill>
          <a:blip r:embed="rId6"/>
          <a:stretch>
            <a:fillRect/>
          </a:stretch>
        </p:blipFill>
        <p:spPr>
          <a:xfrm>
            <a:off x="6504835" y="3395709"/>
            <a:ext cx="3905250" cy="1657350"/>
          </a:xfrm>
          <a:prstGeom prst="rect">
            <a:avLst/>
          </a:prstGeom>
        </p:spPr>
      </p:pic>
      <p:sp>
        <p:nvSpPr>
          <p:cNvPr id="21" name="Rectangle 20">
            <a:extLst>
              <a:ext uri="{FF2B5EF4-FFF2-40B4-BE49-F238E27FC236}">
                <a16:creationId xmlns:a16="http://schemas.microsoft.com/office/drawing/2014/main" id="{63BA0BD4-8AA5-4EF5-ABCB-6601D5850C08}"/>
              </a:ext>
            </a:extLst>
          </p:cNvPr>
          <p:cNvSpPr/>
          <p:nvPr/>
        </p:nvSpPr>
        <p:spPr>
          <a:xfrm>
            <a:off x="4568904" y="5628712"/>
            <a:ext cx="3211135" cy="215444"/>
          </a:xfrm>
          <a:prstGeom prst="rect">
            <a:avLst/>
          </a:prstGeom>
        </p:spPr>
        <p:txBody>
          <a:bodyPr wrap="none">
            <a:spAutoFit/>
          </a:bodyPr>
          <a:lstStyle/>
          <a:p>
            <a:r>
              <a:rPr lang="en-US" sz="800" dirty="0"/>
              <a:t>https://ruder.io/optimizing-gradient-descent/index.html#momentum</a:t>
            </a:r>
          </a:p>
        </p:txBody>
      </p:sp>
      <p:sp>
        <p:nvSpPr>
          <p:cNvPr id="22" name="Text Placeholder 2">
            <a:extLst>
              <a:ext uri="{FF2B5EF4-FFF2-40B4-BE49-F238E27FC236}">
                <a16:creationId xmlns:a16="http://schemas.microsoft.com/office/drawing/2014/main" id="{C2B47990-D83E-47C2-A654-C0D03C16AD63}"/>
              </a:ext>
            </a:extLst>
          </p:cNvPr>
          <p:cNvSpPr txBox="1">
            <a:spLocks/>
          </p:cNvSpPr>
          <p:nvPr/>
        </p:nvSpPr>
        <p:spPr>
          <a:xfrm>
            <a:off x="3264636" y="4949058"/>
            <a:ext cx="973707" cy="45019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SGD</a:t>
            </a:r>
          </a:p>
        </p:txBody>
      </p:sp>
      <p:sp>
        <p:nvSpPr>
          <p:cNvPr id="23" name="Text Placeholder 2">
            <a:extLst>
              <a:ext uri="{FF2B5EF4-FFF2-40B4-BE49-F238E27FC236}">
                <a16:creationId xmlns:a16="http://schemas.microsoft.com/office/drawing/2014/main" id="{04555561-E230-4CCB-9984-F6C461E067DD}"/>
              </a:ext>
            </a:extLst>
          </p:cNvPr>
          <p:cNvSpPr txBox="1">
            <a:spLocks/>
          </p:cNvSpPr>
          <p:nvPr/>
        </p:nvSpPr>
        <p:spPr>
          <a:xfrm>
            <a:off x="6939392" y="4949058"/>
            <a:ext cx="3036136" cy="45019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SGD with momentum</a:t>
            </a:r>
          </a:p>
        </p:txBody>
      </p:sp>
    </p:spTree>
    <p:extLst>
      <p:ext uri="{BB962C8B-B14F-4D97-AF65-F5344CB8AC3E}">
        <p14:creationId xmlns:p14="http://schemas.microsoft.com/office/powerpoint/2010/main" val="300297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83640-6311-45D5-80D7-8B4A27B470B4}"/>
              </a:ext>
            </a:extLst>
          </p:cNvPr>
          <p:cNvSpPr>
            <a:spLocks noGrp="1"/>
          </p:cNvSpPr>
          <p:nvPr>
            <p:ph type="title"/>
          </p:nvPr>
        </p:nvSpPr>
        <p:spPr/>
        <p:txBody>
          <a:bodyPr/>
          <a:lstStyle/>
          <a:p>
            <a:r>
              <a:rPr lang="en-US" dirty="0"/>
              <a:t>SGD with Momentum</a:t>
            </a:r>
          </a:p>
        </p:txBody>
      </p:sp>
      <p:sp>
        <p:nvSpPr>
          <p:cNvPr id="3" name="Text Placeholder 2">
            <a:extLst>
              <a:ext uri="{FF2B5EF4-FFF2-40B4-BE49-F238E27FC236}">
                <a16:creationId xmlns:a16="http://schemas.microsoft.com/office/drawing/2014/main" id="{B13D6439-D12F-496C-AE88-12E59AAB1CB6}"/>
              </a:ext>
            </a:extLst>
          </p:cNvPr>
          <p:cNvSpPr>
            <a:spLocks noGrp="1"/>
          </p:cNvSpPr>
          <p:nvPr>
            <p:ph type="body" idx="1"/>
          </p:nvPr>
        </p:nvSpPr>
        <p:spPr>
          <a:xfrm>
            <a:off x="1010968" y="2364829"/>
            <a:ext cx="10327008" cy="1882861"/>
          </a:xfrm>
        </p:spPr>
        <p:txBody>
          <a:bodyPr/>
          <a:lstStyle/>
          <a:p>
            <a:r>
              <a:rPr lang="en-US" sz="2000" dirty="0"/>
              <a:t>Maintain some of the previous “velocity”. The larger the      , the heavier the ball (or the less friction). </a:t>
            </a:r>
          </a:p>
        </p:txBody>
      </p:sp>
      <p:sp>
        <p:nvSpPr>
          <p:cNvPr id="4" name="Slide Number Placeholder 3">
            <a:extLst>
              <a:ext uri="{FF2B5EF4-FFF2-40B4-BE49-F238E27FC236}">
                <a16:creationId xmlns:a16="http://schemas.microsoft.com/office/drawing/2014/main" id="{FD1FC8C2-5535-4E27-8EB5-23986941BAF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12" name="Picture 11">
            <a:extLst>
              <a:ext uri="{FF2B5EF4-FFF2-40B4-BE49-F238E27FC236}">
                <a16:creationId xmlns:a16="http://schemas.microsoft.com/office/drawing/2014/main" id="{0DFEE23F-1BC4-4F3F-A4C9-370EAA66A190}"/>
              </a:ext>
            </a:extLst>
          </p:cNvPr>
          <p:cNvPicPr>
            <a:picLocks noChangeAspect="1"/>
          </p:cNvPicPr>
          <p:nvPr/>
        </p:nvPicPr>
        <p:blipFill>
          <a:blip r:embed="rId2"/>
          <a:stretch>
            <a:fillRect/>
          </a:stretch>
        </p:blipFill>
        <p:spPr>
          <a:xfrm>
            <a:off x="4038600" y="1683843"/>
            <a:ext cx="4114800" cy="542925"/>
          </a:xfrm>
          <a:prstGeom prst="rect">
            <a:avLst/>
          </a:prstGeom>
        </p:spPr>
      </p:pic>
      <p:pic>
        <p:nvPicPr>
          <p:cNvPr id="14" name="Picture 13">
            <a:extLst>
              <a:ext uri="{FF2B5EF4-FFF2-40B4-BE49-F238E27FC236}">
                <a16:creationId xmlns:a16="http://schemas.microsoft.com/office/drawing/2014/main" id="{0DEB1711-3F83-4646-B2C2-988B036C8CB7}"/>
              </a:ext>
            </a:extLst>
          </p:cNvPr>
          <p:cNvPicPr>
            <a:picLocks noChangeAspect="1"/>
          </p:cNvPicPr>
          <p:nvPr/>
        </p:nvPicPr>
        <p:blipFill>
          <a:blip r:embed="rId3"/>
          <a:stretch>
            <a:fillRect/>
          </a:stretch>
        </p:blipFill>
        <p:spPr>
          <a:xfrm>
            <a:off x="2907397" y="950516"/>
            <a:ext cx="6534150" cy="561975"/>
          </a:xfrm>
          <a:prstGeom prst="rect">
            <a:avLst/>
          </a:prstGeom>
        </p:spPr>
      </p:pic>
      <p:pic>
        <p:nvPicPr>
          <p:cNvPr id="16" name="Picture 15">
            <a:extLst>
              <a:ext uri="{FF2B5EF4-FFF2-40B4-BE49-F238E27FC236}">
                <a16:creationId xmlns:a16="http://schemas.microsoft.com/office/drawing/2014/main" id="{626FA9F3-EBD5-4EC5-9464-F90B2EA99423}"/>
              </a:ext>
            </a:extLst>
          </p:cNvPr>
          <p:cNvPicPr>
            <a:picLocks noChangeAspect="1"/>
          </p:cNvPicPr>
          <p:nvPr/>
        </p:nvPicPr>
        <p:blipFill>
          <a:blip r:embed="rId4"/>
          <a:stretch>
            <a:fillRect/>
          </a:stretch>
        </p:blipFill>
        <p:spPr>
          <a:xfrm>
            <a:off x="7896226" y="2526998"/>
            <a:ext cx="191332" cy="240937"/>
          </a:xfrm>
          <a:prstGeom prst="rect">
            <a:avLst/>
          </a:prstGeom>
        </p:spPr>
      </p:pic>
      <p:sp>
        <p:nvSpPr>
          <p:cNvPr id="21" name="Rectangle 20">
            <a:extLst>
              <a:ext uri="{FF2B5EF4-FFF2-40B4-BE49-F238E27FC236}">
                <a16:creationId xmlns:a16="http://schemas.microsoft.com/office/drawing/2014/main" id="{63BA0BD4-8AA5-4EF5-ABCB-6601D5850C08}"/>
              </a:ext>
            </a:extLst>
          </p:cNvPr>
          <p:cNvSpPr/>
          <p:nvPr/>
        </p:nvSpPr>
        <p:spPr>
          <a:xfrm>
            <a:off x="4568904" y="5628712"/>
            <a:ext cx="3308919" cy="215444"/>
          </a:xfrm>
          <a:prstGeom prst="rect">
            <a:avLst/>
          </a:prstGeom>
        </p:spPr>
        <p:txBody>
          <a:bodyPr wrap="none">
            <a:spAutoFit/>
          </a:bodyPr>
          <a:lstStyle/>
          <a:p>
            <a:r>
              <a:rPr lang="en-US" sz="800" dirty="0"/>
              <a:t>https://emiliendupont.github.io/2018/01/24/optimization-visualization/</a:t>
            </a:r>
          </a:p>
        </p:txBody>
      </p:sp>
      <p:pic>
        <p:nvPicPr>
          <p:cNvPr id="6" name="Picture 5">
            <a:extLst>
              <a:ext uri="{FF2B5EF4-FFF2-40B4-BE49-F238E27FC236}">
                <a16:creationId xmlns:a16="http://schemas.microsoft.com/office/drawing/2014/main" id="{6C04BC98-A081-46AF-A895-404DE009F4AB}"/>
              </a:ext>
            </a:extLst>
          </p:cNvPr>
          <p:cNvPicPr>
            <a:picLocks noChangeAspect="1"/>
          </p:cNvPicPr>
          <p:nvPr/>
        </p:nvPicPr>
        <p:blipFill>
          <a:blip r:embed="rId5"/>
          <a:stretch>
            <a:fillRect/>
          </a:stretch>
        </p:blipFill>
        <p:spPr>
          <a:xfrm>
            <a:off x="3775067" y="3115523"/>
            <a:ext cx="4641865" cy="2438408"/>
          </a:xfrm>
          <a:prstGeom prst="rect">
            <a:avLst/>
          </a:prstGeom>
        </p:spPr>
      </p:pic>
      <p:sp>
        <p:nvSpPr>
          <p:cNvPr id="15" name="Text Placeholder 2">
            <a:extLst>
              <a:ext uri="{FF2B5EF4-FFF2-40B4-BE49-F238E27FC236}">
                <a16:creationId xmlns:a16="http://schemas.microsoft.com/office/drawing/2014/main" id="{C80DD1C2-FA0E-4604-B1AF-E8C7B5CA8DC6}"/>
              </a:ext>
            </a:extLst>
          </p:cNvPr>
          <p:cNvSpPr txBox="1">
            <a:spLocks/>
          </p:cNvSpPr>
          <p:nvPr/>
        </p:nvSpPr>
        <p:spPr>
          <a:xfrm>
            <a:off x="8416932" y="4116588"/>
            <a:ext cx="3900109" cy="5383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Spiraling can happen though</a:t>
            </a:r>
          </a:p>
        </p:txBody>
      </p:sp>
    </p:spTree>
    <p:extLst>
      <p:ext uri="{BB962C8B-B14F-4D97-AF65-F5344CB8AC3E}">
        <p14:creationId xmlns:p14="http://schemas.microsoft.com/office/powerpoint/2010/main" val="3968369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CFC4-2868-4E3E-9F81-968308FB49EC}"/>
              </a:ext>
            </a:extLst>
          </p:cNvPr>
          <p:cNvSpPr>
            <a:spLocks noGrp="1"/>
          </p:cNvSpPr>
          <p:nvPr>
            <p:ph type="title"/>
          </p:nvPr>
        </p:nvSpPr>
        <p:spPr/>
        <p:txBody>
          <a:bodyPr/>
          <a:lstStyle/>
          <a:p>
            <a:r>
              <a:rPr lang="en-US" dirty="0" err="1"/>
              <a:t>Adagrad</a:t>
            </a:r>
            <a:endParaRPr lang="en-US" dirty="0"/>
          </a:p>
        </p:txBody>
      </p:sp>
      <p:sp>
        <p:nvSpPr>
          <p:cNvPr id="3" name="Text Placeholder 2">
            <a:extLst>
              <a:ext uri="{FF2B5EF4-FFF2-40B4-BE49-F238E27FC236}">
                <a16:creationId xmlns:a16="http://schemas.microsoft.com/office/drawing/2014/main" id="{6DD63398-DB66-4A2C-BF78-D8D4EDAA33B1}"/>
              </a:ext>
            </a:extLst>
          </p:cNvPr>
          <p:cNvSpPr>
            <a:spLocks noGrp="1"/>
          </p:cNvSpPr>
          <p:nvPr>
            <p:ph type="body" idx="1"/>
          </p:nvPr>
        </p:nvSpPr>
        <p:spPr>
          <a:xfrm>
            <a:off x="932496" y="892533"/>
            <a:ext cx="10327008" cy="1119604"/>
          </a:xfrm>
        </p:spPr>
        <p:txBody>
          <a:bodyPr/>
          <a:lstStyle/>
          <a:p>
            <a:r>
              <a:rPr lang="en-US" sz="2000" dirty="0"/>
              <a:t>We’d like to adapt the gradient in each dimension – i.e. large steps in flatter directions, careful steps in steep directions.</a:t>
            </a:r>
          </a:p>
        </p:txBody>
      </p:sp>
      <p:sp>
        <p:nvSpPr>
          <p:cNvPr id="4" name="Slide Number Placeholder 3">
            <a:extLst>
              <a:ext uri="{FF2B5EF4-FFF2-40B4-BE49-F238E27FC236}">
                <a16:creationId xmlns:a16="http://schemas.microsoft.com/office/drawing/2014/main" id="{B3DF4E3D-2895-479C-AC75-B524E1A6C85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A5A438F6-1052-414B-91E9-E7D4193339BB}"/>
              </a:ext>
            </a:extLst>
          </p:cNvPr>
          <p:cNvPicPr>
            <a:picLocks noChangeAspect="1"/>
          </p:cNvPicPr>
          <p:nvPr/>
        </p:nvPicPr>
        <p:blipFill>
          <a:blip r:embed="rId2"/>
          <a:stretch>
            <a:fillRect/>
          </a:stretch>
        </p:blipFill>
        <p:spPr>
          <a:xfrm>
            <a:off x="2963234" y="1832952"/>
            <a:ext cx="2342657" cy="757042"/>
          </a:xfrm>
          <a:prstGeom prst="rect">
            <a:avLst/>
          </a:prstGeom>
        </p:spPr>
      </p:pic>
      <p:pic>
        <p:nvPicPr>
          <p:cNvPr id="8" name="Picture 7">
            <a:extLst>
              <a:ext uri="{FF2B5EF4-FFF2-40B4-BE49-F238E27FC236}">
                <a16:creationId xmlns:a16="http://schemas.microsoft.com/office/drawing/2014/main" id="{F9B1DF7E-A82A-4515-855A-50B351B9DE2D}"/>
              </a:ext>
            </a:extLst>
          </p:cNvPr>
          <p:cNvPicPr>
            <a:picLocks noChangeAspect="1"/>
          </p:cNvPicPr>
          <p:nvPr/>
        </p:nvPicPr>
        <p:blipFill>
          <a:blip r:embed="rId3"/>
          <a:stretch>
            <a:fillRect/>
          </a:stretch>
        </p:blipFill>
        <p:spPr>
          <a:xfrm>
            <a:off x="7595528" y="1688691"/>
            <a:ext cx="4247180" cy="2643427"/>
          </a:xfrm>
          <a:prstGeom prst="rect">
            <a:avLst/>
          </a:prstGeom>
        </p:spPr>
      </p:pic>
      <p:sp>
        <p:nvSpPr>
          <p:cNvPr id="9" name="Text Placeholder 2">
            <a:extLst>
              <a:ext uri="{FF2B5EF4-FFF2-40B4-BE49-F238E27FC236}">
                <a16:creationId xmlns:a16="http://schemas.microsoft.com/office/drawing/2014/main" id="{DF90AE1F-96C6-4E7F-B53F-61B16A534924}"/>
              </a:ext>
            </a:extLst>
          </p:cNvPr>
          <p:cNvSpPr txBox="1">
            <a:spLocks/>
          </p:cNvSpPr>
          <p:nvPr/>
        </p:nvSpPr>
        <p:spPr>
          <a:xfrm>
            <a:off x="7595528" y="1585435"/>
            <a:ext cx="2492741" cy="49503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i.e. to avoid this:</a:t>
            </a:r>
          </a:p>
        </p:txBody>
      </p:sp>
      <p:sp>
        <p:nvSpPr>
          <p:cNvPr id="10" name="Rectangle 9">
            <a:extLst>
              <a:ext uri="{FF2B5EF4-FFF2-40B4-BE49-F238E27FC236}">
                <a16:creationId xmlns:a16="http://schemas.microsoft.com/office/drawing/2014/main" id="{4C1A3643-B27D-4A32-A799-78DDDB9C860A}"/>
              </a:ext>
            </a:extLst>
          </p:cNvPr>
          <p:cNvSpPr/>
          <p:nvPr/>
        </p:nvSpPr>
        <p:spPr>
          <a:xfrm>
            <a:off x="7518400" y="4332117"/>
            <a:ext cx="4247180" cy="188607"/>
          </a:xfrm>
          <a:prstGeom prst="rect">
            <a:avLst/>
          </a:prstGeom>
        </p:spPr>
        <p:txBody>
          <a:bodyPr wrap="square">
            <a:spAutoFit/>
          </a:bodyPr>
          <a:lstStyle/>
          <a:p>
            <a:r>
              <a:rPr lang="en-US" sz="600" dirty="0"/>
              <a:t>https://www.bonaccorso.eu/2017/10/03/a-brief-and-comprehensive-guide-to-stochastic-gradient-descent-algorithms/</a:t>
            </a:r>
          </a:p>
        </p:txBody>
      </p:sp>
      <p:pic>
        <p:nvPicPr>
          <p:cNvPr id="12" name="Picture 11">
            <a:extLst>
              <a:ext uri="{FF2B5EF4-FFF2-40B4-BE49-F238E27FC236}">
                <a16:creationId xmlns:a16="http://schemas.microsoft.com/office/drawing/2014/main" id="{41838F52-5670-42CF-B550-C6F846B7C786}"/>
              </a:ext>
            </a:extLst>
          </p:cNvPr>
          <p:cNvPicPr>
            <a:picLocks noChangeAspect="1"/>
          </p:cNvPicPr>
          <p:nvPr/>
        </p:nvPicPr>
        <p:blipFill>
          <a:blip r:embed="rId4"/>
          <a:stretch>
            <a:fillRect/>
          </a:stretch>
        </p:blipFill>
        <p:spPr>
          <a:xfrm>
            <a:off x="1860653" y="2747468"/>
            <a:ext cx="4691150" cy="859916"/>
          </a:xfrm>
          <a:prstGeom prst="rect">
            <a:avLst/>
          </a:prstGeom>
        </p:spPr>
      </p:pic>
      <p:pic>
        <p:nvPicPr>
          <p:cNvPr id="14" name="Picture 13">
            <a:extLst>
              <a:ext uri="{FF2B5EF4-FFF2-40B4-BE49-F238E27FC236}">
                <a16:creationId xmlns:a16="http://schemas.microsoft.com/office/drawing/2014/main" id="{CFBF335C-C5D9-4163-8CC1-83173914D5F9}"/>
              </a:ext>
            </a:extLst>
          </p:cNvPr>
          <p:cNvPicPr>
            <a:picLocks noChangeAspect="1"/>
          </p:cNvPicPr>
          <p:nvPr/>
        </p:nvPicPr>
        <p:blipFill>
          <a:blip r:embed="rId5"/>
          <a:stretch>
            <a:fillRect/>
          </a:stretch>
        </p:blipFill>
        <p:spPr>
          <a:xfrm>
            <a:off x="3088423" y="3764858"/>
            <a:ext cx="1903028" cy="928936"/>
          </a:xfrm>
          <a:prstGeom prst="rect">
            <a:avLst/>
          </a:prstGeom>
        </p:spPr>
      </p:pic>
      <p:sp>
        <p:nvSpPr>
          <p:cNvPr id="15" name="Text Placeholder 2">
            <a:extLst>
              <a:ext uri="{FF2B5EF4-FFF2-40B4-BE49-F238E27FC236}">
                <a16:creationId xmlns:a16="http://schemas.microsoft.com/office/drawing/2014/main" id="{AE2CC6AA-EDC0-4E98-BC7C-009E7A08452B}"/>
              </a:ext>
            </a:extLst>
          </p:cNvPr>
          <p:cNvSpPr txBox="1">
            <a:spLocks/>
          </p:cNvSpPr>
          <p:nvPr/>
        </p:nvSpPr>
        <p:spPr>
          <a:xfrm>
            <a:off x="1001006" y="5037002"/>
            <a:ext cx="10327008" cy="111960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We see that in directions where derivatives are large, we shrink the learning rate.</a:t>
            </a:r>
          </a:p>
          <a:p>
            <a:r>
              <a:rPr lang="en-US" sz="2000" dirty="0"/>
              <a:t>But, it just keeps shrinking – after a while the learning rate will be infinitely small! </a:t>
            </a:r>
          </a:p>
        </p:txBody>
      </p:sp>
    </p:spTree>
    <p:extLst>
      <p:ext uri="{BB962C8B-B14F-4D97-AF65-F5344CB8AC3E}">
        <p14:creationId xmlns:p14="http://schemas.microsoft.com/office/powerpoint/2010/main" val="81958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6B78-770F-470B-9461-4CB2E0DAE74B}"/>
              </a:ext>
            </a:extLst>
          </p:cNvPr>
          <p:cNvSpPr>
            <a:spLocks noGrp="1"/>
          </p:cNvSpPr>
          <p:nvPr>
            <p:ph type="title"/>
          </p:nvPr>
        </p:nvSpPr>
        <p:spPr/>
        <p:txBody>
          <a:bodyPr/>
          <a:lstStyle/>
          <a:p>
            <a:r>
              <a:rPr lang="en-US" dirty="0" err="1"/>
              <a:t>RMSprop</a:t>
            </a:r>
            <a:endParaRPr lang="en-US" dirty="0"/>
          </a:p>
        </p:txBody>
      </p:sp>
      <p:sp>
        <p:nvSpPr>
          <p:cNvPr id="3" name="Text Placeholder 2">
            <a:extLst>
              <a:ext uri="{FF2B5EF4-FFF2-40B4-BE49-F238E27FC236}">
                <a16:creationId xmlns:a16="http://schemas.microsoft.com/office/drawing/2014/main" id="{5F97B9C0-349C-402B-8FC7-369CEA358551}"/>
              </a:ext>
            </a:extLst>
          </p:cNvPr>
          <p:cNvSpPr>
            <a:spLocks noGrp="1"/>
          </p:cNvSpPr>
          <p:nvPr>
            <p:ph type="body" idx="1"/>
          </p:nvPr>
        </p:nvSpPr>
        <p:spPr>
          <a:xfrm>
            <a:off x="833415" y="808642"/>
            <a:ext cx="10327008" cy="1237463"/>
          </a:xfrm>
        </p:spPr>
        <p:txBody>
          <a:bodyPr/>
          <a:lstStyle/>
          <a:p>
            <a:r>
              <a:rPr lang="en-US" sz="2000" dirty="0"/>
              <a:t>A way to counteract the vanishing learning rates by using a decaying average of past squared gradients.</a:t>
            </a:r>
          </a:p>
        </p:txBody>
      </p:sp>
      <p:sp>
        <p:nvSpPr>
          <p:cNvPr id="4" name="Slide Number Placeholder 3">
            <a:extLst>
              <a:ext uri="{FF2B5EF4-FFF2-40B4-BE49-F238E27FC236}">
                <a16:creationId xmlns:a16="http://schemas.microsoft.com/office/drawing/2014/main" id="{A4F69EDE-0169-4980-B33C-DDD91FA2CE2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18" name="Picture 17">
            <a:extLst>
              <a:ext uri="{FF2B5EF4-FFF2-40B4-BE49-F238E27FC236}">
                <a16:creationId xmlns:a16="http://schemas.microsoft.com/office/drawing/2014/main" id="{C9BC13B5-BB3C-4CE7-B57A-5102A7C2F67D}"/>
              </a:ext>
            </a:extLst>
          </p:cNvPr>
          <p:cNvPicPr>
            <a:picLocks noChangeAspect="1"/>
          </p:cNvPicPr>
          <p:nvPr/>
        </p:nvPicPr>
        <p:blipFill>
          <a:blip r:embed="rId2"/>
          <a:stretch>
            <a:fillRect/>
          </a:stretch>
        </p:blipFill>
        <p:spPr>
          <a:xfrm>
            <a:off x="3915212" y="1825043"/>
            <a:ext cx="4495800" cy="590550"/>
          </a:xfrm>
          <a:prstGeom prst="rect">
            <a:avLst/>
          </a:prstGeom>
        </p:spPr>
      </p:pic>
      <p:pic>
        <p:nvPicPr>
          <p:cNvPr id="20" name="Picture 19">
            <a:extLst>
              <a:ext uri="{FF2B5EF4-FFF2-40B4-BE49-F238E27FC236}">
                <a16:creationId xmlns:a16="http://schemas.microsoft.com/office/drawing/2014/main" id="{CB1DC60E-9266-41C6-AFF4-888536B90207}"/>
              </a:ext>
            </a:extLst>
          </p:cNvPr>
          <p:cNvPicPr>
            <a:picLocks noChangeAspect="1"/>
          </p:cNvPicPr>
          <p:nvPr/>
        </p:nvPicPr>
        <p:blipFill>
          <a:blip r:embed="rId3"/>
          <a:stretch>
            <a:fillRect/>
          </a:stretch>
        </p:blipFill>
        <p:spPr>
          <a:xfrm>
            <a:off x="3915212" y="2638216"/>
            <a:ext cx="4700631" cy="856886"/>
          </a:xfrm>
          <a:prstGeom prst="rect">
            <a:avLst/>
          </a:prstGeom>
        </p:spPr>
      </p:pic>
      <p:sp>
        <p:nvSpPr>
          <p:cNvPr id="21" name="Text Placeholder 2">
            <a:extLst>
              <a:ext uri="{FF2B5EF4-FFF2-40B4-BE49-F238E27FC236}">
                <a16:creationId xmlns:a16="http://schemas.microsoft.com/office/drawing/2014/main" id="{692D06D0-A083-4382-A2B8-2DA2363AFF41}"/>
              </a:ext>
            </a:extLst>
          </p:cNvPr>
          <p:cNvSpPr txBox="1">
            <a:spLocks/>
          </p:cNvSpPr>
          <p:nvPr/>
        </p:nvSpPr>
        <p:spPr>
          <a:xfrm>
            <a:off x="932496" y="3823676"/>
            <a:ext cx="10327008" cy="123746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Now, if there were large gradients in the past, their contribution to the average will decay exponentially with the timesteps.</a:t>
            </a:r>
          </a:p>
          <a:p>
            <a:r>
              <a:rPr lang="en-US" sz="2000" dirty="0"/>
              <a:t>If we were taking careful steps in a steep area, once we get to a flat region this allows us to crank up the speed again.</a:t>
            </a:r>
          </a:p>
        </p:txBody>
      </p:sp>
    </p:spTree>
    <p:extLst>
      <p:ext uri="{BB962C8B-B14F-4D97-AF65-F5344CB8AC3E}">
        <p14:creationId xmlns:p14="http://schemas.microsoft.com/office/powerpoint/2010/main" val="1950326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6B78-770F-470B-9461-4CB2E0DAE74B}"/>
              </a:ext>
            </a:extLst>
          </p:cNvPr>
          <p:cNvSpPr>
            <a:spLocks noGrp="1"/>
          </p:cNvSpPr>
          <p:nvPr>
            <p:ph type="title"/>
          </p:nvPr>
        </p:nvSpPr>
        <p:spPr/>
        <p:txBody>
          <a:bodyPr/>
          <a:lstStyle/>
          <a:p>
            <a:r>
              <a:rPr lang="en-US" dirty="0"/>
              <a:t>Adam</a:t>
            </a:r>
          </a:p>
        </p:txBody>
      </p:sp>
      <p:sp>
        <p:nvSpPr>
          <p:cNvPr id="3" name="Text Placeholder 2">
            <a:extLst>
              <a:ext uri="{FF2B5EF4-FFF2-40B4-BE49-F238E27FC236}">
                <a16:creationId xmlns:a16="http://schemas.microsoft.com/office/drawing/2014/main" id="{5F97B9C0-349C-402B-8FC7-369CEA358551}"/>
              </a:ext>
            </a:extLst>
          </p:cNvPr>
          <p:cNvSpPr>
            <a:spLocks noGrp="1"/>
          </p:cNvSpPr>
          <p:nvPr>
            <p:ph type="body" idx="1"/>
          </p:nvPr>
        </p:nvSpPr>
        <p:spPr>
          <a:xfrm>
            <a:off x="833415" y="808642"/>
            <a:ext cx="10327008" cy="1237463"/>
          </a:xfrm>
        </p:spPr>
        <p:txBody>
          <a:bodyPr/>
          <a:lstStyle/>
          <a:p>
            <a:r>
              <a:rPr lang="en-US" sz="2000" dirty="0"/>
              <a:t>Currently the most popular gradient descent algorithm.</a:t>
            </a:r>
          </a:p>
          <a:p>
            <a:r>
              <a:rPr lang="en-US" sz="2000" dirty="0"/>
              <a:t>Stands for Adaptive Moment Estimation. Basically combines the ideas of momentum with exponentially-decaying squared past gradients.</a:t>
            </a:r>
          </a:p>
        </p:txBody>
      </p:sp>
      <p:sp>
        <p:nvSpPr>
          <p:cNvPr id="4" name="Slide Number Placeholder 3">
            <a:extLst>
              <a:ext uri="{FF2B5EF4-FFF2-40B4-BE49-F238E27FC236}">
                <a16:creationId xmlns:a16="http://schemas.microsoft.com/office/drawing/2014/main" id="{A4F69EDE-0169-4980-B33C-DDD91FA2CE2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lang="en-US" sz="1200" b="0" i="0" u="none" strike="noStrike" kern="0" cap="none" spc="0" normalizeH="0" baseline="0" noProof="0">
              <a:ln>
                <a:noFill/>
              </a:ln>
              <a:solidFill>
                <a:srgbClr val="888888"/>
              </a:solidFill>
              <a:effectLst/>
              <a:uLnTx/>
              <a:uFillTx/>
              <a:latin typeface="Calibri"/>
              <a:sym typeface="Calibri"/>
            </a:endParaRPr>
          </a:p>
        </p:txBody>
      </p:sp>
      <p:sp>
        <p:nvSpPr>
          <p:cNvPr id="11" name="Text Placeholder 2">
            <a:extLst>
              <a:ext uri="{FF2B5EF4-FFF2-40B4-BE49-F238E27FC236}">
                <a16:creationId xmlns:a16="http://schemas.microsoft.com/office/drawing/2014/main" id="{C8381601-E335-4050-8C3A-9841BF7646B7}"/>
              </a:ext>
            </a:extLst>
          </p:cNvPr>
          <p:cNvSpPr txBox="1">
            <a:spLocks/>
          </p:cNvSpPr>
          <p:nvPr/>
        </p:nvSpPr>
        <p:spPr>
          <a:xfrm>
            <a:off x="5034709" y="2019954"/>
            <a:ext cx="4260289" cy="51680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Average gradient (momentum)</a:t>
            </a:r>
          </a:p>
        </p:txBody>
      </p:sp>
      <p:pic>
        <p:nvPicPr>
          <p:cNvPr id="13" name="Picture 12">
            <a:extLst>
              <a:ext uri="{FF2B5EF4-FFF2-40B4-BE49-F238E27FC236}">
                <a16:creationId xmlns:a16="http://schemas.microsoft.com/office/drawing/2014/main" id="{CBF0226B-DCF3-4C4B-8BF8-A7689F4D7D5E}"/>
              </a:ext>
            </a:extLst>
          </p:cNvPr>
          <p:cNvPicPr>
            <a:picLocks noChangeAspect="1"/>
          </p:cNvPicPr>
          <p:nvPr/>
        </p:nvPicPr>
        <p:blipFill>
          <a:blip r:embed="rId2"/>
          <a:stretch>
            <a:fillRect/>
          </a:stretch>
        </p:blipFill>
        <p:spPr>
          <a:xfrm>
            <a:off x="708055" y="2113903"/>
            <a:ext cx="3880131" cy="352099"/>
          </a:xfrm>
          <a:prstGeom prst="rect">
            <a:avLst/>
          </a:prstGeom>
        </p:spPr>
      </p:pic>
      <p:pic>
        <p:nvPicPr>
          <p:cNvPr id="15" name="Picture 14">
            <a:extLst>
              <a:ext uri="{FF2B5EF4-FFF2-40B4-BE49-F238E27FC236}">
                <a16:creationId xmlns:a16="http://schemas.microsoft.com/office/drawing/2014/main" id="{EF05AD0C-6D85-4454-AA84-9710D6AFA2E4}"/>
              </a:ext>
            </a:extLst>
          </p:cNvPr>
          <p:cNvPicPr>
            <a:picLocks noChangeAspect="1"/>
          </p:cNvPicPr>
          <p:nvPr/>
        </p:nvPicPr>
        <p:blipFill>
          <a:blip r:embed="rId3"/>
          <a:stretch>
            <a:fillRect/>
          </a:stretch>
        </p:blipFill>
        <p:spPr>
          <a:xfrm>
            <a:off x="553188" y="2607524"/>
            <a:ext cx="4380096" cy="352098"/>
          </a:xfrm>
          <a:prstGeom prst="rect">
            <a:avLst/>
          </a:prstGeom>
        </p:spPr>
      </p:pic>
      <p:sp>
        <p:nvSpPr>
          <p:cNvPr id="16" name="Text Placeholder 2">
            <a:extLst>
              <a:ext uri="{FF2B5EF4-FFF2-40B4-BE49-F238E27FC236}">
                <a16:creationId xmlns:a16="http://schemas.microsoft.com/office/drawing/2014/main" id="{560EEA80-3871-471E-9652-C823F3563017}"/>
              </a:ext>
            </a:extLst>
          </p:cNvPr>
          <p:cNvSpPr txBox="1">
            <a:spLocks/>
          </p:cNvSpPr>
          <p:nvPr/>
        </p:nvSpPr>
        <p:spPr>
          <a:xfrm>
            <a:off x="5034708" y="2565443"/>
            <a:ext cx="3595013" cy="51680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Average squared gradient</a:t>
            </a:r>
          </a:p>
        </p:txBody>
      </p:sp>
      <p:pic>
        <p:nvPicPr>
          <p:cNvPr id="6" name="Picture 5">
            <a:extLst>
              <a:ext uri="{FF2B5EF4-FFF2-40B4-BE49-F238E27FC236}">
                <a16:creationId xmlns:a16="http://schemas.microsoft.com/office/drawing/2014/main" id="{94C30CD1-1186-4D93-A556-67AD9F938113}"/>
              </a:ext>
            </a:extLst>
          </p:cNvPr>
          <p:cNvPicPr>
            <a:picLocks noChangeAspect="1"/>
          </p:cNvPicPr>
          <p:nvPr/>
        </p:nvPicPr>
        <p:blipFill>
          <a:blip r:embed="rId4"/>
          <a:stretch>
            <a:fillRect/>
          </a:stretch>
        </p:blipFill>
        <p:spPr>
          <a:xfrm>
            <a:off x="1185117" y="3383080"/>
            <a:ext cx="2103364" cy="685590"/>
          </a:xfrm>
          <a:prstGeom prst="rect">
            <a:avLst/>
          </a:prstGeom>
        </p:spPr>
      </p:pic>
      <p:pic>
        <p:nvPicPr>
          <p:cNvPr id="8" name="Picture 7">
            <a:extLst>
              <a:ext uri="{FF2B5EF4-FFF2-40B4-BE49-F238E27FC236}">
                <a16:creationId xmlns:a16="http://schemas.microsoft.com/office/drawing/2014/main" id="{DC352C9B-CC96-4A31-B5F1-33F8BF25108C}"/>
              </a:ext>
            </a:extLst>
          </p:cNvPr>
          <p:cNvPicPr>
            <a:picLocks noChangeAspect="1"/>
          </p:cNvPicPr>
          <p:nvPr/>
        </p:nvPicPr>
        <p:blipFill>
          <a:blip r:embed="rId5"/>
          <a:stretch>
            <a:fillRect/>
          </a:stretch>
        </p:blipFill>
        <p:spPr>
          <a:xfrm>
            <a:off x="1337517" y="4129262"/>
            <a:ext cx="1950964" cy="676334"/>
          </a:xfrm>
          <a:prstGeom prst="rect">
            <a:avLst/>
          </a:prstGeom>
        </p:spPr>
      </p:pic>
      <p:sp>
        <p:nvSpPr>
          <p:cNvPr id="14" name="Text Placeholder 2">
            <a:extLst>
              <a:ext uri="{FF2B5EF4-FFF2-40B4-BE49-F238E27FC236}">
                <a16:creationId xmlns:a16="http://schemas.microsoft.com/office/drawing/2014/main" id="{5BC93355-A325-46D7-BCA9-EC0798755E42}"/>
              </a:ext>
            </a:extLst>
          </p:cNvPr>
          <p:cNvSpPr txBox="1">
            <a:spLocks/>
          </p:cNvSpPr>
          <p:nvPr/>
        </p:nvSpPr>
        <p:spPr>
          <a:xfrm>
            <a:off x="3593201" y="3775749"/>
            <a:ext cx="4260289" cy="51680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Bias correction</a:t>
            </a:r>
          </a:p>
        </p:txBody>
      </p:sp>
      <p:pic>
        <p:nvPicPr>
          <p:cNvPr id="10" name="Picture 9">
            <a:extLst>
              <a:ext uri="{FF2B5EF4-FFF2-40B4-BE49-F238E27FC236}">
                <a16:creationId xmlns:a16="http://schemas.microsoft.com/office/drawing/2014/main" id="{7152774B-0368-47E8-839B-D594D5DE5DF2}"/>
              </a:ext>
            </a:extLst>
          </p:cNvPr>
          <p:cNvPicPr>
            <a:picLocks noChangeAspect="1"/>
          </p:cNvPicPr>
          <p:nvPr/>
        </p:nvPicPr>
        <p:blipFill>
          <a:blip r:embed="rId6"/>
          <a:stretch>
            <a:fillRect/>
          </a:stretch>
        </p:blipFill>
        <p:spPr>
          <a:xfrm>
            <a:off x="1012597" y="5362866"/>
            <a:ext cx="4260290" cy="686492"/>
          </a:xfrm>
          <a:prstGeom prst="rect">
            <a:avLst/>
          </a:prstGeom>
        </p:spPr>
      </p:pic>
      <p:sp>
        <p:nvSpPr>
          <p:cNvPr id="17" name="Text Placeholder 2">
            <a:extLst>
              <a:ext uri="{FF2B5EF4-FFF2-40B4-BE49-F238E27FC236}">
                <a16:creationId xmlns:a16="http://schemas.microsoft.com/office/drawing/2014/main" id="{F7604FA1-E65D-4454-9B45-81A089BCC348}"/>
              </a:ext>
            </a:extLst>
          </p:cNvPr>
          <p:cNvSpPr txBox="1">
            <a:spLocks/>
          </p:cNvSpPr>
          <p:nvPr/>
        </p:nvSpPr>
        <p:spPr>
          <a:xfrm>
            <a:off x="5356288" y="5398777"/>
            <a:ext cx="1405240" cy="51680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Update</a:t>
            </a:r>
          </a:p>
        </p:txBody>
      </p:sp>
      <p:pic>
        <p:nvPicPr>
          <p:cNvPr id="18" name="Picture 17">
            <a:extLst>
              <a:ext uri="{FF2B5EF4-FFF2-40B4-BE49-F238E27FC236}">
                <a16:creationId xmlns:a16="http://schemas.microsoft.com/office/drawing/2014/main" id="{BBB6504D-1CF8-4885-ABB4-A2615F8C5D3B}"/>
              </a:ext>
            </a:extLst>
          </p:cNvPr>
          <p:cNvPicPr>
            <a:picLocks noChangeAspect="1"/>
          </p:cNvPicPr>
          <p:nvPr/>
        </p:nvPicPr>
        <p:blipFill>
          <a:blip r:embed="rId7"/>
          <a:stretch>
            <a:fillRect/>
          </a:stretch>
        </p:blipFill>
        <p:spPr>
          <a:xfrm>
            <a:off x="7612635" y="2959622"/>
            <a:ext cx="3736799" cy="3625253"/>
          </a:xfrm>
          <a:prstGeom prst="rect">
            <a:avLst/>
          </a:prstGeom>
        </p:spPr>
      </p:pic>
      <p:sp>
        <p:nvSpPr>
          <p:cNvPr id="19" name="Rectangle 18">
            <a:extLst>
              <a:ext uri="{FF2B5EF4-FFF2-40B4-BE49-F238E27FC236}">
                <a16:creationId xmlns:a16="http://schemas.microsoft.com/office/drawing/2014/main" id="{F937F87C-80FA-4FD0-9CEF-D56C2977B694}"/>
              </a:ext>
            </a:extLst>
          </p:cNvPr>
          <p:cNvSpPr/>
          <p:nvPr/>
        </p:nvSpPr>
        <p:spPr>
          <a:xfrm>
            <a:off x="8293474" y="6567678"/>
            <a:ext cx="2497800" cy="215444"/>
          </a:xfrm>
          <a:prstGeom prst="rect">
            <a:avLst/>
          </a:prstGeom>
        </p:spPr>
        <p:txBody>
          <a:bodyPr wrap="none">
            <a:spAutoFit/>
          </a:bodyPr>
          <a:lstStyle/>
          <a:p>
            <a:r>
              <a:rPr lang="en-US" sz="800" dirty="0"/>
              <a:t>Adam: A Method for Stochastic Optimization, 2015</a:t>
            </a:r>
          </a:p>
        </p:txBody>
      </p:sp>
    </p:spTree>
    <p:extLst>
      <p:ext uri="{BB962C8B-B14F-4D97-AF65-F5344CB8AC3E}">
        <p14:creationId xmlns:p14="http://schemas.microsoft.com/office/powerpoint/2010/main" val="1986129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FB50-8E96-4792-A49E-7C00A9546C23}"/>
              </a:ext>
            </a:extLst>
          </p:cNvPr>
          <p:cNvSpPr>
            <a:spLocks noGrp="1"/>
          </p:cNvSpPr>
          <p:nvPr>
            <p:ph type="title"/>
          </p:nvPr>
        </p:nvSpPr>
        <p:spPr/>
        <p:txBody>
          <a:bodyPr/>
          <a:lstStyle/>
          <a:p>
            <a:r>
              <a:rPr lang="en-US" dirty="0"/>
              <a:t>Animated Comparison</a:t>
            </a:r>
          </a:p>
        </p:txBody>
      </p:sp>
      <p:sp>
        <p:nvSpPr>
          <p:cNvPr id="4" name="Slide Number Placeholder 3">
            <a:extLst>
              <a:ext uri="{FF2B5EF4-FFF2-40B4-BE49-F238E27FC236}">
                <a16:creationId xmlns:a16="http://schemas.microsoft.com/office/drawing/2014/main" id="{3E615FD2-7C4D-4754-8CC4-7731204EF77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56B62A17-98FA-450A-B90E-821478A75E71}"/>
              </a:ext>
            </a:extLst>
          </p:cNvPr>
          <p:cNvPicPr>
            <a:picLocks noChangeAspect="1"/>
          </p:cNvPicPr>
          <p:nvPr/>
        </p:nvPicPr>
        <p:blipFill>
          <a:blip r:embed="rId2"/>
          <a:stretch>
            <a:fillRect/>
          </a:stretch>
        </p:blipFill>
        <p:spPr>
          <a:xfrm>
            <a:off x="2790911" y="1057687"/>
            <a:ext cx="6806093" cy="5269233"/>
          </a:xfrm>
          <a:prstGeom prst="rect">
            <a:avLst/>
          </a:prstGeom>
        </p:spPr>
      </p:pic>
      <p:sp>
        <p:nvSpPr>
          <p:cNvPr id="7" name="Rectangle 6">
            <a:extLst>
              <a:ext uri="{FF2B5EF4-FFF2-40B4-BE49-F238E27FC236}">
                <a16:creationId xmlns:a16="http://schemas.microsoft.com/office/drawing/2014/main" id="{484B3366-B067-4002-AFC7-C284849EBB72}"/>
              </a:ext>
            </a:extLst>
          </p:cNvPr>
          <p:cNvSpPr/>
          <p:nvPr/>
        </p:nvSpPr>
        <p:spPr>
          <a:xfrm>
            <a:off x="4842770" y="6293078"/>
            <a:ext cx="2638864" cy="215444"/>
          </a:xfrm>
          <a:prstGeom prst="rect">
            <a:avLst/>
          </a:prstGeom>
        </p:spPr>
        <p:txBody>
          <a:bodyPr wrap="none">
            <a:spAutoFit/>
          </a:bodyPr>
          <a:lstStyle/>
          <a:p>
            <a:r>
              <a:rPr lang="en-US" sz="800" dirty="0"/>
              <a:t>https://ruder.io/optimizing-gradient-descent/index.html</a:t>
            </a:r>
          </a:p>
        </p:txBody>
      </p:sp>
    </p:spTree>
    <p:extLst>
      <p:ext uri="{BB962C8B-B14F-4D97-AF65-F5344CB8AC3E}">
        <p14:creationId xmlns:p14="http://schemas.microsoft.com/office/powerpoint/2010/main" val="392497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FB50-8E96-4792-A49E-7C00A9546C23}"/>
              </a:ext>
            </a:extLst>
          </p:cNvPr>
          <p:cNvSpPr>
            <a:spLocks noGrp="1"/>
          </p:cNvSpPr>
          <p:nvPr>
            <p:ph type="title"/>
          </p:nvPr>
        </p:nvSpPr>
        <p:spPr/>
        <p:txBody>
          <a:bodyPr/>
          <a:lstStyle/>
          <a:p>
            <a:r>
              <a:rPr lang="en-US" dirty="0"/>
              <a:t>Animated Comparison</a:t>
            </a:r>
          </a:p>
        </p:txBody>
      </p:sp>
      <p:sp>
        <p:nvSpPr>
          <p:cNvPr id="4" name="Slide Number Placeholder 3">
            <a:extLst>
              <a:ext uri="{FF2B5EF4-FFF2-40B4-BE49-F238E27FC236}">
                <a16:creationId xmlns:a16="http://schemas.microsoft.com/office/drawing/2014/main" id="{3E615FD2-7C4D-4754-8CC4-7731204EF77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5" name="Picture 4">
            <a:extLst>
              <a:ext uri="{FF2B5EF4-FFF2-40B4-BE49-F238E27FC236}">
                <a16:creationId xmlns:a16="http://schemas.microsoft.com/office/drawing/2014/main" id="{83D3ADC1-4CA8-403B-8FDA-C31EE418316E}"/>
              </a:ext>
            </a:extLst>
          </p:cNvPr>
          <p:cNvPicPr>
            <a:picLocks noChangeAspect="1"/>
          </p:cNvPicPr>
          <p:nvPr/>
        </p:nvPicPr>
        <p:blipFill>
          <a:blip r:embed="rId2"/>
          <a:stretch>
            <a:fillRect/>
          </a:stretch>
        </p:blipFill>
        <p:spPr>
          <a:xfrm>
            <a:off x="2321127" y="807439"/>
            <a:ext cx="7127235" cy="5517859"/>
          </a:xfrm>
          <a:prstGeom prst="rect">
            <a:avLst/>
          </a:prstGeom>
        </p:spPr>
      </p:pic>
      <p:sp>
        <p:nvSpPr>
          <p:cNvPr id="7" name="Rectangle 6">
            <a:extLst>
              <a:ext uri="{FF2B5EF4-FFF2-40B4-BE49-F238E27FC236}">
                <a16:creationId xmlns:a16="http://schemas.microsoft.com/office/drawing/2014/main" id="{4AE5FCFE-9738-4BB6-AD68-F4BAE3500C11}"/>
              </a:ext>
            </a:extLst>
          </p:cNvPr>
          <p:cNvSpPr/>
          <p:nvPr/>
        </p:nvSpPr>
        <p:spPr>
          <a:xfrm>
            <a:off x="4842770" y="6293078"/>
            <a:ext cx="2638864" cy="215444"/>
          </a:xfrm>
          <a:prstGeom prst="rect">
            <a:avLst/>
          </a:prstGeom>
        </p:spPr>
        <p:txBody>
          <a:bodyPr wrap="none">
            <a:spAutoFit/>
          </a:bodyPr>
          <a:lstStyle/>
          <a:p>
            <a:r>
              <a:rPr lang="en-US" sz="800" dirty="0"/>
              <a:t>https://ruder.io/optimizing-gradient-descent/index.html</a:t>
            </a:r>
          </a:p>
        </p:txBody>
      </p:sp>
    </p:spTree>
    <p:extLst>
      <p:ext uri="{BB962C8B-B14F-4D97-AF65-F5344CB8AC3E}">
        <p14:creationId xmlns:p14="http://schemas.microsoft.com/office/powerpoint/2010/main" val="101467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8EB9-F63F-4486-8FF5-FD36D3C37CE3}"/>
              </a:ext>
            </a:extLst>
          </p:cNvPr>
          <p:cNvSpPr>
            <a:spLocks noGrp="1"/>
          </p:cNvSpPr>
          <p:nvPr>
            <p:ph type="title"/>
          </p:nvPr>
        </p:nvSpPr>
        <p:spPr/>
        <p:txBody>
          <a:bodyPr/>
          <a:lstStyle/>
          <a:p>
            <a:r>
              <a:rPr lang="en-US" dirty="0"/>
              <a:t>Not everything is great with the new </a:t>
            </a:r>
            <a:r>
              <a:rPr lang="en-US" dirty="0" err="1"/>
              <a:t>algos</a:t>
            </a:r>
            <a:endParaRPr lang="en-US" dirty="0"/>
          </a:p>
        </p:txBody>
      </p:sp>
      <p:sp>
        <p:nvSpPr>
          <p:cNvPr id="4" name="Slide Number Placeholder 3">
            <a:extLst>
              <a:ext uri="{FF2B5EF4-FFF2-40B4-BE49-F238E27FC236}">
                <a16:creationId xmlns:a16="http://schemas.microsoft.com/office/drawing/2014/main" id="{F7DA07CA-B17E-4B0E-8022-07C5E96A8C3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28307D8A-34E1-472C-88EC-BBD75CE8EDAF}"/>
              </a:ext>
            </a:extLst>
          </p:cNvPr>
          <p:cNvPicPr>
            <a:picLocks noChangeAspect="1"/>
          </p:cNvPicPr>
          <p:nvPr/>
        </p:nvPicPr>
        <p:blipFill>
          <a:blip r:embed="rId2"/>
          <a:stretch>
            <a:fillRect/>
          </a:stretch>
        </p:blipFill>
        <p:spPr>
          <a:xfrm>
            <a:off x="1781011" y="983807"/>
            <a:ext cx="9034057" cy="4333524"/>
          </a:xfrm>
          <a:prstGeom prst="rect">
            <a:avLst/>
          </a:prstGeom>
        </p:spPr>
      </p:pic>
      <p:pic>
        <p:nvPicPr>
          <p:cNvPr id="7" name="Picture 6">
            <a:extLst>
              <a:ext uri="{FF2B5EF4-FFF2-40B4-BE49-F238E27FC236}">
                <a16:creationId xmlns:a16="http://schemas.microsoft.com/office/drawing/2014/main" id="{FBEE1CB8-5E1D-4AB4-B3C4-C5743A94CB6A}"/>
              </a:ext>
            </a:extLst>
          </p:cNvPr>
          <p:cNvPicPr>
            <a:picLocks noChangeAspect="1"/>
          </p:cNvPicPr>
          <p:nvPr/>
        </p:nvPicPr>
        <p:blipFill>
          <a:blip r:embed="rId3"/>
          <a:stretch>
            <a:fillRect/>
          </a:stretch>
        </p:blipFill>
        <p:spPr>
          <a:xfrm>
            <a:off x="1559653" y="5509067"/>
            <a:ext cx="9505818" cy="528101"/>
          </a:xfrm>
          <a:prstGeom prst="rect">
            <a:avLst/>
          </a:prstGeom>
        </p:spPr>
      </p:pic>
      <p:sp>
        <p:nvSpPr>
          <p:cNvPr id="8" name="Rectangle 7">
            <a:extLst>
              <a:ext uri="{FF2B5EF4-FFF2-40B4-BE49-F238E27FC236}">
                <a16:creationId xmlns:a16="http://schemas.microsoft.com/office/drawing/2014/main" id="{0E7A6FF0-1619-4482-A01C-01BC661C550E}"/>
              </a:ext>
            </a:extLst>
          </p:cNvPr>
          <p:cNvSpPr/>
          <p:nvPr/>
        </p:nvSpPr>
        <p:spPr>
          <a:xfrm>
            <a:off x="3432022" y="6075015"/>
            <a:ext cx="5596404" cy="307777"/>
          </a:xfrm>
          <a:prstGeom prst="rect">
            <a:avLst/>
          </a:prstGeom>
        </p:spPr>
        <p:txBody>
          <a:bodyPr wrap="none">
            <a:spAutoFit/>
          </a:bodyPr>
          <a:lstStyle/>
          <a:p>
            <a:r>
              <a:rPr lang="en-US" dirty="0"/>
              <a:t>https://emiliendupont.github.io/2018/01/24/optimization-visualization/</a:t>
            </a:r>
          </a:p>
        </p:txBody>
      </p:sp>
    </p:spTree>
    <p:extLst>
      <p:ext uri="{BB962C8B-B14F-4D97-AF65-F5344CB8AC3E}">
        <p14:creationId xmlns:p14="http://schemas.microsoft.com/office/powerpoint/2010/main" val="1692436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DE3D-BF2D-4618-8B46-E7E81131EA01}"/>
              </a:ext>
            </a:extLst>
          </p:cNvPr>
          <p:cNvSpPr>
            <a:spLocks noGrp="1"/>
          </p:cNvSpPr>
          <p:nvPr>
            <p:ph type="title"/>
          </p:nvPr>
        </p:nvSpPr>
        <p:spPr/>
        <p:txBody>
          <a:bodyPr/>
          <a:lstStyle/>
          <a:p>
            <a:r>
              <a:rPr lang="en-US" dirty="0"/>
              <a:t>Not everything is great with the new </a:t>
            </a:r>
            <a:r>
              <a:rPr lang="en-US" dirty="0" err="1"/>
              <a:t>algos</a:t>
            </a:r>
            <a:endParaRPr lang="en-US" dirty="0"/>
          </a:p>
        </p:txBody>
      </p:sp>
      <p:sp>
        <p:nvSpPr>
          <p:cNvPr id="4" name="Slide Number Placeholder 3">
            <a:extLst>
              <a:ext uri="{FF2B5EF4-FFF2-40B4-BE49-F238E27FC236}">
                <a16:creationId xmlns:a16="http://schemas.microsoft.com/office/drawing/2014/main" id="{E702F062-6F15-4B43-8E93-0446CA73B58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18BC9763-D8CE-49DE-843D-9BC3C1D6175A}"/>
              </a:ext>
            </a:extLst>
          </p:cNvPr>
          <p:cNvPicPr>
            <a:picLocks noChangeAspect="1"/>
          </p:cNvPicPr>
          <p:nvPr/>
        </p:nvPicPr>
        <p:blipFill>
          <a:blip r:embed="rId2"/>
          <a:stretch>
            <a:fillRect/>
          </a:stretch>
        </p:blipFill>
        <p:spPr>
          <a:xfrm>
            <a:off x="1493241" y="960233"/>
            <a:ext cx="9295002" cy="4458696"/>
          </a:xfrm>
          <a:prstGeom prst="rect">
            <a:avLst/>
          </a:prstGeom>
        </p:spPr>
      </p:pic>
      <p:pic>
        <p:nvPicPr>
          <p:cNvPr id="7" name="Picture 6">
            <a:extLst>
              <a:ext uri="{FF2B5EF4-FFF2-40B4-BE49-F238E27FC236}">
                <a16:creationId xmlns:a16="http://schemas.microsoft.com/office/drawing/2014/main" id="{295C6B8F-1BAF-4362-A569-0E6F08B7AD72}"/>
              </a:ext>
            </a:extLst>
          </p:cNvPr>
          <p:cNvPicPr>
            <a:picLocks noChangeAspect="1"/>
          </p:cNvPicPr>
          <p:nvPr/>
        </p:nvPicPr>
        <p:blipFill>
          <a:blip r:embed="rId3"/>
          <a:stretch>
            <a:fillRect/>
          </a:stretch>
        </p:blipFill>
        <p:spPr>
          <a:xfrm>
            <a:off x="1408651" y="5509067"/>
            <a:ext cx="9505818" cy="528101"/>
          </a:xfrm>
          <a:prstGeom prst="rect">
            <a:avLst/>
          </a:prstGeom>
        </p:spPr>
      </p:pic>
      <p:sp>
        <p:nvSpPr>
          <p:cNvPr id="8" name="Rectangle 7">
            <a:extLst>
              <a:ext uri="{FF2B5EF4-FFF2-40B4-BE49-F238E27FC236}">
                <a16:creationId xmlns:a16="http://schemas.microsoft.com/office/drawing/2014/main" id="{74DF4F43-1263-4AF8-AEFB-2DEE4B96B893}"/>
              </a:ext>
            </a:extLst>
          </p:cNvPr>
          <p:cNvSpPr/>
          <p:nvPr/>
        </p:nvSpPr>
        <p:spPr>
          <a:xfrm>
            <a:off x="3432022" y="6075015"/>
            <a:ext cx="5596404" cy="307777"/>
          </a:xfrm>
          <a:prstGeom prst="rect">
            <a:avLst/>
          </a:prstGeom>
        </p:spPr>
        <p:txBody>
          <a:bodyPr wrap="none">
            <a:spAutoFit/>
          </a:bodyPr>
          <a:lstStyle/>
          <a:p>
            <a:r>
              <a:rPr lang="en-US" dirty="0"/>
              <a:t>https://emiliendupont.github.io/2018/01/24/optimization-visualization/</a:t>
            </a:r>
          </a:p>
        </p:txBody>
      </p:sp>
    </p:spTree>
    <p:extLst>
      <p:ext uri="{BB962C8B-B14F-4D97-AF65-F5344CB8AC3E}">
        <p14:creationId xmlns:p14="http://schemas.microsoft.com/office/powerpoint/2010/main" val="1281222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64646"/>
              </a:buClr>
              <a:buSzPts val="3200"/>
              <a:buFont typeface="Karla"/>
              <a:buNone/>
            </a:pPr>
            <a:r>
              <a:rPr lang="en-US" sz="3200" b="0" i="0" u="none" strike="noStrike" cap="none" dirty="0">
                <a:solidFill>
                  <a:srgbClr val="464646"/>
                </a:solidFill>
                <a:latin typeface="Karla"/>
                <a:ea typeface="Karla"/>
                <a:cs typeface="Karla"/>
                <a:sym typeface="Karla"/>
              </a:rPr>
              <a:t>Convexity</a:t>
            </a:r>
            <a:endParaRPr sz="3200" b="0" i="0" u="none" strike="noStrike" cap="none" dirty="0">
              <a:solidFill>
                <a:srgbClr val="464646"/>
              </a:solidFill>
              <a:latin typeface="Karla"/>
              <a:ea typeface="Karla"/>
              <a:cs typeface="Karla"/>
              <a:sym typeface="Karla"/>
            </a:endParaRPr>
          </a:p>
        </p:txBody>
      </p:sp>
      <p:sp>
        <p:nvSpPr>
          <p:cNvPr id="117" name="Google Shape;117;p15"/>
          <p:cNvSpPr txBox="1">
            <a:spLocks noGrp="1"/>
          </p:cNvSpPr>
          <p:nvPr>
            <p:ph type="body" idx="1"/>
          </p:nvPr>
        </p:nvSpPr>
        <p:spPr>
          <a:xfrm>
            <a:off x="780450" y="3506273"/>
            <a:ext cx="10631100" cy="2805749"/>
          </a:xfrm>
          <a:prstGeom prst="rect">
            <a:avLst/>
          </a:prstGeom>
          <a:noFill/>
          <a:ln>
            <a:noFill/>
          </a:ln>
        </p:spPr>
        <p:txBody>
          <a:bodyPr spcFirstLastPara="1" wrap="square" lIns="91425" tIns="45700" rIns="91425" bIns="45700" anchor="t" anchorCtr="0">
            <a:noAutofit/>
          </a:bodyPr>
          <a:lstStyle/>
          <a:p>
            <a:pPr marL="50800" marR="0" lvl="0" indent="0" algn="l" rtl="0">
              <a:lnSpc>
                <a:spcPct val="100000"/>
              </a:lnSpc>
              <a:spcBef>
                <a:spcPts val="480"/>
              </a:spcBef>
              <a:spcAft>
                <a:spcPts val="0"/>
              </a:spcAft>
              <a:buClr>
                <a:srgbClr val="464646"/>
              </a:buClr>
              <a:buSzPts val="2800"/>
            </a:pPr>
            <a:r>
              <a:rPr lang="en-US" sz="2400" dirty="0"/>
              <a:t>A convex set does not have any dents on its boundary, and contains no holes.</a:t>
            </a:r>
          </a:p>
          <a:p>
            <a:pPr marL="50800" marR="0" lvl="0" indent="0" algn="l" rtl="0">
              <a:lnSpc>
                <a:spcPct val="100000"/>
              </a:lnSpc>
              <a:spcBef>
                <a:spcPts val="480"/>
              </a:spcBef>
              <a:spcAft>
                <a:spcPts val="0"/>
              </a:spcAft>
              <a:buClr>
                <a:srgbClr val="464646"/>
              </a:buClr>
              <a:buSzPts val="2800"/>
            </a:pPr>
            <a:endParaRPr lang="en-US" sz="2400" dirty="0"/>
          </a:p>
          <a:p>
            <a:pPr marL="50800" marR="0" lvl="0" indent="0" algn="l" rtl="0">
              <a:lnSpc>
                <a:spcPct val="100000"/>
              </a:lnSpc>
              <a:spcBef>
                <a:spcPts val="480"/>
              </a:spcBef>
              <a:spcAft>
                <a:spcPts val="0"/>
              </a:spcAft>
              <a:buClr>
                <a:srgbClr val="464646"/>
              </a:buClr>
              <a:buSzPts val="2800"/>
            </a:pPr>
            <a:r>
              <a:rPr lang="en-US" sz="2400" dirty="0"/>
              <a:t>Mathematically, given a convex set, the line between any two points in the set is also contained in the set.</a:t>
            </a:r>
          </a:p>
        </p:txBody>
      </p:sp>
      <p:sp>
        <p:nvSpPr>
          <p:cNvPr id="118" name="Google Shape;118;p1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0238BE9-33CA-401B-96C6-B3997F734111}"/>
              </a:ext>
            </a:extLst>
          </p:cNvPr>
          <p:cNvPicPr>
            <a:picLocks noChangeAspect="1"/>
          </p:cNvPicPr>
          <p:nvPr/>
        </p:nvPicPr>
        <p:blipFill>
          <a:blip r:embed="rId3"/>
          <a:stretch>
            <a:fillRect/>
          </a:stretch>
        </p:blipFill>
        <p:spPr>
          <a:xfrm>
            <a:off x="3338004" y="914165"/>
            <a:ext cx="5362113" cy="2514835"/>
          </a:xfrm>
          <a:prstGeom prst="rect">
            <a:avLst/>
          </a:prstGeom>
        </p:spPr>
      </p:pic>
      <p:sp>
        <p:nvSpPr>
          <p:cNvPr id="4" name="Rectangle 3">
            <a:extLst>
              <a:ext uri="{FF2B5EF4-FFF2-40B4-BE49-F238E27FC236}">
                <a16:creationId xmlns:a16="http://schemas.microsoft.com/office/drawing/2014/main" id="{A481965B-743E-4E9B-B741-67FE8B551CC6}"/>
              </a:ext>
            </a:extLst>
          </p:cNvPr>
          <p:cNvSpPr/>
          <p:nvPr/>
        </p:nvSpPr>
        <p:spPr>
          <a:xfrm>
            <a:off x="3625048" y="3309773"/>
            <a:ext cx="4888637" cy="215444"/>
          </a:xfrm>
          <a:prstGeom prst="rect">
            <a:avLst/>
          </a:prstGeom>
        </p:spPr>
        <p:txBody>
          <a:bodyPr wrap="square">
            <a:spAutoFit/>
          </a:bodyPr>
          <a:lstStyle/>
          <a:p>
            <a:r>
              <a:rPr lang="en-US" sz="800" dirty="0"/>
              <a:t>https://www.quora.com/Why-might-a-set-of-points-equidistant-from-a-center-point-form-a-round-shape</a:t>
            </a:r>
          </a:p>
        </p:txBody>
      </p:sp>
    </p:spTree>
    <p:extLst>
      <p:ext uri="{BB962C8B-B14F-4D97-AF65-F5344CB8AC3E}">
        <p14:creationId xmlns:p14="http://schemas.microsoft.com/office/powerpoint/2010/main" val="283431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7F58-733F-4BF1-A2CF-155ACFF78121}"/>
              </a:ext>
            </a:extLst>
          </p:cNvPr>
          <p:cNvSpPr>
            <a:spLocks noGrp="1"/>
          </p:cNvSpPr>
          <p:nvPr>
            <p:ph type="title"/>
          </p:nvPr>
        </p:nvSpPr>
        <p:spPr/>
        <p:txBody>
          <a:bodyPr/>
          <a:lstStyle/>
          <a:p>
            <a:r>
              <a:rPr lang="en-US" dirty="0"/>
              <a:t>Adam Limitations</a:t>
            </a:r>
          </a:p>
        </p:txBody>
      </p:sp>
      <p:sp>
        <p:nvSpPr>
          <p:cNvPr id="3" name="Text Placeholder 2">
            <a:extLst>
              <a:ext uri="{FF2B5EF4-FFF2-40B4-BE49-F238E27FC236}">
                <a16:creationId xmlns:a16="http://schemas.microsoft.com/office/drawing/2014/main" id="{D33177D2-81E3-4A9D-A27A-55C03417663C}"/>
              </a:ext>
            </a:extLst>
          </p:cNvPr>
          <p:cNvSpPr>
            <a:spLocks noGrp="1"/>
          </p:cNvSpPr>
          <p:nvPr>
            <p:ph type="body" idx="1"/>
          </p:nvPr>
        </p:nvSpPr>
        <p:spPr>
          <a:xfrm>
            <a:off x="833415" y="1177758"/>
            <a:ext cx="10327008" cy="4493200"/>
          </a:xfrm>
        </p:spPr>
        <p:txBody>
          <a:bodyPr/>
          <a:lstStyle/>
          <a:p>
            <a:r>
              <a:rPr lang="en-US" sz="2000" dirty="0"/>
              <a:t>Adam generally performs very well compared to other methods, but recent research has found that it can sometimes converge to suboptimal solutions (such as in image classification tasks)</a:t>
            </a:r>
          </a:p>
          <a:p>
            <a:endParaRPr lang="en-US" sz="2000" dirty="0"/>
          </a:p>
          <a:p>
            <a:r>
              <a:rPr lang="en-US" sz="2000" dirty="0"/>
              <a:t>In fact, the original proof of convergence on convex functions had a few errors, which in 2018 was demonstrated to great effect with examples of simple convex functions on which Adam does not converge to the minimum.</a:t>
            </a:r>
          </a:p>
          <a:p>
            <a:endParaRPr lang="en-US" sz="2000" dirty="0"/>
          </a:p>
          <a:p>
            <a:r>
              <a:rPr lang="en-US" sz="2000" dirty="0"/>
              <a:t>Ironically, </a:t>
            </a:r>
            <a:r>
              <a:rPr lang="en-US" sz="2000" dirty="0" err="1"/>
              <a:t>Keskar</a:t>
            </a:r>
            <a:r>
              <a:rPr lang="en-US" sz="2000" dirty="0"/>
              <a:t> and </a:t>
            </a:r>
            <a:r>
              <a:rPr lang="en-US" sz="2000" dirty="0" err="1"/>
              <a:t>Socher</a:t>
            </a:r>
            <a:r>
              <a:rPr lang="en-US" sz="2000" dirty="0"/>
              <a:t> present a paper called </a:t>
            </a:r>
          </a:p>
          <a:p>
            <a:r>
              <a:rPr lang="en-US" sz="2000" dirty="0"/>
              <a:t>	“Improving Generalization Performance by Switching from Adam to SGD”</a:t>
            </a:r>
          </a:p>
        </p:txBody>
      </p:sp>
      <p:sp>
        <p:nvSpPr>
          <p:cNvPr id="4" name="Slide Number Placeholder 3">
            <a:extLst>
              <a:ext uri="{FF2B5EF4-FFF2-40B4-BE49-F238E27FC236}">
                <a16:creationId xmlns:a16="http://schemas.microsoft.com/office/drawing/2014/main" id="{8D835368-20B0-4E0E-8F33-643096A668E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lang="en-US"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33774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E172-8675-4055-84CE-EFDEF8119EDD}"/>
              </a:ext>
            </a:extLst>
          </p:cNvPr>
          <p:cNvSpPr>
            <a:spLocks noGrp="1"/>
          </p:cNvSpPr>
          <p:nvPr>
            <p:ph type="title"/>
          </p:nvPr>
        </p:nvSpPr>
        <p:spPr/>
        <p:txBody>
          <a:bodyPr/>
          <a:lstStyle/>
          <a:p>
            <a:r>
              <a:rPr lang="en-US" dirty="0"/>
              <a:t>So, which algorithm should you use?</a:t>
            </a:r>
          </a:p>
        </p:txBody>
      </p:sp>
      <p:sp>
        <p:nvSpPr>
          <p:cNvPr id="3" name="Text Placeholder 2">
            <a:extLst>
              <a:ext uri="{FF2B5EF4-FFF2-40B4-BE49-F238E27FC236}">
                <a16:creationId xmlns:a16="http://schemas.microsoft.com/office/drawing/2014/main" id="{C8C00E51-E207-42ED-87F5-74E01D028CC1}"/>
              </a:ext>
            </a:extLst>
          </p:cNvPr>
          <p:cNvSpPr>
            <a:spLocks noGrp="1"/>
          </p:cNvSpPr>
          <p:nvPr>
            <p:ph type="body" idx="1"/>
          </p:nvPr>
        </p:nvSpPr>
        <p:spPr>
          <a:xfrm>
            <a:off x="833415" y="1177759"/>
            <a:ext cx="10327008" cy="500040"/>
          </a:xfrm>
        </p:spPr>
        <p:txBody>
          <a:bodyPr/>
          <a:lstStyle/>
          <a:p>
            <a:r>
              <a:rPr lang="en-US" sz="2000" dirty="0"/>
              <a:t>There is no simple answer; a whole zoo of algorithms exist:</a:t>
            </a:r>
          </a:p>
        </p:txBody>
      </p:sp>
      <p:sp>
        <p:nvSpPr>
          <p:cNvPr id="4" name="Slide Number Placeholder 3">
            <a:extLst>
              <a:ext uri="{FF2B5EF4-FFF2-40B4-BE49-F238E27FC236}">
                <a16:creationId xmlns:a16="http://schemas.microsoft.com/office/drawing/2014/main" id="{23200481-9C7A-4076-ABC2-7B289331358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0" cap="none" spc="0" normalizeH="0" baseline="0" noProof="0">
              <a:ln>
                <a:noFill/>
              </a:ln>
              <a:solidFill>
                <a:srgbClr val="888888"/>
              </a:solidFill>
              <a:effectLst/>
              <a:uLnTx/>
              <a:uFillTx/>
              <a:latin typeface="Calibri"/>
              <a:sym typeface="Calibri"/>
            </a:endParaRPr>
          </a:p>
        </p:txBody>
      </p:sp>
      <p:sp>
        <p:nvSpPr>
          <p:cNvPr id="5" name="Text Placeholder 2">
            <a:extLst>
              <a:ext uri="{FF2B5EF4-FFF2-40B4-BE49-F238E27FC236}">
                <a16:creationId xmlns:a16="http://schemas.microsoft.com/office/drawing/2014/main" id="{18AE4FB6-60A1-4C85-9822-24B1C5D7767C}"/>
              </a:ext>
            </a:extLst>
          </p:cNvPr>
          <p:cNvSpPr txBox="1">
            <a:spLocks/>
          </p:cNvSpPr>
          <p:nvPr/>
        </p:nvSpPr>
        <p:spPr>
          <a:xfrm>
            <a:off x="833415" y="1621731"/>
            <a:ext cx="10327008" cy="1381528"/>
          </a:xfrm>
          <a:prstGeom prst="rect">
            <a:avLst/>
          </a:prstGeom>
          <a:noFill/>
          <a:ln>
            <a:noFill/>
          </a:ln>
        </p:spPr>
        <p:txBody>
          <a:bodyPr spcFirstLastPara="1" wrap="square" lIns="91425" tIns="45700" rIns="91425" bIns="45700" numCol="3"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000" dirty="0"/>
              <a:t>SGD</a:t>
            </a:r>
          </a:p>
          <a:p>
            <a:pPr marL="571500" indent="-342900">
              <a:buFont typeface="Arial" panose="020B0604020202020204" pitchFamily="34" charset="0"/>
              <a:buChar char="•"/>
            </a:pPr>
            <a:r>
              <a:rPr lang="en-US" sz="2000" dirty="0"/>
              <a:t>SGD with momentum</a:t>
            </a:r>
          </a:p>
          <a:p>
            <a:pPr marL="571500" indent="-342900">
              <a:buFont typeface="Arial" panose="020B0604020202020204" pitchFamily="34" charset="0"/>
              <a:buChar char="•"/>
            </a:pPr>
            <a:r>
              <a:rPr lang="en-US" sz="2000" dirty="0" err="1"/>
              <a:t>Nesterov</a:t>
            </a:r>
            <a:endParaRPr lang="en-US" sz="2000" dirty="0"/>
          </a:p>
          <a:p>
            <a:pPr marL="571500" indent="-342900">
              <a:buFont typeface="Arial" panose="020B0604020202020204" pitchFamily="34" charset="0"/>
              <a:buChar char="•"/>
            </a:pPr>
            <a:r>
              <a:rPr lang="en-US" sz="2000" dirty="0" err="1"/>
              <a:t>Adagrad</a:t>
            </a:r>
            <a:endParaRPr lang="en-US" sz="2000" dirty="0"/>
          </a:p>
          <a:p>
            <a:pPr marL="571500" indent="-342900">
              <a:buFont typeface="Arial" panose="020B0604020202020204" pitchFamily="34" charset="0"/>
              <a:buChar char="•"/>
            </a:pPr>
            <a:r>
              <a:rPr lang="en-US" sz="2000" dirty="0" err="1"/>
              <a:t>Adadelta</a:t>
            </a:r>
            <a:endParaRPr lang="en-US" sz="2000" dirty="0"/>
          </a:p>
          <a:p>
            <a:pPr marL="571500" indent="-342900">
              <a:buFont typeface="Arial" panose="020B0604020202020204" pitchFamily="34" charset="0"/>
              <a:buChar char="•"/>
            </a:pPr>
            <a:r>
              <a:rPr lang="en-US" sz="2000" dirty="0" err="1"/>
              <a:t>RMSprop</a:t>
            </a:r>
            <a:endParaRPr lang="en-US" sz="2000" dirty="0"/>
          </a:p>
          <a:p>
            <a:pPr marL="571500" indent="-342900">
              <a:buFont typeface="Arial" panose="020B0604020202020204" pitchFamily="34" charset="0"/>
              <a:buChar char="•"/>
            </a:pPr>
            <a:r>
              <a:rPr lang="en-US" sz="2000" dirty="0"/>
              <a:t>Adam</a:t>
            </a:r>
          </a:p>
          <a:p>
            <a:pPr marL="571500" indent="-342900">
              <a:buFont typeface="Arial" panose="020B0604020202020204" pitchFamily="34" charset="0"/>
              <a:buChar char="•"/>
            </a:pPr>
            <a:r>
              <a:rPr lang="en-US" sz="2000" dirty="0" err="1"/>
              <a:t>Adamax</a:t>
            </a:r>
            <a:endParaRPr lang="en-US" sz="2000" dirty="0"/>
          </a:p>
          <a:p>
            <a:pPr marL="571500" indent="-342900">
              <a:buFont typeface="Arial" panose="020B0604020202020204" pitchFamily="34" charset="0"/>
              <a:buChar char="•"/>
            </a:pPr>
            <a:r>
              <a:rPr lang="en-US" sz="2000" dirty="0" err="1"/>
              <a:t>Nadam</a:t>
            </a:r>
            <a:endParaRPr lang="en-US" sz="2000" dirty="0"/>
          </a:p>
        </p:txBody>
      </p:sp>
      <p:sp>
        <p:nvSpPr>
          <p:cNvPr id="6" name="Text Placeholder 2">
            <a:extLst>
              <a:ext uri="{FF2B5EF4-FFF2-40B4-BE49-F238E27FC236}">
                <a16:creationId xmlns:a16="http://schemas.microsoft.com/office/drawing/2014/main" id="{9BB82012-0E4C-45C9-9A56-A87B78D674B3}"/>
              </a:ext>
            </a:extLst>
          </p:cNvPr>
          <p:cNvSpPr txBox="1">
            <a:spLocks/>
          </p:cNvSpPr>
          <p:nvPr/>
        </p:nvSpPr>
        <p:spPr>
          <a:xfrm>
            <a:off x="833415" y="3131247"/>
            <a:ext cx="10327008" cy="305982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464646"/>
              </a:buClr>
              <a:buSzPts val="2800"/>
              <a:buFont typeface="Arial"/>
              <a:buNone/>
              <a:defRPr sz="2800" b="0" i="0" u="none" strike="noStrike" cap="none">
                <a:solidFill>
                  <a:srgbClr val="464646"/>
                </a:solidFill>
                <a:latin typeface="Karla"/>
                <a:ea typeface="Karla"/>
                <a:cs typeface="Karla"/>
                <a:sym typeface="Karla"/>
              </a:defRPr>
            </a:lvl1pPr>
            <a:lvl2pPr marL="914400" marR="0" lvl="1" indent="-381000" algn="l" rtl="0">
              <a:lnSpc>
                <a:spcPct val="100000"/>
              </a:lnSpc>
              <a:spcBef>
                <a:spcPts val="480"/>
              </a:spcBef>
              <a:spcAft>
                <a:spcPts val="0"/>
              </a:spcAft>
              <a:buClr>
                <a:srgbClr val="464646"/>
              </a:buClr>
              <a:buSzPts val="2400"/>
              <a:buFont typeface="Arial"/>
              <a:buChar char="–"/>
              <a:defRPr sz="2400" b="0" i="0" u="none" strike="noStrike" cap="none">
                <a:solidFill>
                  <a:srgbClr val="464646"/>
                </a:solidFill>
                <a:latin typeface="Karla"/>
                <a:ea typeface="Karla"/>
                <a:cs typeface="Karla"/>
                <a:sym typeface="Karla"/>
              </a:defRPr>
            </a:lvl2pPr>
            <a:lvl3pPr marL="1371600" marR="0" lvl="2" indent="-355600" algn="l" rtl="0">
              <a:lnSpc>
                <a:spcPct val="100000"/>
              </a:lnSpc>
              <a:spcBef>
                <a:spcPts val="400"/>
              </a:spcBef>
              <a:spcAft>
                <a:spcPts val="0"/>
              </a:spcAft>
              <a:buClr>
                <a:srgbClr val="464646"/>
              </a:buClr>
              <a:buSzPts val="2000"/>
              <a:buFont typeface="Arial"/>
              <a:buChar char="•"/>
              <a:defRPr sz="2000" b="0" i="0" u="none" strike="noStrike" cap="none">
                <a:solidFill>
                  <a:srgbClr val="464646"/>
                </a:solidFill>
                <a:latin typeface="Karla"/>
                <a:ea typeface="Karla"/>
                <a:cs typeface="Karla"/>
                <a:sym typeface="Karla"/>
              </a:defRPr>
            </a:lvl3pPr>
            <a:lvl4pPr marL="1828800" marR="0" lvl="3"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4pPr>
            <a:lvl5pPr marL="2286000" marR="0" lvl="4" indent="-342900" algn="l" rtl="0">
              <a:lnSpc>
                <a:spcPct val="100000"/>
              </a:lnSpc>
              <a:spcBef>
                <a:spcPts val="360"/>
              </a:spcBef>
              <a:spcAft>
                <a:spcPts val="0"/>
              </a:spcAft>
              <a:buClr>
                <a:srgbClr val="464646"/>
              </a:buClr>
              <a:buSzPts val="1800"/>
              <a:buFont typeface="Arial"/>
              <a:buChar char="»"/>
              <a:defRPr sz="1800" b="0" i="0" u="none" strike="noStrike" cap="none">
                <a:solidFill>
                  <a:srgbClr val="464646"/>
                </a:solidFill>
                <a:latin typeface="Karla"/>
                <a:ea typeface="Karla"/>
                <a:cs typeface="Karla"/>
                <a:sym typeface="Karl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Each has their advantages and disadvantages.</a:t>
            </a:r>
          </a:p>
          <a:p>
            <a:endParaRPr lang="en-US" sz="2000" dirty="0"/>
          </a:p>
          <a:p>
            <a:r>
              <a:rPr lang="en-US" sz="2000" dirty="0"/>
              <a:t>If you have sparse data, an adaptive gradient method can help you take large steps in flat dimensions</a:t>
            </a:r>
          </a:p>
          <a:p>
            <a:r>
              <a:rPr lang="en-US" sz="2000" dirty="0"/>
              <a:t>SGD can be robust, but slow. </a:t>
            </a:r>
          </a:p>
          <a:p>
            <a:r>
              <a:rPr lang="en-US" sz="2000" dirty="0"/>
              <a:t>Ultimately, the choice of gradient descent algorithm can be treated as a hyperparameter.</a:t>
            </a:r>
          </a:p>
        </p:txBody>
      </p:sp>
    </p:spTree>
    <p:extLst>
      <p:ext uri="{BB962C8B-B14F-4D97-AF65-F5344CB8AC3E}">
        <p14:creationId xmlns:p14="http://schemas.microsoft.com/office/powerpoint/2010/main" val="162723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7757-2F74-42E3-9A89-B3F88DE8B8B7}"/>
              </a:ext>
            </a:extLst>
          </p:cNvPr>
          <p:cNvSpPr>
            <a:spLocks noGrp="1"/>
          </p:cNvSpPr>
          <p:nvPr>
            <p:ph type="title"/>
          </p:nvPr>
        </p:nvSpPr>
        <p:spPr/>
        <p:txBody>
          <a:bodyPr/>
          <a:lstStyle/>
          <a:p>
            <a:r>
              <a:rPr lang="en-US" dirty="0"/>
              <a:t>Additional Notes</a:t>
            </a:r>
          </a:p>
        </p:txBody>
      </p:sp>
      <p:sp>
        <p:nvSpPr>
          <p:cNvPr id="3" name="Text Placeholder 2">
            <a:extLst>
              <a:ext uri="{FF2B5EF4-FFF2-40B4-BE49-F238E27FC236}">
                <a16:creationId xmlns:a16="http://schemas.microsoft.com/office/drawing/2014/main" id="{30F5D978-8F67-475E-A530-65055476C18A}"/>
              </a:ext>
            </a:extLst>
          </p:cNvPr>
          <p:cNvSpPr>
            <a:spLocks noGrp="1"/>
          </p:cNvSpPr>
          <p:nvPr>
            <p:ph type="body" idx="1"/>
          </p:nvPr>
        </p:nvSpPr>
        <p:spPr>
          <a:xfrm>
            <a:off x="833415" y="1177758"/>
            <a:ext cx="10327008" cy="4660980"/>
          </a:xfrm>
        </p:spPr>
        <p:txBody>
          <a:bodyPr/>
          <a:lstStyle/>
          <a:p>
            <a:pPr marL="571500" indent="-342900">
              <a:buFont typeface="Arial" panose="020B0604020202020204" pitchFamily="34" charset="0"/>
              <a:buChar char="•"/>
            </a:pPr>
            <a:r>
              <a:rPr lang="en-US" sz="2000" dirty="0"/>
              <a:t>It can be useful to use a </a:t>
            </a:r>
            <a:r>
              <a:rPr lang="en-US" sz="2000" i="1" dirty="0"/>
              <a:t>learning rate scheduler</a:t>
            </a:r>
            <a:r>
              <a:rPr lang="en-US" sz="2000" dirty="0"/>
              <a:t> where you decrease your learning rate as a function of iteration.</a:t>
            </a:r>
          </a:p>
          <a:p>
            <a:pPr marL="571500" indent="-342900">
              <a:buFont typeface="Arial" panose="020B0604020202020204" pitchFamily="34" charset="0"/>
              <a:buChar char="•"/>
            </a:pPr>
            <a:r>
              <a:rPr lang="en-US" sz="2000" dirty="0"/>
              <a:t>Shuffle data within an epoch to reduce optimization bias</a:t>
            </a:r>
          </a:p>
          <a:p>
            <a:pPr marL="571500" indent="-342900">
              <a:buFont typeface="Arial" panose="020B0604020202020204" pitchFamily="34" charset="0"/>
              <a:buChar char="•"/>
            </a:pPr>
            <a:r>
              <a:rPr lang="en-US" sz="2000" i="1" dirty="0"/>
              <a:t>Curriculum learning</a:t>
            </a:r>
            <a:r>
              <a:rPr lang="en-US" sz="2000" dirty="0"/>
              <a:t> is when you train your network with simpler examples first to get the weights in the right region before training it on more subtle cases.</a:t>
            </a:r>
          </a:p>
          <a:p>
            <a:pPr marL="571500" indent="-342900">
              <a:buFont typeface="Arial" panose="020B0604020202020204" pitchFamily="34" charset="0"/>
              <a:buChar char="•"/>
            </a:pPr>
            <a:r>
              <a:rPr lang="en-US" sz="2000" i="1" dirty="0"/>
              <a:t>Batch Normalization </a:t>
            </a:r>
            <a:r>
              <a:rPr lang="en-US" sz="2000" dirty="0"/>
              <a:t>can be used to improve convergence in deep networks. It discourages neurons from activating very high or very low by subtracting the batch mean and dividing my the batch standard deviation. Allows each layer to learn a little more independently from the rest.</a:t>
            </a:r>
          </a:p>
          <a:p>
            <a:pPr marL="571500" indent="-342900">
              <a:buFont typeface="Arial" panose="020B0604020202020204" pitchFamily="34" charset="0"/>
              <a:buChar char="•"/>
            </a:pPr>
            <a:r>
              <a:rPr lang="en-US" sz="2000" dirty="0"/>
              <a:t>“Early stopping is beautiful free lunch,” Geoff Hinton. When the validation error is at its minimum, stop.</a:t>
            </a:r>
          </a:p>
          <a:p>
            <a:pPr marL="571500" indent="-342900">
              <a:buFont typeface="Arial" panose="020B0604020202020204" pitchFamily="34" charset="0"/>
              <a:buChar char="•"/>
            </a:pPr>
            <a:endParaRPr lang="en-US" sz="2000" i="1" dirty="0"/>
          </a:p>
          <a:p>
            <a:endParaRPr lang="en-US" sz="2000" dirty="0"/>
          </a:p>
        </p:txBody>
      </p:sp>
      <p:sp>
        <p:nvSpPr>
          <p:cNvPr id="4" name="Slide Number Placeholder 3">
            <a:extLst>
              <a:ext uri="{FF2B5EF4-FFF2-40B4-BE49-F238E27FC236}">
                <a16:creationId xmlns:a16="http://schemas.microsoft.com/office/drawing/2014/main" id="{EAB1B932-9F03-4F39-9180-F911DFD6B84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35759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64646"/>
              </a:buClr>
              <a:buSzPts val="3200"/>
              <a:buFont typeface="Karla"/>
              <a:buNone/>
            </a:pPr>
            <a:r>
              <a:rPr lang="en-US"/>
              <a:t>Summary</a:t>
            </a:r>
            <a:endParaRPr sz="3200" b="0" i="0" u="none" strike="noStrike" cap="none">
              <a:solidFill>
                <a:srgbClr val="464646"/>
              </a:solidFill>
              <a:latin typeface="Karla"/>
              <a:ea typeface="Karla"/>
              <a:cs typeface="Karla"/>
              <a:sym typeface="Karla"/>
            </a:endParaRPr>
          </a:p>
        </p:txBody>
      </p:sp>
      <p:sp>
        <p:nvSpPr>
          <p:cNvPr id="450" name="Google Shape;450;p43"/>
          <p:cNvSpPr txBox="1">
            <a:spLocks noGrp="1"/>
          </p:cNvSpPr>
          <p:nvPr>
            <p:ph type="body" idx="1"/>
          </p:nvPr>
        </p:nvSpPr>
        <p:spPr>
          <a:xfrm>
            <a:off x="636300" y="949150"/>
            <a:ext cx="11100000" cy="5294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464646"/>
              </a:buClr>
              <a:buSzPts val="2400"/>
              <a:buFont typeface="Arial"/>
              <a:buChar char="•"/>
            </a:pPr>
            <a:r>
              <a:rPr lang="en-US" sz="2400" b="1" dirty="0"/>
              <a:t>Convex functions are important to optimization </a:t>
            </a:r>
            <a:endParaRPr sz="2400" b="1" i="0" u="none" strike="noStrike" cap="none" dirty="0">
              <a:solidFill>
                <a:srgbClr val="464646"/>
              </a:solidFill>
            </a:endParaRPr>
          </a:p>
          <a:p>
            <a:pPr marL="1257269" marR="0" lvl="1" indent="-539750" algn="l" rtl="0">
              <a:lnSpc>
                <a:spcPct val="100000"/>
              </a:lnSpc>
              <a:spcBef>
                <a:spcPts val="400"/>
              </a:spcBef>
              <a:spcAft>
                <a:spcPts val="0"/>
              </a:spcAft>
              <a:buClr>
                <a:srgbClr val="464646"/>
              </a:buClr>
              <a:buSzPts val="2400"/>
              <a:buFont typeface="Calibri"/>
              <a:buAutoNum type="arabicPeriod"/>
            </a:pPr>
            <a:r>
              <a:rPr lang="en-US" dirty="0"/>
              <a:t>But most of the ones we want to optimize aren’t convex</a:t>
            </a:r>
            <a:endParaRPr dirty="0"/>
          </a:p>
          <a:p>
            <a:pPr marL="1257269" lvl="1" indent="-539750" algn="l" rtl="0">
              <a:lnSpc>
                <a:spcPct val="100000"/>
              </a:lnSpc>
              <a:spcBef>
                <a:spcPts val="480"/>
              </a:spcBef>
              <a:spcAft>
                <a:spcPts val="0"/>
              </a:spcAft>
              <a:buClr>
                <a:srgbClr val="464646"/>
              </a:buClr>
              <a:buSzPts val="2400"/>
              <a:buFont typeface="Calibri"/>
              <a:buAutoNum type="arabicPeriod"/>
            </a:pPr>
            <a:r>
              <a:rPr lang="en-US" dirty="0"/>
              <a:t>Good for proofs though.</a:t>
            </a:r>
            <a:br>
              <a:rPr lang="en-US" dirty="0"/>
            </a:br>
            <a:endParaRPr b="0" i="0" u="none" strike="noStrike" cap="none" dirty="0">
              <a:solidFill>
                <a:srgbClr val="464646"/>
              </a:solidFill>
              <a:latin typeface="Karla"/>
              <a:ea typeface="Karla"/>
              <a:cs typeface="Karla"/>
              <a:sym typeface="Karla"/>
            </a:endParaRPr>
          </a:p>
          <a:p>
            <a:pPr marL="514350" marR="0" lvl="0" indent="-514350" algn="l" rtl="0">
              <a:lnSpc>
                <a:spcPct val="100000"/>
              </a:lnSpc>
              <a:spcBef>
                <a:spcPts val="480"/>
              </a:spcBef>
              <a:spcAft>
                <a:spcPts val="0"/>
              </a:spcAft>
              <a:buClr>
                <a:srgbClr val="464646"/>
              </a:buClr>
              <a:buSzPts val="2400"/>
              <a:buFont typeface="Arial"/>
              <a:buChar char="•"/>
            </a:pPr>
            <a:r>
              <a:rPr lang="en-US" sz="2400" b="1" i="0" u="none" strike="noStrike" cap="none" dirty="0">
                <a:solidFill>
                  <a:srgbClr val="464646"/>
                </a:solidFill>
              </a:rPr>
              <a:t>There are many approaches to gradient descent</a:t>
            </a:r>
            <a:endParaRPr sz="2400" b="1" i="0" u="none" strike="noStrike" cap="none" dirty="0">
              <a:solidFill>
                <a:srgbClr val="464646"/>
              </a:solidFill>
            </a:endParaRPr>
          </a:p>
          <a:p>
            <a:pPr marL="1257269" lvl="1" indent="-539750" algn="l" rtl="0">
              <a:spcBef>
                <a:spcPts val="0"/>
              </a:spcBef>
              <a:spcAft>
                <a:spcPts val="0"/>
              </a:spcAft>
              <a:buClr>
                <a:srgbClr val="464646"/>
              </a:buClr>
              <a:buSzPts val="2400"/>
              <a:buFont typeface="Arial"/>
              <a:buAutoNum type="arabicPeriod"/>
            </a:pPr>
            <a:r>
              <a:rPr lang="en-US" dirty="0"/>
              <a:t>However, it is basically an art form at the present. Pick your favorite, but when things don’t work, try others!</a:t>
            </a:r>
          </a:p>
          <a:p>
            <a:pPr marL="717519" lvl="1" indent="0" algn="l" rtl="0">
              <a:spcBef>
                <a:spcPts val="0"/>
              </a:spcBef>
              <a:spcAft>
                <a:spcPts val="0"/>
              </a:spcAft>
              <a:buClr>
                <a:srgbClr val="464646"/>
              </a:buClr>
              <a:buSzPts val="2400"/>
              <a:buNone/>
            </a:pPr>
            <a:endParaRPr lang="en-US" dirty="0"/>
          </a:p>
          <a:p>
            <a:pPr marL="717519" lvl="1" indent="0">
              <a:spcBef>
                <a:spcPts val="0"/>
              </a:spcBef>
              <a:buNone/>
            </a:pPr>
            <a:endParaRPr lang="en-US" dirty="0"/>
          </a:p>
        </p:txBody>
      </p:sp>
      <p:sp>
        <p:nvSpPr>
          <p:cNvPr id="451" name="Google Shape;451;p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11E6-25C0-45E0-BB48-9E5003224D4F}"/>
              </a:ext>
            </a:extLst>
          </p:cNvPr>
          <p:cNvSpPr>
            <a:spLocks noGrp="1"/>
          </p:cNvSpPr>
          <p:nvPr>
            <p:ph type="title"/>
          </p:nvPr>
        </p:nvSpPr>
        <p:spPr/>
        <p:txBody>
          <a:bodyPr/>
          <a:lstStyle/>
          <a:p>
            <a:r>
              <a:rPr lang="en-US" dirty="0"/>
              <a:t>Is This Convex?</a:t>
            </a:r>
          </a:p>
        </p:txBody>
      </p:sp>
      <p:sp>
        <p:nvSpPr>
          <p:cNvPr id="4" name="Slide Number Placeholder 3">
            <a:extLst>
              <a:ext uri="{FF2B5EF4-FFF2-40B4-BE49-F238E27FC236}">
                <a16:creationId xmlns:a16="http://schemas.microsoft.com/office/drawing/2014/main" id="{EF990CB5-3E8E-47FD-8367-269FA7AEDF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Graphic 5">
            <a:extLst>
              <a:ext uri="{FF2B5EF4-FFF2-40B4-BE49-F238E27FC236}">
                <a16:creationId xmlns:a16="http://schemas.microsoft.com/office/drawing/2014/main" id="{D2B52B7E-636A-4D1F-BA71-EFFDDE291A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42610" y="983807"/>
            <a:ext cx="4706779" cy="4706779"/>
          </a:xfrm>
          <a:prstGeom prst="rect">
            <a:avLst/>
          </a:prstGeom>
        </p:spPr>
      </p:pic>
      <p:sp>
        <p:nvSpPr>
          <p:cNvPr id="7" name="Rectangle 6">
            <a:extLst>
              <a:ext uri="{FF2B5EF4-FFF2-40B4-BE49-F238E27FC236}">
                <a16:creationId xmlns:a16="http://schemas.microsoft.com/office/drawing/2014/main" id="{20480FDA-B049-4BEC-AF4D-DDFB85C000DE}"/>
              </a:ext>
            </a:extLst>
          </p:cNvPr>
          <p:cNvSpPr/>
          <p:nvPr/>
        </p:nvSpPr>
        <p:spPr>
          <a:xfrm>
            <a:off x="5013358" y="5751082"/>
            <a:ext cx="2165282" cy="246221"/>
          </a:xfrm>
          <a:prstGeom prst="rect">
            <a:avLst/>
          </a:prstGeom>
        </p:spPr>
        <p:txBody>
          <a:bodyPr wrap="square">
            <a:spAutoFit/>
          </a:bodyPr>
          <a:lstStyle/>
          <a:p>
            <a:r>
              <a:rPr lang="en-US" sz="1000" dirty="0"/>
              <a:t>https://ghehehe.nl/the-daily-blob/</a:t>
            </a:r>
          </a:p>
        </p:txBody>
      </p:sp>
    </p:spTree>
    <p:extLst>
      <p:ext uri="{BB962C8B-B14F-4D97-AF65-F5344CB8AC3E}">
        <p14:creationId xmlns:p14="http://schemas.microsoft.com/office/powerpoint/2010/main" val="53497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DD25-4869-4982-9AE9-A056B84D1AEB}"/>
              </a:ext>
            </a:extLst>
          </p:cNvPr>
          <p:cNvSpPr>
            <a:spLocks noGrp="1"/>
          </p:cNvSpPr>
          <p:nvPr>
            <p:ph type="title"/>
          </p:nvPr>
        </p:nvSpPr>
        <p:spPr/>
        <p:txBody>
          <a:bodyPr/>
          <a:lstStyle/>
          <a:p>
            <a:r>
              <a:rPr lang="en-US" dirty="0"/>
              <a:t>Is This Convex?</a:t>
            </a:r>
          </a:p>
        </p:txBody>
      </p:sp>
      <p:sp>
        <p:nvSpPr>
          <p:cNvPr id="4" name="Slide Number Placeholder 3">
            <a:extLst>
              <a:ext uri="{FF2B5EF4-FFF2-40B4-BE49-F238E27FC236}">
                <a16:creationId xmlns:a16="http://schemas.microsoft.com/office/drawing/2014/main" id="{93971C70-9CCF-4DAB-844C-BA4201CEB64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8E8BB67B-5180-49E7-AECB-8BBE784FDD8E}"/>
              </a:ext>
            </a:extLst>
          </p:cNvPr>
          <p:cNvPicPr>
            <a:picLocks noChangeAspect="1"/>
          </p:cNvPicPr>
          <p:nvPr/>
        </p:nvPicPr>
        <p:blipFill>
          <a:blip r:embed="rId2"/>
          <a:stretch>
            <a:fillRect/>
          </a:stretch>
        </p:blipFill>
        <p:spPr>
          <a:xfrm>
            <a:off x="4279591" y="1468145"/>
            <a:ext cx="3632817" cy="3632817"/>
          </a:xfrm>
          <a:prstGeom prst="rect">
            <a:avLst/>
          </a:prstGeom>
        </p:spPr>
      </p:pic>
      <p:sp>
        <p:nvSpPr>
          <p:cNvPr id="7" name="Rectangle 6">
            <a:extLst>
              <a:ext uri="{FF2B5EF4-FFF2-40B4-BE49-F238E27FC236}">
                <a16:creationId xmlns:a16="http://schemas.microsoft.com/office/drawing/2014/main" id="{0D22024A-BF11-4C2B-AF3E-B3CCDC0A1C68}"/>
              </a:ext>
            </a:extLst>
          </p:cNvPr>
          <p:cNvSpPr/>
          <p:nvPr/>
        </p:nvSpPr>
        <p:spPr>
          <a:xfrm>
            <a:off x="4346409" y="5100962"/>
            <a:ext cx="3344185" cy="215444"/>
          </a:xfrm>
          <a:prstGeom prst="rect">
            <a:avLst/>
          </a:prstGeom>
        </p:spPr>
        <p:txBody>
          <a:bodyPr wrap="none">
            <a:spAutoFit/>
          </a:bodyPr>
          <a:lstStyle/>
          <a:p>
            <a:r>
              <a:rPr lang="en-US" sz="800" dirty="0"/>
              <a:t>https://radiganengineering.com/2016/04/platonic-solids-in-solidworks/</a:t>
            </a:r>
          </a:p>
        </p:txBody>
      </p:sp>
    </p:spTree>
    <p:extLst>
      <p:ext uri="{BB962C8B-B14F-4D97-AF65-F5344CB8AC3E}">
        <p14:creationId xmlns:p14="http://schemas.microsoft.com/office/powerpoint/2010/main" val="49506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8886-2466-4BB4-9430-D5574245BF4C}"/>
              </a:ext>
            </a:extLst>
          </p:cNvPr>
          <p:cNvSpPr>
            <a:spLocks noGrp="1"/>
          </p:cNvSpPr>
          <p:nvPr>
            <p:ph type="title"/>
          </p:nvPr>
        </p:nvSpPr>
        <p:spPr/>
        <p:txBody>
          <a:bodyPr/>
          <a:lstStyle/>
          <a:p>
            <a:r>
              <a:rPr lang="en-US" dirty="0"/>
              <a:t>Is This Convex?</a:t>
            </a:r>
          </a:p>
        </p:txBody>
      </p:sp>
      <p:sp>
        <p:nvSpPr>
          <p:cNvPr id="4" name="Slide Number Placeholder 3">
            <a:extLst>
              <a:ext uri="{FF2B5EF4-FFF2-40B4-BE49-F238E27FC236}">
                <a16:creationId xmlns:a16="http://schemas.microsoft.com/office/drawing/2014/main" id="{9877B851-0368-48D6-AA91-1F7A24BC631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F42871A4-954B-480C-A537-7A3D7A823921}"/>
              </a:ext>
            </a:extLst>
          </p:cNvPr>
          <p:cNvPicPr>
            <a:picLocks noChangeAspect="1"/>
          </p:cNvPicPr>
          <p:nvPr/>
        </p:nvPicPr>
        <p:blipFill>
          <a:blip r:embed="rId2"/>
          <a:stretch>
            <a:fillRect/>
          </a:stretch>
        </p:blipFill>
        <p:spPr>
          <a:xfrm>
            <a:off x="2899853" y="1319542"/>
            <a:ext cx="6392293" cy="4218915"/>
          </a:xfrm>
          <a:prstGeom prst="rect">
            <a:avLst/>
          </a:prstGeom>
        </p:spPr>
      </p:pic>
      <p:sp>
        <p:nvSpPr>
          <p:cNvPr id="7" name="Rectangle 6">
            <a:extLst>
              <a:ext uri="{FF2B5EF4-FFF2-40B4-BE49-F238E27FC236}">
                <a16:creationId xmlns:a16="http://schemas.microsoft.com/office/drawing/2014/main" id="{640B8336-B779-4BFD-8997-C4706475CB04}"/>
              </a:ext>
            </a:extLst>
          </p:cNvPr>
          <p:cNvSpPr/>
          <p:nvPr/>
        </p:nvSpPr>
        <p:spPr>
          <a:xfrm>
            <a:off x="5103579" y="5538457"/>
            <a:ext cx="1984839" cy="215444"/>
          </a:xfrm>
          <a:prstGeom prst="rect">
            <a:avLst/>
          </a:prstGeom>
        </p:spPr>
        <p:txBody>
          <a:bodyPr wrap="none">
            <a:spAutoFit/>
          </a:bodyPr>
          <a:lstStyle/>
          <a:p>
            <a:r>
              <a:rPr lang="en-US" sz="800" dirty="0"/>
              <a:t>https://en.wikipedia.org/wiki/Solid_torus</a:t>
            </a:r>
          </a:p>
        </p:txBody>
      </p:sp>
    </p:spTree>
    <p:extLst>
      <p:ext uri="{BB962C8B-B14F-4D97-AF65-F5344CB8AC3E}">
        <p14:creationId xmlns:p14="http://schemas.microsoft.com/office/powerpoint/2010/main" val="68323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6701-769F-40B3-B51D-FE334729E46F}"/>
              </a:ext>
            </a:extLst>
          </p:cNvPr>
          <p:cNvSpPr>
            <a:spLocks noGrp="1"/>
          </p:cNvSpPr>
          <p:nvPr>
            <p:ph type="title"/>
          </p:nvPr>
        </p:nvSpPr>
        <p:spPr/>
        <p:txBody>
          <a:bodyPr/>
          <a:lstStyle/>
          <a:p>
            <a:r>
              <a:rPr lang="en-US" dirty="0"/>
              <a:t>Convex Functions</a:t>
            </a:r>
          </a:p>
        </p:txBody>
      </p:sp>
      <p:sp>
        <p:nvSpPr>
          <p:cNvPr id="3" name="Text Placeholder 2">
            <a:extLst>
              <a:ext uri="{FF2B5EF4-FFF2-40B4-BE49-F238E27FC236}">
                <a16:creationId xmlns:a16="http://schemas.microsoft.com/office/drawing/2014/main" id="{5AAAC604-0FFF-48B1-A3EC-7536B92F4A34}"/>
              </a:ext>
            </a:extLst>
          </p:cNvPr>
          <p:cNvSpPr>
            <a:spLocks noGrp="1"/>
          </p:cNvSpPr>
          <p:nvPr>
            <p:ph type="body" idx="1"/>
          </p:nvPr>
        </p:nvSpPr>
        <p:spPr>
          <a:xfrm>
            <a:off x="7546019" y="1177758"/>
            <a:ext cx="4296690" cy="5009978"/>
          </a:xfrm>
        </p:spPr>
        <p:txBody>
          <a:bodyPr/>
          <a:lstStyle/>
          <a:p>
            <a:pPr marL="685800" indent="-457200">
              <a:buFont typeface="Arial" panose="020B0604020202020204" pitchFamily="34" charset="0"/>
              <a:buChar char="•"/>
            </a:pPr>
            <a:r>
              <a:rPr lang="en-US" sz="2000" dirty="0"/>
              <a:t>Convex functions “curve upward”</a:t>
            </a:r>
          </a:p>
          <a:p>
            <a:pPr marL="685800" indent="-457200">
              <a:buFont typeface="Arial" panose="020B0604020202020204" pitchFamily="34" charset="0"/>
              <a:buChar char="•"/>
            </a:pPr>
            <a:r>
              <a:rPr lang="en-US" sz="2000" dirty="0"/>
              <a:t>The area above a convex function (the epigraph) is a convex set</a:t>
            </a:r>
          </a:p>
          <a:p>
            <a:pPr marL="685800" indent="-457200">
              <a:buFont typeface="Arial" panose="020B0604020202020204" pitchFamily="34" charset="0"/>
              <a:buChar char="•"/>
            </a:pPr>
            <a:r>
              <a:rPr lang="en-US" sz="2000" dirty="0"/>
              <a:t>Convex functions must have a domain that is a convex set (by definition)</a:t>
            </a:r>
          </a:p>
          <a:p>
            <a:pPr marL="1143000" lvl="1" indent="-457200">
              <a:buFont typeface="Arial" panose="020B0604020202020204" pitchFamily="34" charset="0"/>
              <a:buChar char="•"/>
            </a:pPr>
            <a:r>
              <a:rPr lang="en-US" sz="1600" dirty="0"/>
              <a:t>In this case, the domain is </a:t>
            </a:r>
          </a:p>
          <a:p>
            <a:pPr marL="1143000" lvl="2" indent="0">
              <a:buNone/>
            </a:pPr>
            <a:r>
              <a:rPr lang="en-US" sz="1600" dirty="0"/>
              <a:t>            	 , which is convex.</a:t>
            </a:r>
          </a:p>
        </p:txBody>
      </p:sp>
      <p:sp>
        <p:nvSpPr>
          <p:cNvPr id="4" name="Slide Number Placeholder 3">
            <a:extLst>
              <a:ext uri="{FF2B5EF4-FFF2-40B4-BE49-F238E27FC236}">
                <a16:creationId xmlns:a16="http://schemas.microsoft.com/office/drawing/2014/main" id="{3872956E-519F-40CD-BA37-2373300ADE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888888"/>
              </a:solidFill>
              <a:effectLst/>
              <a:uLnTx/>
              <a:uFillTx/>
              <a:latin typeface="Calibri"/>
              <a:sym typeface="Calibri"/>
            </a:endParaRPr>
          </a:p>
        </p:txBody>
      </p:sp>
      <p:sp>
        <p:nvSpPr>
          <p:cNvPr id="7" name="Rectangle 6">
            <a:extLst>
              <a:ext uri="{FF2B5EF4-FFF2-40B4-BE49-F238E27FC236}">
                <a16:creationId xmlns:a16="http://schemas.microsoft.com/office/drawing/2014/main" id="{0D80613E-FCA4-4ED7-9B57-6F564D46F2E3}"/>
              </a:ext>
            </a:extLst>
          </p:cNvPr>
          <p:cNvSpPr/>
          <p:nvPr/>
        </p:nvSpPr>
        <p:spPr>
          <a:xfrm>
            <a:off x="2677215" y="4906165"/>
            <a:ext cx="2930610" cy="215444"/>
          </a:xfrm>
          <a:prstGeom prst="rect">
            <a:avLst/>
          </a:prstGeom>
        </p:spPr>
        <p:txBody>
          <a:bodyPr wrap="none">
            <a:spAutoFit/>
          </a:bodyPr>
          <a:lstStyle/>
          <a:p>
            <a:r>
              <a:rPr lang="en-US" sz="800" dirty="0"/>
              <a:t>Eli </a:t>
            </a:r>
            <a:r>
              <a:rPr lang="en-US" sz="800" dirty="0" err="1"/>
              <a:t>Osherovich</a:t>
            </a:r>
            <a:r>
              <a:rPr lang="en-US" sz="800" dirty="0"/>
              <a:t> https://en.wikipedia.org/wiki/Convex_function</a:t>
            </a:r>
          </a:p>
        </p:txBody>
      </p:sp>
      <p:pic>
        <p:nvPicPr>
          <p:cNvPr id="9" name="Picture 8">
            <a:extLst>
              <a:ext uri="{FF2B5EF4-FFF2-40B4-BE49-F238E27FC236}">
                <a16:creationId xmlns:a16="http://schemas.microsoft.com/office/drawing/2014/main" id="{99D13244-8AC6-47EA-AB70-F8E9B8F1702D}"/>
              </a:ext>
            </a:extLst>
          </p:cNvPr>
          <p:cNvPicPr>
            <a:picLocks noChangeAspect="1"/>
          </p:cNvPicPr>
          <p:nvPr/>
        </p:nvPicPr>
        <p:blipFill>
          <a:blip r:embed="rId2"/>
          <a:stretch>
            <a:fillRect/>
          </a:stretch>
        </p:blipFill>
        <p:spPr>
          <a:xfrm>
            <a:off x="721611" y="983807"/>
            <a:ext cx="6506619" cy="4137802"/>
          </a:xfrm>
          <a:prstGeom prst="rect">
            <a:avLst/>
          </a:prstGeom>
        </p:spPr>
      </p:pic>
      <p:pic>
        <p:nvPicPr>
          <p:cNvPr id="8" name="Picture 7">
            <a:extLst>
              <a:ext uri="{FF2B5EF4-FFF2-40B4-BE49-F238E27FC236}">
                <a16:creationId xmlns:a16="http://schemas.microsoft.com/office/drawing/2014/main" id="{FE1B1362-6BF4-4025-9E69-17008562AB18}"/>
              </a:ext>
            </a:extLst>
          </p:cNvPr>
          <p:cNvPicPr>
            <a:picLocks noChangeAspect="1"/>
          </p:cNvPicPr>
          <p:nvPr/>
        </p:nvPicPr>
        <p:blipFill>
          <a:blip r:embed="rId3"/>
          <a:stretch>
            <a:fillRect/>
          </a:stretch>
        </p:blipFill>
        <p:spPr>
          <a:xfrm>
            <a:off x="8818257" y="4243203"/>
            <a:ext cx="651486" cy="240021"/>
          </a:xfrm>
          <a:prstGeom prst="rect">
            <a:avLst/>
          </a:prstGeom>
        </p:spPr>
      </p:pic>
    </p:spTree>
    <p:extLst>
      <p:ext uri="{BB962C8B-B14F-4D97-AF65-F5344CB8AC3E}">
        <p14:creationId xmlns:p14="http://schemas.microsoft.com/office/powerpoint/2010/main" val="373178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6701-769F-40B3-B51D-FE334729E46F}"/>
              </a:ext>
            </a:extLst>
          </p:cNvPr>
          <p:cNvSpPr>
            <a:spLocks noGrp="1"/>
          </p:cNvSpPr>
          <p:nvPr>
            <p:ph type="title"/>
          </p:nvPr>
        </p:nvSpPr>
        <p:spPr/>
        <p:txBody>
          <a:bodyPr/>
          <a:lstStyle/>
          <a:p>
            <a:r>
              <a:rPr lang="en-US" dirty="0"/>
              <a:t>Convex Functions</a:t>
            </a:r>
          </a:p>
        </p:txBody>
      </p:sp>
      <p:sp>
        <p:nvSpPr>
          <p:cNvPr id="3" name="Text Placeholder 2">
            <a:extLst>
              <a:ext uri="{FF2B5EF4-FFF2-40B4-BE49-F238E27FC236}">
                <a16:creationId xmlns:a16="http://schemas.microsoft.com/office/drawing/2014/main" id="{5AAAC604-0FFF-48B1-A3EC-7536B92F4A34}"/>
              </a:ext>
            </a:extLst>
          </p:cNvPr>
          <p:cNvSpPr>
            <a:spLocks noGrp="1"/>
          </p:cNvSpPr>
          <p:nvPr>
            <p:ph type="body" idx="1"/>
          </p:nvPr>
        </p:nvSpPr>
        <p:spPr>
          <a:xfrm>
            <a:off x="7546018" y="1177758"/>
            <a:ext cx="4645981" cy="5009978"/>
          </a:xfrm>
        </p:spPr>
        <p:txBody>
          <a:bodyPr/>
          <a:lstStyle/>
          <a:p>
            <a:r>
              <a:rPr lang="en-US" sz="2400" dirty="0">
                <a:solidFill>
                  <a:schemeClr val="accent1"/>
                </a:solidFill>
              </a:rPr>
              <a:t>Definition of Convex Function:</a:t>
            </a:r>
          </a:p>
        </p:txBody>
      </p:sp>
      <p:sp>
        <p:nvSpPr>
          <p:cNvPr id="4" name="Slide Number Placeholder 3">
            <a:extLst>
              <a:ext uri="{FF2B5EF4-FFF2-40B4-BE49-F238E27FC236}">
                <a16:creationId xmlns:a16="http://schemas.microsoft.com/office/drawing/2014/main" id="{3872956E-519F-40CD-BA37-2373300ADE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6" name="Picture 5">
            <a:extLst>
              <a:ext uri="{FF2B5EF4-FFF2-40B4-BE49-F238E27FC236}">
                <a16:creationId xmlns:a16="http://schemas.microsoft.com/office/drawing/2014/main" id="{52B6F73C-20FC-47A3-9D49-0D971B9E1528}"/>
              </a:ext>
            </a:extLst>
          </p:cNvPr>
          <p:cNvPicPr>
            <a:picLocks noChangeAspect="1"/>
          </p:cNvPicPr>
          <p:nvPr/>
        </p:nvPicPr>
        <p:blipFill>
          <a:blip r:embed="rId3"/>
          <a:stretch>
            <a:fillRect/>
          </a:stretch>
        </p:blipFill>
        <p:spPr>
          <a:xfrm>
            <a:off x="0" y="983807"/>
            <a:ext cx="7546019" cy="3922358"/>
          </a:xfrm>
          <a:prstGeom prst="rect">
            <a:avLst/>
          </a:prstGeom>
        </p:spPr>
      </p:pic>
      <p:sp>
        <p:nvSpPr>
          <p:cNvPr id="7" name="Rectangle 6">
            <a:extLst>
              <a:ext uri="{FF2B5EF4-FFF2-40B4-BE49-F238E27FC236}">
                <a16:creationId xmlns:a16="http://schemas.microsoft.com/office/drawing/2014/main" id="{0D80613E-FCA4-4ED7-9B57-6F564D46F2E3}"/>
              </a:ext>
            </a:extLst>
          </p:cNvPr>
          <p:cNvSpPr/>
          <p:nvPr/>
        </p:nvSpPr>
        <p:spPr>
          <a:xfrm>
            <a:off x="2677215" y="4906165"/>
            <a:ext cx="2930610" cy="215444"/>
          </a:xfrm>
          <a:prstGeom prst="rect">
            <a:avLst/>
          </a:prstGeom>
        </p:spPr>
        <p:txBody>
          <a:bodyPr wrap="none">
            <a:spAutoFit/>
          </a:bodyPr>
          <a:lstStyle/>
          <a:p>
            <a:r>
              <a:rPr lang="en-US" sz="800" dirty="0"/>
              <a:t>Eli </a:t>
            </a:r>
            <a:r>
              <a:rPr lang="en-US" sz="800" dirty="0" err="1"/>
              <a:t>Osherovich</a:t>
            </a:r>
            <a:r>
              <a:rPr lang="en-US" sz="800" dirty="0"/>
              <a:t> https://en.wikipedia.org/wiki/Convex_function</a:t>
            </a:r>
          </a:p>
        </p:txBody>
      </p:sp>
      <p:pic>
        <p:nvPicPr>
          <p:cNvPr id="11" name="Picture 10">
            <a:extLst>
              <a:ext uri="{FF2B5EF4-FFF2-40B4-BE49-F238E27FC236}">
                <a16:creationId xmlns:a16="http://schemas.microsoft.com/office/drawing/2014/main" id="{F777B8B3-2CAC-41D5-990E-821EE1517831}"/>
              </a:ext>
            </a:extLst>
          </p:cNvPr>
          <p:cNvPicPr>
            <a:picLocks noChangeAspect="1"/>
          </p:cNvPicPr>
          <p:nvPr/>
        </p:nvPicPr>
        <p:blipFill>
          <a:blip r:embed="rId4"/>
          <a:stretch>
            <a:fillRect/>
          </a:stretch>
        </p:blipFill>
        <p:spPr>
          <a:xfrm>
            <a:off x="8214512" y="2889320"/>
            <a:ext cx="3089430" cy="314724"/>
          </a:xfrm>
          <a:prstGeom prst="rect">
            <a:avLst/>
          </a:prstGeom>
        </p:spPr>
      </p:pic>
      <p:pic>
        <p:nvPicPr>
          <p:cNvPr id="15" name="Picture 14">
            <a:extLst>
              <a:ext uri="{FF2B5EF4-FFF2-40B4-BE49-F238E27FC236}">
                <a16:creationId xmlns:a16="http://schemas.microsoft.com/office/drawing/2014/main" id="{07EA6AFE-2B2E-40BB-BC8B-5C1A1407A37D}"/>
              </a:ext>
            </a:extLst>
          </p:cNvPr>
          <p:cNvPicPr>
            <a:picLocks noChangeAspect="1"/>
          </p:cNvPicPr>
          <p:nvPr/>
        </p:nvPicPr>
        <p:blipFill>
          <a:blip r:embed="rId5"/>
          <a:stretch>
            <a:fillRect/>
          </a:stretch>
        </p:blipFill>
        <p:spPr>
          <a:xfrm>
            <a:off x="7675746" y="1936171"/>
            <a:ext cx="2397386" cy="213629"/>
          </a:xfrm>
          <a:prstGeom prst="rect">
            <a:avLst/>
          </a:prstGeom>
        </p:spPr>
      </p:pic>
      <p:pic>
        <p:nvPicPr>
          <p:cNvPr id="17" name="Picture 16">
            <a:extLst>
              <a:ext uri="{FF2B5EF4-FFF2-40B4-BE49-F238E27FC236}">
                <a16:creationId xmlns:a16="http://schemas.microsoft.com/office/drawing/2014/main" id="{5D55F653-FCA6-4684-90C4-F3CE5DBE629D}"/>
              </a:ext>
            </a:extLst>
          </p:cNvPr>
          <p:cNvPicPr>
            <a:picLocks noChangeAspect="1"/>
          </p:cNvPicPr>
          <p:nvPr/>
        </p:nvPicPr>
        <p:blipFill>
          <a:blip r:embed="rId6"/>
          <a:stretch>
            <a:fillRect/>
          </a:stretch>
        </p:blipFill>
        <p:spPr>
          <a:xfrm>
            <a:off x="7675746" y="2345247"/>
            <a:ext cx="4033901" cy="269708"/>
          </a:xfrm>
          <a:prstGeom prst="rect">
            <a:avLst/>
          </a:prstGeom>
        </p:spPr>
      </p:pic>
      <p:pic>
        <p:nvPicPr>
          <p:cNvPr id="19" name="Picture 18">
            <a:extLst>
              <a:ext uri="{FF2B5EF4-FFF2-40B4-BE49-F238E27FC236}">
                <a16:creationId xmlns:a16="http://schemas.microsoft.com/office/drawing/2014/main" id="{CA3BE9A1-7511-4EE9-9192-9077FB917651}"/>
              </a:ext>
            </a:extLst>
          </p:cNvPr>
          <p:cNvPicPr>
            <a:picLocks noChangeAspect="1"/>
          </p:cNvPicPr>
          <p:nvPr/>
        </p:nvPicPr>
        <p:blipFill>
          <a:blip r:embed="rId7"/>
          <a:stretch>
            <a:fillRect/>
          </a:stretch>
        </p:blipFill>
        <p:spPr>
          <a:xfrm>
            <a:off x="6927310" y="3494943"/>
            <a:ext cx="5061489" cy="284673"/>
          </a:xfrm>
          <a:prstGeom prst="rect">
            <a:avLst/>
          </a:prstGeom>
        </p:spPr>
      </p:pic>
      <p:sp>
        <p:nvSpPr>
          <p:cNvPr id="20" name="TextBox 19">
            <a:extLst>
              <a:ext uri="{FF2B5EF4-FFF2-40B4-BE49-F238E27FC236}">
                <a16:creationId xmlns:a16="http://schemas.microsoft.com/office/drawing/2014/main" id="{803C72F4-4C32-4205-9FF2-B256DB1292F0}"/>
              </a:ext>
            </a:extLst>
          </p:cNvPr>
          <p:cNvSpPr txBox="1"/>
          <p:nvPr/>
        </p:nvSpPr>
        <p:spPr>
          <a:xfrm>
            <a:off x="7936637" y="4364339"/>
            <a:ext cx="3773010" cy="1323439"/>
          </a:xfrm>
          <a:prstGeom prst="rect">
            <a:avLst/>
          </a:prstGeom>
          <a:noFill/>
        </p:spPr>
        <p:txBody>
          <a:bodyPr wrap="square" rtlCol="0">
            <a:spAutoFit/>
          </a:bodyPr>
          <a:lstStyle/>
          <a:p>
            <a:r>
              <a:rPr lang="en-US" sz="2000" dirty="0">
                <a:solidFill>
                  <a:srgbClr val="464646"/>
                </a:solidFill>
                <a:latin typeface="Karla"/>
                <a:ea typeface="Karla"/>
                <a:sym typeface="Karla"/>
              </a:rPr>
              <a:t>i.e. the line connecting two points on the curve of the function is not below the function</a:t>
            </a:r>
          </a:p>
        </p:txBody>
      </p:sp>
    </p:spTree>
    <p:extLst>
      <p:ext uri="{BB962C8B-B14F-4D97-AF65-F5344CB8AC3E}">
        <p14:creationId xmlns:p14="http://schemas.microsoft.com/office/powerpoint/2010/main" val="3102482061"/>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5887-83A6-4473-ABE9-10BBE3E9A53B}"/>
              </a:ext>
            </a:extLst>
          </p:cNvPr>
          <p:cNvSpPr>
            <a:spLocks noGrp="1"/>
          </p:cNvSpPr>
          <p:nvPr>
            <p:ph type="title"/>
          </p:nvPr>
        </p:nvSpPr>
        <p:spPr/>
        <p:txBody>
          <a:bodyPr/>
          <a:lstStyle/>
          <a:p>
            <a:r>
              <a:rPr lang="en-US" dirty="0"/>
              <a:t>Is This a Convex Function?</a:t>
            </a:r>
          </a:p>
        </p:txBody>
      </p:sp>
      <p:sp>
        <p:nvSpPr>
          <p:cNvPr id="4" name="Slide Number Placeholder 3">
            <a:extLst>
              <a:ext uri="{FF2B5EF4-FFF2-40B4-BE49-F238E27FC236}">
                <a16:creationId xmlns:a16="http://schemas.microsoft.com/office/drawing/2014/main" id="{96F5324B-0A5C-459B-A6C6-2F2A6F57FD4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888888"/>
              </a:solidFill>
              <a:effectLst/>
              <a:uLnTx/>
              <a:uFillTx/>
              <a:latin typeface="Calibri"/>
              <a:sym typeface="Calibri"/>
            </a:endParaRPr>
          </a:p>
        </p:txBody>
      </p:sp>
      <p:pic>
        <p:nvPicPr>
          <p:cNvPr id="8" name="Picture 7">
            <a:extLst>
              <a:ext uri="{FF2B5EF4-FFF2-40B4-BE49-F238E27FC236}">
                <a16:creationId xmlns:a16="http://schemas.microsoft.com/office/drawing/2014/main" id="{5BAD0FF7-5457-41AA-8646-51C729BB846B}"/>
              </a:ext>
            </a:extLst>
          </p:cNvPr>
          <p:cNvPicPr>
            <a:picLocks noChangeAspect="1"/>
          </p:cNvPicPr>
          <p:nvPr/>
        </p:nvPicPr>
        <p:blipFill>
          <a:blip r:embed="rId2"/>
          <a:stretch>
            <a:fillRect/>
          </a:stretch>
        </p:blipFill>
        <p:spPr>
          <a:xfrm>
            <a:off x="3169914" y="861573"/>
            <a:ext cx="5852172" cy="4389129"/>
          </a:xfrm>
          <a:prstGeom prst="rect">
            <a:avLst/>
          </a:prstGeom>
        </p:spPr>
      </p:pic>
      <p:sp>
        <p:nvSpPr>
          <p:cNvPr id="9" name="Rectangle 8">
            <a:extLst>
              <a:ext uri="{FF2B5EF4-FFF2-40B4-BE49-F238E27FC236}">
                <a16:creationId xmlns:a16="http://schemas.microsoft.com/office/drawing/2014/main" id="{7D927CC5-305B-4C52-A6DA-2D58B211BC67}"/>
              </a:ext>
            </a:extLst>
          </p:cNvPr>
          <p:cNvSpPr/>
          <p:nvPr/>
        </p:nvSpPr>
        <p:spPr>
          <a:xfrm>
            <a:off x="5255515" y="5254701"/>
            <a:ext cx="1930337" cy="215444"/>
          </a:xfrm>
          <a:prstGeom prst="rect">
            <a:avLst/>
          </a:prstGeom>
        </p:spPr>
        <p:txBody>
          <a:bodyPr wrap="none">
            <a:spAutoFit/>
          </a:bodyPr>
          <a:lstStyle/>
          <a:p>
            <a:r>
              <a:rPr lang="en-US" sz="800" dirty="0"/>
              <a:t>https://pytorch.org/docs/stable/nn.html</a:t>
            </a:r>
          </a:p>
        </p:txBody>
      </p:sp>
    </p:spTree>
    <p:extLst>
      <p:ext uri="{BB962C8B-B14F-4D97-AF65-F5344CB8AC3E}">
        <p14:creationId xmlns:p14="http://schemas.microsoft.com/office/powerpoint/2010/main" val="319174466"/>
      </p:ext>
    </p:extLst>
  </p:cSld>
  <p:clrMapOvr>
    <a:masterClrMapping/>
  </p:clrMapOvr>
</p:sld>
</file>

<file path=ppt/theme/theme1.xml><?xml version="1.0" encoding="utf-8"?>
<a:theme xmlns:a="http://schemas.openxmlformats.org/drawingml/2006/main" name="1_GEC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806</TotalTime>
  <Words>1677</Words>
  <Application>Microsoft Office PowerPoint</Application>
  <PresentationFormat>Widescreen</PresentationFormat>
  <Paragraphs>214</Paragraphs>
  <Slides>33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Karla</vt:lpstr>
      <vt:lpstr>Arial</vt:lpstr>
      <vt:lpstr>Calibri</vt:lpstr>
      <vt:lpstr>1_GEC_template</vt:lpstr>
      <vt:lpstr>Advanced Section #6:  Convexity, Subgradients, Stochastic Gradient Descent  </vt:lpstr>
      <vt:lpstr>Outline</vt:lpstr>
      <vt:lpstr>Convexity</vt:lpstr>
      <vt:lpstr>Is This Convex?</vt:lpstr>
      <vt:lpstr>Is This Convex?</vt:lpstr>
      <vt:lpstr>Is This Convex?</vt:lpstr>
      <vt:lpstr>Convex Functions</vt:lpstr>
      <vt:lpstr>Convex Functions</vt:lpstr>
      <vt:lpstr>Is This a Convex Function?</vt:lpstr>
      <vt:lpstr>Why do we care about convex functions?</vt:lpstr>
      <vt:lpstr>Gradient Descent</vt:lpstr>
      <vt:lpstr>Stochastic Gradient Descent</vt:lpstr>
      <vt:lpstr>Subdifferentiation and Subgradients</vt:lpstr>
      <vt:lpstr>Subdifferentiation and Subgradients</vt:lpstr>
      <vt:lpstr>Lipschitz Continuity</vt:lpstr>
      <vt:lpstr>Convergence of Ruppert-Polyak SGD</vt:lpstr>
      <vt:lpstr>SGD for Risk Minimization</vt:lpstr>
      <vt:lpstr>SGD vs Batch Gradient Descent</vt:lpstr>
      <vt:lpstr>Local Minima in Non-Convex Functions</vt:lpstr>
      <vt:lpstr>Escaping Saddle Points</vt:lpstr>
      <vt:lpstr>SGD with Momentum</vt:lpstr>
      <vt:lpstr>SGD with Momentum</vt:lpstr>
      <vt:lpstr>Adagrad</vt:lpstr>
      <vt:lpstr>RMSprop</vt:lpstr>
      <vt:lpstr>Adam</vt:lpstr>
      <vt:lpstr>Animated Comparison</vt:lpstr>
      <vt:lpstr>Animated Comparison</vt:lpstr>
      <vt:lpstr>Not everything is great with the new algos</vt:lpstr>
      <vt:lpstr>Not everything is great with the new algos</vt:lpstr>
      <vt:lpstr>Adam Limitations</vt:lpstr>
      <vt:lpstr>So, which algorithm should you use?</vt:lpstr>
      <vt:lpstr>Additional Notes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Section #4:  Methods of Dimensionality Reduction: Principal Component Analysis (PCA)  </dc:title>
  <cp:lastModifiedBy>Cedric Flamant</cp:lastModifiedBy>
  <cp:revision>106</cp:revision>
  <dcterms:modified xsi:type="dcterms:W3CDTF">2019-11-21T05:13:32Z</dcterms:modified>
</cp:coreProperties>
</file>