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65"/>
  </p:notesMasterIdLst>
  <p:sldIdLst>
    <p:sldId id="257" r:id="rId2"/>
    <p:sldId id="378" r:id="rId3"/>
    <p:sldId id="344" r:id="rId4"/>
    <p:sldId id="349" r:id="rId5"/>
    <p:sldId id="414" r:id="rId6"/>
    <p:sldId id="418" r:id="rId7"/>
    <p:sldId id="415" r:id="rId8"/>
    <p:sldId id="419" r:id="rId9"/>
    <p:sldId id="485" r:id="rId10"/>
    <p:sldId id="417" r:id="rId11"/>
    <p:sldId id="421" r:id="rId12"/>
    <p:sldId id="426" r:id="rId13"/>
    <p:sldId id="451" r:id="rId14"/>
    <p:sldId id="454" r:id="rId15"/>
    <p:sldId id="460" r:id="rId16"/>
    <p:sldId id="481" r:id="rId17"/>
    <p:sldId id="456" r:id="rId18"/>
    <p:sldId id="422" r:id="rId19"/>
    <p:sldId id="447" r:id="rId20"/>
    <p:sldId id="448" r:id="rId21"/>
    <p:sldId id="449" r:id="rId22"/>
    <p:sldId id="423" r:id="rId23"/>
    <p:sldId id="452" r:id="rId24"/>
    <p:sldId id="453" r:id="rId25"/>
    <p:sldId id="427" r:id="rId26"/>
    <p:sldId id="424" r:id="rId27"/>
    <p:sldId id="425" r:id="rId28"/>
    <p:sldId id="428" r:id="rId29"/>
    <p:sldId id="446" r:id="rId30"/>
    <p:sldId id="482" r:id="rId31"/>
    <p:sldId id="429" r:id="rId32"/>
    <p:sldId id="461" r:id="rId33"/>
    <p:sldId id="463" r:id="rId34"/>
    <p:sldId id="465" r:id="rId35"/>
    <p:sldId id="464" r:id="rId36"/>
    <p:sldId id="466" r:id="rId37"/>
    <p:sldId id="467" r:id="rId38"/>
    <p:sldId id="432" r:id="rId39"/>
    <p:sldId id="433" r:id="rId40"/>
    <p:sldId id="431" r:id="rId41"/>
    <p:sldId id="430" r:id="rId42"/>
    <p:sldId id="444" r:id="rId43"/>
    <p:sldId id="445" r:id="rId44"/>
    <p:sldId id="435" r:id="rId45"/>
    <p:sldId id="434" r:id="rId46"/>
    <p:sldId id="470" r:id="rId47"/>
    <p:sldId id="483" r:id="rId48"/>
    <p:sldId id="484" r:id="rId49"/>
    <p:sldId id="469" r:id="rId50"/>
    <p:sldId id="471" r:id="rId51"/>
    <p:sldId id="440" r:id="rId52"/>
    <p:sldId id="472" r:id="rId53"/>
    <p:sldId id="473" r:id="rId54"/>
    <p:sldId id="474" r:id="rId55"/>
    <p:sldId id="475" r:id="rId56"/>
    <p:sldId id="476" r:id="rId57"/>
    <p:sldId id="477" r:id="rId58"/>
    <p:sldId id="478" r:id="rId59"/>
    <p:sldId id="436" r:id="rId60"/>
    <p:sldId id="479" r:id="rId61"/>
    <p:sldId id="480" r:id="rId62"/>
    <p:sldId id="437" r:id="rId63"/>
    <p:sldId id="486" r:id="rId64"/>
  </p:sldIdLst>
  <p:sldSz cx="12192000" cy="6858000"/>
  <p:notesSz cx="6858000" cy="9144000"/>
  <p:embeddedFontLst>
    <p:embeddedFont>
      <p:font typeface="Arial Black" panose="020B0604020202020204" pitchFamily="34" charset="0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mbria Math" panose="02040503050406030204" pitchFamily="18" charset="0"/>
      <p:regular r:id="rId71"/>
    </p:embeddedFont>
    <p:embeddedFont>
      <p:font typeface="Karla" pitchFamily="2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5"/>
    <p:restoredTop sz="94663"/>
  </p:normalViewPr>
  <p:slideViewPr>
    <p:cSldViewPr snapToGrid="0">
      <p:cViewPr varScale="1">
        <p:scale>
          <a:sx n="86" d="100"/>
          <a:sy n="86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8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66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in math why gradient boosting is gradient boosting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16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4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prune because of several factors:</a:t>
            </a:r>
          </a:p>
          <a:p>
            <a:pPr marL="228600" indent="-228600">
              <a:buAutoNum type="arabicPeriod"/>
            </a:pPr>
            <a:r>
              <a:rPr lang="en-US" dirty="0"/>
              <a:t>The individual trees are built with </a:t>
            </a:r>
            <a:r>
              <a:rPr lang="en-US" dirty="0" err="1"/>
              <a:t>boostrap</a:t>
            </a:r>
            <a:r>
              <a:rPr lang="en-US" dirty="0"/>
              <a:t> samples, which reduces the possibility of overfitting to a single training set.</a:t>
            </a:r>
          </a:p>
          <a:p>
            <a:pPr marL="228600" indent="-228600">
              <a:buAutoNum type="arabicPeriod"/>
            </a:pPr>
            <a:r>
              <a:rPr lang="en-US" dirty="0"/>
              <a:t>We have multiple random trees using random subset of features: trees are uncorrelated, and thus their combination will likely overfit less.</a:t>
            </a:r>
          </a:p>
          <a:p>
            <a:pPr marL="228600" indent="-228600">
              <a:buAutoNum type="arabicPeriod"/>
            </a:pPr>
            <a:r>
              <a:rPr lang="en-US" dirty="0"/>
              <a:t>Even if we have some overfit trees, combining the predictions for multiple of them will smooth out the final result and avoid overfitting.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4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bg>
      <p:bgPr>
        <a:solidFill>
          <a:srgbClr val="F9F9F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400"/>
              <a:buFont typeface="Karla"/>
              <a:buNone/>
              <a:defRPr sz="34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CS109A Introduction to Data Science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Karla"/>
              <a:ea typeface="Karla"/>
              <a:cs typeface="Karla"/>
              <a:sym typeface="Karl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Pavlos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Protopapas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, Kevin Rader, and Chris Tanner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"/>
          <p:cNvGrpSpPr/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20" name="Google Shape;20;p2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256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None/>
              <a:defRPr sz="2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28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rla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5040429" y="-1834346"/>
            <a:ext cx="211114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61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 rot="5400000">
            <a:off x="7285037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rla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02" name="Google Shape;102;p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00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 type="obj" preserve="1">
  <p:cSld name="Title and Content 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  <a:defRPr sz="32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26" name="Google Shape;26;p3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27" name="Google Shape;27;p3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" name="Google Shape;29;p3"/>
          <p:cNvCxnSpPr/>
          <p:nvPr/>
        </p:nvCxnSpPr>
        <p:spPr>
          <a:xfrm>
            <a:off x="0" y="789856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3"/>
          <p:cNvSpPr txBox="1"/>
          <p:nvPr/>
        </p:nvSpPr>
        <p:spPr>
          <a:xfrm>
            <a:off x="4835215" y="6400800"/>
            <a:ext cx="232340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small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CS109A, </a:t>
            </a:r>
            <a:r>
              <a:rPr kumimoji="0" lang="en-US" sz="1100" b="0" i="0" u="none" strike="noStrike" kern="0" cap="small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Protopapas</a:t>
            </a:r>
            <a:r>
              <a:rPr kumimoji="0" lang="en-US" sz="1100" b="0" i="0" u="none" strike="noStrike" kern="0" cap="small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, Rader, Tanner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6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Karla"/>
              <a:buNone/>
              <a:defRPr sz="4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24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Content " preserve="1">
  <p:cSld name="Only Content 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0" name="Google Shape;40;p5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small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CS109A, Protopapas, Rader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1;p5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42" name="Google Shape;42;p5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5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325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rla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0" name="Google Shape;50;p6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small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Pavlos Protopapas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" name="Google Shape;51;p6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52" name="Google Shape;52;p6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6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140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rla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62" name="Google Shape;62;p7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63" name="Google Shape;63;p7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7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765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type="titleOnly" preserve="1">
  <p:cSld name="Section 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rla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8" name="Google Shape;68;p8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small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CS109A, Protopapas, Rader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8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0" name="Google Shape;70;p8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902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74" name="Google Shape;74;p9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small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CS109A, Protopapas, Rader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" name="Google Shape;75;p9"/>
          <p:cNvGrpSpPr/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6" name="Google Shape;76;p9" descr="iacs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9" descr="harvar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9685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None/>
              <a:defRPr sz="2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2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36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aBoost#Derivatio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743" y="625746"/>
            <a:ext cx="10363200" cy="2260687"/>
          </a:xfrm>
        </p:spPr>
        <p:txBody>
          <a:bodyPr/>
          <a:lstStyle/>
          <a:p>
            <a:r>
              <a:rPr lang="en-US" dirty="0"/>
              <a:t>Advanced Section #5: </a:t>
            </a:r>
            <a:br>
              <a:rPr lang="en-US" dirty="0"/>
            </a:br>
            <a:r>
              <a:rPr lang="en-US" dirty="0"/>
              <a:t>Decision trees and Ensemble methods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FF8FC-6FD1-47C1-93C4-78E3204CFD4B}"/>
              </a:ext>
            </a:extLst>
          </p:cNvPr>
          <p:cNvSpPr txBox="1"/>
          <p:nvPr/>
        </p:nvSpPr>
        <p:spPr>
          <a:xfrm>
            <a:off x="2988631" y="2076229"/>
            <a:ext cx="614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Karla"/>
              </a:rPr>
              <a:t>Kevin Rader (via Camilo </a:t>
            </a:r>
            <a:r>
              <a:rPr lang="en-US" sz="3200" dirty="0" err="1">
                <a:solidFill>
                  <a:srgbClr val="002060"/>
                </a:solidFill>
                <a:latin typeface="Karla"/>
              </a:rPr>
              <a:t>Fosco</a:t>
            </a:r>
            <a:r>
              <a:rPr lang="en-US" sz="3200" dirty="0">
                <a:solidFill>
                  <a:srgbClr val="002060"/>
                </a:solidFill>
                <a:latin typeface="Karla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68293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D4B5-71B0-4BDC-9562-13C168EB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Tree-building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A896-8767-4035-B93A-82EADF8E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679032"/>
          </a:xfrm>
        </p:spPr>
        <p:txBody>
          <a:bodyPr/>
          <a:lstStyle/>
          <a:p>
            <a:r>
              <a:rPr lang="en-US" b="1" dirty="0"/>
              <a:t>ID3: </a:t>
            </a:r>
            <a:r>
              <a:rPr lang="en-US" dirty="0"/>
              <a:t>Iterative </a:t>
            </a:r>
            <a:r>
              <a:rPr lang="en-US" dirty="0" err="1"/>
              <a:t>Dichotomiser</a:t>
            </a:r>
            <a:r>
              <a:rPr lang="en-US" dirty="0"/>
              <a:t> 3. Developed in the 80s by Ross Quinlan.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Uses the top-down induction approach described previously.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with the IG metric.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each step, algorithm chooses feature to split on and calculates IG for each possible split along that feature.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Greedy algorithm.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9D347-3B55-4E25-8F75-0CFE770C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D4B5-71B0-4BDC-9562-13C168EB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Tree-building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A896-8767-4035-B93A-82EADF8E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1154037"/>
            <a:ext cx="11172857" cy="4679032"/>
          </a:xfrm>
        </p:spPr>
        <p:txBody>
          <a:bodyPr/>
          <a:lstStyle/>
          <a:p>
            <a:r>
              <a:rPr lang="en-US" b="1" dirty="0"/>
              <a:t>C4.5: </a:t>
            </a:r>
            <a:r>
              <a:rPr lang="en-US" dirty="0"/>
              <a:t>Successor of ID3, also developed by Quinlan (‘93). Main improvements over ID3: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with both continuous and discrete features, while ID3 only works with discrete values.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Handles missing values by using </a:t>
            </a:r>
            <a:r>
              <a:rPr lang="en-US" b="1" dirty="0"/>
              <a:t>fractional cases </a:t>
            </a:r>
            <a:r>
              <a:rPr lang="en-US" dirty="0"/>
              <a:t>(penalizes splits that have multiple missing values during training, fractionally assigns the datapoint to all possible outcomes).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Reduces overfitting by</a:t>
            </a:r>
            <a:r>
              <a:rPr lang="en-US" b="1" dirty="0"/>
              <a:t> pruning</a:t>
            </a:r>
            <a:r>
              <a:rPr lang="en-US" dirty="0"/>
              <a:t>, a bottom-up tree reduction technique.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Accepts weighting of input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with multiclass response variables.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9D347-3B55-4E25-8F75-0CFE770C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6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D4B5-71B0-4BDC-9562-13C168EB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Tree-building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A896-8767-4035-B93A-82EADF8E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679032"/>
          </a:xfrm>
        </p:spPr>
        <p:txBody>
          <a:bodyPr/>
          <a:lstStyle/>
          <a:p>
            <a:r>
              <a:rPr lang="en-US" b="1" dirty="0"/>
              <a:t>CART: </a:t>
            </a:r>
            <a:r>
              <a:rPr lang="en-US" dirty="0"/>
              <a:t>Most popular tree-builder. Introduced by </a:t>
            </a:r>
            <a:r>
              <a:rPr lang="en-US" dirty="0" err="1"/>
              <a:t>Breiman</a:t>
            </a:r>
            <a:r>
              <a:rPr lang="en-US" dirty="0"/>
              <a:t> et al. in 1984. Usually used with Gini purity metric.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 characteristic: </a:t>
            </a:r>
            <a:r>
              <a:rPr lang="en-US" b="1" dirty="0"/>
              <a:t>builds binary trees.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work with discrete, continuous and categorical values in features.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Handles missing values by using </a:t>
            </a:r>
            <a:r>
              <a:rPr lang="en-US" b="1" dirty="0"/>
              <a:t>surrogate splits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Uses </a:t>
            </a:r>
            <a:r>
              <a:rPr lang="en-US" b="1" dirty="0"/>
              <a:t>cost-complexity pruning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Sklearn</a:t>
            </a:r>
            <a:r>
              <a:rPr lang="en-US" dirty="0"/>
              <a:t> uses CART for its trees.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9D347-3B55-4E25-8F75-0CFE770C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C251-9384-4ED7-9D48-5E49683B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more algorithms…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569E81-3CD0-4C21-8AAA-A7FE32211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90" y="1099325"/>
            <a:ext cx="11634420" cy="46593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CE308-B60B-42A3-9608-D612160F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B894-9A9F-4990-AC66-6F4737EF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F8826-C860-4EF3-9E6B-39D306EA1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991984"/>
            <a:ext cx="7538483" cy="5021023"/>
          </a:xfrm>
        </p:spPr>
        <p:txBody>
          <a:bodyPr/>
          <a:lstStyle/>
          <a:p>
            <a:r>
              <a:rPr lang="en-US" dirty="0"/>
              <a:t>Can be considered a </a:t>
            </a:r>
            <a:r>
              <a:rPr lang="en-US" i="1" dirty="0">
                <a:solidFill>
                  <a:srgbClr val="C00000"/>
                </a:solidFill>
              </a:rPr>
              <a:t>piecewise constant regression model</a:t>
            </a:r>
            <a:r>
              <a:rPr lang="en-US" dirty="0"/>
              <a:t>.</a:t>
            </a:r>
          </a:p>
          <a:p>
            <a:r>
              <a:rPr lang="en-US" dirty="0"/>
              <a:t>Prediction is made by averaging values at given leaf node.</a:t>
            </a:r>
          </a:p>
          <a:p>
            <a:r>
              <a:rPr lang="en-US" dirty="0"/>
              <a:t>Two advantages: </a:t>
            </a:r>
            <a:r>
              <a:rPr lang="en-US" dirty="0">
                <a:solidFill>
                  <a:srgbClr val="C00000"/>
                </a:solidFill>
              </a:rPr>
              <a:t>interpretability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modeling of interactions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model’s decisions are easy to track, analyze and to convey to other people.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model complex interactions in a tractable way, as it subdivides the support and calculates averages of responses in that support.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90E5E-2D8E-472F-BC84-F3D4A5A5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3B89-4337-4456-9F4D-24355B696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39"/>
          <a:stretch/>
        </p:blipFill>
        <p:spPr>
          <a:xfrm>
            <a:off x="8209563" y="978914"/>
            <a:ext cx="3906828" cy="49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9BED-3E74-4EAF-B3D7-2332A08A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FF61B-79C8-4EEE-8871-ADC5077FD5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889" y="983807"/>
                <a:ext cx="10327008" cy="5266681"/>
              </a:xfrm>
            </p:spPr>
            <p:txBody>
              <a:bodyPr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Question: how do we build a regression tree?</a:t>
                </a:r>
              </a:p>
              <a:p>
                <a:endParaRPr lang="en-US" sz="1600" dirty="0"/>
              </a:p>
              <a:p>
                <a:r>
                  <a:rPr lang="en-US" sz="2200" b="1" dirty="0"/>
                  <a:t>Least Squares Criterion (implemented by CART):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For each predictor, split subset at each observation (quantitative) or category (categorical) and calculate the variance of each split.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Average variances, weighted by the number of observations in each split. This corresponds to calculating an impurity measure:</a:t>
                </a:r>
              </a:p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𝑠𝑝𝑙𝑖𝑡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/>
              </a:p>
              <a:p>
                <a:pPr lvl="1" indent="0">
                  <a:buNone/>
                </a:pPr>
                <a:r>
                  <a:rPr lang="en-US" sz="2200" dirty="0">
                    <a:solidFill>
                      <a:schemeClr val="tx1"/>
                    </a:solidFill>
                  </a:rPr>
                  <a:t>Where N is the number of elements in the node before splitting, </a:t>
                </a:r>
                <a:r>
                  <a:rPr lang="en-US" sz="2200" i="1" dirty="0">
                    <a:solidFill>
                      <a:schemeClr val="tx1"/>
                    </a:solidFill>
                  </a:rPr>
                  <a:t>M</a:t>
                </a:r>
                <a:r>
                  <a:rPr lang="en-US" sz="2200" dirty="0">
                    <a:solidFill>
                      <a:schemeClr val="tx1"/>
                    </a:solidFill>
                  </a:rPr>
                  <a:t> is the number of regions after the split,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is the number of elements in 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splitted</a:t>
                </a:r>
                <a:r>
                  <a:rPr lang="en-US" sz="2200" dirty="0">
                    <a:solidFill>
                      <a:schemeClr val="tx1"/>
                    </a:solidFill>
                  </a:rPr>
                  <a:t> region m,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is the average response in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Choose split with smallest impurity.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FF61B-79C8-4EEE-8871-ADC5077FD5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889" y="983807"/>
                <a:ext cx="10327008" cy="5266681"/>
              </a:xfrm>
              <a:blipFill>
                <a:blip r:embed="rId2"/>
                <a:stretch>
                  <a:fillRect l="-1106" r="-737" b="-3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03FA-AFA2-4322-ACE3-21CB75C2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6EF525-B238-1E42-A4AB-F39E57FDC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14" y="3257550"/>
            <a:ext cx="3771900" cy="2902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750233-6171-2A4E-A3BE-7B092A61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simple Example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9A3771-3C38-4F47-AB56-5261CE210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550358"/>
              </p:ext>
            </p:extLst>
          </p:nvPr>
        </p:nvGraphicFramePr>
        <p:xfrm>
          <a:off x="833438" y="1177925"/>
          <a:ext cx="2636272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136">
                  <a:extLst>
                    <a:ext uri="{9D8B030D-6E8A-4147-A177-3AD203B41FA5}">
                      <a16:colId xmlns:a16="http://schemas.microsoft.com/office/drawing/2014/main" val="208635245"/>
                    </a:ext>
                  </a:extLst>
                </a:gridCol>
                <a:gridCol w="1318136">
                  <a:extLst>
                    <a:ext uri="{9D8B030D-6E8A-4147-A177-3AD203B41FA5}">
                      <a16:colId xmlns:a16="http://schemas.microsoft.com/office/drawing/2014/main" val="2872867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X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8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446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50275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91102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567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8219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69783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88F4D-E412-1B41-A77D-A3316765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0981B15-40D5-5147-B24D-648101059A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555683"/>
                  </p:ext>
                </p:extLst>
              </p:nvPr>
            </p:nvGraphicFramePr>
            <p:xfrm>
              <a:off x="5021703" y="3073987"/>
              <a:ext cx="5411448" cy="280575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52862">
                      <a:extLst>
                        <a:ext uri="{9D8B030D-6E8A-4147-A177-3AD203B41FA5}">
                          <a16:colId xmlns:a16="http://schemas.microsoft.com/office/drawing/2014/main" val="636678139"/>
                        </a:ext>
                      </a:extLst>
                    </a:gridCol>
                    <a:gridCol w="1352862">
                      <a:extLst>
                        <a:ext uri="{9D8B030D-6E8A-4147-A177-3AD203B41FA5}">
                          <a16:colId xmlns:a16="http://schemas.microsoft.com/office/drawing/2014/main" val="3379349681"/>
                        </a:ext>
                      </a:extLst>
                    </a:gridCol>
                    <a:gridCol w="1311642">
                      <a:extLst>
                        <a:ext uri="{9D8B030D-6E8A-4147-A177-3AD203B41FA5}">
                          <a16:colId xmlns:a16="http://schemas.microsoft.com/office/drawing/2014/main" val="3341990574"/>
                        </a:ext>
                      </a:extLst>
                    </a:gridCol>
                    <a:gridCol w="1394082">
                      <a:extLst>
                        <a:ext uri="{9D8B030D-6E8A-4147-A177-3AD203B41FA5}">
                          <a16:colId xmlns:a16="http://schemas.microsoft.com/office/drawing/2014/main" val="3070944816"/>
                        </a:ext>
                      </a:extLst>
                    </a:gridCol>
                  </a:tblGrid>
                  <a:tr h="4676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i="0" baseline="-25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SSE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SSE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44152242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7,9,8,10,7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6.8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51906455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9,8,10,7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164904613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6,7,9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4.667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4.667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945606747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6,7,9,8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677040263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6,7,9,8,10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5614975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0981B15-40D5-5147-B24D-648101059A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555683"/>
                  </p:ext>
                </p:extLst>
              </p:nvPr>
            </p:nvGraphicFramePr>
            <p:xfrm>
              <a:off x="5021703" y="3073987"/>
              <a:ext cx="5411448" cy="280575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52862">
                      <a:extLst>
                        <a:ext uri="{9D8B030D-6E8A-4147-A177-3AD203B41FA5}">
                          <a16:colId xmlns:a16="http://schemas.microsoft.com/office/drawing/2014/main" val="636678139"/>
                        </a:ext>
                      </a:extLst>
                    </a:gridCol>
                    <a:gridCol w="1352862">
                      <a:extLst>
                        <a:ext uri="{9D8B030D-6E8A-4147-A177-3AD203B41FA5}">
                          <a16:colId xmlns:a16="http://schemas.microsoft.com/office/drawing/2014/main" val="3379349681"/>
                        </a:ext>
                      </a:extLst>
                    </a:gridCol>
                    <a:gridCol w="1311642">
                      <a:extLst>
                        <a:ext uri="{9D8B030D-6E8A-4147-A177-3AD203B41FA5}">
                          <a16:colId xmlns:a16="http://schemas.microsoft.com/office/drawing/2014/main" val="3341990574"/>
                        </a:ext>
                      </a:extLst>
                    </a:gridCol>
                    <a:gridCol w="1394082">
                      <a:extLst>
                        <a:ext uri="{9D8B030D-6E8A-4147-A177-3AD203B41FA5}">
                          <a16:colId xmlns:a16="http://schemas.microsoft.com/office/drawing/2014/main" val="3070944816"/>
                        </a:ext>
                      </a:extLst>
                    </a:gridCol>
                  </a:tblGrid>
                  <a:tr h="4676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703" r="-299065" b="-497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2703" r="-199065" b="-497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767" t="-2703" r="-106796" b="-497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8182" t="-2703" b="-4972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152242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7,9,8,10,7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6.8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51906455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9,8,10,7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164904613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6,7,9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8,10,7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4.667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4.667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945606747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6,7,9,8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10,7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677040263"/>
                      </a:ext>
                    </a:extLst>
                  </a:tr>
                  <a:tr h="4676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6,7,9,8,10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5614975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7298C5-B38B-3346-B331-322245D432D7}"/>
                  </a:ext>
                </a:extLst>
              </p:cNvPr>
              <p:cNvSpPr/>
              <p:nvPr/>
            </p:nvSpPr>
            <p:spPr>
              <a:xfrm>
                <a:off x="6897712" y="2475865"/>
                <a:ext cx="16594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SSE</m:t>
                    </m:r>
                  </m:oMath>
                </a14:m>
                <a:r>
                  <a:rPr lang="en-US" sz="2000" dirty="0"/>
                  <a:t> = 10.833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7298C5-B38B-3346-B331-322245D43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712" y="2475865"/>
                <a:ext cx="1659429" cy="400110"/>
              </a:xfrm>
              <a:prstGeom prst="rect">
                <a:avLst/>
              </a:prstGeom>
              <a:blipFill>
                <a:blip r:embed="rId4"/>
                <a:stretch>
                  <a:fillRect t="-6250" r="-227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66EC1C-5A5D-A34D-82D3-C8C09B43953A}"/>
              </a:ext>
            </a:extLst>
          </p:cNvPr>
          <p:cNvSpPr txBox="1">
            <a:spLocks/>
          </p:cNvSpPr>
          <p:nvPr/>
        </p:nvSpPr>
        <p:spPr>
          <a:xfrm>
            <a:off x="4605338" y="1187526"/>
            <a:ext cx="6892118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Where should we make the first split in the tree?</a:t>
            </a:r>
          </a:p>
        </p:txBody>
      </p:sp>
    </p:spTree>
    <p:extLst>
      <p:ext uri="{BB962C8B-B14F-4D97-AF65-F5344CB8AC3E}">
        <p14:creationId xmlns:p14="http://schemas.microsoft.com/office/powerpoint/2010/main" val="28088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DC5E-7AC0-43F7-90EF-BAFD6F0A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-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A8F08-5ACC-4EA4-9E2E-FFA329114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744577"/>
          </a:xfrm>
        </p:spPr>
        <p:txBody>
          <a:bodyPr/>
          <a:lstStyle/>
          <a:p>
            <a:r>
              <a:rPr lang="en-US" dirty="0"/>
              <a:t>Two major disadvantages: difficulty to capture simple relationships and </a:t>
            </a:r>
            <a:r>
              <a:rPr lang="en-US" i="1" dirty="0"/>
              <a:t>instability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Trees tend to have </a:t>
            </a:r>
            <a:r>
              <a:rPr lang="en-US" b="1" dirty="0"/>
              <a:t>high variance</a:t>
            </a:r>
            <a:r>
              <a:rPr lang="en-US" dirty="0"/>
              <a:t>. Small change in the data can produce a very different series of splits.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Any change at an upper level of the tree is propagated down the tree and affects all other splits.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number of splits necessary to accurately capture simple models such as linear and additive relationships (to have </a:t>
            </a:r>
            <a:r>
              <a:rPr lang="en-US" b="1" dirty="0"/>
              <a:t>low bias</a:t>
            </a:r>
            <a:r>
              <a:rPr lang="en-US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Lack of smoothness.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6072A-95A1-45FE-8DCA-05D1EF46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0031-A92A-4974-9138-EDB109B0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splits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89B9-77C4-4EB1-9365-DFF1D234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002673"/>
            <a:ext cx="10564960" cy="52782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When an observation is missing a value for predictor</a:t>
            </a:r>
            <a:r>
              <a:rPr lang="en-US" i="1" dirty="0"/>
              <a:t> X</a:t>
            </a:r>
            <a:r>
              <a:rPr lang="en-US" dirty="0"/>
              <a:t>, it cannot get past a node that splits based on this predictor.  What can we do instead?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</a:t>
            </a:r>
            <a:r>
              <a:rPr lang="en-US" dirty="0">
                <a:solidFill>
                  <a:srgbClr val="C00000"/>
                </a:solidFill>
              </a:rPr>
              <a:t>surrogate splits</a:t>
            </a:r>
            <a:r>
              <a:rPr lang="en-US" dirty="0"/>
              <a:t>: Mimic of actual split in a node, but using another predictor. It is used in replacement of the original split in case a datapoint has missing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build them, we search for a feature-threshold pair that most closely matches the original split.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“Association”:</a:t>
            </a:r>
            <a:r>
              <a:rPr lang="en-US" dirty="0"/>
              <a:t> measure used to select surrogate splits. Depends on the probabilities of sending cases to a particular node + how the new split is separating observations of each class.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7D074-54F4-4958-9770-8550B0A2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62C3-86E7-478C-9341-4C2F5584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splits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B1B64-C096-4815-937D-F1C18C07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54037"/>
            <a:ext cx="10445038" cy="48001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main functions: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They split when the primary splitter is missing, which </a:t>
            </a:r>
            <a:r>
              <a:rPr lang="en-US" sz="2800" i="1" dirty="0"/>
              <a:t>may</a:t>
            </a:r>
            <a:r>
              <a:rPr lang="en-US" sz="2800" dirty="0"/>
              <a:t> never happen in the training data, but being ready for future test data increases robustness.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They reveal common patterns among predictors in dataset.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guarantee that useful surrogates can be found.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CART attempts to find 5 surrogates per split.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Number of surrogates often varies from split to split.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08E9A-DAA4-41C6-894A-3E44FC84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D1BC-F81D-4F53-A1B6-A43BF759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1BD2-04CB-4C9B-8EF9-4830B36D0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05" y="1177758"/>
            <a:ext cx="10532790" cy="45957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Decision trees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Metrics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Tree-building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Ensemble methods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Bagging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Boosting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Visualizations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common bagging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common boosting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2664-D264-4DDB-94B7-BE29C460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28CC-8EF1-4115-8421-E000EA39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splits -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C4CB-B2DB-4BAE-9895-43181B198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5A946-B3DC-4C28-ABA2-EA200DCF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050E1F-8A16-45CC-A5E3-0EC9E0AC14A1}"/>
              </a:ext>
            </a:extLst>
          </p:cNvPr>
          <p:cNvSpPr txBox="1">
            <a:spLocks/>
          </p:cNvSpPr>
          <p:nvPr/>
        </p:nvSpPr>
        <p:spPr>
          <a:xfrm>
            <a:off x="932496" y="1154037"/>
            <a:ext cx="10327008" cy="480019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Imagine situation with multiple features, two of them being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phone_bill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(continuous) and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marital_status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(categorical)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Node 1 splits based on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phone_bill</a:t>
            </a:r>
            <a:r>
              <a:rPr lang="en-US" dirty="0"/>
              <a:t>. Surrogate search might find that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marital_status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= 1 generates a similar distribution of observations in left and right node.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condition is then chosen as top surrogate split (for prediction)..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941A8D-9BE6-4B68-A6A7-443F4C9E4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1431"/>
              </p:ext>
            </p:extLst>
          </p:nvPr>
        </p:nvGraphicFramePr>
        <p:xfrm>
          <a:off x="3048001" y="4564227"/>
          <a:ext cx="6096000" cy="1836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68394124"/>
                    </a:ext>
                  </a:extLst>
                </a:gridCol>
                <a:gridCol w="1779962">
                  <a:extLst>
                    <a:ext uri="{9D8B030D-6E8A-4147-A177-3AD203B41FA5}">
                      <a16:colId xmlns:a16="http://schemas.microsoft.com/office/drawing/2014/main" val="904345435"/>
                    </a:ext>
                  </a:extLst>
                </a:gridCol>
                <a:gridCol w="2284038">
                  <a:extLst>
                    <a:ext uri="{9D8B030D-6E8A-4147-A177-3AD203B41FA5}">
                      <a16:colId xmlns:a16="http://schemas.microsoft.com/office/drawing/2014/main" val="813018816"/>
                    </a:ext>
                  </a:extLst>
                </a:gridCol>
              </a:tblGrid>
              <a:tr h="6121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child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 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060530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r>
                        <a:rPr lang="en-US" dirty="0" err="1"/>
                        <a:t>Phone_bill</a:t>
                      </a:r>
                      <a:r>
                        <a:rPr lang="en-US" dirty="0"/>
                        <a:t> 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550R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99G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50R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301G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95218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r>
                        <a:rPr lang="en-US" dirty="0" err="1"/>
                        <a:t>Marital_status</a:t>
                      </a:r>
                      <a:r>
                        <a:rPr lang="en-US" dirty="0"/>
                        <a:t>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510R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128G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51R,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311G</a:t>
                      </a:r>
                      <a:r>
                        <a:rPr lang="en-US" dirty="0"/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59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28CC-8EF1-4115-8421-E000EA39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splits -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C4CB-B2DB-4BAE-9895-43181B198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5A946-B3DC-4C28-ABA2-EA200DCF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050E1F-8A16-45CC-A5E3-0EC9E0AC14A1}"/>
              </a:ext>
            </a:extLst>
          </p:cNvPr>
          <p:cNvSpPr txBox="1">
            <a:spLocks/>
          </p:cNvSpPr>
          <p:nvPr/>
        </p:nvSpPr>
        <p:spPr>
          <a:xfrm>
            <a:off x="932496" y="1154037"/>
            <a:ext cx="10594940" cy="480019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our example, primary splitter = </a:t>
            </a:r>
            <a:r>
              <a:rPr lang="en-US" dirty="0" err="1"/>
              <a:t>phone_bill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might find that surrogate splits include marital status, commute time, age, city of residence.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Commute time associated with more time on the phone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Older individuals might be more likely to call vs text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City variable hard to interpret because we don’t know identity of cities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Surrogates can help us understand primary splitter.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Surrogate splits perform better when there is multicollinearity (just like imputation!)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20012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DA17-1CD2-4DB7-8D08-6A71211A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E4C53-C9C7-4A97-90B1-C6AA0217F7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496" y="1157604"/>
                <a:ext cx="10327008" cy="5000128"/>
              </a:xfrm>
            </p:spPr>
            <p:txBody>
              <a:bodyPr/>
              <a:lstStyle/>
              <a:p>
                <a:r>
                  <a:rPr lang="en-US" dirty="0"/>
                  <a:t>Reduces the size of decision trees by removing branches that have little predictive power. This helps reduce overfitting. Two main types: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1" dirty="0"/>
                  <a:t>Reduced Error Pruning: </a:t>
                </a:r>
                <a:r>
                  <a:rPr lang="en-US" dirty="0"/>
                  <a:t>Starting at leaves, replace each node with its most common class. If accuracy reduction is inferior than a given threshold, change is kept.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1" dirty="0"/>
                  <a:t>Cost Complexity Pruning: </a:t>
                </a:r>
                <a:r>
                  <a:rPr lang="en-US" dirty="0"/>
                  <a:t>remove subtree that minimizes the difference of the error of pruning that tree and leaving it as is, normalized by the difference in leaves: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𝑙𝑒𝑎𝑣𝑒𝑠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𝑙𝑒𝑎𝑣𝑒𝑠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E4C53-C9C7-4A97-90B1-C6AA0217F7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1157604"/>
                <a:ext cx="10327008" cy="5000128"/>
              </a:xfrm>
              <a:blipFill>
                <a:blip r:embed="rId3"/>
                <a:stretch>
                  <a:fillRect l="-982" r="-123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20699-7C46-4406-BA13-EEA9EC15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A61A-23E2-4880-9B08-99544C09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Complexity in Pruning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8AF78-C6BF-4865-A49C-D90A2F2D1C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627619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Denote the large 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and define a subtree T 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as a tree that can be obtained by collapsing any number of its internal nodes.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then define the cost-complexity criterion: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:r>
                  <a:rPr lang="en-US" i="1" dirty="0"/>
                  <a:t>L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 is the loss associated with tree </a:t>
                </a:r>
                <a:r>
                  <a:rPr lang="en-US" i="1" dirty="0"/>
                  <a:t>T</a:t>
                </a:r>
                <a:r>
                  <a:rPr lang="en-US" dirty="0"/>
                  <a:t>, |</a:t>
                </a:r>
                <a:r>
                  <a:rPr lang="en-US" i="1" dirty="0"/>
                  <a:t>T</a:t>
                </a:r>
                <a:r>
                  <a:rPr lang="en-US" dirty="0"/>
                  <a:t>| is the number of terminal nodes in tree </a:t>
                </a:r>
                <a:r>
                  <a:rPr lang="en-US" i="1" dirty="0"/>
                  <a:t>s</a:t>
                </a:r>
                <a:r>
                  <a:rPr lang="en-US" dirty="0"/>
                  <a:t>, and </a:t>
                </a:r>
                <a:r>
                  <a:rPr lang="en-US" i="1" dirty="0"/>
                  <a:t>α</a:t>
                </a:r>
                <a:r>
                  <a:rPr lang="en-US" dirty="0"/>
                  <a:t> is the complexity tuning parameter that controls the tradeoff between the two.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8AF78-C6BF-4865-A49C-D90A2F2D1C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627619"/>
              </a:xfrm>
              <a:blipFill>
                <a:blip r:embed="rId2"/>
                <a:stretch>
                  <a:fillRect l="-983" r="-1474" b="-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A1918-6E8B-4130-A95F-D78D622F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C24B-464F-46F0-8CDB-B867C10F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Algorithm to Prune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6D459-DF6D-4DF2-899A-6455C34D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DC7BBD-AD1A-4997-85EF-EF4ED3454D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2496" y="983807"/>
                <a:ext cx="10327008" cy="491407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2300" dirty="0"/>
                  <a:t>The pruning algorithm, as seen in the lecture: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300" dirty="0"/>
                  <a:t>Start with a full 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/>
                  <a:t> (each leaf node is pure)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300" dirty="0"/>
                  <a:t>Replace a subtree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/>
                  <a:t> with a leaf node to obtain a pruned 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300" dirty="0"/>
                  <a:t>. This subtree should be selected to minimize</a:t>
                </a:r>
                <a:br>
                  <a:rPr lang="en-US" sz="23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mr-IN" sz="2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𝐿𝑜𝑠𝑠</m:t>
                        </m:r>
                        <m:d>
                          <m:dPr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 smtClean="0">
                                    <a:latin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30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𝐿𝑜𝑠𝑠</m:t>
                        </m:r>
                        <m:r>
                          <a:rPr lang="en-US" sz="230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30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 smtClean="0">
                            <a:latin typeface="Cambria Math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 smtClean="0">
                                    <a:latin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30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300" i="1" smtClean="0">
                            <a:latin typeface="Cambria Math" charset="0"/>
                          </a:rPr>
                          <m:t>−|</m:t>
                        </m:r>
                        <m:sSub>
                          <m:sSubPr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30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 smtClean="0">
                            <a:latin typeface="Cambria Math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2300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300" dirty="0"/>
                  <a:t>Iterate this pruning process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30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30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3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300" dirty="0"/>
                  <a:t> is the tree containing just the root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 </m:t>
                    </m:r>
                  </m:oMath>
                </a14:m>
                <a:endParaRPr lang="en-US" sz="2300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300" dirty="0"/>
                  <a:t> Select the optimal 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3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300" dirty="0"/>
                  <a:t>by cross validation. </a:t>
                </a:r>
              </a:p>
              <a:p>
                <a:pPr>
                  <a:spcAft>
                    <a:spcPts val="600"/>
                  </a:spcAft>
                </a:pPr>
                <a:endParaRPr lang="en-US" sz="2300" dirty="0"/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This optimal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300" dirty="0"/>
                  <a:t> tree will correspond to the one selected via </a:t>
                </a:r>
                <a:r>
                  <a:rPr lang="en-US" sz="2300" dirty="0" err="1"/>
                  <a:t>CVing</a:t>
                </a:r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3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2300" dirty="0"/>
                  <a:t>.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DC7BBD-AD1A-4997-85EF-EF4ED3454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96" y="983807"/>
                <a:ext cx="10327008" cy="4914073"/>
              </a:xfrm>
              <a:prstGeom prst="rect">
                <a:avLst/>
              </a:prstGeom>
              <a:blipFill>
                <a:blip r:embed="rId2"/>
                <a:stretch>
                  <a:fillRect l="-736" t="-773" r="-613" b="-20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0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19085C-C50B-4A4C-A7C4-4583E8F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7962"/>
            <a:ext cx="10363200" cy="1362076"/>
          </a:xfrm>
        </p:spPr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5CAEDA-E0E0-41DB-8A59-5198DB489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429000"/>
            <a:ext cx="10363200" cy="387093"/>
          </a:xfrm>
        </p:spPr>
        <p:txBody>
          <a:bodyPr/>
          <a:lstStyle/>
          <a:p>
            <a:r>
              <a:rPr lang="en-US" dirty="0"/>
              <a:t>Assemblers 2: Age of weak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F5ED-5D5E-4934-B2EA-54F80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7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B6096-73E0-4CDE-9B09-C99D7B2C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ensemble methods?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FBED-4E34-4F88-B879-DA0EAF98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59800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Combination of learners to increase accuracy and reduce overfitting.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 multiple models with a common objective and fuse their outputs. Multiple ways of fusing them, can you think of some?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 causes of error in learning: noise, bias, variance. Ensembles help reduce those factors.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Improves stability of machine learning models. Combination of multiple learners reduces variance, especially in the case of unstable classifiers.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BAF9B-A68C-451F-B7F5-1049E77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7839-CA21-46CE-80B0-A7A369B24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6906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Typically, decision trees are used as base learners. 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Ensembles usually retrain learners on subsets of the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Multiple ways to get those subsets: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Bagging</a:t>
            </a:r>
            <a:r>
              <a:rPr lang="en-US" sz="2800" dirty="0"/>
              <a:t>: resample original data with replacement:.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Boosting</a:t>
            </a:r>
            <a:r>
              <a:rPr lang="en-US" sz="2800" dirty="0"/>
              <a:t>: ‘resample’ original data by choosing troublesome points more often.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learners can also be retrained on modified versions of the original data (gradient boosting).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657AF-DC74-4546-99E8-DFD004F1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AEFBEA-A5E0-483B-8D17-507780AB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What are ensemble methods?</a:t>
            </a:r>
          </a:p>
        </p:txBody>
      </p:sp>
    </p:spTree>
    <p:extLst>
      <p:ext uri="{BB962C8B-B14F-4D97-AF65-F5344CB8AC3E}">
        <p14:creationId xmlns:p14="http://schemas.microsoft.com/office/powerpoint/2010/main" val="22244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1080-68FB-4883-BA75-DF118768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6280AE-6142-4289-ABA7-18228A3949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495" y="1177758"/>
                <a:ext cx="10591449" cy="4841077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Boostrap aggregating (Bagging): ensemble meta-algorithm designed to improve stability of ML models.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Main idea: </a:t>
                </a:r>
              </a:p>
              <a:p>
                <a:pPr marL="120012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resample data to generate a subset S.</a:t>
                </a:r>
              </a:p>
              <a:p>
                <a:pPr marL="120012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Train an overfit learner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e.g. complex tree, on the sampled data. </a:t>
                </a:r>
              </a:p>
              <a:p>
                <a:pPr marL="120012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the process </a:t>
                </a:r>
                <a:r>
                  <a:rPr lang="en-US" i="1" dirty="0"/>
                  <a:t>K</a:t>
                </a:r>
                <a:r>
                  <a:rPr lang="en-US" dirty="0"/>
                  <a:t> times. When done, combine the </a:t>
                </a:r>
                <a:r>
                  <a:rPr lang="en-US" i="1" dirty="0"/>
                  <a:t>K</a:t>
                </a:r>
                <a:r>
                  <a:rPr lang="en-US" dirty="0"/>
                  <a:t> model predictions into one prediction by averaging or majority-voting the outputs:</a:t>
                </a:r>
              </a:p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𝑏𝑎𝑔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(⋅)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𝑏𝑎𝑔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arg</m:t>
                      </m:r>
                      <m:limLow>
                        <m:limLow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lim>
                      </m:limLow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6280AE-6142-4289-ABA7-18228A3949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5" y="1177758"/>
                <a:ext cx="10591449" cy="4841077"/>
              </a:xfrm>
              <a:blipFill>
                <a:blip r:embed="rId2"/>
                <a:stretch>
                  <a:fillRect l="-958" r="-479" b="-52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4E632-EA32-4D0F-AC5D-36708693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93C69-42C8-4773-97F2-AAC5BFF9D21A}"/>
              </a:ext>
            </a:extLst>
          </p:cNvPr>
          <p:cNvSpPr txBox="1"/>
          <p:nvPr/>
        </p:nvSpPr>
        <p:spPr>
          <a:xfrm>
            <a:off x="2071868" y="4629344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Regression: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54A17-3F64-4DEE-BDAA-F57D54E53D5B}"/>
              </a:ext>
            </a:extLst>
          </p:cNvPr>
          <p:cNvSpPr txBox="1"/>
          <p:nvPr/>
        </p:nvSpPr>
        <p:spPr>
          <a:xfrm>
            <a:off x="2013994" y="5649503"/>
            <a:ext cx="146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Classification: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A42EC-4CD0-45F8-B1AA-23242B528CDB}"/>
              </a:ext>
            </a:extLst>
          </p:cNvPr>
          <p:cNvSpPr txBox="1"/>
          <p:nvPr/>
        </p:nvSpPr>
        <p:spPr>
          <a:xfrm>
            <a:off x="8189088" y="5692874"/>
            <a:ext cx="179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(Majority Vote)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38031-2F06-403F-BC3B-DD11242EAA6A}"/>
              </a:ext>
            </a:extLst>
          </p:cNvPr>
          <p:cNvSpPr txBox="1"/>
          <p:nvPr/>
        </p:nvSpPr>
        <p:spPr>
          <a:xfrm>
            <a:off x="8189088" y="4629403"/>
            <a:ext cx="179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(Average)</a:t>
            </a:r>
          </a:p>
        </p:txBody>
      </p:sp>
    </p:spTree>
    <p:extLst>
      <p:ext uri="{BB962C8B-B14F-4D97-AF65-F5344CB8AC3E}">
        <p14:creationId xmlns:p14="http://schemas.microsoft.com/office/powerpoint/2010/main" val="30992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734D-D832-4AE9-A277-9134AE20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B6EFF-4E49-4E48-A482-7DE45396AD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6314" y="983807"/>
                <a:ext cx="11493416" cy="528833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Bagging is generally not recommended when the base classifier shows high bias, as the technique does no bias reduction.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Variance is improved.  Why?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Question: should we subsample with or without replacement?</a:t>
                </a:r>
              </a:p>
              <a:p>
                <a:endParaRPr lang="en-US" dirty="0"/>
              </a:p>
              <a:p>
                <a:r>
                  <a:rPr lang="en-US" dirty="0"/>
                  <a:t>Answer: both work. Typically, with replacement is used.  See “Observations on Bagging”, </a:t>
                </a:r>
                <a:r>
                  <a:rPr lang="en-US" dirty="0" err="1"/>
                  <a:t>Buja</a:t>
                </a:r>
                <a:r>
                  <a:rPr lang="en-US" dirty="0"/>
                  <a:t> et al., 2006* - proves that identical results are obtained if: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𝑤𝑖𝑡h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𝑤𝑜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B6EFF-4E49-4E48-A482-7DE45396AD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314" y="983807"/>
                <a:ext cx="11493416" cy="5288330"/>
              </a:xfrm>
              <a:blipFill>
                <a:blip r:embed="rId2"/>
                <a:stretch>
                  <a:fillRect l="-883" b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50783-A769-4EC5-BF13-34179259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1597E-1481-4A13-94E6-3B27D2047F5E}"/>
              </a:ext>
            </a:extLst>
          </p:cNvPr>
          <p:cNvSpPr txBox="1"/>
          <p:nvPr/>
        </p:nvSpPr>
        <p:spPr>
          <a:xfrm>
            <a:off x="1014169" y="6272137"/>
            <a:ext cx="522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Buja</a:t>
            </a:r>
            <a:r>
              <a:rPr lang="en-US" dirty="0"/>
              <a:t> and </a:t>
            </a:r>
            <a:r>
              <a:rPr lang="en-US" dirty="0" err="1"/>
              <a:t>Stuetzel</a:t>
            </a:r>
            <a:r>
              <a:rPr lang="en-US" dirty="0"/>
              <a:t>, 2006, section 7.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5FA2ED-3054-4313-AB4E-B2DCAD93E7EA}"/>
              </a:ext>
            </a:extLst>
          </p:cNvPr>
          <p:cNvSpPr/>
          <p:nvPr/>
        </p:nvSpPr>
        <p:spPr>
          <a:xfrm>
            <a:off x="6138533" y="5805973"/>
            <a:ext cx="745100" cy="51093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82A7A-82BB-4911-B2FF-F7FBDFC5D765}"/>
              </a:ext>
            </a:extLst>
          </p:cNvPr>
          <p:cNvSpPr txBox="1"/>
          <p:nvPr/>
        </p:nvSpPr>
        <p:spPr>
          <a:xfrm>
            <a:off x="8398901" y="5053913"/>
            <a:ext cx="26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Number of observations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947B9CF-F491-454E-8733-045BCE08EF50}"/>
              </a:ext>
            </a:extLst>
          </p:cNvPr>
          <p:cNvSpPr/>
          <p:nvPr/>
        </p:nvSpPr>
        <p:spPr>
          <a:xfrm flipH="1">
            <a:off x="6692307" y="5051420"/>
            <a:ext cx="1839941" cy="187081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5363044-661B-4ED8-B54B-EA243BD77122}"/>
              </a:ext>
            </a:extLst>
          </p:cNvPr>
          <p:cNvSpPr/>
          <p:nvPr/>
        </p:nvSpPr>
        <p:spPr>
          <a:xfrm rot="21111550" flipH="1" flipV="1">
            <a:off x="7018029" y="6064884"/>
            <a:ext cx="2524639" cy="318052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76CC4D-7DDC-4B52-B89B-BF54DD297E7C}"/>
              </a:ext>
            </a:extLst>
          </p:cNvPr>
          <p:cNvSpPr/>
          <p:nvPr/>
        </p:nvSpPr>
        <p:spPr>
          <a:xfrm>
            <a:off x="4572000" y="5786350"/>
            <a:ext cx="1119731" cy="48578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D7643-CE33-4733-B5B0-66FAF9FCAA45}"/>
              </a:ext>
            </a:extLst>
          </p:cNvPr>
          <p:cNvSpPr txBox="1"/>
          <p:nvPr/>
        </p:nvSpPr>
        <p:spPr>
          <a:xfrm>
            <a:off x="1979189" y="5625806"/>
            <a:ext cx="276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Sample size with replacement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428180-28C5-4083-BA36-DADE27237F1D}"/>
              </a:ext>
            </a:extLst>
          </p:cNvPr>
          <p:cNvSpPr/>
          <p:nvPr/>
        </p:nvSpPr>
        <p:spPr>
          <a:xfrm>
            <a:off x="6300216" y="5320502"/>
            <a:ext cx="392091" cy="39209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812B96-659D-4FE6-AC21-AF824FB54BD9}"/>
              </a:ext>
            </a:extLst>
          </p:cNvPr>
          <p:cNvSpPr/>
          <p:nvPr/>
        </p:nvSpPr>
        <p:spPr>
          <a:xfrm rot="497077" flipH="1" flipV="1">
            <a:off x="4023659" y="6096714"/>
            <a:ext cx="499601" cy="137754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4B6DA-AC75-45CF-8B6D-908130062946}"/>
              </a:ext>
            </a:extLst>
          </p:cNvPr>
          <p:cNvSpPr txBox="1"/>
          <p:nvPr/>
        </p:nvSpPr>
        <p:spPr>
          <a:xfrm>
            <a:off x="8874787" y="5596818"/>
            <a:ext cx="276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Sample size without replacement</a:t>
            </a:r>
          </a:p>
        </p:txBody>
      </p:sp>
    </p:spTree>
    <p:extLst>
      <p:ext uri="{BB962C8B-B14F-4D97-AF65-F5344CB8AC3E}">
        <p14:creationId xmlns:p14="http://schemas.microsoft.com/office/powerpoint/2010/main" val="25233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  <p:bldP spid="18" grpId="0" uiExpand="1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19085C-C50B-4A4C-A7C4-4583E8F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7962"/>
            <a:ext cx="10363200" cy="1362076"/>
          </a:xfrm>
        </p:spPr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5CAEDA-E0E0-41DB-8A59-5198DB489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429000"/>
            <a:ext cx="10363200" cy="387093"/>
          </a:xfrm>
        </p:spPr>
        <p:txBody>
          <a:bodyPr/>
          <a:lstStyle/>
          <a:p>
            <a:r>
              <a:rPr lang="en-US" dirty="0"/>
              <a:t>The backbone of many ensemble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F5ED-5D5E-4934-B2EA-54F80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0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EBAFE-D79E-C345-A57D-B50CF587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Bagging improve Variance?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6C73FA-C72F-4744-A2A9-A337F1EBDA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223042"/>
              </a:xfrm>
            </p:spPr>
            <p:txBody>
              <a:bodyPr/>
              <a:lstStyle/>
              <a:p>
                <a:r>
                  <a:rPr lang="en-US" sz="26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 be the predictions (for a specific observation) between two base trees for a bagging (or random forest) model.  For simplicity let’s assume there are only 2 trees involved.  </a:t>
                </a:r>
              </a:p>
              <a:p>
                <a:endParaRPr lang="en-US" sz="800" dirty="0"/>
              </a:p>
              <a:p>
                <a:r>
                  <a:rPr lang="en-US" sz="2600" dirty="0"/>
                  <a:t>What is the prediction from this bagging model (in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)?  What is the variance of this prediction (assume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have the same prediction variance,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/>
                  <a:t>)?</a:t>
                </a:r>
              </a:p>
              <a:p>
                <a:endParaRPr lang="en-US" sz="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i="1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 i="1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00" i="1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nor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600" i="1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600" i="1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>
                          <a:latin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</a:rPr>
                      <m:t>𝜎𝜎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/>
              </a:p>
              <a:p>
                <a:pPr algn="ctr"/>
                <a:endParaRPr lang="en-US" sz="2600" dirty="0"/>
              </a:p>
              <a:p>
                <a:pPr algn="ctr"/>
                <a:endParaRPr lang="en-US" sz="2600" dirty="0"/>
              </a:p>
              <a:p>
                <a:pPr algn="ctr"/>
                <a:r>
                  <a:rPr lang="en-US" sz="26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6C73FA-C72F-4744-A2A9-A337F1EBDA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223042"/>
              </a:xfrm>
              <a:blipFill>
                <a:blip r:embed="rId2"/>
                <a:stretch>
                  <a:fillRect r="-1106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25F6C-6FF5-BB43-8B29-42BACCCE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3444-0FD1-4BE6-8F1D-A635E608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890B4-5CAE-4E5D-BAA4-15BDD0F12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6443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Sequential algorithm where at each step, a weak learner is trained based on the results of the previous learner.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main types: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b="1" dirty="0"/>
              <a:t>Adaptive Boosting</a:t>
            </a:r>
            <a:r>
              <a:rPr lang="en-US" dirty="0"/>
              <a:t>: Reweight datapoints based on performance of last weak learner. Focuses on points where previous learner had trouble. Example: AdaBoost.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b="1" dirty="0"/>
              <a:t>Gradient Boosting</a:t>
            </a:r>
            <a:r>
              <a:rPr lang="en-US" dirty="0"/>
              <a:t>: Train new learner on residuals of overall model. Constitutes gradient boosting because approximating the residual and adding to the previous result is essentially a form of gradient descent. Example: </a:t>
            </a:r>
            <a:r>
              <a:rPr lang="en-US" dirty="0" err="1"/>
              <a:t>XGBoost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0D8E9-42DA-427B-97D2-BCCB4895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CF42-D7BF-4B9F-B284-08AAE0F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2E0927-27A6-4A01-810E-F158AB7F2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153" y="1540576"/>
            <a:ext cx="7553694" cy="37768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7599A-8FC1-4416-AA96-7817643B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7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A45A0F-1D6C-4D83-9225-539114A584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496" y="817478"/>
                <a:ext cx="10910254" cy="5583321"/>
              </a:xfrm>
            </p:spPr>
            <p:txBody>
              <a:bodyPr/>
              <a:lstStyle/>
              <a:p>
                <a:pPr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Task is to estimate target continuous function </a:t>
                </a:r>
                <a:r>
                  <a:rPr lang="en-US" i="1" dirty="0"/>
                  <a:t>F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). We measure goodness of estimation with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be a preliminary function (model prediction, really).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 Gradient boosting assumes that: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Basic Gradient boosting workflow:</a:t>
                </a: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such that:</a:t>
                </a:r>
              </a:p>
              <a:p>
                <a:pPr marL="120012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Repeat from step 2, M times.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A45A0F-1D6C-4D83-9225-539114A584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817478"/>
                <a:ext cx="10910254" cy="5583321"/>
              </a:xfrm>
              <a:blipFill>
                <a:blip r:embed="rId2"/>
                <a:stretch>
                  <a:fillRect l="-929" b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2800E-FB87-4F33-B7DD-F5AC9F5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67CDD2-60CF-462E-926E-F7C17118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Gradient Boosting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0ADD91F-B6AD-40DB-87BD-B3F0D5BB81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0127" y="4598987"/>
                <a:ext cx="8551746" cy="587247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0ADD91F-B6AD-40DB-87BD-B3F0D5BB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127" y="4598987"/>
                <a:ext cx="8551746" cy="58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0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2800E-FB87-4F33-B7DD-F5AC9F5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67CDD2-60CF-462E-926E-F7C17118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Gradient Boosting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0ADD91F-B6AD-40DB-87BD-B3F0D5BB81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4555" y="1313526"/>
                <a:ext cx="8551746" cy="587247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0ADD91F-B6AD-40DB-87BD-B3F0D5BB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555" y="1313526"/>
                <a:ext cx="8551746" cy="587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2BCC509D-3FF7-488D-81E7-8A579CF99094}"/>
              </a:ext>
            </a:extLst>
          </p:cNvPr>
          <p:cNvSpPr/>
          <p:nvPr/>
        </p:nvSpPr>
        <p:spPr>
          <a:xfrm rot="10800000">
            <a:off x="5757530" y="1903230"/>
            <a:ext cx="382772" cy="91440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82C3E9-75AF-43EE-BCF5-35AD549ACFAB}"/>
                  </a:ext>
                </a:extLst>
              </p:cNvPr>
              <p:cNvSpPr txBox="1"/>
              <p:nvPr/>
            </p:nvSpPr>
            <p:spPr>
              <a:xfrm>
                <a:off x="2906232" y="2968421"/>
                <a:ext cx="64681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we can find a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that we can plug in here to make this equation true, we can train a basic learner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to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82C3E9-75AF-43EE-BCF5-35AD549AC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232" y="2968421"/>
                <a:ext cx="6468140" cy="1200329"/>
              </a:xfrm>
              <a:prstGeom prst="rect">
                <a:avLst/>
              </a:prstGeom>
              <a:blipFill>
                <a:blip r:embed="rId3"/>
                <a:stretch>
                  <a:fillRect l="-1508" t="-4061" r="-47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AFF3B17-70B7-45B1-9967-B0358DDB2288}"/>
              </a:ext>
            </a:extLst>
          </p:cNvPr>
          <p:cNvSpPr txBox="1"/>
          <p:nvPr/>
        </p:nvSpPr>
        <p:spPr>
          <a:xfrm>
            <a:off x="1013635" y="4600305"/>
            <a:ext cx="970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basically searching for a vector that points to the direction that reduces our loss… does that sound familiar?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54109-08B8-444F-931A-F5B4E1F16299}"/>
              </a:ext>
            </a:extLst>
          </p:cNvPr>
          <p:cNvSpPr txBox="1"/>
          <p:nvPr/>
        </p:nvSpPr>
        <p:spPr>
          <a:xfrm>
            <a:off x="2402958" y="5582093"/>
            <a:ext cx="747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Gradient descent!</a:t>
            </a:r>
          </a:p>
        </p:txBody>
      </p:sp>
    </p:spTree>
    <p:extLst>
      <p:ext uri="{BB962C8B-B14F-4D97-AF65-F5344CB8AC3E}">
        <p14:creationId xmlns:p14="http://schemas.microsoft.com/office/powerpoint/2010/main" val="564364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DAF74D-4392-4029-80D2-8F292F1958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4250"/>
                <a:ext cx="10327008" cy="2111143"/>
              </a:xfrm>
            </p:spPr>
            <p:txBody>
              <a:bodyPr/>
              <a:lstStyle/>
              <a:p>
                <a:r>
                  <a:rPr lang="en-US" dirty="0"/>
                  <a:t>By solving a simple 1D optimization problem, we could also find the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for each step, by computing: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gives us an updated Gradient Boosting algorithm:</a:t>
                </a: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Compute negative gradient per observation: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Train base learner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on the gradients</a:t>
                </a: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with line search strategy</a:t>
                </a: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dirty="0"/>
                  <a:t>Repeat from 2, M times.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DAF74D-4392-4029-80D2-8F292F1958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4250"/>
                <a:ext cx="10327008" cy="2111143"/>
              </a:xfrm>
              <a:blipFill>
                <a:blip r:embed="rId2"/>
                <a:stretch>
                  <a:fillRect b="-159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9E691-2E85-4FCB-8D9C-62CB87CE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AD092C-FA91-4BF1-9038-65B05D54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Gradient Boosting</a:t>
            </a:r>
          </a:p>
        </p:txBody>
      </p:sp>
    </p:spTree>
    <p:extLst>
      <p:ext uri="{BB962C8B-B14F-4D97-AF65-F5344CB8AC3E}">
        <p14:creationId xmlns:p14="http://schemas.microsoft.com/office/powerpoint/2010/main" val="5979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C6397F-C184-4475-A2F9-B786D883F8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Where do the residuals come in?	</a:t>
                </a:r>
              </a:p>
              <a:p>
                <a:endParaRPr lang="en-US" dirty="0"/>
              </a:p>
              <a:p>
                <a:r>
                  <a:rPr lang="en-US" dirty="0"/>
                  <a:t>If we consider Mean Squared Error as our loss function, the per-observation gradient is:</a:t>
                </a:r>
              </a:p>
              <a:p>
                <a:pPr marL="0" indent="0"/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/>
                  <a:t>The derivation we found before works with any loss function.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C6397F-C184-4475-A2F9-B786D883F8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95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28D8F-2FFD-4E12-B3D7-4E1EFA4F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1267E5-74D4-489E-8C55-3DEB9955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Gradient Boosting</a:t>
            </a:r>
          </a:p>
        </p:txBody>
      </p:sp>
    </p:spTree>
    <p:extLst>
      <p:ext uri="{BB962C8B-B14F-4D97-AF65-F5344CB8AC3E}">
        <p14:creationId xmlns:p14="http://schemas.microsoft.com/office/powerpoint/2010/main" val="5004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E444-BA4E-4986-A991-891D8376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Tree Boosting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5128A9-C779-42D5-860A-6242B44D56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627619"/>
              </a:xfrm>
            </p:spPr>
            <p:txBody>
              <a:bodyPr/>
              <a:lstStyle/>
              <a:p>
                <a:r>
                  <a:rPr lang="en-US" sz="2600" dirty="0"/>
                  <a:t>When dealing with decision trees, we can take the concept further by selecting a specific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/>
                  <a:t> for each of the tree’s regions. The output of a tree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𝑗𝑚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600" dirty="0"/>
              </a:p>
              <a:p>
                <a:r>
                  <a:rPr lang="en-US" sz="2600" dirty="0"/>
                  <a:t>The model update rule becomes: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𝑗𝑚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𝑗𝑚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5128A9-C779-42D5-860A-6242B44D5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627619"/>
              </a:xfrm>
              <a:blipFill>
                <a:blip r:embed="rId2"/>
                <a:stretch>
                  <a:fillRect b="-5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39568-531B-4F49-B982-E643986A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A6A762-B1AA-4F48-A49D-4AB295BDCBD4}"/>
              </a:ext>
            </a:extLst>
          </p:cNvPr>
          <p:cNvSpPr/>
          <p:nvPr/>
        </p:nvSpPr>
        <p:spPr>
          <a:xfrm>
            <a:off x="5347732" y="2461034"/>
            <a:ext cx="416605" cy="356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5D958-C286-41D3-97A9-2DFE033866D0}"/>
              </a:ext>
            </a:extLst>
          </p:cNvPr>
          <p:cNvSpPr txBox="1"/>
          <p:nvPr/>
        </p:nvSpPr>
        <p:spPr>
          <a:xfrm>
            <a:off x="7557429" y="2377513"/>
            <a:ext cx="150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Number of leaves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1D17C7-D20E-427B-B696-5BBD2D57E826}"/>
              </a:ext>
            </a:extLst>
          </p:cNvPr>
          <p:cNvSpPr/>
          <p:nvPr/>
        </p:nvSpPr>
        <p:spPr>
          <a:xfrm flipH="1">
            <a:off x="5758400" y="2521282"/>
            <a:ext cx="1779419" cy="120716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6D5294-638E-4614-B00C-8076A31241DA}"/>
              </a:ext>
            </a:extLst>
          </p:cNvPr>
          <p:cNvSpPr/>
          <p:nvPr/>
        </p:nvSpPr>
        <p:spPr>
          <a:xfrm>
            <a:off x="6477716" y="2972936"/>
            <a:ext cx="504723" cy="44304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CA962-2536-4F89-87DB-669D471A6EA3}"/>
              </a:ext>
            </a:extLst>
          </p:cNvPr>
          <p:cNvSpPr txBox="1"/>
          <p:nvPr/>
        </p:nvSpPr>
        <p:spPr>
          <a:xfrm>
            <a:off x="8309096" y="2981154"/>
            <a:ext cx="235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Disjoint regions partitioned by the tree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FF246C0-1E0B-46E0-8823-AEF382F7C024}"/>
              </a:ext>
            </a:extLst>
          </p:cNvPr>
          <p:cNvSpPr/>
          <p:nvPr/>
        </p:nvSpPr>
        <p:spPr>
          <a:xfrm rot="10800000" flipH="1">
            <a:off x="6914990" y="3304320"/>
            <a:ext cx="1394106" cy="98182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83AA-0986-454F-9333-25046C8C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C19EB-0AD9-4869-856A-C221D55A0BEA}"/>
              </a:ext>
            </a:extLst>
          </p:cNvPr>
          <p:cNvSpPr txBox="1"/>
          <p:nvPr/>
        </p:nvSpPr>
        <p:spPr>
          <a:xfrm>
            <a:off x="1710070" y="2243471"/>
            <a:ext cx="8771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Let’s look at graphs!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anose="020B0A04020102020204" pitchFamily="34" charset="0"/>
              </a:rPr>
              <a:t>GRAPH TIME</a:t>
            </a:r>
          </a:p>
          <a:p>
            <a:pPr algn="ctr"/>
            <a:endParaRPr lang="en-US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http://arogozhnikov.github.io/2016/06/24/gradient_boosting_explained.html</a:t>
            </a:r>
          </a:p>
        </p:txBody>
      </p:sp>
    </p:spTree>
    <p:extLst>
      <p:ext uri="{BB962C8B-B14F-4D97-AF65-F5344CB8AC3E}">
        <p14:creationId xmlns:p14="http://schemas.microsoft.com/office/powerpoint/2010/main" val="976400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19085C-C50B-4A4C-A7C4-4583E8F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7962"/>
            <a:ext cx="10363200" cy="1362076"/>
          </a:xfrm>
        </p:spPr>
        <p:txBody>
          <a:bodyPr/>
          <a:lstStyle/>
          <a:p>
            <a:r>
              <a:rPr lang="en-US" dirty="0"/>
              <a:t>Common Bagging Techniques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5CAEDA-E0E0-41DB-8A59-5198DB489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429000"/>
            <a:ext cx="10363200" cy="387093"/>
          </a:xfrm>
        </p:spPr>
        <p:txBody>
          <a:bodyPr/>
          <a:lstStyle/>
          <a:p>
            <a:r>
              <a:rPr lang="en-US" dirty="0"/>
              <a:t>Random Forests, of course.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F5ED-5D5E-4934-B2EA-54F80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3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DEBC-3952-41F8-BBF2-A557C826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decision tree?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04E9-2DD1-4567-A57C-B4801F54A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74" y="1228266"/>
            <a:ext cx="6171242" cy="4928074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600" dirty="0"/>
              <a:t>Classification through sequential decisions.</a:t>
            </a:r>
          </a:p>
          <a:p>
            <a:pPr marL="457200" indent="-457200">
              <a:buFontTx/>
              <a:buChar char="-"/>
            </a:pPr>
            <a:r>
              <a:rPr lang="en-US" sz="2600" dirty="0"/>
              <a:t>Similar to human decision making.</a:t>
            </a:r>
          </a:p>
          <a:p>
            <a:pPr marL="457200" indent="-457200">
              <a:buFontTx/>
              <a:buChar char="-"/>
            </a:pPr>
            <a:r>
              <a:rPr lang="en-US" sz="2600" dirty="0"/>
              <a:t>Algorithm decides what path to follow at each step.</a:t>
            </a:r>
          </a:p>
          <a:p>
            <a:pPr marL="457200" indent="-457200">
              <a:buFontTx/>
              <a:buChar char="-"/>
            </a:pPr>
            <a:r>
              <a:rPr lang="en-US" sz="2600" dirty="0"/>
              <a:t>The tree is built out by choosing features and thresholds that minimize the error of the prediction product, based on different metrics that we’ll explore next.</a:t>
            </a:r>
          </a:p>
          <a:p>
            <a:pPr marL="457200" indent="-457200">
              <a:buFontTx/>
              <a:buChar char="-"/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765F4-86E7-4947-81BF-23F155AD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AFF4B2-2BB0-7D46-A45A-08606A991BCE}"/>
                  </a:ext>
                </a:extLst>
              </p:cNvPr>
              <p:cNvSpPr txBox="1"/>
              <p:nvPr/>
            </p:nvSpPr>
            <p:spPr>
              <a:xfrm>
                <a:off x="9010405" y="1752153"/>
                <a:ext cx="1426994" cy="33855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width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600" dirty="0"/>
                  <a:t> 1.05in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AFF4B2-2BB0-7D46-A45A-08606A991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405" y="1752153"/>
                <a:ext cx="1426994" cy="338554"/>
              </a:xfrm>
              <a:prstGeom prst="rect">
                <a:avLst/>
              </a:prstGeom>
              <a:blipFill>
                <a:blip r:embed="rId3"/>
                <a:stretch>
                  <a:fillRect l="-870" r="-4348" b="-1666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37E04-9503-6D4D-B647-AED6EA2515D8}"/>
                  </a:ext>
                </a:extLst>
              </p:cNvPr>
              <p:cNvSpPr txBox="1"/>
              <p:nvPr/>
            </p:nvSpPr>
            <p:spPr>
              <a:xfrm>
                <a:off x="7883068" y="2735929"/>
                <a:ext cx="1531188" cy="33855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width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600" dirty="0"/>
                  <a:t> 0.725in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37E04-9503-6D4D-B647-AED6EA251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68" y="2735929"/>
                <a:ext cx="1531188" cy="338554"/>
              </a:xfrm>
              <a:prstGeom prst="rect">
                <a:avLst/>
              </a:prstGeom>
              <a:blipFill>
                <a:blip r:embed="rId4"/>
                <a:stretch>
                  <a:fillRect l="-813" r="-487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255A15-81D1-8943-A1F0-057A92CA09F9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8648662" y="2090707"/>
            <a:ext cx="1075240" cy="645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F59855-3DF8-4E42-AA5B-A6DE9AA12FBF}"/>
              </a:ext>
            </a:extLst>
          </p:cNvPr>
          <p:cNvSpPr txBox="1"/>
          <p:nvPr/>
        </p:nvSpPr>
        <p:spPr>
          <a:xfrm>
            <a:off x="8252352" y="2190623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23F7BC-6E19-FF41-BD43-9F9E41A513E9}"/>
              </a:ext>
            </a:extLst>
          </p:cNvPr>
          <p:cNvCxnSpPr>
            <a:cxnSpLocks/>
            <a:stCxn id="6" idx="2"/>
            <a:endCxn id="39" idx="0"/>
          </p:cNvCxnSpPr>
          <p:nvPr/>
        </p:nvCxnSpPr>
        <p:spPr>
          <a:xfrm>
            <a:off x="9723902" y="2090707"/>
            <a:ext cx="791709" cy="618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1584BA-AAA5-0941-8B5D-913B2546F6D0}"/>
              </a:ext>
            </a:extLst>
          </p:cNvPr>
          <p:cNvSpPr txBox="1"/>
          <p:nvPr/>
        </p:nvSpPr>
        <p:spPr>
          <a:xfrm>
            <a:off x="9770580" y="219062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B8140A-AD89-024B-9215-D3CFBC77B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48" y="4886505"/>
            <a:ext cx="629390" cy="7073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DC9BE5-C62E-CB42-BFD7-29C6D98D510B}"/>
              </a:ext>
            </a:extLst>
          </p:cNvPr>
          <p:cNvCxnSpPr>
            <a:cxnSpLocks/>
          </p:cNvCxnSpPr>
          <p:nvPr/>
        </p:nvCxnSpPr>
        <p:spPr>
          <a:xfrm flipH="1" flipV="1">
            <a:off x="6857691" y="4946672"/>
            <a:ext cx="489090" cy="613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450B0E-54BA-BB4E-81E0-81F2F2BFA1D9}"/>
              </a:ext>
            </a:extLst>
          </p:cNvPr>
          <p:cNvCxnSpPr>
            <a:cxnSpLocks/>
          </p:cNvCxnSpPr>
          <p:nvPr/>
        </p:nvCxnSpPr>
        <p:spPr>
          <a:xfrm flipV="1">
            <a:off x="6835172" y="4915475"/>
            <a:ext cx="457638" cy="64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1042EA6-620C-F940-A663-A2AFB9C72F1F}"/>
              </a:ext>
            </a:extLst>
          </p:cNvPr>
          <p:cNvSpPr/>
          <p:nvPr/>
        </p:nvSpPr>
        <p:spPr>
          <a:xfrm>
            <a:off x="6743171" y="4835451"/>
            <a:ext cx="713656" cy="8094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56EB22-A0CD-CC4D-AEE3-7968F6E6BBBA}"/>
                  </a:ext>
                </a:extLst>
              </p:cNvPr>
              <p:cNvSpPr txBox="1"/>
              <p:nvPr/>
            </p:nvSpPr>
            <p:spPr>
              <a:xfrm>
                <a:off x="7272389" y="3819202"/>
                <a:ext cx="1475212" cy="33855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length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600" dirty="0"/>
                  <a:t> 6.25in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56EB22-A0CD-CC4D-AEE3-7968F6E6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389" y="3819202"/>
                <a:ext cx="1475212" cy="338554"/>
              </a:xfrm>
              <a:prstGeom prst="rect">
                <a:avLst/>
              </a:prstGeom>
              <a:blipFill>
                <a:blip r:embed="rId6"/>
                <a:stretch>
                  <a:fillRect l="-840" t="-3571" r="-588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A99037-8CB4-404C-9B7E-C361A45255AE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 flipH="1">
            <a:off x="8009995" y="3074483"/>
            <a:ext cx="638667" cy="744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FA7BE7-7432-F842-9D63-075802AC47D4}"/>
              </a:ext>
            </a:extLst>
          </p:cNvPr>
          <p:cNvSpPr txBox="1"/>
          <p:nvPr/>
        </p:nvSpPr>
        <p:spPr>
          <a:xfrm>
            <a:off x="7375926" y="3158691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24F5A5-3618-8D40-8814-CDE1CDA2C986}"/>
              </a:ext>
            </a:extLst>
          </p:cNvPr>
          <p:cNvCxnSpPr>
            <a:cxnSpLocks/>
            <a:stCxn id="8" idx="2"/>
            <a:endCxn id="22" idx="0"/>
          </p:cNvCxnSpPr>
          <p:nvPr/>
        </p:nvCxnSpPr>
        <p:spPr>
          <a:xfrm>
            <a:off x="8648662" y="3074483"/>
            <a:ext cx="1486171" cy="724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E9CFE0-B40F-D846-8C7B-D5FBC14B4F6B}"/>
              </a:ext>
            </a:extLst>
          </p:cNvPr>
          <p:cNvSpPr txBox="1"/>
          <p:nvPr/>
        </p:nvSpPr>
        <p:spPr>
          <a:xfrm>
            <a:off x="9075306" y="3141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FBAA68-D48E-7648-AE55-30340FE3D8C4}"/>
                  </a:ext>
                </a:extLst>
              </p:cNvPr>
              <p:cNvSpPr txBox="1"/>
              <p:nvPr/>
            </p:nvSpPr>
            <p:spPr>
              <a:xfrm>
                <a:off x="9397227" y="3798861"/>
                <a:ext cx="1475212" cy="33855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length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600" dirty="0"/>
                  <a:t> 7.25in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FBAA68-D48E-7648-AE55-30340FE3D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227" y="3798861"/>
                <a:ext cx="1475212" cy="338554"/>
              </a:xfrm>
              <a:prstGeom prst="rect">
                <a:avLst/>
              </a:prstGeom>
              <a:blipFill>
                <a:blip r:embed="rId7"/>
                <a:stretch>
                  <a:fillRect l="-840" r="-588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EAE90B-102E-5B4E-B2D9-EA74028DB62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111903" y="4157756"/>
            <a:ext cx="898092" cy="6503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4019FE-B116-FC4E-B3E6-8A2D0F5CFEAD}"/>
              </a:ext>
            </a:extLst>
          </p:cNvPr>
          <p:cNvSpPr txBox="1"/>
          <p:nvPr/>
        </p:nvSpPr>
        <p:spPr>
          <a:xfrm>
            <a:off x="6979350" y="4332217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37E619-A896-3844-9B79-6B9D27C7719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009995" y="4157756"/>
            <a:ext cx="670170" cy="625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3679F1D-63DE-F540-915D-E61749DB484D}"/>
              </a:ext>
            </a:extLst>
          </p:cNvPr>
          <p:cNvSpPr txBox="1"/>
          <p:nvPr/>
        </p:nvSpPr>
        <p:spPr>
          <a:xfrm>
            <a:off x="8259484" y="4310067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7F665F-A055-4A40-918C-A20F6586003C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569042" y="4137415"/>
            <a:ext cx="565791" cy="7146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8BAB3F-2AB1-6C48-9AB5-427A8864A0F4}"/>
              </a:ext>
            </a:extLst>
          </p:cNvPr>
          <p:cNvSpPr txBox="1"/>
          <p:nvPr/>
        </p:nvSpPr>
        <p:spPr>
          <a:xfrm>
            <a:off x="9172220" y="4203200"/>
            <a:ext cx="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6C4F85-4593-6345-8189-A6CD7AA8C47F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0134833" y="4137415"/>
            <a:ext cx="988076" cy="670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1B403E-3145-8642-BD39-0FF7BAAC3B9F}"/>
              </a:ext>
            </a:extLst>
          </p:cNvPr>
          <p:cNvSpPr txBox="1"/>
          <p:nvPr/>
        </p:nvSpPr>
        <p:spPr>
          <a:xfrm>
            <a:off x="10529295" y="4133225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380C46-0515-2344-B52C-77FE606F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750" y="4807689"/>
            <a:ext cx="629390" cy="70738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1C28F2-4F0E-7045-BB2C-3BCDDCC66BBD}"/>
              </a:ext>
            </a:extLst>
          </p:cNvPr>
          <p:cNvCxnSpPr>
            <a:cxnSpLocks/>
          </p:cNvCxnSpPr>
          <p:nvPr/>
        </p:nvCxnSpPr>
        <p:spPr>
          <a:xfrm flipH="1" flipV="1">
            <a:off x="11072137" y="4854845"/>
            <a:ext cx="489090" cy="613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6D09CF-DB61-6A45-8C9F-BDBF50804BEE}"/>
              </a:ext>
            </a:extLst>
          </p:cNvPr>
          <p:cNvCxnSpPr>
            <a:cxnSpLocks/>
          </p:cNvCxnSpPr>
          <p:nvPr/>
        </p:nvCxnSpPr>
        <p:spPr>
          <a:xfrm flipV="1">
            <a:off x="11103589" y="4836659"/>
            <a:ext cx="457638" cy="64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C4220DE-3DDD-F049-951E-6718715330C7}"/>
              </a:ext>
            </a:extLst>
          </p:cNvPr>
          <p:cNvSpPr/>
          <p:nvPr/>
        </p:nvSpPr>
        <p:spPr>
          <a:xfrm>
            <a:off x="10957617" y="4743624"/>
            <a:ext cx="713656" cy="8094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2C53145-43B0-824F-AF92-9B1788EE0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174" y="4861793"/>
            <a:ext cx="629390" cy="7073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62DF46-21E4-D94A-B6B3-BCFC7A973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916" y="2773544"/>
            <a:ext cx="629390" cy="70738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20D090-E484-114D-86CD-0B1ED7D58FF9}"/>
              </a:ext>
            </a:extLst>
          </p:cNvPr>
          <p:cNvCxnSpPr>
            <a:cxnSpLocks/>
          </p:cNvCxnSpPr>
          <p:nvPr/>
        </p:nvCxnSpPr>
        <p:spPr>
          <a:xfrm flipH="1" flipV="1">
            <a:off x="10273303" y="2820700"/>
            <a:ext cx="489090" cy="613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CDC792-DD0E-F847-BAA8-C762B05C1464}"/>
              </a:ext>
            </a:extLst>
          </p:cNvPr>
          <p:cNvCxnSpPr>
            <a:cxnSpLocks/>
          </p:cNvCxnSpPr>
          <p:nvPr/>
        </p:nvCxnSpPr>
        <p:spPr>
          <a:xfrm flipV="1">
            <a:off x="10304755" y="2802514"/>
            <a:ext cx="457638" cy="64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5160093-A7E0-7743-AACC-E23543A43320}"/>
              </a:ext>
            </a:extLst>
          </p:cNvPr>
          <p:cNvSpPr/>
          <p:nvPr/>
        </p:nvSpPr>
        <p:spPr>
          <a:xfrm>
            <a:off x="10158783" y="2709479"/>
            <a:ext cx="713656" cy="8094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F44A4F4-C7C9-C040-AD1C-05DDF29A0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187" y="4886130"/>
            <a:ext cx="629390" cy="70738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5B33D0C-3508-EB4A-986D-61B2BA7D5552}"/>
              </a:ext>
            </a:extLst>
          </p:cNvPr>
          <p:cNvCxnSpPr>
            <a:cxnSpLocks/>
          </p:cNvCxnSpPr>
          <p:nvPr/>
        </p:nvCxnSpPr>
        <p:spPr>
          <a:xfrm flipH="1" flipV="1">
            <a:off x="8323574" y="4933286"/>
            <a:ext cx="489090" cy="613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B922D0-A12C-D340-BF00-2A26DD56DED9}"/>
              </a:ext>
            </a:extLst>
          </p:cNvPr>
          <p:cNvCxnSpPr>
            <a:cxnSpLocks/>
          </p:cNvCxnSpPr>
          <p:nvPr/>
        </p:nvCxnSpPr>
        <p:spPr>
          <a:xfrm flipV="1">
            <a:off x="8355026" y="4915100"/>
            <a:ext cx="457638" cy="64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805CBDF-31DD-FD48-BA7A-4331A4B75905}"/>
              </a:ext>
            </a:extLst>
          </p:cNvPr>
          <p:cNvSpPr/>
          <p:nvPr/>
        </p:nvSpPr>
        <p:spPr>
          <a:xfrm>
            <a:off x="8209054" y="4822065"/>
            <a:ext cx="713656" cy="8094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2" grpId="0"/>
      <p:bldP spid="16" grpId="0" animBg="1"/>
      <p:bldP spid="17" grpId="0" animBg="1"/>
      <p:bldP spid="19" grpId="0"/>
      <p:bldP spid="21" grpId="0"/>
      <p:bldP spid="22" grpId="0" animBg="1"/>
      <p:bldP spid="24" grpId="0"/>
      <p:bldP spid="26" grpId="0"/>
      <p:bldP spid="28" grpId="0"/>
      <p:bldP spid="30" grpId="0"/>
      <p:bldP spid="34" grpId="0" animBg="1"/>
      <p:bldP spid="39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86EA-A658-466E-A0FB-EB141A80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Bagged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621-0102-41E3-807B-8A7370D3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51" y="1177758"/>
            <a:ext cx="6080119" cy="4320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Basics of Bagging applied to the letter: resample dataset, train trees, combine predictions.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be used in </a:t>
            </a:r>
            <a:r>
              <a:rPr lang="en-US" dirty="0" err="1"/>
              <a:t>Sklearn</a:t>
            </a:r>
            <a:r>
              <a:rPr lang="en-US" dirty="0"/>
              <a:t> with the </a:t>
            </a:r>
            <a:r>
              <a:rPr lang="en-US" dirty="0" err="1"/>
              <a:t>BaggingClassifier</a:t>
            </a:r>
            <a:r>
              <a:rPr lang="en-US" dirty="0"/>
              <a:t>()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Pure bagged trees have generally worse performance than boosting methods, because of high tree correlation (lots of similar trees).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897AC-EDC8-4298-8B60-098ED673D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28BA7-7337-4310-A7F5-A42480FC1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360025"/>
            <a:ext cx="5489117" cy="3594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512A9-27E1-450D-811F-C3425C164FF4}"/>
              </a:ext>
            </a:extLst>
          </p:cNvPr>
          <p:cNvSpPr txBox="1"/>
          <p:nvPr/>
        </p:nvSpPr>
        <p:spPr>
          <a:xfrm>
            <a:off x="1091904" y="5662136"/>
            <a:ext cx="10643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Question: why are these trees often correlated?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BE8A-59A2-4864-B503-26F0006ED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5BA9-305A-4CE1-A323-2F242F3F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177758"/>
            <a:ext cx="10796470" cy="47021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Similar to bagged trees but with a twist: we now choose a </a:t>
            </a:r>
            <a:r>
              <a:rPr lang="en-US" b="1" dirty="0"/>
              <a:t>random subset of predictors</a:t>
            </a:r>
            <a:r>
              <a:rPr lang="en-US" dirty="0"/>
              <a:t> when defining our trees.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Question: Do we choose a random subset for each tree, or for each node?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Random Forests essentially perform bagging over the predictor space and build aa collection of </a:t>
            </a:r>
            <a:r>
              <a:rPr lang="en-US" b="1" dirty="0"/>
              <a:t>less correlated trees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increases the stability of the algorithm and tackles correlation problems that arise by a greedy search of the best split at each node.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Adds diversity, reduces variance of total estimator at the cost of an equal or higher bias.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802F8-D334-417C-BEA2-9516B944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9967-39C0-4B5B-B544-193155B8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7AD6FE-E3F7-48AA-ABD8-5A0DDE2082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068900"/>
                <a:ext cx="10327008" cy="4100298"/>
              </a:xfrm>
            </p:spPr>
            <p:txBody>
              <a:bodyPr/>
              <a:lstStyle/>
              <a:p>
                <a:r>
                  <a:rPr lang="en-US" u="sng" dirty="0"/>
                  <a:t>Random Forest steps: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Construct subset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by sampling original training set with replacement.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Build N tree-structured learners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at each node,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M predictors at random </a:t>
                </a:r>
                <a:r>
                  <a:rPr lang="en-US" dirty="0"/>
                  <a:t>are selected before finding the best split.</a:t>
                </a:r>
              </a:p>
              <a:p>
                <a:pPr marL="1257270" lvl="1" indent="-514350"/>
                <a:r>
                  <a:rPr lang="en-US" dirty="0"/>
                  <a:t>Gini Criterion.</a:t>
                </a:r>
              </a:p>
              <a:p>
                <a:pPr marL="1257270" lvl="1" indent="-514350"/>
                <a:r>
                  <a:rPr lang="en-US" dirty="0"/>
                  <a:t>No pruning.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Combine the predictions (average or majority vote) to get the final result.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7AD6FE-E3F7-48AA-ABD8-5A0DDE2082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068900"/>
                <a:ext cx="10327008" cy="4100298"/>
              </a:xfrm>
              <a:blipFill>
                <a:blip r:embed="rId3"/>
                <a:stretch>
                  <a:fillRect l="-1106" b="-17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DC586-4A31-4DBB-8680-A10BFEC8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45181-187D-4702-81EB-ACA4329668BE}"/>
              </a:ext>
            </a:extLst>
          </p:cNvPr>
          <p:cNvSpPr txBox="1"/>
          <p:nvPr/>
        </p:nvSpPr>
        <p:spPr>
          <a:xfrm>
            <a:off x="833415" y="5680242"/>
            <a:ext cx="10643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Question: why don’t we need to prune?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96DB-014C-4E6B-84DC-7289712A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– Generalization error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77E29-47E5-4ED3-9207-D38589F8EE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787107"/>
              </a:xfrm>
            </p:spPr>
            <p:txBody>
              <a:bodyPr/>
              <a:lstStyle/>
              <a:p>
                <a:r>
                  <a:rPr lang="en-US" dirty="0"/>
                  <a:t>In the original RF paper, </a:t>
                </a:r>
                <a:r>
                  <a:rPr lang="en-US" dirty="0" err="1"/>
                  <a:t>Breiman</a:t>
                </a:r>
                <a:r>
                  <a:rPr lang="en-US" dirty="0"/>
                  <a:t> shows that an upper bound for RF’s generalization error is given by: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</a:t>
                </a:r>
                <a:r>
                  <a:rPr lang="en-US" i="1" dirty="0"/>
                  <a:t>s</a:t>
                </a:r>
                <a:r>
                  <a:rPr lang="en-US" dirty="0"/>
                  <a:t> is the strength of the set of classifiers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margin function for random forests.</a:t>
                </a:r>
              </a:p>
              <a:p>
                <a:r>
                  <a:rPr lang="en-US" dirty="0"/>
                  <a:t>Two main components involved in RF generalization error: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Strength of individual classifiers.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Correlation between them.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77E29-47E5-4ED3-9207-D38589F8EE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787107"/>
              </a:xfrm>
              <a:blipFill>
                <a:blip r:embed="rId2"/>
                <a:stretch>
                  <a:fillRect l="-983" r="-1597" b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FCC8B-3AB5-4CC7-AEE3-BF2167D4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19085C-C50B-4A4C-A7C4-4583E8F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7962"/>
            <a:ext cx="10363200" cy="1362076"/>
          </a:xfrm>
        </p:spPr>
        <p:txBody>
          <a:bodyPr/>
          <a:lstStyle/>
          <a:p>
            <a:r>
              <a:rPr lang="en-US" dirty="0"/>
              <a:t>Common Boosting Techniques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5CAEDA-E0E0-41DB-8A59-5198DB489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429000"/>
            <a:ext cx="10363200" cy="387093"/>
          </a:xfrm>
        </p:spPr>
        <p:txBody>
          <a:bodyPr/>
          <a:lstStyle/>
          <a:p>
            <a:r>
              <a:rPr lang="en-US" dirty="0"/>
              <a:t>Kaggle killers.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F5ED-5D5E-4934-B2EA-54F80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02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C788-F7FD-445B-9B64-31F9F95A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DE82-A18B-4CBD-810D-8970CCD4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80754"/>
            <a:ext cx="10327008" cy="47513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AdaBoost is the essential boosting algorithm. It reweights the dataset before each new ‘subsampling’ based on the performance of the last classifier.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 difference from bagging: SEQUENTIAL.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8906D-FC79-493D-B09B-69495620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A7309-7A52-42B6-AE15-E009CB2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74" y="3223883"/>
            <a:ext cx="7699851" cy="30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958B-A3CB-4235-9693-6DE7B07B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C0D2-30D9-4ADC-AAF8-E4B8C869ED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515" y="1221301"/>
                <a:ext cx="10899166" cy="2111143"/>
              </a:xfrm>
            </p:spPr>
            <p:txBody>
              <a:bodyPr/>
              <a:lstStyle/>
              <a:p>
                <a:r>
                  <a:rPr lang="en-US" dirty="0"/>
                  <a:t>Instead of resampling, AdaBoost uses training set re-weighting. At each iteration, the re-weighting factor is given by: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the weighted error of a weak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b="0" dirty="0"/>
                  <a:t>Letting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p>
                    </m:sSup>
                  </m:oMath>
                </a14:m>
                <a:r>
                  <a:rPr lang="en-US" dirty="0"/>
                  <a:t> for </a:t>
                </a:r>
                <a:r>
                  <a:rPr lang="en-US" i="1" dirty="0"/>
                  <a:t>m</a:t>
                </a:r>
                <a:r>
                  <a:rPr lang="en-US" dirty="0"/>
                  <a:t> &gt; 1.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C0D2-30D9-4ADC-AAF8-E4B8C869ED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515" y="1221301"/>
                <a:ext cx="10899166" cy="2111143"/>
              </a:xfrm>
              <a:blipFill>
                <a:blip r:embed="rId2"/>
                <a:stretch>
                  <a:fillRect r="-466" b="-118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57294-D85E-4F62-A810-267E5258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E0958B-A3CB-4235-9693-6DE7B07B1E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Where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dirty="0"/>
                  <a:t>come from?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E0958B-A3CB-4235-9693-6DE7B07B1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6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C0D2-30D9-4ADC-AAF8-E4B8C869ED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515" y="1221301"/>
                <a:ext cx="10899166" cy="2111143"/>
              </a:xfrm>
            </p:spPr>
            <p:txBody>
              <a:bodyPr/>
              <a:lstStyle/>
              <a:p>
                <a:pPr/>
                <a:r>
                  <a:rPr lang="en-US" sz="2600" dirty="0"/>
                  <a:t>Wikipedia of course: </a:t>
                </a:r>
              </a:p>
              <a:p>
                <a:pPr/>
                <a:r>
                  <a:rPr lang="en-US" sz="2000" dirty="0">
                    <a:hlinkClick r:id="rId3"/>
                  </a:rPr>
                  <a:t>https://en.wikipedia.org/wiki/AdaBoost#Derivation</a:t>
                </a:r>
                <a:endParaRPr lang="en-US" sz="2000" dirty="0"/>
              </a:p>
              <a:p>
                <a:endParaRPr lang="en-US" sz="900" dirty="0"/>
              </a:p>
              <a:p>
                <a:r>
                  <a:rPr lang="en-US" sz="2600" dirty="0"/>
                  <a:t>The key is that the total error, </a:t>
                </a:r>
                <a:r>
                  <a:rPr lang="en-US" sz="2600" i="1" dirty="0"/>
                  <a:t>E</a:t>
                </a:r>
                <a:r>
                  <a:rPr lang="en-US" sz="2600" dirty="0"/>
                  <a:t>, at step </a:t>
                </a:r>
                <a:r>
                  <a:rPr lang="en-US" sz="2600" i="1" dirty="0"/>
                  <a:t>m</a:t>
                </a:r>
                <a:r>
                  <a:rPr lang="en-US" sz="2600" dirty="0"/>
                  <a:t> is the sum of the weighted errors (exponential loss) across all observations: </a:t>
                </a:r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How can we find the minimum of this function (with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/>
                  <a:t>)?</a:t>
                </a:r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C0D2-30D9-4ADC-AAF8-E4B8C869ED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515" y="1221301"/>
                <a:ext cx="10899166" cy="2111143"/>
              </a:xfrm>
              <a:blipFill>
                <a:blip r:embed="rId4"/>
                <a:stretch>
                  <a:fillRect r="-233" b="-1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57294-D85E-4F62-A810-267E5258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334006-FC13-A446-92D7-EFE4F0EE2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00" y="3246435"/>
            <a:ext cx="6750958" cy="877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51387A-FB90-804C-AE4C-CAAACD4E9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013" y="4327347"/>
            <a:ext cx="5727349" cy="7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4AB4-697E-4243-A464-F7D00E63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D1672-52B7-DA44-BB71-7C186219BC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20F98-C0AC-454A-BA23-C5F67F41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376" y="735239"/>
            <a:ext cx="6359247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2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9EA4-2124-4C44-BB5F-3194246C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B70B5C-7ADA-4B95-A7B4-274359D80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872168"/>
              </a:xfrm>
            </p:spPr>
            <p:txBody>
              <a:bodyPr/>
              <a:lstStyle/>
              <a:p>
                <a:r>
                  <a:rPr lang="en-US" dirty="0"/>
                  <a:t>It can be shown that AdaBoost can also be described in the gradient boosting framework, where the loss being minimized is exponential loss: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Splitting the loss into correctly and incorrectly classified datapoints and differentiating, we can get to the results above.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B70B5C-7ADA-4B95-A7B4-274359D80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872168"/>
              </a:xfrm>
              <a:blipFill>
                <a:blip r:embed="rId2"/>
                <a:stretch>
                  <a:fillRect l="-1240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46B33-89CE-4F8B-9710-C7E6F4A1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3045-1D88-49BF-9CE7-69729C27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decision tree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3A6BBD-F6BC-437D-B211-DFD0CAB295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496" y="1015171"/>
                <a:ext cx="10327008" cy="4861535"/>
              </a:xfrm>
            </p:spPr>
            <p:txBody>
              <a:bodyPr/>
              <a:lstStyle/>
              <a:p>
                <a:r>
                  <a:rPr lang="en-US" b="1" dirty="0"/>
                  <a:t>Gini impurity Index:</a:t>
                </a:r>
                <a:r>
                  <a:rPr lang="en-US" dirty="0"/>
                  <a:t> measures how often a randomly chosen element from a subset S would be incorrectly labeled if randomly labeled following the label distribution of the current subset.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Measures impurity.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all elements in </a:t>
                </a:r>
                <a:r>
                  <a:rPr lang="en-US" i="1" dirty="0"/>
                  <a:t>S</a:t>
                </a:r>
                <a:r>
                  <a:rPr lang="en-US" dirty="0"/>
                  <a:t> belong to one class (max purity), the sum equals one and the </a:t>
                </a:r>
                <a:r>
                  <a:rPr lang="en-US" dirty="0" err="1"/>
                  <a:t>gini</a:t>
                </a:r>
                <a:r>
                  <a:rPr lang="en-US" dirty="0"/>
                  <a:t> index is thus zero.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3A6BBD-F6BC-437D-B211-DFD0CAB295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1015171"/>
                <a:ext cx="10327008" cy="4861535"/>
              </a:xfrm>
              <a:blipFill>
                <a:blip r:embed="rId2"/>
                <a:stretch>
                  <a:fillRect l="-982" r="-12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00C12-3CC5-491F-B796-82A20B17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21112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F8C5A4-A092-43C5-9FFE-5DD9B4804DB4}"/>
              </a:ext>
            </a:extLst>
          </p:cNvPr>
          <p:cNvSpPr/>
          <p:nvPr/>
        </p:nvSpPr>
        <p:spPr>
          <a:xfrm>
            <a:off x="6596680" y="2767697"/>
            <a:ext cx="369332" cy="36933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8AC2A3-57D0-467B-9E48-465C9CA02B20}"/>
              </a:ext>
            </a:extLst>
          </p:cNvPr>
          <p:cNvSpPr/>
          <p:nvPr/>
        </p:nvSpPr>
        <p:spPr>
          <a:xfrm>
            <a:off x="6987278" y="3333637"/>
            <a:ext cx="414315" cy="41431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A5548F7-CB10-489D-932E-4A790DB3802A}"/>
              </a:ext>
            </a:extLst>
          </p:cNvPr>
          <p:cNvSpPr/>
          <p:nvPr/>
        </p:nvSpPr>
        <p:spPr>
          <a:xfrm>
            <a:off x="6987278" y="2798121"/>
            <a:ext cx="3551273" cy="194766"/>
          </a:xfrm>
          <a:custGeom>
            <a:avLst/>
            <a:gdLst>
              <a:gd name="connsiteX0" fmla="*/ 0 w 3572539"/>
              <a:gd name="connsiteY0" fmla="*/ 446567 h 446567"/>
              <a:gd name="connsiteX1" fmla="*/ 2498651 w 3572539"/>
              <a:gd name="connsiteY1" fmla="*/ 0 h 446567"/>
              <a:gd name="connsiteX2" fmla="*/ 3572539 w 3572539"/>
              <a:gd name="connsiteY2" fmla="*/ 446567 h 4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2539" h="446567">
                <a:moveTo>
                  <a:pt x="0" y="446567"/>
                </a:moveTo>
                <a:cubicBezTo>
                  <a:pt x="951614" y="223283"/>
                  <a:pt x="1903228" y="0"/>
                  <a:pt x="2498651" y="0"/>
                </a:cubicBezTo>
                <a:cubicBezTo>
                  <a:pt x="3094074" y="0"/>
                  <a:pt x="3333306" y="223283"/>
                  <a:pt x="3572539" y="446567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FAD046-0892-4783-93C0-BF4A06057325}"/>
              </a:ext>
            </a:extLst>
          </p:cNvPr>
          <p:cNvSpPr/>
          <p:nvPr/>
        </p:nvSpPr>
        <p:spPr>
          <a:xfrm>
            <a:off x="7401593" y="3354394"/>
            <a:ext cx="1637414" cy="186400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693B0-7AAE-4CEB-83B6-DAA62954BC2F}"/>
              </a:ext>
            </a:extLst>
          </p:cNvPr>
          <p:cNvSpPr txBox="1"/>
          <p:nvPr/>
        </p:nvSpPr>
        <p:spPr>
          <a:xfrm>
            <a:off x="9617823" y="3017138"/>
            <a:ext cx="19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Number of classes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3C641-2CA1-4438-B995-D71E100941C4}"/>
              </a:ext>
            </a:extLst>
          </p:cNvPr>
          <p:cNvSpPr txBox="1"/>
          <p:nvPr/>
        </p:nvSpPr>
        <p:spPr>
          <a:xfrm>
            <a:off x="8040864" y="3613892"/>
            <a:ext cx="1996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Proportion of elements of class 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 in subset S</a:t>
            </a:r>
          </a:p>
        </p:txBody>
      </p:sp>
    </p:spTree>
    <p:extLst>
      <p:ext uri="{BB962C8B-B14F-4D97-AF65-F5344CB8AC3E}">
        <p14:creationId xmlns:p14="http://schemas.microsoft.com/office/powerpoint/2010/main" val="16554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6" grpId="0" uiExpand="1" animBg="1"/>
      <p:bldP spid="7" grpId="0" uiExpand="1" animBg="1"/>
      <p:bldP spid="8" grpId="0" uiExpan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DFF7-6293-4A0A-8D97-73CEAD1C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95E5-9563-4CCC-92C4-CC881FBC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 AdaBoost has been known to perform better than </a:t>
            </a:r>
            <a:r>
              <a:rPr lang="en-US" dirty="0" err="1"/>
              <a:t>randomForests</a:t>
            </a:r>
            <a:r>
              <a:rPr lang="en-US" dirty="0"/>
              <a:t> and many other methods with less parameters to tune. Main parameters to set are:</a:t>
            </a:r>
          </a:p>
          <a:p>
            <a:pPr marL="457200" indent="-457200">
              <a:buFontTx/>
              <a:buChar char="-"/>
            </a:pPr>
            <a:r>
              <a:rPr lang="en-US" dirty="0"/>
              <a:t>Weak classifier to use (how ‘complex’ of a tree for example)</a:t>
            </a:r>
          </a:p>
          <a:p>
            <a:pPr marL="457200" indent="-457200">
              <a:buFontTx/>
              <a:buChar char="-"/>
            </a:pPr>
            <a:r>
              <a:rPr lang="en-US" dirty="0"/>
              <a:t>Number of boosting rounds</a:t>
            </a:r>
          </a:p>
          <a:p>
            <a:endParaRPr lang="en-US" dirty="0"/>
          </a:p>
          <a:p>
            <a:r>
              <a:rPr lang="en-US" u="sng" dirty="0"/>
              <a:t>Disadvantages:</a:t>
            </a:r>
          </a:p>
          <a:p>
            <a:pPr marL="457200" indent="-457200">
              <a:buFontTx/>
              <a:buChar char="-"/>
            </a:pPr>
            <a:r>
              <a:rPr lang="en-US" dirty="0"/>
              <a:t>Can be sensitive to noisy data and outliers.</a:t>
            </a:r>
          </a:p>
          <a:p>
            <a:pPr marL="457200" indent="-457200">
              <a:buFontTx/>
              <a:buChar char="-"/>
            </a:pPr>
            <a:r>
              <a:rPr lang="en-US" dirty="0"/>
              <a:t>Must adjust for cost-sensitive or imbalanced problems</a:t>
            </a:r>
          </a:p>
          <a:p>
            <a:pPr marL="457200" indent="-457200">
              <a:buFontTx/>
              <a:buChar char="-"/>
            </a:pPr>
            <a:r>
              <a:rPr lang="en-US" dirty="0"/>
              <a:t>Must be modified for multiclass problems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CAD9B-8915-4B51-91F9-085E1779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C788-F7FD-445B-9B64-31F9F95A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DE82-A18B-4CBD-810D-8970CCD4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91" y="983807"/>
            <a:ext cx="11239018" cy="4751340"/>
          </a:xfrm>
        </p:spPr>
        <p:txBody>
          <a:bodyPr/>
          <a:lstStyle/>
          <a:p>
            <a:r>
              <a:rPr lang="en-US" dirty="0" err="1"/>
              <a:t>XGBoost</a:t>
            </a:r>
            <a:r>
              <a:rPr lang="en-US" dirty="0"/>
              <a:t> is essentially a very efficient Gradient Boosting Decision Tree implementation with some interesting 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Regularization: </a:t>
            </a:r>
            <a:r>
              <a:rPr lang="en-US" sz="2000" dirty="0"/>
              <a:t>Can use L1 or L2 regularization.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Handling sparse data: </a:t>
            </a:r>
            <a:r>
              <a:rPr lang="en-US" sz="2000" dirty="0"/>
              <a:t>Incorporates a sparsity-aware split finding algorithm to handle different types of sparsity patterns in the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Weighted quantile sketch:</a:t>
            </a:r>
            <a:r>
              <a:rPr lang="en-US" sz="2000" dirty="0"/>
              <a:t> Uses distributed weighted quantile sketch algorithm to effectively handle weighted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Block structure for parallel learning: </a:t>
            </a:r>
            <a:r>
              <a:rPr lang="en-US" sz="2000" dirty="0"/>
              <a:t>Makes use of multiple cores on the CPU, possible because of a block structure in its system design. Block structure enables the data layout to be reused.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Cache awareness:</a:t>
            </a:r>
            <a:r>
              <a:rPr lang="en-US" sz="2000" dirty="0"/>
              <a:t> Allocates internal buffers in each thread, where the gradient statistics can be stored.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Out-of-core computing: </a:t>
            </a:r>
            <a:r>
              <a:rPr lang="en-US" sz="2000" dirty="0"/>
              <a:t>Optimizes the available disk space and maximizes its usage when handling huge datasets that do not fit into memory.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8906D-FC79-493D-B09B-69495620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96B286-405F-40AB-B0B6-A5B82E4234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803414" cy="5095451"/>
              </a:xfrm>
            </p:spPr>
            <p:txBody>
              <a:bodyPr/>
              <a:lstStyle/>
              <a:p>
                <a:pPr fontAlgn="base"/>
                <a:r>
                  <a:rPr lang="en-US" dirty="0"/>
                  <a:t>Three main forms of gradient boosting are supported:</a:t>
                </a:r>
              </a:p>
              <a:p>
                <a:pPr fontAlgn="base"/>
                <a:r>
                  <a:rPr lang="en-US" b="1" dirty="0"/>
                  <a:t>Gradient Boosting</a:t>
                </a:r>
                <a:r>
                  <a:rPr lang="en-US" dirty="0"/>
                  <a:t> algorithm, as we defined above.</a:t>
                </a:r>
              </a:p>
              <a:p>
                <a:pPr fontAlgn="base"/>
                <a:r>
                  <a:rPr lang="en-US" b="1" dirty="0"/>
                  <a:t>Stochastic Gradient Boosting</a:t>
                </a:r>
                <a:r>
                  <a:rPr lang="en-US" dirty="0"/>
                  <a:t> with sub-sampling at the row, column and column per split levels.</a:t>
                </a:r>
              </a:p>
              <a:p>
                <a:pPr marL="1200120" lvl="1" indent="-457200" fontAlgn="base">
                  <a:buFont typeface="Arial" panose="020B0604020202020204" pitchFamily="34" charset="0"/>
                  <a:buChar char="•"/>
                </a:pPr>
                <a:r>
                  <a:rPr lang="en-US" dirty="0"/>
                  <a:t>Random procedure where we subsample observations and features</a:t>
                </a:r>
              </a:p>
              <a:p>
                <a:pPr fontAlgn="base"/>
                <a:r>
                  <a:rPr lang="en-US" b="1" dirty="0"/>
                  <a:t>Regularized Gradient Boosting</a:t>
                </a:r>
                <a:r>
                  <a:rPr lang="en-US" dirty="0"/>
                  <a:t> with both L1 and L2 regularization.</a:t>
                </a:r>
              </a:p>
              <a:p>
                <a:pPr marL="1200120" lvl="1" indent="-457200" fontAlgn="base">
                  <a:buFont typeface="Arial" panose="020B0604020202020204" pitchFamily="34" charset="0"/>
                  <a:buChar char="•"/>
                </a:pPr>
                <a:r>
                  <a:rPr lang="en-US" dirty="0"/>
                  <a:t>We add a regularization term,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dirty="0"/>
                  <a:t>, to the loss function that we are optimizing: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 indent="0" fontAlgn="base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lvl="2" indent="0" fontAlgn="base">
                  <a:buNone/>
                </a:pPr>
                <a:r>
                  <a:rPr lang="en-US" sz="2400" dirty="0"/>
                  <a:t>	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96B286-405F-40AB-B0B6-A5B82E4234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803414" cy="5095451"/>
              </a:xfrm>
              <a:blipFill>
                <a:blip r:embed="rId2"/>
                <a:stretch>
                  <a:fillRect r="-705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A0D65-A3B2-4E7B-BF62-4AAA7E3E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DEA3DC-E470-4673-B845-8417233A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977958-34D0-4939-9D7C-3C48C53FFB14}"/>
              </a:ext>
            </a:extLst>
          </p:cNvPr>
          <p:cNvSpPr/>
          <p:nvPr/>
        </p:nvSpPr>
        <p:spPr>
          <a:xfrm rot="10800000">
            <a:off x="4834782" y="5834092"/>
            <a:ext cx="322768" cy="356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EBC6E-4DED-482F-AEEF-50FD4DC0C4B2}"/>
              </a:ext>
            </a:extLst>
          </p:cNvPr>
          <p:cNvSpPr txBox="1"/>
          <p:nvPr/>
        </p:nvSpPr>
        <p:spPr>
          <a:xfrm>
            <a:off x="6824690" y="6200749"/>
            <a:ext cx="259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Number of leaves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EDD8759-91A5-47AE-83B6-EA48F72D0D5F}"/>
              </a:ext>
            </a:extLst>
          </p:cNvPr>
          <p:cNvSpPr/>
          <p:nvPr/>
        </p:nvSpPr>
        <p:spPr>
          <a:xfrm rot="11254780" flipH="1">
            <a:off x="5062266" y="6347127"/>
            <a:ext cx="1774925" cy="178693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4BC656-2C48-446B-BC3F-D4E41153B513}"/>
              </a:ext>
            </a:extLst>
          </p:cNvPr>
          <p:cNvSpPr/>
          <p:nvPr/>
        </p:nvSpPr>
        <p:spPr>
          <a:xfrm rot="10800000">
            <a:off x="5922661" y="5844244"/>
            <a:ext cx="322768" cy="356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167C9A-A0C8-4F62-9BAD-3C029FD0C807}"/>
              </a:ext>
            </a:extLst>
          </p:cNvPr>
          <p:cNvSpPr/>
          <p:nvPr/>
        </p:nvSpPr>
        <p:spPr>
          <a:xfrm flipH="1">
            <a:off x="6135681" y="5682878"/>
            <a:ext cx="1774925" cy="178693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2F924-93A1-4D7E-BC7B-C3552B76D13F}"/>
              </a:ext>
            </a:extLst>
          </p:cNvPr>
          <p:cNvSpPr txBox="1"/>
          <p:nvPr/>
        </p:nvSpPr>
        <p:spPr>
          <a:xfrm>
            <a:off x="7910605" y="5749245"/>
            <a:ext cx="362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Leaf weights: prediction of each leaf</a:t>
            </a:r>
          </a:p>
        </p:txBody>
      </p:sp>
    </p:spTree>
    <p:extLst>
      <p:ext uri="{BB962C8B-B14F-4D97-AF65-F5344CB8AC3E}">
        <p14:creationId xmlns:p14="http://schemas.microsoft.com/office/powerpoint/2010/main" val="18511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93490-A1BA-4B6E-8D38-1961A0EACD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4250"/>
                <a:ext cx="10327008" cy="2111143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XGBoost uses second-order approximation to the loss function to quickly optimize the following objective: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second order approximation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Removing constant terms: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93490-A1BA-4B6E-8D38-1961A0EACD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4250"/>
                <a:ext cx="10327008" cy="2111143"/>
              </a:xfrm>
              <a:blipFill>
                <a:blip r:embed="rId2"/>
                <a:stretch>
                  <a:fillRect l="-983" t="-26946" b="-2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2FEE6-C12E-47BD-A11C-4CD5369A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207292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23AF24-9BA2-4F47-A008-C1334AE8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A5F9A4-D304-4526-9930-6EBEFED0DB9B}"/>
              </a:ext>
            </a:extLst>
          </p:cNvPr>
          <p:cNvSpPr/>
          <p:nvPr/>
        </p:nvSpPr>
        <p:spPr>
          <a:xfrm rot="10800000">
            <a:off x="5661390" y="3933147"/>
            <a:ext cx="416605" cy="356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33A0A-78CE-41AE-813A-484307804478}"/>
              </a:ext>
            </a:extLst>
          </p:cNvPr>
          <p:cNvSpPr txBox="1"/>
          <p:nvPr/>
        </p:nvSpPr>
        <p:spPr>
          <a:xfrm>
            <a:off x="7640665" y="4495957"/>
            <a:ext cx="259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First order gradient of loss w.r.t F(x)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4CC5D8-0320-4AB0-A706-E3030176801D}"/>
              </a:ext>
            </a:extLst>
          </p:cNvPr>
          <p:cNvSpPr/>
          <p:nvPr/>
        </p:nvSpPr>
        <p:spPr>
          <a:xfrm rot="11816939" flipH="1">
            <a:off x="5869693" y="4546087"/>
            <a:ext cx="1779419" cy="120716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6FD551-7C14-4665-8E2E-ADDDBEBEC395}"/>
              </a:ext>
            </a:extLst>
          </p:cNvPr>
          <p:cNvSpPr/>
          <p:nvPr/>
        </p:nvSpPr>
        <p:spPr>
          <a:xfrm rot="20897288" flipH="1">
            <a:off x="7986590" y="3390113"/>
            <a:ext cx="1802123" cy="217808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4EA7B9-886D-4A75-986B-CC1A02C7AC1B}"/>
              </a:ext>
            </a:extLst>
          </p:cNvPr>
          <p:cNvSpPr/>
          <p:nvPr/>
        </p:nvSpPr>
        <p:spPr>
          <a:xfrm rot="10800000">
            <a:off x="7683197" y="3878390"/>
            <a:ext cx="416605" cy="356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67951-C0BB-4C99-94A8-44C75521F6A4}"/>
              </a:ext>
            </a:extLst>
          </p:cNvPr>
          <p:cNvSpPr txBox="1"/>
          <p:nvPr/>
        </p:nvSpPr>
        <p:spPr>
          <a:xfrm>
            <a:off x="9792061" y="3139862"/>
            <a:ext cx="259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Second order gradient of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loss w.r.t F(x)</a:t>
            </a:r>
          </a:p>
        </p:txBody>
      </p:sp>
    </p:spTree>
    <p:extLst>
      <p:ext uri="{BB962C8B-B14F-4D97-AF65-F5344CB8AC3E}">
        <p14:creationId xmlns:p14="http://schemas.microsoft.com/office/powerpoint/2010/main" val="11596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610E8-4990-4433-998D-D93AA817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0EAA0-27B8-408E-A2A0-101AC782B1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829637"/>
              </a:xfrm>
            </p:spPr>
            <p:txBody>
              <a:bodyPr/>
              <a:lstStyle/>
              <a:p>
                <a:r>
                  <a:rPr lang="en-US" sz="2600" dirty="0"/>
                  <a:t>This expression is used in </a:t>
                </a:r>
                <a:r>
                  <a:rPr lang="en-US" sz="2600" dirty="0" err="1"/>
                  <a:t>XGBoost</a:t>
                </a:r>
                <a:r>
                  <a:rPr lang="en-US" sz="2600" dirty="0"/>
                  <a:t> to define a structure score for each tree. Expanding the regularization term, and defining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600" dirty="0"/>
                  <a:t> as the instance set of leaf</a:t>
                </a:r>
                <a:r>
                  <a:rPr lang="en-US" sz="2600" i="1" dirty="0"/>
                  <a:t> j</a:t>
                </a:r>
                <a:r>
                  <a:rPr lang="en-US" sz="2600" dirty="0"/>
                  <a:t>, we can compute the optimal weight of leaf </a:t>
                </a:r>
                <a:r>
                  <a:rPr lang="en-US" sz="2600" i="1" dirty="0"/>
                  <a:t>j</a:t>
                </a:r>
                <a:r>
                  <a:rPr lang="en-US" sz="2600" dirty="0"/>
                  <a:t> with:</a:t>
                </a:r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With this, we can calculate the optimal loss value for a given tree structure: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0EAA0-27B8-408E-A2A0-101AC782B1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829637"/>
              </a:xfrm>
              <a:blipFill>
                <a:blip r:embed="rId2"/>
                <a:stretch>
                  <a:fillRect r="-1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73901-22C7-467A-8970-9646BAF5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AC03B-31DB-4BCE-8191-7813944A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35" y="2923966"/>
            <a:ext cx="3447327" cy="1337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95B18-604F-469E-AEFA-0BF32C650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1" y="4853986"/>
            <a:ext cx="6430132" cy="17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294E-41BE-4214-BD70-AA3EF186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5E143-11BD-480C-91FC-FE0DE8D7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we calculate this in practice?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B70B8-FB63-4599-9AD5-C6C26F16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68FA9-9327-4CB1-8845-B646DC1F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14" y="1786269"/>
            <a:ext cx="8904740" cy="42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3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A6C9-A15D-4692-BE79-3ED6A53D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802F3A-48C5-429A-AD8B-F605A96D85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Remember, we still want to find the tree structure that minimizes our loss, which means best score structure. Doing this for all possible tree structures is unfeasible.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greedy algorithm that starts from a single leaf and iteratively adds branches to the tree is used instead.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 are the instance sets of left and right nodes after the split. Letting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, then the loss reduction after the split is given by: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802F3A-48C5-429A-AD8B-F605A96D85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63" t="-2594" r="-118" b="-8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28851-0B51-4E85-9510-60F7E8A8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AF63A-D786-4AB6-B843-FFE8A26F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22" y="4878131"/>
            <a:ext cx="7708155" cy="10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D902-7B00-4686-ABA8-D1D99678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1B51C-49AC-4215-AAD0-A2D81A3F5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XGBoost adds multiple other important advancements that make it state of the art in several industrial applications.</a:t>
                </a:r>
              </a:p>
              <a:p>
                <a:r>
                  <a:rPr lang="en-US" dirty="0"/>
                  <a:t>In practice:</a:t>
                </a:r>
              </a:p>
              <a:p>
                <a:pPr marL="457200" indent="-457200">
                  <a:buFontTx/>
                  <a:buChar char="-"/>
                </a:pPr>
                <a:r>
                  <a:rPr lang="en-US" dirty="0"/>
                  <a:t>Can take a while to run if you don’t set the </a:t>
                </a:r>
                <a:r>
                  <a:rPr lang="en-US" dirty="0" err="1"/>
                  <a:t>n_jobs</a:t>
                </a:r>
                <a:r>
                  <a:rPr lang="en-US" dirty="0"/>
                  <a:t> parameter correctly</a:t>
                </a:r>
              </a:p>
              <a:p>
                <a:pPr marL="457200" indent="-457200">
                  <a:buFontTx/>
                  <a:buChar char="-"/>
                </a:pPr>
                <a:r>
                  <a:rPr lang="en-US" dirty="0"/>
                  <a:t>Defining the eta,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, parameter (analogous to learning rate) and </a:t>
                </a:r>
                <a:r>
                  <a:rPr lang="en-US" dirty="0" err="1"/>
                  <a:t>max_depth</a:t>
                </a:r>
                <a:r>
                  <a:rPr lang="en-US" dirty="0"/>
                  <a:t> is crucial to obtain good performance.</a:t>
                </a:r>
              </a:p>
              <a:p>
                <a:pPr indent="-457200">
                  <a:buFontTx/>
                  <a:buChar char="-"/>
                </a:pPr>
                <a:r>
                  <a:rPr lang="en-US" dirty="0"/>
                  <a:t>Alpha,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, parameter controls L1 regularization, can be increased on high dimensionality problems to increase run time.</a:t>
                </a:r>
              </a:p>
              <a:p>
                <a:pPr marL="457200" indent="-457200">
                  <a:buFontTx/>
                  <a:buChar char="-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1B51C-49AC-4215-AAD0-A2D81A3F5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6" r="-1351" b="-13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E3D73-3A49-46E2-9606-40701027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3769-D780-4400-A4ED-0CFD6F13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2117-EBB8-4017-93A2-F43A0E309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approach to parameter tuning: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Cross-validate </a:t>
            </a:r>
            <a:r>
              <a:rPr lang="en-US" sz="2400" b="1" dirty="0"/>
              <a:t>learning rate</a:t>
            </a:r>
            <a:r>
              <a:rPr lang="en-US" sz="2400" dirty="0"/>
              <a:t>. 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Determine the </a:t>
            </a:r>
            <a:r>
              <a:rPr lang="en-US" sz="2400" b="1" dirty="0"/>
              <a:t>optimum number of trees for this learning rate</a:t>
            </a:r>
            <a:r>
              <a:rPr lang="en-US" sz="2400" dirty="0"/>
              <a:t>. </a:t>
            </a:r>
            <a:r>
              <a:rPr lang="en-US" sz="2400" dirty="0" err="1"/>
              <a:t>XGBoost</a:t>
            </a:r>
            <a:r>
              <a:rPr lang="en-US" sz="2400" dirty="0"/>
              <a:t> can perform cross-validation at each boosting iteration for this, with the “cv” function.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Tune tree-specific parameters</a:t>
            </a:r>
            <a:r>
              <a:rPr lang="en-US" sz="2400" dirty="0"/>
              <a:t> (</a:t>
            </a:r>
            <a:r>
              <a:rPr lang="en-US" sz="2400" dirty="0" err="1"/>
              <a:t>max_depth</a:t>
            </a:r>
            <a:r>
              <a:rPr lang="en-US" sz="2400" dirty="0"/>
              <a:t>, </a:t>
            </a:r>
            <a:r>
              <a:rPr lang="en-US" sz="2400" dirty="0" err="1"/>
              <a:t>min_child_weight</a:t>
            </a:r>
            <a:r>
              <a:rPr lang="en-US" sz="2400" dirty="0"/>
              <a:t>, gamma, subsample, </a:t>
            </a:r>
            <a:r>
              <a:rPr lang="en-US" sz="2400" dirty="0" err="1"/>
              <a:t>colsample_bytree</a:t>
            </a:r>
            <a:r>
              <a:rPr lang="en-US" sz="2400" dirty="0"/>
              <a:t>) for chosen learning rate and number of trees.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Tune </a:t>
            </a:r>
            <a:r>
              <a:rPr lang="en-US" sz="2400" b="1" dirty="0"/>
              <a:t>regularization parameters</a:t>
            </a:r>
            <a:r>
              <a:rPr lang="en-US" sz="2400" dirty="0"/>
              <a:t> (lambda, alpha).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5A1E8-1B42-4B5F-9AA3-B63566BF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9590-24DE-4280-9FC8-4464D2F7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9AE67-799E-48C8-ACBC-302E2307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983806"/>
            <a:ext cx="6109645" cy="52537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Stands for </a:t>
            </a:r>
            <a:r>
              <a:rPr lang="en-US" sz="2400" b="1" dirty="0"/>
              <a:t>L</a:t>
            </a:r>
            <a:r>
              <a:rPr lang="en-US" sz="2400" dirty="0"/>
              <a:t>ight </a:t>
            </a:r>
            <a:r>
              <a:rPr lang="en-US" sz="2400" b="1" dirty="0"/>
              <a:t>G</a:t>
            </a:r>
            <a:r>
              <a:rPr lang="en-US" sz="2400" dirty="0"/>
              <a:t>radient </a:t>
            </a:r>
            <a:r>
              <a:rPr lang="en-US" sz="2400" b="1" dirty="0"/>
              <a:t>B</a:t>
            </a:r>
            <a:r>
              <a:rPr lang="en-US" sz="2400" dirty="0"/>
              <a:t>oosted </a:t>
            </a:r>
            <a:r>
              <a:rPr lang="en-US" sz="2400" b="1" dirty="0"/>
              <a:t>M</a:t>
            </a:r>
            <a:r>
              <a:rPr lang="en-US" sz="2400" dirty="0"/>
              <a:t>achines. It is a library for training GBMs developed by Microsoft, and it competes with </a:t>
            </a:r>
            <a:r>
              <a:rPr lang="en-US" sz="2400" dirty="0" err="1"/>
              <a:t>XGBoost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Extremely </a:t>
            </a:r>
            <a:r>
              <a:rPr lang="en-US" sz="2400" dirty="0">
                <a:solidFill>
                  <a:srgbClr val="C00000"/>
                </a:solidFill>
              </a:rPr>
              <a:t>efficient implementation</a:t>
            </a:r>
            <a:r>
              <a:rPr lang="en-U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Usually much faster than </a:t>
            </a:r>
            <a:r>
              <a:rPr lang="en-US" sz="2400" dirty="0" err="1"/>
              <a:t>XGBoost</a:t>
            </a:r>
            <a:r>
              <a:rPr lang="en-US" sz="2400" dirty="0"/>
              <a:t> with low hit on accuracy.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Main contributions are two novel techniques to speed up split analysis: </a:t>
            </a:r>
            <a:r>
              <a:rPr lang="en-US" sz="2400" dirty="0">
                <a:solidFill>
                  <a:srgbClr val="C00000"/>
                </a:solidFill>
              </a:rPr>
              <a:t>Gradient based one-side sampling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C00000"/>
                </a:solidFill>
              </a:rPr>
              <a:t>Exclusive Feature Building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Leaf-wise tree growth vs level-wise tree growth of </a:t>
            </a:r>
            <a:r>
              <a:rPr lang="en-US" sz="2400" dirty="0" err="1"/>
              <a:t>XGBoost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3FFC3-C54B-4F98-90E1-00DB09AE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C2D27-44F5-4F0A-8174-25E4C096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316" y="1464377"/>
            <a:ext cx="4957484" cy="36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F368-03FC-4976-AE57-BDB59716F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618729"/>
          </a:xfrm>
        </p:spPr>
        <p:txBody>
          <a:bodyPr/>
          <a:lstStyle/>
          <a:p>
            <a:r>
              <a:rPr lang="en-US" dirty="0"/>
              <a:t>Gini examples: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AF804-2FAA-403A-BB31-26B99A05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061595-1791-4B6F-A5A2-B9F3DEC3C198}"/>
              </a:ext>
            </a:extLst>
          </p:cNvPr>
          <p:cNvSpPr/>
          <p:nvPr/>
        </p:nvSpPr>
        <p:spPr>
          <a:xfrm>
            <a:off x="1031577" y="1887525"/>
            <a:ext cx="2066839" cy="15948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FADDB9-F0C6-4614-BD86-C8FD4269B882}"/>
              </a:ext>
            </a:extLst>
          </p:cNvPr>
          <p:cNvSpPr/>
          <p:nvPr/>
        </p:nvSpPr>
        <p:spPr>
          <a:xfrm>
            <a:off x="1405536" y="2237882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61FED7-6782-4C2A-9C7A-91DD7D7FE6D9}"/>
              </a:ext>
            </a:extLst>
          </p:cNvPr>
          <p:cNvSpPr/>
          <p:nvPr/>
        </p:nvSpPr>
        <p:spPr>
          <a:xfrm>
            <a:off x="1635908" y="2411547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89F91A-136E-4923-9BA7-F15490B7E9C8}"/>
              </a:ext>
            </a:extLst>
          </p:cNvPr>
          <p:cNvSpPr/>
          <p:nvPr/>
        </p:nvSpPr>
        <p:spPr>
          <a:xfrm>
            <a:off x="1401992" y="2594073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9DB435-B6DD-4AB3-BB23-1B5AC9CB087C}"/>
              </a:ext>
            </a:extLst>
          </p:cNvPr>
          <p:cNvSpPr/>
          <p:nvPr/>
        </p:nvSpPr>
        <p:spPr>
          <a:xfrm>
            <a:off x="2361984" y="3047232"/>
            <a:ext cx="227841" cy="227841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671EB0-5B3C-41F1-B0A6-8476CBF1D181}"/>
              </a:ext>
            </a:extLst>
          </p:cNvPr>
          <p:cNvSpPr/>
          <p:nvPr/>
        </p:nvSpPr>
        <p:spPr>
          <a:xfrm>
            <a:off x="2616279" y="2972804"/>
            <a:ext cx="227841" cy="227841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CA44AA-3903-437A-BC48-B2171718B6CA}"/>
              </a:ext>
            </a:extLst>
          </p:cNvPr>
          <p:cNvSpPr/>
          <p:nvPr/>
        </p:nvSpPr>
        <p:spPr>
          <a:xfrm>
            <a:off x="2748836" y="2691041"/>
            <a:ext cx="227841" cy="227841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409D28-8CA5-4768-81E7-D767818FAC70}"/>
              </a:ext>
            </a:extLst>
          </p:cNvPr>
          <p:cNvSpPr/>
          <p:nvPr/>
        </p:nvSpPr>
        <p:spPr>
          <a:xfrm>
            <a:off x="2478241" y="2566994"/>
            <a:ext cx="227841" cy="227841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E9648-602F-4125-8552-BEEBB4F8441E}"/>
              </a:ext>
            </a:extLst>
          </p:cNvPr>
          <p:cNvSpPr txBox="1"/>
          <p:nvPr/>
        </p:nvSpPr>
        <p:spPr>
          <a:xfrm>
            <a:off x="3700129" y="2069519"/>
            <a:ext cx="8059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Gini =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P(picking green)</a:t>
            </a:r>
            <a:r>
              <a:rPr lang="en-US" sz="1600" dirty="0">
                <a:solidFill>
                  <a:srgbClr val="0070C0"/>
                </a:solidFill>
              </a:rPr>
              <a:t>P(picking label black)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0070C0"/>
                </a:solidFill>
              </a:rPr>
              <a:t>P(picking black)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P(picking label green)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1008D6-38A1-4CF5-B330-C927E2D002D3}"/>
                  </a:ext>
                </a:extLst>
              </p:cNvPr>
              <p:cNvSpPr txBox="1"/>
              <p:nvPr/>
            </p:nvSpPr>
            <p:spPr>
              <a:xfrm>
                <a:off x="4095680" y="2497064"/>
                <a:ext cx="8860778" cy="95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= 1 – [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</a:rPr>
                  <a:t>P(picking green)P(picking label green) </a:t>
                </a:r>
                <a:r>
                  <a:rPr lang="en-US" sz="1600" dirty="0"/>
                  <a:t>+ </a:t>
                </a:r>
                <a:r>
                  <a:rPr lang="en-US" sz="1600" dirty="0">
                    <a:solidFill>
                      <a:srgbClr val="0070C0"/>
                    </a:solidFill>
                  </a:rPr>
                  <a:t>P(picking black)P(picking label black) </a:t>
                </a:r>
                <a:r>
                  <a:rPr lang="en-US" sz="1600" dirty="0"/>
                  <a:t>]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=1 −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=0.4898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1008D6-38A1-4CF5-B330-C927E2D00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680" y="2497064"/>
                <a:ext cx="8860778" cy="951479"/>
              </a:xfrm>
              <a:prstGeom prst="rect">
                <a:avLst/>
              </a:prstGeom>
              <a:blipFill>
                <a:blip r:embed="rId2"/>
                <a:stretch>
                  <a:fillRect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BCA91D5D-F558-49D3-B2A7-AEFCA195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Metrics for decision tree learning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DDD1DA-DA48-487E-992D-491313F09505}"/>
              </a:ext>
            </a:extLst>
          </p:cNvPr>
          <p:cNvSpPr/>
          <p:nvPr/>
        </p:nvSpPr>
        <p:spPr>
          <a:xfrm>
            <a:off x="1055368" y="4211496"/>
            <a:ext cx="2066839" cy="15948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336185-D3A7-4346-B31A-F9418164B96D}"/>
              </a:ext>
            </a:extLst>
          </p:cNvPr>
          <p:cNvSpPr/>
          <p:nvPr/>
        </p:nvSpPr>
        <p:spPr>
          <a:xfrm>
            <a:off x="1405536" y="4447010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B961E5-DEF9-445B-AA42-B31A7C541D4C}"/>
              </a:ext>
            </a:extLst>
          </p:cNvPr>
          <p:cNvSpPr/>
          <p:nvPr/>
        </p:nvSpPr>
        <p:spPr>
          <a:xfrm>
            <a:off x="1742687" y="4597173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7360E2-79EA-4C44-A41F-6610543CD772}"/>
              </a:ext>
            </a:extLst>
          </p:cNvPr>
          <p:cNvSpPr/>
          <p:nvPr/>
        </p:nvSpPr>
        <p:spPr>
          <a:xfrm>
            <a:off x="1401992" y="4803201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C72E8D-B495-4490-B0AB-BA52393180FD}"/>
              </a:ext>
            </a:extLst>
          </p:cNvPr>
          <p:cNvSpPr txBox="1"/>
          <p:nvPr/>
        </p:nvSpPr>
        <p:spPr>
          <a:xfrm>
            <a:off x="3629127" y="4328805"/>
            <a:ext cx="8059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Gini =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P(picking green)</a:t>
            </a:r>
            <a:r>
              <a:rPr lang="en-US" sz="1600" dirty="0">
                <a:solidFill>
                  <a:srgbClr val="0070C0"/>
                </a:solidFill>
              </a:rPr>
              <a:t>P(picking label black) </a:t>
            </a:r>
            <a:r>
              <a:rPr lang="en-US" sz="1600" dirty="0"/>
              <a:t>+ </a:t>
            </a:r>
            <a:r>
              <a:rPr lang="en-US" sz="1600" dirty="0">
                <a:solidFill>
                  <a:srgbClr val="0070C0"/>
                </a:solidFill>
              </a:rPr>
              <a:t>P(picking black)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P(picking label green)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9A300A-4D95-4340-9283-DBC039BBE509}"/>
                  </a:ext>
                </a:extLst>
              </p:cNvPr>
              <p:cNvSpPr txBox="1"/>
              <p:nvPr/>
            </p:nvSpPr>
            <p:spPr>
              <a:xfrm>
                <a:off x="3977619" y="5064247"/>
                <a:ext cx="83047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= 1 – [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</a:rPr>
                  <a:t>P(picking green)P(picking label green) </a:t>
                </a:r>
                <a:r>
                  <a:rPr lang="en-US" sz="1600" dirty="0"/>
                  <a:t>+ </a:t>
                </a:r>
                <a:r>
                  <a:rPr lang="en-US" sz="1600" dirty="0">
                    <a:solidFill>
                      <a:srgbClr val="0070C0"/>
                    </a:solidFill>
                  </a:rPr>
                  <a:t>P(picking black)P(picking label black)</a:t>
                </a:r>
                <a:r>
                  <a:rPr lang="en-US" sz="1600" dirty="0"/>
                  <a:t> ]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=1 −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9A300A-4D95-4340-9283-DBC039BBE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619" y="5064247"/>
                <a:ext cx="8304779" cy="830997"/>
              </a:xfrm>
              <a:prstGeom prst="rect">
                <a:avLst/>
              </a:prstGeom>
              <a:blipFill>
                <a:blip r:embed="rId3"/>
                <a:stretch>
                  <a:fillRect t="-1515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B1B1BB81-5FC2-44A3-842C-CCFB1674E819}"/>
              </a:ext>
            </a:extLst>
          </p:cNvPr>
          <p:cNvSpPr/>
          <p:nvPr/>
        </p:nvSpPr>
        <p:spPr>
          <a:xfrm>
            <a:off x="1830204" y="5037358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508CB1-AA05-4747-9521-2EDC1EE6B4A0}"/>
              </a:ext>
            </a:extLst>
          </p:cNvPr>
          <p:cNvSpPr/>
          <p:nvPr/>
        </p:nvSpPr>
        <p:spPr>
          <a:xfrm>
            <a:off x="2060576" y="5211023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65FA878-51A6-4702-8D34-738D3F068C41}"/>
              </a:ext>
            </a:extLst>
          </p:cNvPr>
          <p:cNvSpPr/>
          <p:nvPr/>
        </p:nvSpPr>
        <p:spPr>
          <a:xfrm>
            <a:off x="2284873" y="4710545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2E9FFD4-96A0-4F09-895B-28CD328C6B18}"/>
              </a:ext>
            </a:extLst>
          </p:cNvPr>
          <p:cNvSpPr/>
          <p:nvPr/>
        </p:nvSpPr>
        <p:spPr>
          <a:xfrm>
            <a:off x="2440817" y="4506754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4F2E82-A636-4332-B289-A0E375B26CE1}"/>
              </a:ext>
            </a:extLst>
          </p:cNvPr>
          <p:cNvSpPr/>
          <p:nvPr/>
        </p:nvSpPr>
        <p:spPr>
          <a:xfrm>
            <a:off x="2441566" y="5258462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708A9D-382B-4635-B1A1-C6AC7880AA5C}"/>
              </a:ext>
            </a:extLst>
          </p:cNvPr>
          <p:cNvSpPr/>
          <p:nvPr/>
        </p:nvSpPr>
        <p:spPr>
          <a:xfrm>
            <a:off x="1521987" y="5432028"/>
            <a:ext cx="227841" cy="22784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8" grpId="0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389B-849C-4A50-97FC-4E37424C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Gradient-based one-side sampling (GOSS)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845EE-DF84-4BAD-B916-D9C15C541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190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Normally, no native weight for datapoints, but it can be seen that instances with larger gradients (i.e., under-trained instances) will contribute more to the information gain metric.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LGBM keeps instances with large gradients and only randomly drops instances with small gradients when subsampling.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They prove that this can lead to a more accurate gain estimation than uniformly random sampling, with the same target sampling rate, especially when the value of information gain has a large range.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8798B-B09C-4BE0-B188-B6AC9CB9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A2D6-FC94-4EF2-B52F-706F6540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Feature Bundling (EFB)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CC275-C5E1-41A5-9BC1-F37BA5ED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6488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Usually, feature space is quite sparse.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Specifically, in a sparse feature space, many features are (almost) exclusive, i.e., they rarely take nonzero values simultaneously.  Examples include one-hot encoded-features.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LGBM bundles those features by reducing the optimal bundling problem to a graph coloring problem (by taking features as vertices and adding edges for every two features if they are not mutually exclusive), and solving it by a greedy algorithm with a constant approximation ratio.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B4F7E-7157-4CC9-95CA-A6D12676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EC12-F5C1-43A9-A2C0-41FB1D6C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CatBoost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1101A-E69B-4A70-9AC2-3CD9AAD9B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5169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new library for Gradient Boosting Decision Trees, offering appropriate handling of categorical features.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Presented as a workshop at NIPS 2017.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Fast, scalable and high-performing.  Outperforms LGBM and </a:t>
            </a:r>
            <a:r>
              <a:rPr lang="en-US" dirty="0" err="1"/>
              <a:t>XGBoost</a:t>
            </a:r>
            <a:r>
              <a:rPr lang="en-US" dirty="0"/>
              <a:t> on inference times, and in some datasets, in accuracy as well.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 idea: deal with categorical variables by using random permutations of the dataset and calculating the average label value for a given example using the label values of previous examples with the same category.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DEFC3-F3CD-4D32-8985-61E1BDA1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0E349-8C46-B74F-8237-AA9D38BD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 prune a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8C38B-F068-E44E-BA47-7A9BFCB54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1C347-E58C-A24B-9147-EE9D242F0A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09871-0420-FC4E-9800-60A5A536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129" y="412229"/>
            <a:ext cx="4939741" cy="60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718FD-9C6B-4D2E-B97E-4B73C35303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496" y="1177758"/>
                <a:ext cx="10327008" cy="4702047"/>
              </a:xfrm>
            </p:spPr>
            <p:txBody>
              <a:bodyPr/>
              <a:lstStyle/>
              <a:p>
                <a:r>
                  <a:rPr lang="en-US" b="1" dirty="0"/>
                  <a:t>Information Gain (IG): </a:t>
                </a:r>
                <a:r>
                  <a:rPr lang="en-US" dirty="0"/>
                  <a:t>Measures difference in entropy between parent node and children given a particular split point.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parent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children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:r>
                  <a:rPr lang="en-US" i="1" dirty="0"/>
                  <a:t>H</a:t>
                </a:r>
                <a:r>
                  <a:rPr lang="en-US" dirty="0"/>
                  <a:t> is total entropy, defined as: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correspond to the fractions of each class present in a child node resulting from a split in the tree.</a:t>
                </a:r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718FD-9C6B-4D2E-B97E-4B73C35303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1177758"/>
                <a:ext cx="10327008" cy="4702047"/>
              </a:xfrm>
              <a:blipFill>
                <a:blip r:embed="rId2"/>
                <a:stretch>
                  <a:fillRect b="-39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9F9CD-96E8-45B3-9D06-BDAAA25B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7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A6F0B1-34A7-44D0-8C42-9C9E206470C9}"/>
              </a:ext>
            </a:extLst>
          </p:cNvPr>
          <p:cNvSpPr/>
          <p:nvPr/>
        </p:nvSpPr>
        <p:spPr>
          <a:xfrm>
            <a:off x="3596630" y="3099498"/>
            <a:ext cx="369332" cy="36933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AE378-AB62-4C2F-A7D4-1ECDF699EA57}"/>
              </a:ext>
            </a:extLst>
          </p:cNvPr>
          <p:cNvSpPr txBox="1"/>
          <p:nvPr/>
        </p:nvSpPr>
        <p:spPr>
          <a:xfrm>
            <a:off x="515786" y="3066762"/>
            <a:ext cx="19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Subset S (parent)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8393D5-0FF9-41D4-8A41-E13CDE600950}"/>
              </a:ext>
            </a:extLst>
          </p:cNvPr>
          <p:cNvSpPr/>
          <p:nvPr/>
        </p:nvSpPr>
        <p:spPr>
          <a:xfrm flipH="1">
            <a:off x="1816268" y="2927722"/>
            <a:ext cx="1839941" cy="187081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6765C5-2EEF-40C5-90CF-5D898A5D2D8F}"/>
              </a:ext>
            </a:extLst>
          </p:cNvPr>
          <p:cNvSpPr/>
          <p:nvPr/>
        </p:nvSpPr>
        <p:spPr>
          <a:xfrm rot="21111550" flipH="1" flipV="1">
            <a:off x="1575115" y="3587963"/>
            <a:ext cx="2524639" cy="318052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A70366-420F-45A8-AF4F-959751AF24D5}"/>
              </a:ext>
            </a:extLst>
          </p:cNvPr>
          <p:cNvSpPr/>
          <p:nvPr/>
        </p:nvSpPr>
        <p:spPr>
          <a:xfrm>
            <a:off x="3916265" y="3137230"/>
            <a:ext cx="305481" cy="30548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B09186-2625-4288-8907-DB7C75411EB1}"/>
              </a:ext>
            </a:extLst>
          </p:cNvPr>
          <p:cNvSpPr txBox="1"/>
          <p:nvPr/>
        </p:nvSpPr>
        <p:spPr>
          <a:xfrm>
            <a:off x="349250" y="3458853"/>
            <a:ext cx="19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Split point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5A66957-BD59-4E2D-8589-C46599C7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Metrics for decision tree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38B36-F5D6-4356-A7D2-75ECBE45F6D4}"/>
              </a:ext>
            </a:extLst>
          </p:cNvPr>
          <p:cNvSpPr txBox="1"/>
          <p:nvPr/>
        </p:nvSpPr>
        <p:spPr>
          <a:xfrm>
            <a:off x="4792074" y="3616656"/>
            <a:ext cx="18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Entropy (parent)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1FDDD-24FF-419D-8E46-F0B3D01E2C41}"/>
              </a:ext>
            </a:extLst>
          </p:cNvPr>
          <p:cNvSpPr txBox="1"/>
          <p:nvPr/>
        </p:nvSpPr>
        <p:spPr>
          <a:xfrm>
            <a:off x="6767867" y="3631146"/>
            <a:ext cx="194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Weighted sum of entropy (children)</a:t>
            </a:r>
          </a:p>
        </p:txBody>
      </p:sp>
    </p:spTree>
    <p:extLst>
      <p:ext uri="{BB962C8B-B14F-4D97-AF65-F5344CB8AC3E}">
        <p14:creationId xmlns:p14="http://schemas.microsoft.com/office/powerpoint/2010/main" val="3740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DA380D-A036-45C4-A23D-243CE77542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688" y="1149183"/>
                <a:ext cx="10896623" cy="4806353"/>
              </a:xfrm>
            </p:spPr>
            <p:txBody>
              <a:bodyPr/>
              <a:lstStyle/>
              <a:p>
                <a:r>
                  <a:rPr lang="en-US" b="1" dirty="0"/>
                  <a:t>Misclassification Error (ME): </a:t>
                </a:r>
                <a:r>
                  <a:rPr lang="en-US" dirty="0"/>
                  <a:t>we split the parent node’s subset by searching for the lowest possible average misclassification error on the child nodes (weighted by sample sizes, of course).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practice, generally avoided as in some cases, the best possible split might not yield error reduction at a given step (equal error, but improved Gini or entropy).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those cases, the algorithm ends early and tree is cut short. </a:t>
                </a:r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DA380D-A036-45C4-A23D-243CE77542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688" y="1149183"/>
                <a:ext cx="10896623" cy="4806353"/>
              </a:xfrm>
              <a:blipFill>
                <a:blip r:embed="rId2"/>
                <a:stretch>
                  <a:fillRect l="-931" r="-69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209D-092F-4BF8-8D9A-A9974D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4FD247-D87C-4629-BE6F-813EE86D1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15900"/>
            <a:ext cx="11493500" cy="768350"/>
          </a:xfrm>
        </p:spPr>
        <p:txBody>
          <a:bodyPr/>
          <a:lstStyle/>
          <a:p>
            <a:r>
              <a:rPr lang="en-US" dirty="0"/>
              <a:t>Metrics for decision tree learning</a:t>
            </a:r>
          </a:p>
        </p:txBody>
      </p:sp>
    </p:spTree>
    <p:extLst>
      <p:ext uri="{BB962C8B-B14F-4D97-AF65-F5344CB8AC3E}">
        <p14:creationId xmlns:p14="http://schemas.microsoft.com/office/powerpoint/2010/main" val="38898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D4B5-71B0-4BDC-9562-13C168EB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Tree-building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A896-8767-4035-B93A-82EADF8E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357312"/>
            <a:ext cx="10327008" cy="4499477"/>
          </a:xfrm>
        </p:spPr>
        <p:txBody>
          <a:bodyPr/>
          <a:lstStyle/>
          <a:p>
            <a:r>
              <a:rPr lang="en-US" dirty="0"/>
              <a:t>Any tree-</a:t>
            </a:r>
            <a:r>
              <a:rPr lang="en-US" dirty="0" err="1"/>
              <a:t>bulding</a:t>
            </a:r>
            <a:r>
              <a:rPr lang="en-US" dirty="0"/>
              <a:t> algorithm needs to consider many things:</a:t>
            </a:r>
          </a:p>
          <a:p>
            <a:endParaRPr lang="en-US" dirty="0"/>
          </a:p>
          <a:p>
            <a:pPr marL="685800" indent="-457200">
              <a:buFontTx/>
              <a:buChar char="-"/>
            </a:pPr>
            <a:r>
              <a:rPr lang="en-US" dirty="0"/>
              <a:t>what metric to decide splitting.</a:t>
            </a:r>
          </a:p>
          <a:p>
            <a:pPr marL="685800" indent="-457200">
              <a:buFontTx/>
              <a:buChar char="-"/>
            </a:pPr>
            <a:r>
              <a:rPr lang="en-US" dirty="0"/>
              <a:t>where to look for splits.</a:t>
            </a:r>
          </a:p>
          <a:p>
            <a:pPr marL="685800" indent="-457200">
              <a:buFontTx/>
              <a:buChar char="-"/>
            </a:pPr>
            <a:r>
              <a:rPr lang="en-US" dirty="0"/>
              <a:t>how to handle categorical predictors.</a:t>
            </a:r>
          </a:p>
          <a:p>
            <a:pPr marL="685800" indent="-457200">
              <a:buFontTx/>
              <a:buChar char="-"/>
            </a:pPr>
            <a:r>
              <a:rPr lang="en-US" dirty="0"/>
              <a:t>how to handle missing features</a:t>
            </a:r>
          </a:p>
          <a:p>
            <a:pPr marL="685800" indent="-457200">
              <a:buFontTx/>
              <a:buChar char="-"/>
            </a:pPr>
            <a:endParaRPr lang="en-US" dirty="0"/>
          </a:p>
          <a:p>
            <a:pPr marL="228600" indent="0"/>
            <a:r>
              <a:rPr lang="en-US" dirty="0" err="1"/>
              <a:t>sklearn</a:t>
            </a:r>
            <a:r>
              <a:rPr lang="en-US" dirty="0"/>
              <a:t> uses CART as its default tree building algorithm.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9D347-3B55-4E25-8F75-0CFE770C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GEC_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4475</Words>
  <Application>Microsoft Macintosh PowerPoint</Application>
  <PresentationFormat>Widescreen</PresentationFormat>
  <Paragraphs>540</Paragraphs>
  <Slides>63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Calibri</vt:lpstr>
      <vt:lpstr>Arial Black</vt:lpstr>
      <vt:lpstr>Cambria Math</vt:lpstr>
      <vt:lpstr>Arial</vt:lpstr>
      <vt:lpstr>Karla</vt:lpstr>
      <vt:lpstr>1_GEC_template</vt:lpstr>
      <vt:lpstr>Advanced Section #5:  Decision trees and Ensemble methods </vt:lpstr>
      <vt:lpstr>Outline</vt:lpstr>
      <vt:lpstr>Decision trees</vt:lpstr>
      <vt:lpstr>What is a decision tree?</vt:lpstr>
      <vt:lpstr>Metrics for decision tree learning</vt:lpstr>
      <vt:lpstr>Metrics for decision tree learning</vt:lpstr>
      <vt:lpstr>Metrics for decision tree learning</vt:lpstr>
      <vt:lpstr>Metrics for decision tree learning</vt:lpstr>
      <vt:lpstr>Tree-building algorithms</vt:lpstr>
      <vt:lpstr>Tree-building algorithms</vt:lpstr>
      <vt:lpstr>Tree-building algorithms</vt:lpstr>
      <vt:lpstr>Tree-building algorithms</vt:lpstr>
      <vt:lpstr>Many more algorithms…</vt:lpstr>
      <vt:lpstr>Regression trees</vt:lpstr>
      <vt:lpstr>Regression trees</vt:lpstr>
      <vt:lpstr>VERY simple Example</vt:lpstr>
      <vt:lpstr>Regression trees - Cons</vt:lpstr>
      <vt:lpstr>Surrogate splits</vt:lpstr>
      <vt:lpstr>Surrogate splits</vt:lpstr>
      <vt:lpstr>Surrogate splits - example</vt:lpstr>
      <vt:lpstr>Surrogate splits - example</vt:lpstr>
      <vt:lpstr>Pruning</vt:lpstr>
      <vt:lpstr>Cost Complexity in Pruning</vt:lpstr>
      <vt:lpstr>An Algorithm to Prune</vt:lpstr>
      <vt:lpstr>Ensemble Methods</vt:lpstr>
      <vt:lpstr>What are ensemble methods?</vt:lpstr>
      <vt:lpstr>What are ensemble methods?</vt:lpstr>
      <vt:lpstr>Bagging</vt:lpstr>
      <vt:lpstr>Bagging</vt:lpstr>
      <vt:lpstr>Why does Bagging improve Variance?</vt:lpstr>
      <vt:lpstr>Boosting</vt:lpstr>
      <vt:lpstr>Gradient Boosting</vt:lpstr>
      <vt:lpstr>Gradient Boosting</vt:lpstr>
      <vt:lpstr>Gradient Boosting</vt:lpstr>
      <vt:lpstr>Gradient Boosting</vt:lpstr>
      <vt:lpstr>Gradient Boosting</vt:lpstr>
      <vt:lpstr>Gradient Tree Boosting</vt:lpstr>
      <vt:lpstr>PowerPoint Presentation</vt:lpstr>
      <vt:lpstr>Common Bagging Techniques </vt:lpstr>
      <vt:lpstr>Bagged Trees</vt:lpstr>
      <vt:lpstr>Random Forests</vt:lpstr>
      <vt:lpstr>Random Forests</vt:lpstr>
      <vt:lpstr>Random Forests – Generalization error</vt:lpstr>
      <vt:lpstr>Common Boosting Techniques</vt:lpstr>
      <vt:lpstr>AdaBoost</vt:lpstr>
      <vt:lpstr>PowerPoint Presentation</vt:lpstr>
      <vt:lpstr>Where does α_m=1/2  ln⁡〖((1-ϵ_m ))/ϵ_m 〗come from?</vt:lpstr>
      <vt:lpstr>PowerPoint Presentation</vt:lpstr>
      <vt:lpstr>PowerPoint Presentation</vt:lpstr>
      <vt:lpstr>PowerPoint Presentation</vt:lpstr>
      <vt:lpstr>XGBoost</vt:lpstr>
      <vt:lpstr>XGBoost</vt:lpstr>
      <vt:lpstr>XGBoost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LGBM</vt:lpstr>
      <vt:lpstr>Gradient-based one-side sampling (GOSS)</vt:lpstr>
      <vt:lpstr>Exclusive Feature Bundling (EFB)</vt:lpstr>
      <vt:lpstr>CatBoost</vt:lpstr>
      <vt:lpstr>Hot to prune a tree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Section #4:  Methods of Dimensionality Reduction: Principal Component Analysis (PCA)  </dc:title>
  <cp:lastModifiedBy>Rader, Kevin A.</cp:lastModifiedBy>
  <cp:revision>91</cp:revision>
  <dcterms:modified xsi:type="dcterms:W3CDTF">2019-11-13T21:23:44Z</dcterms:modified>
</cp:coreProperties>
</file>