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69"/>
  </p:notesMasterIdLst>
  <p:sldIdLst>
    <p:sldId id="258" r:id="rId2"/>
    <p:sldId id="342" r:id="rId3"/>
    <p:sldId id="259" r:id="rId4"/>
    <p:sldId id="262" r:id="rId5"/>
    <p:sldId id="268" r:id="rId6"/>
    <p:sldId id="311" r:id="rId7"/>
    <p:sldId id="269" r:id="rId8"/>
    <p:sldId id="270" r:id="rId9"/>
    <p:sldId id="264" r:id="rId10"/>
    <p:sldId id="260" r:id="rId11"/>
    <p:sldId id="261" r:id="rId12"/>
    <p:sldId id="271" r:id="rId13"/>
    <p:sldId id="312" r:id="rId14"/>
    <p:sldId id="313" r:id="rId15"/>
    <p:sldId id="314" r:id="rId16"/>
    <p:sldId id="315" r:id="rId17"/>
    <p:sldId id="352" r:id="rId18"/>
    <p:sldId id="316" r:id="rId19"/>
    <p:sldId id="317" r:id="rId20"/>
    <p:sldId id="318" r:id="rId21"/>
    <p:sldId id="319" r:id="rId22"/>
    <p:sldId id="321" r:id="rId23"/>
    <p:sldId id="322" r:id="rId24"/>
    <p:sldId id="324" r:id="rId25"/>
    <p:sldId id="323" r:id="rId26"/>
    <p:sldId id="353" r:id="rId27"/>
    <p:sldId id="355" r:id="rId28"/>
    <p:sldId id="354" r:id="rId29"/>
    <p:sldId id="285" r:id="rId30"/>
    <p:sldId id="286" r:id="rId31"/>
    <p:sldId id="287" r:id="rId32"/>
    <p:sldId id="307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43" r:id="rId42"/>
    <p:sldId id="308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331" r:id="rId52"/>
    <p:sldId id="332" r:id="rId53"/>
    <p:sldId id="333" r:id="rId54"/>
    <p:sldId id="334" r:id="rId55"/>
    <p:sldId id="335" r:id="rId56"/>
    <p:sldId id="356" r:id="rId57"/>
    <p:sldId id="359" r:id="rId58"/>
    <p:sldId id="358" r:id="rId59"/>
    <p:sldId id="357" r:id="rId60"/>
    <p:sldId id="360" r:id="rId61"/>
    <p:sldId id="297" r:id="rId62"/>
    <p:sldId id="336" r:id="rId63"/>
    <p:sldId id="337" r:id="rId64"/>
    <p:sldId id="338" r:id="rId65"/>
    <p:sldId id="339" r:id="rId66"/>
    <p:sldId id="340" r:id="rId67"/>
    <p:sldId id="341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E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 showGuides="1">
      <p:cViewPr>
        <p:scale>
          <a:sx n="100" d="100"/>
          <a:sy n="100" d="100"/>
        </p:scale>
        <p:origin x="90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3C18D-7D5D-9E47-A0FC-BBD26D0E1D9B}" type="datetimeFigureOut">
              <a:rPr lang="en-US" smtClean="0"/>
              <a:t>10/1/18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C1623-6B39-8543-823A-29D9E60F1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7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5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6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 and Kevin Rader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Protopapas, Rader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Protopapas, Rader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Protopapas, Rader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Protopapas, Rader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1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0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0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3.png"/><Relationship Id="rId5" Type="http://schemas.openxmlformats.org/officeDocument/2006/relationships/image" Target="../media/image450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png"/><Relationship Id="rId3" Type="http://schemas.openxmlformats.org/officeDocument/2006/relationships/image" Target="../media/image7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0.png"/><Relationship Id="rId3" Type="http://schemas.openxmlformats.org/officeDocument/2006/relationships/image" Target="../media/image7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7: </a:t>
            </a:r>
            <a:r>
              <a:rPr lang="en-US" dirty="0"/>
              <a:t>Regularization</a:t>
            </a:r>
          </a:p>
        </p:txBody>
      </p:sp>
    </p:spTree>
    <p:extLst>
      <p:ext uri="{BB962C8B-B14F-4D97-AF65-F5344CB8AC3E}">
        <p14:creationId xmlns:p14="http://schemas.microsoft.com/office/powerpoint/2010/main" val="193201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748985" cy="2111143"/>
          </a:xfrm>
        </p:spPr>
        <p:txBody>
          <a:bodyPr/>
          <a:lstStyle/>
          <a:p>
            <a:r>
              <a:rPr lang="en-US" sz="2400" b="1" dirty="0"/>
              <a:t>Model selection </a:t>
            </a:r>
            <a:r>
              <a:rPr lang="en-US" sz="2400" dirty="0"/>
              <a:t>is the application of a principled method to determine the complexity of the model, e.g. choosing a subset of predictors, choosing the degree of the polynomial model etc.</a:t>
            </a:r>
          </a:p>
          <a:p>
            <a:endParaRPr lang="en-US" sz="2400" dirty="0"/>
          </a:p>
          <a:p>
            <a:r>
              <a:rPr lang="en-US" sz="2400" dirty="0"/>
              <a:t>A strong motivation for performing model selection is to avoid overfitting, which we saw can happen when: </a:t>
            </a:r>
          </a:p>
          <a:p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there are too many predictors: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the feature space has high dimensionality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the polynomial degree is too high</a:t>
            </a:r>
          </a:p>
          <a:p>
            <a:pPr marL="1085820" lvl="1" indent="-342900">
              <a:buFont typeface="Arial" charset="0"/>
              <a:buChar char="•"/>
            </a:pPr>
            <a:r>
              <a:rPr lang="en-US" sz="2000" dirty="0"/>
              <a:t>too many cross terms are considered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the coefficients values are too </a:t>
            </a:r>
            <a:r>
              <a:rPr lang="en-US" sz="2400" b="1" dirty="0"/>
              <a:t>extreme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Stepwise Variable Selection and Cross Validation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908011" cy="211114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 dirty="0"/>
              <a:t>Last time, we addressed the issue of selecting optimal subsets of predictors (including choosing the degree of polynomial models) </a:t>
            </a:r>
            <a:r>
              <a:rPr lang="en-US" sz="2400" dirty="0" smtClean="0"/>
              <a:t>through: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	</a:t>
            </a:r>
            <a:r>
              <a:rPr lang="en-US" sz="2400" dirty="0" smtClean="0"/>
              <a:t>stepwise </a:t>
            </a:r>
            <a:r>
              <a:rPr lang="en-US" sz="2400" dirty="0"/>
              <a:t>variable selection - iteratively building an optimal subset of </a:t>
            </a:r>
            <a:r>
              <a:rPr lang="en-US" sz="2400" dirty="0" smtClean="0"/>
              <a:t>	predictors </a:t>
            </a:r>
            <a:r>
              <a:rPr lang="en-US" sz="2400" dirty="0"/>
              <a:t>by optimizing a fixed model evaluation metric each </a:t>
            </a:r>
            <a:r>
              <a:rPr lang="en-US" sz="2400" dirty="0" smtClean="0"/>
              <a:t>time,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Today we will see selecting </a:t>
            </a:r>
            <a:r>
              <a:rPr lang="en-US" sz="2400" dirty="0"/>
              <a:t>an optimal model </a:t>
            </a:r>
            <a:r>
              <a:rPr lang="en-US" sz="2400" dirty="0" smtClean="0"/>
              <a:t>by cross </a:t>
            </a:r>
            <a:r>
              <a:rPr lang="en-US" sz="2400" dirty="0"/>
              <a:t>validation - </a:t>
            </a:r>
            <a:r>
              <a:rPr lang="en-US" sz="2400" dirty="0" smtClean="0"/>
              <a:t>evaluating </a:t>
            </a:r>
            <a:r>
              <a:rPr lang="en-US" sz="2400" dirty="0"/>
              <a:t>each model on multiple validation sets.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And also today, </a:t>
            </a:r>
            <a:r>
              <a:rPr lang="en-US" sz="2400" dirty="0"/>
              <a:t>we will also address the issue of discouraging extreme values in model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Stepwise Variable Selection Computational Complexity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How many models did we evaluate?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1st step, </a:t>
            </a:r>
            <a:r>
              <a:rPr lang="en-US" b="1" i="1" dirty="0"/>
              <a:t>J</a:t>
            </a:r>
            <a:r>
              <a:rPr lang="en-US" b="1" dirty="0"/>
              <a:t> Models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2nd step, </a:t>
            </a:r>
            <a:r>
              <a:rPr lang="en-US" i="1" dirty="0"/>
              <a:t>J-1</a:t>
            </a:r>
            <a:r>
              <a:rPr lang="en-US" dirty="0"/>
              <a:t> </a:t>
            </a:r>
            <a:r>
              <a:rPr lang="en-US" b="1" dirty="0"/>
              <a:t>Models</a:t>
            </a:r>
            <a:r>
              <a:rPr lang="en-US" dirty="0"/>
              <a:t> (add 1 predictor out of </a:t>
            </a:r>
            <a:r>
              <a:rPr lang="en-US" i="1" dirty="0"/>
              <a:t>J-1</a:t>
            </a:r>
            <a:r>
              <a:rPr lang="en-US" dirty="0"/>
              <a:t> possible)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3rd step, </a:t>
            </a:r>
            <a:r>
              <a:rPr lang="en-US" i="1" dirty="0"/>
              <a:t>J-2 </a:t>
            </a:r>
            <a:r>
              <a:rPr lang="en-US" b="1" dirty="0"/>
              <a:t>Models</a:t>
            </a:r>
            <a:r>
              <a:rPr lang="en-US" dirty="0"/>
              <a:t> (add 1 predictor out of </a:t>
            </a:r>
            <a:r>
              <a:rPr lang="en-US" i="1" dirty="0"/>
              <a:t>J-2 </a:t>
            </a:r>
            <a:r>
              <a:rPr lang="en-US" dirty="0"/>
              <a:t>possible)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mr-IN" dirty="0"/>
              <a:t>…</a:t>
            </a: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b="1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70" y="4878136"/>
            <a:ext cx="4159687" cy="4773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</a:t>
            </a:r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03235" y="5115339"/>
            <a:ext cx="344556" cy="238539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1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03235" y="5115339"/>
            <a:ext cx="344556" cy="238539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3" y="1719072"/>
            <a:ext cx="6858001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Validation: Motivation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Using a single validation set to select amongst </a:t>
            </a:r>
            <a:r>
              <a:rPr lang="en-US" sz="2400" dirty="0" smtClean="0"/>
              <a:t>multiple models </a:t>
            </a:r>
            <a:r>
              <a:rPr lang="en-US" sz="2400" dirty="0"/>
              <a:t>can be problematic - </a:t>
            </a:r>
            <a:r>
              <a:rPr lang="en-US" sz="2400" b="1" dirty="0"/>
              <a:t>there is the possibility </a:t>
            </a:r>
            <a:r>
              <a:rPr lang="en-US" sz="2400" b="1" dirty="0" smtClean="0"/>
              <a:t>of overfitting </a:t>
            </a:r>
            <a:r>
              <a:rPr lang="en-US" sz="2400" b="1" dirty="0"/>
              <a:t>to the validation set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One solution to the problems raised by using a </a:t>
            </a:r>
            <a:r>
              <a:rPr lang="en-US" sz="2400" dirty="0" smtClean="0"/>
              <a:t>single validation </a:t>
            </a:r>
            <a:r>
              <a:rPr lang="en-US" sz="2400" dirty="0"/>
              <a:t>set is to evaluate each model </a:t>
            </a:r>
            <a:r>
              <a:rPr lang="en-US" sz="2400" dirty="0" smtClean="0"/>
              <a:t>on </a:t>
            </a:r>
            <a:r>
              <a:rPr lang="en-US" sz="2400" b="1" dirty="0" smtClean="0"/>
              <a:t>multiple</a:t>
            </a:r>
            <a:r>
              <a:rPr lang="en-US" sz="2400" dirty="0" smtClean="0"/>
              <a:t> validation </a:t>
            </a:r>
            <a:r>
              <a:rPr lang="en-US" sz="2400" dirty="0"/>
              <a:t>sets and average the validation performance</a:t>
            </a:r>
            <a:r>
              <a:rPr lang="en-US" sz="2400" dirty="0" smtClean="0"/>
              <a:t>. 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 smtClean="0"/>
              <a:t>One </a:t>
            </a:r>
            <a:r>
              <a:rPr lang="en-US" sz="2400" dirty="0"/>
              <a:t>can randomly split the training set into </a:t>
            </a:r>
            <a:r>
              <a:rPr lang="en-US" sz="2400" dirty="0" smtClean="0"/>
              <a:t>training and validation multiple times </a:t>
            </a:r>
            <a:r>
              <a:rPr lang="en-US" sz="2400" b="1" dirty="0" smtClean="0">
                <a:solidFill>
                  <a:srgbClr val="C00000"/>
                </a:solidFill>
              </a:rPr>
              <a:t>but</a:t>
            </a:r>
            <a:r>
              <a:rPr lang="en-US" sz="2400" dirty="0" smtClean="0"/>
              <a:t> randomly creating these sets can create the scenario where important features of the data never appear in our random draws.</a:t>
            </a: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7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Sections</a:t>
            </a:r>
            <a:r>
              <a:rPr lang="en-US" sz="2000" dirty="0" smtClean="0"/>
              <a:t>: Due to low attendance, Monday evening section is canceled. Instead we add one extra OH on Wednesday </a:t>
            </a:r>
            <a:r>
              <a:rPr lang="mr-IN" sz="2000" dirty="0"/>
              <a:t>5:30 </a:t>
            </a:r>
            <a:r>
              <a:rPr lang="mr-IN" sz="2000" dirty="0" smtClean="0"/>
              <a:t>– 7</a:t>
            </a:r>
            <a:r>
              <a:rPr lang="en-US" sz="2000" dirty="0" smtClean="0"/>
              <a:t> (high demand).  </a:t>
            </a:r>
          </a:p>
          <a:p>
            <a:endParaRPr lang="en-US" sz="2000" dirty="0" smtClean="0"/>
          </a:p>
          <a:p>
            <a:r>
              <a:rPr lang="en-US" sz="2000" b="1" dirty="0" smtClean="0"/>
              <a:t>Office Hours for 209: </a:t>
            </a:r>
            <a:r>
              <a:rPr lang="en-US" sz="2000" dirty="0" smtClean="0"/>
              <a:t>You can use Pavlos and Kevin’s OH for 209 material. </a:t>
            </a:r>
          </a:p>
          <a:p>
            <a:endParaRPr lang="en-US" sz="2000" dirty="0"/>
          </a:p>
          <a:p>
            <a:r>
              <a:rPr lang="en-US" sz="2000" b="1" dirty="0" err="1" smtClean="0"/>
              <a:t>Homeworks</a:t>
            </a:r>
            <a:r>
              <a:rPr lang="en-US" sz="2000" b="1" dirty="0" smtClean="0"/>
              <a:t>:</a:t>
            </a:r>
          </a:p>
          <a:p>
            <a:r>
              <a:rPr lang="en-US" sz="2000" b="1" dirty="0"/>
              <a:t>	</a:t>
            </a:r>
            <a:r>
              <a:rPr lang="en-US" sz="2000" dirty="0" smtClean="0"/>
              <a:t>Minor correction in the language for HW3.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HW4 will be released on Tuesday 11:59pm.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Two weeks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individual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Piazza only private messages.  </a:t>
            </a:r>
          </a:p>
          <a:p>
            <a:endParaRPr lang="en-US" sz="2000" dirty="0"/>
          </a:p>
          <a:p>
            <a:r>
              <a:rPr lang="en-US" sz="2000" b="1" dirty="0" smtClean="0"/>
              <a:t>Projects: </a:t>
            </a:r>
            <a:endParaRPr lang="en-US" sz="2000" b="1" dirty="0" smtClean="0"/>
          </a:p>
          <a:p>
            <a:r>
              <a:rPr lang="en-US" sz="2000" b="1" dirty="0"/>
              <a:t>	</a:t>
            </a:r>
            <a:r>
              <a:rPr lang="en-US" sz="2000" dirty="0" smtClean="0"/>
              <a:t>Milestone 1 due on Oct 3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7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Leave-One-Out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7078" y="886210"/>
                <a:ext cx="11365630" cy="2111143"/>
              </a:xfrm>
            </p:spPr>
            <p:txBody>
              <a:bodyPr/>
              <a:lstStyle/>
              <a:p>
                <a:r>
                  <a:rPr lang="en-US" sz="2400" dirty="0" smtClean="0"/>
                  <a:t>Given a data 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400" b="0" i="0" smtClean="0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where each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contains </a:t>
                </a:r>
                <a:r>
                  <a:rPr lang="en-US" sz="2400" i="1" dirty="0"/>
                  <a:t>J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features</a:t>
                </a:r>
                <a:r>
                  <a:rPr lang="en-US" sz="2400" dirty="0"/>
                  <a:t>. </a:t>
                </a:r>
              </a:p>
              <a:p>
                <a:r>
                  <a:rPr lang="en-US" sz="2400" dirty="0"/>
                  <a:t>To ensure that every observation in the dataset is included in at least one training set and at least one validation set, we </a:t>
                </a:r>
                <a:r>
                  <a:rPr lang="en-US" sz="2400" dirty="0" smtClean="0"/>
                  <a:t>create training/validation </a:t>
                </a:r>
                <a:r>
                  <a:rPr lang="en-US" sz="2400" dirty="0"/>
                  <a:t>splits using the </a:t>
                </a:r>
                <a:r>
                  <a:rPr lang="en-US" sz="2400" b="1" i="1" dirty="0"/>
                  <a:t>leave one out </a:t>
                </a:r>
                <a:r>
                  <a:rPr lang="en-US" sz="2400" dirty="0"/>
                  <a:t>method: </a:t>
                </a:r>
              </a:p>
              <a:p>
                <a:pPr marL="811213" lvl="1" indent="-354013">
                  <a:buFont typeface="Arial" charset="0"/>
                  <a:buChar char="•"/>
                </a:pPr>
                <a:r>
                  <a:rPr lang="en-US" dirty="0" smtClean="0"/>
                  <a:t>validation </a:t>
                </a:r>
                <a:r>
                  <a:rPr lang="en-US" dirty="0"/>
                  <a:t>set: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{</m:t>
                        </m:r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}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  <a:p>
                <a:pPr marL="811213" lvl="1" indent="-354013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dirty="0" smtClean="0"/>
                  <a:t>training </a:t>
                </a:r>
                <a:r>
                  <a:rPr lang="en-US" dirty="0"/>
                  <a:t>set: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 …,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}  </m:t>
                    </m:r>
                  </m:oMath>
                </a14:m>
                <a:endParaRPr lang="en-US" sz="2000" dirty="0"/>
              </a:p>
              <a:p>
                <a:pPr>
                  <a:spcAft>
                    <a:spcPts val="600"/>
                  </a:spcAft>
                </a:pPr>
                <a:r>
                  <a:rPr lang="en-US" sz="2400" dirty="0" smtClean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=1,…,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: </m:t>
                        </m:r>
                      </m:e>
                      <m:sub/>
                    </m:sSub>
                  </m:oMath>
                </a14:m>
                <a:r>
                  <a:rPr lang="en-US" sz="2400" dirty="0" smtClean="0"/>
                  <a:t> </a:t>
                </a:r>
              </a:p>
              <a:p>
                <a:pPr marL="457200"/>
                <a:r>
                  <a:rPr lang="en-US" sz="2400" dirty="0" smtClean="0"/>
                  <a:t>We </a:t>
                </a:r>
                <a:r>
                  <a:rPr lang="en-US" sz="2400" dirty="0"/>
                  <a:t>fit the model on each training set, </a:t>
                </a:r>
                <a:r>
                  <a:rPr lang="en-US" sz="2400" dirty="0" smtClean="0"/>
                  <a:t>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400" b="0" i="1" dirty="0" smtClean="0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/>
                  <a:t>and evaluate it on the corresponding validation set,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400" i="1" dirty="0">
                        <a:latin typeface="Cambria Math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. </a:t>
                </a:r>
              </a:p>
              <a:p>
                <a:pPr marL="12700"/>
                <a:r>
                  <a:rPr lang="en-US" sz="2400" dirty="0" smtClean="0"/>
                  <a:t>The </a:t>
                </a:r>
                <a:r>
                  <a:rPr lang="en-US" sz="2400" b="1" i="1" dirty="0" smtClean="0"/>
                  <a:t>cross </a:t>
                </a:r>
                <a:r>
                  <a:rPr lang="en-US" sz="2400" b="1" i="1" dirty="0"/>
                  <a:t>validation score </a:t>
                </a:r>
                <a:r>
                  <a:rPr lang="en-US" sz="2400" dirty="0"/>
                  <a:t>is the performance of the model averaged across all validation sets: </a:t>
                </a:r>
                <a:endParaRPr lang="en-US" sz="2400" dirty="0" smtClean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where </a:t>
                </a:r>
                <a:r>
                  <a:rPr lang="en-US" sz="2400" i="1" dirty="0"/>
                  <a:t>L</a:t>
                </a:r>
                <a:r>
                  <a:rPr lang="en-US" sz="2400" dirty="0"/>
                  <a:t> is a loss function. 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7078" y="886210"/>
                <a:ext cx="11365630" cy="2111143"/>
              </a:xfrm>
              <a:blipFill rotWithShape="0">
                <a:blip r:embed="rId2"/>
                <a:stretch>
                  <a:fillRect l="-804" t="-2305" b="-177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890524" y="5269978"/>
                <a:ext cx="4410951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𝐶𝑉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Model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2400" b="0" i="1" dirty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b="0" i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24" y="5269978"/>
                <a:ext cx="4410951" cy="11005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4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K-Fold Cross </a:t>
            </a:r>
            <a:r>
              <a:rPr lang="en-US" dirty="0" smtClean="0"/>
              <a:t>Validation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7078" y="886210"/>
                <a:ext cx="11365630" cy="2111143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Rather than creating </a:t>
                </a:r>
                <a:r>
                  <a:rPr lang="en-US" sz="2400" i="1" dirty="0"/>
                  <a:t>n</a:t>
                </a:r>
                <a:r>
                  <a:rPr lang="en-US" sz="2400" dirty="0"/>
                  <a:t> number of training/validation splits, each time leaving one data point for the validation set, we can include more data in the validation set using </a:t>
                </a:r>
                <a:r>
                  <a:rPr lang="en-US" sz="2400" b="1" dirty="0"/>
                  <a:t>K-fold validation</a:t>
                </a:r>
                <a:r>
                  <a:rPr lang="en-US" sz="2400" dirty="0"/>
                  <a:t>: </a:t>
                </a:r>
              </a:p>
              <a:p>
                <a:pPr marL="1085820" lvl="1" indent="-34290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dirty="0" smtClean="0"/>
                  <a:t>split </a:t>
                </a:r>
                <a:r>
                  <a:rPr lang="en-US" dirty="0"/>
                  <a:t>the data into </a:t>
                </a:r>
                <a:r>
                  <a:rPr lang="en-US" i="1" dirty="0"/>
                  <a:t>K</a:t>
                </a:r>
                <a:r>
                  <a:rPr lang="en-US" dirty="0"/>
                  <a:t> uniformly sized chunks,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marL="1085820" lvl="1" indent="-3429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 smtClean="0"/>
                  <a:t>we </a:t>
                </a:r>
                <a:r>
                  <a:rPr lang="en-US" dirty="0"/>
                  <a:t>create </a:t>
                </a:r>
                <a:r>
                  <a:rPr lang="en-US" i="1" dirty="0"/>
                  <a:t>K</a:t>
                </a:r>
                <a:r>
                  <a:rPr lang="en-US" dirty="0"/>
                  <a:t> number of training/validation splits, using one of </a:t>
                </a:r>
                <a:r>
                  <a:rPr lang="en-US" dirty="0" smtClean="0"/>
                  <a:t> the </a:t>
                </a:r>
                <a:r>
                  <a:rPr lang="en-US" i="1" dirty="0" smtClean="0"/>
                  <a:t>K </a:t>
                </a:r>
                <a:r>
                  <a:rPr lang="en-US" dirty="0" smtClean="0"/>
                  <a:t>chunks </a:t>
                </a:r>
                <a:r>
                  <a:rPr lang="en-US" dirty="0"/>
                  <a:t>for validation and the rest for </a:t>
                </a:r>
                <a:r>
                  <a:rPr lang="en-US" dirty="0" smtClean="0"/>
                  <a:t>training.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/>
                </a:r>
                <a:br>
                  <a:rPr lang="en-US" sz="2400" dirty="0"/>
                </a:br>
                <a:r>
                  <a:rPr lang="en-US" sz="2400" dirty="0"/>
                  <a:t>We fit the model on each training set,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, and evaluate it on the corresponding validation </a:t>
                </a:r>
                <a:r>
                  <a:rPr lang="en-US" sz="2400" dirty="0" smtClean="0"/>
                  <a:t>set,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400" i="1" dirty="0">
                        <a:latin typeface="Cambria Math" charset="0"/>
                      </a:rPr>
                      <m:t> (</m:t>
                    </m:r>
                    <m:sSub>
                      <m:sSub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sz="2400" i="1" dirty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dirty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. </a:t>
                </a:r>
                <a:r>
                  <a:rPr lang="en-US" sz="2400" dirty="0"/>
                  <a:t>The </a:t>
                </a:r>
                <a:r>
                  <a:rPr lang="en-US" sz="2400" b="1" i="1" dirty="0"/>
                  <a:t>cross validation </a:t>
                </a:r>
                <a:r>
                  <a:rPr lang="en-US" sz="2400" b="1" i="1" dirty="0" smtClean="0"/>
                  <a:t>is the performance </a:t>
                </a:r>
                <a:r>
                  <a:rPr lang="en-US" sz="2400" dirty="0"/>
                  <a:t>of the model averaged across all </a:t>
                </a:r>
                <a:r>
                  <a:rPr lang="en-US" sz="2400" dirty="0" smtClean="0"/>
                  <a:t>validation sets:</a:t>
                </a: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Bef>
                    <a:spcPts val="624"/>
                  </a:spcBef>
                  <a:spcAft>
                    <a:spcPts val="2400"/>
                  </a:spcAft>
                </a:pPr>
                <a:r>
                  <a:rPr lang="en-US" sz="2400" dirty="0"/>
                  <a:t>where </a:t>
                </a:r>
                <a:r>
                  <a:rPr lang="en-US" sz="2400" i="1" dirty="0"/>
                  <a:t>L</a:t>
                </a:r>
                <a:r>
                  <a:rPr lang="en-US" sz="2400" dirty="0"/>
                  <a:t> is a loss function.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 </a:t>
                </a: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 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7078" y="886210"/>
                <a:ext cx="11365630" cy="2111143"/>
              </a:xfrm>
              <a:blipFill rotWithShape="0">
                <a:blip r:embed="rId2"/>
                <a:stretch>
                  <a:fillRect l="-804" t="-2305" r="-643" b="-167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3654694" y="5084448"/>
                <a:ext cx="4511556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𝐶𝑉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Model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  <m:r>
                                <a:rPr lang="en-US" sz="24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2400" b="0" i="1" dirty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(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b="0" i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694" y="5084448"/>
                <a:ext cx="4511556" cy="11308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40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623" y="983807"/>
            <a:ext cx="7770803" cy="43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Predictor Selection: Cross Validation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921438" cy="2111143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Question: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What is the right ratio of train/validate/test, how do I choose K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?</a:t>
                </a:r>
                <a:endParaRPr lang="en-US" sz="2400" b="1" dirty="0"/>
              </a:p>
              <a:p>
                <a:pPr>
                  <a:spcAft>
                    <a:spcPts val="1200"/>
                  </a:spcAft>
                </a:pPr>
                <a:r>
                  <a:rPr lang="en-US" sz="2400" b="1" dirty="0" smtClean="0"/>
                  <a:t>Question</a:t>
                </a:r>
                <a:r>
                  <a:rPr lang="en-US" sz="2400" b="1" dirty="0"/>
                  <a:t>: </a:t>
                </a:r>
                <a:r>
                  <a:rPr lang="en-US" sz="2400" dirty="0"/>
                  <a:t>What is the difference in multiple predictors and polynomial regression in model selection</a:t>
                </a:r>
                <a:r>
                  <a:rPr lang="en-US" sz="2400" dirty="0" smtClean="0"/>
                  <a:t>?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We can frame the problem of degree selection for polynomial models as a predictor selection problem: 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	which of the predictors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,…, 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𝑚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 smtClean="0"/>
                  <a:t>, </a:t>
                </a:r>
                <a:r>
                  <a:rPr lang="en-US" sz="2400" dirty="0"/>
                  <a:t>should we select for modeling?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 smtClean="0"/>
                  <a:t> </a:t>
                </a:r>
                <a:endParaRPr lang="en-US" sz="2400" b="1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921438" cy="2111143"/>
              </a:xfrm>
              <a:blipFill rotWithShape="0">
                <a:blip r:embed="rId2"/>
                <a:stretch>
                  <a:fillRect l="-893" t="-2305" b="-74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0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921438" cy="2111143"/>
          </a:xfrm>
        </p:spPr>
        <p:txBody>
          <a:bodyPr/>
          <a:lstStyle/>
          <a:p>
            <a:r>
              <a:rPr lang="en-US" sz="2400" dirty="0"/>
              <a:t>Recall our first simple, intuitive, non-parametric model for regression - the </a:t>
            </a:r>
            <a:r>
              <a:rPr lang="en-US" sz="2400" dirty="0" err="1"/>
              <a:t>kNN</a:t>
            </a:r>
            <a:r>
              <a:rPr lang="en-US" sz="2400" dirty="0"/>
              <a:t> model. We saw that it is vitally important to select an appropriate </a:t>
            </a:r>
            <a:r>
              <a:rPr lang="en-US" sz="2400" i="1" dirty="0"/>
              <a:t>k</a:t>
            </a:r>
            <a:r>
              <a:rPr lang="en-US" sz="2400" dirty="0"/>
              <a:t> for the data.</a:t>
            </a:r>
          </a:p>
          <a:p>
            <a:endParaRPr lang="en-US" sz="2400" dirty="0"/>
          </a:p>
          <a:p>
            <a:r>
              <a:rPr lang="en-US" sz="2400" dirty="0"/>
              <a:t>If the </a:t>
            </a:r>
            <a:r>
              <a:rPr lang="en-US" sz="2400" i="1" dirty="0"/>
              <a:t>k</a:t>
            </a:r>
            <a:r>
              <a:rPr lang="en-US" sz="2400" dirty="0"/>
              <a:t> is too small then the model is very sensitive to noise (since a new prediction is based on very few observed neighbors), and if the </a:t>
            </a:r>
            <a:r>
              <a:rPr lang="en-US" sz="2400" i="1" dirty="0"/>
              <a:t>k</a:t>
            </a:r>
            <a:r>
              <a:rPr lang="en-US" sz="2400" dirty="0"/>
              <a:t> is too large, the model tends towards making constant predictions.</a:t>
            </a:r>
          </a:p>
          <a:p>
            <a:pPr>
              <a:spcAft>
                <a:spcPts val="1200"/>
              </a:spcAft>
            </a:pP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1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Revisited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8D02AC-B252-AB42-924D-F78A40BBD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277" y="1343770"/>
            <a:ext cx="6858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E6D5A1-DB34-984F-AB39-8815ED7C5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923" y="1343770"/>
            <a:ext cx="685800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921438" cy="2111143"/>
          </a:xfrm>
        </p:spPr>
        <p:txBody>
          <a:bodyPr/>
          <a:lstStyle/>
          <a:p>
            <a:r>
              <a:rPr lang="en-US" sz="2400" dirty="0"/>
              <a:t>Recall our first simple, intuitive, non-parametric model for regression - the </a:t>
            </a:r>
            <a:r>
              <a:rPr lang="en-US" sz="2400" dirty="0" err="1"/>
              <a:t>kNN</a:t>
            </a:r>
            <a:r>
              <a:rPr lang="en-US" sz="2400" dirty="0"/>
              <a:t> model. We saw that it is vitally important to select an appropriate </a:t>
            </a:r>
            <a:r>
              <a:rPr lang="en-US" sz="2400" i="1" dirty="0"/>
              <a:t>k</a:t>
            </a:r>
            <a:r>
              <a:rPr lang="en-US" sz="2400" dirty="0"/>
              <a:t> for the data.</a:t>
            </a:r>
          </a:p>
          <a:p>
            <a:endParaRPr lang="en-US" sz="2400" dirty="0"/>
          </a:p>
          <a:p>
            <a:r>
              <a:rPr lang="en-US" sz="2400" dirty="0"/>
              <a:t>If the </a:t>
            </a:r>
            <a:r>
              <a:rPr lang="en-US" sz="2400" i="1" dirty="0"/>
              <a:t>k</a:t>
            </a:r>
            <a:r>
              <a:rPr lang="en-US" sz="2400" dirty="0"/>
              <a:t> is too small then the model is very sensitive to noise (since a new prediction is based on very few observed neighbors), and if the </a:t>
            </a:r>
            <a:r>
              <a:rPr lang="en-US" sz="2400" i="1" dirty="0"/>
              <a:t>k</a:t>
            </a:r>
            <a:r>
              <a:rPr lang="en-US" sz="2400" dirty="0"/>
              <a:t> is too large, the model tends towards making constant predictions.</a:t>
            </a:r>
          </a:p>
          <a:p>
            <a:endParaRPr lang="en-US" sz="2400" dirty="0"/>
          </a:p>
          <a:p>
            <a:r>
              <a:rPr lang="en-US" sz="2400" dirty="0"/>
              <a:t>A principled way to choose </a:t>
            </a:r>
            <a:r>
              <a:rPr lang="en-US" sz="2400" i="1" dirty="0"/>
              <a:t>k</a:t>
            </a:r>
            <a:r>
              <a:rPr lang="en-US" sz="2400" dirty="0"/>
              <a:t> is </a:t>
            </a:r>
            <a:r>
              <a:rPr lang="en-US" sz="2400" b="1" dirty="0"/>
              <a:t>through K-fold cross validation.</a:t>
            </a:r>
          </a:p>
          <a:p>
            <a:pPr>
              <a:spcAft>
                <a:spcPts val="1200"/>
              </a:spcAft>
            </a:pP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K-Fold with k=100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4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K-fold with k=100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1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18832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Overfitting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Bias </a:t>
            </a:r>
            <a:r>
              <a:rPr lang="en-US" dirty="0"/>
              <a:t>vs Variance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Regularization: LASSO and Ridge</a:t>
            </a:r>
          </a:p>
          <a:p>
            <a:pPr>
              <a:spcAft>
                <a:spcPts val="1200"/>
              </a:spcAft>
            </a:pPr>
            <a:r>
              <a:rPr lang="en-US" dirty="0"/>
              <a:t>Regularization Methods: A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9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473" y="0"/>
            <a:ext cx="6479721" cy="66216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221" y="1129966"/>
            <a:ext cx="7338758" cy="46090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32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2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models: 20 data points per line 2000 simulations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0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Poly 10 degree models : </a:t>
            </a:r>
            <a:r>
              <a:rPr lang="en-US" sz="2800" dirty="0"/>
              <a:t>20 data points per line 2000 simulations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2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Spaghetti plot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983807"/>
            <a:ext cx="10327008" cy="2111143"/>
          </a:xfrm>
        </p:spPr>
        <p:txBody>
          <a:bodyPr/>
          <a:lstStyle/>
          <a:p>
            <a:r>
              <a:rPr lang="en-US" sz="2400" b="1" dirty="0"/>
              <a:t>Left</a:t>
            </a:r>
            <a:r>
              <a:rPr lang="en-US" sz="2400" dirty="0"/>
              <a:t>: </a:t>
            </a:r>
            <a:r>
              <a:rPr lang="en-US" sz="2400" dirty="0" smtClean="0"/>
              <a:t>2000 </a:t>
            </a:r>
            <a:r>
              <a:rPr lang="en-US" sz="2400" dirty="0"/>
              <a:t>best fit straight lines, </a:t>
            </a:r>
            <a:r>
              <a:rPr lang="en-US" sz="2400" dirty="0" smtClean="0"/>
              <a:t>each fitted </a:t>
            </a:r>
            <a:r>
              <a:rPr lang="en-US" sz="2400" dirty="0"/>
              <a:t>on a different </a:t>
            </a:r>
            <a:r>
              <a:rPr lang="en-US" sz="2400" dirty="0" smtClean="0"/>
              <a:t>20 </a:t>
            </a:r>
            <a:r>
              <a:rPr lang="en-US" sz="2400" dirty="0"/>
              <a:t>point training </a:t>
            </a:r>
            <a:r>
              <a:rPr lang="en-US" sz="2400" dirty="0" smtClean="0"/>
              <a:t>set. </a:t>
            </a:r>
            <a:endParaRPr lang="en-US" sz="2400" dirty="0"/>
          </a:p>
          <a:p>
            <a:r>
              <a:rPr lang="en-US" sz="2400" b="1" dirty="0"/>
              <a:t>Right</a:t>
            </a:r>
            <a:r>
              <a:rPr lang="en-US" sz="2400" dirty="0"/>
              <a:t>: Best-fit models using degree </a:t>
            </a:r>
            <a:r>
              <a:rPr lang="en-US" sz="2400" dirty="0" smtClean="0"/>
              <a:t>10 </a:t>
            </a:r>
            <a:r>
              <a:rPr lang="en-US" sz="2400" dirty="0"/>
              <a:t>polynomial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0"/>
            <a:ext cx="6858000" cy="4572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35" y="2159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Left: Linear regression coefficients</a:t>
            </a:r>
          </a:p>
          <a:p>
            <a:r>
              <a:rPr lang="en-US" sz="2400" dirty="0"/>
              <a:t>Right: Poly regression of order </a:t>
            </a:r>
            <a:r>
              <a:rPr lang="en-US" sz="2400" dirty="0" smtClean="0"/>
              <a:t>10 </a:t>
            </a:r>
            <a:r>
              <a:rPr lang="en-US" sz="2400" dirty="0"/>
              <a:t>coefficients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88937"/>
            <a:ext cx="6858000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92" y="18288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5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LASSO and Ridge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An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idea of regularization revolves around modifying the loss function L; in particular, we add a regularization term that penalizes some specified properties of the model parameters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sz="2400" dirty="0"/>
                  <a:t> is a scalar that gives the weight (or importance) of the regularization term.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Fitting the model using the modified loss function </a:t>
                </a:r>
                <a:r>
                  <a:rPr lang="en-US" sz="2400" i="1" dirty="0" err="1"/>
                  <a:t>L</a:t>
                </a:r>
                <a:r>
                  <a:rPr lang="en-US" sz="2400" i="1" baseline="-25000" dirty="0" err="1"/>
                  <a:t>reg</a:t>
                </a:r>
                <a:r>
                  <a:rPr lang="en-US" sz="2400" dirty="0"/>
                  <a:t> would result in model parameters with desirable properties (specified by </a:t>
                </a:r>
                <a:r>
                  <a:rPr lang="en-US" sz="2400" i="1" dirty="0"/>
                  <a:t>R</a:t>
                </a:r>
                <a:r>
                  <a:rPr lang="en-US" sz="2400" dirty="0"/>
                  <a:t>).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1535" b="-10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859" y="2812538"/>
            <a:ext cx="4148119" cy="4041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LASSO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44711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Since we wish to discourage extreme values in model parameter</a:t>
            </a:r>
            <a:r>
              <a:rPr lang="en-US" sz="2400"/>
              <a:t>, we need </a:t>
            </a:r>
            <a:r>
              <a:rPr lang="en-US" sz="2400" dirty="0"/>
              <a:t>to choose a regularization term that penalizes parameter magnitudes. For our loss function, we will again use MSE.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Together our regularized loss function is: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Note that              is the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1 </a:t>
            </a:r>
            <a:r>
              <a:rPr lang="en-US" sz="2400" dirty="0"/>
              <a:t>norm of the vector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03" y="3071469"/>
            <a:ext cx="6716629" cy="1066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447" y="4160785"/>
            <a:ext cx="711700" cy="724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42" y="4987216"/>
            <a:ext cx="2412152" cy="11590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LASSO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Hence, we often say that </a:t>
            </a:r>
            <a:r>
              <a:rPr lang="en-US" sz="2400" i="1" dirty="0"/>
              <a:t>L</a:t>
            </a:r>
            <a:r>
              <a:rPr lang="en-US" sz="2400" baseline="-25000" dirty="0"/>
              <a:t>LASSO</a:t>
            </a:r>
            <a:r>
              <a:rPr lang="en-US" sz="2400" dirty="0"/>
              <a:t> is the loss function for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1</a:t>
            </a:r>
            <a:r>
              <a:rPr lang="en-US" sz="2400" b="1" dirty="0"/>
              <a:t> </a:t>
            </a:r>
            <a:r>
              <a:rPr lang="en-US" sz="2400" dirty="0"/>
              <a:t>regularization.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Finding the model parameters </a:t>
            </a:r>
            <a:r>
              <a:rPr lang="en-US" sz="2400" b="1" i="1" dirty="0" err="1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aseline="-25000" dirty="0" err="1">
                <a:latin typeface="Karla" charset="0"/>
                <a:ea typeface="Karla" charset="0"/>
                <a:cs typeface="Karla" charset="0"/>
              </a:rPr>
              <a:t>LASSO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that</a:t>
            </a:r>
            <a:r>
              <a:rPr lang="en-US" sz="2400" dirty="0"/>
              <a:t> minimize the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1 </a:t>
            </a:r>
            <a:r>
              <a:rPr lang="en-US" sz="2400" dirty="0"/>
              <a:t>regularized loss function is called </a:t>
            </a:r>
            <a:r>
              <a:rPr lang="en-US" sz="2400" b="1" i="1" dirty="0"/>
              <a:t>LASSO regression</a:t>
            </a:r>
            <a:r>
              <a:rPr lang="en-US" sz="24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4512"/>
            <a:ext cx="12192000" cy="41234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7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632680" cy="2111143"/>
          </a:xfrm>
        </p:spPr>
        <p:txBody>
          <a:bodyPr/>
          <a:lstStyle/>
          <a:p>
            <a:r>
              <a:rPr lang="en-US" sz="2400" dirty="0"/>
              <a:t>Alternatively, we can choose a regularization term that penalizes the squares of the parameter magnitudes. Then, our regularized loss function is: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Note that               is the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2 </a:t>
            </a:r>
            <a:r>
              <a:rPr lang="en-US" sz="2400" dirty="0"/>
              <a:t>norm of the vector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</a:p>
          <a:p>
            <a:endParaRPr lang="en-US" sz="2400" b="1" i="1" dirty="0">
              <a:latin typeface="Symbol" charset="2"/>
              <a:ea typeface="Symbol" charset="2"/>
              <a:cs typeface="Symbol" charset="2"/>
            </a:endParaRP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165" y="2242626"/>
            <a:ext cx="6731669" cy="1142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414" y="3553264"/>
            <a:ext cx="813758" cy="716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952" y="4626818"/>
            <a:ext cx="2181058" cy="113129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Hence, we often say that </a:t>
            </a:r>
            <a:r>
              <a:rPr lang="en-US" sz="2400" i="1" dirty="0" err="1"/>
              <a:t>L</a:t>
            </a:r>
            <a:r>
              <a:rPr lang="en-US" sz="2400" baseline="-25000" dirty="0" err="1"/>
              <a:t>ridge</a:t>
            </a:r>
            <a:r>
              <a:rPr lang="en-US" sz="2400" dirty="0"/>
              <a:t> is the loss function for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2</a:t>
            </a:r>
            <a:r>
              <a:rPr lang="en-US" sz="2400" b="1" dirty="0"/>
              <a:t> </a:t>
            </a:r>
            <a:r>
              <a:rPr lang="en-US" sz="2400" dirty="0"/>
              <a:t>regularization.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Finding the model parameters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aseline="-25000" dirty="0">
                <a:latin typeface="Karla" charset="0"/>
                <a:ea typeface="Karla" charset="0"/>
                <a:cs typeface="Karla" charset="0"/>
              </a:rPr>
              <a:t>ridge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that</a:t>
            </a:r>
            <a:r>
              <a:rPr lang="en-US" sz="2400" dirty="0"/>
              <a:t> minimize the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2 </a:t>
            </a:r>
            <a:r>
              <a:rPr lang="en-US" sz="2400" dirty="0"/>
              <a:t>regularized loss function is called </a:t>
            </a:r>
            <a:r>
              <a:rPr lang="en-US" sz="2400" b="1" i="1" dirty="0"/>
              <a:t>ridge regression.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9" y="2648658"/>
            <a:ext cx="10985777" cy="42093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In both ridge and LASSO regression, we see that the larger our choice of the </a:t>
            </a:r>
            <a:r>
              <a:rPr lang="en-US" sz="2400" b="1" dirty="0"/>
              <a:t>regularization parameter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l, </a:t>
            </a:r>
            <a:r>
              <a:rPr lang="en-US" sz="2400" dirty="0"/>
              <a:t>the more heavily we penalize large values in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b,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If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 </a:t>
            </a:r>
            <a:r>
              <a:rPr lang="en-US" sz="2400" dirty="0"/>
              <a:t>is close to zero, we recover the MSE, i.e. ridge and LASSO regression is just ordinary regression.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If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 </a:t>
            </a:r>
            <a:r>
              <a:rPr lang="en-US" sz="2400" dirty="0"/>
              <a:t>is sufficiently large, the MSE term in the regularized loss function will be insignificant and the regularization term will force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aseline="-25000" dirty="0">
                <a:latin typeface="Karla" charset="0"/>
                <a:ea typeface="Karla" charset="0"/>
                <a:cs typeface="Karla" charset="0"/>
              </a:rPr>
              <a:t>ridge</a:t>
            </a:r>
            <a:r>
              <a:rPr lang="en-US" sz="2400" dirty="0"/>
              <a:t> and </a:t>
            </a:r>
            <a:r>
              <a:rPr lang="en-US" sz="2400" b="1" i="1" dirty="0" err="1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aseline="-25000" dirty="0" err="1">
                <a:latin typeface="Karla" charset="0"/>
                <a:ea typeface="Karla" charset="0"/>
                <a:cs typeface="Karla" charset="0"/>
              </a:rPr>
              <a:t>LASSO</a:t>
            </a:r>
            <a:r>
              <a:rPr lang="en-US" sz="2400" baseline="-25000" dirty="0"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/>
              <a:t>to be close to zero.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To avoid ad-hoc choices, we should select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/>
              <a:t> using cross-validation.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A14DD1-29B8-EB4C-B302-1714276A1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 - Computational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Solution to ridge regression: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The solution of the Ridge/Lasso regression involves three steps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Select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 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Find the minimum of the ridge/Lasso regression cost function (using linear algebra) as with the multiple regression and record the  </a:t>
            </a:r>
            <a:r>
              <a:rPr lang="en-US" sz="2400" i="1" dirty="0"/>
              <a:t>R</a:t>
            </a:r>
            <a:r>
              <a:rPr lang="en-US" sz="2400" baseline="30000" dirty="0"/>
              <a:t>2</a:t>
            </a:r>
            <a:r>
              <a:rPr lang="en-US" sz="2400" dirty="0"/>
              <a:t>  </a:t>
            </a:r>
            <a:r>
              <a:rPr lang="en-US" sz="2400" b="1" dirty="0"/>
              <a:t>on the test set</a:t>
            </a:r>
            <a:r>
              <a:rPr lang="en-US" sz="2400" dirty="0"/>
              <a:t>. 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Find the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 l</a:t>
            </a:r>
            <a:r>
              <a:rPr lang="en-US" sz="2400" dirty="0"/>
              <a:t> that gives the largest </a:t>
            </a:r>
            <a:r>
              <a:rPr lang="en-US" sz="2400" i="1" dirty="0"/>
              <a:t>R</a:t>
            </a:r>
            <a:r>
              <a:rPr lang="en-US" sz="2400" baseline="30000" dirty="0"/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569" y="2012678"/>
            <a:ext cx="4186989" cy="44130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5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501510" y="3245892"/>
            <a:ext cx="4747059" cy="1567301"/>
            <a:chOff x="1752276" y="1849318"/>
            <a:chExt cx="4747059" cy="1567301"/>
          </a:xfrm>
        </p:grpSpPr>
        <p:sp>
          <p:nvSpPr>
            <p:cNvPr id="24" name="Oval 23"/>
            <p:cNvSpPr/>
            <p:nvPr/>
          </p:nvSpPr>
          <p:spPr>
            <a:xfrm rot="18916619">
              <a:off x="3218979" y="2448760"/>
              <a:ext cx="1755020" cy="577602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18916619">
              <a:off x="2192409" y="1974795"/>
              <a:ext cx="3897644" cy="128685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18916619">
              <a:off x="1752276" y="1849318"/>
              <a:ext cx="4747059" cy="156730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74244" y="4164506"/>
            <a:ext cx="1747459" cy="1791051"/>
            <a:chOff x="2164154" y="3756858"/>
            <a:chExt cx="1747459" cy="1791051"/>
          </a:xfrm>
        </p:grpSpPr>
        <p:sp>
          <p:nvSpPr>
            <p:cNvPr id="14" name="Rectangle 13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C</a:t>
              </a:r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(LASSO)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𝐿𝐴𝑆𝑆𝑂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</m:e>
                      </m:nary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𝒙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67537" y="3109260"/>
            <a:ext cx="3249927" cy="3288314"/>
            <a:chOff x="1655805" y="2662545"/>
            <a:chExt cx="3249927" cy="3288314"/>
          </a:xfrm>
        </p:grpSpPr>
        <p:grpSp>
          <p:nvGrpSpPr>
            <p:cNvPr id="10" name="Group 9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497315" y="2395658"/>
                <a:ext cx="7371080" cy="725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</m:e>
                    </m:nary>
                    <m:sSubSup>
                      <m:sSub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𝜷</m:t>
                            </m:r>
                          </m:e>
                        </m:acc>
                      </m:e>
                      <m:sub/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𝐿𝐴𝑆𝑆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</m:sup>
                    </m:sSubSup>
                    <m:r>
                      <a:rPr lang="en-US" sz="28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𝒙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=D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315" y="2395658"/>
                <a:ext cx="7371080" cy="725904"/>
              </a:xfrm>
              <a:prstGeom prst="rect">
                <a:avLst/>
              </a:prstGeom>
              <a:blipFill rotWithShape="0">
                <a:blip r:embed="rId5"/>
                <a:stretch>
                  <a:fillRect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8404272" y="4049503"/>
            <a:ext cx="747962" cy="426693"/>
            <a:chOff x="3606026" y="2722340"/>
            <a:chExt cx="747962" cy="426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606026" y="2764697"/>
                  <a:ext cx="747962" cy="3843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𝑀𝑆𝐸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6026" y="2764697"/>
                  <a:ext cx="747962" cy="38433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7937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4076794" y="2722340"/>
              <a:ext cx="45561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767537" y="2127451"/>
                <a:ext cx="2626938" cy="1172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𝐿𝐴𝑆𝑆𝑂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i="1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𝐶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37" y="2127451"/>
                <a:ext cx="2626938" cy="11726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513772" y="1180700"/>
                <a:ext cx="3940053" cy="481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𝐿𝐴𝑆𝑆𝑂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argmin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𝐿𝐴𝑆𝑆𝑂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772" y="1180700"/>
                <a:ext cx="3940053" cy="48147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6397212" y="3312174"/>
            <a:ext cx="3249927" cy="3288314"/>
            <a:chOff x="1655805" y="2662545"/>
            <a:chExt cx="3249927" cy="3288314"/>
          </a:xfrm>
        </p:grpSpPr>
        <p:grpSp>
          <p:nvGrpSpPr>
            <p:cNvPr id="42" name="Group 41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Oval 46"/>
          <p:cNvSpPr/>
          <p:nvPr/>
        </p:nvSpPr>
        <p:spPr>
          <a:xfrm rot="18916619">
            <a:off x="7590616" y="3704259"/>
            <a:ext cx="2532887" cy="83360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9466120" y="408050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MSE=D</a:t>
            </a:r>
            <a:endParaRPr lang="en-US" dirty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  <p:bldP spid="38" grpId="0"/>
      <p:bldP spid="39" grpId="0"/>
      <p:bldP spid="47" grpId="0" animBg="1"/>
      <p:bldP spid="47" grpId="1" animBg="1"/>
      <p:bldP spid="47" grpId="2" animBg="1"/>
      <p:bldP spid="4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(LASSO)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4627700" y="4206309"/>
            <a:ext cx="1747459" cy="1791051"/>
            <a:chOff x="2164154" y="3756858"/>
            <a:chExt cx="1747459" cy="1791051"/>
          </a:xfrm>
        </p:grpSpPr>
        <p:sp>
          <p:nvSpPr>
            <p:cNvPr id="14" name="Rectangle 13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7537" y="3109260"/>
            <a:ext cx="3249927" cy="3288314"/>
            <a:chOff x="767537" y="3109260"/>
            <a:chExt cx="3249927" cy="3288314"/>
          </a:xfrm>
        </p:grpSpPr>
        <p:grpSp>
          <p:nvGrpSpPr>
            <p:cNvPr id="9" name="Group 8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6397212" y="3312174"/>
            <a:ext cx="3249927" cy="3288314"/>
            <a:chOff x="1655805" y="2662545"/>
            <a:chExt cx="3249927" cy="3288314"/>
          </a:xfrm>
        </p:grpSpPr>
        <p:grpSp>
          <p:nvGrpSpPr>
            <p:cNvPr id="42" name="Group 41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6696003" y="3382055"/>
            <a:ext cx="4747059" cy="1567301"/>
            <a:chOff x="6547071" y="3213882"/>
            <a:chExt cx="4747059" cy="1567301"/>
          </a:xfrm>
        </p:grpSpPr>
        <p:grpSp>
          <p:nvGrpSpPr>
            <p:cNvPr id="13" name="Group 12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404272" y="4049503"/>
                <a:ext cx="747962" cy="426693"/>
                <a:chOff x="3606026" y="2722340"/>
                <a:chExt cx="747962" cy="42669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7937" b="-126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8" name="Oval 27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24" name="Oval 23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7" name="Oval 46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8" name="TextBox 47"/>
            <p:cNvSpPr txBox="1"/>
            <p:nvPr/>
          </p:nvSpPr>
          <p:spPr>
            <a:xfrm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07049" y="3115411"/>
            <a:ext cx="3249927" cy="3288314"/>
            <a:chOff x="767537" y="3109260"/>
            <a:chExt cx="3249927" cy="3288314"/>
          </a:xfrm>
        </p:grpSpPr>
        <p:grpSp>
          <p:nvGrpSpPr>
            <p:cNvPr id="49" name="Group 48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3771425" y="2620764"/>
            <a:ext cx="4747059" cy="1567301"/>
            <a:chOff x="6547071" y="3213882"/>
            <a:chExt cx="4747059" cy="1567301"/>
          </a:xfrm>
        </p:grpSpPr>
        <p:grpSp>
          <p:nvGrpSpPr>
            <p:cNvPr id="57" name="Group 56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8404272" y="4049503"/>
                <a:ext cx="747962" cy="426693"/>
                <a:chOff x="3606026" y="2722340"/>
                <a:chExt cx="747962" cy="42669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7937" b="-126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7" name="Oval 66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63" name="Oval 62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2" name="Oval 61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TextBox 57"/>
            <p:cNvSpPr txBox="1"/>
            <p:nvPr/>
          </p:nvSpPr>
          <p:spPr>
            <a:xfrm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264505" y="4179560"/>
            <a:ext cx="1747459" cy="1791051"/>
            <a:chOff x="2164154" y="3756858"/>
            <a:chExt cx="1747459" cy="1791051"/>
          </a:xfrm>
        </p:grpSpPr>
        <p:sp>
          <p:nvSpPr>
            <p:cNvPr id="81" name="Rectangle 80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(Ridge)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𝑅𝑖𝑑𝑔𝑒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</m:e>
                      </m:nary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𝒙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67537" y="3109260"/>
            <a:ext cx="3249927" cy="3288314"/>
            <a:chOff x="1655805" y="2662545"/>
            <a:chExt cx="3249927" cy="3288314"/>
          </a:xfrm>
        </p:grpSpPr>
        <p:grpSp>
          <p:nvGrpSpPr>
            <p:cNvPr id="10" name="Group 9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497315" y="2395658"/>
                <a:ext cx="7371080" cy="752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</m:e>
                    </m:nary>
                    <m:sSubSup>
                      <m:sSub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𝜷</m:t>
                            </m:r>
                          </m:e>
                        </m:acc>
                      </m:e>
                      <m:sub/>
                      <m:sup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𝑅𝑖𝑑𝑔𝑒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</m:sup>
                    </m:sSubSup>
                    <m:r>
                      <a:rPr lang="en-US" sz="28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𝒙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=D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315" y="2395658"/>
                <a:ext cx="7371080" cy="752707"/>
              </a:xfrm>
              <a:prstGeom prst="rect">
                <a:avLst/>
              </a:prstGeom>
              <a:blipFill rotWithShape="0">
                <a:blip r:embed="rId5"/>
                <a:stretch>
                  <a:fillRect b="-1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767537" y="2127451"/>
                <a:ext cx="2670988" cy="1172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𝑅𝑖𝑑𝑔𝑒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𝐶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37" y="2127451"/>
                <a:ext cx="2670988" cy="11726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513772" y="1180700"/>
                <a:ext cx="3872214" cy="520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𝑅𝑖𝑑𝑔𝑒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argmin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𝑅𝑖𝑑𝑔𝑒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772" y="1180700"/>
                <a:ext cx="3872214" cy="52007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6397212" y="3312174"/>
            <a:ext cx="3249927" cy="3288314"/>
            <a:chOff x="1655805" y="2662545"/>
            <a:chExt cx="3249927" cy="3288314"/>
          </a:xfrm>
        </p:grpSpPr>
        <p:grpSp>
          <p:nvGrpSpPr>
            <p:cNvPr id="42" name="Group 41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1135178" y="4568817"/>
            <a:ext cx="1876786" cy="1517634"/>
            <a:chOff x="1135178" y="4568817"/>
            <a:chExt cx="1876786" cy="1517634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1135178" y="4568817"/>
              <a:ext cx="1517904" cy="1517634"/>
            </a:xfrm>
            <a:prstGeom prst="ellips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03866" y="4970865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 rot="641389">
            <a:off x="6908401" y="3396792"/>
            <a:ext cx="4747059" cy="1567301"/>
            <a:chOff x="6547071" y="3213882"/>
            <a:chExt cx="4747059" cy="1567301"/>
          </a:xfrm>
        </p:grpSpPr>
        <p:grpSp>
          <p:nvGrpSpPr>
            <p:cNvPr id="49" name="Group 48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8404272" y="4049503"/>
                <a:ext cx="747962" cy="426692"/>
                <a:chOff x="3606026" y="2722340"/>
                <a:chExt cx="747962" cy="4266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/>
                    <p:cNvSpPr txBox="1"/>
                    <p:nvPr/>
                  </p:nvSpPr>
                  <p:spPr>
                    <a:xfrm rot="20789895">
                      <a:off x="3606026" y="2764696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8" name="TextBox 5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0789895">
                      <a:off x="3606026" y="2764696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4286" b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9" name="Oval 58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55" name="Oval 54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4" name="Oval 53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0" name="TextBox 49"/>
            <p:cNvSpPr txBox="1"/>
            <p:nvPr/>
          </p:nvSpPr>
          <p:spPr>
            <a:xfrm rot="20958611"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(Ridge)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4107049" y="3115411"/>
            <a:ext cx="3249927" cy="3288314"/>
            <a:chOff x="767537" y="3109260"/>
            <a:chExt cx="3249927" cy="3288314"/>
          </a:xfrm>
        </p:grpSpPr>
        <p:grpSp>
          <p:nvGrpSpPr>
            <p:cNvPr id="49" name="Group 48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 rot="641389">
            <a:off x="4751268" y="2601396"/>
            <a:ext cx="4747059" cy="1567301"/>
            <a:chOff x="6547071" y="3213882"/>
            <a:chExt cx="4747059" cy="1567301"/>
          </a:xfrm>
        </p:grpSpPr>
        <p:grpSp>
          <p:nvGrpSpPr>
            <p:cNvPr id="57" name="Group 56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8404272" y="4049503"/>
                <a:ext cx="747962" cy="426692"/>
                <a:chOff x="3606026" y="2722340"/>
                <a:chExt cx="747962" cy="4266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 rot="20958611">
                      <a:off x="3606026" y="2764696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0958611">
                      <a:off x="3606026" y="2764696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7937" b="-126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7" name="Oval 66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63" name="Oval 62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2" name="Oval 61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TextBox 57"/>
            <p:cNvSpPr txBox="1"/>
            <p:nvPr/>
          </p:nvSpPr>
          <p:spPr>
            <a:xfrm rot="20958611"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493549" y="4515956"/>
            <a:ext cx="1651406" cy="1651112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062237" y="5025894"/>
            <a:ext cx="33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880431" y="2255032"/>
            <a:ext cx="5391278" cy="3802329"/>
            <a:chOff x="4107049" y="2601396"/>
            <a:chExt cx="5391278" cy="3802329"/>
          </a:xfrm>
        </p:grpSpPr>
        <p:grpSp>
          <p:nvGrpSpPr>
            <p:cNvPr id="40" name="Group 39"/>
            <p:cNvGrpSpPr/>
            <p:nvPr/>
          </p:nvGrpSpPr>
          <p:grpSpPr>
            <a:xfrm>
              <a:off x="4107049" y="3115411"/>
              <a:ext cx="3249927" cy="3288314"/>
              <a:chOff x="767537" y="3109260"/>
              <a:chExt cx="3249927" cy="3288314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767537" y="3121562"/>
                <a:ext cx="3249927" cy="3276012"/>
                <a:chOff x="767537" y="3121562"/>
                <a:chExt cx="3249927" cy="3276012"/>
              </a:xfrm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767537" y="3121562"/>
                  <a:ext cx="3101546" cy="3276012"/>
                  <a:chOff x="1655805" y="2674847"/>
                  <a:chExt cx="3101546" cy="3276012"/>
                </a:xfrm>
              </p:grpSpPr>
              <p:cxnSp>
                <p:nvCxnSpPr>
                  <p:cNvPr id="53" name="Straight Arrow Connector 52"/>
                  <p:cNvCxnSpPr/>
                  <p:nvPr/>
                </p:nvCxnSpPr>
                <p:spPr>
                  <a:xfrm flipV="1">
                    <a:off x="1655805" y="4880919"/>
                    <a:ext cx="3101546" cy="12357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 flipH="1" flipV="1">
                    <a:off x="2782398" y="2674847"/>
                    <a:ext cx="18859" cy="3276012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3553106" y="5425114"/>
                      <a:ext cx="46435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2" name="TextBox 5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53106" y="5425114"/>
                      <a:ext cx="464358" cy="369332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 b="-131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1424806" y="3109260"/>
                    <a:ext cx="4696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24806" y="3109260"/>
                    <a:ext cx="469680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/>
            <p:cNvGrpSpPr/>
            <p:nvPr/>
          </p:nvGrpSpPr>
          <p:grpSpPr>
            <a:xfrm rot="641389">
              <a:off x="4751268" y="2601396"/>
              <a:ext cx="4747059" cy="1567301"/>
              <a:chOff x="6547071" y="3213882"/>
              <a:chExt cx="4747059" cy="1567301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6547071" y="3213882"/>
                <a:ext cx="4747059" cy="1567301"/>
                <a:chOff x="6547071" y="3213882"/>
                <a:chExt cx="4747059" cy="1567301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8404272" y="4049503"/>
                  <a:ext cx="747962" cy="426692"/>
                  <a:chOff x="3606026" y="2722340"/>
                  <a:chExt cx="747962" cy="42669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/>
                      <p:cNvSpPr txBox="1"/>
                      <p:nvPr/>
                    </p:nvSpPr>
                    <p:spPr>
                      <a:xfrm rot="20958611">
                        <a:off x="3606026" y="2764696"/>
                        <a:ext cx="747962" cy="3843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𝑀𝑆𝐸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TextBox 6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20958611">
                        <a:off x="3606026" y="2764696"/>
                        <a:ext cx="747962" cy="384336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 t="-7937" b="-1269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7" name="Oval 66"/>
                  <p:cNvSpPr>
                    <a:spLocks noChangeAspect="1"/>
                  </p:cNvSpPr>
                  <p:nvPr/>
                </p:nvSpPr>
                <p:spPr>
                  <a:xfrm>
                    <a:off x="4076794" y="2722340"/>
                    <a:ext cx="45561" cy="4572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6547071" y="3213882"/>
                  <a:ext cx="4747059" cy="1567301"/>
                  <a:chOff x="6501510" y="3217318"/>
                  <a:chExt cx="4747059" cy="1567301"/>
                </a:xfrm>
              </p:grpSpPr>
              <p:grpSp>
                <p:nvGrpSpPr>
                  <p:cNvPr id="61" name="Group 60"/>
                  <p:cNvGrpSpPr/>
                  <p:nvPr/>
                </p:nvGrpSpPr>
                <p:grpSpPr>
                  <a:xfrm>
                    <a:off x="6501510" y="3217318"/>
                    <a:ext cx="4747059" cy="1567301"/>
                    <a:chOff x="1752276" y="1849318"/>
                    <a:chExt cx="4747059" cy="1567301"/>
                  </a:xfrm>
                </p:grpSpPr>
                <p:sp>
                  <p:nvSpPr>
                    <p:cNvPr id="63" name="Oval 62"/>
                    <p:cNvSpPr/>
                    <p:nvPr/>
                  </p:nvSpPr>
                  <p:spPr>
                    <a:xfrm rot="18916619">
                      <a:off x="3218979" y="2448760"/>
                      <a:ext cx="1755020" cy="577602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Oval 63"/>
                    <p:cNvSpPr/>
                    <p:nvPr/>
                  </p:nvSpPr>
                  <p:spPr>
                    <a:xfrm rot="18916619">
                      <a:off x="2192409" y="1974795"/>
                      <a:ext cx="3897644" cy="1286856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Oval 64"/>
                    <p:cNvSpPr/>
                    <p:nvPr/>
                  </p:nvSpPr>
                  <p:spPr>
                    <a:xfrm rot="18916619">
                      <a:off x="1752276" y="1849318"/>
                      <a:ext cx="4747059" cy="1567301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62" name="Oval 61"/>
                  <p:cNvSpPr/>
                  <p:nvPr/>
                </p:nvSpPr>
                <p:spPr>
                  <a:xfrm rot="18916619">
                    <a:off x="7590616" y="3704259"/>
                    <a:ext cx="2532887" cy="833609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8" name="TextBox 57"/>
              <p:cNvSpPr txBox="1"/>
              <p:nvPr/>
            </p:nvSpPr>
            <p:spPr>
              <a:xfrm rot="20958611">
                <a:off x="9742491" y="4121063"/>
                <a:ext cx="857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MSE=D</a:t>
                </a:r>
                <a:endParaRPr lang="en-US" dirty="0"/>
              </a:p>
            </p:txBody>
          </p:sp>
        </p:grp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4493549" y="4515956"/>
              <a:ext cx="1651406" cy="1651112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062237" y="5025894"/>
              <a:ext cx="335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81151" y="2769047"/>
            <a:ext cx="3249927" cy="3288314"/>
            <a:chOff x="767537" y="3109260"/>
            <a:chExt cx="3249927" cy="3288314"/>
          </a:xfrm>
        </p:grpSpPr>
        <p:grpSp>
          <p:nvGrpSpPr>
            <p:cNvPr id="26" name="Group 25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1145527" y="2274400"/>
            <a:ext cx="4747059" cy="1567301"/>
            <a:chOff x="6547071" y="3213882"/>
            <a:chExt cx="4747059" cy="1567301"/>
          </a:xfrm>
        </p:grpSpPr>
        <p:grpSp>
          <p:nvGrpSpPr>
            <p:cNvPr id="33" name="Group 32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404272" y="4049503"/>
                <a:ext cx="747962" cy="426693"/>
                <a:chOff x="3606026" y="2722340"/>
                <a:chExt cx="747962" cy="42669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3" name="TextBox 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7937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4" name="Oval 43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39" name="Oval 38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" name="Oval 37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961452" y="3846010"/>
            <a:ext cx="1747459" cy="1791051"/>
            <a:chOff x="2164154" y="3756858"/>
            <a:chExt cx="1747459" cy="1791051"/>
          </a:xfrm>
        </p:grpSpPr>
        <p:sp>
          <p:nvSpPr>
            <p:cNvPr id="46" name="Rectangle 45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7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</p:spPr>
            <p:txBody>
              <a:bodyPr/>
              <a:lstStyle/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split data into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}</m:t>
                    </m:r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</m:oMath>
                </a14:m>
                <a:endParaRPr lang="en-US" sz="24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for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𝜆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ourier" charset="0"/>
                        <a:ea typeface="Courier" charset="0"/>
                        <a:cs typeface="Courier" charset="0"/>
                      </a:rPr>
                      <m:t>in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: </m:t>
                    </m:r>
                  </m:oMath>
                </a14:m>
                <a:endParaRPr lang="en-US" sz="2400" b="0" dirty="0" smtClean="0"/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lphaUcPeriod"/>
                </a:pPr>
                <a:r>
                  <a:rPr lang="en-US" dirty="0">
                    <a:latin typeface="Courier" charset="0"/>
                    <a:ea typeface="Courier" charset="0"/>
                    <a:cs typeface="Courier" charset="0"/>
                  </a:rPr>
                  <a:t>d</a:t>
                </a:r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etermine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𝛽</m:t>
                    </m:r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𝑅𝑖𝑑𝑔𝑒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</m:e>
                    </m:d>
                    <m:r>
                      <a:rPr lang="en-US" b="0" i="0" dirty="0" smtClean="0">
                        <a:latin typeface="Cambria Math" charset="0"/>
                        <a:ea typeface="Courier" charset="0"/>
                        <a:cs typeface="Courier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0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0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X</m:t>
                            </m:r>
                            <m:r>
                              <a:rPr lang="en-US" b="0" i="0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+</m:t>
                            </m:r>
                            <m:r>
                              <a:rPr lang="en-US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  <m:r>
                              <a:rPr lang="en-US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𝐼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𝑋</m:t>
                        </m:r>
                      </m:e>
                      <m:sup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𝑇</m:t>
                        </m:r>
                      </m:sup>
                    </m:sSup>
                    <m:r>
                      <a:rPr lang="en-US" b="0" i="1" dirty="0" smtClean="0">
                        <a:latin typeface="Cambria Math" charset="0"/>
                        <a:ea typeface="Courier" charset="0"/>
                        <a:cs typeface="Courier" charset="0"/>
                      </a:rPr>
                      <m:t>𝑌</m:t>
                    </m:r>
                  </m:oMath>
                </a14:m>
                <a:r>
                  <a:rPr lang="en-US" dirty="0" smtClean="0"/>
                  <a:t> , </a:t>
                </a:r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using the train data</a:t>
                </a:r>
                <a:r>
                  <a:rPr lang="en-US" dirty="0" smtClean="0"/>
                  <a:t>.</a:t>
                </a:r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lphaU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record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b="0" i="0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using validation data.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select</a:t>
                </a:r>
                <a:r>
                  <a:rPr lang="en-US" sz="2400" dirty="0" smtClean="0"/>
                  <a:t> the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4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that minimizes the loss on the validation data, </a:t>
                </a:r>
                <a:endParaRPr lang="en-US" sz="2400" b="0" i="1" dirty="0" smtClean="0">
                  <a:latin typeface="Cambria Math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                  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𝑟𝑖𝑑𝑔𝑒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argmin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Refit the model using both </a:t>
                </a:r>
                <a:r>
                  <a:rPr lang="en-US" sz="2400" dirty="0" smtClean="0"/>
                  <a:t>train </a:t>
                </a:r>
                <a:r>
                  <a:rPr lang="en-US" sz="2400" dirty="0"/>
                  <a:t>and validation </a:t>
                </a:r>
                <a:r>
                  <a:rPr lang="en-US" sz="2400" dirty="0" smtClean="0"/>
                  <a:t>data,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</m:oMath>
                </a14:m>
                <a:r>
                  <a:rPr lang="en-US" sz="2400" dirty="0" smtClean="0"/>
                  <a:t> },  resulting to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 smtClean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latin typeface="Courier" charset="0"/>
                    <a:ea typeface="Courier" charset="0"/>
                    <a:cs typeface="Courier" charset="0"/>
                  </a:rPr>
                  <a:t>r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eport MSE or R</a:t>
                </a:r>
                <a:r>
                  <a:rPr lang="en-US" sz="2400" baseline="30000" dirty="0" smtClean="0">
                    <a:latin typeface="Courier" charset="0"/>
                    <a:ea typeface="Courier" charset="0"/>
                    <a:cs typeface="Courier" charset="0"/>
                  </a:rPr>
                  <a:t>2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given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</m:t>
                            </m:r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  <a:blipFill rotWithShape="0">
                <a:blip r:embed="rId2"/>
                <a:stretch>
                  <a:fillRect l="-945" t="-22478" b="-15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0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06303"/>
            <a:ext cx="685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Lasso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</p:spPr>
            <p:txBody>
              <a:bodyPr/>
              <a:lstStyle/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split data into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}</m:t>
                    </m:r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</m:oMath>
                </a14:m>
                <a:endParaRPr lang="en-US" sz="24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for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𝜆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ourier" charset="0"/>
                        <a:ea typeface="Courier" charset="0"/>
                        <a:cs typeface="Courier" charset="0"/>
                      </a:rPr>
                      <m:t>in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: </m:t>
                    </m:r>
                  </m:oMath>
                </a14:m>
                <a:endParaRPr lang="en-US" sz="2400" b="0" dirty="0" smtClean="0"/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lphaUcPeriod"/>
                </a:pPr>
                <a:r>
                  <a:rPr lang="en-US" dirty="0">
                    <a:latin typeface="Courier" charset="0"/>
                    <a:ea typeface="Courier" charset="0"/>
                    <a:cs typeface="Courier" charset="0"/>
                  </a:rPr>
                  <a:t>determine </a:t>
                </a:r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𝛽</m:t>
                    </m:r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 smtClean="0"/>
                  <a:t>, using the train data. </a:t>
                </a:r>
                <a:r>
                  <a:rPr lang="en-US" b="1" dirty="0" smtClean="0"/>
                  <a:t>This is done using a solver. </a:t>
                </a:r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lphaU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record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b="0" i="0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using validation data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select</a:t>
                </a:r>
                <a:r>
                  <a:rPr lang="en-US" sz="2400" dirty="0" smtClean="0"/>
                  <a:t> the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4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that minimizes the loss on the validation data,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          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𝑙𝑎𝑠𝑠𝑜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argmin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Refit the model using both </a:t>
                </a:r>
                <a:r>
                  <a:rPr lang="en-US" sz="2400" dirty="0" smtClean="0"/>
                  <a:t>train </a:t>
                </a:r>
                <a:r>
                  <a:rPr lang="en-US" sz="2400" dirty="0"/>
                  <a:t>and validation </a:t>
                </a:r>
                <a:r>
                  <a:rPr lang="en-US" sz="2400" dirty="0" smtClean="0"/>
                  <a:t>data,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</m:oMath>
                </a14:m>
                <a:r>
                  <a:rPr lang="en-US" sz="2400" dirty="0" smtClean="0"/>
                  <a:t> },  resulting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𝑙𝑎𝑠𝑠𝑜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 smtClean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latin typeface="Courier" charset="0"/>
                    <a:ea typeface="Courier" charset="0"/>
                    <a:cs typeface="Courier" charset="0"/>
                  </a:rPr>
                  <a:t>r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eport MSE or R</a:t>
                </a:r>
                <a:r>
                  <a:rPr lang="en-US" sz="2400" baseline="30000" dirty="0" smtClean="0">
                    <a:latin typeface="Courier" charset="0"/>
                    <a:ea typeface="Courier" charset="0"/>
                    <a:cs typeface="Courier" charset="0"/>
                  </a:rPr>
                  <a:t>2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given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𝑙𝑎𝑠𝑠𝑜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  <a:blipFill rotWithShape="0">
                <a:blip r:embed="rId2"/>
                <a:stretch>
                  <a:fillRect l="-945" t="-22478" r="-1712" b="-132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CV</a:t>
            </a:r>
            <a:r>
              <a:rPr lang="en-US" dirty="0" smtClean="0"/>
              <a:t>: step by step	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0715" y="983807"/>
                <a:ext cx="11021993" cy="2111143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remove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from data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split the rest of data into K folds,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}</m:t>
                    </m:r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</m:oMath>
                </a14:m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f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or </a:t>
                </a:r>
                <a:r>
                  <a:rPr lang="en-US" sz="2000" i="1" dirty="0" smtClean="0">
                    <a:latin typeface="Courier" charset="0"/>
                    <a:ea typeface="Courier" charset="0"/>
                    <a:cs typeface="Courier" charset="0"/>
                  </a:rPr>
                  <a:t>k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in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1,</m:t>
                        </m:r>
                        <m:r>
                          <a:rPr lang="en-US" sz="2000" i="1">
                            <a:latin typeface="Cambria Math" charset="0"/>
                          </a:rPr>
                          <m:t>…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𝐾</m:t>
                        </m:r>
                      </m:e>
                    </m:d>
                    <m:r>
                      <a:rPr lang="en-US" sz="2000" i="1">
                        <a:latin typeface="Cambria Math" charset="0"/>
                      </a:rPr>
                      <m:t> </m:t>
                    </m:r>
                  </m:oMath>
                </a14:m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ourier" charset="0"/>
                        <a:ea typeface="Courier" charset="0"/>
                        <a:cs typeface="Courier" charset="0"/>
                      </a:rPr>
                      <m:t>𝜆</m:t>
                    </m:r>
                    <m:r>
                      <a:rPr lang="en-US" sz="2000" b="0" i="1" smtClean="0">
                        <a:latin typeface="Courier" charset="0"/>
                        <a:ea typeface="Courier" charset="0"/>
                        <a:cs typeface="Courier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ourier" charset="0"/>
                        <a:ea typeface="Courier" charset="0"/>
                        <a:cs typeface="Courier" charset="0"/>
                      </a:rPr>
                      <m:t>in</m:t>
                    </m:r>
                    <m:r>
                      <a:rPr lang="en-US" sz="2000" b="0" i="1" smtClean="0">
                        <a:latin typeface="Courier" charset="0"/>
                        <a:ea typeface="Courier" charset="0"/>
                        <a:cs typeface="Courier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0,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charset="0"/>
                          </a:rPr>
                          <m:t>…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,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: </m:t>
                    </m:r>
                  </m:oMath>
                </a14:m>
                <a:endParaRPr lang="en-US" sz="1800" b="0" dirty="0" smtClean="0"/>
              </a:p>
              <a:p>
                <a:pPr marL="1600154" lvl="2" indent="-457200">
                  <a:buFont typeface="+mj-lt"/>
                  <a:buAutoNum type="alphaUcPeriod"/>
                </a:pPr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d</a:t>
                </a:r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etermine the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  <a:ea typeface="Courier" charset="0"/>
                        <a:cs typeface="Courier" charset="0"/>
                      </a:rPr>
                      <m:t>𝛽</m:t>
                    </m:r>
                  </m:oMath>
                </a14:m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</m:oMath>
                </a14:m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  <m:r>
                          <a:rPr lang="en-US" sz="18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,</m:t>
                        </m:r>
                        <m:r>
                          <a:rPr lang="en-US" sz="18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e>
                    </m:d>
                    <m:r>
                      <a:rPr lang="en-US" sz="1800" dirty="0">
                        <a:latin typeface="Cambria Math" charset="0"/>
                        <a:ea typeface="Courier" charset="0"/>
                        <a:cs typeface="Courier" charset="0"/>
                      </a:rPr>
                      <m:t>=</m:t>
                    </m:r>
                    <m:sSup>
                      <m:sSup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sz="1800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sz="1800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X</m:t>
                            </m:r>
                            <m:r>
                              <a:rPr lang="en-US" sz="1800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+</m:t>
                            </m:r>
                            <m:r>
                              <a:rPr lang="en-US" sz="18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  <m:r>
                              <a:rPr lang="en-US" sz="18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𝐼</m:t>
                            </m:r>
                          </m:e>
                        </m:d>
                      </m:e>
                      <m:sup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𝑋</m:t>
                        </m:r>
                      </m:e>
                      <m:sup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𝑇</m:t>
                        </m:r>
                      </m:sup>
                    </m:sSup>
                    <m:r>
                      <a:rPr lang="en-US" sz="1800" i="1" dirty="0">
                        <a:latin typeface="Cambria Math" charset="0"/>
                        <a:ea typeface="Courier" charset="0"/>
                        <a:cs typeface="Courier" charset="0"/>
                      </a:rPr>
                      <m:t>𝑌</m:t>
                    </m:r>
                  </m:oMath>
                </a14:m>
                <a:r>
                  <a:rPr lang="en-US" sz="1800" dirty="0"/>
                  <a:t> , using the train </a:t>
                </a:r>
                <a:r>
                  <a:rPr lang="en-US" sz="1800" dirty="0" smtClean="0"/>
                  <a:t>data of the fold,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  <m:sup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</m:t>
                        </m:r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1800" dirty="0" smtClean="0"/>
                  <a:t>.</a:t>
                </a:r>
                <a:endParaRPr lang="en-US" sz="1800" dirty="0"/>
              </a:p>
              <a:p>
                <a:pPr marL="1600154" lvl="2" indent="-457200">
                  <a:buFont typeface="+mj-lt"/>
                  <a:buAutoNum type="alphaUcPeriod"/>
                </a:pPr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record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18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charset="0"/>
                          </a:rPr>
                          <m:t>𝜆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using </a:t>
                </a:r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the validation data of the fold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18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</m:t>
                        </m:r>
                      </m:sub>
                      <m:sup>
                        <m:r>
                          <a:rPr lang="en-US" sz="18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</m:oMath>
                </a14:m>
                <a:endParaRPr lang="en-US" sz="18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lvl="2" indent="0">
                  <a:buNone/>
                </a:pPr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At this point we have a 2-D matrix, rows are for different k, and columns are for different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</m:oMath>
                </a14:m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 values. </a:t>
                </a:r>
                <a:endParaRPr lang="en-US" sz="1800" dirty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Average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𝑀𝑆𝐸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(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𝑘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for each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000" b="0" i="1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𝐿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𝑀𝑆𝐸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. 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Find the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000" i="1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𝐿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𝑀𝑆𝐸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,  resulting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Refit </a:t>
                </a: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the model using 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the full </a:t>
                </a:r>
                <a:r>
                  <a:rPr lang="en-US" sz="2000" dirty="0" smtClean="0"/>
                  <a:t>training data, 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</m:t>
                        </m:r>
                      </m:sub>
                    </m:sSub>
                  </m:oMath>
                </a14:m>
                <a:r>
                  <a:rPr lang="en-US" sz="2000" dirty="0"/>
                  <a:t> },  resulting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  <m:sSub>
                      <m:sSub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 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</m:t>
                            </m:r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report MSE or R</a:t>
                </a:r>
                <a:r>
                  <a:rPr lang="en-US" sz="2000" baseline="30000" dirty="0">
                    <a:latin typeface="Courier" charset="0"/>
                    <a:ea typeface="Courier" charset="0"/>
                    <a:cs typeface="Courier" charset="0"/>
                  </a:rPr>
                  <a:t>2 </a:t>
                </a: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 given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</m:t>
                            </m:r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715" y="983807"/>
                <a:ext cx="11021993" cy="2111143"/>
              </a:xfrm>
              <a:blipFill rotWithShape="0">
                <a:blip r:embed="rId2"/>
                <a:stretch>
                  <a:fillRect l="-608" t="-2017" r="-55" b="-149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06303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8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Selection as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680806" cy="2111143"/>
          </a:xfrm>
        </p:spPr>
        <p:txBody>
          <a:bodyPr/>
          <a:lstStyle/>
          <a:p>
            <a:r>
              <a:rPr lang="en-US" sz="2400" dirty="0"/>
              <a:t>Since LASSO regression tend to produce zero estimates for a number of model parameters - we say that LASSO solutions are </a:t>
            </a:r>
            <a:r>
              <a:rPr lang="en-US" sz="2400" b="1" dirty="0"/>
              <a:t>sparse</a:t>
            </a:r>
            <a:r>
              <a:rPr lang="en-US" sz="2400" dirty="0"/>
              <a:t> - we consider LASSO to be a method for variable selection.</a:t>
            </a:r>
          </a:p>
          <a:p>
            <a:endParaRPr lang="en-US" sz="2400" dirty="0"/>
          </a:p>
          <a:p>
            <a:r>
              <a:rPr lang="en-US" sz="2400" dirty="0"/>
              <a:t>Many prefer using LASSO for variable selection (as well as for suppressing extreme parameter values) rather than stepwise selection, as LASSO avoids the statistic problems that arises in stepwise selection.</a:t>
            </a:r>
          </a:p>
          <a:p>
            <a:endParaRPr lang="en-US" sz="2400" dirty="0"/>
          </a:p>
          <a:p>
            <a:r>
              <a:rPr lang="en-US" sz="2400" b="1" dirty="0"/>
              <a:t>Question:</a:t>
            </a:r>
            <a:r>
              <a:rPr lang="en-US" sz="2400" dirty="0"/>
              <a:t> What are the pros and cons of the two approaches?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Behind Ordinary </a:t>
            </a:r>
            <a:r>
              <a:rPr lang="en-US" dirty="0" smtClean="0"/>
              <a:t>Least </a:t>
            </a:r>
            <a:r>
              <a:rPr lang="en-US" dirty="0"/>
              <a:t>Squares, AIC, BIC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7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4" y="1177758"/>
                <a:ext cx="10801123" cy="2111143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Recall that our statistical model for linear regression in matrix notation is: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It is standard to suppose that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𝑁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 </m:t>
                    </m:r>
                  </m:oMath>
                </a14:m>
                <a:r>
                  <a:rPr lang="en-US" sz="2400" dirty="0"/>
                  <a:t>In fact, in many analyses we have been making this assumption. Then,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b="1" dirty="0"/>
                  <a:t>Question</a:t>
                </a:r>
                <a:r>
                  <a:rPr lang="en-US" sz="2400" dirty="0"/>
                  <a:t>: Can you see why?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Note that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𝑁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 is naturally a function of the model parameters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sz="2400" dirty="0"/>
                  <a:t>, since the data is fixed. 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4" y="1177758"/>
                <a:ext cx="10801123" cy="2111143"/>
              </a:xfrm>
              <a:blipFill rotWithShape="0">
                <a:blip r:embed="rId2"/>
                <a:stretch>
                  <a:fillRect l="-903" t="-2305" r="-451" b="-136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066" y="2035046"/>
            <a:ext cx="1883610" cy="330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734" y="3853894"/>
            <a:ext cx="3504531" cy="4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512364" cy="2111143"/>
              </a:xfrm>
            </p:spPr>
            <p:txBody>
              <a:bodyPr/>
              <a:lstStyle/>
              <a:p>
                <a:r>
                  <a:rPr lang="en-US" sz="2400" dirty="0"/>
                  <a:t>We call: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</a:t>
                </a:r>
                <a:r>
                  <a:rPr lang="en-US" sz="2400" b="1" dirty="0"/>
                  <a:t>likelihood function</a:t>
                </a:r>
                <a:r>
                  <a:rPr lang="en-US" sz="2400" dirty="0"/>
                  <a:t>, as it gives the likelihood of the observed data for a chosen model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𝜷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512364" cy="2111143"/>
              </a:xfrm>
              <a:blipFill rotWithShape="0">
                <a:blip r:embed="rId2"/>
                <a:stretch>
                  <a:fillRect l="-928" t="-2305" r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756" y="1592848"/>
            <a:ext cx="2650444" cy="390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207" y="3030359"/>
            <a:ext cx="4923912" cy="367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Once we have a likelihood function,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24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, we have strong incentive to seek values of  to maximize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Can you see why?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model parameters that maximizes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</m:oMath>
                </a14:m>
                <a:r>
                  <a:rPr lang="en-US" sz="2400" dirty="0"/>
                  <a:t> are called </a:t>
                </a:r>
                <a:r>
                  <a:rPr lang="en-US" sz="2400" b="1" dirty="0"/>
                  <a:t>maximum likelihood estimators (MLE)</a:t>
                </a:r>
                <a:r>
                  <a:rPr lang="en-US" sz="2400" dirty="0"/>
                  <a:t> and are denoted: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model constructed with MLE parameters assigns the highest likelihood to the observed data.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b="-119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932" y="3897652"/>
            <a:ext cx="3037974" cy="58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2400" dirty="0"/>
                  <a:t>But how does one</a:t>
                </a:r>
                <a:r>
                  <a:rPr lang="en-US" dirty="0"/>
                  <a:t> </a:t>
                </a:r>
                <a:r>
                  <a:rPr lang="en-US" sz="2400" dirty="0"/>
                  <a:t>maximize a likelihood function?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400" dirty="0"/>
                  <a:t>Fix a set of </a:t>
                </a:r>
                <a:r>
                  <a:rPr lang="en-US" sz="2400" i="1" dirty="0"/>
                  <a:t>n</a:t>
                </a:r>
                <a:r>
                  <a:rPr lang="en-US" sz="2400" dirty="0"/>
                  <a:t> observations of </a:t>
                </a:r>
                <a:r>
                  <a:rPr lang="en-US" sz="2400" i="1" dirty="0"/>
                  <a:t>J</a:t>
                </a:r>
                <a:r>
                  <a:rPr lang="en-US" sz="2400" dirty="0"/>
                  <a:t> predictors, </a:t>
                </a:r>
                <a:r>
                  <a:rPr lang="en-US" sz="2400" b="1" i="1" dirty="0"/>
                  <a:t>X</a:t>
                </a:r>
                <a:r>
                  <a:rPr lang="en-US" sz="2400" dirty="0"/>
                  <a:t>, and a set of corresponding response values, </a:t>
                </a:r>
                <a:r>
                  <a:rPr lang="en-US" sz="2400" b="1" i="1" dirty="0"/>
                  <a:t>Y</a:t>
                </a:r>
                <a:r>
                  <a:rPr lang="en-US" sz="2400" dirty="0"/>
                  <a:t>; consider a linear model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charset="0"/>
                      </a:rPr>
                      <m:t>𝒀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1" i="1" smtClean="0">
                        <a:latin typeface="Cambria Math" charset="0"/>
                      </a:rPr>
                      <m:t>𝑿</m:t>
                    </m:r>
                    <m:r>
                      <a:rPr lang="en-US" sz="24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400" dirty="0"/>
                  <a:t>If we assume that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∼</m:t>
                    </m:r>
                    <m:r>
                      <a:rPr lang="el-GR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𝛮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(0,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then the likelihood for each observation is</a:t>
                </a:r>
              </a:p>
              <a:p>
                <a:pPr>
                  <a:spcAft>
                    <a:spcPts val="600"/>
                  </a:spcAft>
                </a:pPr>
                <a:endParaRPr lang="en-US" sz="2400" dirty="0"/>
              </a:p>
              <a:p>
                <a:pPr>
                  <a:spcAft>
                    <a:spcPts val="600"/>
                  </a:spcAft>
                </a:pPr>
                <a:endParaRPr lang="en-US" sz="2400" dirty="0"/>
              </a:p>
              <a:p>
                <a:pPr>
                  <a:spcAft>
                    <a:spcPts val="600"/>
                  </a:spcAft>
                </a:pPr>
                <a:r>
                  <a:rPr lang="en-US" sz="2400" dirty="0"/>
                  <a:t>and the likelihood for the entire set of data is</a:t>
                </a:r>
              </a:p>
              <a:p>
                <a:pPr>
                  <a:spcAft>
                    <a:spcPts val="600"/>
                  </a:spcAft>
                </a:pPr>
                <a:endParaRPr lang="en-US" sz="2400" dirty="0"/>
              </a:p>
              <a:p>
                <a:pPr>
                  <a:spcAft>
                    <a:spcPts val="6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b="-87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461" y="3543012"/>
            <a:ext cx="4158916" cy="469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461" y="4999180"/>
            <a:ext cx="4136190" cy="9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3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Through some algebra, we can show that maximizing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ℒ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24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, is equivalent to minimizing MSE: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Minimizing MSE or RSS is called </a:t>
                </a:r>
                <a:r>
                  <a:rPr lang="en-US" sz="2400" b="1" dirty="0"/>
                  <a:t>ordinary least squares</a:t>
                </a:r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1122" b="-28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16" y="2201514"/>
            <a:ext cx="10274968" cy="97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109a_template" id="{0AFD6BA7-B61A-7D41-8908-7B4B78340F6A}" vid="{597147FF-0FC3-AD43-965A-DDFE9BDB59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CS109a_template</Template>
  <TotalTime>5332</TotalTime>
  <Words>2718</Words>
  <Application>Microsoft Macintosh PowerPoint</Application>
  <PresentationFormat>Widescreen</PresentationFormat>
  <Paragraphs>361</Paragraphs>
  <Slides>67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Calibri</vt:lpstr>
      <vt:lpstr>Cambria Math</vt:lpstr>
      <vt:lpstr>Courier</vt:lpstr>
      <vt:lpstr>Karla</vt:lpstr>
      <vt:lpstr>Mangal</vt:lpstr>
      <vt:lpstr>STIXGeneral</vt:lpstr>
      <vt:lpstr>Symbol</vt:lpstr>
      <vt:lpstr>Arial</vt:lpstr>
      <vt:lpstr>GEC_template</vt:lpstr>
      <vt:lpstr>Lecture 7: Regularization</vt:lpstr>
      <vt:lpstr>Announcements</vt:lpstr>
      <vt:lpstr>Lecture Outline</vt:lpstr>
      <vt:lpstr>Overfitting</vt:lpstr>
      <vt:lpstr>Overfitting</vt:lpstr>
      <vt:lpstr>Overfitting</vt:lpstr>
      <vt:lpstr>Overfitting</vt:lpstr>
      <vt:lpstr>Overfitting</vt:lpstr>
      <vt:lpstr>Overfitting</vt:lpstr>
      <vt:lpstr>Model Selection</vt:lpstr>
      <vt:lpstr>Stepwise Variable Selection and Cross Validation </vt:lpstr>
      <vt:lpstr>Stepwise Variable Selection Computational Complexity </vt:lpstr>
      <vt:lpstr>Cross Validation</vt:lpstr>
      <vt:lpstr>Cross Validation</vt:lpstr>
      <vt:lpstr>Cross Validation</vt:lpstr>
      <vt:lpstr>Cross Validation</vt:lpstr>
      <vt:lpstr>Cross Validation</vt:lpstr>
      <vt:lpstr>Validation</vt:lpstr>
      <vt:lpstr>Cross Validation: Motivation </vt:lpstr>
      <vt:lpstr>Leave-One-Out</vt:lpstr>
      <vt:lpstr>K-Fold Cross Validation </vt:lpstr>
      <vt:lpstr>Cross Validation</vt:lpstr>
      <vt:lpstr>Predictor Selection: Cross Validation</vt:lpstr>
      <vt:lpstr>kNN Revisited</vt:lpstr>
      <vt:lpstr>kNN Revisited</vt:lpstr>
      <vt:lpstr>kNN Revisited</vt:lpstr>
      <vt:lpstr>K-Fold with k=100 </vt:lpstr>
      <vt:lpstr>K-fold with k=100 </vt:lpstr>
      <vt:lpstr>Bias vs Variance</vt:lpstr>
      <vt:lpstr>PowerPoint Presentation</vt:lpstr>
      <vt:lpstr>PowerPoint Presentation</vt:lpstr>
      <vt:lpstr>Bias vs Variance</vt:lpstr>
      <vt:lpstr>Bias vs Variance</vt:lpstr>
      <vt:lpstr>Bias vs Variance</vt:lpstr>
      <vt:lpstr>Linear models: 20 data points per line 2000 simulations</vt:lpstr>
      <vt:lpstr>Bias vs Variance</vt:lpstr>
      <vt:lpstr>Bias vs Variance</vt:lpstr>
      <vt:lpstr>Bias vs Variance</vt:lpstr>
      <vt:lpstr>Poly 10 degree models : 20 data points per line 2000 simulations</vt:lpstr>
      <vt:lpstr>Spaghetti plot</vt:lpstr>
      <vt:lpstr>Bias vs Variance</vt:lpstr>
      <vt:lpstr>Bias vs Variance</vt:lpstr>
      <vt:lpstr>Regularization: LASSO and Ridge</vt:lpstr>
      <vt:lpstr>Regularization: An Overview</vt:lpstr>
      <vt:lpstr>LASSO Regression</vt:lpstr>
      <vt:lpstr>LASSO Regression</vt:lpstr>
      <vt:lpstr>Ridge Regression</vt:lpstr>
      <vt:lpstr>Ridge Regression</vt:lpstr>
      <vt:lpstr>Choosing l</vt:lpstr>
      <vt:lpstr>Ridge - Computational complexity</vt:lpstr>
      <vt:lpstr>The Geometry of Regularization (LASSO)</vt:lpstr>
      <vt:lpstr>The Geometry of Regularization (LASSO)</vt:lpstr>
      <vt:lpstr>The Geometry of Regularization (Ridge)</vt:lpstr>
      <vt:lpstr>The Geometry of Regularization (Ridge)</vt:lpstr>
      <vt:lpstr>The Geometry of Regularization</vt:lpstr>
      <vt:lpstr>Ridge regularization with validation only: step by step </vt:lpstr>
      <vt:lpstr>Ridge regularization with validation only: step by step </vt:lpstr>
      <vt:lpstr>Lasso regularization with validation only: step by step </vt:lpstr>
      <vt:lpstr>Ridge regularization with CV: step by step </vt:lpstr>
      <vt:lpstr>Ridge regularization with validation only: step by step </vt:lpstr>
      <vt:lpstr>Variable Selection as Regularization</vt:lpstr>
      <vt:lpstr>Behind Ordinary Least Squares, AIC, BIC </vt:lpstr>
      <vt:lpstr>Likelihood Functions</vt:lpstr>
      <vt:lpstr>Likelihood Functions</vt:lpstr>
      <vt:lpstr>Maximum Likelihood Estimators</vt:lpstr>
      <vt:lpstr>Maximum Likelihood Estimators</vt:lpstr>
      <vt:lpstr>Maximum Likelihood Estimators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93</cp:revision>
  <dcterms:created xsi:type="dcterms:W3CDTF">2018-07-11T02:31:23Z</dcterms:created>
  <dcterms:modified xsi:type="dcterms:W3CDTF">2018-10-03T17:15:40Z</dcterms:modified>
</cp:coreProperties>
</file>