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77" r:id="rId1"/>
  </p:sldMasterIdLst>
  <p:notesMasterIdLst>
    <p:notesMasterId r:id="rId52"/>
  </p:notesMasterIdLst>
  <p:sldIdLst>
    <p:sldId id="256" r:id="rId2"/>
    <p:sldId id="306" r:id="rId3"/>
    <p:sldId id="423" r:id="rId4"/>
    <p:sldId id="458" r:id="rId5"/>
    <p:sldId id="424" r:id="rId6"/>
    <p:sldId id="459" r:id="rId7"/>
    <p:sldId id="425" r:id="rId8"/>
    <p:sldId id="426" r:id="rId9"/>
    <p:sldId id="460" r:id="rId10"/>
    <p:sldId id="433" r:id="rId11"/>
    <p:sldId id="432" r:id="rId12"/>
    <p:sldId id="427" r:id="rId13"/>
    <p:sldId id="461" r:id="rId14"/>
    <p:sldId id="428" r:id="rId15"/>
    <p:sldId id="429" r:id="rId16"/>
    <p:sldId id="430" r:id="rId17"/>
    <p:sldId id="431" r:id="rId18"/>
    <p:sldId id="356" r:id="rId19"/>
    <p:sldId id="357" r:id="rId20"/>
    <p:sldId id="358" r:id="rId21"/>
    <p:sldId id="359" r:id="rId22"/>
    <p:sldId id="360" r:id="rId23"/>
    <p:sldId id="377" r:id="rId24"/>
    <p:sldId id="378" r:id="rId25"/>
    <p:sldId id="361" r:id="rId26"/>
    <p:sldId id="454" r:id="rId27"/>
    <p:sldId id="434" r:id="rId28"/>
    <p:sldId id="463" r:id="rId29"/>
    <p:sldId id="435" r:id="rId30"/>
    <p:sldId id="436" r:id="rId31"/>
    <p:sldId id="437" r:id="rId32"/>
    <p:sldId id="438" r:id="rId33"/>
    <p:sldId id="456" r:id="rId34"/>
    <p:sldId id="457" r:id="rId35"/>
    <p:sldId id="464" r:id="rId36"/>
    <p:sldId id="439"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7B4"/>
    <a:srgbClr val="AFAFA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p:restoredTop sz="94804"/>
  </p:normalViewPr>
  <p:slideViewPr>
    <p:cSldViewPr snapToGrid="0" snapToObjects="1">
      <p:cViewPr varScale="1">
        <p:scale>
          <a:sx n="104" d="100"/>
          <a:sy n="104" d="100"/>
        </p:scale>
        <p:origin x="824" y="200"/>
      </p:cViewPr>
      <p:guideLst>
        <p:guide orient="horz" pos="2256"/>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916D4-D3FC-7E44-806B-AFE67B3FD2DF}" type="datetimeFigureOut">
              <a:rPr lang="en-US" smtClean="0"/>
              <a:t>12/29/18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87189-9274-814D-9CD5-CBA9E19E06C7}" type="slidenum">
              <a:rPr lang="en-US" smtClean="0"/>
              <a:t>‹#›</a:t>
            </a:fld>
            <a:endParaRPr lang="en-US"/>
          </a:p>
        </p:txBody>
      </p:sp>
    </p:spTree>
    <p:extLst>
      <p:ext uri="{BB962C8B-B14F-4D97-AF65-F5344CB8AC3E}">
        <p14:creationId xmlns:p14="http://schemas.microsoft.com/office/powerpoint/2010/main" val="12577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87189-9274-814D-9CD5-CBA9E19E06C7}" type="slidenum">
              <a:rPr lang="en-US" smtClean="0"/>
              <a:t>0</a:t>
            </a:fld>
            <a:endParaRPr lang="en-US"/>
          </a:p>
        </p:txBody>
      </p:sp>
    </p:spTree>
    <p:extLst>
      <p:ext uri="{BB962C8B-B14F-4D97-AF65-F5344CB8AC3E}">
        <p14:creationId xmlns:p14="http://schemas.microsoft.com/office/powerpoint/2010/main" val="120699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16</a:t>
            </a:fld>
            <a:endParaRPr lang="en-US"/>
          </a:p>
        </p:txBody>
      </p:sp>
    </p:spTree>
    <p:extLst>
      <p:ext uri="{BB962C8B-B14F-4D97-AF65-F5344CB8AC3E}">
        <p14:creationId xmlns:p14="http://schemas.microsoft.com/office/powerpoint/2010/main" val="70617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28</a:t>
            </a:fld>
            <a:endParaRPr lang="en-US"/>
          </a:p>
        </p:txBody>
      </p:sp>
    </p:spTree>
    <p:extLst>
      <p:ext uri="{BB962C8B-B14F-4D97-AF65-F5344CB8AC3E}">
        <p14:creationId xmlns:p14="http://schemas.microsoft.com/office/powerpoint/2010/main" val="35366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29</a:t>
            </a:fld>
            <a:endParaRPr lang="en-US"/>
          </a:p>
        </p:txBody>
      </p:sp>
    </p:spTree>
    <p:extLst>
      <p:ext uri="{BB962C8B-B14F-4D97-AF65-F5344CB8AC3E}">
        <p14:creationId xmlns:p14="http://schemas.microsoft.com/office/powerpoint/2010/main" val="37174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 figure here</a:t>
            </a:r>
          </a:p>
        </p:txBody>
      </p:sp>
      <p:sp>
        <p:nvSpPr>
          <p:cNvPr id="4" name="Slide Number Placeholder 3"/>
          <p:cNvSpPr>
            <a:spLocks noGrp="1"/>
          </p:cNvSpPr>
          <p:nvPr>
            <p:ph type="sldNum" sz="quarter" idx="10"/>
          </p:nvPr>
        </p:nvSpPr>
        <p:spPr/>
        <p:txBody>
          <a:bodyPr/>
          <a:lstStyle/>
          <a:p>
            <a:fld id="{1512A77D-B1C3-7C44-941B-3A8BDB817C3B}" type="slidenum">
              <a:rPr lang="en-US" smtClean="0"/>
              <a:t>30</a:t>
            </a:fld>
            <a:endParaRPr lang="en-US"/>
          </a:p>
        </p:txBody>
      </p:sp>
    </p:spTree>
    <p:extLst>
      <p:ext uri="{BB962C8B-B14F-4D97-AF65-F5344CB8AC3E}">
        <p14:creationId xmlns:p14="http://schemas.microsoft.com/office/powerpoint/2010/main" val="136335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 figure here</a:t>
            </a:r>
          </a:p>
        </p:txBody>
      </p:sp>
      <p:sp>
        <p:nvSpPr>
          <p:cNvPr id="4" name="Slide Number Placeholder 3"/>
          <p:cNvSpPr>
            <a:spLocks noGrp="1"/>
          </p:cNvSpPr>
          <p:nvPr>
            <p:ph type="sldNum" sz="quarter" idx="10"/>
          </p:nvPr>
        </p:nvSpPr>
        <p:spPr/>
        <p:txBody>
          <a:bodyPr/>
          <a:lstStyle/>
          <a:p>
            <a:fld id="{1512A77D-B1C3-7C44-941B-3A8BDB817C3B}" type="slidenum">
              <a:rPr lang="en-US" smtClean="0"/>
              <a:t>31</a:t>
            </a:fld>
            <a:endParaRPr lang="en-US"/>
          </a:p>
        </p:txBody>
      </p:sp>
    </p:spTree>
    <p:extLst>
      <p:ext uri="{BB962C8B-B14F-4D97-AF65-F5344CB8AC3E}">
        <p14:creationId xmlns:p14="http://schemas.microsoft.com/office/powerpoint/2010/main" val="201492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 figure here</a:t>
            </a:r>
          </a:p>
        </p:txBody>
      </p:sp>
      <p:sp>
        <p:nvSpPr>
          <p:cNvPr id="4" name="Slide Number Placeholder 3"/>
          <p:cNvSpPr>
            <a:spLocks noGrp="1"/>
          </p:cNvSpPr>
          <p:nvPr>
            <p:ph type="sldNum" sz="quarter" idx="10"/>
          </p:nvPr>
        </p:nvSpPr>
        <p:spPr/>
        <p:txBody>
          <a:bodyPr/>
          <a:lstStyle/>
          <a:p>
            <a:fld id="{1512A77D-B1C3-7C44-941B-3A8BDB817C3B}" type="slidenum">
              <a:rPr lang="en-US" smtClean="0"/>
              <a:t>32</a:t>
            </a:fld>
            <a:endParaRPr lang="en-US"/>
          </a:p>
        </p:txBody>
      </p:sp>
    </p:spTree>
    <p:extLst>
      <p:ext uri="{BB962C8B-B14F-4D97-AF65-F5344CB8AC3E}">
        <p14:creationId xmlns:p14="http://schemas.microsoft.com/office/powerpoint/2010/main" val="127815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 figure here</a:t>
            </a:r>
          </a:p>
        </p:txBody>
      </p:sp>
      <p:sp>
        <p:nvSpPr>
          <p:cNvPr id="4" name="Slide Number Placeholder 3"/>
          <p:cNvSpPr>
            <a:spLocks noGrp="1"/>
          </p:cNvSpPr>
          <p:nvPr>
            <p:ph type="sldNum" sz="quarter" idx="10"/>
          </p:nvPr>
        </p:nvSpPr>
        <p:spPr/>
        <p:txBody>
          <a:bodyPr/>
          <a:lstStyle/>
          <a:p>
            <a:fld id="{1512A77D-B1C3-7C44-941B-3A8BDB817C3B}" type="slidenum">
              <a:rPr lang="en-US" smtClean="0"/>
              <a:t>34</a:t>
            </a:fld>
            <a:endParaRPr lang="en-US"/>
          </a:p>
        </p:txBody>
      </p:sp>
    </p:spTree>
    <p:extLst>
      <p:ext uri="{BB962C8B-B14F-4D97-AF65-F5344CB8AC3E}">
        <p14:creationId xmlns:p14="http://schemas.microsoft.com/office/powerpoint/2010/main" val="96306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Karla" charset="0"/>
                <a:ea typeface="Karla" charset="0"/>
                <a:cs typeface="Karla" charset="0"/>
              </a:rPr>
              <a:t>[ADD interpretation and ONE HOT ENCODING] </a:t>
            </a:r>
          </a:p>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42</a:t>
            </a:fld>
            <a:endParaRPr lang="en-US"/>
          </a:p>
        </p:txBody>
      </p:sp>
    </p:spTree>
    <p:extLst>
      <p:ext uri="{BB962C8B-B14F-4D97-AF65-F5344CB8AC3E}">
        <p14:creationId xmlns:p14="http://schemas.microsoft.com/office/powerpoint/2010/main" val="87780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2</a:t>
            </a:fld>
            <a:endParaRPr lang="en-US"/>
          </a:p>
        </p:txBody>
      </p:sp>
    </p:spTree>
    <p:extLst>
      <p:ext uri="{BB962C8B-B14F-4D97-AF65-F5344CB8AC3E}">
        <p14:creationId xmlns:p14="http://schemas.microsoft.com/office/powerpoint/2010/main" val="135189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data set is small this approximation does not work </a:t>
            </a:r>
          </a:p>
        </p:txBody>
      </p:sp>
      <p:sp>
        <p:nvSpPr>
          <p:cNvPr id="4" name="Slide Number Placeholder 3"/>
          <p:cNvSpPr>
            <a:spLocks noGrp="1"/>
          </p:cNvSpPr>
          <p:nvPr>
            <p:ph type="sldNum" sz="quarter" idx="10"/>
          </p:nvPr>
        </p:nvSpPr>
        <p:spPr/>
        <p:txBody>
          <a:bodyPr/>
          <a:lstStyle/>
          <a:p>
            <a:fld id="{1512A77D-B1C3-7C44-941B-3A8BDB817C3B}" type="slidenum">
              <a:rPr lang="en-US" smtClean="0"/>
              <a:t>3</a:t>
            </a:fld>
            <a:endParaRPr lang="en-US"/>
          </a:p>
        </p:txBody>
      </p:sp>
    </p:spTree>
    <p:extLst>
      <p:ext uri="{BB962C8B-B14F-4D97-AF65-F5344CB8AC3E}">
        <p14:creationId xmlns:p14="http://schemas.microsoft.com/office/powerpoint/2010/main" val="461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5</a:t>
            </a:fld>
            <a:endParaRPr lang="en-US"/>
          </a:p>
        </p:txBody>
      </p:sp>
    </p:spTree>
    <p:extLst>
      <p:ext uri="{BB962C8B-B14F-4D97-AF65-F5344CB8AC3E}">
        <p14:creationId xmlns:p14="http://schemas.microsoft.com/office/powerpoint/2010/main" val="37385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7</a:t>
            </a:fld>
            <a:endParaRPr lang="en-US"/>
          </a:p>
        </p:txBody>
      </p:sp>
    </p:spTree>
    <p:extLst>
      <p:ext uri="{BB962C8B-B14F-4D97-AF65-F5344CB8AC3E}">
        <p14:creationId xmlns:p14="http://schemas.microsoft.com/office/powerpoint/2010/main" val="59387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11</a:t>
            </a:fld>
            <a:endParaRPr lang="en-US"/>
          </a:p>
        </p:txBody>
      </p:sp>
    </p:spTree>
    <p:extLst>
      <p:ext uri="{BB962C8B-B14F-4D97-AF65-F5344CB8AC3E}">
        <p14:creationId xmlns:p14="http://schemas.microsoft.com/office/powerpoint/2010/main" val="20165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12</a:t>
            </a:fld>
            <a:endParaRPr lang="en-US"/>
          </a:p>
        </p:txBody>
      </p:sp>
    </p:spTree>
    <p:extLst>
      <p:ext uri="{BB962C8B-B14F-4D97-AF65-F5344CB8AC3E}">
        <p14:creationId xmlns:p14="http://schemas.microsoft.com/office/powerpoint/2010/main" val="82344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14</a:t>
            </a:fld>
            <a:endParaRPr lang="en-US"/>
          </a:p>
        </p:txBody>
      </p:sp>
    </p:spTree>
    <p:extLst>
      <p:ext uri="{BB962C8B-B14F-4D97-AF65-F5344CB8AC3E}">
        <p14:creationId xmlns:p14="http://schemas.microsoft.com/office/powerpoint/2010/main" val="126783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2A77D-B1C3-7C44-941B-3A8BDB817C3B}" type="slidenum">
              <a:rPr lang="en-US" smtClean="0"/>
              <a:t>15</a:t>
            </a:fld>
            <a:endParaRPr lang="en-US"/>
          </a:p>
        </p:txBody>
      </p:sp>
    </p:spTree>
    <p:extLst>
      <p:ext uri="{BB962C8B-B14F-4D97-AF65-F5344CB8AC3E}">
        <p14:creationId xmlns:p14="http://schemas.microsoft.com/office/powerpoint/2010/main" val="148865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81B7CCDB-6D39-0547-B7B3-C80E39D6513A}"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lumMod val="75000"/>
                    <a:lumOff val="25000"/>
                  </a:schemeClr>
                </a:solidFill>
                <a:effectLst/>
                <a:latin typeface="Karla" charset="0"/>
                <a:ea typeface="Karla" charset="0"/>
                <a:cs typeface="Karla" charset="0"/>
              </a:rPr>
              <a:t>CS109A Introduction to Data Science</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Protopapas and Kevin Rader</a:t>
            </a: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1B7CCDB-6D39-0547-B7B3-C80E39D6513A}"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57800" y="6400800"/>
            <a:ext cx="1803699"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CS109A, Protopapas, Rader</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1B7CCDB-6D39-0547-B7B3-C80E39D6513A}" type="slidenum">
              <a:rPr lang="en-US" smtClean="0"/>
              <a:t>‹#›</a:t>
            </a:fld>
            <a:endParaRPr lang="en-US"/>
          </a:p>
        </p:txBody>
      </p:sp>
      <p:sp>
        <p:nvSpPr>
          <p:cNvPr id="12" name="TextBox 11"/>
          <p:cNvSpPr txBox="1"/>
          <p:nvPr/>
        </p:nvSpPr>
        <p:spPr>
          <a:xfrm>
            <a:off x="5257800" y="6400800"/>
            <a:ext cx="1803699"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CS109A, Protopapas, Rader</a:t>
            </a:r>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81B7CCDB-6D39-0547-B7B3-C80E39D6513A}" type="slidenum">
              <a:rPr lang="en-US" smtClean="0"/>
              <a:t>‹#›</a:t>
            </a:fld>
            <a:endParaRPr lang="en-US"/>
          </a:p>
        </p:txBody>
      </p:sp>
      <p:sp>
        <p:nvSpPr>
          <p:cNvPr id="10" name="TextBox 9"/>
          <p:cNvSpPr txBox="1"/>
          <p:nvPr/>
        </p:nvSpPr>
        <p:spPr>
          <a:xfrm>
            <a:off x="5257800" y="6400800"/>
            <a:ext cx="1803699"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CS109A, Protopapas, Rader</a:t>
            </a:r>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sp>
        <p:nvSpPr>
          <p:cNvPr id="8" name="TextBox 7"/>
          <p:cNvSpPr txBox="1"/>
          <p:nvPr/>
        </p:nvSpPr>
        <p:spPr>
          <a:xfrm>
            <a:off x="5257800" y="6400800"/>
            <a:ext cx="1803699"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CS109A, Protopapas, Rader</a:t>
            </a:r>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7CCDB-6D39-0547-B7B3-C80E39D6513A}" type="slidenum">
              <a:rPr lang="en-US" smtClean="0"/>
              <a:t>‹#›</a:t>
            </a:fld>
            <a:endParaRPr lang="en-US"/>
          </a:p>
        </p:txBody>
      </p:sp>
    </p:spTree>
    <p:extLst>
      <p:ext uri="{BB962C8B-B14F-4D97-AF65-F5344CB8AC3E}">
        <p14:creationId xmlns:p14="http://schemas.microsoft.com/office/powerpoint/2010/main" val="97222114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420.png"/><Relationship Id="rId6" Type="http://schemas.openxmlformats.org/officeDocument/2006/relationships/image" Target="../media/image43.png"/><Relationship Id="rId7"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80.png"/><Relationship Id="rId4" Type="http://schemas.openxmlformats.org/officeDocument/2006/relationships/image" Target="../media/image39.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920.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9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920.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920.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920.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920.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920.png"/><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40.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43.emf"/><Relationship Id="rId5"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 Id="rId3" Type="http://schemas.openxmlformats.org/officeDocument/2006/relationships/image" Target="../media/image5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 Id="rId3" Type="http://schemas.openxmlformats.org/officeDocument/2006/relationships/image" Target="../media/image5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690.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10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png"/><Relationship Id="rId5" Type="http://schemas.openxmlformats.org/officeDocument/2006/relationships/image" Target="../media/image7.emf"/><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4902"/>
            <a:ext cx="10363200" cy="1403898"/>
          </a:xfrm>
        </p:spPr>
        <p:txBody>
          <a:bodyPr/>
          <a:lstStyle/>
          <a:p>
            <a:r>
              <a:rPr lang="en-US" dirty="0"/>
              <a:t>Lecture 5: </a:t>
            </a:r>
            <a:r>
              <a:rPr lang="en-US" dirty="0" smtClean="0"/>
              <a:t>Linear Regression, Confidence Intervals, Standard Errors</a:t>
            </a:r>
            <a:endParaRPr lang="en-US" dirty="0"/>
          </a:p>
        </p:txBody>
      </p:sp>
    </p:spTree>
    <p:extLst>
      <p:ext uri="{BB962C8B-B14F-4D97-AF65-F5344CB8AC3E}">
        <p14:creationId xmlns:p14="http://schemas.microsoft.com/office/powerpoint/2010/main" val="188999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99649007"/>
              </p:ext>
            </p:extLst>
          </p:nvPr>
        </p:nvGraphicFramePr>
        <p:xfrm>
          <a:off x="1483347" y="303932"/>
          <a:ext cx="2174252" cy="5947674"/>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283794">
                <a:tc>
                  <a:txBody>
                    <a:bodyPr/>
                    <a:lstStyle/>
                    <a:p>
                      <a:r>
                        <a:rPr sz="1400" dirty="0"/>
                        <a:t>TV</a:t>
                      </a:r>
                    </a:p>
                  </a:txBody>
                  <a:tcPr/>
                </a:tc>
                <a:tc>
                  <a:txBody>
                    <a:bodyPr/>
                    <a:lstStyle/>
                    <a:p>
                      <a:r>
                        <a:rPr sz="1400"/>
                        <a:t>sales</a:t>
                      </a:r>
                    </a:p>
                  </a:txBody>
                  <a:tcPr/>
                </a:tc>
                <a:extLst>
                  <a:ext uri="{0D108BD9-81ED-4DB2-BD59-A6C34878D82A}">
                    <a16:rowId xmlns:a16="http://schemas.microsoft.com/office/drawing/2014/main" xmlns="" val="10000"/>
                  </a:ext>
                </a:extLst>
              </a:tr>
              <a:tr h="313493">
                <a:tc>
                  <a:txBody>
                    <a:bodyPr/>
                    <a:lstStyle/>
                    <a:p>
                      <a:r>
                        <a:rPr sz="1400" dirty="0"/>
                        <a:t>88.3</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a:t>102.7</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dirty="0"/>
                        <a:t>204.1</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a:t>39.5</a:t>
                      </a:r>
                    </a:p>
                  </a:txBody>
                  <a:tcPr/>
                </a:tc>
                <a:tc>
                  <a:txBody>
                    <a:bodyPr/>
                    <a:lstStyle/>
                    <a:p>
                      <a:r>
                        <a:rPr sz="1400"/>
                        <a:t>18.5</a:t>
                      </a:r>
                    </a:p>
                  </a:txBody>
                  <a:tcPr/>
                </a:tc>
                <a:extLst>
                  <a:ext uri="{0D108BD9-81ED-4DB2-BD59-A6C34878D82A}">
                    <a16:rowId xmlns:a16="http://schemas.microsoft.com/office/drawing/2014/main" xmlns="" val="10004"/>
                  </a:ext>
                </a:extLst>
              </a:tr>
              <a:tr h="313493">
                <a:tc>
                  <a:txBody>
                    <a:bodyPr/>
                    <a:lstStyle/>
                    <a:p>
                      <a:r>
                        <a:rPr sz="1400" dirty="0"/>
                        <a:t>68.4</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a:t>59.6</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a:t>70.6</a:t>
                      </a:r>
                    </a:p>
                  </a:txBody>
                  <a:tcPr/>
                </a:tc>
                <a:tc>
                  <a:txBody>
                    <a:bodyPr/>
                    <a:lstStyle/>
                    <a:p>
                      <a:r>
                        <a:rPr sz="1400" dirty="0"/>
                        <a:t>11.8</a:t>
                      </a:r>
                    </a:p>
                  </a:txBody>
                  <a:tcPr/>
                </a:tc>
                <a:extLst>
                  <a:ext uri="{0D108BD9-81ED-4DB2-BD59-A6C34878D82A}">
                    <a16:rowId xmlns:a16="http://schemas.microsoft.com/office/drawing/2014/main" xmlns="" val="10007"/>
                  </a:ext>
                </a:extLst>
              </a:tr>
              <a:tr h="313493">
                <a:tc>
                  <a:txBody>
                    <a:bodyPr/>
                    <a:lstStyle/>
                    <a:p>
                      <a:r>
                        <a:rPr sz="1400" dirty="0"/>
                        <a:t>265.2</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a:t>292.9</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dirty="0"/>
                        <a:t>76.4</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a:t>80.2</a:t>
                      </a:r>
                    </a:p>
                  </a:txBody>
                  <a:tcPr/>
                </a:tc>
                <a:tc>
                  <a:txBody>
                    <a:bodyPr/>
                    <a:lstStyle/>
                    <a:p>
                      <a:r>
                        <a:rPr sz="1400" dirty="0"/>
                        <a:t>8.6</a:t>
                      </a:r>
                    </a:p>
                  </a:txBody>
                  <a:tcPr/>
                </a:tc>
                <a:extLst>
                  <a:ext uri="{0D108BD9-81ED-4DB2-BD59-A6C34878D82A}">
                    <a16:rowId xmlns:a16="http://schemas.microsoft.com/office/drawing/2014/main" xmlns="" val="10011"/>
                  </a:ext>
                </a:extLst>
              </a:tr>
              <a:tr h="313493">
                <a:tc>
                  <a:txBody>
                    <a:bodyPr/>
                    <a:lstStyle/>
                    <a:p>
                      <a:r>
                        <a:rPr sz="1400"/>
                        <a:t>182.6</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dirty="0"/>
                        <a:t>112.9</a:t>
                      </a:r>
                    </a:p>
                  </a:txBody>
                  <a:tcPr/>
                </a:tc>
                <a:tc>
                  <a:txBody>
                    <a:bodyPr/>
                    <a:lstStyle/>
                    <a:p>
                      <a:r>
                        <a:rPr sz="1400" dirty="0"/>
                        <a:t>9.2</a:t>
                      </a:r>
                    </a:p>
                  </a:txBody>
                  <a:tcPr/>
                </a:tc>
                <a:extLst>
                  <a:ext uri="{0D108BD9-81ED-4DB2-BD59-A6C34878D82A}">
                    <a16:rowId xmlns:a16="http://schemas.microsoft.com/office/drawing/2014/main" xmlns="" val="10013"/>
                  </a:ext>
                </a:extLst>
              </a:tr>
              <a:tr h="313493">
                <a:tc>
                  <a:txBody>
                    <a:bodyPr/>
                    <a:lstStyle/>
                    <a:p>
                      <a:r>
                        <a:rPr sz="1400"/>
                        <a:t>199.1</a:t>
                      </a:r>
                    </a:p>
                  </a:txBody>
                  <a:tcPr/>
                </a:tc>
                <a:tc>
                  <a:txBody>
                    <a:bodyPr/>
                    <a:lstStyle/>
                    <a:p>
                      <a:r>
                        <a:rPr sz="1400" dirty="0"/>
                        <a:t>9.7</a:t>
                      </a:r>
                    </a:p>
                  </a:txBody>
                  <a:tcPr/>
                </a:tc>
                <a:extLst>
                  <a:ext uri="{0D108BD9-81ED-4DB2-BD59-A6C34878D82A}">
                    <a16:rowId xmlns:a16="http://schemas.microsoft.com/office/drawing/2014/main" xmlns="" val="10014"/>
                  </a:ext>
                </a:extLst>
              </a:tr>
              <a:tr h="313493">
                <a:tc>
                  <a:txBody>
                    <a:bodyPr/>
                    <a:lstStyle/>
                    <a:p>
                      <a:r>
                        <a:rPr sz="1400" dirty="0"/>
                        <a:t>147.3</a:t>
                      </a:r>
                    </a:p>
                  </a:txBody>
                  <a:tcPr/>
                </a:tc>
                <a:tc>
                  <a:txBody>
                    <a:bodyPr/>
                    <a:lstStyle/>
                    <a:p>
                      <a:r>
                        <a:rPr sz="1400" dirty="0"/>
                        <a:t>19.0</a:t>
                      </a:r>
                    </a:p>
                  </a:txBody>
                  <a:tcPr/>
                </a:tc>
                <a:extLst>
                  <a:ext uri="{0D108BD9-81ED-4DB2-BD59-A6C34878D82A}">
                    <a16:rowId xmlns:a16="http://schemas.microsoft.com/office/drawing/2014/main" xmlns="" val="10015"/>
                  </a:ext>
                </a:extLst>
              </a:tr>
              <a:tr h="313493">
                <a:tc>
                  <a:txBody>
                    <a:bodyPr/>
                    <a:lstStyle/>
                    <a:p>
                      <a:r>
                        <a:rPr sz="1400" dirty="0"/>
                        <a:t>89.7</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a:t>225.8</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193.2</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56594567"/>
              </p:ext>
            </p:extLst>
          </p:nvPr>
        </p:nvGraphicFramePr>
        <p:xfrm>
          <a:off x="1483347" y="303932"/>
          <a:ext cx="2174252" cy="5956367"/>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313493">
                <a:tc>
                  <a:txBody>
                    <a:bodyPr/>
                    <a:lstStyle/>
                    <a:p>
                      <a:r>
                        <a:rPr sz="1400" dirty="0"/>
                        <a:t>TV</a:t>
                      </a:r>
                    </a:p>
                  </a:txBody>
                  <a:tcPr/>
                </a:tc>
                <a:tc>
                  <a:txBody>
                    <a:bodyPr/>
                    <a:lstStyle/>
                    <a:p>
                      <a:r>
                        <a:rPr sz="1400"/>
                        <a:t>sales</a:t>
                      </a:r>
                    </a:p>
                  </a:txBody>
                  <a:tcPr/>
                </a:tc>
                <a:extLst>
                  <a:ext uri="{0D108BD9-81ED-4DB2-BD59-A6C34878D82A}">
                    <a16:rowId xmlns:a16="http://schemas.microsoft.com/office/drawing/2014/main" xmlns="" val="10000"/>
                  </a:ext>
                </a:extLst>
              </a:tr>
              <a:tr h="313493">
                <a:tc>
                  <a:txBody>
                    <a:bodyPr/>
                    <a:lstStyle/>
                    <a:p>
                      <a:r>
                        <a:rPr sz="1400" dirty="0"/>
                        <a:t>215.4</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dirty="0"/>
                        <a:t>89.7</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a:t>68.4</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dirty="0"/>
                        <a:t>75.3</a:t>
                      </a:r>
                    </a:p>
                  </a:txBody>
                  <a:tcPr/>
                </a:tc>
                <a:tc>
                  <a:txBody>
                    <a:bodyPr/>
                    <a:lstStyle/>
                    <a:p>
                      <a:r>
                        <a:rPr sz="1400"/>
                        <a:t>18.5</a:t>
                      </a:r>
                    </a:p>
                  </a:txBody>
                  <a:tcPr/>
                </a:tc>
                <a:extLst>
                  <a:ext uri="{0D108BD9-81ED-4DB2-BD59-A6C34878D82A}">
                    <a16:rowId xmlns:a16="http://schemas.microsoft.com/office/drawing/2014/main" xmlns="" val="10004"/>
                  </a:ext>
                </a:extLst>
              </a:tr>
              <a:tr h="313493">
                <a:tc>
                  <a:txBody>
                    <a:bodyPr/>
                    <a:lstStyle/>
                    <a:p>
                      <a:r>
                        <a:rPr sz="1400" dirty="0"/>
                        <a:t>142.9</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a:t>220.3</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dirty="0"/>
                        <a:t>255.4</a:t>
                      </a:r>
                    </a:p>
                  </a:txBody>
                  <a:tcPr/>
                </a:tc>
                <a:tc>
                  <a:txBody>
                    <a:bodyPr/>
                    <a:lstStyle/>
                    <a:p>
                      <a:r>
                        <a:rPr sz="1400" dirty="0"/>
                        <a:t>11.8</a:t>
                      </a:r>
                    </a:p>
                  </a:txBody>
                  <a:tcPr/>
                </a:tc>
                <a:extLst>
                  <a:ext uri="{0D108BD9-81ED-4DB2-BD59-A6C34878D82A}">
                    <a16:rowId xmlns:a16="http://schemas.microsoft.com/office/drawing/2014/main" xmlns="" val="10007"/>
                  </a:ext>
                </a:extLst>
              </a:tr>
              <a:tr h="313493">
                <a:tc>
                  <a:txBody>
                    <a:bodyPr/>
                    <a:lstStyle/>
                    <a:p>
                      <a:r>
                        <a:rPr sz="1400"/>
                        <a:t>139.5</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dirty="0"/>
                        <a:t>237.4</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dirty="0"/>
                        <a:t>16.9</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a:t>13.1</a:t>
                      </a:r>
                    </a:p>
                  </a:txBody>
                  <a:tcPr/>
                </a:tc>
                <a:tc>
                  <a:txBody>
                    <a:bodyPr/>
                    <a:lstStyle/>
                    <a:p>
                      <a:r>
                        <a:rPr sz="1400" dirty="0"/>
                        <a:t>8.6</a:t>
                      </a:r>
                    </a:p>
                  </a:txBody>
                  <a:tcPr/>
                </a:tc>
                <a:extLst>
                  <a:ext uri="{0D108BD9-81ED-4DB2-BD59-A6C34878D82A}">
                    <a16:rowId xmlns:a16="http://schemas.microsoft.com/office/drawing/2014/main" xmlns="" val="10011"/>
                  </a:ext>
                </a:extLst>
              </a:tr>
              <a:tr h="313493">
                <a:tc>
                  <a:txBody>
                    <a:bodyPr/>
                    <a:lstStyle/>
                    <a:p>
                      <a:r>
                        <a:rPr sz="1400" dirty="0"/>
                        <a:t>218.5</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dirty="0"/>
                        <a:t>147.3</a:t>
                      </a:r>
                    </a:p>
                  </a:txBody>
                  <a:tcPr/>
                </a:tc>
                <a:tc>
                  <a:txBody>
                    <a:bodyPr/>
                    <a:lstStyle/>
                    <a:p>
                      <a:r>
                        <a:rPr sz="1400" dirty="0"/>
                        <a:t>9.2</a:t>
                      </a:r>
                    </a:p>
                  </a:txBody>
                  <a:tcPr/>
                </a:tc>
                <a:extLst>
                  <a:ext uri="{0D108BD9-81ED-4DB2-BD59-A6C34878D82A}">
                    <a16:rowId xmlns:a16="http://schemas.microsoft.com/office/drawing/2014/main" xmlns="" val="10013"/>
                  </a:ext>
                </a:extLst>
              </a:tr>
              <a:tr h="313493">
                <a:tc>
                  <a:txBody>
                    <a:bodyPr/>
                    <a:lstStyle/>
                    <a:p>
                      <a:r>
                        <a:rPr sz="1400" dirty="0"/>
                        <a:t>25.6</a:t>
                      </a:r>
                    </a:p>
                  </a:txBody>
                  <a:tcPr/>
                </a:tc>
                <a:tc>
                  <a:txBody>
                    <a:bodyPr/>
                    <a:lstStyle/>
                    <a:p>
                      <a:r>
                        <a:rPr sz="1400" dirty="0"/>
                        <a:t>9.7</a:t>
                      </a:r>
                    </a:p>
                  </a:txBody>
                  <a:tcPr/>
                </a:tc>
                <a:extLst>
                  <a:ext uri="{0D108BD9-81ED-4DB2-BD59-A6C34878D82A}">
                    <a16:rowId xmlns:a16="http://schemas.microsoft.com/office/drawing/2014/main" xmlns="" val="10014"/>
                  </a:ext>
                </a:extLst>
              </a:tr>
              <a:tr h="313493">
                <a:tc>
                  <a:txBody>
                    <a:bodyPr/>
                    <a:lstStyle/>
                    <a:p>
                      <a:r>
                        <a:rPr sz="1400" dirty="0"/>
                        <a:t>216.4</a:t>
                      </a:r>
                    </a:p>
                  </a:txBody>
                  <a:tcPr/>
                </a:tc>
                <a:tc>
                  <a:txBody>
                    <a:bodyPr/>
                    <a:lstStyle/>
                    <a:p>
                      <a:r>
                        <a:rPr sz="1400" dirty="0"/>
                        <a:t>19.0</a:t>
                      </a:r>
                    </a:p>
                  </a:txBody>
                  <a:tcPr/>
                </a:tc>
                <a:extLst>
                  <a:ext uri="{0D108BD9-81ED-4DB2-BD59-A6C34878D82A}">
                    <a16:rowId xmlns:a16="http://schemas.microsoft.com/office/drawing/2014/main" xmlns="" val="10015"/>
                  </a:ext>
                </a:extLst>
              </a:tr>
              <a:tr h="313493">
                <a:tc>
                  <a:txBody>
                    <a:bodyPr/>
                    <a:lstStyle/>
                    <a:p>
                      <a:r>
                        <a:rPr sz="1400" dirty="0"/>
                        <a:t>238.2</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dirty="0"/>
                        <a:t>213.4</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109.8</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121237"/>
              </p:ext>
            </p:extLst>
          </p:nvPr>
        </p:nvGraphicFramePr>
        <p:xfrm>
          <a:off x="1483347" y="303932"/>
          <a:ext cx="2174252" cy="5956367"/>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313493">
                <a:tc>
                  <a:txBody>
                    <a:bodyPr/>
                    <a:lstStyle/>
                    <a:p>
                      <a:r>
                        <a:rPr sz="1400" dirty="0"/>
                        <a:t>TV</a:t>
                      </a:r>
                    </a:p>
                  </a:txBody>
                  <a:tcPr/>
                </a:tc>
                <a:tc>
                  <a:txBody>
                    <a:bodyPr/>
                    <a:lstStyle/>
                    <a:p>
                      <a:r>
                        <a:rPr sz="1400"/>
                        <a:t>sales</a:t>
                      </a:r>
                    </a:p>
                  </a:txBody>
                  <a:tcPr/>
                </a:tc>
                <a:extLst>
                  <a:ext uri="{0D108BD9-81ED-4DB2-BD59-A6C34878D82A}">
                    <a16:rowId xmlns:a16="http://schemas.microsoft.com/office/drawing/2014/main" xmlns="" val="10000"/>
                  </a:ext>
                </a:extLst>
              </a:tr>
              <a:tr h="313493">
                <a:tc>
                  <a:txBody>
                    <a:bodyPr/>
                    <a:lstStyle/>
                    <a:p>
                      <a:r>
                        <a:rPr sz="1400" dirty="0"/>
                        <a:t>216.4</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a:t>276.7</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a:t>23.8</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a:t>13.2</a:t>
                      </a:r>
                    </a:p>
                  </a:txBody>
                  <a:tcPr/>
                </a:tc>
                <a:tc>
                  <a:txBody>
                    <a:bodyPr/>
                    <a:lstStyle/>
                    <a:p>
                      <a:r>
                        <a:rPr sz="1400"/>
                        <a:t>18.5</a:t>
                      </a:r>
                    </a:p>
                  </a:txBody>
                  <a:tcPr/>
                </a:tc>
                <a:extLst>
                  <a:ext uri="{0D108BD9-81ED-4DB2-BD59-A6C34878D82A}">
                    <a16:rowId xmlns:a16="http://schemas.microsoft.com/office/drawing/2014/main" xmlns="" val="10004"/>
                  </a:ext>
                </a:extLst>
              </a:tr>
              <a:tr h="313493">
                <a:tc>
                  <a:txBody>
                    <a:bodyPr/>
                    <a:lstStyle/>
                    <a:p>
                      <a:r>
                        <a:rPr sz="1400"/>
                        <a:t>26.8</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a:t>170.2</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a:t>0.7</a:t>
                      </a:r>
                    </a:p>
                  </a:txBody>
                  <a:tcPr/>
                </a:tc>
                <a:tc>
                  <a:txBody>
                    <a:bodyPr/>
                    <a:lstStyle/>
                    <a:p>
                      <a:r>
                        <a:rPr sz="1400" dirty="0"/>
                        <a:t>11.8</a:t>
                      </a:r>
                    </a:p>
                  </a:txBody>
                  <a:tcPr/>
                </a:tc>
                <a:extLst>
                  <a:ext uri="{0D108BD9-81ED-4DB2-BD59-A6C34878D82A}">
                    <a16:rowId xmlns:a16="http://schemas.microsoft.com/office/drawing/2014/main" xmlns="" val="10007"/>
                  </a:ext>
                </a:extLst>
              </a:tr>
              <a:tr h="313493">
                <a:tc>
                  <a:txBody>
                    <a:bodyPr/>
                    <a:lstStyle/>
                    <a:p>
                      <a:r>
                        <a:rPr sz="1400"/>
                        <a:t>87.2</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a:t>120.5</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a:t>293.6</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a:t>78.2</a:t>
                      </a:r>
                    </a:p>
                  </a:txBody>
                  <a:tcPr/>
                </a:tc>
                <a:tc>
                  <a:txBody>
                    <a:bodyPr/>
                    <a:lstStyle/>
                    <a:p>
                      <a:r>
                        <a:rPr sz="1400" dirty="0"/>
                        <a:t>8.6</a:t>
                      </a:r>
                    </a:p>
                  </a:txBody>
                  <a:tcPr/>
                </a:tc>
                <a:extLst>
                  <a:ext uri="{0D108BD9-81ED-4DB2-BD59-A6C34878D82A}">
                    <a16:rowId xmlns:a16="http://schemas.microsoft.com/office/drawing/2014/main" xmlns="" val="10011"/>
                  </a:ext>
                </a:extLst>
              </a:tr>
              <a:tr h="313493">
                <a:tc>
                  <a:txBody>
                    <a:bodyPr/>
                    <a:lstStyle/>
                    <a:p>
                      <a:r>
                        <a:rPr sz="1400"/>
                        <a:t>43.0</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a:t>139.2</a:t>
                      </a:r>
                    </a:p>
                  </a:txBody>
                  <a:tcPr/>
                </a:tc>
                <a:tc>
                  <a:txBody>
                    <a:bodyPr/>
                    <a:lstStyle/>
                    <a:p>
                      <a:r>
                        <a:rPr sz="1400" dirty="0"/>
                        <a:t>9.2</a:t>
                      </a:r>
                    </a:p>
                  </a:txBody>
                  <a:tcPr/>
                </a:tc>
                <a:extLst>
                  <a:ext uri="{0D108BD9-81ED-4DB2-BD59-A6C34878D82A}">
                    <a16:rowId xmlns:a16="http://schemas.microsoft.com/office/drawing/2014/main" xmlns="" val="10013"/>
                  </a:ext>
                </a:extLst>
              </a:tr>
              <a:tr h="313493">
                <a:tc>
                  <a:txBody>
                    <a:bodyPr/>
                    <a:lstStyle/>
                    <a:p>
                      <a:r>
                        <a:rPr sz="1400"/>
                        <a:t>276.9</a:t>
                      </a:r>
                    </a:p>
                  </a:txBody>
                  <a:tcPr/>
                </a:tc>
                <a:tc>
                  <a:txBody>
                    <a:bodyPr/>
                    <a:lstStyle/>
                    <a:p>
                      <a:r>
                        <a:rPr sz="1400" dirty="0"/>
                        <a:t>9.7</a:t>
                      </a:r>
                    </a:p>
                  </a:txBody>
                  <a:tcPr/>
                </a:tc>
                <a:extLst>
                  <a:ext uri="{0D108BD9-81ED-4DB2-BD59-A6C34878D82A}">
                    <a16:rowId xmlns:a16="http://schemas.microsoft.com/office/drawing/2014/main" xmlns="" val="10014"/>
                  </a:ext>
                </a:extLst>
              </a:tr>
              <a:tr h="313493">
                <a:tc>
                  <a:txBody>
                    <a:bodyPr/>
                    <a:lstStyle/>
                    <a:p>
                      <a:r>
                        <a:rPr sz="1400"/>
                        <a:t>239.3</a:t>
                      </a:r>
                    </a:p>
                  </a:txBody>
                  <a:tcPr/>
                </a:tc>
                <a:tc>
                  <a:txBody>
                    <a:bodyPr/>
                    <a:lstStyle/>
                    <a:p>
                      <a:r>
                        <a:rPr sz="1400" dirty="0"/>
                        <a:t>19.0</a:t>
                      </a:r>
                    </a:p>
                  </a:txBody>
                  <a:tcPr/>
                </a:tc>
                <a:extLst>
                  <a:ext uri="{0D108BD9-81ED-4DB2-BD59-A6C34878D82A}">
                    <a16:rowId xmlns:a16="http://schemas.microsoft.com/office/drawing/2014/main" xmlns="" val="10015"/>
                  </a:ext>
                </a:extLst>
              </a:tr>
              <a:tr h="313493">
                <a:tc>
                  <a:txBody>
                    <a:bodyPr/>
                    <a:lstStyle/>
                    <a:p>
                      <a:r>
                        <a:rPr sz="1400"/>
                        <a:t>191.1</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a:t>25.1</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25.6</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06126137"/>
              </p:ext>
            </p:extLst>
          </p:nvPr>
        </p:nvGraphicFramePr>
        <p:xfrm>
          <a:off x="1483347" y="303934"/>
          <a:ext cx="2174252" cy="5956367"/>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313493">
                <a:tc>
                  <a:txBody>
                    <a:bodyPr/>
                    <a:lstStyle/>
                    <a:p>
                      <a:r>
                        <a:rPr sz="1400" dirty="0"/>
                        <a:t>TV</a:t>
                      </a:r>
                    </a:p>
                  </a:txBody>
                  <a:tcPr/>
                </a:tc>
                <a:tc>
                  <a:txBody>
                    <a:bodyPr/>
                    <a:lstStyle/>
                    <a:p>
                      <a:r>
                        <a:rPr sz="1400" dirty="0"/>
                        <a:t>sales</a:t>
                      </a:r>
                    </a:p>
                  </a:txBody>
                  <a:tcPr/>
                </a:tc>
                <a:extLst>
                  <a:ext uri="{0D108BD9-81ED-4DB2-BD59-A6C34878D82A}">
                    <a16:rowId xmlns:a16="http://schemas.microsoft.com/office/drawing/2014/main" xmlns="" val="10000"/>
                  </a:ext>
                </a:extLst>
              </a:tr>
              <a:tr h="313493">
                <a:tc>
                  <a:txBody>
                    <a:bodyPr/>
                    <a:lstStyle/>
                    <a:p>
                      <a:r>
                        <a:rPr sz="1400" dirty="0"/>
                        <a:t>230.1</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dirty="0"/>
                        <a:t>44.5</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dirty="0"/>
                        <a:t>17.2</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dirty="0"/>
                        <a:t>151.5</a:t>
                      </a:r>
                    </a:p>
                  </a:txBody>
                  <a:tcPr/>
                </a:tc>
                <a:tc>
                  <a:txBody>
                    <a:bodyPr/>
                    <a:lstStyle/>
                    <a:p>
                      <a:r>
                        <a:rPr sz="1400"/>
                        <a:t>18.5</a:t>
                      </a:r>
                    </a:p>
                  </a:txBody>
                  <a:tcPr/>
                </a:tc>
                <a:extLst>
                  <a:ext uri="{0D108BD9-81ED-4DB2-BD59-A6C34878D82A}">
                    <a16:rowId xmlns:a16="http://schemas.microsoft.com/office/drawing/2014/main" xmlns="" val="10004"/>
                  </a:ext>
                </a:extLst>
              </a:tr>
              <a:tr h="313493">
                <a:tc>
                  <a:txBody>
                    <a:bodyPr/>
                    <a:lstStyle/>
                    <a:p>
                      <a:r>
                        <a:rPr sz="1400" dirty="0"/>
                        <a:t>180.8</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dirty="0"/>
                        <a:t>8.7</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dirty="0"/>
                        <a:t>57.5</a:t>
                      </a:r>
                    </a:p>
                  </a:txBody>
                  <a:tcPr/>
                </a:tc>
                <a:tc>
                  <a:txBody>
                    <a:bodyPr/>
                    <a:lstStyle/>
                    <a:p>
                      <a:r>
                        <a:rPr sz="1400"/>
                        <a:t>11.8</a:t>
                      </a:r>
                    </a:p>
                  </a:txBody>
                  <a:tcPr/>
                </a:tc>
                <a:extLst>
                  <a:ext uri="{0D108BD9-81ED-4DB2-BD59-A6C34878D82A}">
                    <a16:rowId xmlns:a16="http://schemas.microsoft.com/office/drawing/2014/main" xmlns="" val="10007"/>
                  </a:ext>
                </a:extLst>
              </a:tr>
              <a:tr h="313493">
                <a:tc>
                  <a:txBody>
                    <a:bodyPr/>
                    <a:lstStyle/>
                    <a:p>
                      <a:r>
                        <a:rPr sz="1400" dirty="0"/>
                        <a:t>120.2</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dirty="0"/>
                        <a:t>8.6</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dirty="0"/>
                        <a:t>199.8</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dirty="0"/>
                        <a:t>66.1</a:t>
                      </a:r>
                    </a:p>
                  </a:txBody>
                  <a:tcPr/>
                </a:tc>
                <a:tc>
                  <a:txBody>
                    <a:bodyPr/>
                    <a:lstStyle/>
                    <a:p>
                      <a:r>
                        <a:rPr sz="1400"/>
                        <a:t>8.6</a:t>
                      </a:r>
                    </a:p>
                  </a:txBody>
                  <a:tcPr/>
                </a:tc>
                <a:extLst>
                  <a:ext uri="{0D108BD9-81ED-4DB2-BD59-A6C34878D82A}">
                    <a16:rowId xmlns:a16="http://schemas.microsoft.com/office/drawing/2014/main" xmlns="" val="10011"/>
                  </a:ext>
                </a:extLst>
              </a:tr>
              <a:tr h="313493">
                <a:tc>
                  <a:txBody>
                    <a:bodyPr/>
                    <a:lstStyle/>
                    <a:p>
                      <a:r>
                        <a:rPr sz="1400" dirty="0"/>
                        <a:t>214.7</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dirty="0"/>
                        <a:t>23.8</a:t>
                      </a:r>
                    </a:p>
                  </a:txBody>
                  <a:tcPr/>
                </a:tc>
                <a:tc>
                  <a:txBody>
                    <a:bodyPr/>
                    <a:lstStyle/>
                    <a:p>
                      <a:r>
                        <a:rPr sz="1400"/>
                        <a:t>9.2</a:t>
                      </a:r>
                    </a:p>
                  </a:txBody>
                  <a:tcPr/>
                </a:tc>
                <a:extLst>
                  <a:ext uri="{0D108BD9-81ED-4DB2-BD59-A6C34878D82A}">
                    <a16:rowId xmlns:a16="http://schemas.microsoft.com/office/drawing/2014/main" xmlns="" val="10013"/>
                  </a:ext>
                </a:extLst>
              </a:tr>
              <a:tr h="313493">
                <a:tc>
                  <a:txBody>
                    <a:bodyPr/>
                    <a:lstStyle/>
                    <a:p>
                      <a:r>
                        <a:rPr sz="1400" dirty="0"/>
                        <a:t>97.5</a:t>
                      </a:r>
                    </a:p>
                  </a:txBody>
                  <a:tcPr/>
                </a:tc>
                <a:tc>
                  <a:txBody>
                    <a:bodyPr/>
                    <a:lstStyle/>
                    <a:p>
                      <a:r>
                        <a:rPr sz="1400"/>
                        <a:t>9.7</a:t>
                      </a:r>
                    </a:p>
                  </a:txBody>
                  <a:tcPr/>
                </a:tc>
                <a:extLst>
                  <a:ext uri="{0D108BD9-81ED-4DB2-BD59-A6C34878D82A}">
                    <a16:rowId xmlns:a16="http://schemas.microsoft.com/office/drawing/2014/main" xmlns="" val="10014"/>
                  </a:ext>
                </a:extLst>
              </a:tr>
              <a:tr h="313493">
                <a:tc>
                  <a:txBody>
                    <a:bodyPr/>
                    <a:lstStyle/>
                    <a:p>
                      <a:r>
                        <a:rPr sz="1400" dirty="0"/>
                        <a:t>204.1</a:t>
                      </a:r>
                    </a:p>
                  </a:txBody>
                  <a:tcPr/>
                </a:tc>
                <a:tc>
                  <a:txBody>
                    <a:bodyPr/>
                    <a:lstStyle/>
                    <a:p>
                      <a:r>
                        <a:rPr sz="1400"/>
                        <a:t>19.0</a:t>
                      </a:r>
                    </a:p>
                  </a:txBody>
                  <a:tcPr/>
                </a:tc>
                <a:extLst>
                  <a:ext uri="{0D108BD9-81ED-4DB2-BD59-A6C34878D82A}">
                    <a16:rowId xmlns:a16="http://schemas.microsoft.com/office/drawing/2014/main" xmlns="" val="10015"/>
                  </a:ext>
                </a:extLst>
              </a:tr>
              <a:tr h="313493">
                <a:tc>
                  <a:txBody>
                    <a:bodyPr/>
                    <a:lstStyle/>
                    <a:p>
                      <a:r>
                        <a:rPr sz="1400" dirty="0"/>
                        <a:t>195.4</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dirty="0"/>
                        <a:t>67.8</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281.4</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50748449"/>
              </p:ext>
            </p:extLst>
          </p:nvPr>
        </p:nvGraphicFramePr>
        <p:xfrm>
          <a:off x="1483347" y="295238"/>
          <a:ext cx="2174252" cy="5956367"/>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313493">
                <a:tc>
                  <a:txBody>
                    <a:bodyPr/>
                    <a:lstStyle/>
                    <a:p>
                      <a:r>
                        <a:rPr sz="1400" dirty="0"/>
                        <a:t>TV</a:t>
                      </a:r>
                    </a:p>
                  </a:txBody>
                  <a:tcPr/>
                </a:tc>
                <a:tc>
                  <a:txBody>
                    <a:bodyPr/>
                    <a:lstStyle/>
                    <a:p>
                      <a:r>
                        <a:rPr sz="1400"/>
                        <a:t>sales</a:t>
                      </a:r>
                    </a:p>
                  </a:txBody>
                  <a:tcPr/>
                </a:tc>
                <a:extLst>
                  <a:ext uri="{0D108BD9-81ED-4DB2-BD59-A6C34878D82A}">
                    <a16:rowId xmlns:a16="http://schemas.microsoft.com/office/drawing/2014/main" xmlns="" val="10000"/>
                  </a:ext>
                </a:extLst>
              </a:tr>
              <a:tr h="313493">
                <a:tc>
                  <a:txBody>
                    <a:bodyPr/>
                    <a:lstStyle/>
                    <a:p>
                      <a:r>
                        <a:rPr sz="1400" dirty="0"/>
                        <a:t>68.4</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dirty="0"/>
                        <a:t>202.5</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dirty="0"/>
                        <a:t>248.8</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dirty="0"/>
                        <a:t>191.1</a:t>
                      </a:r>
                    </a:p>
                  </a:txBody>
                  <a:tcPr/>
                </a:tc>
                <a:tc>
                  <a:txBody>
                    <a:bodyPr/>
                    <a:lstStyle/>
                    <a:p>
                      <a:r>
                        <a:rPr sz="1400" dirty="0"/>
                        <a:t>18.5</a:t>
                      </a:r>
                    </a:p>
                  </a:txBody>
                  <a:tcPr/>
                </a:tc>
                <a:extLst>
                  <a:ext uri="{0D108BD9-81ED-4DB2-BD59-A6C34878D82A}">
                    <a16:rowId xmlns:a16="http://schemas.microsoft.com/office/drawing/2014/main" xmlns="" val="10004"/>
                  </a:ext>
                </a:extLst>
              </a:tr>
              <a:tr h="313493">
                <a:tc>
                  <a:txBody>
                    <a:bodyPr/>
                    <a:lstStyle/>
                    <a:p>
                      <a:r>
                        <a:rPr sz="1400"/>
                        <a:t>23.8</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dirty="0"/>
                        <a:t>296.4</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dirty="0"/>
                        <a:t>26.8</a:t>
                      </a:r>
                    </a:p>
                  </a:txBody>
                  <a:tcPr/>
                </a:tc>
                <a:tc>
                  <a:txBody>
                    <a:bodyPr/>
                    <a:lstStyle/>
                    <a:p>
                      <a:r>
                        <a:rPr sz="1400" dirty="0"/>
                        <a:t>11.8</a:t>
                      </a:r>
                    </a:p>
                  </a:txBody>
                  <a:tcPr/>
                </a:tc>
                <a:extLst>
                  <a:ext uri="{0D108BD9-81ED-4DB2-BD59-A6C34878D82A}">
                    <a16:rowId xmlns:a16="http://schemas.microsoft.com/office/drawing/2014/main" xmlns="" val="10007"/>
                  </a:ext>
                </a:extLst>
              </a:tr>
              <a:tr h="313493">
                <a:tc>
                  <a:txBody>
                    <a:bodyPr/>
                    <a:lstStyle/>
                    <a:p>
                      <a:r>
                        <a:rPr sz="1400"/>
                        <a:t>164.5</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dirty="0"/>
                        <a:t>209.6</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dirty="0"/>
                        <a:t>147.3</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dirty="0"/>
                        <a:t>139.2</a:t>
                      </a:r>
                    </a:p>
                  </a:txBody>
                  <a:tcPr/>
                </a:tc>
                <a:tc>
                  <a:txBody>
                    <a:bodyPr/>
                    <a:lstStyle/>
                    <a:p>
                      <a:r>
                        <a:rPr sz="1400" dirty="0"/>
                        <a:t>8.6</a:t>
                      </a:r>
                    </a:p>
                  </a:txBody>
                  <a:tcPr/>
                </a:tc>
                <a:extLst>
                  <a:ext uri="{0D108BD9-81ED-4DB2-BD59-A6C34878D82A}">
                    <a16:rowId xmlns:a16="http://schemas.microsoft.com/office/drawing/2014/main" xmlns="" val="10011"/>
                  </a:ext>
                </a:extLst>
              </a:tr>
              <a:tr h="313493">
                <a:tc>
                  <a:txBody>
                    <a:bodyPr/>
                    <a:lstStyle/>
                    <a:p>
                      <a:r>
                        <a:rPr sz="1400" dirty="0"/>
                        <a:t>109.8</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dirty="0"/>
                        <a:t>43.0</a:t>
                      </a:r>
                    </a:p>
                  </a:txBody>
                  <a:tcPr/>
                </a:tc>
                <a:tc>
                  <a:txBody>
                    <a:bodyPr/>
                    <a:lstStyle/>
                    <a:p>
                      <a:r>
                        <a:rPr sz="1400" dirty="0"/>
                        <a:t>9.2</a:t>
                      </a:r>
                    </a:p>
                  </a:txBody>
                  <a:tcPr/>
                </a:tc>
                <a:extLst>
                  <a:ext uri="{0D108BD9-81ED-4DB2-BD59-A6C34878D82A}">
                    <a16:rowId xmlns:a16="http://schemas.microsoft.com/office/drawing/2014/main" xmlns="" val="10013"/>
                  </a:ext>
                </a:extLst>
              </a:tr>
              <a:tr h="313493">
                <a:tc>
                  <a:txBody>
                    <a:bodyPr/>
                    <a:lstStyle/>
                    <a:p>
                      <a:r>
                        <a:rPr sz="1400" dirty="0"/>
                        <a:t>73.4</a:t>
                      </a:r>
                    </a:p>
                  </a:txBody>
                  <a:tcPr/>
                </a:tc>
                <a:tc>
                  <a:txBody>
                    <a:bodyPr/>
                    <a:lstStyle/>
                    <a:p>
                      <a:r>
                        <a:rPr sz="1400" dirty="0"/>
                        <a:t>9.7</a:t>
                      </a:r>
                    </a:p>
                  </a:txBody>
                  <a:tcPr/>
                </a:tc>
                <a:extLst>
                  <a:ext uri="{0D108BD9-81ED-4DB2-BD59-A6C34878D82A}">
                    <a16:rowId xmlns:a16="http://schemas.microsoft.com/office/drawing/2014/main" xmlns="" val="10014"/>
                  </a:ext>
                </a:extLst>
              </a:tr>
              <a:tr h="313493">
                <a:tc>
                  <a:txBody>
                    <a:bodyPr/>
                    <a:lstStyle/>
                    <a:p>
                      <a:r>
                        <a:rPr sz="1400" dirty="0"/>
                        <a:t>262.7</a:t>
                      </a:r>
                    </a:p>
                  </a:txBody>
                  <a:tcPr/>
                </a:tc>
                <a:tc>
                  <a:txBody>
                    <a:bodyPr/>
                    <a:lstStyle/>
                    <a:p>
                      <a:r>
                        <a:rPr sz="1400" dirty="0"/>
                        <a:t>19.0</a:t>
                      </a:r>
                    </a:p>
                  </a:txBody>
                  <a:tcPr/>
                </a:tc>
                <a:extLst>
                  <a:ext uri="{0D108BD9-81ED-4DB2-BD59-A6C34878D82A}">
                    <a16:rowId xmlns:a16="http://schemas.microsoft.com/office/drawing/2014/main" xmlns="" val="10015"/>
                  </a:ext>
                </a:extLst>
              </a:tr>
              <a:tr h="313493">
                <a:tc>
                  <a:txBody>
                    <a:bodyPr/>
                    <a:lstStyle/>
                    <a:p>
                      <a:r>
                        <a:rPr sz="1400" dirty="0"/>
                        <a:t>28.6</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dirty="0"/>
                        <a:t>135.2</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240.1</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55194913"/>
              </p:ext>
            </p:extLst>
          </p:nvPr>
        </p:nvGraphicFramePr>
        <p:xfrm>
          <a:off x="1483347" y="295239"/>
          <a:ext cx="2174252" cy="5956367"/>
        </p:xfrm>
        <a:graphic>
          <a:graphicData uri="http://schemas.openxmlformats.org/drawingml/2006/table">
            <a:tbl>
              <a:tblPr firstRow="1" bandRow="1">
                <a:tableStyleId>{616DA210-FB5B-4158-B5E0-FEB733F419BA}</a:tableStyleId>
              </a:tblPr>
              <a:tblGrid>
                <a:gridCol w="1148641">
                  <a:extLst>
                    <a:ext uri="{9D8B030D-6E8A-4147-A177-3AD203B41FA5}">
                      <a16:colId xmlns:a16="http://schemas.microsoft.com/office/drawing/2014/main" xmlns="" val="20000"/>
                    </a:ext>
                  </a:extLst>
                </a:gridCol>
                <a:gridCol w="1025611">
                  <a:extLst>
                    <a:ext uri="{9D8B030D-6E8A-4147-A177-3AD203B41FA5}">
                      <a16:colId xmlns:a16="http://schemas.microsoft.com/office/drawing/2014/main" xmlns="" val="20001"/>
                    </a:ext>
                  </a:extLst>
                </a:gridCol>
              </a:tblGrid>
              <a:tr h="313493">
                <a:tc>
                  <a:txBody>
                    <a:bodyPr/>
                    <a:lstStyle/>
                    <a:p>
                      <a:r>
                        <a:rPr sz="1400" dirty="0"/>
                        <a:t>TV</a:t>
                      </a:r>
                    </a:p>
                  </a:txBody>
                  <a:tcPr/>
                </a:tc>
                <a:tc>
                  <a:txBody>
                    <a:bodyPr/>
                    <a:lstStyle/>
                    <a:p>
                      <a:r>
                        <a:rPr sz="1400"/>
                        <a:t>sales</a:t>
                      </a:r>
                    </a:p>
                  </a:txBody>
                  <a:tcPr/>
                </a:tc>
                <a:extLst>
                  <a:ext uri="{0D108BD9-81ED-4DB2-BD59-A6C34878D82A}">
                    <a16:rowId xmlns:a16="http://schemas.microsoft.com/office/drawing/2014/main" xmlns="" val="10000"/>
                  </a:ext>
                </a:extLst>
              </a:tr>
              <a:tr h="313493">
                <a:tc>
                  <a:txBody>
                    <a:bodyPr/>
                    <a:lstStyle/>
                    <a:p>
                      <a:r>
                        <a:rPr sz="1400" dirty="0"/>
                        <a:t>50.0</a:t>
                      </a:r>
                    </a:p>
                  </a:txBody>
                  <a:tcPr/>
                </a:tc>
                <a:tc>
                  <a:txBody>
                    <a:bodyPr/>
                    <a:lstStyle/>
                    <a:p>
                      <a:r>
                        <a:rPr sz="1400"/>
                        <a:t>22.1</a:t>
                      </a:r>
                    </a:p>
                  </a:txBody>
                  <a:tcPr/>
                </a:tc>
                <a:extLst>
                  <a:ext uri="{0D108BD9-81ED-4DB2-BD59-A6C34878D82A}">
                    <a16:rowId xmlns:a16="http://schemas.microsoft.com/office/drawing/2014/main" xmlns="" val="10001"/>
                  </a:ext>
                </a:extLst>
              </a:tr>
              <a:tr h="313493">
                <a:tc>
                  <a:txBody>
                    <a:bodyPr/>
                    <a:lstStyle/>
                    <a:p>
                      <a:r>
                        <a:rPr sz="1400" dirty="0"/>
                        <a:t>184.9</a:t>
                      </a:r>
                    </a:p>
                  </a:txBody>
                  <a:tcPr/>
                </a:tc>
                <a:tc>
                  <a:txBody>
                    <a:bodyPr/>
                    <a:lstStyle/>
                    <a:p>
                      <a:r>
                        <a:rPr sz="1400" dirty="0"/>
                        <a:t>10.4</a:t>
                      </a:r>
                    </a:p>
                  </a:txBody>
                  <a:tcPr/>
                </a:tc>
                <a:extLst>
                  <a:ext uri="{0D108BD9-81ED-4DB2-BD59-A6C34878D82A}">
                    <a16:rowId xmlns:a16="http://schemas.microsoft.com/office/drawing/2014/main" xmlns="" val="10002"/>
                  </a:ext>
                </a:extLst>
              </a:tr>
              <a:tr h="313493">
                <a:tc>
                  <a:txBody>
                    <a:bodyPr/>
                    <a:lstStyle/>
                    <a:p>
                      <a:r>
                        <a:rPr sz="1400"/>
                        <a:t>11.7</a:t>
                      </a:r>
                    </a:p>
                  </a:txBody>
                  <a:tcPr/>
                </a:tc>
                <a:tc>
                  <a:txBody>
                    <a:bodyPr/>
                    <a:lstStyle/>
                    <a:p>
                      <a:r>
                        <a:rPr sz="1400"/>
                        <a:t>9.3</a:t>
                      </a:r>
                    </a:p>
                  </a:txBody>
                  <a:tcPr/>
                </a:tc>
                <a:extLst>
                  <a:ext uri="{0D108BD9-81ED-4DB2-BD59-A6C34878D82A}">
                    <a16:rowId xmlns:a16="http://schemas.microsoft.com/office/drawing/2014/main" xmlns="" val="10003"/>
                  </a:ext>
                </a:extLst>
              </a:tr>
              <a:tr h="313493">
                <a:tc>
                  <a:txBody>
                    <a:bodyPr/>
                    <a:lstStyle/>
                    <a:p>
                      <a:r>
                        <a:rPr sz="1400" dirty="0"/>
                        <a:t>219.8</a:t>
                      </a:r>
                    </a:p>
                  </a:txBody>
                  <a:tcPr/>
                </a:tc>
                <a:tc>
                  <a:txBody>
                    <a:bodyPr/>
                    <a:lstStyle/>
                    <a:p>
                      <a:r>
                        <a:rPr sz="1400"/>
                        <a:t>18.5</a:t>
                      </a:r>
                    </a:p>
                  </a:txBody>
                  <a:tcPr/>
                </a:tc>
                <a:extLst>
                  <a:ext uri="{0D108BD9-81ED-4DB2-BD59-A6C34878D82A}">
                    <a16:rowId xmlns:a16="http://schemas.microsoft.com/office/drawing/2014/main" xmlns="" val="10004"/>
                  </a:ext>
                </a:extLst>
              </a:tr>
              <a:tr h="313493">
                <a:tc>
                  <a:txBody>
                    <a:bodyPr/>
                    <a:lstStyle/>
                    <a:p>
                      <a:r>
                        <a:rPr sz="1400"/>
                        <a:t>13.1</a:t>
                      </a:r>
                    </a:p>
                  </a:txBody>
                  <a:tcPr/>
                </a:tc>
                <a:tc>
                  <a:txBody>
                    <a:bodyPr/>
                    <a:lstStyle/>
                    <a:p>
                      <a:r>
                        <a:rPr sz="1400"/>
                        <a:t>12.9</a:t>
                      </a:r>
                    </a:p>
                  </a:txBody>
                  <a:tcPr/>
                </a:tc>
                <a:extLst>
                  <a:ext uri="{0D108BD9-81ED-4DB2-BD59-A6C34878D82A}">
                    <a16:rowId xmlns:a16="http://schemas.microsoft.com/office/drawing/2014/main" xmlns="" val="10005"/>
                  </a:ext>
                </a:extLst>
              </a:tr>
              <a:tr h="313493">
                <a:tc>
                  <a:txBody>
                    <a:bodyPr/>
                    <a:lstStyle/>
                    <a:p>
                      <a:r>
                        <a:rPr sz="1400" dirty="0"/>
                        <a:t>248.8</a:t>
                      </a:r>
                    </a:p>
                  </a:txBody>
                  <a:tcPr/>
                </a:tc>
                <a:tc>
                  <a:txBody>
                    <a:bodyPr/>
                    <a:lstStyle/>
                    <a:p>
                      <a:r>
                        <a:rPr sz="1400"/>
                        <a:t>7.2</a:t>
                      </a:r>
                    </a:p>
                  </a:txBody>
                  <a:tcPr/>
                </a:tc>
                <a:extLst>
                  <a:ext uri="{0D108BD9-81ED-4DB2-BD59-A6C34878D82A}">
                    <a16:rowId xmlns:a16="http://schemas.microsoft.com/office/drawing/2014/main" xmlns="" val="10006"/>
                  </a:ext>
                </a:extLst>
              </a:tr>
              <a:tr h="313493">
                <a:tc>
                  <a:txBody>
                    <a:bodyPr/>
                    <a:lstStyle/>
                    <a:p>
                      <a:r>
                        <a:rPr sz="1400" dirty="0"/>
                        <a:t>76.4</a:t>
                      </a:r>
                    </a:p>
                  </a:txBody>
                  <a:tcPr/>
                </a:tc>
                <a:tc>
                  <a:txBody>
                    <a:bodyPr/>
                    <a:lstStyle/>
                    <a:p>
                      <a:r>
                        <a:rPr sz="1400" dirty="0"/>
                        <a:t>11.8</a:t>
                      </a:r>
                    </a:p>
                  </a:txBody>
                  <a:tcPr/>
                </a:tc>
                <a:extLst>
                  <a:ext uri="{0D108BD9-81ED-4DB2-BD59-A6C34878D82A}">
                    <a16:rowId xmlns:a16="http://schemas.microsoft.com/office/drawing/2014/main" xmlns="" val="10007"/>
                  </a:ext>
                </a:extLst>
              </a:tr>
              <a:tr h="313493">
                <a:tc>
                  <a:txBody>
                    <a:bodyPr/>
                    <a:lstStyle/>
                    <a:p>
                      <a:r>
                        <a:rPr sz="1400"/>
                        <a:t>197.6</a:t>
                      </a:r>
                    </a:p>
                  </a:txBody>
                  <a:tcPr/>
                </a:tc>
                <a:tc>
                  <a:txBody>
                    <a:bodyPr/>
                    <a:lstStyle/>
                    <a:p>
                      <a:r>
                        <a:rPr sz="1400"/>
                        <a:t>13.2</a:t>
                      </a:r>
                    </a:p>
                  </a:txBody>
                  <a:tcPr/>
                </a:tc>
                <a:extLst>
                  <a:ext uri="{0D108BD9-81ED-4DB2-BD59-A6C34878D82A}">
                    <a16:rowId xmlns:a16="http://schemas.microsoft.com/office/drawing/2014/main" xmlns="" val="10008"/>
                  </a:ext>
                </a:extLst>
              </a:tr>
              <a:tr h="313493">
                <a:tc>
                  <a:txBody>
                    <a:bodyPr/>
                    <a:lstStyle/>
                    <a:p>
                      <a:r>
                        <a:rPr sz="1400"/>
                        <a:t>195.4</a:t>
                      </a:r>
                    </a:p>
                  </a:txBody>
                  <a:tcPr/>
                </a:tc>
                <a:tc>
                  <a:txBody>
                    <a:bodyPr/>
                    <a:lstStyle/>
                    <a:p>
                      <a:r>
                        <a:rPr sz="1400"/>
                        <a:t>4.8</a:t>
                      </a:r>
                    </a:p>
                  </a:txBody>
                  <a:tcPr/>
                </a:tc>
                <a:extLst>
                  <a:ext uri="{0D108BD9-81ED-4DB2-BD59-A6C34878D82A}">
                    <a16:rowId xmlns:a16="http://schemas.microsoft.com/office/drawing/2014/main" xmlns="" val="10009"/>
                  </a:ext>
                </a:extLst>
              </a:tr>
              <a:tr h="313493">
                <a:tc>
                  <a:txBody>
                    <a:bodyPr/>
                    <a:lstStyle/>
                    <a:p>
                      <a:r>
                        <a:rPr sz="1400"/>
                        <a:t>75.5</a:t>
                      </a:r>
                    </a:p>
                  </a:txBody>
                  <a:tcPr/>
                </a:tc>
                <a:tc>
                  <a:txBody>
                    <a:bodyPr/>
                    <a:lstStyle/>
                    <a:p>
                      <a:r>
                        <a:rPr sz="1400" dirty="0"/>
                        <a:t>10.6</a:t>
                      </a:r>
                    </a:p>
                  </a:txBody>
                  <a:tcPr/>
                </a:tc>
                <a:extLst>
                  <a:ext uri="{0D108BD9-81ED-4DB2-BD59-A6C34878D82A}">
                    <a16:rowId xmlns:a16="http://schemas.microsoft.com/office/drawing/2014/main" xmlns="" val="10010"/>
                  </a:ext>
                </a:extLst>
              </a:tr>
              <a:tr h="313493">
                <a:tc>
                  <a:txBody>
                    <a:bodyPr/>
                    <a:lstStyle/>
                    <a:p>
                      <a:r>
                        <a:rPr sz="1400" dirty="0"/>
                        <a:t>238.2</a:t>
                      </a:r>
                    </a:p>
                  </a:txBody>
                  <a:tcPr/>
                </a:tc>
                <a:tc>
                  <a:txBody>
                    <a:bodyPr/>
                    <a:lstStyle/>
                    <a:p>
                      <a:r>
                        <a:rPr sz="1400" dirty="0"/>
                        <a:t>8.6</a:t>
                      </a:r>
                    </a:p>
                  </a:txBody>
                  <a:tcPr/>
                </a:tc>
                <a:extLst>
                  <a:ext uri="{0D108BD9-81ED-4DB2-BD59-A6C34878D82A}">
                    <a16:rowId xmlns:a16="http://schemas.microsoft.com/office/drawing/2014/main" xmlns="" val="10011"/>
                  </a:ext>
                </a:extLst>
              </a:tr>
              <a:tr h="313493">
                <a:tc>
                  <a:txBody>
                    <a:bodyPr/>
                    <a:lstStyle/>
                    <a:p>
                      <a:r>
                        <a:rPr sz="1400" dirty="0"/>
                        <a:t>222.4</a:t>
                      </a:r>
                    </a:p>
                  </a:txBody>
                  <a:tcPr/>
                </a:tc>
                <a:tc>
                  <a:txBody>
                    <a:bodyPr/>
                    <a:lstStyle/>
                    <a:p>
                      <a:r>
                        <a:rPr sz="1400" dirty="0"/>
                        <a:t>17.4</a:t>
                      </a:r>
                    </a:p>
                  </a:txBody>
                  <a:tcPr/>
                </a:tc>
                <a:extLst>
                  <a:ext uri="{0D108BD9-81ED-4DB2-BD59-A6C34878D82A}">
                    <a16:rowId xmlns:a16="http://schemas.microsoft.com/office/drawing/2014/main" xmlns="" val="10012"/>
                  </a:ext>
                </a:extLst>
              </a:tr>
              <a:tr h="313493">
                <a:tc>
                  <a:txBody>
                    <a:bodyPr/>
                    <a:lstStyle/>
                    <a:p>
                      <a:r>
                        <a:rPr sz="1400" dirty="0"/>
                        <a:t>171.3</a:t>
                      </a:r>
                    </a:p>
                  </a:txBody>
                  <a:tcPr/>
                </a:tc>
                <a:tc>
                  <a:txBody>
                    <a:bodyPr/>
                    <a:lstStyle/>
                    <a:p>
                      <a:r>
                        <a:rPr sz="1400" dirty="0"/>
                        <a:t>9.2</a:t>
                      </a:r>
                    </a:p>
                  </a:txBody>
                  <a:tcPr/>
                </a:tc>
                <a:extLst>
                  <a:ext uri="{0D108BD9-81ED-4DB2-BD59-A6C34878D82A}">
                    <a16:rowId xmlns:a16="http://schemas.microsoft.com/office/drawing/2014/main" xmlns="" val="10013"/>
                  </a:ext>
                </a:extLst>
              </a:tr>
              <a:tr h="313493">
                <a:tc>
                  <a:txBody>
                    <a:bodyPr/>
                    <a:lstStyle/>
                    <a:p>
                      <a:r>
                        <a:rPr sz="1400" dirty="0"/>
                        <a:t>184.9</a:t>
                      </a:r>
                    </a:p>
                  </a:txBody>
                  <a:tcPr/>
                </a:tc>
                <a:tc>
                  <a:txBody>
                    <a:bodyPr/>
                    <a:lstStyle/>
                    <a:p>
                      <a:r>
                        <a:rPr sz="1400" dirty="0"/>
                        <a:t>9.7</a:t>
                      </a:r>
                    </a:p>
                  </a:txBody>
                  <a:tcPr/>
                </a:tc>
                <a:extLst>
                  <a:ext uri="{0D108BD9-81ED-4DB2-BD59-A6C34878D82A}">
                    <a16:rowId xmlns:a16="http://schemas.microsoft.com/office/drawing/2014/main" xmlns="" val="10014"/>
                  </a:ext>
                </a:extLst>
              </a:tr>
              <a:tr h="313493">
                <a:tc>
                  <a:txBody>
                    <a:bodyPr/>
                    <a:lstStyle/>
                    <a:p>
                      <a:r>
                        <a:rPr sz="1400" dirty="0"/>
                        <a:t>193.2</a:t>
                      </a:r>
                    </a:p>
                  </a:txBody>
                  <a:tcPr/>
                </a:tc>
                <a:tc>
                  <a:txBody>
                    <a:bodyPr/>
                    <a:lstStyle/>
                    <a:p>
                      <a:r>
                        <a:rPr sz="1400" dirty="0"/>
                        <a:t>19.0</a:t>
                      </a:r>
                    </a:p>
                  </a:txBody>
                  <a:tcPr/>
                </a:tc>
                <a:extLst>
                  <a:ext uri="{0D108BD9-81ED-4DB2-BD59-A6C34878D82A}">
                    <a16:rowId xmlns:a16="http://schemas.microsoft.com/office/drawing/2014/main" xmlns="" val="10015"/>
                  </a:ext>
                </a:extLst>
              </a:tr>
              <a:tr h="313493">
                <a:tc>
                  <a:txBody>
                    <a:bodyPr/>
                    <a:lstStyle/>
                    <a:p>
                      <a:r>
                        <a:rPr sz="1400" dirty="0"/>
                        <a:t>131.7</a:t>
                      </a:r>
                    </a:p>
                  </a:txBody>
                  <a:tcPr/>
                </a:tc>
                <a:tc>
                  <a:txBody>
                    <a:bodyPr/>
                    <a:lstStyle/>
                    <a:p>
                      <a:r>
                        <a:rPr sz="1400"/>
                        <a:t>22.4</a:t>
                      </a:r>
                    </a:p>
                  </a:txBody>
                  <a:tcPr/>
                </a:tc>
                <a:extLst>
                  <a:ext uri="{0D108BD9-81ED-4DB2-BD59-A6C34878D82A}">
                    <a16:rowId xmlns:a16="http://schemas.microsoft.com/office/drawing/2014/main" xmlns="" val="10016"/>
                  </a:ext>
                </a:extLst>
              </a:tr>
              <a:tr h="313493">
                <a:tc>
                  <a:txBody>
                    <a:bodyPr/>
                    <a:lstStyle/>
                    <a:p>
                      <a:r>
                        <a:rPr sz="1400" dirty="0"/>
                        <a:t>116.0</a:t>
                      </a:r>
                    </a:p>
                  </a:txBody>
                  <a:tcPr/>
                </a:tc>
                <a:tc>
                  <a:txBody>
                    <a:bodyPr/>
                    <a:lstStyle/>
                    <a:p>
                      <a:r>
                        <a:rPr sz="1400"/>
                        <a:t>12.5</a:t>
                      </a:r>
                    </a:p>
                  </a:txBody>
                  <a:tcPr/>
                </a:tc>
                <a:extLst>
                  <a:ext uri="{0D108BD9-81ED-4DB2-BD59-A6C34878D82A}">
                    <a16:rowId xmlns:a16="http://schemas.microsoft.com/office/drawing/2014/main" xmlns="" val="10017"/>
                  </a:ext>
                </a:extLst>
              </a:tr>
              <a:tr h="313493">
                <a:tc>
                  <a:txBody>
                    <a:bodyPr/>
                    <a:lstStyle/>
                    <a:p>
                      <a:r>
                        <a:rPr sz="1400" dirty="0"/>
                        <a:t>166.8</a:t>
                      </a:r>
                    </a:p>
                  </a:txBody>
                  <a:tcPr/>
                </a:tc>
                <a:tc>
                  <a:txBody>
                    <a:bodyPr/>
                    <a:lstStyle/>
                    <a:p>
                      <a:r>
                        <a:rPr sz="1400" dirty="0"/>
                        <a:t>24.4</a:t>
                      </a:r>
                    </a:p>
                  </a:txBody>
                  <a:tcPr/>
                </a:tc>
                <a:extLst>
                  <a:ext uri="{0D108BD9-81ED-4DB2-BD59-A6C34878D82A}">
                    <a16:rowId xmlns:a16="http://schemas.microsoft.com/office/drawing/2014/main" xmlns="" val="10018"/>
                  </a:ext>
                </a:extLst>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1249" y="1485406"/>
            <a:ext cx="5486400" cy="3657600"/>
          </a:xfrm>
          <a:prstGeom prst="rect">
            <a:avLst/>
          </a:prstGeom>
        </p:spPr>
      </p:pic>
      <p:sp>
        <p:nvSpPr>
          <p:cNvPr id="24" name="Rectangle 23"/>
          <p:cNvSpPr/>
          <p:nvPr/>
        </p:nvSpPr>
        <p:spPr>
          <a:xfrm>
            <a:off x="4624886" y="165152"/>
            <a:ext cx="6646371" cy="954107"/>
          </a:xfrm>
          <a:prstGeom prst="rect">
            <a:avLst/>
          </a:prstGeom>
        </p:spPr>
        <p:txBody>
          <a:bodyPr wrap="none">
            <a:spAutoFit/>
          </a:bodyPr>
          <a:lstStyle/>
          <a:p>
            <a:r>
              <a:rPr lang="en-US" sz="2800" u="sng" dirty="0">
                <a:latin typeface="Karla" charset="0"/>
                <a:ea typeface="Karla" charset="0"/>
                <a:cs typeface="Karla" charset="0"/>
              </a:rPr>
              <a:t>Random sampling of the data</a:t>
            </a:r>
            <a:endParaRPr lang="en-US" sz="2800" dirty="0">
              <a:latin typeface="Karla" charset="0"/>
              <a:ea typeface="Karla" charset="0"/>
              <a:cs typeface="Karla" charset="0"/>
            </a:endParaRPr>
          </a:p>
          <a:p>
            <a:r>
              <a:rPr lang="en-US" sz="2800" dirty="0">
                <a:latin typeface="Karla" charset="0"/>
                <a:ea typeface="Karla" charset="0"/>
                <a:cs typeface="Karla" charset="0"/>
              </a:rPr>
              <a:t>	</a:t>
            </a:r>
            <a:r>
              <a:rPr lang="en-US" sz="2400" dirty="0">
                <a:latin typeface="Karla" charset="0"/>
                <a:ea typeface="Karla" charset="0"/>
                <a:cs typeface="Karla" charset="0"/>
              </a:rPr>
              <a:t>Shuffle the values of the predictor variable</a:t>
            </a:r>
          </a:p>
        </p:txBody>
      </p:sp>
      <p:sp>
        <p:nvSpPr>
          <p:cNvPr id="25" name="Slide Number Placeholder 24"/>
          <p:cNvSpPr>
            <a:spLocks noGrp="1"/>
          </p:cNvSpPr>
          <p:nvPr>
            <p:ph type="sldNum" sz="quarter" idx="12"/>
          </p:nvPr>
        </p:nvSpPr>
        <p:spPr/>
        <p:txBody>
          <a:bodyPr/>
          <a:lstStyle/>
          <a:p>
            <a:fld id="{A13833A1-46C9-FB45-812F-A8AC7B5136EB}" type="slidenum">
              <a:rPr lang="en-US" smtClean="0"/>
              <a:t>9</a:t>
            </a:fld>
            <a:endParaRPr lang="en-US"/>
          </a:p>
        </p:txBody>
      </p:sp>
    </p:spTree>
    <p:extLst>
      <p:ext uri="{BB962C8B-B14F-4D97-AF65-F5344CB8AC3E}">
        <p14:creationId xmlns:p14="http://schemas.microsoft.com/office/powerpoint/2010/main" val="1371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1600200"/>
            <a:ext cx="5486400" cy="3657600"/>
          </a:xfrm>
          <a:prstGeom prst="rect">
            <a:avLst/>
          </a:prstGeom>
        </p:spPr>
      </p:pic>
      <p:sp>
        <p:nvSpPr>
          <p:cNvPr id="2" name="Slide Number Placeholder 1"/>
          <p:cNvSpPr>
            <a:spLocks noGrp="1"/>
          </p:cNvSpPr>
          <p:nvPr>
            <p:ph type="sldNum" sz="quarter" idx="12"/>
          </p:nvPr>
        </p:nvSpPr>
        <p:spPr/>
        <p:txBody>
          <a:bodyPr/>
          <a:lstStyle/>
          <a:p>
            <a:fld id="{A13833A1-46C9-FB45-812F-A8AC7B5136EB}" type="slidenum">
              <a:rPr lang="en-US" smtClean="0"/>
              <a:t>10</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574800"/>
            <a:ext cx="5486400" cy="36576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600200"/>
            <a:ext cx="5486400" cy="3657600"/>
          </a:xfrm>
          <a:prstGeom prst="rect">
            <a:avLst/>
          </a:prstGeom>
        </p:spPr>
      </p:pic>
    </p:spTree>
    <p:extLst>
      <p:ext uri="{BB962C8B-B14F-4D97-AF65-F5344CB8AC3E}">
        <p14:creationId xmlns:p14="http://schemas.microsoft.com/office/powerpoint/2010/main" val="3045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xit" presetSubtype="1" fill="hold" nodeType="withEffect">
                                  <p:stCondLst>
                                    <p:cond delay="0"/>
                                  </p:stCondLst>
                                  <p:childTnLst>
                                    <p:anim calcmode="lin" valueType="num">
                                      <p:cBhvr additive="base">
                                        <p:cTn id="18" dur="2000"/>
                                        <p:tgtEl>
                                          <p:spTgt spid="10"/>
                                        </p:tgtEl>
                                        <p:attrNameLst>
                                          <p:attrName>ppt_x</p:attrName>
                                        </p:attrNameLst>
                                      </p:cBhvr>
                                      <p:tavLst>
                                        <p:tav tm="0">
                                          <p:val>
                                            <p:strVal val="ppt_x"/>
                                          </p:val>
                                        </p:tav>
                                        <p:tav tm="100000">
                                          <p:val>
                                            <p:strVal val="ppt_x"/>
                                          </p:val>
                                        </p:tav>
                                      </p:tavLst>
                                    </p:anim>
                                    <p:anim calcmode="lin" valueType="num">
                                      <p:cBhvr additive="base">
                                        <p:cTn id="19" dur="2000"/>
                                        <p:tgtEl>
                                          <p:spTgt spid="10"/>
                                        </p:tgtEl>
                                        <p:attrNameLst>
                                          <p:attrName>ppt_y</p:attrName>
                                        </p:attrNameLst>
                                      </p:cBhvr>
                                      <p:tavLst>
                                        <p:tav tm="0">
                                          <p:val>
                                            <p:strVal val="ppt_y"/>
                                          </p:val>
                                        </p:tav>
                                        <p:tav tm="100000">
                                          <p:val>
                                            <p:strVal val="0-ppt_h/2"/>
                                          </p:val>
                                        </p:tav>
                                      </p:tavLst>
                                    </p:anim>
                                    <p:set>
                                      <p:cBhvr>
                                        <p:cTn id="20" dur="1" fill="hold">
                                          <p:stCondLst>
                                            <p:cond delay="1999"/>
                                          </p:stCondLst>
                                        </p:cTn>
                                        <p:tgtEl>
                                          <p:spTgt spid="10"/>
                                        </p:tgtEl>
                                        <p:attrNameLst>
                                          <p:attrName>style.visibility</p:attrName>
                                        </p:attrNameLst>
                                      </p:cBhvr>
                                      <p:to>
                                        <p:strVal val="hidden"/>
                                      </p:to>
                                    </p:set>
                                  </p:childTnLst>
                                </p:cTn>
                              </p:par>
                              <p:par>
                                <p:cTn id="21" presetID="2" presetClass="exit" presetSubtype="1" fill="hold" nodeType="withEffect">
                                  <p:stCondLst>
                                    <p:cond delay="0"/>
                                  </p:stCondLst>
                                  <p:childTnLst>
                                    <p:anim calcmode="lin" valueType="num">
                                      <p:cBhvr additive="base">
                                        <p:cTn id="22" dur="2000"/>
                                        <p:tgtEl>
                                          <p:spTgt spid="15"/>
                                        </p:tgtEl>
                                        <p:attrNameLst>
                                          <p:attrName>ppt_x</p:attrName>
                                        </p:attrNameLst>
                                      </p:cBhvr>
                                      <p:tavLst>
                                        <p:tav tm="0">
                                          <p:val>
                                            <p:strVal val="ppt_x"/>
                                          </p:val>
                                        </p:tav>
                                        <p:tav tm="100000">
                                          <p:val>
                                            <p:strVal val="ppt_x"/>
                                          </p:val>
                                        </p:tav>
                                      </p:tavLst>
                                    </p:anim>
                                    <p:anim calcmode="lin" valueType="num">
                                      <p:cBhvr additive="base">
                                        <p:cTn id="23" dur="2000"/>
                                        <p:tgtEl>
                                          <p:spTgt spid="15"/>
                                        </p:tgtEl>
                                        <p:attrNameLst>
                                          <p:attrName>ppt_y</p:attrName>
                                        </p:attrNameLst>
                                      </p:cBhvr>
                                      <p:tavLst>
                                        <p:tav tm="0">
                                          <p:val>
                                            <p:strVal val="ppt_y"/>
                                          </p:val>
                                        </p:tav>
                                        <p:tav tm="100000">
                                          <p:val>
                                            <p:strVal val="0-ppt_h/2"/>
                                          </p:val>
                                        </p:tav>
                                      </p:tavLst>
                                    </p:anim>
                                    <p:set>
                                      <p:cBhvr>
                                        <p:cTn id="24"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predictors</a:t>
            </a:r>
          </a:p>
        </p:txBody>
      </p:sp>
      <mc:AlternateContent xmlns:mc="http://schemas.openxmlformats.org/markup-compatibility/2006" xmlns:a14="http://schemas.microsoft.com/office/drawing/2010/main">
        <mc:Choice Requires="a14">
          <p:sp>
            <p:nvSpPr>
              <p:cNvPr id="6" name="TextBox 5"/>
              <p:cNvSpPr txBox="1"/>
              <p:nvPr/>
            </p:nvSpPr>
            <p:spPr>
              <a:xfrm>
                <a:off x="972938" y="1143155"/>
                <a:ext cx="10567852" cy="1658146"/>
              </a:xfrm>
              <a:prstGeom prst="rect">
                <a:avLst/>
              </a:prstGeom>
              <a:noFill/>
            </p:spPr>
            <p:txBody>
              <a:bodyPr wrap="square" rtlCol="0">
                <a:spAutoFit/>
              </a:bodyPr>
              <a:lstStyle/>
              <a:p>
                <a:r>
                  <a:rPr lang="en-US" sz="2400" dirty="0">
                    <a:latin typeface="Karla" charset="0"/>
                    <a:ea typeface="Karla" charset="0"/>
                    <a:cs typeface="Karla" charset="0"/>
                  </a:rPr>
                  <a:t>Translate this to Kevin’s language. Let’s look at the distance of the estimated value of the coefficient in units of SE(</a:t>
                </a:r>
                <a14:m>
                  <m:oMath xmlns:m="http://schemas.openxmlformats.org/officeDocument/2006/math">
                    <m:sSub>
                      <m:sSubPr>
                        <m:ctrlPr>
                          <a:rPr lang="en-US" sz="2400" i="1" smtClean="0">
                            <a:latin typeface="Cambria Math" charset="0"/>
                            <a:ea typeface="Karla" charset="0"/>
                            <a:cs typeface="Karla" charset="0"/>
                          </a:rPr>
                        </m:ctrlPr>
                      </m:sSubPr>
                      <m:e>
                        <m:acc>
                          <m:accPr>
                            <m:chr m:val="̂"/>
                            <m:ctrlPr>
                              <a:rPr lang="en-US" sz="2400" i="1" smtClean="0">
                                <a:latin typeface="Cambria Math" charset="0"/>
                                <a:ea typeface="Karla" charset="0"/>
                                <a:cs typeface="Karla" charset="0"/>
                              </a:rPr>
                            </m:ctrlPr>
                          </m:accPr>
                          <m:e>
                            <m:r>
                              <a:rPr lang="en-US" sz="2400" i="1" smtClean="0">
                                <a:latin typeface="Cambria Math" charset="0"/>
                                <a:ea typeface="Cambria Math" charset="0"/>
                                <a:cs typeface="Cambria Math" charset="0"/>
                              </a:rPr>
                              <m:t>𝛽</m:t>
                            </m:r>
                          </m:e>
                        </m:acc>
                      </m:e>
                      <m:sub>
                        <m:r>
                          <a:rPr lang="en-US" sz="2400" b="0" i="1" smtClean="0">
                            <a:latin typeface="Cambria Math" charset="0"/>
                            <a:ea typeface="Karla" charset="0"/>
                            <a:cs typeface="Karla" charset="0"/>
                          </a:rPr>
                          <m:t>1</m:t>
                        </m:r>
                      </m:sub>
                    </m:sSub>
                  </m:oMath>
                </a14:m>
                <a:r>
                  <a:rPr lang="en-US" sz="2400" dirty="0">
                    <a:latin typeface="Karla" charset="0"/>
                    <a:ea typeface="Karla" charset="0"/>
                    <a:cs typeface="Karla" charset="0"/>
                  </a:rPr>
                  <a:t>) = </a:t>
                </a:r>
                <a14:m>
                  <m:oMath xmlns:m="http://schemas.openxmlformats.org/officeDocument/2006/math">
                    <m:sSub>
                      <m:sSubPr>
                        <m:ctrlPr>
                          <a:rPr lang="en-US" sz="2400" i="1" smtClean="0">
                            <a:latin typeface="Cambria Math" charset="0"/>
                            <a:ea typeface="Karla" charset="0"/>
                            <a:cs typeface="Karla" charset="0"/>
                          </a:rPr>
                        </m:ctrlPr>
                      </m:sSubPr>
                      <m:e>
                        <m:r>
                          <a:rPr lang="en-US" sz="2400" i="1" smtClean="0">
                            <a:latin typeface="Cambria Math" charset="0"/>
                            <a:ea typeface="Cambria Math" charset="0"/>
                            <a:cs typeface="Cambria Math" charset="0"/>
                          </a:rPr>
                          <m:t>𝜎</m:t>
                        </m:r>
                      </m:e>
                      <m:sub>
                        <m:sSub>
                          <m:sSubPr>
                            <m:ctrlPr>
                              <a:rPr lang="en-US" sz="2400" i="1" smtClean="0">
                                <a:latin typeface="Cambria Math" charset="0"/>
                                <a:ea typeface="Karla" charset="0"/>
                                <a:cs typeface="Karla" charset="0"/>
                              </a:rPr>
                            </m:ctrlPr>
                          </m:sSubPr>
                          <m:e>
                            <m:acc>
                              <m:accPr>
                                <m:chr m:val="̂"/>
                                <m:ctrlPr>
                                  <a:rPr lang="en-US" sz="2400" i="1" smtClean="0">
                                    <a:latin typeface="Cambria Math" charset="0"/>
                                    <a:ea typeface="Karla" charset="0"/>
                                    <a:cs typeface="Karla" charset="0"/>
                                  </a:rPr>
                                </m:ctrlPr>
                              </m:accPr>
                              <m:e>
                                <m:r>
                                  <a:rPr lang="en-US" sz="2400" i="1" smtClean="0">
                                    <a:latin typeface="Cambria Math" charset="0"/>
                                    <a:ea typeface="Cambria Math" charset="0"/>
                                    <a:cs typeface="Cambria Math" charset="0"/>
                                  </a:rPr>
                                  <m:t>𝛽</m:t>
                                </m:r>
                              </m:e>
                            </m:acc>
                          </m:e>
                          <m:sub>
                            <m:r>
                              <a:rPr lang="en-US" sz="2400" b="0" i="1" smtClean="0">
                                <a:latin typeface="Cambria Math" charset="0"/>
                                <a:ea typeface="Karla" charset="0"/>
                                <a:cs typeface="Karla" charset="0"/>
                              </a:rPr>
                              <m:t>1</m:t>
                            </m:r>
                          </m:sub>
                        </m:sSub>
                      </m:sub>
                    </m:sSub>
                  </m:oMath>
                </a14:m>
                <a:r>
                  <a:rPr lang="en-US" sz="2400" dirty="0">
                    <a:latin typeface="Karla" charset="0"/>
                    <a:ea typeface="Karla" charset="0"/>
                    <a:cs typeface="Karla" charset="0"/>
                  </a:rPr>
                  <a:t>. </a:t>
                </a:r>
              </a:p>
              <a:p>
                <a:endParaRPr lang="en-US" sz="2400" dirty="0">
                  <a:latin typeface="Karla" charset="0"/>
                  <a:ea typeface="Karla" charset="0"/>
                  <a:cs typeface="Karla" charset="0"/>
                </a:endParaRPr>
              </a:p>
              <a:p>
                <a:r>
                  <a:rPr lang="en-US" sz="2400" dirty="0">
                    <a:latin typeface="Karla" charset="0"/>
                    <a:ea typeface="Karla" charset="0"/>
                    <a:cs typeface="Karla"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972938" y="1143155"/>
                <a:ext cx="10567852" cy="1658146"/>
              </a:xfrm>
              <a:prstGeom prst="rect">
                <a:avLst/>
              </a:prstGeom>
              <a:blipFill rotWithShape="0">
                <a:blip r:embed="rId3"/>
                <a:stretch>
                  <a:fillRect l="-923" t="-2941" b="-5882"/>
                </a:stretch>
              </a:blipFill>
            </p:spPr>
            <p:txBody>
              <a:bodyPr/>
              <a:lstStyle/>
              <a:p>
                <a:r>
                  <a:rPr lang="en-US">
                    <a:noFill/>
                  </a:rPr>
                  <a:t> </a:t>
                </a:r>
              </a:p>
            </p:txBody>
          </p:sp>
        </mc:Fallback>
      </mc:AlternateContent>
      <p:grpSp>
        <p:nvGrpSpPr>
          <p:cNvPr id="22" name="Group 21"/>
          <p:cNvGrpSpPr/>
          <p:nvPr/>
        </p:nvGrpSpPr>
        <p:grpSpPr>
          <a:xfrm>
            <a:off x="2838450" y="1801070"/>
            <a:ext cx="6515100" cy="4343400"/>
            <a:chOff x="2838450" y="2055901"/>
            <a:chExt cx="6515100" cy="434340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450" y="2055901"/>
              <a:ext cx="6515100" cy="4343400"/>
            </a:xfrm>
            <a:prstGeom prst="rect">
              <a:avLst/>
            </a:prstGeom>
          </p:spPr>
        </p:pic>
        <p:cxnSp>
          <p:nvCxnSpPr>
            <p:cNvPr id="11" name="Straight Arrow Connector 10"/>
            <p:cNvCxnSpPr/>
            <p:nvPr/>
          </p:nvCxnSpPr>
          <p:spPr>
            <a:xfrm flipH="1">
              <a:off x="4152275" y="3097013"/>
              <a:ext cx="210458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152275" y="3343179"/>
              <a:ext cx="72549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4229367" y="3343551"/>
                  <a:ext cx="571310" cy="415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cs typeface="Karla" charset="0"/>
                              </a:rPr>
                            </m:ctrlPr>
                          </m:sSubPr>
                          <m:e>
                            <m:r>
                              <a:rPr lang="en-US" i="1">
                                <a:latin typeface="Cambria Math" charset="0"/>
                                <a:ea typeface="Cambria Math" charset="0"/>
                                <a:cs typeface="Cambria Math" charset="0"/>
                              </a:rPr>
                              <m:t>𝜎</m:t>
                            </m:r>
                          </m:e>
                          <m:sub>
                            <m:sSub>
                              <m:sSubPr>
                                <m:ctrlPr>
                                  <a:rPr lang="en-US" i="1">
                                    <a:latin typeface="Cambria Math" charset="0"/>
                                    <a:ea typeface="Karla" charset="0"/>
                                    <a:cs typeface="Karla" charset="0"/>
                                  </a:rPr>
                                </m:ctrlPr>
                              </m:sSubPr>
                              <m:e>
                                <m:acc>
                                  <m:accPr>
                                    <m:chr m:val="̂"/>
                                    <m:ctrlPr>
                                      <a:rPr lang="en-US" i="1">
                                        <a:latin typeface="Cambria Math" charset="0"/>
                                        <a:ea typeface="Karla" charset="0"/>
                                        <a:cs typeface="Karla" charset="0"/>
                                      </a:rPr>
                                    </m:ctrlPr>
                                  </m:accPr>
                                  <m:e>
                                    <m:r>
                                      <a:rPr lang="en-US" i="1">
                                        <a:latin typeface="Cambria Math" charset="0"/>
                                        <a:ea typeface="Cambria Math" charset="0"/>
                                        <a:cs typeface="Cambria Math" charset="0"/>
                                      </a:rPr>
                                      <m:t>𝛽</m:t>
                                    </m:r>
                                  </m:e>
                                </m:acc>
                              </m:e>
                              <m:sub>
                                <m:r>
                                  <a:rPr lang="en-US" i="1">
                                    <a:latin typeface="Cambria Math" charset="0"/>
                                    <a:ea typeface="Karla" charset="0"/>
                                    <a:cs typeface="Karla" charset="0"/>
                                  </a:rPr>
                                  <m:t>1</m:t>
                                </m:r>
                              </m:sub>
                            </m:sSub>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229367" y="3343551"/>
                  <a:ext cx="571310" cy="415114"/>
                </a:xfrm>
                <a:prstGeom prst="rect">
                  <a:avLst/>
                </a:prstGeom>
                <a:blipFill rotWithShape="0">
                  <a:blip r:embed="rId5"/>
                  <a:stretch>
                    <a:fillRect r="-21277"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06459" y="2618925"/>
                  <a:ext cx="973985" cy="415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Karla" charset="0"/>
                                <a:cs typeface="Karla" charset="0"/>
                              </a:rPr>
                            </m:ctrlPr>
                          </m:sSubPr>
                          <m:e>
                            <m:r>
                              <a:rPr lang="en-US" i="1" smtClean="0">
                                <a:latin typeface="Cambria Math" charset="0"/>
                                <a:ea typeface="Cambria Math" charset="0"/>
                                <a:cs typeface="Cambria Math" charset="0"/>
                              </a:rPr>
                              <m:t>𝜇</m:t>
                            </m:r>
                          </m:e>
                          <m:sub>
                            <m:sSub>
                              <m:sSubPr>
                                <m:ctrlPr>
                                  <a:rPr lang="en-US" i="1">
                                    <a:latin typeface="Cambria Math" charset="0"/>
                                    <a:ea typeface="Karla" charset="0"/>
                                    <a:cs typeface="Karla" charset="0"/>
                                  </a:rPr>
                                </m:ctrlPr>
                              </m:sSubPr>
                              <m:e>
                                <m:acc>
                                  <m:accPr>
                                    <m:chr m:val="̂"/>
                                    <m:ctrlPr>
                                      <a:rPr lang="en-US" i="1">
                                        <a:latin typeface="Cambria Math" charset="0"/>
                                        <a:ea typeface="Karla" charset="0"/>
                                        <a:cs typeface="Karla" charset="0"/>
                                      </a:rPr>
                                    </m:ctrlPr>
                                  </m:accPr>
                                  <m:e>
                                    <m:r>
                                      <a:rPr lang="en-US" i="1">
                                        <a:latin typeface="Cambria Math" charset="0"/>
                                        <a:ea typeface="Cambria Math" charset="0"/>
                                        <a:cs typeface="Cambria Math" charset="0"/>
                                      </a:rPr>
                                      <m:t>𝛽</m:t>
                                    </m:r>
                                  </m:e>
                                </m:acc>
                              </m:e>
                              <m:sub>
                                <m:r>
                                  <a:rPr lang="en-US" i="1">
                                    <a:latin typeface="Cambria Math" charset="0"/>
                                    <a:ea typeface="Karla" charset="0"/>
                                    <a:cs typeface="Karla" charset="0"/>
                                  </a:rPr>
                                  <m:t>1</m:t>
                                </m:r>
                              </m:sub>
                            </m:sSub>
                          </m:sub>
                        </m:sSub>
                        <m:r>
                          <a:rPr lang="en-US" b="0" i="1" smtClean="0">
                            <a:latin typeface="Cambria Math" charset="0"/>
                            <a:ea typeface="Karla" charset="0"/>
                            <a:cs typeface="Karla" charset="0"/>
                          </a:rPr>
                          <m:t>−0</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306459" y="2618925"/>
                  <a:ext cx="973985" cy="415114"/>
                </a:xfrm>
                <a:prstGeom prst="rect">
                  <a:avLst/>
                </a:prstGeom>
                <a:blipFill rotWithShape="0">
                  <a:blip r:embed="rId6"/>
                  <a:stretch>
                    <a:fillRect b="-8824"/>
                  </a:stretch>
                </a:blipFill>
              </p:spPr>
              <p:txBody>
                <a:bodyPr/>
                <a:lstStyle/>
                <a:p>
                  <a:r>
                    <a:rPr lang="en-US">
                      <a:noFill/>
                    </a:rPr>
                    <a:t> </a:t>
                  </a:r>
                </a:p>
              </p:txBody>
            </p:sp>
          </mc:Fallback>
        </mc:AlternateContent>
      </p:grpSp>
      <p:pic>
        <p:nvPicPr>
          <p:cNvPr id="12" name="Picture 11"/>
          <p:cNvPicPr>
            <a:picLocks noChangeAspect="1"/>
          </p:cNvPicPr>
          <p:nvPr/>
        </p:nvPicPr>
        <p:blipFill>
          <a:blip r:embed="rId7"/>
          <a:stretch>
            <a:fillRect/>
          </a:stretch>
        </p:blipFill>
        <p:spPr>
          <a:xfrm>
            <a:off x="9446913" y="3088348"/>
            <a:ext cx="1849120" cy="1005840"/>
          </a:xfrm>
          <a:prstGeom prst="rect">
            <a:avLst/>
          </a:prstGeom>
        </p:spPr>
      </p:pic>
      <p:sp>
        <p:nvSpPr>
          <p:cNvPr id="3" name="Slide Number Placeholder 2"/>
          <p:cNvSpPr>
            <a:spLocks noGrp="1"/>
          </p:cNvSpPr>
          <p:nvPr>
            <p:ph type="sldNum" sz="quarter" idx="12"/>
          </p:nvPr>
        </p:nvSpPr>
        <p:spPr/>
        <p:txBody>
          <a:bodyPr/>
          <a:lstStyle/>
          <a:p>
            <a:fld id="{81B7CCDB-6D39-0547-B7B3-C80E39D6513A}" type="slidenum">
              <a:rPr lang="en-US" smtClean="0"/>
              <a:t>11</a:t>
            </a:fld>
            <a:endParaRPr lang="en-US"/>
          </a:p>
        </p:txBody>
      </p:sp>
    </p:spTree>
    <p:extLst>
      <p:ext uri="{BB962C8B-B14F-4D97-AF65-F5344CB8AC3E}">
        <p14:creationId xmlns:p14="http://schemas.microsoft.com/office/powerpoint/2010/main" val="191034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predictors</a:t>
            </a:r>
          </a:p>
        </p:txBody>
      </p:sp>
      <mc:AlternateContent xmlns:mc="http://schemas.openxmlformats.org/markup-compatibility/2006" xmlns:a14="http://schemas.microsoft.com/office/drawing/2010/main">
        <mc:Choice Requires="a14">
          <p:sp>
            <p:nvSpPr>
              <p:cNvPr id="6" name="TextBox 5"/>
              <p:cNvSpPr txBox="1"/>
              <p:nvPr/>
            </p:nvSpPr>
            <p:spPr>
              <a:xfrm>
                <a:off x="454323" y="1263874"/>
                <a:ext cx="7024650" cy="4635051"/>
              </a:xfrm>
              <a:prstGeom prst="rect">
                <a:avLst/>
              </a:prstGeom>
              <a:noFill/>
            </p:spPr>
            <p:txBody>
              <a:bodyPr wrap="square" rtlCol="0">
                <a:spAutoFit/>
              </a:bodyPr>
              <a:lstStyle/>
              <a:p>
                <a:r>
                  <a:rPr lang="en-US" sz="2200" dirty="0">
                    <a:solidFill>
                      <a:schemeClr val="tx1">
                        <a:lumMod val="75000"/>
                        <a:lumOff val="25000"/>
                      </a:schemeClr>
                    </a:solidFill>
                    <a:latin typeface="Karla" charset="0"/>
                    <a:ea typeface="Karla" charset="0"/>
                    <a:cs typeface="Karla" charset="0"/>
                  </a:rPr>
                  <a:t>And also evaluate how often a particular value of </a:t>
                </a:r>
                <a:r>
                  <a:rPr lang="en-US" sz="2200" i="1" dirty="0">
                    <a:solidFill>
                      <a:schemeClr val="tx1">
                        <a:lumMod val="75000"/>
                        <a:lumOff val="25000"/>
                      </a:schemeClr>
                    </a:solidFill>
                    <a:latin typeface="Karla" charset="0"/>
                    <a:ea typeface="Karla" charset="0"/>
                    <a:cs typeface="Karla" charset="0"/>
                  </a:rPr>
                  <a:t>t</a:t>
                </a:r>
                <a:r>
                  <a:rPr lang="en-US" sz="2200" dirty="0">
                    <a:solidFill>
                      <a:schemeClr val="tx1">
                        <a:lumMod val="75000"/>
                        <a:lumOff val="25000"/>
                      </a:schemeClr>
                    </a:solidFill>
                    <a:latin typeface="Karla" charset="0"/>
                    <a:ea typeface="Karla" charset="0"/>
                    <a:cs typeface="Karla" charset="0"/>
                  </a:rPr>
                  <a:t> can occur by accident (using the shuffled data)?</a:t>
                </a:r>
              </a:p>
              <a:p>
                <a:endParaRPr lang="en-US" sz="2200" dirty="0">
                  <a:solidFill>
                    <a:schemeClr val="tx1">
                      <a:lumMod val="75000"/>
                      <a:lumOff val="25000"/>
                    </a:schemeClr>
                  </a:solidFill>
                  <a:latin typeface="Karla" charset="0"/>
                  <a:ea typeface="Karla" charset="0"/>
                  <a:cs typeface="Karla" charset="0"/>
                </a:endParaRPr>
              </a:p>
              <a:p>
                <a:pPr>
                  <a:spcAft>
                    <a:spcPts val="1200"/>
                  </a:spcAft>
                </a:pPr>
                <a:r>
                  <a:rPr lang="en-US" sz="2200" dirty="0">
                    <a:solidFill>
                      <a:schemeClr val="tx1">
                        <a:lumMod val="75000"/>
                        <a:lumOff val="25000"/>
                      </a:schemeClr>
                    </a:solidFill>
                    <a:latin typeface="Karla" charset="0"/>
                    <a:ea typeface="Karla" charset="0"/>
                    <a:cs typeface="Karla" charset="0"/>
                  </a:rPr>
                  <a:t>We expect that </a:t>
                </a:r>
                <a:r>
                  <a:rPr lang="en-US" sz="2200" i="1" dirty="0">
                    <a:solidFill>
                      <a:schemeClr val="tx1">
                        <a:lumMod val="75000"/>
                        <a:lumOff val="25000"/>
                      </a:schemeClr>
                    </a:solidFill>
                    <a:latin typeface="Karla" charset="0"/>
                    <a:ea typeface="Karla" charset="0"/>
                    <a:cs typeface="Karla" charset="0"/>
                  </a:rPr>
                  <a:t>t </a:t>
                </a:r>
                <a:r>
                  <a:rPr lang="en-US" sz="2200" dirty="0">
                    <a:solidFill>
                      <a:schemeClr val="tx1">
                        <a:lumMod val="75000"/>
                        <a:lumOff val="25000"/>
                      </a:schemeClr>
                    </a:solidFill>
                    <a:latin typeface="Karla" charset="0"/>
                    <a:ea typeface="Karla" charset="0"/>
                    <a:cs typeface="Karla" charset="0"/>
                  </a:rPr>
                  <a:t>will have a </a:t>
                </a:r>
                <a:r>
                  <a:rPr lang="en-US" sz="2200" i="1" dirty="0">
                    <a:solidFill>
                      <a:schemeClr val="tx1">
                        <a:lumMod val="75000"/>
                        <a:lumOff val="25000"/>
                      </a:schemeClr>
                    </a:solidFill>
                    <a:latin typeface="Karla" charset="0"/>
                    <a:ea typeface="Karla" charset="0"/>
                    <a:cs typeface="Karla" charset="0"/>
                  </a:rPr>
                  <a:t>t-distribution with n-2 degrees </a:t>
                </a:r>
                <a:r>
                  <a:rPr lang="en-US" sz="2200" dirty="0">
                    <a:solidFill>
                      <a:schemeClr val="tx1">
                        <a:lumMod val="75000"/>
                        <a:lumOff val="25000"/>
                      </a:schemeClr>
                    </a:solidFill>
                    <a:latin typeface="Karla" charset="0"/>
                    <a:ea typeface="Karla" charset="0"/>
                    <a:cs typeface="Karla" charset="0"/>
                  </a:rPr>
                  <a:t>of freedom. </a:t>
                </a:r>
              </a:p>
              <a:p>
                <a:pPr>
                  <a:spcAft>
                    <a:spcPts val="1200"/>
                  </a:spcAft>
                </a:pPr>
                <a:r>
                  <a:rPr lang="en-US" sz="2200" dirty="0">
                    <a:solidFill>
                      <a:schemeClr val="tx1">
                        <a:lumMod val="75000"/>
                        <a:lumOff val="25000"/>
                      </a:schemeClr>
                    </a:solidFill>
                    <a:latin typeface="Karla" charset="0"/>
                    <a:ea typeface="Karla" charset="0"/>
                    <a:cs typeface="Karla" charset="0"/>
                  </a:rPr>
                  <a:t>To compute the probability of observing any value equal to  </a:t>
                </a:r>
                <a14:m>
                  <m:oMath xmlns:m="http://schemas.openxmlformats.org/officeDocument/2006/math">
                    <m:r>
                      <a:rPr lang="en-US" sz="2200" i="1">
                        <a:solidFill>
                          <a:schemeClr val="tx1">
                            <a:lumMod val="75000"/>
                            <a:lumOff val="25000"/>
                          </a:schemeClr>
                        </a:solidFill>
                        <a:latin typeface="Cambria Math" charset="0"/>
                        <a:ea typeface="Karla" charset="0"/>
                        <a:cs typeface="Karla" charset="0"/>
                      </a:rPr>
                      <m:t>|</m:t>
                    </m:r>
                    <m:r>
                      <a:rPr lang="en-US" sz="2200" i="1">
                        <a:solidFill>
                          <a:schemeClr val="tx1">
                            <a:lumMod val="75000"/>
                            <a:lumOff val="25000"/>
                          </a:schemeClr>
                        </a:solidFill>
                        <a:latin typeface="Cambria Math" charset="0"/>
                        <a:ea typeface="Karla" charset="0"/>
                        <a:cs typeface="Karla" charset="0"/>
                      </a:rPr>
                      <m:t>𝑡</m:t>
                    </m:r>
                    <m:r>
                      <a:rPr lang="en-US" sz="2200" i="1">
                        <a:solidFill>
                          <a:schemeClr val="tx1">
                            <a:lumMod val="75000"/>
                            <a:lumOff val="25000"/>
                          </a:schemeClr>
                        </a:solidFill>
                        <a:latin typeface="Cambria Math" charset="0"/>
                        <a:ea typeface="Karla" charset="0"/>
                        <a:cs typeface="Karla" charset="0"/>
                      </a:rPr>
                      <m:t>|</m:t>
                    </m:r>
                  </m:oMath>
                </a14:m>
                <a:r>
                  <a:rPr lang="en-US" sz="2200" dirty="0">
                    <a:solidFill>
                      <a:schemeClr val="tx1">
                        <a:lumMod val="75000"/>
                        <a:lumOff val="25000"/>
                      </a:schemeClr>
                    </a:solidFill>
                    <a:latin typeface="Karla" charset="0"/>
                    <a:ea typeface="Karla" charset="0"/>
                    <a:cs typeface="Karla" charset="0"/>
                  </a:rPr>
                  <a:t> or larger, assuming  </a:t>
                </a:r>
                <a14:m>
                  <m:oMath xmlns:m="http://schemas.openxmlformats.org/officeDocument/2006/math">
                    <m:sSub>
                      <m:sSubPr>
                        <m:ctrlPr>
                          <a:rPr lang="en-US" sz="2200" i="1">
                            <a:solidFill>
                              <a:schemeClr val="tx1">
                                <a:lumMod val="75000"/>
                                <a:lumOff val="25000"/>
                              </a:schemeClr>
                            </a:solidFill>
                            <a:latin typeface="Cambria Math" charset="0"/>
                            <a:ea typeface="Karla" charset="0"/>
                            <a:cs typeface="Karla" charset="0"/>
                          </a:rPr>
                        </m:ctrlPr>
                      </m:sSubPr>
                      <m:e>
                        <m:acc>
                          <m:accPr>
                            <m:chr m:val="̂"/>
                            <m:ctrlPr>
                              <a:rPr lang="en-US" sz="2200" i="1">
                                <a:solidFill>
                                  <a:schemeClr val="tx1">
                                    <a:lumMod val="75000"/>
                                    <a:lumOff val="25000"/>
                                  </a:schemeClr>
                                </a:solidFill>
                                <a:latin typeface="Cambria Math" charset="0"/>
                                <a:ea typeface="Karla" charset="0"/>
                                <a:cs typeface="Karla" charset="0"/>
                              </a:rPr>
                            </m:ctrlPr>
                          </m:accPr>
                          <m:e>
                            <m:r>
                              <a:rPr lang="en-US" sz="2200" i="1">
                                <a:solidFill>
                                  <a:schemeClr val="tx1">
                                    <a:lumMod val="75000"/>
                                    <a:lumOff val="25000"/>
                                  </a:schemeClr>
                                </a:solidFill>
                                <a:latin typeface="Cambria Math" charset="0"/>
                                <a:ea typeface="Karla" charset="0"/>
                                <a:cs typeface="Karla" charset="0"/>
                              </a:rPr>
                              <m:t>𝛽</m:t>
                            </m:r>
                          </m:e>
                        </m:acc>
                      </m:e>
                      <m:sub>
                        <m:r>
                          <a:rPr lang="en-US" sz="2200" i="1">
                            <a:solidFill>
                              <a:schemeClr val="tx1">
                                <a:lumMod val="75000"/>
                                <a:lumOff val="25000"/>
                              </a:schemeClr>
                            </a:solidFill>
                            <a:latin typeface="Cambria Math" charset="0"/>
                            <a:ea typeface="Karla" charset="0"/>
                            <a:cs typeface="Karla" charset="0"/>
                          </a:rPr>
                          <m:t>1</m:t>
                        </m:r>
                      </m:sub>
                    </m:sSub>
                    <m:r>
                      <a:rPr lang="en-US" sz="2200" i="1">
                        <a:solidFill>
                          <a:schemeClr val="tx1">
                            <a:lumMod val="75000"/>
                            <a:lumOff val="25000"/>
                          </a:schemeClr>
                        </a:solidFill>
                        <a:latin typeface="Cambria Math" charset="0"/>
                        <a:ea typeface="Karla" charset="0"/>
                        <a:cs typeface="Karla" charset="0"/>
                      </a:rPr>
                      <m:t>=0</m:t>
                    </m:r>
                  </m:oMath>
                </a14:m>
                <a:r>
                  <a:rPr lang="en-US" sz="2200" dirty="0">
                    <a:solidFill>
                      <a:schemeClr val="tx1">
                        <a:lumMod val="75000"/>
                        <a:lumOff val="25000"/>
                      </a:schemeClr>
                    </a:solidFill>
                    <a:latin typeface="Karla" charset="0"/>
                    <a:ea typeface="Karla" charset="0"/>
                    <a:cs typeface="Karla" charset="0"/>
                  </a:rPr>
                  <a:t> is easy. We call this probability the </a:t>
                </a:r>
                <a:r>
                  <a:rPr lang="en-US" sz="2200" b="1" dirty="0">
                    <a:solidFill>
                      <a:schemeClr val="tx1">
                        <a:lumMod val="75000"/>
                        <a:lumOff val="25000"/>
                      </a:schemeClr>
                    </a:solidFill>
                    <a:latin typeface="Karla" charset="0"/>
                    <a:ea typeface="Karla" charset="0"/>
                    <a:cs typeface="Karla" charset="0"/>
                  </a:rPr>
                  <a:t>p-value</a:t>
                </a:r>
                <a:r>
                  <a:rPr lang="en-US" sz="2200" dirty="0">
                    <a:solidFill>
                      <a:schemeClr val="tx1">
                        <a:lumMod val="75000"/>
                        <a:lumOff val="25000"/>
                      </a:schemeClr>
                    </a:solidFill>
                    <a:latin typeface="Karla" charset="0"/>
                    <a:ea typeface="Karla" charset="0"/>
                    <a:cs typeface="Karla" charset="0"/>
                  </a:rPr>
                  <a:t>. </a:t>
                </a:r>
              </a:p>
              <a:p>
                <a:pPr lvl="1">
                  <a:spcAft>
                    <a:spcPts val="1200"/>
                  </a:spcAft>
                </a:pPr>
                <a:r>
                  <a:rPr lang="en-US" sz="2200" i="1" dirty="0">
                    <a:solidFill>
                      <a:schemeClr val="tx1">
                        <a:lumMod val="75000"/>
                        <a:lumOff val="25000"/>
                      </a:schemeClr>
                    </a:solidFill>
                    <a:latin typeface="Karla" charset="0"/>
                    <a:ea typeface="Karla" charset="0"/>
                    <a:cs typeface="Karla" charset="0"/>
                  </a:rPr>
                  <a:t>a small p-value indicates that it is unlikely to observe such a substantial association between the predictor and the response due to chance</a:t>
                </a:r>
              </a:p>
              <a:p>
                <a:r>
                  <a:rPr lang="en-US" sz="2200" dirty="0">
                    <a:solidFill>
                      <a:schemeClr val="tx1">
                        <a:lumMod val="75000"/>
                        <a:lumOff val="25000"/>
                      </a:schemeClr>
                    </a:solidFill>
                    <a:latin typeface="Karla" charset="0"/>
                    <a:ea typeface="Karla" charset="0"/>
                    <a:cs typeface="Karla"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454323" y="1263874"/>
                <a:ext cx="7024650" cy="4635051"/>
              </a:xfrm>
              <a:prstGeom prst="rect">
                <a:avLst/>
              </a:prstGeom>
              <a:blipFill rotWithShape="0">
                <a:blip r:embed="rId3"/>
                <a:stretch>
                  <a:fillRect l="-1128" t="-788"/>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457" y="1601237"/>
            <a:ext cx="5486400" cy="3657600"/>
          </a:xfrm>
          <a:prstGeom prst="rect">
            <a:avLst/>
          </a:prstGeom>
        </p:spPr>
      </p:pic>
      <p:sp>
        <p:nvSpPr>
          <p:cNvPr id="3" name="Slide Number Placeholder 2"/>
          <p:cNvSpPr>
            <a:spLocks noGrp="1"/>
          </p:cNvSpPr>
          <p:nvPr>
            <p:ph type="sldNum" sz="quarter" idx="12"/>
          </p:nvPr>
        </p:nvSpPr>
        <p:spPr/>
        <p:txBody>
          <a:bodyPr/>
          <a:lstStyle/>
          <a:p>
            <a:fld id="{81B7CCDB-6D39-0547-B7B3-C80E39D6513A}" type="slidenum">
              <a:rPr lang="en-US" smtClean="0"/>
              <a:t>12</a:t>
            </a:fld>
            <a:endParaRPr lang="en-US"/>
          </a:p>
        </p:txBody>
      </p:sp>
    </p:spTree>
    <p:extLst>
      <p:ext uri="{BB962C8B-B14F-4D97-AF65-F5344CB8AC3E}">
        <p14:creationId xmlns:p14="http://schemas.microsoft.com/office/powerpoint/2010/main" val="214727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3415" y="265044"/>
            <a:ext cx="10327008" cy="793780"/>
          </a:xfrm>
          <a:prstGeom prst="rect">
            <a:avLst/>
          </a:prstGeom>
          <a:solidFill>
            <a:schemeClr val="tx1">
              <a:lumMod val="75000"/>
              <a:lumOff val="25000"/>
            </a:schemeClr>
          </a:solidFill>
        </p:spPr>
        <p:txBody>
          <a:bodyPr anchor="ctr"/>
          <a:lstStyle>
            <a:lvl1pPr algn="ctr" defTabSz="457182" rtl="0" eaLnBrk="1" latinLnBrk="0" hangingPunct="1">
              <a:spcBef>
                <a:spcPct val="0"/>
              </a:spcBef>
              <a:buNone/>
              <a:defRPr sz="3200" kern="1200" baseline="0">
                <a:solidFill>
                  <a:schemeClr val="tx1"/>
                </a:solidFill>
                <a:latin typeface="Karla"/>
                <a:ea typeface="+mj-ea"/>
                <a:cs typeface="Karla"/>
              </a:defRPr>
            </a:lvl1pPr>
          </a:lstStyle>
          <a:p>
            <a:r>
              <a:rPr lang="en-US">
                <a:solidFill>
                  <a:schemeClr val="bg1"/>
                </a:solidFill>
              </a:rPr>
              <a:t>Hypothesis Testing</a:t>
            </a:r>
            <a:endParaRPr lang="en-US" dirty="0">
              <a:solidFill>
                <a:schemeClr val="bg1"/>
              </a:solidFill>
            </a:endParaRP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833415" y="1058824"/>
                <a:ext cx="10327008" cy="5012192"/>
              </a:xfrm>
              <a:solidFill>
                <a:schemeClr val="bg1">
                  <a:lumMod val="85000"/>
                </a:schemeClr>
              </a:solidFill>
              <a:effectLst/>
            </p:spPr>
            <p:txBody>
              <a:bodyPr/>
              <a:lstStyle/>
              <a:p>
                <a:pPr>
                  <a:spcAft>
                    <a:spcPts val="1800"/>
                  </a:spcAft>
                </a:pPr>
                <a:r>
                  <a:rPr lang="en-US" sz="2400" dirty="0"/>
                  <a:t>Hypothesis testing is a formal process through which we evaluate the validity of a statistical hypothesis by considering evidence for or against the hypothesis gathered by random sampling of the data. </a:t>
                </a:r>
              </a:p>
              <a:p>
                <a:pPr marL="457200" indent="-457200">
                  <a:buFont typeface="+mj-lt"/>
                  <a:buAutoNum type="arabicPeriod"/>
                </a:pPr>
                <a:r>
                  <a:rPr lang="en-US" sz="2400" dirty="0"/>
                  <a:t>State the hypotheses, typically a </a:t>
                </a:r>
                <a:r>
                  <a:rPr lang="en-US" sz="2400" b="1" dirty="0"/>
                  <a:t>null hypothesis</a:t>
                </a:r>
                <a:r>
                  <a:rPr lang="en-US" sz="2400" dirty="0"/>
                  <a:t>, </a:t>
                </a:r>
                <a14:m>
                  <m:oMath xmlns:m="http://schemas.openxmlformats.org/officeDocument/2006/math">
                    <m:sSub>
                      <m:sSubPr>
                        <m:ctrlPr>
                          <a:rPr lang="en-US" sz="2400" i="1" smtClean="0">
                            <a:latin typeface="Cambria Math" charset="0"/>
                          </a:rPr>
                        </m:ctrlPr>
                      </m:sSubPr>
                      <m:e>
                        <m:r>
                          <a:rPr lang="en-US" sz="2400" b="0" i="1" smtClean="0">
                            <a:latin typeface="Cambria Math" charset="0"/>
                          </a:rPr>
                          <m:t>𝐻</m:t>
                        </m:r>
                      </m:e>
                      <m:sub>
                        <m:r>
                          <a:rPr lang="en-US" sz="2400" b="0" i="1" smtClean="0">
                            <a:latin typeface="Cambria Math" charset="0"/>
                          </a:rPr>
                          <m:t>0</m:t>
                        </m:r>
                      </m:sub>
                    </m:sSub>
                  </m:oMath>
                </a14:m>
                <a:r>
                  <a:rPr lang="en-US" sz="2400" dirty="0"/>
                  <a:t> and an </a:t>
                </a:r>
                <a:r>
                  <a:rPr lang="en-US" sz="2400" b="1" dirty="0"/>
                  <a:t>alternative hypothesis</a:t>
                </a:r>
                <a:r>
                  <a:rPr lang="en-US" sz="2400" dirty="0"/>
                  <a:t>, </a:t>
                </a:r>
                <a14:m>
                  <m:oMath xmlns:m="http://schemas.openxmlformats.org/officeDocument/2006/math">
                    <m:sSub>
                      <m:sSubPr>
                        <m:ctrlPr>
                          <a:rPr lang="en-US" sz="2400" i="1">
                            <a:latin typeface="Cambria Math" charset="0"/>
                          </a:rPr>
                        </m:ctrlPr>
                      </m:sSubPr>
                      <m:e>
                        <m:r>
                          <a:rPr lang="en-US" sz="2400" i="1">
                            <a:latin typeface="Cambria Math" charset="0"/>
                          </a:rPr>
                          <m:t>𝐻</m:t>
                        </m:r>
                      </m:e>
                      <m:sub>
                        <m:r>
                          <a:rPr lang="en-US" sz="2400" b="0" i="1" smtClean="0">
                            <a:latin typeface="Cambria Math" charset="0"/>
                          </a:rPr>
                          <m:t>1</m:t>
                        </m:r>
                      </m:sub>
                    </m:sSub>
                  </m:oMath>
                </a14:m>
                <a:r>
                  <a:rPr lang="en-US" sz="2400" dirty="0"/>
                  <a:t>, that is the negation of the former. </a:t>
                </a:r>
              </a:p>
              <a:p>
                <a:pPr marL="457200" indent="-457200">
                  <a:buFont typeface="+mj-lt"/>
                  <a:buAutoNum type="arabicPeriod"/>
                </a:pPr>
                <a:r>
                  <a:rPr lang="en-US" sz="2400" dirty="0"/>
                  <a:t>Choose a type of analysis, i.e. how to use sample data to evaluate the null hypothesis. Typically this involves choosing a </a:t>
                </a:r>
                <a:r>
                  <a:rPr lang="en-US" sz="2400" b="1" dirty="0"/>
                  <a:t>single test statistic</a:t>
                </a:r>
                <a:r>
                  <a:rPr lang="en-US" sz="2400" dirty="0"/>
                  <a:t>.</a:t>
                </a:r>
              </a:p>
              <a:p>
                <a:pPr marL="457200" indent="-457200">
                  <a:buFont typeface="+mj-lt"/>
                  <a:buAutoNum type="arabicPeriod"/>
                </a:pPr>
                <a:r>
                  <a:rPr lang="en-US" sz="2400" b="1" dirty="0"/>
                  <a:t>Compute </a:t>
                </a:r>
                <a:r>
                  <a:rPr lang="en-US" sz="2400" dirty="0"/>
                  <a:t>the test statistic.</a:t>
                </a:r>
              </a:p>
              <a:p>
                <a:pPr marL="457200" indent="-457200">
                  <a:buFont typeface="+mj-lt"/>
                  <a:buAutoNum type="arabicPeriod"/>
                </a:pPr>
                <a:r>
                  <a:rPr lang="en-US" sz="2400" dirty="0"/>
                  <a:t>Use the value of the test statistic to either </a:t>
                </a:r>
                <a:r>
                  <a:rPr lang="en-US" sz="2400" b="1" dirty="0"/>
                  <a:t>reject</a:t>
                </a:r>
                <a:r>
                  <a:rPr lang="en-US" sz="2400" dirty="0"/>
                  <a:t> or </a:t>
                </a:r>
                <a:r>
                  <a:rPr lang="en-US" sz="2400" b="1" dirty="0"/>
                  <a:t>not reject</a:t>
                </a:r>
                <a:r>
                  <a:rPr lang="en-US" sz="2400" dirty="0"/>
                  <a:t> the null hypothesis.</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833415" y="1058824"/>
                <a:ext cx="10327008" cy="5012192"/>
              </a:xfrm>
              <a:blipFill rotWithShape="0">
                <a:blip r:embed="rId2"/>
                <a:stretch>
                  <a:fillRect l="-945" t="-973" r="-1594"/>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1B7CCDB-6D39-0547-B7B3-C80E39D6513A}" type="slidenum">
              <a:rPr lang="en-US" smtClean="0"/>
              <a:t>13</a:t>
            </a:fld>
            <a:endParaRPr lang="en-US"/>
          </a:p>
        </p:txBody>
      </p:sp>
    </p:spTree>
    <p:extLst>
      <p:ext uri="{BB962C8B-B14F-4D97-AF65-F5344CB8AC3E}">
        <p14:creationId xmlns:p14="http://schemas.microsoft.com/office/powerpoint/2010/main" val="45968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mc:AlternateContent xmlns:mc="http://schemas.openxmlformats.org/markup-compatibility/2006" xmlns:a14="http://schemas.microsoft.com/office/drawing/2010/main">
        <mc:Choice Requires="a14">
          <p:sp>
            <p:nvSpPr>
              <p:cNvPr id="6" name="TextBox 5"/>
              <p:cNvSpPr txBox="1"/>
              <p:nvPr/>
            </p:nvSpPr>
            <p:spPr>
              <a:xfrm>
                <a:off x="812074" y="983807"/>
                <a:ext cx="10567852" cy="5426101"/>
              </a:xfrm>
              <a:prstGeom prst="rect">
                <a:avLst/>
              </a:prstGeom>
              <a:noFill/>
            </p:spPr>
            <p:txBody>
              <a:bodyPr wrap="square" rtlCol="0">
                <a:spAutoFit/>
              </a:bodyPr>
              <a:lstStyle/>
              <a:p>
                <a:pPr>
                  <a:spcAft>
                    <a:spcPts val="1200"/>
                  </a:spcAft>
                </a:pPr>
                <a:r>
                  <a:rPr lang="en-US" sz="2400" b="1" dirty="0">
                    <a:solidFill>
                      <a:schemeClr val="tx1">
                        <a:lumMod val="75000"/>
                        <a:lumOff val="25000"/>
                      </a:schemeClr>
                    </a:solidFill>
                    <a:latin typeface="Karla" charset="0"/>
                    <a:ea typeface="Karla" charset="0"/>
                    <a:cs typeface="Karla" charset="0"/>
                  </a:rPr>
                  <a:t>1. State Hypothesis:</a:t>
                </a:r>
              </a:p>
              <a:p>
                <a:pPr lvl="1">
                  <a:spcAft>
                    <a:spcPts val="1200"/>
                  </a:spcAft>
                </a:pPr>
                <a:r>
                  <a:rPr lang="en-US" sz="2400" b="1" dirty="0">
                    <a:solidFill>
                      <a:srgbClr val="C00000"/>
                    </a:solidFill>
                    <a:latin typeface="Karla" charset="0"/>
                    <a:ea typeface="Karla" charset="0"/>
                    <a:cs typeface="Karla" charset="0"/>
                  </a:rPr>
                  <a:t>Null hypothesis:  </a:t>
                </a:r>
              </a:p>
              <a:p>
                <a:pPr lvl="1">
                  <a:spcAft>
                    <a:spcPts val="1200"/>
                  </a:spcAft>
                </a:pPr>
                <a:r>
                  <a:rPr lang="en-US" sz="2400" dirty="0">
                    <a:solidFill>
                      <a:schemeClr val="tx1">
                        <a:lumMod val="75000"/>
                        <a:lumOff val="25000"/>
                      </a:schemeClr>
                    </a:solidFill>
                    <a:latin typeface="Karla" charset="0"/>
                    <a:ea typeface="Karla" charset="0"/>
                    <a:cs typeface="Karla" charset="0"/>
                  </a:rPr>
                  <a:t>	</a:t>
                </a:r>
                <a14:m>
                  <m:oMath xmlns:m="http://schemas.openxmlformats.org/officeDocument/2006/math">
                    <m:sSub>
                      <m:sSubPr>
                        <m:ctrlPr>
                          <a:rPr lang="en-US" sz="240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𝐻</m:t>
                        </m:r>
                      </m:e>
                      <m:sub>
                        <m:r>
                          <a:rPr lang="en-US" sz="2400" b="0" i="1" smtClean="0">
                            <a:solidFill>
                              <a:schemeClr val="tx1">
                                <a:lumMod val="75000"/>
                                <a:lumOff val="25000"/>
                              </a:schemeClr>
                            </a:solidFill>
                            <a:latin typeface="Cambria Math" charset="0"/>
                            <a:ea typeface="Karla" charset="0"/>
                            <a:cs typeface="Karla" charset="0"/>
                          </a:rPr>
                          <m:t>0</m:t>
                        </m:r>
                      </m:sub>
                    </m:sSub>
                  </m:oMath>
                </a14:m>
                <a:r>
                  <a:rPr lang="en-US" sz="2400" dirty="0">
                    <a:solidFill>
                      <a:schemeClr val="tx1">
                        <a:lumMod val="75000"/>
                        <a:lumOff val="25000"/>
                      </a:schemeClr>
                    </a:solidFill>
                    <a:latin typeface="Karla" charset="0"/>
                    <a:ea typeface="Karla" charset="0"/>
                    <a:cs typeface="Karla" charset="0"/>
                  </a:rPr>
                  <a:t>: There is no relation between </a:t>
                </a:r>
                <a:r>
                  <a:rPr lang="en-US" sz="2400" i="1" dirty="0">
                    <a:solidFill>
                      <a:schemeClr val="tx1">
                        <a:lumMod val="75000"/>
                        <a:lumOff val="25000"/>
                      </a:schemeClr>
                    </a:solidFill>
                    <a:latin typeface="Karla" charset="0"/>
                    <a:ea typeface="Karla" charset="0"/>
                    <a:cs typeface="Karla" charset="0"/>
                  </a:rPr>
                  <a:t>X</a:t>
                </a:r>
                <a:r>
                  <a:rPr lang="en-US" sz="2400" dirty="0">
                    <a:solidFill>
                      <a:schemeClr val="tx1">
                        <a:lumMod val="75000"/>
                        <a:lumOff val="25000"/>
                      </a:schemeClr>
                    </a:solidFill>
                    <a:latin typeface="Karla" charset="0"/>
                    <a:ea typeface="Karla" charset="0"/>
                    <a:cs typeface="Karla" charset="0"/>
                  </a:rPr>
                  <a:t> and </a:t>
                </a:r>
                <a:r>
                  <a:rPr lang="en-US" sz="2400" i="1" dirty="0">
                    <a:solidFill>
                      <a:schemeClr val="tx1">
                        <a:lumMod val="75000"/>
                        <a:lumOff val="25000"/>
                      </a:schemeClr>
                    </a:solidFill>
                    <a:latin typeface="Karla" charset="0"/>
                    <a:ea typeface="Karla" charset="0"/>
                    <a:cs typeface="Karla" charset="0"/>
                  </a:rPr>
                  <a:t>Y</a:t>
                </a:r>
                <a:r>
                  <a:rPr lang="en-US" sz="2400" dirty="0">
                    <a:solidFill>
                      <a:schemeClr val="tx1">
                        <a:lumMod val="75000"/>
                        <a:lumOff val="25000"/>
                      </a:schemeClr>
                    </a:solidFill>
                    <a:latin typeface="Karla" charset="0"/>
                    <a:ea typeface="Karla" charset="0"/>
                    <a:cs typeface="Karla" charset="0"/>
                  </a:rPr>
                  <a:t> </a:t>
                </a:r>
              </a:p>
              <a:p>
                <a:pPr lvl="1">
                  <a:spcAft>
                    <a:spcPts val="1200"/>
                  </a:spcAft>
                </a:pPr>
                <a:r>
                  <a:rPr lang="en-US" sz="2400" b="1" dirty="0">
                    <a:solidFill>
                      <a:srgbClr val="C00000"/>
                    </a:solidFill>
                    <a:latin typeface="Karla" charset="0"/>
                    <a:ea typeface="Karla" charset="0"/>
                    <a:cs typeface="Karla" charset="0"/>
                  </a:rPr>
                  <a:t>The alternative:</a:t>
                </a:r>
              </a:p>
              <a:p>
                <a:pPr lvl="1">
                  <a:spcAft>
                    <a:spcPts val="1200"/>
                  </a:spcAft>
                </a:pPr>
                <a:r>
                  <a:rPr lang="en-US" sz="2400" b="1" dirty="0">
                    <a:solidFill>
                      <a:schemeClr val="tx1">
                        <a:lumMod val="75000"/>
                        <a:lumOff val="25000"/>
                      </a:schemeClr>
                    </a:solidFill>
                    <a:latin typeface="Karla" charset="0"/>
                    <a:ea typeface="Karla" charset="0"/>
                    <a:cs typeface="Karla" charset="0"/>
                  </a:rPr>
                  <a:t>	</a:t>
                </a:r>
                <a:r>
                  <a:rPr lang="en-US" sz="2400" dirty="0">
                    <a:solidFill>
                      <a:schemeClr val="tx1">
                        <a:lumMod val="75000"/>
                        <a:lumOff val="25000"/>
                      </a:schemeClr>
                    </a:solidFill>
                    <a:ea typeface="Karla" charset="0"/>
                    <a:cs typeface="Karla" charset="0"/>
                  </a:rPr>
                  <a:t> </a:t>
                </a:r>
                <a14:m>
                  <m:oMath xmlns:m="http://schemas.openxmlformats.org/officeDocument/2006/math">
                    <m:sSub>
                      <m:sSubPr>
                        <m:ctrlPr>
                          <a:rPr lang="en-US" sz="2400" i="1">
                            <a:solidFill>
                              <a:schemeClr val="tx1">
                                <a:lumMod val="75000"/>
                                <a:lumOff val="25000"/>
                              </a:schemeClr>
                            </a:solidFill>
                            <a:latin typeface="Cambria Math" charset="0"/>
                            <a:ea typeface="Karla" charset="0"/>
                            <a:cs typeface="Karla" charset="0"/>
                          </a:rPr>
                        </m:ctrlPr>
                      </m:sSubPr>
                      <m:e>
                        <m:r>
                          <a:rPr lang="en-US" sz="2400" i="1">
                            <a:solidFill>
                              <a:schemeClr val="tx1">
                                <a:lumMod val="75000"/>
                                <a:lumOff val="25000"/>
                              </a:schemeClr>
                            </a:solidFill>
                            <a:latin typeface="Cambria Math" charset="0"/>
                            <a:ea typeface="Karla" charset="0"/>
                            <a:cs typeface="Karla" charset="0"/>
                          </a:rPr>
                          <m:t>𝐻</m:t>
                        </m:r>
                      </m:e>
                      <m:sub>
                        <m:r>
                          <a:rPr lang="en-US" sz="2400" b="0" i="1" smtClean="0">
                            <a:solidFill>
                              <a:schemeClr val="tx1">
                                <a:lumMod val="75000"/>
                                <a:lumOff val="25000"/>
                              </a:schemeClr>
                            </a:solidFill>
                            <a:latin typeface="Cambria Math" charset="0"/>
                            <a:ea typeface="Karla" charset="0"/>
                            <a:cs typeface="Karla" charset="0"/>
                          </a:rPr>
                          <m:t>𝑎</m:t>
                        </m:r>
                      </m:sub>
                    </m:sSub>
                  </m:oMath>
                </a14:m>
                <a:r>
                  <a:rPr lang="en-US" sz="2400" dirty="0">
                    <a:solidFill>
                      <a:schemeClr val="tx1">
                        <a:lumMod val="75000"/>
                        <a:lumOff val="25000"/>
                      </a:schemeClr>
                    </a:solidFill>
                    <a:latin typeface="Karla" charset="0"/>
                    <a:ea typeface="Karla" charset="0"/>
                    <a:cs typeface="Karla" charset="0"/>
                  </a:rPr>
                  <a:t>: There is some relation between </a:t>
                </a:r>
                <a:r>
                  <a:rPr lang="en-US" sz="2400" i="1" dirty="0">
                    <a:solidFill>
                      <a:schemeClr val="tx1">
                        <a:lumMod val="75000"/>
                        <a:lumOff val="25000"/>
                      </a:schemeClr>
                    </a:solidFill>
                    <a:latin typeface="Karla" charset="0"/>
                    <a:ea typeface="Karla" charset="0"/>
                    <a:cs typeface="Karla" charset="0"/>
                  </a:rPr>
                  <a:t>X</a:t>
                </a:r>
                <a:r>
                  <a:rPr lang="en-US" sz="2400" dirty="0">
                    <a:solidFill>
                      <a:schemeClr val="tx1">
                        <a:lumMod val="75000"/>
                        <a:lumOff val="25000"/>
                      </a:schemeClr>
                    </a:solidFill>
                    <a:latin typeface="Karla" charset="0"/>
                    <a:ea typeface="Karla" charset="0"/>
                    <a:cs typeface="Karla" charset="0"/>
                  </a:rPr>
                  <a:t> and </a:t>
                </a:r>
                <a:r>
                  <a:rPr lang="en-US" sz="2400" i="1" dirty="0">
                    <a:solidFill>
                      <a:schemeClr val="tx1">
                        <a:lumMod val="75000"/>
                        <a:lumOff val="25000"/>
                      </a:schemeClr>
                    </a:solidFill>
                    <a:latin typeface="Karla" charset="0"/>
                    <a:ea typeface="Karla" charset="0"/>
                    <a:cs typeface="Karla" charset="0"/>
                  </a:rPr>
                  <a:t>Y</a:t>
                </a:r>
                <a:r>
                  <a:rPr lang="en-US" sz="2400" dirty="0">
                    <a:solidFill>
                      <a:schemeClr val="tx1">
                        <a:lumMod val="75000"/>
                        <a:lumOff val="25000"/>
                      </a:schemeClr>
                    </a:solidFill>
                    <a:latin typeface="Karla" charset="0"/>
                    <a:ea typeface="Karla" charset="0"/>
                    <a:cs typeface="Karla" charset="0"/>
                  </a:rPr>
                  <a:t> </a:t>
                </a:r>
              </a:p>
              <a:p>
                <a:pPr>
                  <a:spcAft>
                    <a:spcPts val="1200"/>
                  </a:spcAft>
                </a:pPr>
                <a:r>
                  <a:rPr lang="en-US" sz="2400" dirty="0">
                    <a:solidFill>
                      <a:schemeClr val="tx1">
                        <a:lumMod val="75000"/>
                        <a:lumOff val="25000"/>
                      </a:schemeClr>
                    </a:solidFill>
                    <a:latin typeface="Karla" charset="0"/>
                    <a:ea typeface="Karla" charset="0"/>
                    <a:cs typeface="Karla" charset="0"/>
                  </a:rPr>
                  <a:t>2:  </a:t>
                </a:r>
                <a:r>
                  <a:rPr lang="en-US" sz="2400" b="1" dirty="0">
                    <a:solidFill>
                      <a:schemeClr val="tx1">
                        <a:lumMod val="75000"/>
                        <a:lumOff val="25000"/>
                      </a:schemeClr>
                    </a:solidFill>
                    <a:latin typeface="Karla" charset="0"/>
                    <a:ea typeface="Karla" charset="0"/>
                    <a:cs typeface="Karla" charset="0"/>
                  </a:rPr>
                  <a:t>Choose test statistics</a:t>
                </a:r>
              </a:p>
              <a:p>
                <a:pPr marL="457200">
                  <a:spcAft>
                    <a:spcPts val="1200"/>
                  </a:spcAft>
                </a:pPr>
                <a:r>
                  <a:rPr lang="en-US" sz="2400" dirty="0">
                    <a:solidFill>
                      <a:schemeClr val="tx1">
                        <a:lumMod val="75000"/>
                        <a:lumOff val="25000"/>
                      </a:schemeClr>
                    </a:solidFill>
                    <a:latin typeface="Karla" charset="0"/>
                    <a:ea typeface="Karla" charset="0"/>
                    <a:cs typeface="Karla" charset="0"/>
                  </a:rPr>
                  <a:t>To test the null hypothesis, we need to determine whether, our estimate for </a:t>
                </a:r>
                <a14:m>
                  <m:oMath xmlns:m="http://schemas.openxmlformats.org/officeDocument/2006/math">
                    <m:sSub>
                      <m:sSubPr>
                        <m:ctrlPr>
                          <a:rPr lang="en-US" sz="2400" i="1" smtClean="0">
                            <a:solidFill>
                              <a:schemeClr val="tx1">
                                <a:lumMod val="75000"/>
                                <a:lumOff val="25000"/>
                              </a:schemeClr>
                            </a:solidFill>
                            <a:latin typeface="Cambria Math" charset="0"/>
                            <a:ea typeface="Karla" charset="0"/>
                            <a:cs typeface="Karla" charset="0"/>
                          </a:rPr>
                        </m:ctrlPr>
                      </m:sSubPr>
                      <m:e>
                        <m:acc>
                          <m:accPr>
                            <m:chr m:val="̂"/>
                            <m:ctrlPr>
                              <a:rPr lang="en-US" sz="2400" i="1" smtClean="0">
                                <a:solidFill>
                                  <a:schemeClr val="tx1">
                                    <a:lumMod val="75000"/>
                                    <a:lumOff val="25000"/>
                                  </a:schemeClr>
                                </a:solidFill>
                                <a:latin typeface="Cambria Math" charset="0"/>
                                <a:ea typeface="Karla" charset="0"/>
                                <a:cs typeface="Karla" charset="0"/>
                              </a:rPr>
                            </m:ctrlPr>
                          </m:accPr>
                          <m:e>
                            <m:r>
                              <a:rPr lang="en-US" sz="2400" i="1" smtClean="0">
                                <a:solidFill>
                                  <a:schemeClr val="tx1">
                                    <a:lumMod val="75000"/>
                                    <a:lumOff val="25000"/>
                                  </a:schemeClr>
                                </a:solidFill>
                                <a:latin typeface="Cambria Math" charset="0"/>
                                <a:ea typeface="Cambria Math" charset="0"/>
                                <a:cs typeface="Cambria Math" charset="0"/>
                              </a:rPr>
                              <m:t>𝛽</m:t>
                            </m:r>
                          </m:e>
                        </m:acc>
                      </m:e>
                      <m:sub>
                        <m:r>
                          <a:rPr lang="en-US" sz="2400" b="0" i="1" smtClean="0">
                            <a:solidFill>
                              <a:schemeClr val="tx1">
                                <a:lumMod val="75000"/>
                                <a:lumOff val="25000"/>
                              </a:schemeClr>
                            </a:solidFill>
                            <a:latin typeface="Cambria Math" charset="0"/>
                            <a:ea typeface="Karla" charset="0"/>
                            <a:cs typeface="Karla" charset="0"/>
                          </a:rPr>
                          <m:t>1</m:t>
                        </m:r>
                      </m:sub>
                    </m:sSub>
                  </m:oMath>
                </a14:m>
                <a:r>
                  <a:rPr lang="en-US" sz="2400" dirty="0">
                    <a:solidFill>
                      <a:schemeClr val="tx1">
                        <a:lumMod val="75000"/>
                        <a:lumOff val="25000"/>
                      </a:schemeClr>
                    </a:solidFill>
                    <a:latin typeface="Karla" charset="0"/>
                    <a:ea typeface="Karla" charset="0"/>
                    <a:cs typeface="Karla" charset="0"/>
                  </a:rPr>
                  <a:t>, is sufficiently far from zero that we can be confident that </a:t>
                </a:r>
                <a14:m>
                  <m:oMath xmlns:m="http://schemas.openxmlformats.org/officeDocument/2006/math">
                    <m:sSub>
                      <m:sSubPr>
                        <m:ctrlPr>
                          <a:rPr lang="en-US" sz="2400" i="1">
                            <a:solidFill>
                              <a:schemeClr val="tx1">
                                <a:lumMod val="75000"/>
                                <a:lumOff val="25000"/>
                              </a:schemeClr>
                            </a:solidFill>
                            <a:latin typeface="Cambria Math" charset="0"/>
                            <a:ea typeface="Karla" charset="0"/>
                            <a:cs typeface="Karla" charset="0"/>
                          </a:rPr>
                        </m:ctrlPr>
                      </m:sSubPr>
                      <m:e>
                        <m:acc>
                          <m:accPr>
                            <m:chr m:val="̂"/>
                            <m:ctrlPr>
                              <a:rPr lang="en-US" sz="2400" i="1">
                                <a:solidFill>
                                  <a:schemeClr val="tx1">
                                    <a:lumMod val="75000"/>
                                    <a:lumOff val="25000"/>
                                  </a:schemeClr>
                                </a:solidFill>
                                <a:latin typeface="Cambria Math" charset="0"/>
                                <a:ea typeface="Karla" charset="0"/>
                                <a:cs typeface="Karla" charset="0"/>
                              </a:rPr>
                            </m:ctrlPr>
                          </m:accPr>
                          <m:e>
                            <m:r>
                              <a:rPr lang="en-US" sz="2400" i="1">
                                <a:solidFill>
                                  <a:schemeClr val="tx1">
                                    <a:lumMod val="75000"/>
                                    <a:lumOff val="25000"/>
                                  </a:schemeClr>
                                </a:solidFill>
                                <a:latin typeface="Cambria Math" charset="0"/>
                                <a:ea typeface="Cambria Math" charset="0"/>
                                <a:cs typeface="Cambria Math" charset="0"/>
                              </a:rPr>
                              <m:t>𝛽</m:t>
                            </m:r>
                          </m:e>
                        </m:acc>
                      </m:e>
                      <m:sub>
                        <m:r>
                          <a:rPr lang="en-US" sz="2400" i="1">
                            <a:solidFill>
                              <a:schemeClr val="tx1">
                                <a:lumMod val="75000"/>
                                <a:lumOff val="25000"/>
                              </a:schemeClr>
                            </a:solidFill>
                            <a:latin typeface="Cambria Math" charset="0"/>
                            <a:ea typeface="Karla" charset="0"/>
                            <a:cs typeface="Karla" charset="0"/>
                          </a:rPr>
                          <m:t>1</m:t>
                        </m:r>
                      </m:sub>
                    </m:sSub>
                  </m:oMath>
                </a14:m>
                <a:r>
                  <a:rPr lang="en-US" sz="2400" dirty="0">
                    <a:solidFill>
                      <a:schemeClr val="tx1">
                        <a:lumMod val="75000"/>
                        <a:lumOff val="25000"/>
                      </a:schemeClr>
                    </a:solidFill>
                    <a:latin typeface="Karla" charset="0"/>
                    <a:ea typeface="Karla" charset="0"/>
                    <a:cs typeface="Karla" charset="0"/>
                  </a:rPr>
                  <a:t> is non-zero. We use the following test statistic: </a:t>
                </a:r>
              </a:p>
              <a:p>
                <a:pPr>
                  <a:spcAft>
                    <a:spcPts val="1200"/>
                  </a:spcAft>
                </a:pPr>
                <a:endParaRPr lang="en-US" sz="2400" dirty="0">
                  <a:solidFill>
                    <a:schemeClr val="tx1">
                      <a:lumMod val="75000"/>
                      <a:lumOff val="25000"/>
                    </a:schemeClr>
                  </a:solidFill>
                  <a:latin typeface="Karla" charset="0"/>
                  <a:ea typeface="Karla" charset="0"/>
                  <a:cs typeface="Karla" charset="0"/>
                </a:endParaRPr>
              </a:p>
              <a:p>
                <a:pPr>
                  <a:spcAft>
                    <a:spcPts val="1200"/>
                  </a:spcAft>
                </a:pPr>
                <a:endParaRPr lang="en-US" sz="2400" dirty="0">
                  <a:solidFill>
                    <a:schemeClr val="tx1">
                      <a:lumMod val="75000"/>
                      <a:lumOff val="25000"/>
                    </a:schemeClr>
                  </a:solidFill>
                  <a:latin typeface="Karla" charset="0"/>
                  <a:ea typeface="Karla" charset="0"/>
                  <a:cs typeface="Karla"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12074" y="983807"/>
                <a:ext cx="10567852" cy="5426101"/>
              </a:xfrm>
              <a:prstGeom prst="rect">
                <a:avLst/>
              </a:prstGeom>
              <a:blipFill rotWithShape="0">
                <a:blip r:embed="rId3"/>
                <a:stretch>
                  <a:fillRect l="-865" t="-899"/>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925310" y="5404068"/>
            <a:ext cx="1849120" cy="100584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14</a:t>
            </a:fld>
            <a:endParaRPr lang="en-US"/>
          </a:p>
        </p:txBody>
      </p:sp>
    </p:spTree>
    <p:extLst>
      <p:ext uri="{BB962C8B-B14F-4D97-AF65-F5344CB8AC3E}">
        <p14:creationId xmlns:p14="http://schemas.microsoft.com/office/powerpoint/2010/main" val="140545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mc:AlternateContent xmlns:mc="http://schemas.openxmlformats.org/markup-compatibility/2006" xmlns:a14="http://schemas.microsoft.com/office/drawing/2010/main">
        <mc:Choice Requires="a14">
          <p:sp>
            <p:nvSpPr>
              <p:cNvPr id="6" name="TextBox 5"/>
              <p:cNvSpPr txBox="1"/>
              <p:nvPr/>
            </p:nvSpPr>
            <p:spPr>
              <a:xfrm>
                <a:off x="812074" y="1308046"/>
                <a:ext cx="10567852" cy="4748992"/>
              </a:xfrm>
              <a:prstGeom prst="rect">
                <a:avLst/>
              </a:prstGeom>
              <a:noFill/>
            </p:spPr>
            <p:txBody>
              <a:bodyPr wrap="square" rtlCol="0">
                <a:spAutoFit/>
              </a:bodyPr>
              <a:lstStyle/>
              <a:p>
                <a:pPr>
                  <a:spcAft>
                    <a:spcPts val="1200"/>
                  </a:spcAft>
                </a:pPr>
                <a:r>
                  <a:rPr lang="en-US" sz="2400" dirty="0">
                    <a:solidFill>
                      <a:schemeClr val="tx1">
                        <a:lumMod val="75000"/>
                        <a:lumOff val="25000"/>
                      </a:schemeClr>
                    </a:solidFill>
                    <a:latin typeface="Karla" charset="0"/>
                    <a:ea typeface="Karla" charset="0"/>
                    <a:cs typeface="Karla" charset="0"/>
                  </a:rPr>
                  <a:t>3. </a:t>
                </a:r>
                <a:r>
                  <a:rPr lang="en-US" sz="2400" b="1" dirty="0">
                    <a:solidFill>
                      <a:schemeClr val="tx1">
                        <a:lumMod val="75000"/>
                        <a:lumOff val="25000"/>
                      </a:schemeClr>
                    </a:solidFill>
                    <a:latin typeface="Karla" charset="0"/>
                    <a:ea typeface="Karla" charset="0"/>
                    <a:cs typeface="Karla" charset="0"/>
                  </a:rPr>
                  <a:t>Compute the statistics </a:t>
                </a:r>
                <a:r>
                  <a:rPr lang="en-US" sz="2400" dirty="0">
                    <a:solidFill>
                      <a:schemeClr val="tx1">
                        <a:lumMod val="75000"/>
                        <a:lumOff val="25000"/>
                      </a:schemeClr>
                    </a:solidFill>
                    <a:latin typeface="Karla" charset="0"/>
                    <a:ea typeface="Karla" charset="0"/>
                    <a:cs typeface="Karla" charset="0"/>
                  </a:rPr>
                  <a:t>: </a:t>
                </a:r>
              </a:p>
              <a:p>
                <a:pPr>
                  <a:spcAft>
                    <a:spcPts val="1200"/>
                  </a:spcAft>
                </a:pPr>
                <a:r>
                  <a:rPr lang="en-US" sz="2400" dirty="0">
                    <a:solidFill>
                      <a:schemeClr val="tx1">
                        <a:lumMod val="75000"/>
                        <a:lumOff val="25000"/>
                      </a:schemeClr>
                    </a:solidFill>
                    <a:latin typeface="Karla" charset="0"/>
                    <a:ea typeface="Karla" charset="0"/>
                    <a:cs typeface="Karla" charset="0"/>
                  </a:rPr>
                  <a:t>	Using the estimated </a:t>
                </a:r>
                <a14:m>
                  <m:oMath xmlns:m="http://schemas.openxmlformats.org/officeDocument/2006/math">
                    <m:sSub>
                      <m:sSubPr>
                        <m:ctrlPr>
                          <a:rPr lang="en-US" sz="2400" i="1">
                            <a:solidFill>
                              <a:schemeClr val="tx1">
                                <a:lumMod val="75000"/>
                                <a:lumOff val="25000"/>
                              </a:schemeClr>
                            </a:solidFill>
                            <a:latin typeface="Cambria Math" charset="0"/>
                            <a:ea typeface="Karla" charset="0"/>
                            <a:cs typeface="Karla" charset="0"/>
                          </a:rPr>
                        </m:ctrlPr>
                      </m:sSubPr>
                      <m:e>
                        <m:acc>
                          <m:accPr>
                            <m:chr m:val="̂"/>
                            <m:ctrlPr>
                              <a:rPr lang="en-US" sz="2400" i="1">
                                <a:solidFill>
                                  <a:schemeClr val="tx1">
                                    <a:lumMod val="75000"/>
                                    <a:lumOff val="25000"/>
                                  </a:schemeClr>
                                </a:solidFill>
                                <a:latin typeface="Cambria Math" charset="0"/>
                                <a:ea typeface="Karla" charset="0"/>
                                <a:cs typeface="Karla" charset="0"/>
                              </a:rPr>
                            </m:ctrlPr>
                          </m:accPr>
                          <m:e>
                            <m:r>
                              <a:rPr lang="en-US" sz="2400" i="1">
                                <a:solidFill>
                                  <a:schemeClr val="tx1">
                                    <a:lumMod val="75000"/>
                                    <a:lumOff val="25000"/>
                                  </a:schemeClr>
                                </a:solidFill>
                                <a:latin typeface="Cambria Math" charset="0"/>
                                <a:ea typeface="Cambria Math" charset="0"/>
                                <a:cs typeface="Cambria Math" charset="0"/>
                              </a:rPr>
                              <m:t>𝛽</m:t>
                            </m:r>
                          </m:e>
                        </m:acc>
                        <m:r>
                          <a:rPr lang="en-US" sz="2400" b="0" i="1" smtClean="0">
                            <a:solidFill>
                              <a:schemeClr val="tx1">
                                <a:lumMod val="75000"/>
                                <a:lumOff val="25000"/>
                              </a:schemeClr>
                            </a:solidFill>
                            <a:latin typeface="Cambria Math" charset="0"/>
                            <a:ea typeface="Cambria Math" charset="0"/>
                            <a:cs typeface="Cambria Math" charset="0"/>
                          </a:rPr>
                          <m:t>, </m:t>
                        </m:r>
                        <m:r>
                          <a:rPr lang="en-US" sz="2400" b="0" i="1" smtClean="0">
                            <a:solidFill>
                              <a:schemeClr val="tx1">
                                <a:lumMod val="75000"/>
                                <a:lumOff val="25000"/>
                              </a:schemeClr>
                            </a:solidFill>
                            <a:latin typeface="Cambria Math" charset="0"/>
                            <a:ea typeface="Cambria Math" charset="0"/>
                            <a:cs typeface="Cambria Math" charset="0"/>
                          </a:rPr>
                          <m:t>𝑆𝐸</m:t>
                        </m:r>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𝛽</m:t>
                        </m:r>
                        <m:r>
                          <a:rPr lang="en-US" sz="2400" b="0" i="1" smtClean="0">
                            <a:solidFill>
                              <a:schemeClr val="tx1">
                                <a:lumMod val="75000"/>
                                <a:lumOff val="25000"/>
                              </a:schemeClr>
                            </a:solidFill>
                            <a:latin typeface="Cambria Math" charset="0"/>
                            <a:ea typeface="Cambria Math" charset="0"/>
                            <a:cs typeface="Cambria Math" charset="0"/>
                          </a:rPr>
                          <m:t>)</m:t>
                        </m:r>
                      </m:e>
                      <m:sub/>
                    </m:sSub>
                  </m:oMath>
                </a14:m>
                <a:r>
                  <a:rPr lang="en-US" sz="2400" dirty="0">
                    <a:solidFill>
                      <a:schemeClr val="tx1">
                        <a:lumMod val="75000"/>
                        <a:lumOff val="25000"/>
                      </a:schemeClr>
                    </a:solidFill>
                    <a:latin typeface="Karla" charset="0"/>
                    <a:ea typeface="Karla" charset="0"/>
                    <a:cs typeface="Karla" charset="0"/>
                  </a:rPr>
                  <a:t>we calculate the t-statistic.</a:t>
                </a:r>
              </a:p>
              <a:p>
                <a:pPr>
                  <a:spcAft>
                    <a:spcPts val="1200"/>
                  </a:spcAft>
                </a:pPr>
                <a:endParaRPr lang="en-US" sz="2400" dirty="0">
                  <a:solidFill>
                    <a:schemeClr val="tx1">
                      <a:lumMod val="75000"/>
                      <a:lumOff val="25000"/>
                    </a:schemeClr>
                  </a:solidFill>
                  <a:latin typeface="Karla" charset="0"/>
                  <a:ea typeface="Karla" charset="0"/>
                  <a:cs typeface="Karla" charset="0"/>
                </a:endParaRPr>
              </a:p>
              <a:p>
                <a:pPr>
                  <a:spcAft>
                    <a:spcPts val="1200"/>
                  </a:spcAft>
                </a:pPr>
                <a:r>
                  <a:rPr lang="en-US" sz="2400" dirty="0">
                    <a:solidFill>
                      <a:schemeClr val="tx1">
                        <a:lumMod val="75000"/>
                        <a:lumOff val="25000"/>
                      </a:schemeClr>
                    </a:solidFill>
                    <a:latin typeface="Karla" charset="0"/>
                    <a:ea typeface="Karla" charset="0"/>
                    <a:cs typeface="Karla" charset="0"/>
                  </a:rPr>
                  <a:t>4. </a:t>
                </a:r>
                <a:r>
                  <a:rPr lang="en-US" sz="2400" b="1" dirty="0">
                    <a:solidFill>
                      <a:schemeClr val="tx1">
                        <a:lumMod val="75000"/>
                        <a:lumOff val="25000"/>
                      </a:schemeClr>
                    </a:solidFill>
                    <a:latin typeface="Karla" charset="0"/>
                    <a:ea typeface="Karla" charset="0"/>
                    <a:cs typeface="Karla" charset="0"/>
                  </a:rPr>
                  <a:t>Reject or not reject the hypothesis:  </a:t>
                </a:r>
              </a:p>
              <a:p>
                <a:pPr>
                  <a:spcAft>
                    <a:spcPts val="1200"/>
                  </a:spcAft>
                </a:pPr>
                <a:r>
                  <a:rPr lang="en-US" sz="2400" dirty="0">
                    <a:solidFill>
                      <a:schemeClr val="tx1">
                        <a:lumMod val="75000"/>
                        <a:lumOff val="25000"/>
                      </a:schemeClr>
                    </a:solidFill>
                    <a:latin typeface="Karla" charset="0"/>
                    <a:ea typeface="Karla" charset="0"/>
                    <a:cs typeface="Karla" charset="0"/>
                  </a:rPr>
                  <a:t>If there is really no relationship between </a:t>
                </a:r>
                <a:r>
                  <a:rPr lang="en-US" sz="2400" i="1" dirty="0">
                    <a:solidFill>
                      <a:schemeClr val="tx1">
                        <a:lumMod val="75000"/>
                        <a:lumOff val="25000"/>
                      </a:schemeClr>
                    </a:solidFill>
                    <a:latin typeface="Karla" charset="0"/>
                    <a:ea typeface="Karla" charset="0"/>
                    <a:cs typeface="Karla" charset="0"/>
                  </a:rPr>
                  <a:t>X</a:t>
                </a:r>
                <a:r>
                  <a:rPr lang="en-US" sz="2400" dirty="0">
                    <a:solidFill>
                      <a:schemeClr val="tx1">
                        <a:lumMod val="75000"/>
                        <a:lumOff val="25000"/>
                      </a:schemeClr>
                    </a:solidFill>
                    <a:latin typeface="Karla" charset="0"/>
                    <a:ea typeface="Karla" charset="0"/>
                    <a:cs typeface="Karla" charset="0"/>
                  </a:rPr>
                  <a:t> and </a:t>
                </a:r>
                <a:r>
                  <a:rPr lang="en-US" sz="2400" i="1" dirty="0">
                    <a:solidFill>
                      <a:schemeClr val="tx1">
                        <a:lumMod val="75000"/>
                        <a:lumOff val="25000"/>
                      </a:schemeClr>
                    </a:solidFill>
                    <a:latin typeface="Karla" charset="0"/>
                    <a:ea typeface="Karla" charset="0"/>
                    <a:cs typeface="Karla" charset="0"/>
                  </a:rPr>
                  <a:t>Y</a:t>
                </a:r>
                <a:r>
                  <a:rPr lang="en-US" sz="2400" dirty="0">
                    <a:solidFill>
                      <a:schemeClr val="tx1">
                        <a:lumMod val="75000"/>
                        <a:lumOff val="25000"/>
                      </a:schemeClr>
                    </a:solidFill>
                    <a:latin typeface="Karla" charset="0"/>
                    <a:ea typeface="Karla" charset="0"/>
                    <a:cs typeface="Karla" charset="0"/>
                  </a:rPr>
                  <a:t> , then we expect that will have a </a:t>
                </a:r>
                <a:r>
                  <a:rPr lang="en-US" sz="2400" i="1" dirty="0">
                    <a:solidFill>
                      <a:schemeClr val="tx1">
                        <a:lumMod val="75000"/>
                        <a:lumOff val="25000"/>
                      </a:schemeClr>
                    </a:solidFill>
                    <a:latin typeface="Karla" charset="0"/>
                    <a:ea typeface="Karla" charset="0"/>
                    <a:cs typeface="Karla" charset="0"/>
                  </a:rPr>
                  <a:t>t-distribution with n-2 degrees </a:t>
                </a:r>
                <a:r>
                  <a:rPr lang="en-US" sz="2400" dirty="0">
                    <a:solidFill>
                      <a:schemeClr val="tx1">
                        <a:lumMod val="75000"/>
                        <a:lumOff val="25000"/>
                      </a:schemeClr>
                    </a:solidFill>
                    <a:latin typeface="Karla" charset="0"/>
                    <a:ea typeface="Karla" charset="0"/>
                    <a:cs typeface="Karla" charset="0"/>
                  </a:rPr>
                  <a:t>of freedom. </a:t>
                </a:r>
              </a:p>
              <a:p>
                <a:pPr>
                  <a:spcAft>
                    <a:spcPts val="1200"/>
                  </a:spcAft>
                </a:pPr>
                <a:r>
                  <a:rPr lang="en-US" sz="2400" dirty="0">
                    <a:solidFill>
                      <a:schemeClr val="tx1">
                        <a:lumMod val="75000"/>
                        <a:lumOff val="25000"/>
                      </a:schemeClr>
                    </a:solidFill>
                    <a:latin typeface="Karla" charset="0"/>
                    <a:ea typeface="Karla" charset="0"/>
                    <a:cs typeface="Karla" charset="0"/>
                  </a:rPr>
                  <a:t>To compute the probability of observing any value equal to  </a:t>
                </a:r>
                <a14:m>
                  <m:oMath xmlns:m="http://schemas.openxmlformats.org/officeDocument/2006/math">
                    <m:r>
                      <a:rPr lang="en-US" sz="2400" b="0" i="1" smtClean="0">
                        <a:solidFill>
                          <a:schemeClr val="tx1">
                            <a:lumMod val="75000"/>
                            <a:lumOff val="25000"/>
                          </a:schemeClr>
                        </a:solidFill>
                        <a:latin typeface="Cambria Math" charset="0"/>
                        <a:ea typeface="Karla" charset="0"/>
                        <a:cs typeface="Karla" charset="0"/>
                      </a:rPr>
                      <m:t>|</m:t>
                    </m:r>
                    <m:r>
                      <a:rPr lang="en-US" sz="2400" b="0" i="1" smtClean="0">
                        <a:solidFill>
                          <a:schemeClr val="tx1">
                            <a:lumMod val="75000"/>
                            <a:lumOff val="25000"/>
                          </a:schemeClr>
                        </a:solidFill>
                        <a:latin typeface="Cambria Math" charset="0"/>
                        <a:ea typeface="Karla" charset="0"/>
                        <a:cs typeface="Karla" charset="0"/>
                      </a:rPr>
                      <m:t>𝑡</m:t>
                    </m:r>
                    <m:r>
                      <a:rPr lang="en-US" sz="2400" b="0" i="1" smtClean="0">
                        <a:solidFill>
                          <a:schemeClr val="tx1">
                            <a:lumMod val="75000"/>
                            <a:lumOff val="25000"/>
                          </a:schemeClr>
                        </a:solidFill>
                        <a:latin typeface="Cambria Math" charset="0"/>
                        <a:ea typeface="Karla" charset="0"/>
                        <a:cs typeface="Karla" charset="0"/>
                      </a:rPr>
                      <m:t>|</m:t>
                    </m:r>
                  </m:oMath>
                </a14:m>
                <a:r>
                  <a:rPr lang="en-US" sz="2400" dirty="0">
                    <a:solidFill>
                      <a:schemeClr val="tx1">
                        <a:lumMod val="75000"/>
                        <a:lumOff val="25000"/>
                      </a:schemeClr>
                    </a:solidFill>
                    <a:latin typeface="Karla" charset="0"/>
                    <a:ea typeface="Karla" charset="0"/>
                    <a:cs typeface="Karla" charset="0"/>
                  </a:rPr>
                  <a:t> or larger, assuming  </a:t>
                </a:r>
                <a14:m>
                  <m:oMath xmlns:m="http://schemas.openxmlformats.org/officeDocument/2006/math">
                    <m:sSub>
                      <m:sSubPr>
                        <m:ctrlPr>
                          <a:rPr lang="en-US" sz="2400" i="1">
                            <a:solidFill>
                              <a:schemeClr val="tx1">
                                <a:lumMod val="75000"/>
                                <a:lumOff val="25000"/>
                              </a:schemeClr>
                            </a:solidFill>
                            <a:latin typeface="Cambria Math" charset="0"/>
                            <a:ea typeface="Karla" charset="0"/>
                            <a:cs typeface="Karla" charset="0"/>
                          </a:rPr>
                        </m:ctrlPr>
                      </m:sSubPr>
                      <m:e>
                        <m:acc>
                          <m:accPr>
                            <m:chr m:val="̂"/>
                            <m:ctrlPr>
                              <a:rPr lang="en-US" sz="2400" i="1">
                                <a:solidFill>
                                  <a:schemeClr val="tx1">
                                    <a:lumMod val="75000"/>
                                    <a:lumOff val="25000"/>
                                  </a:schemeClr>
                                </a:solidFill>
                                <a:latin typeface="Cambria Math" charset="0"/>
                                <a:ea typeface="Karla" charset="0"/>
                                <a:cs typeface="Karla" charset="0"/>
                              </a:rPr>
                            </m:ctrlPr>
                          </m:accPr>
                          <m:e>
                            <m:r>
                              <a:rPr lang="en-US" sz="2400" i="1">
                                <a:solidFill>
                                  <a:schemeClr val="tx1">
                                    <a:lumMod val="75000"/>
                                    <a:lumOff val="25000"/>
                                  </a:schemeClr>
                                </a:solidFill>
                                <a:latin typeface="Cambria Math" charset="0"/>
                                <a:ea typeface="Cambria Math" charset="0"/>
                                <a:cs typeface="Cambria Math" charset="0"/>
                              </a:rPr>
                              <m:t>𝛽</m:t>
                            </m:r>
                          </m:e>
                        </m:acc>
                      </m:e>
                      <m:sub>
                        <m:r>
                          <a:rPr lang="en-US" sz="2400" i="1">
                            <a:solidFill>
                              <a:schemeClr val="tx1">
                                <a:lumMod val="75000"/>
                                <a:lumOff val="25000"/>
                              </a:schemeClr>
                            </a:solidFill>
                            <a:latin typeface="Cambria Math" charset="0"/>
                            <a:ea typeface="Karla" charset="0"/>
                            <a:cs typeface="Karla" charset="0"/>
                          </a:rPr>
                          <m:t>1</m:t>
                        </m:r>
                      </m:sub>
                    </m:sSub>
                    <m:r>
                      <a:rPr lang="en-US" sz="2400" b="0" i="1" smtClean="0">
                        <a:solidFill>
                          <a:schemeClr val="tx1">
                            <a:lumMod val="75000"/>
                            <a:lumOff val="25000"/>
                          </a:schemeClr>
                        </a:solidFill>
                        <a:latin typeface="Cambria Math" charset="0"/>
                        <a:ea typeface="Karla" charset="0"/>
                        <a:cs typeface="Karla" charset="0"/>
                      </a:rPr>
                      <m:t>=0</m:t>
                    </m:r>
                  </m:oMath>
                </a14:m>
                <a:r>
                  <a:rPr lang="en-US" sz="2400" dirty="0">
                    <a:solidFill>
                      <a:schemeClr val="tx1">
                        <a:lumMod val="75000"/>
                        <a:lumOff val="25000"/>
                      </a:schemeClr>
                    </a:solidFill>
                    <a:latin typeface="Karla" charset="0"/>
                    <a:ea typeface="Karla" charset="0"/>
                    <a:cs typeface="Karla" charset="0"/>
                  </a:rPr>
                  <a:t> is easy. We call this probability the p-value. </a:t>
                </a:r>
              </a:p>
              <a:p>
                <a:pPr lvl="1">
                  <a:spcAft>
                    <a:spcPts val="1200"/>
                  </a:spcAft>
                </a:pPr>
                <a:r>
                  <a:rPr lang="en-US" sz="2400" i="1" dirty="0">
                    <a:solidFill>
                      <a:schemeClr val="tx1">
                        <a:lumMod val="75000"/>
                        <a:lumOff val="25000"/>
                      </a:schemeClr>
                    </a:solidFill>
                    <a:latin typeface="Karla" charset="0"/>
                    <a:ea typeface="Karla" charset="0"/>
                    <a:cs typeface="Karla" charset="0"/>
                  </a:rPr>
                  <a:t>a small p-value indicates that it is unlikely to observe such a substantial association between the predictor and the response due to chance</a:t>
                </a:r>
              </a:p>
            </p:txBody>
          </p:sp>
        </mc:Choice>
        <mc:Fallback xmlns="">
          <p:sp>
            <p:nvSpPr>
              <p:cNvPr id="6" name="TextBox 5"/>
              <p:cNvSpPr txBox="1">
                <a:spLocks noRot="1" noChangeAspect="1" noMove="1" noResize="1" noEditPoints="1" noAdjustHandles="1" noChangeArrowheads="1" noChangeShapeType="1" noTextEdit="1"/>
              </p:cNvSpPr>
              <p:nvPr/>
            </p:nvSpPr>
            <p:spPr>
              <a:xfrm>
                <a:off x="812074" y="1308046"/>
                <a:ext cx="10567852" cy="4748992"/>
              </a:xfrm>
              <a:prstGeom prst="rect">
                <a:avLst/>
              </a:prstGeom>
              <a:blipFill rotWithShape="0">
                <a:blip r:embed="rId3"/>
                <a:stretch>
                  <a:fillRect l="-865" t="-1027" b="-205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81B7CCDB-6D39-0547-B7B3-C80E39D6513A}" type="slidenum">
              <a:rPr lang="en-US" smtClean="0"/>
              <a:t>15</a:t>
            </a:fld>
            <a:endParaRPr lang="en-US"/>
          </a:p>
        </p:txBody>
      </p:sp>
    </p:spTree>
    <p:extLst>
      <p:ext uri="{BB962C8B-B14F-4D97-AF65-F5344CB8AC3E}">
        <p14:creationId xmlns:p14="http://schemas.microsoft.com/office/powerpoint/2010/main" val="119821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6" name="TextBox 5"/>
          <p:cNvSpPr txBox="1"/>
          <p:nvPr/>
        </p:nvSpPr>
        <p:spPr>
          <a:xfrm>
            <a:off x="812074" y="1308046"/>
            <a:ext cx="10567852" cy="984885"/>
          </a:xfrm>
          <a:prstGeom prst="rect">
            <a:avLst/>
          </a:prstGeom>
          <a:noFill/>
        </p:spPr>
        <p:txBody>
          <a:bodyPr wrap="square" rtlCol="0">
            <a:spAutoFit/>
          </a:bodyPr>
          <a:lstStyle/>
          <a:p>
            <a:pPr>
              <a:spcAft>
                <a:spcPts val="1200"/>
              </a:spcAft>
            </a:pPr>
            <a:r>
              <a:rPr lang="en-US" sz="2400" dirty="0">
                <a:solidFill>
                  <a:schemeClr val="tx1">
                    <a:lumMod val="75000"/>
                    <a:lumOff val="25000"/>
                  </a:schemeClr>
                </a:solidFill>
                <a:latin typeface="Karla" charset="0"/>
                <a:ea typeface="Karla" charset="0"/>
                <a:cs typeface="Karla" charset="0"/>
              </a:rPr>
              <a:t>P-values for all three predictors </a:t>
            </a:r>
            <a:r>
              <a:rPr lang="en-US" sz="2400">
                <a:solidFill>
                  <a:schemeClr val="tx1">
                    <a:lumMod val="75000"/>
                    <a:lumOff val="25000"/>
                  </a:schemeClr>
                </a:solidFill>
                <a:latin typeface="Karla" charset="0"/>
                <a:ea typeface="Karla" charset="0"/>
                <a:cs typeface="Karla" charset="0"/>
              </a:rPr>
              <a:t>done independently</a:t>
            </a:r>
          </a:p>
          <a:p>
            <a:pPr>
              <a:spcAft>
                <a:spcPts val="1200"/>
              </a:spcAft>
            </a:pPr>
            <a:r>
              <a:rPr lang="en-US" sz="2400">
                <a:solidFill>
                  <a:schemeClr val="tx1">
                    <a:lumMod val="75000"/>
                    <a:lumOff val="25000"/>
                  </a:schemeClr>
                </a:solidFill>
                <a:latin typeface="Karla" charset="0"/>
                <a:ea typeface="Karla" charset="0"/>
                <a:cs typeface="Karla" charset="0"/>
              </a:rPr>
              <a:t> </a:t>
            </a: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1912077" y="3031392"/>
              <a:ext cx="8127999"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a:latin typeface="Cambria Math" charset="0"/>
                                          </a:rPr>
                                          <m:t>0</m:t>
                                        </m:r>
                                      </m:sub>
                                    </m:sSub>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nb-NO" dirty="0"/>
                            <a:t>0.353</a:t>
                          </a:r>
                          <a:endParaRPr lang="en-US" dirty="0"/>
                        </a:p>
                      </a:txBody>
                      <a:tcPr/>
                    </a:tc>
                    <a:tc>
                      <a:txBody>
                        <a:bodyPr/>
                        <a:lstStyle/>
                        <a:p>
                          <a:pPr algn="ctr"/>
                          <a:r>
                            <a:rPr lang="nb-NO" dirty="0"/>
                            <a:t>0.0023</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0.328</a:t>
                          </a:r>
                          <a:endParaRPr lang="en-US" dirty="0"/>
                        </a:p>
                      </a:txBody>
                      <a:tcPr/>
                    </a:tc>
                    <a:tc>
                      <a:txBody>
                        <a:bodyPr/>
                        <a:lstStyle/>
                        <a:p>
                          <a:pPr algn="ctr"/>
                          <a:r>
                            <a:rPr lang="nb-NO" dirty="0"/>
                            <a:t>0.0028</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21394814"/>
                  </p:ext>
                </p:extLst>
              </p:nvPr>
            </p:nvGraphicFramePr>
            <p:xfrm>
              <a:off x="1912077" y="3031392"/>
              <a:ext cx="8127999" cy="1139254"/>
            </p:xfrm>
            <a:graphic>
              <a:graphicData uri="http://schemas.openxmlformats.org/drawingml/2006/table">
                <a:tbl>
                  <a:tblPr firstRow="1" bandRow="1">
                    <a:tableStyleId>{793D81CF-94F2-401A-BA57-92F5A7B2D0C5}</a:tableStyleId>
                  </a:tblPr>
                  <a:tblGrid>
                    <a:gridCol w="2709333"/>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3"/>
                          <a:stretch>
                            <a:fillRect l="-100450" t="-7576" r="-100901" b="-207576"/>
                          </a:stretch>
                        </a:blipFill>
                      </a:tcPr>
                    </a:tc>
                    <a:tc>
                      <a:txBody>
                        <a:bodyPr/>
                        <a:lstStyle/>
                        <a:p>
                          <a:endParaRPr lang="en-US"/>
                        </a:p>
                      </a:txBody>
                      <a:tcPr>
                        <a:blipFill rotWithShape="0">
                          <a:blip r:embed="rId3"/>
                          <a:stretch>
                            <a:fillRect l="-200000" t="-7576" r="-674" b="-207576"/>
                          </a:stretch>
                        </a:blipFill>
                      </a:tcPr>
                    </a:tc>
                  </a:tr>
                  <a:tr h="370840">
                    <a:tc>
                      <a:txBody>
                        <a:bodyPr/>
                        <a:lstStyle/>
                        <a:p>
                          <a:r>
                            <a:rPr lang="en-US" dirty="0" smtClean="0"/>
                            <a:t>Analytic Formula</a:t>
                          </a:r>
                          <a:endParaRPr lang="en-US" dirty="0"/>
                        </a:p>
                      </a:txBody>
                      <a:tcPr/>
                    </a:tc>
                    <a:tc>
                      <a:txBody>
                        <a:bodyPr/>
                        <a:lstStyle/>
                        <a:p>
                          <a:pPr algn="ctr"/>
                          <a:r>
                            <a:rPr lang="nb-NO" dirty="0" smtClean="0"/>
                            <a:t>0.353</a:t>
                          </a:r>
                          <a:endParaRPr lang="en-US" dirty="0"/>
                        </a:p>
                      </a:txBody>
                      <a:tcPr/>
                    </a:tc>
                    <a:tc>
                      <a:txBody>
                        <a:bodyPr/>
                        <a:lstStyle/>
                        <a:p>
                          <a:pPr algn="ctr"/>
                          <a:r>
                            <a:rPr lang="nb-NO" dirty="0" smtClean="0"/>
                            <a:t>0.0023</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0.328</a:t>
                          </a:r>
                          <a:endParaRPr lang="en-US" dirty="0"/>
                        </a:p>
                      </a:txBody>
                      <a:tcPr/>
                    </a:tc>
                    <a:tc>
                      <a:txBody>
                        <a:bodyPr/>
                        <a:lstStyle/>
                        <a:p>
                          <a:pPr algn="ctr"/>
                          <a:r>
                            <a:rPr lang="nb-NO" dirty="0" smtClean="0"/>
                            <a:t>0.0028</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912078" y="1800488"/>
              <a:ext cx="8127999"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a:latin typeface="Cambria Math" charset="0"/>
                                          </a:rPr>
                                          <m:t>0</m:t>
                                        </m:r>
                                      </m:sub>
                                    </m:sSub>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nb-NO" dirty="0"/>
                            <a:t>0.353</a:t>
                          </a:r>
                          <a:endParaRPr lang="en-US" dirty="0"/>
                        </a:p>
                      </a:txBody>
                      <a:tcPr/>
                    </a:tc>
                    <a:tc>
                      <a:txBody>
                        <a:bodyPr/>
                        <a:lstStyle/>
                        <a:p>
                          <a:pPr algn="ctr"/>
                          <a:r>
                            <a:rPr lang="nb-NO" dirty="0"/>
                            <a:t>0.0023</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0.328</a:t>
                          </a:r>
                          <a:endParaRPr lang="en-US" dirty="0"/>
                        </a:p>
                      </a:txBody>
                      <a:tcPr/>
                    </a:tc>
                    <a:tc>
                      <a:txBody>
                        <a:bodyPr/>
                        <a:lstStyle/>
                        <a:p>
                          <a:pPr algn="ctr"/>
                          <a:r>
                            <a:rPr lang="nb-NO" dirty="0"/>
                            <a:t>0.0028</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30805925"/>
                  </p:ext>
                </p:extLst>
              </p:nvPr>
            </p:nvGraphicFramePr>
            <p:xfrm>
              <a:off x="1912078" y="1800488"/>
              <a:ext cx="8127999" cy="1139254"/>
            </p:xfrm>
            <a:graphic>
              <a:graphicData uri="http://schemas.openxmlformats.org/drawingml/2006/table">
                <a:tbl>
                  <a:tblPr firstRow="1" bandRow="1">
                    <a:tableStyleId>{793D81CF-94F2-401A-BA57-92F5A7B2D0C5}</a:tableStyleId>
                  </a:tblPr>
                  <a:tblGrid>
                    <a:gridCol w="2709333"/>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4"/>
                          <a:stretch>
                            <a:fillRect l="-100450" t="-7576" r="-100901" b="-207576"/>
                          </a:stretch>
                        </a:blipFill>
                      </a:tcPr>
                    </a:tc>
                    <a:tc>
                      <a:txBody>
                        <a:bodyPr/>
                        <a:lstStyle/>
                        <a:p>
                          <a:endParaRPr lang="en-US"/>
                        </a:p>
                      </a:txBody>
                      <a:tcPr>
                        <a:blipFill rotWithShape="0">
                          <a:blip r:embed="rId4"/>
                          <a:stretch>
                            <a:fillRect l="-200000" t="-7576" r="-674" b="-207576"/>
                          </a:stretch>
                        </a:blipFill>
                      </a:tcPr>
                    </a:tc>
                  </a:tr>
                  <a:tr h="370840">
                    <a:tc>
                      <a:txBody>
                        <a:bodyPr/>
                        <a:lstStyle/>
                        <a:p>
                          <a:r>
                            <a:rPr lang="en-US" dirty="0" smtClean="0"/>
                            <a:t>Analytic Formula</a:t>
                          </a:r>
                          <a:endParaRPr lang="en-US" dirty="0"/>
                        </a:p>
                      </a:txBody>
                      <a:tcPr/>
                    </a:tc>
                    <a:tc>
                      <a:txBody>
                        <a:bodyPr/>
                        <a:lstStyle/>
                        <a:p>
                          <a:pPr algn="ctr"/>
                          <a:r>
                            <a:rPr lang="nb-NO" dirty="0" smtClean="0"/>
                            <a:t>0.353</a:t>
                          </a:r>
                          <a:endParaRPr lang="en-US" dirty="0"/>
                        </a:p>
                      </a:txBody>
                      <a:tcPr/>
                    </a:tc>
                    <a:tc>
                      <a:txBody>
                        <a:bodyPr/>
                        <a:lstStyle/>
                        <a:p>
                          <a:pPr algn="ctr"/>
                          <a:r>
                            <a:rPr lang="nb-NO" dirty="0" smtClean="0"/>
                            <a:t>0.0023</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0.328</a:t>
                          </a:r>
                          <a:endParaRPr lang="en-US" dirty="0"/>
                        </a:p>
                      </a:txBody>
                      <a:tcPr/>
                    </a:tc>
                    <a:tc>
                      <a:txBody>
                        <a:bodyPr/>
                        <a:lstStyle/>
                        <a:p>
                          <a:pPr algn="ctr"/>
                          <a:r>
                            <a:rPr lang="nb-NO" dirty="0" smtClean="0"/>
                            <a:t>0.0028</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912077" y="4339480"/>
              <a:ext cx="8127999"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a:latin typeface="Cambria Math" charset="0"/>
                                          </a:rPr>
                                          <m:t>0</m:t>
                                        </m:r>
                                      </m:sub>
                                    </m:sSub>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nb-NO" dirty="0"/>
                            <a:t>0.353</a:t>
                          </a:r>
                          <a:endParaRPr lang="en-US" dirty="0"/>
                        </a:p>
                      </a:txBody>
                      <a:tcPr/>
                    </a:tc>
                    <a:tc>
                      <a:txBody>
                        <a:bodyPr/>
                        <a:lstStyle/>
                        <a:p>
                          <a:pPr algn="ctr"/>
                          <a:r>
                            <a:rPr lang="nb-NO" dirty="0"/>
                            <a:t>0.0023</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0.328</a:t>
                          </a:r>
                          <a:endParaRPr lang="en-US" dirty="0"/>
                        </a:p>
                      </a:txBody>
                      <a:tcPr/>
                    </a:tc>
                    <a:tc>
                      <a:txBody>
                        <a:bodyPr/>
                        <a:lstStyle/>
                        <a:p>
                          <a:pPr algn="ctr"/>
                          <a:r>
                            <a:rPr lang="nb-NO" dirty="0"/>
                            <a:t>0.0028</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569663537"/>
                  </p:ext>
                </p:extLst>
              </p:nvPr>
            </p:nvGraphicFramePr>
            <p:xfrm>
              <a:off x="1912077" y="4339480"/>
              <a:ext cx="8127999" cy="1139254"/>
            </p:xfrm>
            <a:graphic>
              <a:graphicData uri="http://schemas.openxmlformats.org/drawingml/2006/table">
                <a:tbl>
                  <a:tblPr firstRow="1" bandRow="1">
                    <a:tableStyleId>{793D81CF-94F2-401A-BA57-92F5A7B2D0C5}</a:tableStyleId>
                  </a:tblPr>
                  <a:tblGrid>
                    <a:gridCol w="2709333"/>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5"/>
                          <a:stretch>
                            <a:fillRect l="-100450" t="-7576" r="-100901" b="-209091"/>
                          </a:stretch>
                        </a:blipFill>
                      </a:tcPr>
                    </a:tc>
                    <a:tc>
                      <a:txBody>
                        <a:bodyPr/>
                        <a:lstStyle/>
                        <a:p>
                          <a:endParaRPr lang="en-US"/>
                        </a:p>
                      </a:txBody>
                      <a:tcPr>
                        <a:blipFill rotWithShape="0">
                          <a:blip r:embed="rId5"/>
                          <a:stretch>
                            <a:fillRect l="-200000" t="-7576" r="-674" b="-209091"/>
                          </a:stretch>
                        </a:blipFill>
                      </a:tcPr>
                    </a:tc>
                  </a:tr>
                  <a:tr h="370840">
                    <a:tc>
                      <a:txBody>
                        <a:bodyPr/>
                        <a:lstStyle/>
                        <a:p>
                          <a:r>
                            <a:rPr lang="en-US" dirty="0" smtClean="0"/>
                            <a:t>Analytic Formula</a:t>
                          </a:r>
                          <a:endParaRPr lang="en-US" dirty="0"/>
                        </a:p>
                      </a:txBody>
                      <a:tcPr/>
                    </a:tc>
                    <a:tc>
                      <a:txBody>
                        <a:bodyPr/>
                        <a:lstStyle/>
                        <a:p>
                          <a:pPr algn="ctr"/>
                          <a:r>
                            <a:rPr lang="nb-NO" dirty="0" smtClean="0"/>
                            <a:t>0.353</a:t>
                          </a:r>
                          <a:endParaRPr lang="en-US" dirty="0"/>
                        </a:p>
                      </a:txBody>
                      <a:tcPr/>
                    </a:tc>
                    <a:tc>
                      <a:txBody>
                        <a:bodyPr/>
                        <a:lstStyle/>
                        <a:p>
                          <a:pPr algn="ctr"/>
                          <a:r>
                            <a:rPr lang="nb-NO" dirty="0" smtClean="0"/>
                            <a:t>0.0023</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0.328</a:t>
                          </a:r>
                          <a:endParaRPr lang="en-US" dirty="0"/>
                        </a:p>
                      </a:txBody>
                      <a:tcPr/>
                    </a:tc>
                    <a:tc>
                      <a:txBody>
                        <a:bodyPr/>
                        <a:lstStyle/>
                        <a:p>
                          <a:pPr algn="ctr"/>
                          <a:r>
                            <a:rPr lang="nb-NO" dirty="0" smtClean="0"/>
                            <a:t>0.0028</a:t>
                          </a:r>
                          <a:endParaRPr lang="en-US" dirty="0"/>
                        </a:p>
                      </a:txBody>
                      <a:tcPr/>
                    </a:tc>
                  </a:tr>
                </a:tbl>
              </a:graphicData>
            </a:graphic>
          </p:graphicFrame>
        </mc:Fallback>
      </mc:AlternateContent>
      <p:sp>
        <p:nvSpPr>
          <p:cNvPr id="3" name="Slide Number Placeholder 2"/>
          <p:cNvSpPr>
            <a:spLocks noGrp="1"/>
          </p:cNvSpPr>
          <p:nvPr>
            <p:ph type="sldNum" sz="quarter" idx="12"/>
          </p:nvPr>
        </p:nvSpPr>
        <p:spPr/>
        <p:txBody>
          <a:bodyPr/>
          <a:lstStyle/>
          <a:p>
            <a:fld id="{81B7CCDB-6D39-0547-B7B3-C80E39D6513A}" type="slidenum">
              <a:rPr lang="en-US" smtClean="0"/>
              <a:t>16</a:t>
            </a:fld>
            <a:endParaRPr lang="en-US"/>
          </a:p>
        </p:txBody>
      </p:sp>
    </p:spTree>
    <p:extLst>
      <p:ext uri="{BB962C8B-B14F-4D97-AF65-F5344CB8AC3E}">
        <p14:creationId xmlns:p14="http://schemas.microsoft.com/office/powerpoint/2010/main" val="170261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t>Comparison of Two Models   </a:t>
                </a:r>
              </a:p>
              <a:p>
                <a:pPr>
                  <a:spcBef>
                    <a:spcPts val="0"/>
                  </a:spcBef>
                  <a:spcAft>
                    <a:spcPts val="1200"/>
                  </a:spcAft>
                </a:pPr>
                <a:r>
                  <a:rPr lang="en-US" sz="2400" dirty="0"/>
                  <a:t>	How do we choose from two different models?</a:t>
                </a:r>
              </a:p>
              <a:p>
                <a:pPr>
                  <a:spcBef>
                    <a:spcPts val="1872"/>
                  </a:spcBef>
                  <a:spcAft>
                    <a:spcPts val="1200"/>
                  </a:spcAft>
                </a:pPr>
                <a:r>
                  <a:rPr lang="en-US" sz="2400" b="1" dirty="0"/>
                  <a:t>Model Fitness </a:t>
                </a:r>
              </a:p>
              <a:p>
                <a:pPr>
                  <a:spcBef>
                    <a:spcPts val="0"/>
                  </a:spcBef>
                  <a:spcAft>
                    <a:spcPts val="1200"/>
                  </a:spcAft>
                </a:pPr>
                <a:r>
                  <a:rPr lang="en-US" sz="2400" dirty="0"/>
                  <a:t>	How does the model perform predicting? </a:t>
                </a:r>
                <a:endParaRPr lang="en-US" sz="2400" b="1" dirty="0"/>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well do 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2"/>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17</a:t>
            </a:fld>
            <a:endParaRPr lang="en-US"/>
          </a:p>
        </p:txBody>
      </p:sp>
      <p:sp>
        <p:nvSpPr>
          <p:cNvPr id="5" name="Rectangle 4"/>
          <p:cNvSpPr/>
          <p:nvPr/>
        </p:nvSpPr>
        <p:spPr>
          <a:xfrm>
            <a:off x="660828" y="3677159"/>
            <a:ext cx="10315575" cy="11858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2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2.22222E-6 L -0.00039 0.15903 " pathEditMode="relative" rAng="0" ptsTypes="AA">
                                      <p:cBhvr>
                                        <p:cTn id="6" dur="2000" fill="hold"/>
                                        <p:tgtEl>
                                          <p:spTgt spid="5"/>
                                        </p:tgtEl>
                                        <p:attrNameLst>
                                          <p:attrName>ppt_x</p:attrName>
                                          <p:attrName>ppt_y</p:attrName>
                                        </p:attrNameLst>
                                      </p:cBhvr>
                                      <p:rCtr x="-156"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56" y="1987654"/>
            <a:ext cx="6531792" cy="4354528"/>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18</a:t>
            </a:fld>
            <a:endParaRPr lang="en-US"/>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777577" y="983807"/>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Our confidence in </a:t>
                </a:r>
                <a14:m>
                  <m:oMath xmlns:m="http://schemas.openxmlformats.org/officeDocument/2006/math">
                    <m:r>
                      <a:rPr lang="en-US" sz="2400" b="0" i="1" smtClean="0">
                        <a:latin typeface="Cambria Math" charset="0"/>
                      </a:rPr>
                      <m:t>𝑓</m:t>
                    </m:r>
                  </m:oMath>
                </a14:m>
                <a:r>
                  <a:rPr lang="en-US" sz="2400" dirty="0"/>
                  <a:t> is directly connected with the confidence in </a:t>
                </a:r>
                <a14:m>
                  <m:oMath xmlns:m="http://schemas.openxmlformats.org/officeDocument/2006/math">
                    <m:r>
                      <a:rPr lang="en-US" sz="2400" b="0" i="1" smtClean="0">
                        <a:latin typeface="Cambria Math" charset="0"/>
                      </a:rPr>
                      <m:t>𝛽</m:t>
                    </m:r>
                  </m:oMath>
                </a14:m>
                <a:r>
                  <a:rPr lang="en-US" sz="2400" dirty="0"/>
                  <a:t>s. So for each </a:t>
                </a:r>
                <a14:m>
                  <m:oMath xmlns:m="http://schemas.openxmlformats.org/officeDocument/2006/math">
                    <m:r>
                      <a:rPr lang="en-US" sz="2400" b="0" i="1" smtClean="0">
                        <a:latin typeface="Cambria Math" charset="0"/>
                      </a:rPr>
                      <m:t>𝛽</m:t>
                    </m:r>
                  </m:oMath>
                </a14:m>
                <a:r>
                  <a:rPr lang="en-US" sz="2400" dirty="0"/>
                  <a:t> we can determine the model.</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777577" y="983807"/>
                <a:ext cx="10020439" cy="799725"/>
              </a:xfrm>
              <a:prstGeom prst="rect">
                <a:avLst/>
              </a:prstGeom>
              <a:blipFill rotWithShape="0">
                <a:blip r:embed="rId4"/>
                <a:stretch>
                  <a:fillRect l="-974" t="-6061" r="-974" b="-1969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221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4" name="Slide Number Placeholder 3"/>
          <p:cNvSpPr>
            <a:spLocks noGrp="1"/>
          </p:cNvSpPr>
          <p:nvPr>
            <p:ph type="sldNum" sz="quarter" idx="12"/>
          </p:nvPr>
        </p:nvSpPr>
        <p:spPr/>
        <p:txBody>
          <a:bodyPr/>
          <a:lstStyle/>
          <a:p>
            <a:fld id="{81B7CCDB-6D39-0547-B7B3-C80E39D6513A}" type="slidenum">
              <a:rPr lang="en-US" smtClean="0"/>
              <a:t>1</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xmlns="" id="{91E54E5B-C88E-ED43-B951-CBA664C28785}"/>
                  </a:ext>
                </a:extLst>
              </p:cNvPr>
              <p:cNvSpPr txBox="1">
                <a:spLocks/>
              </p:cNvSpPr>
              <p:nvPr/>
            </p:nvSpPr>
            <p:spPr>
              <a:xfrm>
                <a:off x="908385" y="983807"/>
                <a:ext cx="8904355" cy="4674402"/>
              </a:xfrm>
              <a:prstGeom prst="rect">
                <a:avLst/>
              </a:prstGeom>
              <a:ln w="12700">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72"/>
                  </a:spcBef>
                </a:pPr>
                <a:r>
                  <a:rPr lang="en-US" sz="2000" b="1" dirty="0"/>
                  <a:t>Simple Regression:</a:t>
                </a:r>
              </a:p>
              <a:p>
                <a:pPr marL="1085820" lvl="1" indent="-342900">
                  <a:spcBef>
                    <a:spcPts val="600"/>
                  </a:spcBef>
                  <a:buFont typeface="Arial" charset="0"/>
                  <a:buChar char="•"/>
                </a:pPr>
                <a:r>
                  <a:rPr lang="en-US" dirty="0"/>
                  <a:t>	</a:t>
                </a:r>
                <a:r>
                  <a:rPr lang="en-US" sz="2000" dirty="0"/>
                  <a:t>Predictor variables Standard Errors</a:t>
                </a:r>
              </a:p>
              <a:p>
                <a:pPr marL="1085820" lvl="1" indent="-342900">
                  <a:spcBef>
                    <a:spcPts val="600"/>
                  </a:spcBef>
                  <a:buFont typeface="Arial" charset="0"/>
                  <a:buChar char="•"/>
                </a:pPr>
                <a:r>
                  <a:rPr lang="en-US" sz="2000" dirty="0"/>
                  <a:t>	Evaluating Significance of Predictors </a:t>
                </a:r>
              </a:p>
              <a:p>
                <a:pPr marL="1085820" lvl="1" indent="-342900">
                  <a:spcBef>
                    <a:spcPts val="600"/>
                  </a:spcBef>
                  <a:buFont typeface="Arial" charset="0"/>
                  <a:buChar char="•"/>
                </a:pPr>
                <a:r>
                  <a:rPr lang="en-US" sz="2000" dirty="0"/>
                  <a:t>	Hypothesis Testing</a:t>
                </a:r>
              </a:p>
              <a:p>
                <a:pPr marL="1085820" lvl="1" indent="-342900">
                  <a:spcBef>
                    <a:spcPts val="600"/>
                  </a:spcBef>
                  <a:buFont typeface="Arial" charset="0"/>
                  <a:buChar char="•"/>
                </a:pPr>
                <a:r>
                  <a:rPr lang="en-US" sz="2000" dirty="0"/>
                  <a:t>	How well do we know </a:t>
                </a:r>
                <a14:m>
                  <m:oMath xmlns:m="http://schemas.openxmlformats.org/officeDocument/2006/math">
                    <m:acc>
                      <m:accPr>
                        <m:chr m:val="̂"/>
                        <m:ctrlPr>
                          <a:rPr lang="en-US" sz="2000" i="1">
                            <a:latin typeface="Cambria Math" charset="0"/>
                          </a:rPr>
                        </m:ctrlPr>
                      </m:accPr>
                      <m:e>
                        <m:r>
                          <a:rPr lang="en-US" sz="2000" b="0" i="1">
                            <a:latin typeface="Cambria Math" charset="0"/>
                          </a:rPr>
                          <m:t>𝑓</m:t>
                        </m:r>
                      </m:e>
                    </m:acc>
                  </m:oMath>
                </a14:m>
                <a:r>
                  <a:rPr lang="en-US" sz="2000" dirty="0"/>
                  <a:t>?</a:t>
                </a:r>
              </a:p>
              <a:p>
                <a:pPr marL="1085820" lvl="1" indent="-342900">
                  <a:spcBef>
                    <a:spcPts val="600"/>
                  </a:spcBef>
                  <a:buFont typeface="Arial" charset="0"/>
                  <a:buChar char="•"/>
                </a:pPr>
                <a:r>
                  <a:rPr lang="en-US" sz="2000" dirty="0"/>
                  <a:t>	How well do we know </a:t>
                </a:r>
                <a14:m>
                  <m:oMath xmlns:m="http://schemas.openxmlformats.org/officeDocument/2006/math">
                    <m:acc>
                      <m:accPr>
                        <m:chr m:val="̂"/>
                        <m:ctrlPr>
                          <a:rPr lang="en-US" sz="2000" i="1">
                            <a:latin typeface="Cambria Math" charset="0"/>
                          </a:rPr>
                        </m:ctrlPr>
                      </m:accPr>
                      <m:e>
                        <m:r>
                          <a:rPr lang="en-US" sz="2000" b="0" i="1" smtClean="0">
                            <a:latin typeface="Cambria Math" charset="0"/>
                          </a:rPr>
                          <m:t>𝑦</m:t>
                        </m:r>
                      </m:e>
                    </m:acc>
                  </m:oMath>
                </a14:m>
                <a:r>
                  <a:rPr lang="en-US" sz="2000" dirty="0"/>
                  <a:t>?</a:t>
                </a:r>
              </a:p>
              <a:p>
                <a:pPr>
                  <a:spcBef>
                    <a:spcPts val="600"/>
                  </a:spcBef>
                </a:pPr>
                <a:endParaRPr lang="en-US" sz="2000" dirty="0"/>
              </a:p>
              <a:p>
                <a:pPr>
                  <a:spcBef>
                    <a:spcPts val="0"/>
                  </a:spcBef>
                  <a:spcAft>
                    <a:spcPts val="1200"/>
                  </a:spcAft>
                </a:pPr>
                <a:r>
                  <a:rPr lang="en-US" sz="2000" b="1" dirty="0"/>
                  <a:t>Multiple Linear Regression: </a:t>
                </a:r>
              </a:p>
              <a:p>
                <a:pPr marL="1085820" lvl="1" indent="-342900">
                  <a:spcBef>
                    <a:spcPts val="0"/>
                  </a:spcBef>
                  <a:spcAft>
                    <a:spcPts val="600"/>
                  </a:spcAft>
                  <a:buFont typeface="Arial" charset="0"/>
                  <a:buChar char="•"/>
                </a:pPr>
                <a:r>
                  <a:rPr lang="en-US" sz="2000" dirty="0"/>
                  <a:t>	Categorical Predictors</a:t>
                </a:r>
              </a:p>
              <a:p>
                <a:pPr marL="1085820" lvl="1" indent="-342900">
                  <a:spcBef>
                    <a:spcPts val="0"/>
                  </a:spcBef>
                  <a:spcAft>
                    <a:spcPts val="600"/>
                  </a:spcAft>
                  <a:buFont typeface="Arial" charset="0"/>
                  <a:buChar char="•"/>
                </a:pPr>
                <a:r>
                  <a:rPr lang="en-US" sz="2000" dirty="0"/>
                  <a:t>	Collinearity</a:t>
                </a:r>
              </a:p>
              <a:p>
                <a:pPr marL="1085820" lvl="1" indent="-342900">
                  <a:spcBef>
                    <a:spcPts val="0"/>
                  </a:spcBef>
                  <a:spcAft>
                    <a:spcPts val="600"/>
                  </a:spcAft>
                  <a:buFont typeface="Arial" charset="0"/>
                  <a:buChar char="•"/>
                </a:pPr>
                <a:r>
                  <a:rPr lang="en-US" sz="2000" dirty="0"/>
                  <a:t>	Hypothesis Testing</a:t>
                </a:r>
              </a:p>
              <a:p>
                <a:pPr marL="1085820" lvl="1" indent="-342900">
                  <a:spcBef>
                    <a:spcPts val="0"/>
                  </a:spcBef>
                  <a:spcAft>
                    <a:spcPts val="1200"/>
                  </a:spcAft>
                  <a:buFont typeface="Arial" charset="0"/>
                  <a:buChar char="•"/>
                </a:pPr>
                <a:r>
                  <a:rPr lang="en-US" sz="2000" dirty="0"/>
                  <a:t>	Interaction Terms</a:t>
                </a:r>
              </a:p>
              <a:p>
                <a:pPr>
                  <a:spcBef>
                    <a:spcPts val="0"/>
                  </a:spcBef>
                </a:pPr>
                <a:r>
                  <a:rPr lang="en-US" sz="2000" b="1" dirty="0"/>
                  <a:t>Polynomial Regression</a:t>
                </a:r>
              </a:p>
              <a:p>
                <a:pPr>
                  <a:spcBef>
                    <a:spcPts val="672"/>
                  </a:spcBef>
                  <a:spcAft>
                    <a:spcPts val="1200"/>
                  </a:spcAft>
                </a:pPr>
                <a:endParaRPr lang="en-US" sz="2000" b="1" dirty="0"/>
              </a:p>
              <a:p>
                <a:pPr>
                  <a:spcBef>
                    <a:spcPts val="672"/>
                  </a:spcBef>
                  <a:spcAft>
                    <a:spcPts val="1200"/>
                  </a:spcAft>
                </a:pPr>
                <a:endParaRPr lang="en-US" sz="2000" b="1" dirty="0"/>
              </a:p>
              <a:p>
                <a:pPr>
                  <a:spcBef>
                    <a:spcPts val="672"/>
                  </a:spcBef>
                  <a:spcAft>
                    <a:spcPts val="1200"/>
                  </a:spcAft>
                </a:pPr>
                <a:endParaRPr lang="en-US" sz="2000" b="1" dirty="0"/>
              </a:p>
            </p:txBody>
          </p:sp>
        </mc:Choice>
        <mc:Fallback xmlns="">
          <p:sp>
            <p:nvSpPr>
              <p:cNvPr id="5" name="Content Placeholder 2">
                <a:extLst>
                  <a:ext uri="{FF2B5EF4-FFF2-40B4-BE49-F238E27FC236}">
                    <a16:creationId xmlns="" xmlns:a16="http://schemas.microsoft.com/office/drawing/2014/main" xmlns:a14="http://schemas.microsoft.com/office/drawing/2010/main" id="{91E54E5B-C88E-ED43-B951-CBA664C28785}"/>
                  </a:ext>
                </a:extLst>
              </p:cNvPr>
              <p:cNvSpPr txBox="1">
                <a:spLocks noRot="1" noChangeAspect="1" noMove="1" noResize="1" noEditPoints="1" noAdjustHandles="1" noChangeArrowheads="1" noChangeShapeType="1" noTextEdit="1"/>
              </p:cNvSpPr>
              <p:nvPr/>
            </p:nvSpPr>
            <p:spPr>
              <a:xfrm>
                <a:off x="908385" y="983807"/>
                <a:ext cx="8904355" cy="4674402"/>
              </a:xfrm>
              <a:prstGeom prst="rect">
                <a:avLst/>
              </a:prstGeom>
              <a:blipFill rotWithShape="0">
                <a:blip r:embed="rId2"/>
                <a:stretch>
                  <a:fillRect l="-684" t="-652" b="-11995"/>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5841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247" y="1987654"/>
            <a:ext cx="6515100" cy="434340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19</a:t>
            </a:fld>
            <a:endParaRPr lang="en-US"/>
          </a:p>
        </p:txBody>
      </p:sp>
      <p:sp>
        <p:nvSpPr>
          <p:cNvPr id="9" name="Content Placeholder 2"/>
          <p:cNvSpPr txBox="1">
            <a:spLocks/>
          </p:cNvSpPr>
          <p:nvPr/>
        </p:nvSpPr>
        <p:spPr>
          <a:xfrm>
            <a:off x="777577" y="983807"/>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Here we show two difference set of models given the fitted coefficients for a given subsample</a:t>
            </a:r>
          </a:p>
        </p:txBody>
      </p:sp>
    </p:spTree>
    <p:extLst>
      <p:ext uri="{BB962C8B-B14F-4D97-AF65-F5344CB8AC3E}">
        <p14:creationId xmlns:p14="http://schemas.microsoft.com/office/powerpoint/2010/main" val="191237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247" y="1987654"/>
            <a:ext cx="6515100" cy="434340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20</a:t>
            </a:fld>
            <a:endParaRPr lang="en-US"/>
          </a:p>
        </p:txBody>
      </p:sp>
      <p:sp>
        <p:nvSpPr>
          <p:cNvPr id="8" name="Content Placeholder 2"/>
          <p:cNvSpPr txBox="1">
            <a:spLocks/>
          </p:cNvSpPr>
          <p:nvPr/>
        </p:nvSpPr>
        <p:spPr>
          <a:xfrm>
            <a:off x="777577" y="983807"/>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There is one such regression line for every imaginable sub-sample. </a:t>
            </a:r>
          </a:p>
        </p:txBody>
      </p:sp>
    </p:spTree>
    <p:extLst>
      <p:ext uri="{BB962C8B-B14F-4D97-AF65-F5344CB8AC3E}">
        <p14:creationId xmlns:p14="http://schemas.microsoft.com/office/powerpoint/2010/main" val="191849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247" y="1987654"/>
            <a:ext cx="6515100" cy="4343400"/>
          </a:xfrm>
          <a:prstGeom prst="rect">
            <a:avLst/>
          </a:prstGeom>
        </p:spPr>
      </p:pic>
      <p:pic>
        <p:nvPicPr>
          <p:cNvPr id="7" name="Picture 6">
            <a:extLst>
              <a:ext uri="{FF2B5EF4-FFF2-40B4-BE49-F238E27FC236}">
                <a16:creationId xmlns:a16="http://schemas.microsoft.com/office/drawing/2014/main" xmlns="" id="{63E99432-39F7-0040-BE73-4E4EA3F6EEC0}"/>
              </a:ext>
            </a:extLst>
          </p:cNvPr>
          <p:cNvPicPr>
            <a:picLocks noChangeAspect="1"/>
          </p:cNvPicPr>
          <p:nvPr/>
        </p:nvPicPr>
        <p:blipFill>
          <a:blip r:embed="rId3"/>
          <a:stretch>
            <a:fillRect/>
          </a:stretch>
        </p:blipFill>
        <p:spPr>
          <a:xfrm rot="5400000">
            <a:off x="5296607" y="3626884"/>
            <a:ext cx="3486239" cy="700076"/>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21</a:t>
            </a:fld>
            <a:endParaRPr lang="en-US"/>
          </a:p>
        </p:txBody>
      </p:sp>
      <p:cxnSp>
        <p:nvCxnSpPr>
          <p:cNvPr id="10" name="Straight Connector 9"/>
          <p:cNvCxnSpPr/>
          <p:nvPr/>
        </p:nvCxnSpPr>
        <p:spPr>
          <a:xfrm>
            <a:off x="6768791" y="2520175"/>
            <a:ext cx="22301" cy="2966225"/>
          </a:xfrm>
          <a:prstGeom prst="line">
            <a:avLst/>
          </a:prstGeom>
          <a:ln>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777577" y="825304"/>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Below we show all regression lines for a thousand of such sub-samples.  </a:t>
            </a:r>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777577" y="1225166"/>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For a given </a:t>
                </a:r>
                <a14:m>
                  <m:oMath xmlns:m="http://schemas.openxmlformats.org/officeDocument/2006/math">
                    <m:r>
                      <a:rPr lang="en-US" sz="2400" i="1">
                        <a:latin typeface="Cambria Math" charset="0"/>
                      </a:rPr>
                      <m:t>𝑥</m:t>
                    </m:r>
                  </m:oMath>
                </a14:m>
                <a:r>
                  <a:rPr lang="en-US" sz="2400" dirty="0"/>
                  <a:t>, we examine the distribution of </a:t>
                </a:r>
                <a14:m>
                  <m:oMath xmlns:m="http://schemas.openxmlformats.org/officeDocument/2006/math">
                    <m:acc>
                      <m:accPr>
                        <m:chr m:val="̂"/>
                        <m:ctrlPr>
                          <a:rPr lang="en-US" sz="2400" i="1">
                            <a:latin typeface="Cambria Math" charset="0"/>
                          </a:rPr>
                        </m:ctrlPr>
                      </m:accPr>
                      <m:e>
                        <m:r>
                          <a:rPr lang="en-US" sz="2400" b="0" i="1" smtClean="0">
                            <a:latin typeface="Cambria Math" charset="0"/>
                          </a:rPr>
                          <m:t>𝑓</m:t>
                        </m:r>
                      </m:e>
                    </m:acc>
                  </m:oMath>
                </a14:m>
                <a:r>
                  <a:rPr lang="en-US" sz="2400" dirty="0"/>
                  <a:t>, and determine the mean and standard deviation.  </a:t>
                </a: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777577" y="1225166"/>
                <a:ext cx="10317886" cy="799725"/>
              </a:xfrm>
              <a:prstGeom prst="rect">
                <a:avLst/>
              </a:prstGeom>
              <a:blipFill rotWithShape="0">
                <a:blip r:embed="rId5"/>
                <a:stretch>
                  <a:fillRect l="-946" t="-3053" r="-355" b="-2290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54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75E-6 -1.11111E-6 L 0.22943 0.04283 " pathEditMode="relative" rAng="0" ptsTypes="AA">
                                      <p:cBhvr>
                                        <p:cTn id="14" dur="2000" fill="hold"/>
                                        <p:tgtEl>
                                          <p:spTgt spid="7"/>
                                        </p:tgtEl>
                                        <p:attrNameLst>
                                          <p:attrName>ppt_x</p:attrName>
                                          <p:attrName>ppt_y</p:attrName>
                                        </p:attrNameLst>
                                      </p:cBhvr>
                                      <p:rCtr x="11471" y="2130"/>
                                    </p:animMotion>
                                  </p:childTnLst>
                                </p:cTn>
                              </p:par>
                              <p:par>
                                <p:cTn id="15" presetID="6" presetClass="emph" presetSubtype="0" fill="hold" nodeType="with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72074" y="3269807"/>
            <a:ext cx="548640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247" y="1987654"/>
            <a:ext cx="6515100" cy="434340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22</a:t>
            </a:fld>
            <a:endParaRPr lang="en-US"/>
          </a:p>
        </p:txBody>
      </p:sp>
      <p:cxnSp>
        <p:nvCxnSpPr>
          <p:cNvPr id="10" name="Straight Connector 9"/>
          <p:cNvCxnSpPr/>
          <p:nvPr/>
        </p:nvCxnSpPr>
        <p:spPr>
          <a:xfrm>
            <a:off x="6768791" y="2520175"/>
            <a:ext cx="22301" cy="2966225"/>
          </a:xfrm>
          <a:prstGeom prst="line">
            <a:avLst/>
          </a:prstGeom>
          <a:ln>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777577" y="825304"/>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Below we show all regression lines for a thousand of such sub-samples.  </a:t>
            </a:r>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777577" y="1225166"/>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For a given </a:t>
                </a:r>
                <a14:m>
                  <m:oMath xmlns:m="http://schemas.openxmlformats.org/officeDocument/2006/math">
                    <m:r>
                      <a:rPr lang="en-US" sz="2400" i="1">
                        <a:latin typeface="Cambria Math" charset="0"/>
                      </a:rPr>
                      <m:t>𝑥</m:t>
                    </m:r>
                  </m:oMath>
                </a14:m>
                <a:r>
                  <a:rPr lang="en-US" sz="2400" dirty="0"/>
                  <a:t>, we examine the distribution of </a:t>
                </a:r>
                <a14:m>
                  <m:oMath xmlns:m="http://schemas.openxmlformats.org/officeDocument/2006/math">
                    <m:acc>
                      <m:accPr>
                        <m:chr m:val="̂"/>
                        <m:ctrlPr>
                          <a:rPr lang="en-US" sz="2400" i="1">
                            <a:latin typeface="Cambria Math" charset="0"/>
                          </a:rPr>
                        </m:ctrlPr>
                      </m:accPr>
                      <m:e>
                        <m:r>
                          <a:rPr lang="en-US" sz="2400" b="0" i="1" smtClean="0">
                            <a:latin typeface="Cambria Math" charset="0"/>
                          </a:rPr>
                          <m:t>𝑓</m:t>
                        </m:r>
                      </m:e>
                    </m:acc>
                  </m:oMath>
                </a14:m>
                <a:r>
                  <a:rPr lang="en-US" sz="2400" dirty="0"/>
                  <a:t>, and determine the mean and standard deviation.  </a:t>
                </a: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777577" y="1225166"/>
                <a:ext cx="10317886" cy="799725"/>
              </a:xfrm>
              <a:prstGeom prst="rect">
                <a:avLst/>
              </a:prstGeom>
              <a:blipFill rotWithShape="0">
                <a:blip r:embed="rId5"/>
                <a:stretch>
                  <a:fillRect l="-946" t="-3053" r="-355" b="-2290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88549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77437" y="3275638"/>
            <a:ext cx="548640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247" y="1987654"/>
            <a:ext cx="6515100" cy="4343400"/>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23</a:t>
            </a:fld>
            <a:endParaRPr lang="en-US"/>
          </a:p>
        </p:txBody>
      </p:sp>
      <p:cxnSp>
        <p:nvCxnSpPr>
          <p:cNvPr id="10" name="Straight Connector 9"/>
          <p:cNvCxnSpPr/>
          <p:nvPr/>
        </p:nvCxnSpPr>
        <p:spPr>
          <a:xfrm>
            <a:off x="6768791" y="2520175"/>
            <a:ext cx="22301" cy="2966225"/>
          </a:xfrm>
          <a:prstGeom prst="line">
            <a:avLst/>
          </a:prstGeom>
          <a:ln>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777577" y="825304"/>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Below we show all regression lines for a thousand of such sub-samples.  </a:t>
            </a:r>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777577" y="1225166"/>
                <a:ext cx="10317886"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For a given </a:t>
                </a:r>
                <a14:m>
                  <m:oMath xmlns:m="http://schemas.openxmlformats.org/officeDocument/2006/math">
                    <m:r>
                      <a:rPr lang="en-US" sz="2400" i="1">
                        <a:latin typeface="Cambria Math" charset="0"/>
                      </a:rPr>
                      <m:t>𝑥</m:t>
                    </m:r>
                  </m:oMath>
                </a14:m>
                <a:r>
                  <a:rPr lang="en-US" sz="2400" dirty="0"/>
                  <a:t>, we examine the distribution of </a:t>
                </a:r>
                <a14:m>
                  <m:oMath xmlns:m="http://schemas.openxmlformats.org/officeDocument/2006/math">
                    <m:acc>
                      <m:accPr>
                        <m:chr m:val="̂"/>
                        <m:ctrlPr>
                          <a:rPr lang="en-US" sz="2400" i="1">
                            <a:latin typeface="Cambria Math" charset="0"/>
                          </a:rPr>
                        </m:ctrlPr>
                      </m:accPr>
                      <m:e>
                        <m:r>
                          <a:rPr lang="en-US" sz="2400" b="0" i="1" smtClean="0">
                            <a:latin typeface="Cambria Math" charset="0"/>
                          </a:rPr>
                          <m:t>𝑓</m:t>
                        </m:r>
                      </m:e>
                    </m:acc>
                  </m:oMath>
                </a14:m>
                <a:r>
                  <a:rPr lang="en-US" sz="2400" dirty="0"/>
                  <a:t>, and determine the mean and standard deviation.  </a:t>
                </a: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777577" y="1225166"/>
                <a:ext cx="10317886" cy="799725"/>
              </a:xfrm>
              <a:prstGeom prst="rect">
                <a:avLst/>
              </a:prstGeom>
              <a:blipFill rotWithShape="0">
                <a:blip r:embed="rId5"/>
                <a:stretch>
                  <a:fillRect l="-946" t="-3053" r="-355" b="-2290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7406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How well do we know </a:t>
                </a:r>
                <a14:m>
                  <m:oMath xmlns:m="http://schemas.openxmlformats.org/officeDocument/2006/math">
                    <m:acc>
                      <m:accPr>
                        <m:chr m:val="̂"/>
                        <m:ctrlPr>
                          <a:rPr lang="en-US" i="1">
                            <a:latin typeface="Cambria Math" charset="0"/>
                            <a:ea typeface="Karla" charset="0"/>
                            <a:cs typeface="Karla" charset="0"/>
                          </a:rPr>
                        </m:ctrlPr>
                      </m:accPr>
                      <m:e>
                        <m:r>
                          <a:rPr lang="en-US" b="0" i="1">
                            <a:latin typeface="Cambria Math" panose="02040503050406030204" pitchFamily="18" charset="0"/>
                            <a:ea typeface="Karla" charset="0"/>
                            <a:cs typeface="Karla" charset="0"/>
                          </a:rPr>
                          <m:t>𝑓</m:t>
                        </m:r>
                      </m:e>
                    </m:acc>
                  </m:oMath>
                </a14:m>
                <a:r>
                  <a:rPr lang="en-US" dirty="0">
                    <a:latin typeface="Karla" charset="0"/>
                    <a:ea typeface="Karla" charset="0"/>
                    <a:cs typeface="Karla"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326" t="-6400" b="-6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24</a:t>
            </a:fld>
            <a:endParaRPr lang="en-US"/>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777577" y="983807"/>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For every </a:t>
                </a:r>
                <a14:m>
                  <m:oMath xmlns:m="http://schemas.openxmlformats.org/officeDocument/2006/math">
                    <m:r>
                      <a:rPr lang="en-US" sz="2400" b="0" i="1" smtClean="0">
                        <a:latin typeface="Cambria Math" charset="0"/>
                      </a:rPr>
                      <m:t>𝑥</m:t>
                    </m:r>
                  </m:oMath>
                </a14:m>
                <a:r>
                  <a:rPr lang="en-US" sz="2400" dirty="0"/>
                  <a:t>, we calculate the mean of the models, </a:t>
                </a:r>
                <a14:m>
                  <m:oMath xmlns:m="http://schemas.openxmlformats.org/officeDocument/2006/math">
                    <m:acc>
                      <m:accPr>
                        <m:chr m:val="̂"/>
                        <m:ctrlPr>
                          <a:rPr lang="en-US" sz="2400" i="1" smtClean="0">
                            <a:latin typeface="Cambria Math" charset="0"/>
                          </a:rPr>
                        </m:ctrlPr>
                      </m:accPr>
                      <m:e>
                        <m:r>
                          <a:rPr lang="en-US" sz="2400" b="0" i="1" smtClean="0">
                            <a:latin typeface="Cambria Math" charset="0"/>
                          </a:rPr>
                          <m:t>𝑓</m:t>
                        </m:r>
                      </m:e>
                    </m:acc>
                  </m:oMath>
                </a14:m>
                <a:r>
                  <a:rPr lang="en-US" sz="2400" dirty="0"/>
                  <a:t> (shown with dotted line) and the 95% CI of those models (shaded area).</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777577" y="983807"/>
                <a:ext cx="10020439" cy="799725"/>
              </a:xfrm>
              <a:prstGeom prst="rect">
                <a:avLst/>
              </a:prstGeom>
              <a:blipFill rotWithShape="0">
                <a:blip r:embed="rId4"/>
                <a:stretch>
                  <a:fillRect l="-974" t="-3030" r="-1582" b="-21970"/>
                </a:stretch>
              </a:blipFill>
              <a:ln>
                <a:noFill/>
              </a:ln>
            </p:spPr>
            <p:txBody>
              <a:bodyPr/>
              <a:lstStyle/>
              <a:p>
                <a:r>
                  <a:rPr lang="en-US">
                    <a:noFill/>
                  </a:rPr>
                  <a:t> </a:t>
                </a:r>
              </a:p>
            </p:txBody>
          </p:sp>
        </mc:Fallback>
      </mc:AlternateContent>
      <p:grpSp>
        <p:nvGrpSpPr>
          <p:cNvPr id="6" name="Group 5"/>
          <p:cNvGrpSpPr/>
          <p:nvPr/>
        </p:nvGrpSpPr>
        <p:grpSpPr>
          <a:xfrm>
            <a:off x="2501218" y="1944111"/>
            <a:ext cx="6515100" cy="4343400"/>
            <a:chOff x="2501218" y="1944111"/>
            <a:chExt cx="6515100" cy="434340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218" y="1944111"/>
              <a:ext cx="6515100" cy="43434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499430" y="2662139"/>
                  <a:ext cx="1320800" cy="384914"/>
                </a:xfrm>
                <a:prstGeom prst="rect">
                  <a:avLst/>
                </a:prstGeom>
                <a:solidFill>
                  <a:schemeClr val="bg1"/>
                </a:solidFill>
              </p:spPr>
              <p:txBody>
                <a:bodyPr wrap="square" rtlCol="0">
                  <a:spAutoFit/>
                </a:bodyPr>
                <a:lstStyle/>
                <a:p>
                  <a:r>
                    <a:rPr lang="en-US" dirty="0"/>
                    <a:t>Estimated </a:t>
                  </a:r>
                  <a14:m>
                    <m:oMath xmlns:m="http://schemas.openxmlformats.org/officeDocument/2006/math">
                      <m:acc>
                        <m:accPr>
                          <m:chr m:val="̂"/>
                          <m:ctrlPr>
                            <a:rPr lang="en-US" i="1" dirty="0" smtClean="0">
                              <a:latin typeface="Cambria Math" charset="0"/>
                            </a:rPr>
                          </m:ctrlPr>
                        </m:accPr>
                        <m:e>
                          <m:r>
                            <a:rPr lang="en-US" b="0" i="1" dirty="0" smtClean="0">
                              <a:latin typeface="Cambria Math" charset="0"/>
                            </a:rPr>
                            <m:t>𝑓</m:t>
                          </m:r>
                        </m:e>
                      </m:acc>
                    </m:oMath>
                  </a14:m>
                  <a:endParaRPr lang="en-US" i="1" dirty="0"/>
                </a:p>
              </p:txBody>
            </p:sp>
          </mc:Choice>
          <mc:Fallback xmlns="">
            <p:sp>
              <p:nvSpPr>
                <p:cNvPr id="5" name="TextBox 4"/>
                <p:cNvSpPr txBox="1">
                  <a:spLocks noRot="1" noChangeAspect="1" noMove="1" noResize="1" noEditPoints="1" noAdjustHandles="1" noChangeArrowheads="1" noChangeShapeType="1" noTextEdit="1"/>
                </p:cNvSpPr>
                <p:nvPr/>
              </p:nvSpPr>
              <p:spPr>
                <a:xfrm>
                  <a:off x="4499430" y="2662139"/>
                  <a:ext cx="1320800" cy="384914"/>
                </a:xfrm>
                <a:prstGeom prst="rect">
                  <a:avLst/>
                </a:prstGeom>
                <a:blipFill rotWithShape="0">
                  <a:blip r:embed="rId6"/>
                  <a:stretch>
                    <a:fillRect l="-3687" t="-7937" r="-12442" b="-25397"/>
                  </a:stretch>
                </a:blipFill>
              </p:spPr>
              <p:txBody>
                <a:bodyPr/>
                <a:lstStyle/>
                <a:p>
                  <a:r>
                    <a:rPr lang="en-US">
                      <a:noFill/>
                    </a:rPr>
                    <a:t> </a:t>
                  </a:r>
                </a:p>
              </p:txBody>
            </p:sp>
          </mc:Fallback>
        </mc:AlternateContent>
      </p:grpSp>
    </p:spTree>
    <p:extLst>
      <p:ext uri="{BB962C8B-B14F-4D97-AF65-F5344CB8AC3E}">
        <p14:creationId xmlns:p14="http://schemas.microsoft.com/office/powerpoint/2010/main" val="138475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spcBef>
                    <a:spcPts val="672"/>
                  </a:spcBef>
                  <a:spcAft>
                    <a:spcPts val="1200"/>
                  </a:spcAft>
                </a:pPr>
                <a:r>
                  <a:rPr lang="en-US" dirty="0">
                    <a:latin typeface="Karla" charset="0"/>
                    <a:ea typeface="Karla" charset="0"/>
                    <a:cs typeface="Karla" charset="0"/>
                  </a:rPr>
                  <a:t>Confidence in predicting </a:t>
                </a:r>
                <a14:m>
                  <m:oMath xmlns:m="http://schemas.openxmlformats.org/officeDocument/2006/math">
                    <m:acc>
                      <m:accPr>
                        <m:chr m:val="̂"/>
                        <m:ctrlPr>
                          <a:rPr lang="en-US" i="1">
                            <a:latin typeface="Cambria Math" charset="0"/>
                            <a:ea typeface="Karla" charset="0"/>
                            <a:cs typeface="Karla" charset="0"/>
                          </a:rPr>
                        </m:ctrlPr>
                      </m:accPr>
                      <m:e>
                        <m:r>
                          <a:rPr lang="en-US" b="0" i="1" smtClean="0">
                            <a:latin typeface="Cambria Math" charset="0"/>
                            <a:ea typeface="Karla" charset="0"/>
                            <a:cs typeface="Karla" charset="0"/>
                          </a:rPr>
                          <m:t>𝑦</m:t>
                        </m:r>
                      </m:e>
                    </m:acc>
                  </m:oMath>
                </a14:m>
                <a:endParaRPr lang="en-US" dirty="0">
                  <a:latin typeface="Karla" charset="0"/>
                  <a:ea typeface="Karla" charset="0"/>
                  <a:cs typeface="Karla"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326" t="-10400" b="-2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25</a:t>
            </a:fld>
            <a:endParaRPr lang="en-US"/>
          </a:p>
        </p:txBody>
      </p:sp>
      <p:sp>
        <p:nvSpPr>
          <p:cNvPr id="8" name="Content Placeholder 2"/>
          <p:cNvSpPr txBox="1">
            <a:spLocks/>
          </p:cNvSpPr>
          <p:nvPr/>
        </p:nvSpPr>
        <p:spPr>
          <a:xfrm>
            <a:off x="777577" y="983807"/>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 </a:t>
            </a:r>
          </a:p>
          <a:p>
            <a:r>
              <a:rPr lang="en-US" sz="2400" dirty="0"/>
              <a:t> </a:t>
            </a:r>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463480" y="816842"/>
                <a:ext cx="10020439" cy="79972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r>
                  <a:rPr lang="en-US" sz="2400" dirty="0"/>
                  <a:t>For a given </a:t>
                </a:r>
                <a14:m>
                  <m:oMath xmlns:m="http://schemas.openxmlformats.org/officeDocument/2006/math">
                    <m:r>
                      <a:rPr lang="en-US" sz="2400" i="1">
                        <a:latin typeface="Cambria Math" charset="0"/>
                      </a:rPr>
                      <m:t>𝑥</m:t>
                    </m:r>
                  </m:oMath>
                </a14:m>
                <a:endParaRPr lang="en-US" sz="2400" b="0" dirty="0"/>
              </a:p>
              <a:p>
                <a:pPr marL="342900" indent="-342900">
                  <a:buFont typeface="Arial" charset="0"/>
                  <a:buChar char="•"/>
                </a:pPr>
                <a:r>
                  <a:rPr lang="en-US" sz="2400" b="0" dirty="0"/>
                  <a:t>We have a distribution of models </a:t>
                </a:r>
                <a14:m>
                  <m:oMath xmlns:m="http://schemas.openxmlformats.org/officeDocument/2006/math">
                    <m:r>
                      <a:rPr lang="en-US" sz="2400" b="0" i="1" smtClean="0">
                        <a:latin typeface="Cambria Math" charset="0"/>
                      </a:rPr>
                      <m:t>𝑓</m:t>
                    </m:r>
                    <m:d>
                      <m:dPr>
                        <m:ctrlPr>
                          <a:rPr lang="en-US" sz="2400" b="0" i="1" smtClean="0">
                            <a:latin typeface="Cambria Math" charset="0"/>
                          </a:rPr>
                        </m:ctrlPr>
                      </m:dPr>
                      <m:e>
                        <m:r>
                          <a:rPr lang="en-US" sz="2400" b="0" i="1" smtClean="0">
                            <a:latin typeface="Cambria Math" charset="0"/>
                          </a:rPr>
                          <m:t>𝑥</m:t>
                        </m:r>
                      </m:e>
                    </m:d>
                  </m:oMath>
                </a14:m>
                <a:endParaRPr lang="en-US" sz="2400" dirty="0"/>
              </a:p>
              <a:p>
                <a:pPr marL="342900" indent="-342900">
                  <a:buFont typeface="Arial" charset="0"/>
                  <a:buChar char="•"/>
                </a:pPr>
                <a:r>
                  <a:rPr lang="en-US" sz="2400" dirty="0"/>
                  <a:t>For each of these </a:t>
                </a:r>
                <a14:m>
                  <m:oMath xmlns:m="http://schemas.openxmlformats.org/officeDocument/2006/math">
                    <m:r>
                      <a:rPr lang="en-US" sz="2400" i="1">
                        <a:latin typeface="Cambria Math" charset="0"/>
                      </a:rPr>
                      <m:t>𝑓</m:t>
                    </m:r>
                    <m:d>
                      <m:dPr>
                        <m:ctrlPr>
                          <a:rPr lang="en-US" sz="2400" i="1">
                            <a:latin typeface="Cambria Math" charset="0"/>
                          </a:rPr>
                        </m:ctrlPr>
                      </m:dPr>
                      <m:e>
                        <m:r>
                          <a:rPr lang="en-US" sz="2400" i="1">
                            <a:latin typeface="Cambria Math" charset="0"/>
                          </a:rPr>
                          <m:t>𝑥</m:t>
                        </m:r>
                      </m:e>
                    </m:d>
                    <m:r>
                      <a:rPr lang="en-US" sz="2400" b="0" i="1" smtClean="0">
                        <a:latin typeface="Cambria Math" charset="0"/>
                      </a:rPr>
                      <m:t> </m:t>
                    </m:r>
                  </m:oMath>
                </a14:m>
                <a:endParaRPr lang="en-US" sz="2400" b="0" dirty="0"/>
              </a:p>
              <a:p>
                <a:pPr marL="342900" indent="-342900">
                  <a:buFont typeface="Arial" charset="0"/>
                  <a:buChar char="•"/>
                </a:pPr>
                <a:r>
                  <a:rPr lang="en-US" sz="2400" dirty="0"/>
                  <a:t>The prediction </a:t>
                </a:r>
                <a14:m>
                  <m:oMath xmlns:m="http://schemas.openxmlformats.org/officeDocument/2006/math">
                    <m:r>
                      <a:rPr lang="en-US" sz="2400" b="0" i="1" smtClean="0">
                        <a:latin typeface="Cambria Math" charset="0"/>
                      </a:rPr>
                      <m:t>𝑦</m:t>
                    </m:r>
                    <m:r>
                      <a:rPr lang="en-US" sz="2400" b="0" i="1" smtClean="0">
                        <a:latin typeface="Cambria Math" charset="0"/>
                      </a:rPr>
                      <m:t>~</m:t>
                    </m:r>
                    <m:r>
                      <a:rPr lang="en-US" sz="2400" b="0" i="1" smtClean="0">
                        <a:latin typeface="Cambria Math" charset="0"/>
                      </a:rPr>
                      <m:t>𝑁</m:t>
                    </m:r>
                    <m:r>
                      <a:rPr lang="en-US" sz="2400" b="0" i="1" smtClean="0">
                        <a:latin typeface="Cambria Math" charset="0"/>
                      </a:rPr>
                      <m:t>(</m:t>
                    </m:r>
                    <m:r>
                      <a:rPr lang="en-US" sz="2400" b="0" i="1" smtClean="0">
                        <a:latin typeface="Cambria Math" charset="0"/>
                      </a:rPr>
                      <m:t>𝑓</m:t>
                    </m:r>
                    <m:r>
                      <a:rPr lang="en-US" sz="2400" b="0" i="1" smtClean="0">
                        <a:latin typeface="Cambria Math" charset="0"/>
                      </a:rPr>
                      <m:t>, </m:t>
                    </m:r>
                    <m:sSub>
                      <m:sSubPr>
                        <m:ctrlPr>
                          <a:rPr lang="en-US" sz="2400" b="0" i="1" smtClean="0">
                            <a:latin typeface="Cambria Math" charset="0"/>
                          </a:rPr>
                        </m:ctrlPr>
                      </m:sSubPr>
                      <m:e>
                        <m:r>
                          <a:rPr lang="en-US" sz="2400" b="0" i="1" smtClean="0">
                            <a:latin typeface="Cambria Math" charset="0"/>
                          </a:rPr>
                          <m:t>𝜎</m:t>
                        </m:r>
                      </m:e>
                      <m:sub>
                        <m:r>
                          <a:rPr lang="en-US" sz="2400" b="0" i="1" smtClean="0">
                            <a:latin typeface="Cambria Math" charset="0"/>
                          </a:rPr>
                          <m:t>𝜖</m:t>
                        </m:r>
                      </m:sub>
                    </m:sSub>
                    <m:r>
                      <a:rPr lang="en-US" sz="2400" b="0" i="1" smtClean="0">
                        <a:latin typeface="Cambria Math" charset="0"/>
                      </a:rPr>
                      <m:t>)</m:t>
                    </m:r>
                  </m:oMath>
                </a14:m>
                <a:r>
                  <a:rPr lang="en-US" sz="2400" dirty="0"/>
                  <a:t> </a:t>
                </a:r>
              </a:p>
              <a:p>
                <a:pPr marL="342900" indent="-342900">
                  <a:buFont typeface="Arial" charset="0"/>
                  <a:buChar char="•"/>
                </a:pPr>
                <a:r>
                  <a:rPr lang="en-US" sz="2400" dirty="0"/>
                  <a:t>The prediction CI is then</a:t>
                </a:r>
              </a:p>
              <a:p>
                <a:r>
                  <a:rPr lang="en-US" sz="2400" dirty="0"/>
                  <a:t>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63480" y="816842"/>
                <a:ext cx="10020439" cy="799725"/>
              </a:xfrm>
              <a:prstGeom prst="rect">
                <a:avLst/>
              </a:prstGeom>
              <a:blipFill rotWithShape="0">
                <a:blip r:embed="rId3"/>
                <a:stretch>
                  <a:fillRect l="-791" t="-6107" b="-194656"/>
                </a:stretch>
              </a:blipFill>
              <a:ln>
                <a:noFill/>
              </a:ln>
            </p:spPr>
            <p:txBody>
              <a:bodyPr/>
              <a:lstStyle/>
              <a:p>
                <a:r>
                  <a:rPr lang="en-US">
                    <a:noFill/>
                  </a:rPr>
                  <a:t> </a:t>
                </a:r>
              </a:p>
            </p:txBody>
          </p:sp>
        </mc:Fallback>
      </mc:AlternateContent>
      <p:grpSp>
        <p:nvGrpSpPr>
          <p:cNvPr id="15" name="Group 14"/>
          <p:cNvGrpSpPr/>
          <p:nvPr/>
        </p:nvGrpSpPr>
        <p:grpSpPr>
          <a:xfrm>
            <a:off x="5473700" y="2026852"/>
            <a:ext cx="6515100" cy="4343400"/>
            <a:chOff x="2501218" y="1944111"/>
            <a:chExt cx="6515100" cy="434340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218" y="1944111"/>
              <a:ext cx="6515100" cy="4343400"/>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4499430" y="2662139"/>
                  <a:ext cx="1320800" cy="384914"/>
                </a:xfrm>
                <a:prstGeom prst="rect">
                  <a:avLst/>
                </a:prstGeom>
                <a:solidFill>
                  <a:schemeClr val="bg1"/>
                </a:solidFill>
              </p:spPr>
              <p:txBody>
                <a:bodyPr wrap="square" rtlCol="0">
                  <a:spAutoFit/>
                </a:bodyPr>
                <a:lstStyle/>
                <a:p>
                  <a:r>
                    <a:rPr lang="en-US" dirty="0"/>
                    <a:t>Estimated </a:t>
                  </a:r>
                  <a14:m>
                    <m:oMath xmlns:m="http://schemas.openxmlformats.org/officeDocument/2006/math">
                      <m:acc>
                        <m:accPr>
                          <m:chr m:val="̂"/>
                          <m:ctrlPr>
                            <a:rPr lang="en-US" i="1" dirty="0" smtClean="0">
                              <a:latin typeface="Cambria Math" charset="0"/>
                            </a:rPr>
                          </m:ctrlPr>
                        </m:accPr>
                        <m:e>
                          <m:r>
                            <a:rPr lang="en-US" b="0" i="1" dirty="0" smtClean="0">
                              <a:latin typeface="Cambria Math" charset="0"/>
                            </a:rPr>
                            <m:t>𝑓</m:t>
                          </m:r>
                        </m:e>
                      </m:acc>
                    </m:oMath>
                  </a14:m>
                  <a:endParaRPr lang="en-US" i="1" dirty="0"/>
                </a:p>
              </p:txBody>
            </p:sp>
          </mc:Choice>
          <mc:Fallback xmlns="">
            <p:sp>
              <p:nvSpPr>
                <p:cNvPr id="17" name="TextBox 16"/>
                <p:cNvSpPr txBox="1">
                  <a:spLocks noRot="1" noChangeAspect="1" noMove="1" noResize="1" noEditPoints="1" noAdjustHandles="1" noChangeArrowheads="1" noChangeShapeType="1" noTextEdit="1"/>
                </p:cNvSpPr>
                <p:nvPr/>
              </p:nvSpPr>
              <p:spPr>
                <a:xfrm>
                  <a:off x="4499430" y="2662139"/>
                  <a:ext cx="1320800" cy="384914"/>
                </a:xfrm>
                <a:prstGeom prst="rect">
                  <a:avLst/>
                </a:prstGeom>
                <a:blipFill rotWithShape="0">
                  <a:blip r:embed="rId5"/>
                  <a:stretch>
                    <a:fillRect l="-4167" t="-7937" r="-12037" b="-25397"/>
                  </a:stretch>
                </a:blipFill>
              </p:spPr>
              <p:txBody>
                <a:bodyPr/>
                <a:lstStyle/>
                <a:p>
                  <a:r>
                    <a:rPr lang="en-US">
                      <a:noFill/>
                    </a:rPr>
                    <a:t> </a:t>
                  </a:r>
                </a:p>
              </p:txBody>
            </p:sp>
          </mc:Fallback>
        </mc:AlternateContent>
      </p:grpSp>
      <p:grpSp>
        <p:nvGrpSpPr>
          <p:cNvPr id="14" name="Group 13"/>
          <p:cNvGrpSpPr/>
          <p:nvPr/>
        </p:nvGrpSpPr>
        <p:grpSpPr>
          <a:xfrm>
            <a:off x="6898596" y="2378630"/>
            <a:ext cx="4339772" cy="3468919"/>
            <a:chOff x="4034971" y="2220686"/>
            <a:chExt cx="4339772" cy="3468919"/>
          </a:xfrm>
        </p:grpSpPr>
        <p:sp>
          <p:nvSpPr>
            <p:cNvPr id="6" name="Freeform 5"/>
            <p:cNvSpPr/>
            <p:nvPr/>
          </p:nvSpPr>
          <p:spPr>
            <a:xfrm>
              <a:off x="4034971" y="2220686"/>
              <a:ext cx="3991429" cy="1770743"/>
            </a:xfrm>
            <a:custGeom>
              <a:avLst/>
              <a:gdLst>
                <a:gd name="connsiteX0" fmla="*/ 0 w 3483429"/>
                <a:gd name="connsiteY0" fmla="*/ 1378858 h 1378858"/>
                <a:gd name="connsiteX1" fmla="*/ 1872343 w 3483429"/>
                <a:gd name="connsiteY1" fmla="*/ 1030515 h 1378858"/>
                <a:gd name="connsiteX2" fmla="*/ 2017486 w 3483429"/>
                <a:gd name="connsiteY2" fmla="*/ 957943 h 1378858"/>
                <a:gd name="connsiteX3" fmla="*/ 2061029 w 3483429"/>
                <a:gd name="connsiteY3" fmla="*/ 943429 h 1378858"/>
                <a:gd name="connsiteX4" fmla="*/ 2148115 w 3483429"/>
                <a:gd name="connsiteY4" fmla="*/ 899886 h 1378858"/>
                <a:gd name="connsiteX5" fmla="*/ 2235200 w 3483429"/>
                <a:gd name="connsiteY5" fmla="*/ 841829 h 1378858"/>
                <a:gd name="connsiteX6" fmla="*/ 2293258 w 3483429"/>
                <a:gd name="connsiteY6" fmla="*/ 812800 h 1378858"/>
                <a:gd name="connsiteX7" fmla="*/ 2423886 w 3483429"/>
                <a:gd name="connsiteY7" fmla="*/ 725715 h 1378858"/>
                <a:gd name="connsiteX8" fmla="*/ 2510972 w 3483429"/>
                <a:gd name="connsiteY8" fmla="*/ 667658 h 1378858"/>
                <a:gd name="connsiteX9" fmla="*/ 2554515 w 3483429"/>
                <a:gd name="connsiteY9" fmla="*/ 638629 h 1378858"/>
                <a:gd name="connsiteX10" fmla="*/ 2598058 w 3483429"/>
                <a:gd name="connsiteY10" fmla="*/ 595086 h 1378858"/>
                <a:gd name="connsiteX11" fmla="*/ 2656115 w 3483429"/>
                <a:gd name="connsiteY11" fmla="*/ 566058 h 1378858"/>
                <a:gd name="connsiteX12" fmla="*/ 2714172 w 3483429"/>
                <a:gd name="connsiteY12" fmla="*/ 522515 h 1378858"/>
                <a:gd name="connsiteX13" fmla="*/ 2757715 w 3483429"/>
                <a:gd name="connsiteY13" fmla="*/ 493486 h 1378858"/>
                <a:gd name="connsiteX14" fmla="*/ 2801258 w 3483429"/>
                <a:gd name="connsiteY14" fmla="*/ 449943 h 1378858"/>
                <a:gd name="connsiteX15" fmla="*/ 2888343 w 3483429"/>
                <a:gd name="connsiteY15" fmla="*/ 391886 h 1378858"/>
                <a:gd name="connsiteX16" fmla="*/ 2975429 w 3483429"/>
                <a:gd name="connsiteY16" fmla="*/ 333829 h 1378858"/>
                <a:gd name="connsiteX17" fmla="*/ 3062515 w 3483429"/>
                <a:gd name="connsiteY17" fmla="*/ 275772 h 1378858"/>
                <a:gd name="connsiteX18" fmla="*/ 3106058 w 3483429"/>
                <a:gd name="connsiteY18" fmla="*/ 246743 h 1378858"/>
                <a:gd name="connsiteX19" fmla="*/ 3149600 w 3483429"/>
                <a:gd name="connsiteY19" fmla="*/ 232229 h 1378858"/>
                <a:gd name="connsiteX20" fmla="*/ 3193143 w 3483429"/>
                <a:gd name="connsiteY20" fmla="*/ 188686 h 1378858"/>
                <a:gd name="connsiteX21" fmla="*/ 3236686 w 3483429"/>
                <a:gd name="connsiteY21" fmla="*/ 174172 h 1378858"/>
                <a:gd name="connsiteX22" fmla="*/ 3323772 w 3483429"/>
                <a:gd name="connsiteY22" fmla="*/ 116115 h 1378858"/>
                <a:gd name="connsiteX23" fmla="*/ 3367315 w 3483429"/>
                <a:gd name="connsiteY23" fmla="*/ 87086 h 1378858"/>
                <a:gd name="connsiteX24" fmla="*/ 3410858 w 3483429"/>
                <a:gd name="connsiteY24" fmla="*/ 43543 h 1378858"/>
                <a:gd name="connsiteX25" fmla="*/ 3483429 w 3483429"/>
                <a:gd name="connsiteY25" fmla="*/ 0 h 137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3429" h="1378858">
                  <a:moveTo>
                    <a:pt x="0" y="1378858"/>
                  </a:moveTo>
                  <a:cubicBezTo>
                    <a:pt x="624114" y="1262744"/>
                    <a:pt x="1250900" y="1160169"/>
                    <a:pt x="1872343" y="1030515"/>
                  </a:cubicBezTo>
                  <a:cubicBezTo>
                    <a:pt x="1925295" y="1019468"/>
                    <a:pt x="1968373" y="980611"/>
                    <a:pt x="2017486" y="957943"/>
                  </a:cubicBezTo>
                  <a:cubicBezTo>
                    <a:pt x="2031377" y="951532"/>
                    <a:pt x="2046515" y="948267"/>
                    <a:pt x="2061029" y="943429"/>
                  </a:cubicBezTo>
                  <a:cubicBezTo>
                    <a:pt x="2254327" y="814562"/>
                    <a:pt x="1967845" y="1000036"/>
                    <a:pt x="2148115" y="899886"/>
                  </a:cubicBezTo>
                  <a:cubicBezTo>
                    <a:pt x="2178612" y="882943"/>
                    <a:pt x="2203995" y="857431"/>
                    <a:pt x="2235200" y="841829"/>
                  </a:cubicBezTo>
                  <a:cubicBezTo>
                    <a:pt x="2254553" y="832153"/>
                    <a:pt x="2274831" y="824140"/>
                    <a:pt x="2293258" y="812800"/>
                  </a:cubicBezTo>
                  <a:cubicBezTo>
                    <a:pt x="2337827" y="785373"/>
                    <a:pt x="2380343" y="754743"/>
                    <a:pt x="2423886" y="725715"/>
                  </a:cubicBezTo>
                  <a:lnTo>
                    <a:pt x="2510972" y="667658"/>
                  </a:lnTo>
                  <a:cubicBezTo>
                    <a:pt x="2525486" y="657982"/>
                    <a:pt x="2542180" y="650964"/>
                    <a:pt x="2554515" y="638629"/>
                  </a:cubicBezTo>
                  <a:cubicBezTo>
                    <a:pt x="2569029" y="624115"/>
                    <a:pt x="2581355" y="607017"/>
                    <a:pt x="2598058" y="595086"/>
                  </a:cubicBezTo>
                  <a:cubicBezTo>
                    <a:pt x="2615664" y="582510"/>
                    <a:pt x="2637767" y="577525"/>
                    <a:pt x="2656115" y="566058"/>
                  </a:cubicBezTo>
                  <a:cubicBezTo>
                    <a:pt x="2676628" y="553237"/>
                    <a:pt x="2694487" y="536575"/>
                    <a:pt x="2714172" y="522515"/>
                  </a:cubicBezTo>
                  <a:cubicBezTo>
                    <a:pt x="2728367" y="512376"/>
                    <a:pt x="2744314" y="504653"/>
                    <a:pt x="2757715" y="493486"/>
                  </a:cubicBezTo>
                  <a:cubicBezTo>
                    <a:pt x="2773484" y="480345"/>
                    <a:pt x="2785055" y="462545"/>
                    <a:pt x="2801258" y="449943"/>
                  </a:cubicBezTo>
                  <a:cubicBezTo>
                    <a:pt x="2828797" y="428524"/>
                    <a:pt x="2859315" y="411238"/>
                    <a:pt x="2888343" y="391886"/>
                  </a:cubicBezTo>
                  <a:lnTo>
                    <a:pt x="2975429" y="333829"/>
                  </a:lnTo>
                  <a:lnTo>
                    <a:pt x="3062515" y="275772"/>
                  </a:lnTo>
                  <a:cubicBezTo>
                    <a:pt x="3077029" y="266096"/>
                    <a:pt x="3089509" y="252259"/>
                    <a:pt x="3106058" y="246743"/>
                  </a:cubicBezTo>
                  <a:lnTo>
                    <a:pt x="3149600" y="232229"/>
                  </a:lnTo>
                  <a:cubicBezTo>
                    <a:pt x="3164114" y="217715"/>
                    <a:pt x="3176064" y="200072"/>
                    <a:pt x="3193143" y="188686"/>
                  </a:cubicBezTo>
                  <a:cubicBezTo>
                    <a:pt x="3205873" y="180199"/>
                    <a:pt x="3223312" y="181602"/>
                    <a:pt x="3236686" y="174172"/>
                  </a:cubicBezTo>
                  <a:cubicBezTo>
                    <a:pt x="3267184" y="157229"/>
                    <a:pt x="3294743" y="135467"/>
                    <a:pt x="3323772" y="116115"/>
                  </a:cubicBezTo>
                  <a:cubicBezTo>
                    <a:pt x="3338286" y="106439"/>
                    <a:pt x="3354980" y="99421"/>
                    <a:pt x="3367315" y="87086"/>
                  </a:cubicBezTo>
                  <a:cubicBezTo>
                    <a:pt x="3381829" y="72572"/>
                    <a:pt x="3393779" y="54929"/>
                    <a:pt x="3410858" y="43543"/>
                  </a:cubicBezTo>
                  <a:cubicBezTo>
                    <a:pt x="3523908" y="-31824"/>
                    <a:pt x="3393022" y="90407"/>
                    <a:pt x="348342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4194629" y="4672576"/>
              <a:ext cx="4180114" cy="1017029"/>
            </a:xfrm>
            <a:custGeom>
              <a:avLst/>
              <a:gdLst>
                <a:gd name="connsiteX0" fmla="*/ 0 w 4180114"/>
                <a:gd name="connsiteY0" fmla="*/ 1017029 h 1017029"/>
                <a:gd name="connsiteX1" fmla="*/ 87085 w 4180114"/>
                <a:gd name="connsiteY1" fmla="*/ 1002514 h 1017029"/>
                <a:gd name="connsiteX2" fmla="*/ 246742 w 4180114"/>
                <a:gd name="connsiteY2" fmla="*/ 929943 h 1017029"/>
                <a:gd name="connsiteX3" fmla="*/ 333828 w 4180114"/>
                <a:gd name="connsiteY3" fmla="*/ 886400 h 1017029"/>
                <a:gd name="connsiteX4" fmla="*/ 406400 w 4180114"/>
                <a:gd name="connsiteY4" fmla="*/ 842857 h 1017029"/>
                <a:gd name="connsiteX5" fmla="*/ 493485 w 4180114"/>
                <a:gd name="connsiteY5" fmla="*/ 784800 h 1017029"/>
                <a:gd name="connsiteX6" fmla="*/ 551542 w 4180114"/>
                <a:gd name="connsiteY6" fmla="*/ 770286 h 1017029"/>
                <a:gd name="connsiteX7" fmla="*/ 653142 w 4180114"/>
                <a:gd name="connsiteY7" fmla="*/ 712229 h 1017029"/>
                <a:gd name="connsiteX8" fmla="*/ 696685 w 4180114"/>
                <a:gd name="connsiteY8" fmla="*/ 683200 h 1017029"/>
                <a:gd name="connsiteX9" fmla="*/ 740228 w 4180114"/>
                <a:gd name="connsiteY9" fmla="*/ 668686 h 1017029"/>
                <a:gd name="connsiteX10" fmla="*/ 885371 w 4180114"/>
                <a:gd name="connsiteY10" fmla="*/ 610629 h 1017029"/>
                <a:gd name="connsiteX11" fmla="*/ 943428 w 4180114"/>
                <a:gd name="connsiteY11" fmla="*/ 581600 h 1017029"/>
                <a:gd name="connsiteX12" fmla="*/ 1074057 w 4180114"/>
                <a:gd name="connsiteY12" fmla="*/ 538057 h 1017029"/>
                <a:gd name="connsiteX13" fmla="*/ 1161142 w 4180114"/>
                <a:gd name="connsiteY13" fmla="*/ 509029 h 1017029"/>
                <a:gd name="connsiteX14" fmla="*/ 1204685 w 4180114"/>
                <a:gd name="connsiteY14" fmla="*/ 494514 h 1017029"/>
                <a:gd name="connsiteX15" fmla="*/ 1262742 w 4180114"/>
                <a:gd name="connsiteY15" fmla="*/ 480000 h 1017029"/>
                <a:gd name="connsiteX16" fmla="*/ 1378857 w 4180114"/>
                <a:gd name="connsiteY16" fmla="*/ 436457 h 1017029"/>
                <a:gd name="connsiteX17" fmla="*/ 1524000 w 4180114"/>
                <a:gd name="connsiteY17" fmla="*/ 392914 h 1017029"/>
                <a:gd name="connsiteX18" fmla="*/ 1567542 w 4180114"/>
                <a:gd name="connsiteY18" fmla="*/ 363886 h 1017029"/>
                <a:gd name="connsiteX19" fmla="*/ 1625600 w 4180114"/>
                <a:gd name="connsiteY19" fmla="*/ 349371 h 1017029"/>
                <a:gd name="connsiteX20" fmla="*/ 1669142 w 4180114"/>
                <a:gd name="connsiteY20" fmla="*/ 334857 h 1017029"/>
                <a:gd name="connsiteX21" fmla="*/ 1727200 w 4180114"/>
                <a:gd name="connsiteY21" fmla="*/ 305829 h 1017029"/>
                <a:gd name="connsiteX22" fmla="*/ 1930400 w 4180114"/>
                <a:gd name="connsiteY22" fmla="*/ 262286 h 1017029"/>
                <a:gd name="connsiteX23" fmla="*/ 1988457 w 4180114"/>
                <a:gd name="connsiteY23" fmla="*/ 247771 h 1017029"/>
                <a:gd name="connsiteX24" fmla="*/ 2191657 w 4180114"/>
                <a:gd name="connsiteY24" fmla="*/ 218743 h 1017029"/>
                <a:gd name="connsiteX25" fmla="*/ 2293257 w 4180114"/>
                <a:gd name="connsiteY25" fmla="*/ 204229 h 1017029"/>
                <a:gd name="connsiteX26" fmla="*/ 2467428 w 4180114"/>
                <a:gd name="connsiteY26" fmla="*/ 175200 h 1017029"/>
                <a:gd name="connsiteX27" fmla="*/ 2656114 w 4180114"/>
                <a:gd name="connsiteY27" fmla="*/ 146171 h 1017029"/>
                <a:gd name="connsiteX28" fmla="*/ 3004457 w 4180114"/>
                <a:gd name="connsiteY28" fmla="*/ 131657 h 1017029"/>
                <a:gd name="connsiteX29" fmla="*/ 3048000 w 4180114"/>
                <a:gd name="connsiteY29" fmla="*/ 117143 h 1017029"/>
                <a:gd name="connsiteX30" fmla="*/ 3149600 w 4180114"/>
                <a:gd name="connsiteY30" fmla="*/ 102629 h 1017029"/>
                <a:gd name="connsiteX31" fmla="*/ 3236685 w 4180114"/>
                <a:gd name="connsiteY31" fmla="*/ 88114 h 1017029"/>
                <a:gd name="connsiteX32" fmla="*/ 3294742 w 4180114"/>
                <a:gd name="connsiteY32" fmla="*/ 73600 h 1017029"/>
                <a:gd name="connsiteX33" fmla="*/ 3338285 w 4180114"/>
                <a:gd name="connsiteY33" fmla="*/ 59086 h 1017029"/>
                <a:gd name="connsiteX34" fmla="*/ 3541485 w 4180114"/>
                <a:gd name="connsiteY34" fmla="*/ 30057 h 1017029"/>
                <a:gd name="connsiteX35" fmla="*/ 3875314 w 4180114"/>
                <a:gd name="connsiteY35" fmla="*/ 1029 h 1017029"/>
                <a:gd name="connsiteX36" fmla="*/ 4180114 w 4180114"/>
                <a:gd name="connsiteY36" fmla="*/ 30057 h 101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80114" h="1017029">
                  <a:moveTo>
                    <a:pt x="0" y="1017029"/>
                  </a:moveTo>
                  <a:cubicBezTo>
                    <a:pt x="29028" y="1012191"/>
                    <a:pt x="58357" y="1008898"/>
                    <a:pt x="87085" y="1002514"/>
                  </a:cubicBezTo>
                  <a:cubicBezTo>
                    <a:pt x="137845" y="991234"/>
                    <a:pt x="212644" y="946992"/>
                    <a:pt x="246742" y="929943"/>
                  </a:cubicBezTo>
                  <a:cubicBezTo>
                    <a:pt x="275771" y="915429"/>
                    <a:pt x="305998" y="903098"/>
                    <a:pt x="333828" y="886400"/>
                  </a:cubicBezTo>
                  <a:cubicBezTo>
                    <a:pt x="358019" y="871886"/>
                    <a:pt x="382600" y="858003"/>
                    <a:pt x="406400" y="842857"/>
                  </a:cubicBezTo>
                  <a:cubicBezTo>
                    <a:pt x="435833" y="824127"/>
                    <a:pt x="459639" y="793261"/>
                    <a:pt x="493485" y="784800"/>
                  </a:cubicBezTo>
                  <a:lnTo>
                    <a:pt x="551542" y="770286"/>
                  </a:lnTo>
                  <a:cubicBezTo>
                    <a:pt x="657628" y="699561"/>
                    <a:pt x="524237" y="785889"/>
                    <a:pt x="653142" y="712229"/>
                  </a:cubicBezTo>
                  <a:cubicBezTo>
                    <a:pt x="668288" y="703574"/>
                    <a:pt x="681083" y="691001"/>
                    <a:pt x="696685" y="683200"/>
                  </a:cubicBezTo>
                  <a:cubicBezTo>
                    <a:pt x="710369" y="676358"/>
                    <a:pt x="725948" y="674178"/>
                    <a:pt x="740228" y="668686"/>
                  </a:cubicBezTo>
                  <a:cubicBezTo>
                    <a:pt x="788863" y="649980"/>
                    <a:pt x="838764" y="633933"/>
                    <a:pt x="885371" y="610629"/>
                  </a:cubicBezTo>
                  <a:cubicBezTo>
                    <a:pt x="904723" y="600953"/>
                    <a:pt x="923339" y="589636"/>
                    <a:pt x="943428" y="581600"/>
                  </a:cubicBezTo>
                  <a:cubicBezTo>
                    <a:pt x="943445" y="581593"/>
                    <a:pt x="1052276" y="545317"/>
                    <a:pt x="1074057" y="538057"/>
                  </a:cubicBezTo>
                  <a:lnTo>
                    <a:pt x="1161142" y="509029"/>
                  </a:lnTo>
                  <a:cubicBezTo>
                    <a:pt x="1175656" y="504191"/>
                    <a:pt x="1189842" y="498225"/>
                    <a:pt x="1204685" y="494514"/>
                  </a:cubicBezTo>
                  <a:cubicBezTo>
                    <a:pt x="1224037" y="489676"/>
                    <a:pt x="1243562" y="485480"/>
                    <a:pt x="1262742" y="480000"/>
                  </a:cubicBezTo>
                  <a:cubicBezTo>
                    <a:pt x="1313073" y="465620"/>
                    <a:pt x="1322613" y="456909"/>
                    <a:pt x="1378857" y="436457"/>
                  </a:cubicBezTo>
                  <a:cubicBezTo>
                    <a:pt x="1456592" y="408190"/>
                    <a:pt x="1454690" y="410242"/>
                    <a:pt x="1524000" y="392914"/>
                  </a:cubicBezTo>
                  <a:cubicBezTo>
                    <a:pt x="1538514" y="383238"/>
                    <a:pt x="1551509" y="370757"/>
                    <a:pt x="1567542" y="363886"/>
                  </a:cubicBezTo>
                  <a:cubicBezTo>
                    <a:pt x="1585877" y="356028"/>
                    <a:pt x="1606419" y="354851"/>
                    <a:pt x="1625600" y="349371"/>
                  </a:cubicBezTo>
                  <a:cubicBezTo>
                    <a:pt x="1640310" y="345168"/>
                    <a:pt x="1655080" y="340884"/>
                    <a:pt x="1669142" y="334857"/>
                  </a:cubicBezTo>
                  <a:cubicBezTo>
                    <a:pt x="1689029" y="326334"/>
                    <a:pt x="1706674" y="312671"/>
                    <a:pt x="1727200" y="305829"/>
                  </a:cubicBezTo>
                  <a:cubicBezTo>
                    <a:pt x="1824315" y="273458"/>
                    <a:pt x="1839036" y="280559"/>
                    <a:pt x="1930400" y="262286"/>
                  </a:cubicBezTo>
                  <a:cubicBezTo>
                    <a:pt x="1949961" y="258374"/>
                    <a:pt x="1968780" y="251050"/>
                    <a:pt x="1988457" y="247771"/>
                  </a:cubicBezTo>
                  <a:cubicBezTo>
                    <a:pt x="2055947" y="236523"/>
                    <a:pt x="2123924" y="228419"/>
                    <a:pt x="2191657" y="218743"/>
                  </a:cubicBezTo>
                  <a:cubicBezTo>
                    <a:pt x="2225524" y="213905"/>
                    <a:pt x="2260068" y="212527"/>
                    <a:pt x="2293257" y="204229"/>
                  </a:cubicBezTo>
                  <a:cubicBezTo>
                    <a:pt x="2389155" y="180253"/>
                    <a:pt x="2331520" y="192188"/>
                    <a:pt x="2467428" y="175200"/>
                  </a:cubicBezTo>
                  <a:cubicBezTo>
                    <a:pt x="2549528" y="147834"/>
                    <a:pt x="2519806" y="154189"/>
                    <a:pt x="2656114" y="146171"/>
                  </a:cubicBezTo>
                  <a:cubicBezTo>
                    <a:pt x="2772129" y="139347"/>
                    <a:pt x="2888343" y="136495"/>
                    <a:pt x="3004457" y="131657"/>
                  </a:cubicBezTo>
                  <a:cubicBezTo>
                    <a:pt x="3018971" y="126819"/>
                    <a:pt x="3032998" y="120143"/>
                    <a:pt x="3048000" y="117143"/>
                  </a:cubicBezTo>
                  <a:cubicBezTo>
                    <a:pt x="3081546" y="110434"/>
                    <a:pt x="3115787" y="107831"/>
                    <a:pt x="3149600" y="102629"/>
                  </a:cubicBezTo>
                  <a:cubicBezTo>
                    <a:pt x="3178687" y="98154"/>
                    <a:pt x="3207828" y="93886"/>
                    <a:pt x="3236685" y="88114"/>
                  </a:cubicBezTo>
                  <a:cubicBezTo>
                    <a:pt x="3256246" y="84202"/>
                    <a:pt x="3275562" y="79080"/>
                    <a:pt x="3294742" y="73600"/>
                  </a:cubicBezTo>
                  <a:cubicBezTo>
                    <a:pt x="3309453" y="69397"/>
                    <a:pt x="3323218" y="61745"/>
                    <a:pt x="3338285" y="59086"/>
                  </a:cubicBezTo>
                  <a:cubicBezTo>
                    <a:pt x="3405665" y="47195"/>
                    <a:pt x="3473321" y="35984"/>
                    <a:pt x="3541485" y="30057"/>
                  </a:cubicBezTo>
                  <a:lnTo>
                    <a:pt x="3875314" y="1029"/>
                  </a:lnTo>
                  <a:cubicBezTo>
                    <a:pt x="4161888" y="16112"/>
                    <a:pt x="4068752" y="-25622"/>
                    <a:pt x="4180114" y="3005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9895796" y="2550170"/>
            <a:ext cx="29029" cy="296091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9924825" y="3465282"/>
            <a:ext cx="417351" cy="1060397"/>
          </a:xfrm>
          <a:custGeom>
            <a:avLst/>
            <a:gdLst>
              <a:gd name="connsiteX0" fmla="*/ 0 w 417351"/>
              <a:gd name="connsiteY0" fmla="*/ 0 h 1060397"/>
              <a:gd name="connsiteX1" fmla="*/ 145997 w 417351"/>
              <a:gd name="connsiteY1" fmla="*/ 338098 h 1060397"/>
              <a:gd name="connsiteX2" fmla="*/ 368834 w 417351"/>
              <a:gd name="connsiteY2" fmla="*/ 430306 h 1060397"/>
              <a:gd name="connsiteX3" fmla="*/ 407254 w 417351"/>
              <a:gd name="connsiteY3" fmla="*/ 545567 h 1060397"/>
              <a:gd name="connsiteX4" fmla="*/ 230521 w 417351"/>
              <a:gd name="connsiteY4" fmla="*/ 637775 h 1060397"/>
              <a:gd name="connsiteX5" fmla="*/ 92209 w 417351"/>
              <a:gd name="connsiteY5" fmla="*/ 829876 h 1060397"/>
              <a:gd name="connsiteX6" fmla="*/ 7684 w 417351"/>
              <a:gd name="connsiteY6" fmla="*/ 1060397 h 106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51" h="1060397">
                <a:moveTo>
                  <a:pt x="0" y="0"/>
                </a:moveTo>
                <a:cubicBezTo>
                  <a:pt x="42262" y="133190"/>
                  <a:pt x="84525" y="266380"/>
                  <a:pt x="145997" y="338098"/>
                </a:cubicBezTo>
                <a:cubicBezTo>
                  <a:pt x="207469" y="409816"/>
                  <a:pt x="325291" y="395728"/>
                  <a:pt x="368834" y="430306"/>
                </a:cubicBezTo>
                <a:cubicBezTo>
                  <a:pt x="412377" y="464884"/>
                  <a:pt x="430306" y="510989"/>
                  <a:pt x="407254" y="545567"/>
                </a:cubicBezTo>
                <a:cubicBezTo>
                  <a:pt x="384202" y="580145"/>
                  <a:pt x="283028" y="590390"/>
                  <a:pt x="230521" y="637775"/>
                </a:cubicBezTo>
                <a:cubicBezTo>
                  <a:pt x="178014" y="685160"/>
                  <a:pt x="129349" y="759439"/>
                  <a:pt x="92209" y="829876"/>
                </a:cubicBezTo>
                <a:cubicBezTo>
                  <a:pt x="55070" y="900313"/>
                  <a:pt x="7684" y="1060397"/>
                  <a:pt x="7684" y="1060397"/>
                </a:cubicBezTo>
              </a:path>
            </a:pathLst>
          </a:custGeom>
          <a:noFill/>
          <a:ln w="1270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9854851" y="3647648"/>
            <a:ext cx="91440" cy="9144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flipH="1">
            <a:off x="9265208" y="2992578"/>
            <a:ext cx="610116" cy="1344948"/>
          </a:xfrm>
          <a:custGeom>
            <a:avLst/>
            <a:gdLst>
              <a:gd name="connsiteX0" fmla="*/ 0 w 417351"/>
              <a:gd name="connsiteY0" fmla="*/ 0 h 1060397"/>
              <a:gd name="connsiteX1" fmla="*/ 145997 w 417351"/>
              <a:gd name="connsiteY1" fmla="*/ 338098 h 1060397"/>
              <a:gd name="connsiteX2" fmla="*/ 368834 w 417351"/>
              <a:gd name="connsiteY2" fmla="*/ 430306 h 1060397"/>
              <a:gd name="connsiteX3" fmla="*/ 407254 w 417351"/>
              <a:gd name="connsiteY3" fmla="*/ 545567 h 1060397"/>
              <a:gd name="connsiteX4" fmla="*/ 230521 w 417351"/>
              <a:gd name="connsiteY4" fmla="*/ 637775 h 1060397"/>
              <a:gd name="connsiteX5" fmla="*/ 92209 w 417351"/>
              <a:gd name="connsiteY5" fmla="*/ 829876 h 1060397"/>
              <a:gd name="connsiteX6" fmla="*/ 7684 w 417351"/>
              <a:gd name="connsiteY6" fmla="*/ 1060397 h 106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51" h="1060397">
                <a:moveTo>
                  <a:pt x="0" y="0"/>
                </a:moveTo>
                <a:cubicBezTo>
                  <a:pt x="42262" y="133190"/>
                  <a:pt x="84525" y="266380"/>
                  <a:pt x="145997" y="338098"/>
                </a:cubicBezTo>
                <a:cubicBezTo>
                  <a:pt x="207469" y="409816"/>
                  <a:pt x="325291" y="395728"/>
                  <a:pt x="368834" y="430306"/>
                </a:cubicBezTo>
                <a:cubicBezTo>
                  <a:pt x="412377" y="464884"/>
                  <a:pt x="430306" y="510989"/>
                  <a:pt x="407254" y="545567"/>
                </a:cubicBezTo>
                <a:cubicBezTo>
                  <a:pt x="384202" y="580145"/>
                  <a:pt x="283028" y="590390"/>
                  <a:pt x="230521" y="637775"/>
                </a:cubicBezTo>
                <a:cubicBezTo>
                  <a:pt x="178014" y="685160"/>
                  <a:pt x="129349" y="759439"/>
                  <a:pt x="92209" y="829876"/>
                </a:cubicBezTo>
                <a:cubicBezTo>
                  <a:pt x="55070" y="900313"/>
                  <a:pt x="7684" y="1060397"/>
                  <a:pt x="7684" y="1060397"/>
                </a:cubicBezTo>
              </a:path>
            </a:pathLst>
          </a:custGeom>
          <a:noFill/>
          <a:ln w="1270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26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a:t>
            </a:r>
          </a:p>
        </p:txBody>
      </p:sp>
      <p:sp>
        <p:nvSpPr>
          <p:cNvPr id="3" name="Slide Number Placeholder 2"/>
          <p:cNvSpPr>
            <a:spLocks noGrp="1"/>
          </p:cNvSpPr>
          <p:nvPr>
            <p:ph type="sldNum" sz="quarter" idx="12"/>
          </p:nvPr>
        </p:nvSpPr>
        <p:spPr/>
        <p:txBody>
          <a:bodyPr/>
          <a:lstStyle/>
          <a:p>
            <a:fld id="{81B7CCDB-6D39-0547-B7B3-C80E39D6513A}" type="slidenum">
              <a:rPr lang="en-US" smtClean="0"/>
              <a:t>26</a:t>
            </a:fld>
            <a:endParaRPr lang="en-US"/>
          </a:p>
        </p:txBody>
      </p:sp>
    </p:spTree>
    <p:extLst>
      <p:ext uri="{BB962C8B-B14F-4D97-AF65-F5344CB8AC3E}">
        <p14:creationId xmlns:p14="http://schemas.microsoft.com/office/powerpoint/2010/main" val="76700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 </a:t>
            </a:r>
          </a:p>
        </p:txBody>
      </p:sp>
      <p:sp>
        <p:nvSpPr>
          <p:cNvPr id="3" name="Content Placeholder 2"/>
          <p:cNvSpPr>
            <a:spLocks noGrp="1"/>
          </p:cNvSpPr>
          <p:nvPr>
            <p:ph idx="1"/>
          </p:nvPr>
        </p:nvSpPr>
        <p:spPr/>
        <p:txBody>
          <a:bodyPr/>
          <a:lstStyle/>
          <a:p>
            <a:r>
              <a:rPr lang="en-US" sz="2400" dirty="0"/>
              <a:t>If you have to guess someone's height, would you rather be told</a:t>
            </a:r>
          </a:p>
          <a:p>
            <a:pPr lvl="1">
              <a:buFont typeface="Arial" charset="0"/>
              <a:buChar char="•"/>
            </a:pPr>
            <a:r>
              <a:rPr lang="en-US" dirty="0"/>
              <a:t>Their weight, only</a:t>
            </a:r>
          </a:p>
          <a:p>
            <a:pPr lvl="1">
              <a:buFont typeface="Arial" charset="0"/>
              <a:buChar char="•"/>
            </a:pPr>
            <a:r>
              <a:rPr lang="en-US" dirty="0"/>
              <a:t>Their weight and gender</a:t>
            </a:r>
          </a:p>
          <a:p>
            <a:pPr lvl="1">
              <a:buFont typeface="Arial" charset="0"/>
              <a:buChar char="•"/>
            </a:pPr>
            <a:r>
              <a:rPr lang="en-US" dirty="0"/>
              <a:t>Their weight, gender, and income</a:t>
            </a:r>
          </a:p>
          <a:p>
            <a:pPr lvl="1">
              <a:buFont typeface="Arial" charset="0"/>
              <a:buChar char="•"/>
            </a:pPr>
            <a:r>
              <a:rPr lang="en-US" dirty="0"/>
              <a:t>Their weight, gender, income, and favorite number</a:t>
            </a:r>
          </a:p>
          <a:p>
            <a:pPr lvl="1">
              <a:buFont typeface="Arial" charset="0"/>
              <a:buChar char="•"/>
            </a:pPr>
            <a:endParaRPr lang="en-US" dirty="0"/>
          </a:p>
          <a:p>
            <a:r>
              <a:rPr lang="en-US" sz="2400" dirty="0"/>
              <a:t>Of course, you'd always want as much data about a person as possible. Even though height and favorite number may not be strongly related, at worst you could just ignore the information on favorite number. We want our models to be able to take in lots of data as they make their predictions.</a:t>
            </a:r>
          </a:p>
          <a:p>
            <a:r>
              <a:rPr lang="en-US" sz="2400" dirty="0"/>
              <a:t/>
            </a:r>
            <a:br>
              <a:rPr lang="en-US" sz="2400" dirty="0"/>
            </a:br>
            <a:endParaRPr lang="en-US" sz="2400" dirty="0"/>
          </a:p>
          <a:p>
            <a:endParaRPr lang="en-US" sz="2400" dirty="0"/>
          </a:p>
        </p:txBody>
      </p:sp>
      <p:sp>
        <p:nvSpPr>
          <p:cNvPr id="4" name="Slide Number Placeholder 3"/>
          <p:cNvSpPr>
            <a:spLocks noGrp="1"/>
          </p:cNvSpPr>
          <p:nvPr>
            <p:ph type="sldNum" sz="quarter" idx="12"/>
          </p:nvPr>
        </p:nvSpPr>
        <p:spPr/>
        <p:txBody>
          <a:bodyPr/>
          <a:lstStyle/>
          <a:p>
            <a:fld id="{81B7CCDB-6D39-0547-B7B3-C80E39D6513A}" type="slidenum">
              <a:rPr lang="en-US" smtClean="0"/>
              <a:t>27</a:t>
            </a:fld>
            <a:endParaRPr lang="en-US"/>
          </a:p>
        </p:txBody>
      </p:sp>
    </p:spTree>
    <p:extLst>
      <p:ext uri="{BB962C8B-B14F-4D97-AF65-F5344CB8AC3E}">
        <p14:creationId xmlns:p14="http://schemas.microsoft.com/office/powerpoint/2010/main" val="2042194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r>
              <a:rPr lang="en-US" dirty="0">
                <a:solidFill>
                  <a:srgbClr val="C00000"/>
                </a:solidFill>
                <a:latin typeface="Karla" charset="0"/>
                <a:ea typeface="Karla" charset="0"/>
                <a:cs typeface="Karla" charset="0"/>
              </a:rPr>
              <a:t> </a:t>
            </a:r>
            <a:r>
              <a:rPr lang="en-US" dirty="0"/>
              <a:t>vs. Predictor Variables</a:t>
            </a:r>
          </a:p>
        </p:txBody>
      </p:sp>
      <p:graphicFrame>
        <p:nvGraphicFramePr>
          <p:cNvPr id="5" name="Content Placeholder 4"/>
          <p:cNvGraphicFramePr>
            <a:graphicFrameLocks noGrp="1"/>
          </p:cNvGraphicFramePr>
          <p:nvPr>
            <p:ph idx="1"/>
            <p:extLst/>
          </p:nvPr>
        </p:nvGraphicFramePr>
        <p:xfrm>
          <a:off x="3171125" y="3168091"/>
          <a:ext cx="5769068" cy="2194560"/>
        </p:xfrm>
        <a:graphic>
          <a:graphicData uri="http://schemas.openxmlformats.org/drawingml/2006/table">
            <a:tbl>
              <a:tblPr firstRow="1" bandRow="1">
                <a:tableStyleId>{9D7B26C5-4107-4FEC-AEDC-1716B250A1EF}</a:tableStyleId>
              </a:tblPr>
              <a:tblGrid>
                <a:gridCol w="1442267">
                  <a:extLst>
                    <a:ext uri="{9D8B030D-6E8A-4147-A177-3AD203B41FA5}">
                      <a16:colId xmlns:a16="http://schemas.microsoft.com/office/drawing/2014/main" xmlns="" val="20000"/>
                    </a:ext>
                  </a:extLst>
                </a:gridCol>
                <a:gridCol w="1442267">
                  <a:extLst>
                    <a:ext uri="{9D8B030D-6E8A-4147-A177-3AD203B41FA5}">
                      <a16:colId xmlns:a16="http://schemas.microsoft.com/office/drawing/2014/main" xmlns="" val="20001"/>
                    </a:ext>
                  </a:extLst>
                </a:gridCol>
                <a:gridCol w="1916345">
                  <a:extLst>
                    <a:ext uri="{9D8B030D-6E8A-4147-A177-3AD203B41FA5}">
                      <a16:colId xmlns:a16="http://schemas.microsoft.com/office/drawing/2014/main" xmlns="" val="20002"/>
                    </a:ext>
                  </a:extLst>
                </a:gridCol>
                <a:gridCol w="968189">
                  <a:extLst>
                    <a:ext uri="{9D8B030D-6E8A-4147-A177-3AD203B41FA5}">
                      <a16:colId xmlns:a16="http://schemas.microsoft.com/office/drawing/2014/main" xmlns="" val="20003"/>
                    </a:ext>
                  </a:extLst>
                </a:gridCol>
              </a:tblGrid>
              <a:tr h="300000">
                <a:tc>
                  <a:txBody>
                    <a:bodyPr/>
                    <a:lstStyle/>
                    <a:p>
                      <a:r>
                        <a:rPr dirty="0">
                          <a:solidFill>
                            <a:srgbClr val="002060"/>
                          </a:solidFill>
                        </a:rPr>
                        <a:t>TV</a:t>
                      </a:r>
                    </a:p>
                  </a:txBody>
                  <a:tcPr/>
                </a:tc>
                <a:tc>
                  <a:txBody>
                    <a:bodyPr/>
                    <a:lstStyle/>
                    <a:p>
                      <a:r>
                        <a:rPr>
                          <a:solidFill>
                            <a:srgbClr val="002060"/>
                          </a:solidFill>
                        </a:rPr>
                        <a:t>radio</a:t>
                      </a:r>
                    </a:p>
                  </a:txBody>
                  <a:tcPr/>
                </a:tc>
                <a:tc>
                  <a:txBody>
                    <a:bodyPr/>
                    <a:lstStyle/>
                    <a:p>
                      <a:r>
                        <a:rPr dirty="0">
                          <a:solidFill>
                            <a:srgbClr val="002060"/>
                          </a:solidFill>
                        </a:rPr>
                        <a:t>newspaper</a:t>
                      </a:r>
                    </a:p>
                  </a:txBody>
                  <a:tcPr>
                    <a:solidFill>
                      <a:srgbClr val="F9F9F9"/>
                    </a:solidFill>
                  </a:tcPr>
                </a:tc>
                <a:tc>
                  <a:txBody>
                    <a:bodyPr/>
                    <a:lstStyle/>
                    <a:p>
                      <a:r>
                        <a:rPr dirty="0"/>
                        <a:t>sales</a:t>
                      </a:r>
                      <a:endParaRPr b="0" dirty="0">
                        <a:solidFill>
                          <a:schemeClr val="accent3">
                            <a:lumMod val="20000"/>
                            <a:lumOff val="80000"/>
                          </a:schemeClr>
                        </a:solidFill>
                      </a:endParaRPr>
                    </a:p>
                  </a:txBody>
                  <a:tcPr>
                    <a:solidFill>
                      <a:schemeClr val="accent2">
                        <a:alpha val="63000"/>
                      </a:schemeClr>
                    </a:solidFill>
                  </a:tcPr>
                </a:tc>
                <a:extLst>
                  <a:ext uri="{0D108BD9-81ED-4DB2-BD59-A6C34878D82A}">
                    <a16:rowId xmlns:a16="http://schemas.microsoft.com/office/drawing/2014/main" xmlns="" val="10000"/>
                  </a:ext>
                </a:extLst>
              </a:tr>
              <a:tr h="300000">
                <a:tc>
                  <a:txBody>
                    <a:bodyPr/>
                    <a:lstStyle/>
                    <a:p>
                      <a:r>
                        <a:rPr dirty="0"/>
                        <a:t>230.1</a:t>
                      </a:r>
                    </a:p>
                  </a:txBody>
                  <a:tcPr/>
                </a:tc>
                <a:tc>
                  <a:txBody>
                    <a:bodyPr/>
                    <a:lstStyle/>
                    <a:p>
                      <a:r>
                        <a:t>37.8</a:t>
                      </a:r>
                    </a:p>
                  </a:txBody>
                  <a:tcPr/>
                </a:tc>
                <a:tc>
                  <a:txBody>
                    <a:bodyPr/>
                    <a:lstStyle/>
                    <a:p>
                      <a:r>
                        <a:t>69.2</a:t>
                      </a:r>
                    </a:p>
                  </a:txBody>
                  <a:tcPr/>
                </a:tc>
                <a:tc>
                  <a:txBody>
                    <a:bodyPr/>
                    <a:lstStyle/>
                    <a:p>
                      <a:r>
                        <a:t>22.1</a:t>
                      </a:r>
                    </a:p>
                  </a:txBody>
                  <a:tcPr>
                    <a:solidFill>
                      <a:schemeClr val="accent2">
                        <a:alpha val="63000"/>
                      </a:schemeClr>
                    </a:solidFill>
                  </a:tcPr>
                </a:tc>
                <a:extLst>
                  <a:ext uri="{0D108BD9-81ED-4DB2-BD59-A6C34878D82A}">
                    <a16:rowId xmlns:a16="http://schemas.microsoft.com/office/drawing/2014/main" xmlns="" val="10001"/>
                  </a:ext>
                </a:extLst>
              </a:tr>
              <a:tr h="300000">
                <a:tc>
                  <a:txBody>
                    <a:bodyPr/>
                    <a:lstStyle/>
                    <a:p>
                      <a:r>
                        <a:t>44.5</a:t>
                      </a:r>
                    </a:p>
                  </a:txBody>
                  <a:tcPr/>
                </a:tc>
                <a:tc>
                  <a:txBody>
                    <a:bodyPr/>
                    <a:lstStyle/>
                    <a:p>
                      <a:r>
                        <a:t>39.3</a:t>
                      </a:r>
                    </a:p>
                  </a:txBody>
                  <a:tcPr/>
                </a:tc>
                <a:tc>
                  <a:txBody>
                    <a:bodyPr/>
                    <a:lstStyle/>
                    <a:p>
                      <a:r>
                        <a:t>45.1</a:t>
                      </a:r>
                    </a:p>
                  </a:txBody>
                  <a:tcPr/>
                </a:tc>
                <a:tc>
                  <a:txBody>
                    <a:bodyPr/>
                    <a:lstStyle/>
                    <a:p>
                      <a:r>
                        <a:rPr dirty="0"/>
                        <a:t>10.4</a:t>
                      </a:r>
                    </a:p>
                  </a:txBody>
                  <a:tcPr>
                    <a:solidFill>
                      <a:schemeClr val="accent2">
                        <a:alpha val="63000"/>
                      </a:schemeClr>
                    </a:solidFill>
                  </a:tcPr>
                </a:tc>
                <a:extLst>
                  <a:ext uri="{0D108BD9-81ED-4DB2-BD59-A6C34878D82A}">
                    <a16:rowId xmlns:a16="http://schemas.microsoft.com/office/drawing/2014/main" xmlns="" val="10002"/>
                  </a:ext>
                </a:extLst>
              </a:tr>
              <a:tr h="300000">
                <a:tc>
                  <a:txBody>
                    <a:bodyPr/>
                    <a:lstStyle/>
                    <a:p>
                      <a:r>
                        <a:t>17.2</a:t>
                      </a:r>
                    </a:p>
                  </a:txBody>
                  <a:tcPr/>
                </a:tc>
                <a:tc>
                  <a:txBody>
                    <a:bodyPr/>
                    <a:lstStyle/>
                    <a:p>
                      <a:r>
                        <a:t>45.9</a:t>
                      </a:r>
                    </a:p>
                  </a:txBody>
                  <a:tcPr/>
                </a:tc>
                <a:tc>
                  <a:txBody>
                    <a:bodyPr/>
                    <a:lstStyle/>
                    <a:p>
                      <a:r>
                        <a:t>69.3</a:t>
                      </a:r>
                    </a:p>
                  </a:txBody>
                  <a:tcPr/>
                </a:tc>
                <a:tc>
                  <a:txBody>
                    <a:bodyPr/>
                    <a:lstStyle/>
                    <a:p>
                      <a:r>
                        <a:t>9.3</a:t>
                      </a:r>
                    </a:p>
                  </a:txBody>
                  <a:tcPr>
                    <a:solidFill>
                      <a:schemeClr val="accent2">
                        <a:alpha val="63000"/>
                      </a:schemeClr>
                    </a:solidFill>
                  </a:tcPr>
                </a:tc>
                <a:extLst>
                  <a:ext uri="{0D108BD9-81ED-4DB2-BD59-A6C34878D82A}">
                    <a16:rowId xmlns:a16="http://schemas.microsoft.com/office/drawing/2014/main" xmlns="" val="10003"/>
                  </a:ext>
                </a:extLst>
              </a:tr>
              <a:tr h="300000">
                <a:tc>
                  <a:txBody>
                    <a:bodyPr/>
                    <a:lstStyle/>
                    <a:p>
                      <a:r>
                        <a:t>151.5</a:t>
                      </a:r>
                    </a:p>
                  </a:txBody>
                  <a:tcPr/>
                </a:tc>
                <a:tc>
                  <a:txBody>
                    <a:bodyPr/>
                    <a:lstStyle/>
                    <a:p>
                      <a:r>
                        <a:t>41.3</a:t>
                      </a:r>
                    </a:p>
                  </a:txBody>
                  <a:tcPr/>
                </a:tc>
                <a:tc>
                  <a:txBody>
                    <a:bodyPr/>
                    <a:lstStyle/>
                    <a:p>
                      <a:r>
                        <a:t>58.5</a:t>
                      </a:r>
                    </a:p>
                  </a:txBody>
                  <a:tcPr/>
                </a:tc>
                <a:tc>
                  <a:txBody>
                    <a:bodyPr/>
                    <a:lstStyle/>
                    <a:p>
                      <a:r>
                        <a:t>18.5</a:t>
                      </a:r>
                    </a:p>
                  </a:txBody>
                  <a:tcPr>
                    <a:solidFill>
                      <a:schemeClr val="accent2">
                        <a:alpha val="63000"/>
                      </a:schemeClr>
                    </a:solidFill>
                  </a:tcPr>
                </a:tc>
                <a:extLst>
                  <a:ext uri="{0D108BD9-81ED-4DB2-BD59-A6C34878D82A}">
                    <a16:rowId xmlns:a16="http://schemas.microsoft.com/office/drawing/2014/main" xmlns="" val="10004"/>
                  </a:ext>
                </a:extLst>
              </a:tr>
              <a:tr h="300000">
                <a:tc>
                  <a:txBody>
                    <a:bodyPr/>
                    <a:lstStyle/>
                    <a:p>
                      <a:r>
                        <a:rPr dirty="0"/>
                        <a:t>180.8</a:t>
                      </a:r>
                    </a:p>
                  </a:txBody>
                  <a:tcPr/>
                </a:tc>
                <a:tc>
                  <a:txBody>
                    <a:bodyPr/>
                    <a:lstStyle/>
                    <a:p>
                      <a:r>
                        <a:t>10.8</a:t>
                      </a:r>
                    </a:p>
                  </a:txBody>
                  <a:tcPr/>
                </a:tc>
                <a:tc>
                  <a:txBody>
                    <a:bodyPr/>
                    <a:lstStyle/>
                    <a:p>
                      <a:r>
                        <a:t>58.4</a:t>
                      </a:r>
                    </a:p>
                  </a:txBody>
                  <a:tcPr/>
                </a:tc>
                <a:tc>
                  <a:txBody>
                    <a:bodyPr/>
                    <a:lstStyle/>
                    <a:p>
                      <a:r>
                        <a:rPr dirty="0"/>
                        <a:t>12.9</a:t>
                      </a:r>
                    </a:p>
                  </a:txBody>
                  <a:tcPr>
                    <a:solidFill>
                      <a:schemeClr val="accent2">
                        <a:alpha val="63000"/>
                      </a:schemeClr>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fld id="{81B7CCDB-6D39-0547-B7B3-C80E39D6513A}" type="slidenum">
              <a:rPr lang="en-US" smtClean="0"/>
              <a:t>28</a:t>
            </a:fld>
            <a:endParaRPr lang="en-US"/>
          </a:p>
        </p:txBody>
      </p:sp>
      <p:sp>
        <p:nvSpPr>
          <p:cNvPr id="8" name="TextBox 7"/>
          <p:cNvSpPr txBox="1"/>
          <p:nvPr/>
        </p:nvSpPr>
        <p:spPr>
          <a:xfrm>
            <a:off x="9326248" y="1415568"/>
            <a:ext cx="184731" cy="369332"/>
          </a:xfrm>
          <a:prstGeom prst="rect">
            <a:avLst/>
          </a:prstGeom>
          <a:noFill/>
          <a:ln>
            <a:noFill/>
          </a:ln>
        </p:spPr>
        <p:txBody>
          <a:bodyPr wrap="none" rtlCol="0">
            <a:spAutoFit/>
          </a:bodyPr>
          <a:lstStyle/>
          <a:p>
            <a:pPr algn="ctr"/>
            <a:endParaRPr lang="en-US" dirty="0">
              <a:latin typeface="Karla" charset="0"/>
              <a:ea typeface="Karla" charset="0"/>
              <a:cs typeface="Karla" charset="0"/>
            </a:endParaRPr>
          </a:p>
        </p:txBody>
      </p:sp>
      <p:sp>
        <p:nvSpPr>
          <p:cNvPr id="9" name="Rounded Rectangular Callout 8"/>
          <p:cNvSpPr/>
          <p:nvPr/>
        </p:nvSpPr>
        <p:spPr>
          <a:xfrm>
            <a:off x="8217562" y="1359195"/>
            <a:ext cx="2312895" cy="1470212"/>
          </a:xfrm>
          <a:prstGeom prst="wedgeRoundRectCallout">
            <a:avLst>
              <a:gd name="adj1" fmla="val -36037"/>
              <a:gd name="adj2" fmla="val 69309"/>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238121" y="1461024"/>
            <a:ext cx="2271776" cy="1477328"/>
          </a:xfrm>
          <a:prstGeom prst="rect">
            <a:avLst/>
          </a:prstGeom>
          <a:noFill/>
        </p:spPr>
        <p:txBody>
          <a:bodyPr wrap="none" rtlCol="0">
            <a:spAutoFit/>
          </a:bodyPr>
          <a:lstStyle/>
          <a:p>
            <a:pPr algn="ctr"/>
            <a:r>
              <a:rPr lang="en-US" b="1" i="1" dirty="0">
                <a:latin typeface="Karla" charset="0"/>
                <a:ea typeface="Karla" charset="0"/>
                <a:cs typeface="Karla" charset="0"/>
              </a:rPr>
              <a:t>Y</a:t>
            </a:r>
          </a:p>
          <a:p>
            <a:pPr algn="ctr"/>
            <a:r>
              <a:rPr lang="en-US" dirty="0">
                <a:latin typeface="Karla" charset="0"/>
                <a:ea typeface="Karla" charset="0"/>
                <a:cs typeface="Karla" charset="0"/>
              </a:rPr>
              <a:t>outcome</a:t>
            </a:r>
          </a:p>
          <a:p>
            <a:pPr algn="ctr"/>
            <a:r>
              <a:rPr lang="en-US" b="1" dirty="0">
                <a:solidFill>
                  <a:srgbClr val="C00000"/>
                </a:solidFill>
                <a:latin typeface="Karla" charset="0"/>
                <a:ea typeface="Karla" charset="0"/>
                <a:cs typeface="Karla" charset="0"/>
              </a:rPr>
              <a:t>response</a:t>
            </a:r>
            <a:r>
              <a:rPr lang="en-US" dirty="0">
                <a:solidFill>
                  <a:srgbClr val="C00000"/>
                </a:solidFill>
                <a:latin typeface="Karla" charset="0"/>
                <a:ea typeface="Karla" charset="0"/>
                <a:cs typeface="Karla" charset="0"/>
              </a:rPr>
              <a:t> </a:t>
            </a:r>
            <a:r>
              <a:rPr lang="en-US" dirty="0">
                <a:latin typeface="Karla" charset="0"/>
                <a:ea typeface="Karla" charset="0"/>
                <a:cs typeface="Karla" charset="0"/>
              </a:rPr>
              <a:t>variable</a:t>
            </a:r>
          </a:p>
          <a:p>
            <a:pPr algn="ctr"/>
            <a:r>
              <a:rPr lang="en-US" dirty="0">
                <a:latin typeface="Karla" charset="0"/>
                <a:ea typeface="Karla" charset="0"/>
                <a:cs typeface="Karla" charset="0"/>
              </a:rPr>
              <a:t>dependent variable</a:t>
            </a:r>
          </a:p>
          <a:p>
            <a:pPr algn="ctr"/>
            <a:endParaRPr lang="en-US" dirty="0">
              <a:latin typeface="Karla" charset="0"/>
              <a:ea typeface="Karla" charset="0"/>
              <a:cs typeface="Karla" charset="0"/>
            </a:endParaRPr>
          </a:p>
        </p:txBody>
      </p:sp>
      <p:sp>
        <p:nvSpPr>
          <p:cNvPr id="12" name="Rounded Rectangular Callout 11"/>
          <p:cNvSpPr/>
          <p:nvPr/>
        </p:nvSpPr>
        <p:spPr>
          <a:xfrm flipH="1">
            <a:off x="1720969" y="1340843"/>
            <a:ext cx="2313901" cy="1470212"/>
          </a:xfrm>
          <a:prstGeom prst="wedgeRoundRectCallout">
            <a:avLst>
              <a:gd name="adj1" fmla="val -53797"/>
              <a:gd name="adj2" fmla="val 70007"/>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16520" y="1433208"/>
            <a:ext cx="1322798" cy="1477328"/>
          </a:xfrm>
          <a:prstGeom prst="rect">
            <a:avLst/>
          </a:prstGeom>
          <a:noFill/>
        </p:spPr>
        <p:txBody>
          <a:bodyPr wrap="none" rtlCol="0">
            <a:spAutoFit/>
          </a:bodyPr>
          <a:lstStyle/>
          <a:p>
            <a:pPr algn="ctr"/>
            <a:r>
              <a:rPr lang="en-US" b="1" i="1" dirty="0">
                <a:latin typeface="Karla" charset="0"/>
                <a:ea typeface="Karla" charset="0"/>
                <a:cs typeface="Karla" charset="0"/>
              </a:rPr>
              <a:t>X</a:t>
            </a:r>
          </a:p>
          <a:p>
            <a:pPr algn="ctr"/>
            <a:r>
              <a:rPr lang="en-US" b="1" dirty="0">
                <a:solidFill>
                  <a:srgbClr val="C00000"/>
                </a:solidFill>
                <a:latin typeface="Karla" charset="0"/>
                <a:ea typeface="Karla" charset="0"/>
                <a:cs typeface="Karla" charset="0"/>
              </a:rPr>
              <a:t>predictors</a:t>
            </a:r>
          </a:p>
          <a:p>
            <a:pPr algn="ctr"/>
            <a:r>
              <a:rPr lang="en-US" dirty="0">
                <a:latin typeface="Karla" charset="0"/>
                <a:ea typeface="Karla" charset="0"/>
                <a:cs typeface="Karla" charset="0"/>
              </a:rPr>
              <a:t>features</a:t>
            </a:r>
          </a:p>
          <a:p>
            <a:pPr algn="ctr"/>
            <a:r>
              <a:rPr lang="en-US" dirty="0">
                <a:latin typeface="Karla" charset="0"/>
                <a:ea typeface="Karla" charset="0"/>
                <a:cs typeface="Karla" charset="0"/>
              </a:rPr>
              <a:t>covariates</a:t>
            </a:r>
          </a:p>
          <a:p>
            <a:pPr algn="ctr"/>
            <a:endParaRPr lang="en-US" dirty="0">
              <a:latin typeface="Karla" charset="0"/>
              <a:ea typeface="Karla" charset="0"/>
              <a:cs typeface="Karla" charset="0"/>
            </a:endParaRPr>
          </a:p>
        </p:txBody>
      </p:sp>
      <p:sp>
        <p:nvSpPr>
          <p:cNvPr id="3" name="Left Brace 2"/>
          <p:cNvSpPr/>
          <p:nvPr/>
        </p:nvSpPr>
        <p:spPr>
          <a:xfrm rot="16200000">
            <a:off x="5372964" y="3333750"/>
            <a:ext cx="368193" cy="4771872"/>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t> </a:t>
            </a:r>
          </a:p>
        </p:txBody>
      </p:sp>
      <p:sp>
        <p:nvSpPr>
          <p:cNvPr id="6" name="TextBox 5"/>
          <p:cNvSpPr txBox="1"/>
          <p:nvPr/>
        </p:nvSpPr>
        <p:spPr>
          <a:xfrm>
            <a:off x="4449169" y="5950420"/>
            <a:ext cx="2156360" cy="523220"/>
          </a:xfrm>
          <a:prstGeom prst="rect">
            <a:avLst/>
          </a:prstGeom>
          <a:noFill/>
        </p:spPr>
        <p:txBody>
          <a:bodyPr wrap="none" rtlCol="0">
            <a:spAutoFit/>
          </a:bodyPr>
          <a:lstStyle/>
          <a:p>
            <a:r>
              <a:rPr lang="en-US" sz="2800" b="1" i="1" dirty="0">
                <a:latin typeface="Karla" charset="0"/>
                <a:ea typeface="Karla" charset="0"/>
                <a:cs typeface="Karla" charset="0"/>
              </a:rPr>
              <a:t>p</a:t>
            </a:r>
            <a:r>
              <a:rPr lang="en-US" sz="2800" dirty="0">
                <a:latin typeface="Karla" charset="0"/>
                <a:ea typeface="Karla" charset="0"/>
                <a:cs typeface="Karla" charset="0"/>
              </a:rPr>
              <a:t> predictors</a:t>
            </a:r>
          </a:p>
        </p:txBody>
      </p:sp>
      <p:sp>
        <p:nvSpPr>
          <p:cNvPr id="10" name="Left Brace 9"/>
          <p:cNvSpPr/>
          <p:nvPr/>
        </p:nvSpPr>
        <p:spPr>
          <a:xfrm>
            <a:off x="2606722" y="3589362"/>
            <a:ext cx="327547" cy="1705970"/>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759970" y="4180737"/>
            <a:ext cx="2696572" cy="523220"/>
          </a:xfrm>
          <a:prstGeom prst="rect">
            <a:avLst/>
          </a:prstGeom>
          <a:noFill/>
        </p:spPr>
        <p:txBody>
          <a:bodyPr wrap="none" rtlCol="0">
            <a:spAutoFit/>
          </a:bodyPr>
          <a:lstStyle/>
          <a:p>
            <a:r>
              <a:rPr lang="en-US" sz="2800" b="1" i="1">
                <a:latin typeface="Karla" charset="0"/>
                <a:ea typeface="Karla" charset="0"/>
                <a:cs typeface="Karla" charset="0"/>
              </a:rPr>
              <a:t>n</a:t>
            </a:r>
            <a:r>
              <a:rPr lang="en-US" sz="2800">
                <a:latin typeface="Karla" charset="0"/>
                <a:ea typeface="Karla" charset="0"/>
                <a:cs typeface="Karla" charset="0"/>
              </a:rPr>
              <a:t>  observations</a:t>
            </a:r>
            <a:endParaRPr lang="en-US" sz="2800" dirty="0">
              <a:latin typeface="Karla" charset="0"/>
              <a:ea typeface="Karla" charset="0"/>
              <a:cs typeface="Karla" charset="0"/>
            </a:endParaRPr>
          </a:p>
        </p:txBody>
      </p:sp>
    </p:spTree>
    <p:extLst>
      <p:ext uri="{BB962C8B-B14F-4D97-AF65-F5344CB8AC3E}">
        <p14:creationId xmlns:p14="http://schemas.microsoft.com/office/powerpoint/2010/main" val="185771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2981" y="1138570"/>
                <a:ext cx="11106037" cy="2111143"/>
              </a:xfrm>
            </p:spPr>
            <p:txBody>
              <a:bodyPr/>
              <a:lstStyle/>
              <a:p>
                <a:pPr>
                  <a:spcAft>
                    <a:spcPts val="1200"/>
                  </a:spcAft>
                </a:pPr>
                <a:r>
                  <a:rPr lang="en-US" sz="2400" dirty="0">
                    <a:latin typeface="Karla" charset="0"/>
                    <a:ea typeface="Karla" charset="0"/>
                    <a:cs typeface="Karla" charset="0"/>
                  </a:rPr>
                  <a:t>The variances of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𝛽</m:t>
                        </m:r>
                      </m:e>
                      <m:sub>
                        <m:r>
                          <a:rPr lang="en-US" sz="2400" i="1">
                            <a:latin typeface="Cambria Math" charset="0"/>
                            <a:ea typeface="Karla" charset="0"/>
                            <a:cs typeface="Karla" charset="0"/>
                          </a:rPr>
                          <m:t>0</m:t>
                        </m:r>
                      </m:sub>
                    </m:sSub>
                  </m:oMath>
                </a14:m>
                <a:r>
                  <a:rPr lang="en-US" sz="2400" dirty="0">
                    <a:latin typeface="Karla" charset="0"/>
                    <a:ea typeface="Karla" charset="0"/>
                    <a:cs typeface="Karla" charset="0"/>
                  </a:rPr>
                  <a:t> 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𝛽</m:t>
                        </m:r>
                      </m:e>
                      <m:sub>
                        <m:r>
                          <a:rPr lang="en-US" sz="2400" i="1">
                            <a:latin typeface="Cambria Math" charset="0"/>
                            <a:ea typeface="Karla" charset="0"/>
                            <a:cs typeface="Karla" charset="0"/>
                          </a:rPr>
                          <m:t>1</m:t>
                        </m:r>
                      </m:sub>
                    </m:sSub>
                  </m:oMath>
                </a14:m>
                <a:r>
                  <a:rPr lang="en-US" sz="2400" dirty="0">
                    <a:latin typeface="Karla" charset="0"/>
                    <a:ea typeface="Karla" charset="0"/>
                    <a:cs typeface="Karla" charset="0"/>
                  </a:rPr>
                  <a:t>  are also called their </a:t>
                </a:r>
                <a:r>
                  <a:rPr lang="en-US" sz="2400" b="1" i="1" dirty="0">
                    <a:latin typeface="Karla" charset="0"/>
                    <a:ea typeface="Karla" charset="0"/>
                    <a:cs typeface="Karla" charset="0"/>
                  </a:rPr>
                  <a:t>standard errors</a:t>
                </a:r>
                <a:r>
                  <a:rPr lang="en-US" sz="2400" dirty="0">
                    <a:latin typeface="Karla" charset="0"/>
                    <a:ea typeface="Karla" charset="0"/>
                    <a:cs typeface="Karla" charset="0"/>
                  </a:rPr>
                  <a:t>, </a:t>
                </a:r>
                <a14:m>
                  <m:oMath xmlns:m="http://schemas.openxmlformats.org/officeDocument/2006/math">
                    <m:r>
                      <a:rPr lang="en-US" sz="2400" b="0" i="1" smtClean="0">
                        <a:latin typeface="Cambria Math" charset="0"/>
                        <a:ea typeface="Karla" charset="0"/>
                        <a:cs typeface="Karla" charset="0"/>
                      </a:rPr>
                      <m:t>𝑆𝐸</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acc>
                              <m:accPr>
                                <m:chr m:val="̂"/>
                                <m:ctrlPr>
                                  <a:rPr lang="en-US" sz="2400" b="0" i="1" smtClean="0">
                                    <a:latin typeface="Cambria Math" charset="0"/>
                                    <a:ea typeface="Karla" charset="0"/>
                                    <a:cs typeface="Karla" charset="0"/>
                                  </a:rPr>
                                </m:ctrlPr>
                              </m:accPr>
                              <m:e>
                                <m:r>
                                  <a:rPr lang="en-US" sz="2400" b="0" i="1" smtClean="0">
                                    <a:latin typeface="Cambria Math" charset="0"/>
                                    <a:ea typeface="Cambria Math" charset="0"/>
                                    <a:cs typeface="Cambria Math" charset="0"/>
                                  </a:rPr>
                                  <m:t>𝛽</m:t>
                                </m:r>
                              </m:e>
                            </m:acc>
                          </m:e>
                          <m:sub>
                            <m:r>
                              <a:rPr lang="en-US" sz="2400" b="0" i="1" smtClean="0">
                                <a:latin typeface="Cambria Math" charset="0"/>
                                <a:ea typeface="Karla" charset="0"/>
                                <a:cs typeface="Karla" charset="0"/>
                              </a:rPr>
                              <m:t>0</m:t>
                            </m:r>
                          </m:sub>
                        </m:sSub>
                      </m:e>
                    </m:d>
                    <m:r>
                      <a:rPr lang="en-US" sz="2400" b="0" i="1" smtClean="0">
                        <a:latin typeface="Cambria Math" charset="0"/>
                        <a:ea typeface="Karla" charset="0"/>
                        <a:cs typeface="Karla" charset="0"/>
                      </a:rPr>
                      <m:t>,</m:t>
                    </m:r>
                    <m:r>
                      <a:rPr lang="en-US" sz="2400" i="1">
                        <a:latin typeface="Cambria Math" charset="0"/>
                        <a:ea typeface="Karla" charset="0"/>
                        <a:cs typeface="Karla" charset="0"/>
                      </a:rPr>
                      <m:t>𝑆𝐸</m:t>
                    </m:r>
                    <m:d>
                      <m:dPr>
                        <m:ctrlPr>
                          <a:rPr lang="en-US" sz="2400" i="1">
                            <a:latin typeface="Cambria Math" charset="0"/>
                            <a:ea typeface="Karla" charset="0"/>
                            <a:cs typeface="Karla" charset="0"/>
                          </a:rPr>
                        </m:ctrlPr>
                      </m:dPr>
                      <m:e>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Cambria Math" charset="0"/>
                                    <a:cs typeface="Cambria Math" charset="0"/>
                                  </a:rPr>
                                  <m:t>𝛽</m:t>
                                </m:r>
                              </m:e>
                            </m:acc>
                          </m:e>
                          <m:sub>
                            <m:r>
                              <a:rPr lang="en-US" sz="2400" b="0" i="1" smtClean="0">
                                <a:latin typeface="Cambria Math" charset="0"/>
                                <a:ea typeface="Cambria Math" charset="0"/>
                                <a:cs typeface="Cambria Math" charset="0"/>
                              </a:rPr>
                              <m:t>1</m:t>
                            </m:r>
                          </m:sub>
                        </m:sSub>
                      </m:e>
                    </m:d>
                    <m:r>
                      <a:rPr lang="en-US" sz="2400" b="0" i="1" smtClean="0">
                        <a:latin typeface="Cambria Math" charset="0"/>
                        <a:ea typeface="Karla" charset="0"/>
                        <a:cs typeface="Karla" charset="0"/>
                      </a:rPr>
                      <m:t>.</m:t>
                    </m:r>
                  </m:oMath>
                </a14:m>
                <a:endParaRPr lang="en-US" sz="2400" b="0" dirty="0">
                  <a:latin typeface="Karla" charset="0"/>
                  <a:ea typeface="Karla" charset="0"/>
                  <a:cs typeface="Karla" charset="0"/>
                </a:endParaRPr>
              </a:p>
              <a:p>
                <a:pPr>
                  <a:spcAft>
                    <a:spcPts val="1200"/>
                  </a:spcAft>
                </a:pPr>
                <a:r>
                  <a:rPr lang="en-US" sz="2400" dirty="0">
                    <a:latin typeface="Karla" charset="0"/>
                    <a:ea typeface="Karla" charset="0"/>
                    <a:cs typeface="Karla" charset="0"/>
                  </a:rPr>
                  <a:t>If our data is drawn from a larger set of observations then we can empirically estimate the </a:t>
                </a:r>
                <a:r>
                  <a:rPr lang="en-US" sz="2400" b="1" dirty="0">
                    <a:latin typeface="Karla" charset="0"/>
                    <a:ea typeface="Karla" charset="0"/>
                    <a:cs typeface="Karla" charset="0"/>
                  </a:rPr>
                  <a:t>standard errors</a:t>
                </a:r>
                <a:r>
                  <a:rPr lang="en-US" sz="2400" dirty="0">
                    <a:latin typeface="Karla" charset="0"/>
                    <a:ea typeface="Karla" charset="0"/>
                    <a:cs typeface="Karla" charset="0"/>
                  </a:rPr>
                  <a:t>,</a:t>
                </a:r>
                <a:r>
                  <a:rPr lang="en-US" sz="2400" b="1" dirty="0">
                    <a:latin typeface="Karla" charset="0"/>
                    <a:ea typeface="Karla" charset="0"/>
                    <a:cs typeface="Karla" charset="0"/>
                  </a:rPr>
                  <a:t> </a:t>
                </a:r>
                <a14:m>
                  <m:oMath xmlns:m="http://schemas.openxmlformats.org/officeDocument/2006/math">
                    <m:r>
                      <a:rPr lang="en-US" sz="2400" i="1">
                        <a:latin typeface="Cambria Math" charset="0"/>
                        <a:ea typeface="Karla" charset="0"/>
                        <a:cs typeface="Karla" charset="0"/>
                      </a:rPr>
                      <m:t>𝑆𝐸</m:t>
                    </m:r>
                    <m:d>
                      <m:dPr>
                        <m:ctrlPr>
                          <a:rPr lang="en-US" sz="2400" i="1">
                            <a:latin typeface="Cambria Math" charset="0"/>
                            <a:ea typeface="Karla" charset="0"/>
                            <a:cs typeface="Karla" charset="0"/>
                          </a:rPr>
                        </m:ctrlPr>
                      </m:dPr>
                      <m:e>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Cambria Math" charset="0"/>
                                    <a:cs typeface="Cambria Math" charset="0"/>
                                  </a:rPr>
                                  <m:t>𝛽</m:t>
                                </m:r>
                              </m:e>
                            </m:acc>
                          </m:e>
                          <m:sub>
                            <m:r>
                              <a:rPr lang="en-US" sz="2400" i="1">
                                <a:latin typeface="Cambria Math" charset="0"/>
                                <a:ea typeface="Karla" charset="0"/>
                                <a:cs typeface="Karla" charset="0"/>
                              </a:rPr>
                              <m:t>0</m:t>
                            </m:r>
                          </m:sub>
                        </m:sSub>
                      </m:e>
                    </m:d>
                    <m:r>
                      <a:rPr lang="en-US" sz="2400" i="1">
                        <a:latin typeface="Cambria Math" charset="0"/>
                        <a:ea typeface="Karla" charset="0"/>
                        <a:cs typeface="Karla" charset="0"/>
                      </a:rPr>
                      <m:t>,</m:t>
                    </m:r>
                    <m:r>
                      <a:rPr lang="en-US" sz="2400" i="1">
                        <a:latin typeface="Cambria Math" charset="0"/>
                        <a:ea typeface="Karla" charset="0"/>
                        <a:cs typeface="Karla" charset="0"/>
                      </a:rPr>
                      <m:t>𝑆𝐸</m:t>
                    </m:r>
                    <m:d>
                      <m:dPr>
                        <m:ctrlPr>
                          <a:rPr lang="en-US" sz="2400" i="1">
                            <a:latin typeface="Cambria Math" charset="0"/>
                            <a:ea typeface="Karla" charset="0"/>
                            <a:cs typeface="Karla" charset="0"/>
                          </a:rPr>
                        </m:ctrlPr>
                      </m:dPr>
                      <m:e>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Cambria Math" charset="0"/>
                                    <a:cs typeface="Cambria Math" charset="0"/>
                                  </a:rPr>
                                  <m:t>𝛽</m:t>
                                </m:r>
                              </m:e>
                            </m:acc>
                          </m:e>
                          <m:sub>
                            <m:r>
                              <a:rPr lang="en-US" sz="2400" i="1">
                                <a:latin typeface="Cambria Math" charset="0"/>
                                <a:ea typeface="Cambria Math" charset="0"/>
                                <a:cs typeface="Cambria Math" charset="0"/>
                              </a:rPr>
                              <m:t>1</m:t>
                            </m:r>
                          </m:sub>
                        </m:sSub>
                      </m:e>
                    </m:d>
                  </m:oMath>
                </a14:m>
                <a:r>
                  <a:rPr lang="en-US" sz="2400" dirty="0">
                    <a:latin typeface="Karla" charset="0"/>
                    <a:ea typeface="Karla" charset="0"/>
                    <a:cs typeface="Karla" charset="0"/>
                  </a:rPr>
                  <a:t> of  </a:t>
                </a:r>
                <a14:m>
                  <m:oMath xmlns:m="http://schemas.openxmlformats.org/officeDocument/2006/math">
                    <m:sSub>
                      <m:sSubPr>
                        <m:ctrlPr>
                          <a:rPr lang="en-US" sz="2400" i="1" smtClean="0">
                            <a:latin typeface="Cambria Math" charset="0"/>
                            <a:ea typeface="Karla" charset="0"/>
                            <a:cs typeface="Karla" charset="0"/>
                          </a:rPr>
                        </m:ctrlPr>
                      </m:sSubPr>
                      <m:e>
                        <m:r>
                          <a:rPr lang="en-US" sz="2400" i="1" smtClean="0">
                            <a:latin typeface="Cambria Math" charset="0"/>
                            <a:ea typeface="Karla" charset="0"/>
                            <a:cs typeface="Karla" charset="0"/>
                          </a:rPr>
                          <m:t>𝛽</m:t>
                        </m:r>
                      </m:e>
                      <m:sub>
                        <m:r>
                          <a:rPr lang="en-US" sz="2400" b="0" i="1" smtClean="0">
                            <a:latin typeface="Cambria Math" charset="0"/>
                            <a:ea typeface="Karla" charset="0"/>
                            <a:cs typeface="Karla" charset="0"/>
                          </a:rPr>
                          <m:t>0</m:t>
                        </m:r>
                      </m:sub>
                    </m:sSub>
                  </m:oMath>
                </a14:m>
                <a:r>
                  <a:rPr lang="en-US" sz="2400" dirty="0">
                    <a:latin typeface="Karla" charset="0"/>
                    <a:ea typeface="Karla" charset="0"/>
                    <a:cs typeface="Karla" charset="0"/>
                  </a:rPr>
                  <a:t> 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𝛽</m:t>
                        </m:r>
                      </m:e>
                      <m:sub>
                        <m:r>
                          <a:rPr lang="en-US" sz="2400" b="0" i="1" smtClean="0">
                            <a:latin typeface="Cambria Math" charset="0"/>
                            <a:ea typeface="Karla" charset="0"/>
                            <a:cs typeface="Karla" charset="0"/>
                          </a:rPr>
                          <m:t>1</m:t>
                        </m:r>
                      </m:sub>
                    </m:sSub>
                    <m:r>
                      <a:rPr lang="en-US" sz="2400" i="1">
                        <a:latin typeface="Cambria Math" charset="0"/>
                        <a:ea typeface="Karla" charset="0"/>
                        <a:cs typeface="Karla" charset="0"/>
                      </a:rPr>
                      <m:t> </m:t>
                    </m:r>
                  </m:oMath>
                </a14:m>
                <a:r>
                  <a:rPr lang="en-US" sz="2400" dirty="0">
                    <a:latin typeface="Karla" charset="0"/>
                    <a:ea typeface="Karla" charset="0"/>
                    <a:cs typeface="Karla" charset="0"/>
                  </a:rPr>
                  <a:t>through bootstrapping. </a:t>
                </a:r>
              </a:p>
              <a:p>
                <a:pPr>
                  <a:spcAft>
                    <a:spcPts val="1200"/>
                  </a:spcAft>
                </a:pPr>
                <a:r>
                  <a:rPr lang="en-US" sz="2400" dirty="0">
                    <a:latin typeface="Karla" charset="0"/>
                    <a:ea typeface="Karla" charset="0"/>
                    <a:cs typeface="Karla" charset="0"/>
                  </a:rPr>
                  <a:t>If we know the variance </a:t>
                </a:r>
                <a14:m>
                  <m:oMath xmlns:m="http://schemas.openxmlformats.org/officeDocument/2006/math">
                    <m:sSup>
                      <m:sSupPr>
                        <m:ctrlPr>
                          <a:rPr lang="en-US" sz="2400" i="1" smtClean="0">
                            <a:latin typeface="Cambria Math" charset="0"/>
                            <a:ea typeface="Karla" charset="0"/>
                            <a:cs typeface="Karla" charset="0"/>
                          </a:rPr>
                        </m:ctrlPr>
                      </m:sSupPr>
                      <m:e>
                        <m:r>
                          <a:rPr lang="en-US" sz="2400" i="1" smtClean="0">
                            <a:latin typeface="Cambria Math" charset="0"/>
                            <a:ea typeface="Karla" charset="0"/>
                            <a:cs typeface="Karla" charset="0"/>
                          </a:rPr>
                          <m:t>𝜎</m:t>
                        </m:r>
                      </m:e>
                      <m:sup>
                        <m:r>
                          <a:rPr lang="en-US" sz="2400" b="0" i="1" smtClean="0">
                            <a:latin typeface="Cambria Math" charset="0"/>
                            <a:ea typeface="Karla" charset="0"/>
                            <a:cs typeface="Karla" charset="0"/>
                          </a:rPr>
                          <m:t>2</m:t>
                        </m:r>
                      </m:sup>
                    </m:sSup>
                  </m:oMath>
                </a14:m>
                <a:r>
                  <a:rPr lang="en-US" sz="2400" dirty="0">
                    <a:latin typeface="Karla" charset="0"/>
                    <a:ea typeface="Karla" charset="0"/>
                    <a:cs typeface="Karla" charset="0"/>
                  </a:rPr>
                  <a:t> of the noise </a:t>
                </a:r>
                <a14:m>
                  <m:oMath xmlns:m="http://schemas.openxmlformats.org/officeDocument/2006/math">
                    <m:r>
                      <a:rPr lang="en-US" sz="2400" i="1" smtClean="0">
                        <a:latin typeface="Cambria Math" charset="0"/>
                        <a:ea typeface="Karla" charset="0"/>
                        <a:cs typeface="Karla" charset="0"/>
                      </a:rPr>
                      <m:t>𝜖</m:t>
                    </m:r>
                  </m:oMath>
                </a14:m>
                <a:r>
                  <a:rPr lang="en-US" sz="2400" dirty="0">
                    <a:latin typeface="Karla" charset="0"/>
                    <a:ea typeface="Karla" charset="0"/>
                    <a:cs typeface="Karla" charset="0"/>
                  </a:rPr>
                  <a:t>, we can compute </a:t>
                </a:r>
                <a14:m>
                  <m:oMath xmlns:m="http://schemas.openxmlformats.org/officeDocument/2006/math">
                    <m:r>
                      <a:rPr lang="en-US" sz="2400" i="1">
                        <a:latin typeface="Cambria Math" charset="0"/>
                        <a:ea typeface="Karla" charset="0"/>
                        <a:cs typeface="Karla" charset="0"/>
                      </a:rPr>
                      <m:t>𝑆𝐸</m:t>
                    </m:r>
                    <m:d>
                      <m:dPr>
                        <m:ctrlPr>
                          <a:rPr lang="en-US" sz="2400" i="1">
                            <a:latin typeface="Cambria Math" charset="0"/>
                            <a:ea typeface="Karla" charset="0"/>
                            <a:cs typeface="Karla" charset="0"/>
                          </a:rPr>
                        </m:ctrlPr>
                      </m:dPr>
                      <m:e>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Cambria Math" charset="0"/>
                                    <a:cs typeface="Cambria Math" charset="0"/>
                                  </a:rPr>
                                  <m:t>𝛽</m:t>
                                </m:r>
                              </m:e>
                            </m:acc>
                          </m:e>
                          <m:sub>
                            <m:r>
                              <a:rPr lang="en-US" sz="2400" i="1">
                                <a:latin typeface="Cambria Math" charset="0"/>
                                <a:ea typeface="Karla" charset="0"/>
                                <a:cs typeface="Karla" charset="0"/>
                              </a:rPr>
                              <m:t>0</m:t>
                            </m:r>
                          </m:sub>
                        </m:sSub>
                      </m:e>
                    </m:d>
                    <m:r>
                      <a:rPr lang="en-US" sz="2400" i="1">
                        <a:latin typeface="Cambria Math" charset="0"/>
                        <a:ea typeface="Karla" charset="0"/>
                        <a:cs typeface="Karla" charset="0"/>
                      </a:rPr>
                      <m:t>,</m:t>
                    </m:r>
                    <m:r>
                      <a:rPr lang="en-US" sz="2400" i="1">
                        <a:latin typeface="Cambria Math" charset="0"/>
                        <a:ea typeface="Karla" charset="0"/>
                        <a:cs typeface="Karla" charset="0"/>
                      </a:rPr>
                      <m:t>𝑆𝐸</m:t>
                    </m:r>
                    <m:d>
                      <m:dPr>
                        <m:ctrlPr>
                          <a:rPr lang="en-US" sz="2400" i="1">
                            <a:latin typeface="Cambria Math" charset="0"/>
                            <a:ea typeface="Karla" charset="0"/>
                            <a:cs typeface="Karla" charset="0"/>
                          </a:rPr>
                        </m:ctrlPr>
                      </m:dPr>
                      <m:e>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Cambria Math" charset="0"/>
                                    <a:cs typeface="Cambria Math" charset="0"/>
                                  </a:rPr>
                                  <m:t>𝛽</m:t>
                                </m:r>
                              </m:e>
                            </m:acc>
                          </m:e>
                          <m:sub>
                            <m:r>
                              <a:rPr lang="en-US" sz="2400" i="1">
                                <a:latin typeface="Cambria Math" charset="0"/>
                                <a:ea typeface="Cambria Math" charset="0"/>
                                <a:cs typeface="Cambria Math" charset="0"/>
                              </a:rPr>
                              <m:t>1</m:t>
                            </m:r>
                          </m:sub>
                        </m:sSub>
                      </m:e>
                    </m:d>
                  </m:oMath>
                </a14:m>
                <a:r>
                  <a:rPr lang="en-US" sz="2400" dirty="0">
                    <a:latin typeface="Karla" charset="0"/>
                    <a:ea typeface="Karla" charset="0"/>
                    <a:cs typeface="Karla" charset="0"/>
                  </a:rPr>
                  <a:t> analytically, using the formulae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2981" y="1138570"/>
                <a:ext cx="11106037" cy="2111143"/>
              </a:xfrm>
              <a:blipFill rotWithShape="0">
                <a:blip r:embed="rId3"/>
                <a:stretch>
                  <a:fillRect l="-823" t="-867" b="-43931"/>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3782683" y="4310849"/>
            <a:ext cx="4626631" cy="2006946"/>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2</a:t>
            </a:fld>
            <a:endParaRPr lang="en-US"/>
          </a:p>
        </p:txBody>
      </p:sp>
    </p:spTree>
    <p:extLst>
      <p:ext uri="{BB962C8B-B14F-4D97-AF65-F5344CB8AC3E}">
        <p14:creationId xmlns:p14="http://schemas.microsoft.com/office/powerpoint/2010/main" val="1130106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Multilinear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1800"/>
                  </a:spcAft>
                </a:pPr>
                <a:r>
                  <a:rPr lang="en-US" sz="2400" dirty="0">
                    <a:solidFill>
                      <a:schemeClr val="tx1">
                        <a:lumMod val="75000"/>
                        <a:lumOff val="25000"/>
                      </a:schemeClr>
                    </a:solidFill>
                    <a:latin typeface="Karla" charset="0"/>
                    <a:ea typeface="Karla" charset="0"/>
                    <a:cs typeface="Karla" charset="0"/>
                  </a:rPr>
                  <a:t>In practice, it is unlikely that any response variable Y depends solely on one predictor </a:t>
                </a:r>
                <a:r>
                  <a:rPr lang="en-US" sz="2400" i="1" dirty="0">
                    <a:solidFill>
                      <a:schemeClr val="tx1">
                        <a:lumMod val="75000"/>
                        <a:lumOff val="25000"/>
                      </a:schemeClr>
                    </a:solidFill>
                    <a:latin typeface="Karla" charset="0"/>
                    <a:ea typeface="Karla" charset="0"/>
                    <a:cs typeface="Karla" charset="0"/>
                  </a:rPr>
                  <a:t>x</a:t>
                </a:r>
                <a:r>
                  <a:rPr lang="en-US" sz="2400" dirty="0">
                    <a:solidFill>
                      <a:schemeClr val="tx1">
                        <a:lumMod val="75000"/>
                        <a:lumOff val="25000"/>
                      </a:schemeClr>
                    </a:solidFill>
                    <a:latin typeface="Karla" charset="0"/>
                    <a:ea typeface="Karla" charset="0"/>
                    <a:cs typeface="Karla" charset="0"/>
                  </a:rPr>
                  <a:t>. Rather, we expect that is a function of multiple predictors </a:t>
                </a:r>
                <a14:m>
                  <m:oMath xmlns:m="http://schemas.openxmlformats.org/officeDocument/2006/math">
                    <m:r>
                      <a:rPr lang="en-US" sz="2400" b="0" i="1" smtClean="0">
                        <a:solidFill>
                          <a:schemeClr val="tx1">
                            <a:lumMod val="75000"/>
                            <a:lumOff val="25000"/>
                          </a:schemeClr>
                        </a:solidFill>
                        <a:latin typeface="Cambria Math" charset="0"/>
                        <a:ea typeface="Karla" charset="0"/>
                        <a:cs typeface="Karla" charset="0"/>
                      </a:rPr>
                      <m:t>𝑓</m:t>
                    </m:r>
                    <m:r>
                      <a:rPr lang="en-US" sz="2400" b="0" i="1" smtClean="0">
                        <a:solidFill>
                          <a:schemeClr val="tx1">
                            <a:lumMod val="75000"/>
                            <a:lumOff val="25000"/>
                          </a:schemeClr>
                        </a:solidFill>
                        <a:latin typeface="Cambria Math" charset="0"/>
                        <a:ea typeface="Karla" charset="0"/>
                        <a:cs typeface="Karla" charset="0"/>
                      </a:rPr>
                      <m:t>(</m:t>
                    </m:r>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𝑋</m:t>
                        </m:r>
                      </m:e>
                      <m:sub>
                        <m:r>
                          <a:rPr lang="en-US" sz="2400" b="0" i="1" smtClean="0">
                            <a:solidFill>
                              <a:schemeClr val="tx1">
                                <a:lumMod val="75000"/>
                                <a:lumOff val="25000"/>
                              </a:schemeClr>
                            </a:solidFill>
                            <a:latin typeface="Cambria Math" charset="0"/>
                            <a:ea typeface="Karla" charset="0"/>
                            <a:cs typeface="Karla" charset="0"/>
                          </a:rPr>
                          <m:t>1</m:t>
                        </m:r>
                      </m:sub>
                    </m:sSub>
                    <m:r>
                      <a:rPr lang="en-US" sz="2400" b="0" i="1" smtClean="0">
                        <a:solidFill>
                          <a:schemeClr val="tx1">
                            <a:lumMod val="75000"/>
                            <a:lumOff val="25000"/>
                          </a:schemeClr>
                        </a:solidFill>
                        <a:latin typeface="Cambria Math" charset="0"/>
                        <a:ea typeface="Karla" charset="0"/>
                        <a:cs typeface="Karla" charset="0"/>
                      </a:rPr>
                      <m:t>,…,</m:t>
                    </m:r>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𝑋</m:t>
                        </m:r>
                      </m:e>
                      <m:sub>
                        <m:r>
                          <a:rPr lang="en-US" sz="2400" b="0" i="1" smtClean="0">
                            <a:solidFill>
                              <a:schemeClr val="tx1">
                                <a:lumMod val="75000"/>
                                <a:lumOff val="25000"/>
                              </a:schemeClr>
                            </a:solidFill>
                            <a:latin typeface="Cambria Math" charset="0"/>
                            <a:ea typeface="Karla" charset="0"/>
                            <a:cs typeface="Karla" charset="0"/>
                          </a:rPr>
                          <m:t>𝐽</m:t>
                        </m:r>
                      </m:sub>
                    </m:sSub>
                    <m:r>
                      <a:rPr lang="en-US" sz="2400" b="0" i="1" smtClean="0">
                        <a:solidFill>
                          <a:schemeClr val="tx1">
                            <a:lumMod val="75000"/>
                            <a:lumOff val="25000"/>
                          </a:schemeClr>
                        </a:solidFill>
                        <a:latin typeface="Cambria Math" charset="0"/>
                        <a:ea typeface="Karla" charset="0"/>
                        <a:cs typeface="Karla" charset="0"/>
                      </a:rPr>
                      <m:t>)</m:t>
                    </m:r>
                  </m:oMath>
                </a14:m>
                <a:r>
                  <a:rPr lang="en-US" sz="2400" dirty="0">
                    <a:solidFill>
                      <a:schemeClr val="tx1">
                        <a:lumMod val="75000"/>
                        <a:lumOff val="25000"/>
                      </a:schemeClr>
                    </a:solidFill>
                    <a:latin typeface="Karla" charset="0"/>
                    <a:ea typeface="Karla" charset="0"/>
                    <a:cs typeface="Karla" charset="0"/>
                  </a:rPr>
                  <a:t>. </a:t>
                </a:r>
                <a:r>
                  <a:rPr lang="en-US" sz="2400" dirty="0">
                    <a:solidFill>
                      <a:schemeClr val="tx1">
                        <a:lumMod val="75000"/>
                        <a:lumOff val="25000"/>
                      </a:schemeClr>
                    </a:solidFill>
                  </a:rPr>
                  <a:t>Using the notation we introduced last lecture, </a:t>
                </a:r>
              </a:p>
              <a:p>
                <a:r>
                  <a:rPr lang="en-US" sz="2400" dirty="0">
                    <a:solidFill>
                      <a:schemeClr val="tx1">
                        <a:lumMod val="75000"/>
                        <a:lumOff val="25000"/>
                      </a:schemeClr>
                    </a:solidFill>
                  </a:rPr>
                  <a:t>		</a:t>
                </a:r>
                <a14:m>
                  <m:oMath xmlns:m="http://schemas.openxmlformats.org/officeDocument/2006/math">
                    <m:r>
                      <a:rPr lang="en-US" sz="2400" i="1">
                        <a:solidFill>
                          <a:schemeClr val="tx1">
                            <a:lumMod val="75000"/>
                            <a:lumOff val="25000"/>
                          </a:schemeClr>
                        </a:solidFill>
                        <a:latin typeface="Cambria Math" charset="0"/>
                      </a:rPr>
                      <m:t>𝑌</m:t>
                    </m:r>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𝑦</m:t>
                        </m:r>
                      </m:e>
                      <m:sub>
                        <m:r>
                          <a:rPr lang="en-US" sz="2400" i="1">
                            <a:solidFill>
                              <a:schemeClr val="tx1">
                                <a:lumMod val="75000"/>
                                <a:lumOff val="25000"/>
                              </a:schemeClr>
                            </a:solidFill>
                            <a:latin typeface="Cambria Math" charset="0"/>
                          </a:rPr>
                          <m:t>1</m:t>
                        </m:r>
                      </m:sub>
                    </m:sSub>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𝑦</m:t>
                        </m:r>
                      </m:e>
                      <m:sub>
                        <m:r>
                          <a:rPr lang="en-US" sz="2400" i="1">
                            <a:solidFill>
                              <a:schemeClr val="tx1">
                                <a:lumMod val="75000"/>
                                <a:lumOff val="25000"/>
                              </a:schemeClr>
                            </a:solidFill>
                            <a:latin typeface="Cambria Math" charset="0"/>
                          </a:rPr>
                          <m:t>𝑛</m:t>
                        </m:r>
                      </m:sub>
                    </m:sSub>
                  </m:oMath>
                </a14:m>
                <a:r>
                  <a:rPr lang="en-US" sz="2400" dirty="0">
                    <a:solidFill>
                      <a:schemeClr val="tx1">
                        <a:lumMod val="75000"/>
                        <a:lumOff val="25000"/>
                      </a:schemeClr>
                    </a:solidFill>
                  </a:rPr>
                  <a:t>,    </a:t>
                </a:r>
                <a14:m>
                  <m:oMath xmlns:m="http://schemas.openxmlformats.org/officeDocument/2006/math">
                    <m:r>
                      <a:rPr lang="en-US" sz="2400" i="1">
                        <a:solidFill>
                          <a:schemeClr val="tx1">
                            <a:lumMod val="75000"/>
                            <a:lumOff val="25000"/>
                          </a:schemeClr>
                        </a:solidFill>
                        <a:latin typeface="Cambria Math" charset="0"/>
                      </a:rPr>
                      <m:t>𝑋</m:t>
                    </m:r>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𝑋</m:t>
                        </m:r>
                      </m:e>
                      <m:sub>
                        <m:r>
                          <a:rPr lang="en-US" sz="2400" i="1">
                            <a:solidFill>
                              <a:schemeClr val="tx1">
                                <a:lumMod val="75000"/>
                                <a:lumOff val="25000"/>
                              </a:schemeClr>
                            </a:solidFill>
                            <a:latin typeface="Cambria Math" charset="0"/>
                          </a:rPr>
                          <m:t>1</m:t>
                        </m:r>
                      </m:sub>
                    </m:sSub>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𝑋</m:t>
                        </m:r>
                      </m:e>
                      <m:sub>
                        <m:r>
                          <a:rPr lang="en-US" sz="2400" i="1">
                            <a:solidFill>
                              <a:schemeClr val="tx1">
                                <a:lumMod val="75000"/>
                                <a:lumOff val="25000"/>
                              </a:schemeClr>
                            </a:solidFill>
                            <a:latin typeface="Cambria Math" charset="0"/>
                          </a:rPr>
                          <m:t>𝐽</m:t>
                        </m:r>
                      </m:sub>
                    </m:sSub>
                    <m:r>
                      <a:rPr lang="en-US" sz="2400" b="1" i="1">
                        <a:solidFill>
                          <a:schemeClr val="tx1">
                            <a:lumMod val="75000"/>
                            <a:lumOff val="25000"/>
                          </a:schemeClr>
                        </a:solidFill>
                        <a:latin typeface="Cambria Math" charset="0"/>
                      </a:rPr>
                      <m:t> </m:t>
                    </m:r>
                  </m:oMath>
                </a14:m>
                <a:r>
                  <a:rPr lang="en-US" sz="2400" dirty="0">
                    <a:solidFill>
                      <a:schemeClr val="tx1">
                        <a:lumMod val="75000"/>
                        <a:lumOff val="25000"/>
                      </a:schemeClr>
                    </a:solidFill>
                  </a:rPr>
                  <a:t>and</a:t>
                </a:r>
                <a14:m>
                  <m:oMath xmlns:m="http://schemas.openxmlformats.org/officeDocument/2006/math">
                    <m:r>
                      <a:rPr lang="en-US" sz="2400" b="1" i="1">
                        <a:solidFill>
                          <a:schemeClr val="tx1">
                            <a:lumMod val="75000"/>
                            <a:lumOff val="25000"/>
                          </a:schemeClr>
                        </a:solidFill>
                        <a:latin typeface="Cambria Math" charset="0"/>
                      </a:rPr>
                      <m:t> </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𝑋</m:t>
                        </m:r>
                      </m:e>
                      <m:sub>
                        <m:r>
                          <a:rPr lang="en-US" sz="2400" i="1">
                            <a:solidFill>
                              <a:schemeClr val="tx1">
                                <a:lumMod val="75000"/>
                                <a:lumOff val="25000"/>
                              </a:schemeClr>
                            </a:solidFill>
                            <a:latin typeface="Cambria Math" charset="0"/>
                          </a:rPr>
                          <m:t>𝑗</m:t>
                        </m:r>
                      </m:sub>
                    </m:sSub>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𝑥</m:t>
                        </m:r>
                      </m:e>
                      <m:sub>
                        <m:r>
                          <a:rPr lang="en-US" sz="2400" i="1">
                            <a:solidFill>
                              <a:schemeClr val="tx1">
                                <a:lumMod val="75000"/>
                                <a:lumOff val="25000"/>
                              </a:schemeClr>
                            </a:solidFill>
                            <a:latin typeface="Cambria Math" charset="0"/>
                          </a:rPr>
                          <m:t>1</m:t>
                        </m:r>
                        <m:r>
                          <a:rPr lang="en-US" sz="2400" i="1">
                            <a:solidFill>
                              <a:schemeClr val="tx1">
                                <a:lumMod val="75000"/>
                                <a:lumOff val="25000"/>
                              </a:schemeClr>
                            </a:solidFill>
                            <a:latin typeface="Cambria Math" charset="0"/>
                          </a:rPr>
                          <m:t>𝑗</m:t>
                        </m:r>
                      </m:sub>
                    </m:sSub>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𝑥</m:t>
                        </m:r>
                      </m:e>
                      <m:sub>
                        <m:r>
                          <a:rPr lang="en-US" sz="2400" i="1">
                            <a:solidFill>
                              <a:schemeClr val="tx1">
                                <a:lumMod val="75000"/>
                                <a:lumOff val="25000"/>
                              </a:schemeClr>
                            </a:solidFill>
                            <a:latin typeface="Cambria Math" charset="0"/>
                          </a:rPr>
                          <m:t>𝑖𝑗</m:t>
                        </m:r>
                      </m:sub>
                    </m:sSub>
                    <m:r>
                      <a:rPr lang="en-US" sz="2400" i="1">
                        <a:solidFill>
                          <a:schemeClr val="tx1">
                            <a:lumMod val="75000"/>
                            <a:lumOff val="25000"/>
                          </a:schemeClr>
                        </a:solidFill>
                        <a:latin typeface="Cambria Math" charset="0"/>
                      </a:rPr>
                      <m:t>,…,</m:t>
                    </m:r>
                    <m:sSub>
                      <m:sSubPr>
                        <m:ctrlPr>
                          <a:rPr lang="en-US" sz="2400" i="1">
                            <a:solidFill>
                              <a:schemeClr val="tx1">
                                <a:lumMod val="75000"/>
                                <a:lumOff val="25000"/>
                              </a:schemeClr>
                            </a:solidFill>
                            <a:latin typeface="Cambria Math" charset="0"/>
                          </a:rPr>
                        </m:ctrlPr>
                      </m:sSubPr>
                      <m:e>
                        <m:r>
                          <a:rPr lang="en-US" sz="2400" i="1">
                            <a:solidFill>
                              <a:schemeClr val="tx1">
                                <a:lumMod val="75000"/>
                                <a:lumOff val="25000"/>
                              </a:schemeClr>
                            </a:solidFill>
                            <a:latin typeface="Cambria Math" charset="0"/>
                          </a:rPr>
                          <m:t>𝑥</m:t>
                        </m:r>
                      </m:e>
                      <m:sub>
                        <m:r>
                          <a:rPr lang="en-US" sz="2400" i="1">
                            <a:solidFill>
                              <a:schemeClr val="tx1">
                                <a:lumMod val="75000"/>
                                <a:lumOff val="25000"/>
                              </a:schemeClr>
                            </a:solidFill>
                            <a:latin typeface="Cambria Math" charset="0"/>
                          </a:rPr>
                          <m:t>𝑛𝑗</m:t>
                        </m:r>
                      </m:sub>
                    </m:sSub>
                  </m:oMath>
                </a14:m>
                <a:endParaRPr lang="en-US" sz="2400" dirty="0">
                  <a:solidFill>
                    <a:schemeClr val="tx1">
                      <a:lumMod val="75000"/>
                      <a:lumOff val="25000"/>
                    </a:schemeClr>
                  </a:solidFill>
                </a:endParaRPr>
              </a:p>
              <a:p>
                <a:endParaRPr lang="en-US" sz="2400" dirty="0">
                  <a:solidFill>
                    <a:schemeClr val="tx1">
                      <a:lumMod val="75000"/>
                      <a:lumOff val="25000"/>
                    </a:schemeClr>
                  </a:solidFill>
                  <a:latin typeface="Karla" charset="0"/>
                  <a:ea typeface="Karla" charset="0"/>
                  <a:cs typeface="Karla" charset="0"/>
                </a:endParaRPr>
              </a:p>
              <a:p>
                <a:pPr>
                  <a:spcBef>
                    <a:spcPts val="0"/>
                  </a:spcBef>
                </a:pPr>
                <a:r>
                  <a:rPr lang="en-US" sz="2400" dirty="0">
                    <a:solidFill>
                      <a:schemeClr val="tx1">
                        <a:lumMod val="75000"/>
                        <a:lumOff val="25000"/>
                      </a:schemeClr>
                    </a:solidFill>
                    <a:latin typeface="Karla" charset="0"/>
                    <a:ea typeface="Karla" charset="0"/>
                    <a:cs typeface="Karla" charset="0"/>
                  </a:rPr>
                  <a:t>In this case, we can still assume a simple form for </a:t>
                </a:r>
                <a14:m>
                  <m:oMath xmlns:m="http://schemas.openxmlformats.org/officeDocument/2006/math">
                    <m:r>
                      <a:rPr lang="en-US" sz="2400" i="1">
                        <a:solidFill>
                          <a:schemeClr val="tx1">
                            <a:lumMod val="75000"/>
                            <a:lumOff val="25000"/>
                          </a:schemeClr>
                        </a:solidFill>
                        <a:latin typeface="Cambria Math" charset="0"/>
                        <a:ea typeface="Karla" charset="0"/>
                        <a:cs typeface="Karla" charset="0"/>
                      </a:rPr>
                      <m:t>𝑓</m:t>
                    </m:r>
                    <m:r>
                      <a:rPr lang="en-US" sz="2400" b="0" i="0" smtClean="0">
                        <a:solidFill>
                          <a:schemeClr val="tx1">
                            <a:lumMod val="75000"/>
                            <a:lumOff val="25000"/>
                          </a:schemeClr>
                        </a:solidFill>
                        <a:latin typeface="Cambria Math" charset="0"/>
                        <a:ea typeface="Karla" charset="0"/>
                        <a:cs typeface="Karla" charset="0"/>
                      </a:rPr>
                      <m:t> </m:t>
                    </m:r>
                  </m:oMath>
                </a14:m>
                <a:r>
                  <a:rPr lang="en-US" sz="2400" dirty="0">
                    <a:solidFill>
                      <a:schemeClr val="tx1">
                        <a:lumMod val="75000"/>
                        <a:lumOff val="25000"/>
                      </a:schemeClr>
                    </a:solidFill>
                    <a:latin typeface="Karla" charset="0"/>
                    <a:ea typeface="Karla" charset="0"/>
                    <a:cs typeface="Karla" charset="0"/>
                  </a:rPr>
                  <a:t>-a multilinear form:</a:t>
                </a: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Hence, </a:t>
                </a:r>
                <a14:m>
                  <m:oMath xmlns:m="http://schemas.openxmlformats.org/officeDocument/2006/math">
                    <m:acc>
                      <m:accPr>
                        <m:chr m:val="̂"/>
                        <m:ctrlPr>
                          <a:rPr lang="en-US" sz="2400" i="1" smtClean="0">
                            <a:solidFill>
                              <a:schemeClr val="tx1">
                                <a:lumMod val="75000"/>
                                <a:lumOff val="25000"/>
                              </a:schemeClr>
                            </a:solidFill>
                            <a:latin typeface="Cambria Math" charset="0"/>
                            <a:ea typeface="Karla" charset="0"/>
                            <a:cs typeface="Karla" charset="0"/>
                          </a:rPr>
                        </m:ctrlPr>
                      </m:accPr>
                      <m:e>
                        <m:r>
                          <a:rPr lang="en-US" sz="2400" b="0" i="1" smtClean="0">
                            <a:solidFill>
                              <a:schemeClr val="tx1">
                                <a:lumMod val="75000"/>
                                <a:lumOff val="25000"/>
                              </a:schemeClr>
                            </a:solidFill>
                            <a:latin typeface="Cambria Math" charset="0"/>
                            <a:ea typeface="Karla" charset="0"/>
                            <a:cs typeface="Karla" charset="0"/>
                          </a:rPr>
                          <m:t>𝑓</m:t>
                        </m:r>
                      </m:e>
                    </m:acc>
                  </m:oMath>
                </a14:m>
                <a:r>
                  <a:rPr lang="en-US" sz="2400" dirty="0">
                    <a:solidFill>
                      <a:schemeClr val="tx1">
                        <a:lumMod val="75000"/>
                        <a:lumOff val="25000"/>
                      </a:schemeClr>
                    </a:solidFill>
                    <a:latin typeface="Karla" charset="0"/>
                    <a:ea typeface="Karla" charset="0"/>
                    <a:cs typeface="Karla" charset="0"/>
                  </a:rPr>
                  <a:t>, has the form</a:t>
                </a: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 </a:t>
                </a:r>
              </a:p>
              <a:p>
                <a:endParaRPr lang="en-US" sz="2400" dirty="0">
                  <a:solidFill>
                    <a:schemeClr val="tx1">
                      <a:lumMod val="75000"/>
                      <a:lumOff val="25000"/>
                    </a:schemeClr>
                  </a:solidFill>
                  <a:latin typeface="Karla" charset="0"/>
                  <a:ea typeface="Karla" charset="0"/>
                  <a:cs typeface="Karla"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45" t="-2305" b="-98847"/>
                </a:stretch>
              </a:blipFill>
            </p:spPr>
            <p:txBody>
              <a:bodyPr/>
              <a:lstStyle/>
              <a:p>
                <a:r>
                  <a:rPr lang="en-US">
                    <a:noFill/>
                  </a:rPr>
                  <a:t> </a:t>
                </a:r>
              </a:p>
            </p:txBody>
          </p:sp>
        </mc:Fallback>
      </mc:AlternateContent>
      <p:pic>
        <p:nvPicPr>
          <p:cNvPr id="15" name="Picture 14"/>
          <p:cNvPicPr>
            <a:picLocks noChangeAspect="1"/>
          </p:cNvPicPr>
          <p:nvPr/>
        </p:nvPicPr>
        <p:blipFill>
          <a:blip r:embed="rId4"/>
          <a:stretch>
            <a:fillRect/>
          </a:stretch>
        </p:blipFill>
        <p:spPr>
          <a:xfrm>
            <a:off x="1775460" y="4233811"/>
            <a:ext cx="8641080" cy="328930"/>
          </a:xfrm>
          <a:prstGeom prst="rect">
            <a:avLst/>
          </a:prstGeom>
        </p:spPr>
      </p:pic>
      <p:pic>
        <p:nvPicPr>
          <p:cNvPr id="16" name="Picture 15"/>
          <p:cNvPicPr>
            <a:picLocks noChangeAspect="1"/>
          </p:cNvPicPr>
          <p:nvPr/>
        </p:nvPicPr>
        <p:blipFill>
          <a:blip r:embed="rId5"/>
          <a:stretch>
            <a:fillRect/>
          </a:stretch>
        </p:blipFill>
        <p:spPr>
          <a:xfrm>
            <a:off x="1676379" y="5505112"/>
            <a:ext cx="8641080" cy="39116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29</a:t>
            </a:fld>
            <a:endParaRPr lang="en-US"/>
          </a:p>
        </p:txBody>
      </p:sp>
    </p:spTree>
    <p:extLst>
      <p:ext uri="{BB962C8B-B14F-4D97-AF65-F5344CB8AC3E}">
        <p14:creationId xmlns:p14="http://schemas.microsoft.com/office/powerpoint/2010/main" val="1954823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1800"/>
                  </a:spcAft>
                </a:pPr>
                <a:r>
                  <a:rPr lang="en-US" sz="2400" dirty="0"/>
                  <a:t>Again, to fit this model means to compute </a:t>
                </a:r>
                <a14:m>
                  <m:oMath xmlns:m="http://schemas.openxmlformats.org/officeDocument/2006/math">
                    <m:sSub>
                      <m:sSubPr>
                        <m:ctrlPr>
                          <a:rPr lang="en-US" sz="2400" i="1" smtClean="0">
                            <a:latin typeface="Cambria Math" charset="0"/>
                          </a:rPr>
                        </m:ctrlPr>
                      </m:sSubPr>
                      <m:e>
                        <m:acc>
                          <m:accPr>
                            <m:chr m:val="̂"/>
                            <m:ctrlPr>
                              <a:rPr lang="en-US" sz="2400" i="1" smtClean="0">
                                <a:latin typeface="Cambria Math" charset="0"/>
                              </a:rPr>
                            </m:ctrlPr>
                          </m:accPr>
                          <m:e>
                            <m:r>
                              <a:rPr lang="en-US" sz="2400" i="1" smtClean="0">
                                <a:latin typeface="Cambria Math" charset="0"/>
                                <a:ea typeface="Cambria Math" charset="0"/>
                                <a:cs typeface="Cambria Math" charset="0"/>
                              </a:rPr>
                              <m:t>𝛽</m:t>
                            </m:r>
                          </m:e>
                        </m:acc>
                      </m:e>
                      <m:sub>
                        <m:r>
                          <a:rPr lang="en-US" sz="2400" b="0" i="1" smtClean="0">
                            <a:latin typeface="Cambria Math" charset="0"/>
                          </a:rPr>
                          <m:t>0</m:t>
                        </m:r>
                      </m:sub>
                    </m:sSub>
                    <m:r>
                      <a:rPr lang="en-US" sz="2400" b="0" i="1" smtClean="0">
                        <a:latin typeface="Cambria Math" charset="0"/>
                      </a:rPr>
                      <m:t>,…,</m:t>
                    </m:r>
                    <m:sSub>
                      <m:sSubPr>
                        <m:ctrlPr>
                          <a:rPr lang="en-US" sz="2400" i="1">
                            <a:latin typeface="Cambria Math" charset="0"/>
                          </a:rPr>
                        </m:ctrlPr>
                      </m:sSubPr>
                      <m:e>
                        <m:acc>
                          <m:accPr>
                            <m:chr m:val="̂"/>
                            <m:ctrlPr>
                              <a:rPr lang="en-US" sz="2400" i="1">
                                <a:latin typeface="Cambria Math" charset="0"/>
                              </a:rPr>
                            </m:ctrlPr>
                          </m:accPr>
                          <m:e>
                            <m:r>
                              <a:rPr lang="en-US" sz="2400" i="1">
                                <a:latin typeface="Cambria Math" charset="0"/>
                                <a:ea typeface="Cambria Math" charset="0"/>
                                <a:cs typeface="Cambria Math" charset="0"/>
                              </a:rPr>
                              <m:t>𝛽</m:t>
                            </m:r>
                          </m:e>
                        </m:acc>
                      </m:e>
                      <m:sub>
                        <m:r>
                          <a:rPr lang="en-US" sz="2400" b="0" i="1" smtClean="0">
                            <a:latin typeface="Cambria Math" charset="0"/>
                            <a:ea typeface="Cambria Math" charset="0"/>
                            <a:cs typeface="Cambria Math" charset="0"/>
                          </a:rPr>
                          <m:t>𝐽</m:t>
                        </m:r>
                      </m:sub>
                    </m:sSub>
                  </m:oMath>
                </a14:m>
                <a:r>
                  <a:rPr lang="en-US" sz="2400" dirty="0"/>
                  <a:t> or to minimize a loss function; we will again choose the MSE as our loss function. </a:t>
                </a:r>
              </a:p>
              <a:p>
                <a:pPr>
                  <a:spcAft>
                    <a:spcPts val="1800"/>
                  </a:spcAft>
                </a:pPr>
                <a:r>
                  <a:rPr lang="en-US" sz="2400" dirty="0"/>
                  <a:t>Given a set of observations, </a:t>
                </a:r>
                <a:endParaRPr lang="en-US" sz="2400" dirty="0">
                  <a:latin typeface="Cambria Math" charset="0"/>
                </a:endParaRPr>
              </a:p>
              <a:p>
                <a:pPr>
                  <a:spcAft>
                    <a:spcPts val="1800"/>
                  </a:spcAft>
                </a:pPr>
                <a:endParaRPr lang="en-US" sz="2400" dirty="0">
                  <a:latin typeface="Cambria Math" charset="0"/>
                </a:endParaRPr>
              </a:p>
              <a:p>
                <a:pPr>
                  <a:spcAft>
                    <a:spcPts val="1800"/>
                  </a:spcAft>
                </a:pPr>
                <a:r>
                  <a:rPr lang="en-US" sz="2400" dirty="0"/>
                  <a:t>the data and the model can be expressed in vector notation, </a:t>
                </a:r>
              </a:p>
              <a:p>
                <a:pPr>
                  <a:spcAft>
                    <a:spcPts val="1800"/>
                  </a:spcAft>
                </a:pPr>
                <a:endParaRPr lang="en-US" sz="2400" dirty="0">
                  <a:latin typeface="Cambria Math" charset="0"/>
                </a:endParaRPr>
              </a:p>
              <a:p>
                <a:pPr>
                  <a:spcAft>
                    <a:spcPts val="1800"/>
                  </a:spcAft>
                </a:pPr>
                <a:endParaRPr lang="en-US" sz="2400" dirty="0">
                  <a:latin typeface="Cambria Math" charset="0"/>
                </a:endParaRPr>
              </a:p>
              <a:p>
                <a:pPr>
                  <a:spcAft>
                    <a:spcPts val="1800"/>
                  </a:spcAft>
                </a:pPr>
                <a:endParaRPr lang="en-US" sz="2400" dirty="0">
                  <a:latin typeface="Cambria Math" charset="0"/>
                </a:endParaRPr>
              </a:p>
              <a:p>
                <a:endParaRPr lang="en-US" sz="2400" i="1" dirty="0">
                  <a:latin typeface="Cambria Math" charset="0"/>
                </a:endParaRPr>
              </a:p>
              <a:p>
                <a:endParaRPr lang="en-US" sz="2400" i="1" dirty="0">
                  <a:latin typeface="Cambria Math" charset="0"/>
                </a:endParaRPr>
              </a:p>
              <a:p>
                <a:r>
                  <a:rPr lang="en-US" sz="2400" dirty="0"/>
                  <a:t> </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45" t="-865" r="-531" b="-426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847829" y="2806757"/>
            <a:ext cx="6858000" cy="386080"/>
          </a:xfrm>
          <a:prstGeom prst="rect">
            <a:avLst/>
          </a:prstGeom>
        </p:spPr>
      </p:pic>
      <p:pic>
        <p:nvPicPr>
          <p:cNvPr id="6" name="Picture 5"/>
          <p:cNvPicPr>
            <a:picLocks noChangeAspect="1"/>
          </p:cNvPicPr>
          <p:nvPr/>
        </p:nvPicPr>
        <p:blipFill>
          <a:blip r:embed="rId5"/>
          <a:stretch>
            <a:fillRect/>
          </a:stretch>
        </p:blipFill>
        <p:spPr>
          <a:xfrm>
            <a:off x="1255395" y="4328672"/>
            <a:ext cx="9681210" cy="1733550"/>
          </a:xfrm>
          <a:prstGeom prst="rect">
            <a:avLst/>
          </a:prstGeom>
        </p:spPr>
      </p:pic>
      <p:sp>
        <p:nvSpPr>
          <p:cNvPr id="5" name="Slide Number Placeholder 4"/>
          <p:cNvSpPr>
            <a:spLocks noGrp="1"/>
          </p:cNvSpPr>
          <p:nvPr>
            <p:ph type="sldNum" sz="quarter" idx="12"/>
          </p:nvPr>
        </p:nvSpPr>
        <p:spPr/>
        <p:txBody>
          <a:bodyPr/>
          <a:lstStyle/>
          <a:p>
            <a:fld id="{81B7CCDB-6D39-0547-B7B3-C80E39D6513A}" type="slidenum">
              <a:rPr lang="en-US" smtClean="0"/>
              <a:t>30</a:t>
            </a:fld>
            <a:endParaRPr lang="en-US"/>
          </a:p>
        </p:txBody>
      </p:sp>
    </p:spTree>
    <p:extLst>
      <p:ext uri="{BB962C8B-B14F-4D97-AF65-F5344CB8AC3E}">
        <p14:creationId xmlns:p14="http://schemas.microsoft.com/office/powerpoint/2010/main" val="887210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Linear Regression</a:t>
            </a:r>
          </a:p>
        </p:txBody>
      </p:sp>
      <p:sp>
        <p:nvSpPr>
          <p:cNvPr id="3" name="Content Placeholder 2"/>
          <p:cNvSpPr>
            <a:spLocks noGrp="1"/>
          </p:cNvSpPr>
          <p:nvPr>
            <p:ph idx="1"/>
          </p:nvPr>
        </p:nvSpPr>
        <p:spPr/>
        <p:txBody>
          <a:bodyPr/>
          <a:lstStyle/>
          <a:p>
            <a:r>
              <a:rPr lang="en-US" sz="2400" dirty="0"/>
              <a:t>The model takes a simple algebraic form:</a:t>
            </a:r>
          </a:p>
          <a:p>
            <a:endParaRPr lang="en-US" sz="2400" dirty="0"/>
          </a:p>
          <a:p>
            <a:endParaRPr lang="en-US" sz="2400" dirty="0"/>
          </a:p>
          <a:p>
            <a:endParaRPr lang="en-US" sz="2400" dirty="0"/>
          </a:p>
          <a:p>
            <a:r>
              <a:rPr lang="en-US" sz="2400" dirty="0"/>
              <a:t>Thus, the MSE can be expressed in vector notation as</a:t>
            </a:r>
          </a:p>
          <a:p>
            <a:endParaRPr lang="en-US" sz="2400" dirty="0"/>
          </a:p>
          <a:p>
            <a:endParaRPr lang="en-US" sz="2400" dirty="0"/>
          </a:p>
          <a:p>
            <a:r>
              <a:rPr lang="en-US" sz="2400" dirty="0"/>
              <a:t>Minimizing the MSE using vector calculus yields, </a:t>
            </a:r>
          </a:p>
          <a:p>
            <a:r>
              <a:rPr lang="en-US" sz="2400" dirty="0"/>
              <a:t> </a:t>
            </a:r>
          </a:p>
          <a:p>
            <a:r>
              <a:rPr lang="en-US" sz="2400" dirty="0"/>
              <a:t> </a:t>
            </a:r>
          </a:p>
          <a:p>
            <a:endParaRPr lang="en-US" sz="2400" dirty="0"/>
          </a:p>
          <a:p>
            <a:endParaRPr lang="en-US" sz="2400" dirty="0"/>
          </a:p>
          <a:p>
            <a:endParaRPr lang="en-US" sz="2400" dirty="0"/>
          </a:p>
          <a:p>
            <a:r>
              <a:rPr lang="en-US" sz="2400" dirty="0"/>
              <a:t> </a:t>
            </a:r>
          </a:p>
          <a:p>
            <a:endParaRPr lang="en-US" sz="2400" dirty="0"/>
          </a:p>
        </p:txBody>
      </p:sp>
      <p:pic>
        <p:nvPicPr>
          <p:cNvPr id="7" name="Picture 6"/>
          <p:cNvPicPr>
            <a:picLocks noChangeAspect="1"/>
          </p:cNvPicPr>
          <p:nvPr/>
        </p:nvPicPr>
        <p:blipFill>
          <a:blip r:embed="rId3"/>
          <a:stretch>
            <a:fillRect/>
          </a:stretch>
        </p:blipFill>
        <p:spPr>
          <a:xfrm>
            <a:off x="4368800" y="2023779"/>
            <a:ext cx="1940560" cy="335280"/>
          </a:xfrm>
          <a:prstGeom prst="rect">
            <a:avLst/>
          </a:prstGeom>
        </p:spPr>
      </p:pic>
      <p:pic>
        <p:nvPicPr>
          <p:cNvPr id="9" name="Picture 8"/>
          <p:cNvPicPr>
            <a:picLocks noChangeAspect="1"/>
          </p:cNvPicPr>
          <p:nvPr/>
        </p:nvPicPr>
        <p:blipFill>
          <a:blip r:embed="rId4"/>
          <a:stretch>
            <a:fillRect/>
          </a:stretch>
        </p:blipFill>
        <p:spPr>
          <a:xfrm>
            <a:off x="4079240" y="3383082"/>
            <a:ext cx="4033520" cy="751840"/>
          </a:xfrm>
          <a:prstGeom prst="rect">
            <a:avLst/>
          </a:prstGeom>
        </p:spPr>
      </p:pic>
      <p:pic>
        <p:nvPicPr>
          <p:cNvPr id="10" name="Picture 9"/>
          <p:cNvPicPr>
            <a:picLocks noChangeAspect="1"/>
          </p:cNvPicPr>
          <p:nvPr/>
        </p:nvPicPr>
        <p:blipFill>
          <a:blip r:embed="rId5"/>
          <a:stretch>
            <a:fillRect/>
          </a:stretch>
        </p:blipFill>
        <p:spPr>
          <a:xfrm>
            <a:off x="2921000" y="5066030"/>
            <a:ext cx="6350000" cy="78232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31</a:t>
            </a:fld>
            <a:endParaRPr lang="en-US"/>
          </a:p>
        </p:txBody>
      </p:sp>
    </p:spTree>
    <p:extLst>
      <p:ext uri="{BB962C8B-B14F-4D97-AF65-F5344CB8AC3E}">
        <p14:creationId xmlns:p14="http://schemas.microsoft.com/office/powerpoint/2010/main" val="30204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Collinearity</a:t>
            </a:r>
          </a:p>
        </p:txBody>
      </p:sp>
      <p:sp>
        <p:nvSpPr>
          <p:cNvPr id="3" name="Content Placeholder 2"/>
          <p:cNvSpPr>
            <a:spLocks noGrp="1"/>
          </p:cNvSpPr>
          <p:nvPr>
            <p:ph idx="1"/>
          </p:nvPr>
        </p:nvSpPr>
        <p:spPr/>
        <p:txBody>
          <a:bodyPr/>
          <a:lstStyle/>
          <a:p>
            <a:r>
              <a:rPr lang="en-US" sz="2400" dirty="0"/>
              <a:t>Collinearity  refers to the case in which two or more predictors are correlated (related). </a:t>
            </a:r>
          </a:p>
          <a:p>
            <a:endParaRPr lang="en-US" sz="2400" dirty="0"/>
          </a:p>
          <a:p>
            <a:r>
              <a:rPr lang="en-US" sz="2400" dirty="0"/>
              <a:t>We will re-visit collinearity in the next lectures, but for now we want to examine how does collinearity affects our confidence on the coefficients and consequently on the importance of those coefficients. </a:t>
            </a:r>
          </a:p>
          <a:p>
            <a:endParaRPr lang="en-US" sz="2400" dirty="0"/>
          </a:p>
          <a:p>
            <a:r>
              <a:rPr lang="en-US" sz="2400" dirty="0"/>
              <a:t>First let’s look some examples: </a:t>
            </a:r>
          </a:p>
          <a:p>
            <a:endParaRPr lang="en-US" sz="2400" dirty="0"/>
          </a:p>
        </p:txBody>
      </p:sp>
      <p:sp>
        <p:nvSpPr>
          <p:cNvPr id="6" name="Slide Number Placeholder 5"/>
          <p:cNvSpPr>
            <a:spLocks noGrp="1"/>
          </p:cNvSpPr>
          <p:nvPr>
            <p:ph type="sldNum" sz="quarter" idx="12"/>
          </p:nvPr>
        </p:nvSpPr>
        <p:spPr/>
        <p:txBody>
          <a:bodyPr/>
          <a:lstStyle/>
          <a:p>
            <a:fld id="{81B7CCDB-6D39-0547-B7B3-C80E39D6513A}" type="slidenum">
              <a:rPr lang="en-US" smtClean="0"/>
              <a:t>32</a:t>
            </a:fld>
            <a:endParaRPr lang="en-US"/>
          </a:p>
        </p:txBody>
      </p:sp>
    </p:spTree>
    <p:extLst>
      <p:ext uri="{BB962C8B-B14F-4D97-AF65-F5344CB8AC3E}">
        <p14:creationId xmlns:p14="http://schemas.microsoft.com/office/powerpoint/2010/main" val="157206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Collinearity</a:t>
            </a:r>
          </a:p>
        </p:txBody>
      </p:sp>
      <p:sp>
        <p:nvSpPr>
          <p:cNvPr id="4" name="Slide Number Placeholder 3"/>
          <p:cNvSpPr>
            <a:spLocks noGrp="1"/>
          </p:cNvSpPr>
          <p:nvPr>
            <p:ph type="sldNum" sz="quarter" idx="12"/>
          </p:nvPr>
        </p:nvSpPr>
        <p:spPr/>
        <p:txBody>
          <a:bodyPr/>
          <a:lstStyle/>
          <a:p>
            <a:fld id="{81B7CCDB-6D39-0547-B7B3-C80E39D6513A}" type="slidenum">
              <a:rPr lang="en-US" smtClean="0"/>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66911522"/>
              </p:ext>
            </p:extLst>
          </p:nvPr>
        </p:nvGraphicFramePr>
        <p:xfrm>
          <a:off x="172585" y="4846877"/>
          <a:ext cx="5518531" cy="1195338"/>
        </p:xfrm>
        <a:graphic>
          <a:graphicData uri="http://schemas.openxmlformats.org/drawingml/2006/table">
            <a:tbl>
              <a:tblPr firstRow="1" bandRow="1">
                <a:tableStyleId>{616DA210-FB5B-4158-B5E0-FEB733F419BA}</a:tableStyleId>
              </a:tblPr>
              <a:tblGrid>
                <a:gridCol w="755968">
                  <a:extLst>
                    <a:ext uri="{9D8B030D-6E8A-4147-A177-3AD203B41FA5}">
                      <a16:colId xmlns:a16="http://schemas.microsoft.com/office/drawing/2014/main" xmlns="" val="20000"/>
                    </a:ext>
                  </a:extLst>
                </a:gridCol>
                <a:gridCol w="916115">
                  <a:extLst>
                    <a:ext uri="{9D8B030D-6E8A-4147-A177-3AD203B41FA5}">
                      <a16:colId xmlns:a16="http://schemas.microsoft.com/office/drawing/2014/main" xmlns="" val="20001"/>
                    </a:ext>
                  </a:extLst>
                </a:gridCol>
                <a:gridCol w="871855">
                  <a:extLst>
                    <a:ext uri="{9D8B030D-6E8A-4147-A177-3AD203B41FA5}">
                      <a16:colId xmlns:a16="http://schemas.microsoft.com/office/drawing/2014/main" xmlns="" val="20002"/>
                    </a:ext>
                  </a:extLst>
                </a:gridCol>
                <a:gridCol w="1171893">
                  <a:extLst>
                    <a:ext uri="{9D8B030D-6E8A-4147-A177-3AD203B41FA5}">
                      <a16:colId xmlns:a16="http://schemas.microsoft.com/office/drawing/2014/main" xmlns="" val="20003"/>
                    </a:ext>
                  </a:extLst>
                </a:gridCol>
                <a:gridCol w="871855">
                  <a:extLst>
                    <a:ext uri="{9D8B030D-6E8A-4147-A177-3AD203B41FA5}">
                      <a16:colId xmlns:a16="http://schemas.microsoft.com/office/drawing/2014/main" xmlns="" val="20004"/>
                    </a:ext>
                  </a:extLst>
                </a:gridCol>
                <a:gridCol w="930845">
                  <a:extLst>
                    <a:ext uri="{9D8B030D-6E8A-4147-A177-3AD203B41FA5}">
                      <a16:colId xmlns:a16="http://schemas.microsoft.com/office/drawing/2014/main" xmlns="" val="20005"/>
                    </a:ext>
                  </a:extLst>
                </a:gridCol>
              </a:tblGrid>
              <a:tr h="438562">
                <a:tc>
                  <a:txBody>
                    <a:bodyPr/>
                    <a:lstStyle/>
                    <a:p>
                      <a:r>
                        <a:t>Coef.</a:t>
                      </a:r>
                    </a:p>
                  </a:txBody>
                  <a:tcPr/>
                </a:tc>
                <a:tc>
                  <a:txBody>
                    <a:bodyPr/>
                    <a:lstStyle/>
                    <a:p>
                      <a:r>
                        <a:t>Std.Err.</a:t>
                      </a:r>
                    </a:p>
                  </a:txBody>
                  <a:tcPr/>
                </a:tc>
                <a:tc>
                  <a:txBody>
                    <a:bodyPr/>
                    <a:lstStyle/>
                    <a:p>
                      <a:r>
                        <a:t>t</a:t>
                      </a:r>
                    </a:p>
                  </a:txBody>
                  <a:tcPr/>
                </a:tc>
                <a:tc>
                  <a:txBody>
                    <a:bodyPr/>
                    <a:lstStyle/>
                    <a:p>
                      <a:r>
                        <a:t>P&gt;|t|</a:t>
                      </a:r>
                    </a:p>
                  </a:txBody>
                  <a:tcPr/>
                </a:tc>
                <a:tc>
                  <a:txBody>
                    <a:bodyPr/>
                    <a:lstStyle/>
                    <a:p>
                      <a:r>
                        <a:t>[0.025</a:t>
                      </a:r>
                    </a:p>
                  </a:txBody>
                  <a:tcPr/>
                </a:tc>
                <a:tc>
                  <a:txBody>
                    <a:bodyPr/>
                    <a:lstStyle/>
                    <a:p>
                      <a:r>
                        <a:rPr dirty="0"/>
                        <a:t>0.975]</a:t>
                      </a:r>
                    </a:p>
                  </a:txBody>
                  <a:tcPr/>
                </a:tc>
                <a:extLst>
                  <a:ext uri="{0D108BD9-81ED-4DB2-BD59-A6C34878D82A}">
                    <a16:rowId xmlns:a16="http://schemas.microsoft.com/office/drawing/2014/main" xmlns="" val="10000"/>
                  </a:ext>
                </a:extLst>
              </a:tr>
              <a:tr h="369476">
                <a:tc>
                  <a:txBody>
                    <a:bodyPr/>
                    <a:lstStyle/>
                    <a:p>
                      <a:r>
                        <a:rPr dirty="0"/>
                        <a:t>11.5</a:t>
                      </a:r>
                      <a:r>
                        <a:rPr lang="en-US" dirty="0"/>
                        <a:t>5</a:t>
                      </a:r>
                      <a:endParaRPr dirty="0"/>
                    </a:p>
                  </a:txBody>
                  <a:tcPr/>
                </a:tc>
                <a:tc>
                  <a:txBody>
                    <a:bodyPr/>
                    <a:lstStyle/>
                    <a:p>
                      <a:r>
                        <a:rPr dirty="0"/>
                        <a:t>0.576</a:t>
                      </a:r>
                    </a:p>
                  </a:txBody>
                  <a:tcPr/>
                </a:tc>
                <a:tc>
                  <a:txBody>
                    <a:bodyPr/>
                    <a:lstStyle/>
                    <a:p>
                      <a:r>
                        <a:rPr dirty="0"/>
                        <a:t>20.036</a:t>
                      </a:r>
                    </a:p>
                  </a:txBody>
                  <a:tcPr/>
                </a:tc>
                <a:tc>
                  <a:txBody>
                    <a:bodyPr/>
                    <a:lstStyle/>
                    <a:p>
                      <a:r>
                        <a:rPr dirty="0"/>
                        <a:t>1.628e-49</a:t>
                      </a:r>
                    </a:p>
                  </a:txBody>
                  <a:tcPr/>
                </a:tc>
                <a:tc>
                  <a:txBody>
                    <a:bodyPr/>
                    <a:lstStyle/>
                    <a:p>
                      <a:r>
                        <a:rPr dirty="0"/>
                        <a:t>10.414</a:t>
                      </a:r>
                    </a:p>
                  </a:txBody>
                  <a:tcPr/>
                </a:tc>
                <a:tc>
                  <a:txBody>
                    <a:bodyPr/>
                    <a:lstStyle/>
                    <a:p>
                      <a:r>
                        <a:rPr dirty="0"/>
                        <a:t>12.688</a:t>
                      </a:r>
                    </a:p>
                  </a:txBody>
                  <a:tcPr/>
                </a:tc>
                <a:extLst>
                  <a:ext uri="{0D108BD9-81ED-4DB2-BD59-A6C34878D82A}">
                    <a16:rowId xmlns:a16="http://schemas.microsoft.com/office/drawing/2014/main" xmlns="" val="10001"/>
                  </a:ext>
                </a:extLst>
              </a:tr>
              <a:tr h="387300">
                <a:tc>
                  <a:txBody>
                    <a:bodyPr/>
                    <a:lstStyle/>
                    <a:p>
                      <a:r>
                        <a:rPr dirty="0"/>
                        <a:t>0.074</a:t>
                      </a:r>
                    </a:p>
                  </a:txBody>
                  <a:tcPr>
                    <a:solidFill>
                      <a:schemeClr val="accent3">
                        <a:lumMod val="40000"/>
                        <a:lumOff val="60000"/>
                      </a:schemeClr>
                    </a:solidFill>
                  </a:tcPr>
                </a:tc>
                <a:tc>
                  <a:txBody>
                    <a:bodyPr/>
                    <a:lstStyle/>
                    <a:p>
                      <a:r>
                        <a:rPr dirty="0"/>
                        <a:t>0.014</a:t>
                      </a:r>
                    </a:p>
                  </a:txBody>
                  <a:tcPr>
                    <a:solidFill>
                      <a:schemeClr val="accent3">
                        <a:lumMod val="40000"/>
                        <a:lumOff val="60000"/>
                      </a:schemeClr>
                    </a:solidFill>
                  </a:tcPr>
                </a:tc>
                <a:tc>
                  <a:txBody>
                    <a:bodyPr/>
                    <a:lstStyle/>
                    <a:p>
                      <a:r>
                        <a:rPr dirty="0"/>
                        <a:t>5.134</a:t>
                      </a:r>
                    </a:p>
                  </a:txBody>
                  <a:tcPr>
                    <a:solidFill>
                      <a:schemeClr val="accent3">
                        <a:lumMod val="40000"/>
                        <a:lumOff val="60000"/>
                      </a:schemeClr>
                    </a:solidFill>
                  </a:tcPr>
                </a:tc>
                <a:tc>
                  <a:txBody>
                    <a:bodyPr/>
                    <a:lstStyle/>
                    <a:p>
                      <a:r>
                        <a:rPr dirty="0"/>
                        <a:t>6.734e-07</a:t>
                      </a:r>
                    </a:p>
                  </a:txBody>
                  <a:tcPr>
                    <a:solidFill>
                      <a:schemeClr val="accent3">
                        <a:lumMod val="40000"/>
                        <a:lumOff val="60000"/>
                      </a:schemeClr>
                    </a:solidFill>
                  </a:tcPr>
                </a:tc>
                <a:tc>
                  <a:txBody>
                    <a:bodyPr/>
                    <a:lstStyle/>
                    <a:p>
                      <a:r>
                        <a:rPr dirty="0"/>
                        <a:t>0.0456</a:t>
                      </a:r>
                    </a:p>
                  </a:txBody>
                  <a:tcPr>
                    <a:solidFill>
                      <a:schemeClr val="accent3">
                        <a:lumMod val="40000"/>
                        <a:lumOff val="60000"/>
                      </a:schemeClr>
                    </a:solidFill>
                  </a:tcPr>
                </a:tc>
                <a:tc>
                  <a:txBody>
                    <a:bodyPr/>
                    <a:lstStyle/>
                    <a:p>
                      <a:r>
                        <a:rPr dirty="0"/>
                        <a:t>0.102</a:t>
                      </a:r>
                    </a:p>
                  </a:txBody>
                  <a:tcPr>
                    <a:solidFill>
                      <a:schemeClr val="accent3">
                        <a:lumMod val="40000"/>
                        <a:lumOff val="60000"/>
                      </a:schemeClr>
                    </a:solidFill>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11048546"/>
              </p:ext>
            </p:extLst>
          </p:nvPr>
        </p:nvGraphicFramePr>
        <p:xfrm>
          <a:off x="182578" y="1792621"/>
          <a:ext cx="5399356" cy="1127305"/>
        </p:xfrm>
        <a:graphic>
          <a:graphicData uri="http://schemas.openxmlformats.org/drawingml/2006/table">
            <a:tbl>
              <a:tblPr firstRow="1" bandRow="1">
                <a:tableStyleId>{616DA210-FB5B-4158-B5E0-FEB733F419BA}</a:tableStyleId>
              </a:tblPr>
              <a:tblGrid>
                <a:gridCol w="755968">
                  <a:extLst>
                    <a:ext uri="{9D8B030D-6E8A-4147-A177-3AD203B41FA5}">
                      <a16:colId xmlns:a16="http://schemas.microsoft.com/office/drawing/2014/main" xmlns="" val="20000"/>
                    </a:ext>
                  </a:extLst>
                </a:gridCol>
                <a:gridCol w="950558">
                  <a:extLst>
                    <a:ext uri="{9D8B030D-6E8A-4147-A177-3AD203B41FA5}">
                      <a16:colId xmlns:a16="http://schemas.microsoft.com/office/drawing/2014/main" xmlns="" val="20001"/>
                    </a:ext>
                  </a:extLst>
                </a:gridCol>
                <a:gridCol w="871855">
                  <a:extLst>
                    <a:ext uri="{9D8B030D-6E8A-4147-A177-3AD203B41FA5}">
                      <a16:colId xmlns:a16="http://schemas.microsoft.com/office/drawing/2014/main" xmlns="" val="20002"/>
                    </a:ext>
                  </a:extLst>
                </a:gridCol>
                <a:gridCol w="1200000">
                  <a:extLst>
                    <a:ext uri="{9D8B030D-6E8A-4147-A177-3AD203B41FA5}">
                      <a16:colId xmlns:a16="http://schemas.microsoft.com/office/drawing/2014/main" xmlns="" val="20003"/>
                    </a:ext>
                  </a:extLst>
                </a:gridCol>
                <a:gridCol w="833755">
                  <a:extLst>
                    <a:ext uri="{9D8B030D-6E8A-4147-A177-3AD203B41FA5}">
                      <a16:colId xmlns:a16="http://schemas.microsoft.com/office/drawing/2014/main" xmlns="" val="20004"/>
                    </a:ext>
                  </a:extLst>
                </a:gridCol>
                <a:gridCol w="787220">
                  <a:extLst>
                    <a:ext uri="{9D8B030D-6E8A-4147-A177-3AD203B41FA5}">
                      <a16:colId xmlns:a16="http://schemas.microsoft.com/office/drawing/2014/main" xmlns="" val="20005"/>
                    </a:ext>
                  </a:extLst>
                </a:gridCol>
              </a:tblGrid>
              <a:tr h="0">
                <a:tc>
                  <a:txBody>
                    <a:bodyPr/>
                    <a:lstStyle/>
                    <a:p>
                      <a:r>
                        <a:t>Coef.</a:t>
                      </a:r>
                    </a:p>
                  </a:txBody>
                  <a:tcPr/>
                </a:tc>
                <a:tc>
                  <a:txBody>
                    <a:bodyPr/>
                    <a:lstStyle/>
                    <a:p>
                      <a:r>
                        <a:t>Std.Err.</a:t>
                      </a:r>
                    </a:p>
                  </a:txBody>
                  <a:tcPr/>
                </a:tc>
                <a:tc>
                  <a:txBody>
                    <a:bodyPr/>
                    <a:lstStyle/>
                    <a:p>
                      <a:r>
                        <a:rPr dirty="0"/>
                        <a:t>t</a:t>
                      </a:r>
                    </a:p>
                  </a:txBody>
                  <a:tcPr/>
                </a:tc>
                <a:tc>
                  <a:txBody>
                    <a:bodyPr/>
                    <a:lstStyle/>
                    <a:p>
                      <a:r>
                        <a:rPr dirty="0"/>
                        <a:t>P&gt;|t|</a:t>
                      </a:r>
                    </a:p>
                  </a:txBody>
                  <a:tcPr/>
                </a:tc>
                <a:tc>
                  <a:txBody>
                    <a:bodyPr/>
                    <a:lstStyle/>
                    <a:p>
                      <a:r>
                        <a:rPr dirty="0"/>
                        <a:t>[0.025</a:t>
                      </a:r>
                    </a:p>
                  </a:txBody>
                  <a:tcPr/>
                </a:tc>
                <a:tc>
                  <a:txBody>
                    <a:bodyPr/>
                    <a:lstStyle/>
                    <a:p>
                      <a:r>
                        <a:t>0.975]</a:t>
                      </a:r>
                    </a:p>
                  </a:txBody>
                  <a:tcPr/>
                </a:tc>
                <a:extLst>
                  <a:ext uri="{0D108BD9-81ED-4DB2-BD59-A6C34878D82A}">
                    <a16:rowId xmlns:a16="http://schemas.microsoft.com/office/drawing/2014/main" xmlns="" val="10000"/>
                  </a:ext>
                </a:extLst>
              </a:tr>
              <a:tr h="395785">
                <a:tc>
                  <a:txBody>
                    <a:bodyPr/>
                    <a:lstStyle/>
                    <a:p>
                      <a:r>
                        <a:rPr dirty="0"/>
                        <a:t>6.679</a:t>
                      </a:r>
                    </a:p>
                  </a:txBody>
                  <a:tcPr/>
                </a:tc>
                <a:tc>
                  <a:txBody>
                    <a:bodyPr/>
                    <a:lstStyle/>
                    <a:p>
                      <a:r>
                        <a:rPr dirty="0"/>
                        <a:t>0.478</a:t>
                      </a:r>
                    </a:p>
                  </a:txBody>
                  <a:tcPr/>
                </a:tc>
                <a:tc>
                  <a:txBody>
                    <a:bodyPr/>
                    <a:lstStyle/>
                    <a:p>
                      <a:r>
                        <a:rPr dirty="0"/>
                        <a:t>13.957</a:t>
                      </a:r>
                    </a:p>
                  </a:txBody>
                  <a:tcPr/>
                </a:tc>
                <a:tc>
                  <a:txBody>
                    <a:bodyPr/>
                    <a:lstStyle/>
                    <a:p>
                      <a:r>
                        <a:rPr dirty="0"/>
                        <a:t>2.804e-31</a:t>
                      </a:r>
                    </a:p>
                  </a:txBody>
                  <a:tcPr/>
                </a:tc>
                <a:tc>
                  <a:txBody>
                    <a:bodyPr/>
                    <a:lstStyle/>
                    <a:p>
                      <a:r>
                        <a:rPr dirty="0"/>
                        <a:t>5.735</a:t>
                      </a:r>
                    </a:p>
                  </a:txBody>
                  <a:tcPr/>
                </a:tc>
                <a:tc>
                  <a:txBody>
                    <a:bodyPr/>
                    <a:lstStyle/>
                    <a:p>
                      <a:r>
                        <a:rPr dirty="0"/>
                        <a:t>7.622</a:t>
                      </a:r>
                    </a:p>
                  </a:txBody>
                  <a:tcPr/>
                </a:tc>
                <a:extLst>
                  <a:ext uri="{0D108BD9-81ED-4DB2-BD59-A6C34878D82A}">
                    <a16:rowId xmlns:a16="http://schemas.microsoft.com/office/drawing/2014/main" xmlns="" val="10001"/>
                  </a:ext>
                </a:extLst>
              </a:tr>
              <a:tr h="351733">
                <a:tc>
                  <a:txBody>
                    <a:bodyPr/>
                    <a:lstStyle/>
                    <a:p>
                      <a:r>
                        <a:rPr dirty="0"/>
                        <a:t>0.048</a:t>
                      </a:r>
                    </a:p>
                  </a:txBody>
                  <a:tcPr>
                    <a:solidFill>
                      <a:schemeClr val="accent1">
                        <a:lumMod val="20000"/>
                        <a:lumOff val="80000"/>
                      </a:schemeClr>
                    </a:solidFill>
                  </a:tcPr>
                </a:tc>
                <a:tc>
                  <a:txBody>
                    <a:bodyPr/>
                    <a:lstStyle/>
                    <a:p>
                      <a:r>
                        <a:rPr dirty="0"/>
                        <a:t>0.0027</a:t>
                      </a:r>
                    </a:p>
                  </a:txBody>
                  <a:tcPr>
                    <a:solidFill>
                      <a:schemeClr val="accent1">
                        <a:lumMod val="20000"/>
                        <a:lumOff val="80000"/>
                      </a:schemeClr>
                    </a:solidFill>
                  </a:tcPr>
                </a:tc>
                <a:tc>
                  <a:txBody>
                    <a:bodyPr/>
                    <a:lstStyle/>
                    <a:p>
                      <a:r>
                        <a:rPr dirty="0"/>
                        <a:t>17.303</a:t>
                      </a:r>
                    </a:p>
                  </a:txBody>
                  <a:tcPr>
                    <a:solidFill>
                      <a:schemeClr val="accent1">
                        <a:lumMod val="20000"/>
                        <a:lumOff val="80000"/>
                      </a:schemeClr>
                    </a:solidFill>
                  </a:tcPr>
                </a:tc>
                <a:tc>
                  <a:txBody>
                    <a:bodyPr/>
                    <a:lstStyle/>
                    <a:p>
                      <a:r>
                        <a:rPr dirty="0"/>
                        <a:t>1.802e-41</a:t>
                      </a:r>
                    </a:p>
                  </a:txBody>
                  <a:tcPr>
                    <a:solidFill>
                      <a:schemeClr val="accent1">
                        <a:lumMod val="20000"/>
                        <a:lumOff val="80000"/>
                      </a:schemeClr>
                    </a:solidFill>
                  </a:tcPr>
                </a:tc>
                <a:tc>
                  <a:txBody>
                    <a:bodyPr/>
                    <a:lstStyle/>
                    <a:p>
                      <a:r>
                        <a:rPr dirty="0"/>
                        <a:t>0.042</a:t>
                      </a:r>
                    </a:p>
                  </a:txBody>
                  <a:tcPr>
                    <a:solidFill>
                      <a:schemeClr val="accent1">
                        <a:lumMod val="20000"/>
                        <a:lumOff val="80000"/>
                      </a:schemeClr>
                    </a:solidFill>
                  </a:tcPr>
                </a:tc>
                <a:tc>
                  <a:txBody>
                    <a:bodyPr/>
                    <a:lstStyle/>
                    <a:p>
                      <a:r>
                        <a:rPr dirty="0"/>
                        <a:t>0.053</a:t>
                      </a:r>
                    </a:p>
                  </a:txBody>
                  <a:tcP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15580535"/>
              </p:ext>
            </p:extLst>
          </p:nvPr>
        </p:nvGraphicFramePr>
        <p:xfrm>
          <a:off x="196226" y="3369635"/>
          <a:ext cx="5453947" cy="1100009"/>
        </p:xfrm>
        <a:graphic>
          <a:graphicData uri="http://schemas.openxmlformats.org/drawingml/2006/table">
            <a:tbl>
              <a:tblPr firstRow="1" bandRow="1">
                <a:tableStyleId>{616DA210-FB5B-4158-B5E0-FEB733F419BA}</a:tableStyleId>
              </a:tblPr>
              <a:tblGrid>
                <a:gridCol w="755968">
                  <a:extLst>
                    <a:ext uri="{9D8B030D-6E8A-4147-A177-3AD203B41FA5}">
                      <a16:colId xmlns:a16="http://schemas.microsoft.com/office/drawing/2014/main" xmlns="" val="20000"/>
                    </a:ext>
                  </a:extLst>
                </a:gridCol>
                <a:gridCol w="916115">
                  <a:extLst>
                    <a:ext uri="{9D8B030D-6E8A-4147-A177-3AD203B41FA5}">
                      <a16:colId xmlns:a16="http://schemas.microsoft.com/office/drawing/2014/main" xmlns="" val="20001"/>
                    </a:ext>
                  </a:extLst>
                </a:gridCol>
                <a:gridCol w="871855">
                  <a:extLst>
                    <a:ext uri="{9D8B030D-6E8A-4147-A177-3AD203B41FA5}">
                      <a16:colId xmlns:a16="http://schemas.microsoft.com/office/drawing/2014/main" xmlns="" val="20002"/>
                    </a:ext>
                  </a:extLst>
                </a:gridCol>
                <a:gridCol w="1200000">
                  <a:extLst>
                    <a:ext uri="{9D8B030D-6E8A-4147-A177-3AD203B41FA5}">
                      <a16:colId xmlns:a16="http://schemas.microsoft.com/office/drawing/2014/main" xmlns="" val="20003"/>
                    </a:ext>
                  </a:extLst>
                </a:gridCol>
                <a:gridCol w="833755">
                  <a:extLst>
                    <a:ext uri="{9D8B030D-6E8A-4147-A177-3AD203B41FA5}">
                      <a16:colId xmlns:a16="http://schemas.microsoft.com/office/drawing/2014/main" xmlns="" val="20004"/>
                    </a:ext>
                  </a:extLst>
                </a:gridCol>
                <a:gridCol w="876254">
                  <a:extLst>
                    <a:ext uri="{9D8B030D-6E8A-4147-A177-3AD203B41FA5}">
                      <a16:colId xmlns:a16="http://schemas.microsoft.com/office/drawing/2014/main" xmlns="" val="20005"/>
                    </a:ext>
                  </a:extLst>
                </a:gridCol>
              </a:tblGrid>
              <a:tr h="0">
                <a:tc>
                  <a:txBody>
                    <a:bodyPr/>
                    <a:lstStyle/>
                    <a:p>
                      <a:r>
                        <a:rPr dirty="0"/>
                        <a:t>Coef.</a:t>
                      </a:r>
                    </a:p>
                  </a:txBody>
                  <a:tcPr/>
                </a:tc>
                <a:tc>
                  <a:txBody>
                    <a:bodyPr/>
                    <a:lstStyle/>
                    <a:p>
                      <a:r>
                        <a:t>Std.Err.</a:t>
                      </a:r>
                    </a:p>
                  </a:txBody>
                  <a:tcPr/>
                </a:tc>
                <a:tc>
                  <a:txBody>
                    <a:bodyPr/>
                    <a:lstStyle/>
                    <a:p>
                      <a:r>
                        <a:rPr dirty="0"/>
                        <a:t>t</a:t>
                      </a:r>
                    </a:p>
                  </a:txBody>
                  <a:tcPr/>
                </a:tc>
                <a:tc>
                  <a:txBody>
                    <a:bodyPr/>
                    <a:lstStyle/>
                    <a:p>
                      <a:r>
                        <a:t>P&gt;|t|</a:t>
                      </a:r>
                    </a:p>
                  </a:txBody>
                  <a:tcPr/>
                </a:tc>
                <a:tc>
                  <a:txBody>
                    <a:bodyPr/>
                    <a:lstStyle/>
                    <a:p>
                      <a:r>
                        <a:t>[0.025</a:t>
                      </a:r>
                    </a:p>
                  </a:txBody>
                  <a:tcPr/>
                </a:tc>
                <a:tc>
                  <a:txBody>
                    <a:bodyPr/>
                    <a:lstStyle/>
                    <a:p>
                      <a:r>
                        <a:t>0.975]</a:t>
                      </a:r>
                    </a:p>
                  </a:txBody>
                  <a:tcPr/>
                </a:tc>
                <a:extLst>
                  <a:ext uri="{0D108BD9-81ED-4DB2-BD59-A6C34878D82A}">
                    <a16:rowId xmlns:a16="http://schemas.microsoft.com/office/drawing/2014/main" xmlns="" val="10000"/>
                  </a:ext>
                </a:extLst>
              </a:tr>
              <a:tr h="368489">
                <a:tc>
                  <a:txBody>
                    <a:bodyPr/>
                    <a:lstStyle/>
                    <a:p>
                      <a:r>
                        <a:rPr dirty="0"/>
                        <a:t>9.567</a:t>
                      </a:r>
                    </a:p>
                  </a:txBody>
                  <a:tcPr/>
                </a:tc>
                <a:tc>
                  <a:txBody>
                    <a:bodyPr/>
                    <a:lstStyle/>
                    <a:p>
                      <a:r>
                        <a:rPr dirty="0"/>
                        <a:t>0.553</a:t>
                      </a:r>
                    </a:p>
                  </a:txBody>
                  <a:tcPr/>
                </a:tc>
                <a:tc>
                  <a:txBody>
                    <a:bodyPr/>
                    <a:lstStyle/>
                    <a:p>
                      <a:r>
                        <a:rPr dirty="0"/>
                        <a:t>17.279</a:t>
                      </a:r>
                    </a:p>
                  </a:txBody>
                  <a:tcPr/>
                </a:tc>
                <a:tc>
                  <a:txBody>
                    <a:bodyPr/>
                    <a:lstStyle/>
                    <a:p>
                      <a:r>
                        <a:rPr dirty="0"/>
                        <a:t>2.133e-41</a:t>
                      </a:r>
                    </a:p>
                  </a:txBody>
                  <a:tcPr/>
                </a:tc>
                <a:tc>
                  <a:txBody>
                    <a:bodyPr/>
                    <a:lstStyle/>
                    <a:p>
                      <a:r>
                        <a:rPr dirty="0"/>
                        <a:t>8.475</a:t>
                      </a:r>
                    </a:p>
                  </a:txBody>
                  <a:tcPr/>
                </a:tc>
                <a:tc>
                  <a:txBody>
                    <a:bodyPr/>
                    <a:lstStyle/>
                    <a:p>
                      <a:r>
                        <a:rPr dirty="0"/>
                        <a:t>10.659</a:t>
                      </a:r>
                    </a:p>
                  </a:txBody>
                  <a:tcPr/>
                </a:tc>
                <a:extLst>
                  <a:ext uri="{0D108BD9-81ED-4DB2-BD59-A6C34878D82A}">
                    <a16:rowId xmlns:a16="http://schemas.microsoft.com/office/drawing/2014/main" xmlns="" val="10001"/>
                  </a:ext>
                </a:extLst>
              </a:tr>
              <a:tr h="354842">
                <a:tc>
                  <a:txBody>
                    <a:bodyPr/>
                    <a:lstStyle/>
                    <a:p>
                      <a:r>
                        <a:rPr dirty="0"/>
                        <a:t>0.195</a:t>
                      </a:r>
                    </a:p>
                  </a:txBody>
                  <a:tcPr>
                    <a:solidFill>
                      <a:schemeClr val="accent2">
                        <a:lumMod val="20000"/>
                        <a:lumOff val="80000"/>
                      </a:schemeClr>
                    </a:solidFill>
                  </a:tcPr>
                </a:tc>
                <a:tc>
                  <a:txBody>
                    <a:bodyPr/>
                    <a:lstStyle/>
                    <a:p>
                      <a:r>
                        <a:rPr dirty="0"/>
                        <a:t>0.020</a:t>
                      </a:r>
                    </a:p>
                  </a:txBody>
                  <a:tcPr>
                    <a:solidFill>
                      <a:schemeClr val="accent2">
                        <a:lumMod val="20000"/>
                        <a:lumOff val="80000"/>
                      </a:schemeClr>
                    </a:solidFill>
                  </a:tcPr>
                </a:tc>
                <a:tc>
                  <a:txBody>
                    <a:bodyPr/>
                    <a:lstStyle/>
                    <a:p>
                      <a:r>
                        <a:rPr dirty="0"/>
                        <a:t>9.429</a:t>
                      </a:r>
                    </a:p>
                  </a:txBody>
                  <a:tcPr>
                    <a:solidFill>
                      <a:schemeClr val="accent2">
                        <a:lumMod val="20000"/>
                        <a:lumOff val="80000"/>
                      </a:schemeClr>
                    </a:solidFill>
                  </a:tcPr>
                </a:tc>
                <a:tc>
                  <a:txBody>
                    <a:bodyPr/>
                    <a:lstStyle/>
                    <a:p>
                      <a:r>
                        <a:rPr dirty="0"/>
                        <a:t>1.134e-17</a:t>
                      </a:r>
                    </a:p>
                  </a:txBody>
                  <a:tcPr>
                    <a:solidFill>
                      <a:schemeClr val="accent2">
                        <a:lumMod val="20000"/>
                        <a:lumOff val="80000"/>
                      </a:schemeClr>
                    </a:solidFill>
                  </a:tcPr>
                </a:tc>
                <a:tc>
                  <a:txBody>
                    <a:bodyPr/>
                    <a:lstStyle/>
                    <a:p>
                      <a:r>
                        <a:rPr dirty="0"/>
                        <a:t>0.154</a:t>
                      </a:r>
                    </a:p>
                  </a:txBody>
                  <a:tcPr>
                    <a:solidFill>
                      <a:schemeClr val="accent2">
                        <a:lumMod val="20000"/>
                        <a:lumOff val="80000"/>
                      </a:schemeClr>
                    </a:solidFill>
                  </a:tcPr>
                </a:tc>
                <a:tc>
                  <a:txBody>
                    <a:bodyPr/>
                    <a:lstStyle/>
                    <a:p>
                      <a:r>
                        <a:rPr dirty="0"/>
                        <a:t>0.236</a:t>
                      </a:r>
                    </a:p>
                  </a:txBody>
                  <a:tcPr>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55386183"/>
                  </p:ext>
                </p:extLst>
              </p:nvPr>
            </p:nvGraphicFramePr>
            <p:xfrm>
              <a:off x="5886758" y="2895448"/>
              <a:ext cx="6305242" cy="1913416"/>
            </p:xfrm>
            <a:graphic>
              <a:graphicData uri="http://schemas.openxmlformats.org/drawingml/2006/table">
                <a:tbl>
                  <a:tblPr firstRow="1" bandRow="1">
                    <a:tableStyleId>{616DA210-FB5B-4158-B5E0-FEB733F419BA}</a:tableStyleId>
                  </a:tblPr>
                  <a:tblGrid>
                    <a:gridCol w="893064">
                      <a:extLst>
                        <a:ext uri="{9D8B030D-6E8A-4147-A177-3AD203B41FA5}">
                          <a16:colId xmlns:a16="http://schemas.microsoft.com/office/drawing/2014/main" xmlns="" val="20000"/>
                        </a:ext>
                      </a:extLst>
                    </a:gridCol>
                    <a:gridCol w="755968">
                      <a:extLst>
                        <a:ext uri="{9D8B030D-6E8A-4147-A177-3AD203B41FA5}">
                          <a16:colId xmlns:a16="http://schemas.microsoft.com/office/drawing/2014/main" xmlns="" val="20001"/>
                        </a:ext>
                      </a:extLst>
                    </a:gridCol>
                    <a:gridCol w="916115">
                      <a:extLst>
                        <a:ext uri="{9D8B030D-6E8A-4147-A177-3AD203B41FA5}">
                          <a16:colId xmlns:a16="http://schemas.microsoft.com/office/drawing/2014/main" xmlns="" val="20002"/>
                        </a:ext>
                      </a:extLst>
                    </a:gridCol>
                    <a:gridCol w="871855">
                      <a:extLst>
                        <a:ext uri="{9D8B030D-6E8A-4147-A177-3AD203B41FA5}">
                          <a16:colId xmlns:a16="http://schemas.microsoft.com/office/drawing/2014/main" xmlns="" val="20003"/>
                        </a:ext>
                      </a:extLst>
                    </a:gridCol>
                    <a:gridCol w="1147355">
                      <a:extLst>
                        <a:ext uri="{9D8B030D-6E8A-4147-A177-3AD203B41FA5}">
                          <a16:colId xmlns:a16="http://schemas.microsoft.com/office/drawing/2014/main" xmlns="" val="20004"/>
                        </a:ext>
                      </a:extLst>
                    </a:gridCol>
                    <a:gridCol w="833755">
                      <a:extLst>
                        <a:ext uri="{9D8B030D-6E8A-4147-A177-3AD203B41FA5}">
                          <a16:colId xmlns:a16="http://schemas.microsoft.com/office/drawing/2014/main" xmlns="" val="20005"/>
                        </a:ext>
                      </a:extLst>
                    </a:gridCol>
                    <a:gridCol w="887130">
                      <a:extLst>
                        <a:ext uri="{9D8B030D-6E8A-4147-A177-3AD203B41FA5}">
                          <a16:colId xmlns:a16="http://schemas.microsoft.com/office/drawing/2014/main" xmlns="" val="20006"/>
                        </a:ext>
                      </a:extLst>
                    </a:gridCol>
                  </a:tblGrid>
                  <a:tr h="0">
                    <a:tc>
                      <a:txBody>
                        <a:bodyPr/>
                        <a:lstStyle/>
                        <a:p>
                          <a:endParaRPr dirty="0"/>
                        </a:p>
                      </a:txBody>
                      <a:tcPr/>
                    </a:tc>
                    <a:tc>
                      <a:txBody>
                        <a:bodyPr/>
                        <a:lstStyle/>
                        <a:p>
                          <a:r>
                            <a:rPr dirty="0"/>
                            <a:t>Coef.</a:t>
                          </a:r>
                        </a:p>
                      </a:txBody>
                      <a:tcPr/>
                    </a:tc>
                    <a:tc>
                      <a:txBody>
                        <a:bodyPr/>
                        <a:lstStyle/>
                        <a:p>
                          <a:r>
                            <a:t>Std.Err.</a:t>
                          </a:r>
                        </a:p>
                      </a:txBody>
                      <a:tcPr/>
                    </a:tc>
                    <a:tc>
                      <a:txBody>
                        <a:bodyPr/>
                        <a:lstStyle/>
                        <a:p>
                          <a:r>
                            <a:t>t</a:t>
                          </a:r>
                        </a:p>
                      </a:txBody>
                      <a:tcPr/>
                    </a:tc>
                    <a:tc>
                      <a:txBody>
                        <a:bodyPr/>
                        <a:lstStyle/>
                        <a:p>
                          <a:r>
                            <a:t>P&gt;|t|</a:t>
                          </a:r>
                        </a:p>
                      </a:txBody>
                      <a:tcPr/>
                    </a:tc>
                    <a:tc>
                      <a:txBody>
                        <a:bodyPr/>
                        <a:lstStyle/>
                        <a:p>
                          <a:r>
                            <a:t>[0.025</a:t>
                          </a:r>
                        </a:p>
                      </a:txBody>
                      <a:tcPr/>
                    </a:tc>
                    <a:tc>
                      <a:txBody>
                        <a:bodyPr/>
                        <a:lstStyle/>
                        <a:p>
                          <a:r>
                            <a:rPr dirty="0"/>
                            <a:t>0.975]</a:t>
                          </a:r>
                        </a:p>
                      </a:txBody>
                      <a:tcPr/>
                    </a:tc>
                    <a:extLst>
                      <a:ext uri="{0D108BD9-81ED-4DB2-BD59-A6C34878D82A}">
                        <a16:rowId xmlns:a16="http://schemas.microsoft.com/office/drawing/2014/main" xmlns="" val="10000"/>
                      </a:ext>
                    </a:extLst>
                  </a:tr>
                  <a:tr h="450376">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smtClean="0">
                                        <a:latin typeface="Cambria Math" charset="0"/>
                                      </a:rPr>
                                      <m:t>𝛽</m:t>
                                    </m:r>
                                  </m:e>
                                  <m:sub>
                                    <m:r>
                                      <a:rPr lang="en-US" smtClean="0">
                                        <a:latin typeface="Cambria Math" charset="0"/>
                                      </a:rPr>
                                      <m:t>0</m:t>
                                    </m:r>
                                  </m:sub>
                                </m:sSub>
                              </m:oMath>
                            </m:oMathPara>
                          </a14:m>
                          <a:endParaRPr dirty="0"/>
                        </a:p>
                      </a:txBody>
                      <a:tcPr/>
                    </a:tc>
                    <a:tc>
                      <a:txBody>
                        <a:bodyPr/>
                        <a:lstStyle/>
                        <a:p>
                          <a:r>
                            <a:rPr dirty="0"/>
                            <a:t>2.602</a:t>
                          </a:r>
                        </a:p>
                      </a:txBody>
                      <a:tcPr/>
                    </a:tc>
                    <a:tc>
                      <a:txBody>
                        <a:bodyPr/>
                        <a:lstStyle/>
                        <a:p>
                          <a:r>
                            <a:rPr dirty="0"/>
                            <a:t>0.332</a:t>
                          </a:r>
                        </a:p>
                      </a:txBody>
                      <a:tcPr/>
                    </a:tc>
                    <a:tc>
                      <a:txBody>
                        <a:bodyPr/>
                        <a:lstStyle/>
                        <a:p>
                          <a:r>
                            <a:rPr dirty="0"/>
                            <a:t>7.820</a:t>
                          </a:r>
                        </a:p>
                      </a:txBody>
                      <a:tcPr/>
                    </a:tc>
                    <a:tc>
                      <a:txBody>
                        <a:bodyPr/>
                        <a:lstStyle/>
                        <a:p>
                          <a:r>
                            <a:rPr dirty="0"/>
                            <a:t>3.176e-13</a:t>
                          </a:r>
                        </a:p>
                      </a:txBody>
                      <a:tcPr/>
                    </a:tc>
                    <a:tc>
                      <a:txBody>
                        <a:bodyPr/>
                        <a:lstStyle/>
                        <a:p>
                          <a:r>
                            <a:rPr dirty="0"/>
                            <a:t>1.945</a:t>
                          </a:r>
                        </a:p>
                      </a:txBody>
                      <a:tcPr/>
                    </a:tc>
                    <a:tc>
                      <a:txBody>
                        <a:bodyPr/>
                        <a:lstStyle/>
                        <a:p>
                          <a:r>
                            <a:rPr dirty="0"/>
                            <a:t>3.258</a:t>
                          </a:r>
                        </a:p>
                      </a:txBody>
                      <a:tcPr/>
                    </a:tc>
                    <a:extLst>
                      <a:ext uri="{0D108BD9-81ED-4DB2-BD59-A6C34878D82A}">
                        <a16:rowId xmlns:a16="http://schemas.microsoft.com/office/drawing/2014/main" xmlns="" val="10001"/>
                      </a:ext>
                    </a:extLst>
                  </a:tr>
                  <a:tr h="36000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smtClean="0">
                                        <a:latin typeface="Cambria Math" charset="0"/>
                                      </a:rPr>
                                      <m:t>𝛽</m:t>
                                    </m:r>
                                  </m:e>
                                  <m:sub>
                                    <m:r>
                                      <a:rPr lang="en-US" smtClean="0">
                                        <a:latin typeface="Cambria Math" charset="0"/>
                                      </a:rPr>
                                      <m:t>𝑇𝑉</m:t>
                                    </m:r>
                                  </m:sub>
                                </m:sSub>
                              </m:oMath>
                            </m:oMathPara>
                          </a14:m>
                          <a:endParaRPr dirty="0"/>
                        </a:p>
                      </a:txBody>
                      <a:tcPr>
                        <a:solidFill>
                          <a:schemeClr val="accent1">
                            <a:lumMod val="20000"/>
                            <a:lumOff val="80000"/>
                          </a:schemeClr>
                        </a:solidFill>
                      </a:tcPr>
                    </a:tc>
                    <a:tc>
                      <a:txBody>
                        <a:bodyPr/>
                        <a:lstStyle/>
                        <a:p>
                          <a:r>
                            <a:rPr dirty="0"/>
                            <a:t>0.046</a:t>
                          </a:r>
                        </a:p>
                      </a:txBody>
                      <a:tcPr>
                        <a:solidFill>
                          <a:schemeClr val="accent1">
                            <a:lumMod val="20000"/>
                            <a:lumOff val="80000"/>
                          </a:schemeClr>
                        </a:solidFill>
                      </a:tcPr>
                    </a:tc>
                    <a:tc>
                      <a:txBody>
                        <a:bodyPr/>
                        <a:lstStyle/>
                        <a:p>
                          <a:r>
                            <a:rPr dirty="0"/>
                            <a:t>0.0015</a:t>
                          </a:r>
                        </a:p>
                      </a:txBody>
                      <a:tcPr>
                        <a:solidFill>
                          <a:schemeClr val="accent1">
                            <a:lumMod val="20000"/>
                            <a:lumOff val="80000"/>
                          </a:schemeClr>
                        </a:solidFill>
                      </a:tcPr>
                    </a:tc>
                    <a:tc>
                      <a:txBody>
                        <a:bodyPr/>
                        <a:lstStyle/>
                        <a:p>
                          <a:r>
                            <a:rPr dirty="0"/>
                            <a:t>29.887</a:t>
                          </a:r>
                        </a:p>
                      </a:txBody>
                      <a:tcPr>
                        <a:solidFill>
                          <a:schemeClr val="accent1">
                            <a:lumMod val="20000"/>
                            <a:lumOff val="80000"/>
                          </a:schemeClr>
                        </a:solidFill>
                      </a:tcPr>
                    </a:tc>
                    <a:tc>
                      <a:txBody>
                        <a:bodyPr/>
                        <a:lstStyle/>
                        <a:p>
                          <a:r>
                            <a:rPr dirty="0"/>
                            <a:t>6.314e-75</a:t>
                          </a:r>
                        </a:p>
                      </a:txBody>
                      <a:tcPr>
                        <a:solidFill>
                          <a:schemeClr val="accent1">
                            <a:lumMod val="20000"/>
                            <a:lumOff val="80000"/>
                          </a:schemeClr>
                        </a:solidFill>
                      </a:tcPr>
                    </a:tc>
                    <a:tc>
                      <a:txBody>
                        <a:bodyPr/>
                        <a:lstStyle/>
                        <a:p>
                          <a:r>
                            <a:rPr dirty="0"/>
                            <a:t>0.043</a:t>
                          </a:r>
                        </a:p>
                      </a:txBody>
                      <a:tcPr>
                        <a:solidFill>
                          <a:schemeClr val="accent1">
                            <a:lumMod val="20000"/>
                            <a:lumOff val="80000"/>
                          </a:schemeClr>
                        </a:solidFill>
                      </a:tcPr>
                    </a:tc>
                    <a:tc>
                      <a:txBody>
                        <a:bodyPr/>
                        <a:lstStyle/>
                        <a:p>
                          <a:r>
                            <a:rPr dirty="0"/>
                            <a:t>0.049</a:t>
                          </a:r>
                        </a:p>
                      </a:txBody>
                      <a:tcPr>
                        <a:solidFill>
                          <a:schemeClr val="accent1">
                            <a:lumMod val="20000"/>
                            <a:lumOff val="80000"/>
                          </a:schemeClr>
                        </a:solidFill>
                      </a:tcPr>
                    </a:tc>
                    <a:extLst>
                      <a:ext uri="{0D108BD9-81ED-4DB2-BD59-A6C34878D82A}">
                        <a16:rowId xmlns:a16="http://schemas.microsoft.com/office/drawing/2014/main" xmlns="" val="10002"/>
                      </a:ext>
                    </a:extLst>
                  </a:tr>
                  <a:tr h="36000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smtClean="0">
                                        <a:latin typeface="Cambria Math" charset="0"/>
                                      </a:rPr>
                                      <m:t>𝛽</m:t>
                                    </m:r>
                                  </m:e>
                                  <m:sub>
                                    <m:r>
                                      <a:rPr lang="en-US" smtClean="0">
                                        <a:latin typeface="Cambria Math" charset="0"/>
                                      </a:rPr>
                                      <m:t>𝑅𝐴𝐷𝐼𝑂</m:t>
                                    </m:r>
                                  </m:sub>
                                </m:sSub>
                              </m:oMath>
                            </m:oMathPara>
                          </a14:m>
                          <a:endParaRPr dirty="0"/>
                        </a:p>
                      </a:txBody>
                      <a:tcPr>
                        <a:solidFill>
                          <a:schemeClr val="accent2">
                            <a:lumMod val="60000"/>
                            <a:lumOff val="40000"/>
                            <a:alpha val="20000"/>
                          </a:schemeClr>
                        </a:solidFill>
                      </a:tcPr>
                    </a:tc>
                    <a:tc>
                      <a:txBody>
                        <a:bodyPr/>
                        <a:lstStyle/>
                        <a:p>
                          <a:r>
                            <a:rPr dirty="0"/>
                            <a:t>0.175</a:t>
                          </a:r>
                        </a:p>
                      </a:txBody>
                      <a:tcPr>
                        <a:solidFill>
                          <a:schemeClr val="accent2">
                            <a:lumMod val="60000"/>
                            <a:lumOff val="40000"/>
                            <a:alpha val="20000"/>
                          </a:schemeClr>
                        </a:solidFill>
                      </a:tcPr>
                    </a:tc>
                    <a:tc>
                      <a:txBody>
                        <a:bodyPr/>
                        <a:lstStyle/>
                        <a:p>
                          <a:r>
                            <a:rPr dirty="0"/>
                            <a:t>0.0094</a:t>
                          </a:r>
                        </a:p>
                      </a:txBody>
                      <a:tcPr>
                        <a:solidFill>
                          <a:schemeClr val="accent2">
                            <a:lumMod val="60000"/>
                            <a:lumOff val="40000"/>
                            <a:alpha val="20000"/>
                          </a:schemeClr>
                        </a:solidFill>
                      </a:tcPr>
                    </a:tc>
                    <a:tc>
                      <a:txBody>
                        <a:bodyPr/>
                        <a:lstStyle/>
                        <a:p>
                          <a:r>
                            <a:rPr dirty="0"/>
                            <a:t>18.576</a:t>
                          </a:r>
                        </a:p>
                      </a:txBody>
                      <a:tcPr>
                        <a:solidFill>
                          <a:schemeClr val="accent2">
                            <a:lumMod val="60000"/>
                            <a:lumOff val="40000"/>
                            <a:alpha val="20000"/>
                          </a:schemeClr>
                        </a:solidFill>
                      </a:tcPr>
                    </a:tc>
                    <a:tc>
                      <a:txBody>
                        <a:bodyPr/>
                        <a:lstStyle/>
                        <a:p>
                          <a:r>
                            <a:rPr dirty="0"/>
                            <a:t>4.297e-45</a:t>
                          </a:r>
                        </a:p>
                      </a:txBody>
                      <a:tcPr>
                        <a:solidFill>
                          <a:schemeClr val="accent2">
                            <a:lumMod val="60000"/>
                            <a:lumOff val="40000"/>
                            <a:alpha val="20000"/>
                          </a:schemeClr>
                        </a:solidFill>
                      </a:tcPr>
                    </a:tc>
                    <a:tc>
                      <a:txBody>
                        <a:bodyPr/>
                        <a:lstStyle/>
                        <a:p>
                          <a:r>
                            <a:rPr dirty="0"/>
                            <a:t>0.156</a:t>
                          </a:r>
                        </a:p>
                      </a:txBody>
                      <a:tcPr>
                        <a:solidFill>
                          <a:schemeClr val="accent2">
                            <a:lumMod val="60000"/>
                            <a:lumOff val="40000"/>
                            <a:alpha val="20000"/>
                          </a:schemeClr>
                        </a:solidFill>
                      </a:tcPr>
                    </a:tc>
                    <a:tc>
                      <a:txBody>
                        <a:bodyPr/>
                        <a:lstStyle/>
                        <a:p>
                          <a:r>
                            <a:rPr dirty="0"/>
                            <a:t>0.194</a:t>
                          </a:r>
                        </a:p>
                      </a:txBody>
                      <a:tcPr>
                        <a:solidFill>
                          <a:schemeClr val="accent2">
                            <a:lumMod val="60000"/>
                            <a:lumOff val="40000"/>
                            <a:alpha val="20000"/>
                          </a:schemeClr>
                        </a:solidFill>
                      </a:tcPr>
                    </a:tc>
                    <a:extLst>
                      <a:ext uri="{0D108BD9-81ED-4DB2-BD59-A6C34878D82A}">
                        <a16:rowId xmlns:a16="http://schemas.microsoft.com/office/drawing/2014/main" xmlns="" val="10003"/>
                      </a:ext>
                    </a:extLst>
                  </a:tr>
                  <a:tr h="36000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smtClean="0">
                                        <a:latin typeface="Cambria Math" charset="0"/>
                                      </a:rPr>
                                      <m:t>𝛽</m:t>
                                    </m:r>
                                  </m:e>
                                  <m:sub>
                                    <m:r>
                                      <a:rPr lang="en-US" smtClean="0">
                                        <a:latin typeface="Cambria Math" charset="0"/>
                                      </a:rPr>
                                      <m:t>𝑁𝐸𝑊𝑆</m:t>
                                    </m:r>
                                  </m:sub>
                                </m:sSub>
                              </m:oMath>
                            </m:oMathPara>
                          </a14:m>
                          <a:endParaRPr dirty="0"/>
                        </a:p>
                      </a:txBody>
                      <a:tcPr>
                        <a:solidFill>
                          <a:schemeClr val="accent3">
                            <a:lumMod val="40000"/>
                            <a:lumOff val="60000"/>
                          </a:schemeClr>
                        </a:solidFill>
                      </a:tcPr>
                    </a:tc>
                    <a:tc>
                      <a:txBody>
                        <a:bodyPr/>
                        <a:lstStyle/>
                        <a:p>
                          <a:r>
                            <a:rPr dirty="0"/>
                            <a:t>0.013</a:t>
                          </a:r>
                        </a:p>
                      </a:txBody>
                      <a:tcPr>
                        <a:solidFill>
                          <a:schemeClr val="accent3">
                            <a:lumMod val="40000"/>
                            <a:lumOff val="60000"/>
                          </a:schemeClr>
                        </a:solidFill>
                      </a:tcPr>
                    </a:tc>
                    <a:tc>
                      <a:txBody>
                        <a:bodyPr/>
                        <a:lstStyle/>
                        <a:p>
                          <a:r>
                            <a:rPr dirty="0"/>
                            <a:t>0.0</a:t>
                          </a:r>
                          <a:r>
                            <a:rPr lang="en-US" dirty="0"/>
                            <a:t>2</a:t>
                          </a:r>
                          <a:r>
                            <a:rPr dirty="0"/>
                            <a:t>8</a:t>
                          </a:r>
                        </a:p>
                      </a:txBody>
                      <a:tcPr>
                        <a:solidFill>
                          <a:schemeClr val="accent3">
                            <a:lumMod val="40000"/>
                            <a:lumOff val="60000"/>
                          </a:schemeClr>
                        </a:solidFill>
                      </a:tcPr>
                    </a:tc>
                    <a:tc>
                      <a:txBody>
                        <a:bodyPr/>
                        <a:lstStyle/>
                        <a:p>
                          <a:r>
                            <a:rPr dirty="0"/>
                            <a:t>2.338</a:t>
                          </a:r>
                        </a:p>
                      </a:txBody>
                      <a:tcPr>
                        <a:solidFill>
                          <a:schemeClr val="accent3">
                            <a:lumMod val="40000"/>
                            <a:lumOff val="60000"/>
                          </a:schemeClr>
                        </a:solidFill>
                      </a:tcPr>
                    </a:tc>
                    <a:tc>
                      <a:txBody>
                        <a:bodyPr/>
                        <a:lstStyle/>
                        <a:p>
                          <a:r>
                            <a:rPr dirty="0"/>
                            <a:t>0.0203</a:t>
                          </a:r>
                        </a:p>
                      </a:txBody>
                      <a:tcPr>
                        <a:solidFill>
                          <a:schemeClr val="accent3">
                            <a:lumMod val="40000"/>
                            <a:lumOff val="60000"/>
                          </a:schemeClr>
                        </a:solidFill>
                      </a:tcPr>
                    </a:tc>
                    <a:tc>
                      <a:txBody>
                        <a:bodyPr/>
                        <a:lstStyle/>
                        <a:p>
                          <a:r>
                            <a:rPr dirty="0"/>
                            <a:t>0.0</a:t>
                          </a:r>
                          <a:r>
                            <a:rPr lang="en-US" dirty="0"/>
                            <a:t>08</a:t>
                          </a:r>
                          <a:endParaRPr dirty="0"/>
                        </a:p>
                      </a:txBody>
                      <a:tcPr>
                        <a:solidFill>
                          <a:schemeClr val="accent3">
                            <a:lumMod val="40000"/>
                            <a:lumOff val="60000"/>
                          </a:schemeClr>
                        </a:solidFill>
                      </a:tcPr>
                    </a:tc>
                    <a:tc>
                      <a:txBody>
                        <a:bodyPr/>
                        <a:lstStyle/>
                        <a:p>
                          <a:r>
                            <a:rPr dirty="0"/>
                            <a:t>0.0</a:t>
                          </a:r>
                          <a:r>
                            <a:rPr lang="en-US" dirty="0"/>
                            <a:t>3</a:t>
                          </a:r>
                          <a:r>
                            <a:rPr dirty="0"/>
                            <a:t>5</a:t>
                          </a:r>
                        </a:p>
                      </a:txBody>
                      <a:tcPr>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55386183"/>
                  </p:ext>
                </p:extLst>
              </p:nvPr>
            </p:nvGraphicFramePr>
            <p:xfrm>
              <a:off x="5886758" y="2895448"/>
              <a:ext cx="6305242" cy="1913416"/>
            </p:xfrm>
            <a:graphic>
              <a:graphicData uri="http://schemas.openxmlformats.org/drawingml/2006/table">
                <a:tbl>
                  <a:tblPr firstRow="1" bandRow="1">
                    <a:tableStyleId>{616DA210-FB5B-4158-B5E0-FEB733F419BA}</a:tableStyleId>
                  </a:tblPr>
                  <a:tblGrid>
                    <a:gridCol w="893064"/>
                    <a:gridCol w="755968"/>
                    <a:gridCol w="916115"/>
                    <a:gridCol w="871855"/>
                    <a:gridCol w="1147355"/>
                    <a:gridCol w="833755"/>
                    <a:gridCol w="887130"/>
                  </a:tblGrid>
                  <a:tr h="365760">
                    <a:tc>
                      <a:txBody>
                        <a:bodyPr/>
                        <a:lstStyle/>
                        <a:p>
                          <a:endParaRPr dirty="0"/>
                        </a:p>
                      </a:txBody>
                      <a:tcPr/>
                    </a:tc>
                    <a:tc>
                      <a:txBody>
                        <a:bodyPr/>
                        <a:lstStyle/>
                        <a:p>
                          <a:r>
                            <a:rPr dirty="0"/>
                            <a:t>Coef.</a:t>
                          </a:r>
                        </a:p>
                      </a:txBody>
                      <a:tcPr/>
                    </a:tc>
                    <a:tc>
                      <a:txBody>
                        <a:bodyPr/>
                        <a:lstStyle/>
                        <a:p>
                          <a:r>
                            <a:t>Std.Err.</a:t>
                          </a:r>
                        </a:p>
                      </a:txBody>
                      <a:tcPr/>
                    </a:tc>
                    <a:tc>
                      <a:txBody>
                        <a:bodyPr/>
                        <a:lstStyle/>
                        <a:p>
                          <a:r>
                            <a:t>t</a:t>
                          </a:r>
                        </a:p>
                      </a:txBody>
                      <a:tcPr/>
                    </a:tc>
                    <a:tc>
                      <a:txBody>
                        <a:bodyPr/>
                        <a:lstStyle/>
                        <a:p>
                          <a:r>
                            <a:t>P&gt;|t|</a:t>
                          </a:r>
                        </a:p>
                      </a:txBody>
                      <a:tcPr/>
                    </a:tc>
                    <a:tc>
                      <a:txBody>
                        <a:bodyPr/>
                        <a:lstStyle/>
                        <a:p>
                          <a:r>
                            <a:t>[0.025</a:t>
                          </a:r>
                        </a:p>
                      </a:txBody>
                      <a:tcPr/>
                    </a:tc>
                    <a:tc>
                      <a:txBody>
                        <a:bodyPr/>
                        <a:lstStyle/>
                        <a:p>
                          <a:r>
                            <a:rPr dirty="0"/>
                            <a:t>0.975]</a:t>
                          </a:r>
                        </a:p>
                      </a:txBody>
                      <a:tcPr/>
                    </a:tc>
                  </a:tr>
                  <a:tr h="450376">
                    <a:tc>
                      <a:txBody>
                        <a:bodyPr/>
                        <a:lstStyle/>
                        <a:p>
                          <a:endParaRPr lang="en-US"/>
                        </a:p>
                      </a:txBody>
                      <a:tcPr>
                        <a:blipFill rotWithShape="0">
                          <a:blip r:embed="rId2"/>
                          <a:stretch>
                            <a:fillRect l="-680" t="-87838" r="-606803" b="-266216"/>
                          </a:stretch>
                        </a:blipFill>
                      </a:tcPr>
                    </a:tc>
                    <a:tc>
                      <a:txBody>
                        <a:bodyPr/>
                        <a:lstStyle/>
                        <a:p>
                          <a:r>
                            <a:rPr dirty="0" smtClean="0"/>
                            <a:t>2.602</a:t>
                          </a:r>
                          <a:endParaRPr dirty="0"/>
                        </a:p>
                      </a:txBody>
                      <a:tcPr/>
                    </a:tc>
                    <a:tc>
                      <a:txBody>
                        <a:bodyPr/>
                        <a:lstStyle/>
                        <a:p>
                          <a:r>
                            <a:rPr dirty="0" smtClean="0"/>
                            <a:t>0.332</a:t>
                          </a:r>
                          <a:endParaRPr dirty="0"/>
                        </a:p>
                      </a:txBody>
                      <a:tcPr/>
                    </a:tc>
                    <a:tc>
                      <a:txBody>
                        <a:bodyPr/>
                        <a:lstStyle/>
                        <a:p>
                          <a:r>
                            <a:rPr dirty="0" smtClean="0"/>
                            <a:t>7.820</a:t>
                          </a:r>
                          <a:endParaRPr dirty="0"/>
                        </a:p>
                      </a:txBody>
                      <a:tcPr/>
                    </a:tc>
                    <a:tc>
                      <a:txBody>
                        <a:bodyPr/>
                        <a:lstStyle/>
                        <a:p>
                          <a:r>
                            <a:rPr dirty="0" smtClean="0"/>
                            <a:t>3.176e-13</a:t>
                          </a:r>
                          <a:endParaRPr dirty="0"/>
                        </a:p>
                      </a:txBody>
                      <a:tcPr/>
                    </a:tc>
                    <a:tc>
                      <a:txBody>
                        <a:bodyPr/>
                        <a:lstStyle/>
                        <a:p>
                          <a:r>
                            <a:rPr dirty="0" smtClean="0"/>
                            <a:t>1.945</a:t>
                          </a:r>
                          <a:endParaRPr dirty="0"/>
                        </a:p>
                      </a:txBody>
                      <a:tcPr/>
                    </a:tc>
                    <a:tc>
                      <a:txBody>
                        <a:bodyPr/>
                        <a:lstStyle/>
                        <a:p>
                          <a:r>
                            <a:rPr dirty="0" smtClean="0"/>
                            <a:t>3.258</a:t>
                          </a:r>
                          <a:endParaRPr dirty="0"/>
                        </a:p>
                      </a:txBody>
                      <a:tcPr/>
                    </a:tc>
                  </a:tr>
                  <a:tr h="365760">
                    <a:tc>
                      <a:txBody>
                        <a:bodyPr/>
                        <a:lstStyle/>
                        <a:p>
                          <a:endParaRPr lang="en-US"/>
                        </a:p>
                      </a:txBody>
                      <a:tcPr>
                        <a:blipFill rotWithShape="0">
                          <a:blip r:embed="rId2"/>
                          <a:stretch>
                            <a:fillRect l="-680" t="-227869" r="-606803" b="-222951"/>
                          </a:stretch>
                        </a:blipFill>
                      </a:tcPr>
                    </a:tc>
                    <a:tc>
                      <a:txBody>
                        <a:bodyPr/>
                        <a:lstStyle/>
                        <a:p>
                          <a:r>
                            <a:rPr dirty="0" smtClean="0"/>
                            <a:t>0.046</a:t>
                          </a:r>
                          <a:endParaRPr dirty="0"/>
                        </a:p>
                      </a:txBody>
                      <a:tcPr>
                        <a:solidFill>
                          <a:schemeClr val="accent1">
                            <a:lumMod val="20000"/>
                            <a:lumOff val="80000"/>
                          </a:schemeClr>
                        </a:solidFill>
                      </a:tcPr>
                    </a:tc>
                    <a:tc>
                      <a:txBody>
                        <a:bodyPr/>
                        <a:lstStyle/>
                        <a:p>
                          <a:r>
                            <a:rPr dirty="0" smtClean="0"/>
                            <a:t>0.0015</a:t>
                          </a:r>
                          <a:endParaRPr dirty="0"/>
                        </a:p>
                      </a:txBody>
                      <a:tcPr>
                        <a:solidFill>
                          <a:schemeClr val="accent1">
                            <a:lumMod val="20000"/>
                            <a:lumOff val="80000"/>
                          </a:schemeClr>
                        </a:solidFill>
                      </a:tcPr>
                    </a:tc>
                    <a:tc>
                      <a:txBody>
                        <a:bodyPr/>
                        <a:lstStyle/>
                        <a:p>
                          <a:r>
                            <a:rPr dirty="0" smtClean="0"/>
                            <a:t>29.887</a:t>
                          </a:r>
                          <a:endParaRPr dirty="0"/>
                        </a:p>
                      </a:txBody>
                      <a:tcPr>
                        <a:solidFill>
                          <a:schemeClr val="accent1">
                            <a:lumMod val="20000"/>
                            <a:lumOff val="80000"/>
                          </a:schemeClr>
                        </a:solidFill>
                      </a:tcPr>
                    </a:tc>
                    <a:tc>
                      <a:txBody>
                        <a:bodyPr/>
                        <a:lstStyle/>
                        <a:p>
                          <a:r>
                            <a:rPr dirty="0" smtClean="0"/>
                            <a:t>6.314e-75</a:t>
                          </a:r>
                          <a:endParaRPr dirty="0"/>
                        </a:p>
                      </a:txBody>
                      <a:tcPr>
                        <a:solidFill>
                          <a:schemeClr val="accent1">
                            <a:lumMod val="20000"/>
                            <a:lumOff val="80000"/>
                          </a:schemeClr>
                        </a:solidFill>
                      </a:tcPr>
                    </a:tc>
                    <a:tc>
                      <a:txBody>
                        <a:bodyPr/>
                        <a:lstStyle/>
                        <a:p>
                          <a:r>
                            <a:rPr dirty="0" smtClean="0"/>
                            <a:t>0.043</a:t>
                          </a:r>
                          <a:endParaRPr dirty="0"/>
                        </a:p>
                      </a:txBody>
                      <a:tcPr>
                        <a:solidFill>
                          <a:schemeClr val="accent1">
                            <a:lumMod val="20000"/>
                            <a:lumOff val="80000"/>
                          </a:schemeClr>
                        </a:solidFill>
                      </a:tcPr>
                    </a:tc>
                    <a:tc>
                      <a:txBody>
                        <a:bodyPr/>
                        <a:lstStyle/>
                        <a:p>
                          <a:r>
                            <a:rPr dirty="0" smtClean="0"/>
                            <a:t>0.049</a:t>
                          </a:r>
                          <a:endParaRPr dirty="0"/>
                        </a:p>
                      </a:txBody>
                      <a:tcPr>
                        <a:solidFill>
                          <a:schemeClr val="accent1">
                            <a:lumMod val="20000"/>
                            <a:lumOff val="80000"/>
                          </a:schemeClr>
                        </a:solidFill>
                      </a:tcPr>
                    </a:tc>
                  </a:tr>
                  <a:tr h="365760">
                    <a:tc>
                      <a:txBody>
                        <a:bodyPr/>
                        <a:lstStyle/>
                        <a:p>
                          <a:endParaRPr lang="en-US"/>
                        </a:p>
                      </a:txBody>
                      <a:tcPr>
                        <a:blipFill rotWithShape="0">
                          <a:blip r:embed="rId2"/>
                          <a:stretch>
                            <a:fillRect l="-680" t="-333333" r="-606803" b="-126667"/>
                          </a:stretch>
                        </a:blipFill>
                      </a:tcPr>
                    </a:tc>
                    <a:tc>
                      <a:txBody>
                        <a:bodyPr/>
                        <a:lstStyle/>
                        <a:p>
                          <a:r>
                            <a:rPr dirty="0" smtClean="0"/>
                            <a:t>0.175</a:t>
                          </a:r>
                          <a:endParaRPr dirty="0"/>
                        </a:p>
                      </a:txBody>
                      <a:tcPr>
                        <a:solidFill>
                          <a:schemeClr val="accent2">
                            <a:lumMod val="60000"/>
                            <a:lumOff val="40000"/>
                            <a:alpha val="20000"/>
                          </a:schemeClr>
                        </a:solidFill>
                      </a:tcPr>
                    </a:tc>
                    <a:tc>
                      <a:txBody>
                        <a:bodyPr/>
                        <a:lstStyle/>
                        <a:p>
                          <a:r>
                            <a:rPr dirty="0" smtClean="0"/>
                            <a:t>0.0094</a:t>
                          </a:r>
                          <a:endParaRPr dirty="0"/>
                        </a:p>
                      </a:txBody>
                      <a:tcPr>
                        <a:solidFill>
                          <a:schemeClr val="accent2">
                            <a:lumMod val="60000"/>
                            <a:lumOff val="40000"/>
                            <a:alpha val="20000"/>
                          </a:schemeClr>
                        </a:solidFill>
                      </a:tcPr>
                    </a:tc>
                    <a:tc>
                      <a:txBody>
                        <a:bodyPr/>
                        <a:lstStyle/>
                        <a:p>
                          <a:r>
                            <a:rPr dirty="0" smtClean="0"/>
                            <a:t>18.576</a:t>
                          </a:r>
                          <a:endParaRPr dirty="0"/>
                        </a:p>
                      </a:txBody>
                      <a:tcPr>
                        <a:solidFill>
                          <a:schemeClr val="accent2">
                            <a:lumMod val="60000"/>
                            <a:lumOff val="40000"/>
                            <a:alpha val="20000"/>
                          </a:schemeClr>
                        </a:solidFill>
                      </a:tcPr>
                    </a:tc>
                    <a:tc>
                      <a:txBody>
                        <a:bodyPr/>
                        <a:lstStyle/>
                        <a:p>
                          <a:r>
                            <a:rPr dirty="0" smtClean="0"/>
                            <a:t>4.297e-45</a:t>
                          </a:r>
                          <a:endParaRPr dirty="0"/>
                        </a:p>
                      </a:txBody>
                      <a:tcPr>
                        <a:solidFill>
                          <a:schemeClr val="accent2">
                            <a:lumMod val="60000"/>
                            <a:lumOff val="40000"/>
                            <a:alpha val="20000"/>
                          </a:schemeClr>
                        </a:solidFill>
                      </a:tcPr>
                    </a:tc>
                    <a:tc>
                      <a:txBody>
                        <a:bodyPr/>
                        <a:lstStyle/>
                        <a:p>
                          <a:r>
                            <a:rPr dirty="0" smtClean="0"/>
                            <a:t>0.156</a:t>
                          </a:r>
                          <a:endParaRPr dirty="0"/>
                        </a:p>
                      </a:txBody>
                      <a:tcPr>
                        <a:solidFill>
                          <a:schemeClr val="accent2">
                            <a:lumMod val="60000"/>
                            <a:lumOff val="40000"/>
                            <a:alpha val="20000"/>
                          </a:schemeClr>
                        </a:solidFill>
                      </a:tcPr>
                    </a:tc>
                    <a:tc>
                      <a:txBody>
                        <a:bodyPr/>
                        <a:lstStyle/>
                        <a:p>
                          <a:r>
                            <a:rPr dirty="0" smtClean="0"/>
                            <a:t>0.194</a:t>
                          </a:r>
                          <a:endParaRPr dirty="0"/>
                        </a:p>
                      </a:txBody>
                      <a:tcPr>
                        <a:solidFill>
                          <a:schemeClr val="accent2">
                            <a:lumMod val="60000"/>
                            <a:lumOff val="40000"/>
                            <a:alpha val="20000"/>
                          </a:schemeClr>
                        </a:solidFill>
                      </a:tcPr>
                    </a:tc>
                  </a:tr>
                  <a:tr h="365760">
                    <a:tc>
                      <a:txBody>
                        <a:bodyPr/>
                        <a:lstStyle/>
                        <a:p>
                          <a:endParaRPr lang="en-US"/>
                        </a:p>
                      </a:txBody>
                      <a:tcPr>
                        <a:blipFill rotWithShape="0">
                          <a:blip r:embed="rId2"/>
                          <a:stretch>
                            <a:fillRect l="-680" t="-433333" r="-606803" b="-26667"/>
                          </a:stretch>
                        </a:blipFill>
                      </a:tcPr>
                    </a:tc>
                    <a:tc>
                      <a:txBody>
                        <a:bodyPr/>
                        <a:lstStyle/>
                        <a:p>
                          <a:r>
                            <a:rPr dirty="0" smtClean="0"/>
                            <a:t>0.013</a:t>
                          </a:r>
                          <a:endParaRPr dirty="0"/>
                        </a:p>
                      </a:txBody>
                      <a:tcPr>
                        <a:solidFill>
                          <a:schemeClr val="accent3">
                            <a:lumMod val="40000"/>
                            <a:lumOff val="60000"/>
                          </a:schemeClr>
                        </a:solidFill>
                      </a:tcPr>
                    </a:tc>
                    <a:tc>
                      <a:txBody>
                        <a:bodyPr/>
                        <a:lstStyle/>
                        <a:p>
                          <a:r>
                            <a:rPr dirty="0" smtClean="0"/>
                            <a:t>0.0</a:t>
                          </a:r>
                          <a:r>
                            <a:rPr lang="en-US" dirty="0" smtClean="0"/>
                            <a:t>2</a:t>
                          </a:r>
                          <a:r>
                            <a:rPr dirty="0" smtClean="0"/>
                            <a:t>8</a:t>
                          </a:r>
                          <a:endParaRPr dirty="0"/>
                        </a:p>
                      </a:txBody>
                      <a:tcPr>
                        <a:solidFill>
                          <a:schemeClr val="accent3">
                            <a:lumMod val="40000"/>
                            <a:lumOff val="60000"/>
                          </a:schemeClr>
                        </a:solidFill>
                      </a:tcPr>
                    </a:tc>
                    <a:tc>
                      <a:txBody>
                        <a:bodyPr/>
                        <a:lstStyle/>
                        <a:p>
                          <a:r>
                            <a:rPr dirty="0" smtClean="0"/>
                            <a:t>2.338</a:t>
                          </a:r>
                          <a:endParaRPr dirty="0"/>
                        </a:p>
                      </a:txBody>
                      <a:tcPr>
                        <a:solidFill>
                          <a:schemeClr val="accent3">
                            <a:lumMod val="40000"/>
                            <a:lumOff val="60000"/>
                          </a:schemeClr>
                        </a:solidFill>
                      </a:tcPr>
                    </a:tc>
                    <a:tc>
                      <a:txBody>
                        <a:bodyPr/>
                        <a:lstStyle/>
                        <a:p>
                          <a:r>
                            <a:rPr dirty="0" smtClean="0"/>
                            <a:t>0.0203</a:t>
                          </a:r>
                          <a:endParaRPr dirty="0"/>
                        </a:p>
                      </a:txBody>
                      <a:tcPr>
                        <a:solidFill>
                          <a:schemeClr val="accent3">
                            <a:lumMod val="40000"/>
                            <a:lumOff val="60000"/>
                          </a:schemeClr>
                        </a:solidFill>
                      </a:tcPr>
                    </a:tc>
                    <a:tc>
                      <a:txBody>
                        <a:bodyPr/>
                        <a:lstStyle/>
                        <a:p>
                          <a:r>
                            <a:rPr dirty="0" smtClean="0"/>
                            <a:t>0.0</a:t>
                          </a:r>
                          <a:r>
                            <a:rPr lang="en-US" dirty="0" smtClean="0"/>
                            <a:t>08</a:t>
                          </a:r>
                          <a:endParaRPr dirty="0"/>
                        </a:p>
                      </a:txBody>
                      <a:tcPr>
                        <a:solidFill>
                          <a:schemeClr val="accent3">
                            <a:lumMod val="40000"/>
                            <a:lumOff val="60000"/>
                          </a:schemeClr>
                        </a:solidFill>
                      </a:tcPr>
                    </a:tc>
                    <a:tc>
                      <a:txBody>
                        <a:bodyPr/>
                        <a:lstStyle/>
                        <a:p>
                          <a:r>
                            <a:rPr dirty="0" smtClean="0"/>
                            <a:t>0.0</a:t>
                          </a:r>
                          <a:r>
                            <a:rPr lang="en-US" dirty="0" smtClean="0"/>
                            <a:t>3</a:t>
                          </a:r>
                          <a:r>
                            <a:rPr dirty="0" smtClean="0"/>
                            <a:t>5</a:t>
                          </a:r>
                          <a:endParaRPr dirty="0"/>
                        </a:p>
                      </a:txBody>
                      <a:tcPr>
                        <a:solidFill>
                          <a:schemeClr val="accent3">
                            <a:lumMod val="40000"/>
                            <a:lumOff val="60000"/>
                          </a:schemeClr>
                        </a:solidFill>
                      </a:tcPr>
                    </a:tc>
                  </a:tr>
                </a:tbl>
              </a:graphicData>
            </a:graphic>
          </p:graphicFrame>
        </mc:Fallback>
      </mc:AlternateContent>
      <p:sp>
        <p:nvSpPr>
          <p:cNvPr id="10" name="Content Placeholder 2"/>
          <p:cNvSpPr>
            <a:spLocks noGrp="1"/>
          </p:cNvSpPr>
          <p:nvPr>
            <p:ph idx="1"/>
          </p:nvPr>
        </p:nvSpPr>
        <p:spPr>
          <a:xfrm>
            <a:off x="880084" y="1028399"/>
            <a:ext cx="4004344" cy="500917"/>
          </a:xfrm>
        </p:spPr>
        <p:txBody>
          <a:bodyPr/>
          <a:lstStyle/>
          <a:p>
            <a:r>
              <a:rPr lang="en-US" sz="2400" b="1" dirty="0"/>
              <a:t>Three individual models</a:t>
            </a:r>
          </a:p>
        </p:txBody>
      </p:sp>
      <p:sp>
        <p:nvSpPr>
          <p:cNvPr id="11" name="Content Placeholder 2"/>
          <p:cNvSpPr txBox="1">
            <a:spLocks/>
          </p:cNvSpPr>
          <p:nvPr/>
        </p:nvSpPr>
        <p:spPr>
          <a:xfrm>
            <a:off x="7037207" y="1028399"/>
            <a:ext cx="4004344" cy="500917"/>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dirty="0"/>
              <a:t>One model</a:t>
            </a:r>
          </a:p>
        </p:txBody>
      </p:sp>
      <p:sp>
        <p:nvSpPr>
          <p:cNvPr id="12" name="Content Placeholder 2"/>
          <p:cNvSpPr txBox="1">
            <a:spLocks/>
          </p:cNvSpPr>
          <p:nvPr/>
        </p:nvSpPr>
        <p:spPr>
          <a:xfrm>
            <a:off x="131641" y="1361040"/>
            <a:ext cx="707499" cy="46332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a:t>TV</a:t>
            </a:r>
            <a:endParaRPr lang="en-US" sz="2400" b="1" dirty="0"/>
          </a:p>
        </p:txBody>
      </p:sp>
      <p:sp>
        <p:nvSpPr>
          <p:cNvPr id="13" name="Content Placeholder 2"/>
          <p:cNvSpPr txBox="1">
            <a:spLocks/>
          </p:cNvSpPr>
          <p:nvPr/>
        </p:nvSpPr>
        <p:spPr>
          <a:xfrm>
            <a:off x="117993" y="2978754"/>
            <a:ext cx="1246783" cy="46332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a:t>RADIO</a:t>
            </a:r>
            <a:endParaRPr lang="en-US" sz="2400" b="1" dirty="0"/>
          </a:p>
        </p:txBody>
      </p:sp>
      <p:sp>
        <p:nvSpPr>
          <p:cNvPr id="14" name="Content Placeholder 2"/>
          <p:cNvSpPr txBox="1">
            <a:spLocks/>
          </p:cNvSpPr>
          <p:nvPr/>
        </p:nvSpPr>
        <p:spPr>
          <a:xfrm>
            <a:off x="67808" y="4469644"/>
            <a:ext cx="1092252" cy="463326"/>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a:t>NEWS</a:t>
            </a:r>
            <a:endParaRPr lang="en-US" sz="2400" b="1" dirty="0"/>
          </a:p>
        </p:txBody>
      </p:sp>
    </p:spTree>
    <p:extLst>
      <p:ext uri="{BB962C8B-B14F-4D97-AF65-F5344CB8AC3E}">
        <p14:creationId xmlns:p14="http://schemas.microsoft.com/office/powerpoint/2010/main" val="1056356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Collinearity</a:t>
            </a:r>
          </a:p>
        </p:txBody>
      </p:sp>
      <p:sp>
        <p:nvSpPr>
          <p:cNvPr id="3" name="Content Placeholder 2"/>
          <p:cNvSpPr>
            <a:spLocks noGrp="1"/>
          </p:cNvSpPr>
          <p:nvPr>
            <p:ph idx="1"/>
          </p:nvPr>
        </p:nvSpPr>
        <p:spPr/>
        <p:txBody>
          <a:bodyPr/>
          <a:lstStyle/>
          <a:p>
            <a:r>
              <a:rPr lang="en-US" sz="2400" dirty="0"/>
              <a:t>Collinearity  refers to the case in which two or more predictors are correlated (related). </a:t>
            </a:r>
          </a:p>
          <a:p>
            <a:endParaRPr lang="en-US" sz="2400" dirty="0"/>
          </a:p>
          <a:p>
            <a:r>
              <a:rPr lang="en-US" sz="2400" dirty="0"/>
              <a:t>We will re-visit collinearity in the next lectures, but for now we want to examine how does collinearity affects our confidence on the coefficients and consequently on the importance of those coefficients. </a:t>
            </a:r>
          </a:p>
          <a:p>
            <a:endParaRPr lang="en-US" sz="2400" dirty="0"/>
          </a:p>
          <a:p>
            <a:r>
              <a:rPr lang="en-US" sz="2400" dirty="0"/>
              <a:t>Assuming uncorrelated noise then we can show: </a:t>
            </a:r>
          </a:p>
          <a:p>
            <a:endParaRPr lang="en-US" sz="2400" dirty="0"/>
          </a:p>
        </p:txBody>
      </p:sp>
      <p:pic>
        <p:nvPicPr>
          <p:cNvPr id="4" name="Picture 3"/>
          <p:cNvPicPr>
            <a:picLocks noChangeAspect="1"/>
          </p:cNvPicPr>
          <p:nvPr/>
        </p:nvPicPr>
        <p:blipFill>
          <a:blip r:embed="rId3"/>
          <a:stretch>
            <a:fillRect/>
          </a:stretch>
        </p:blipFill>
        <p:spPr>
          <a:xfrm>
            <a:off x="3867150" y="4983803"/>
            <a:ext cx="4457700" cy="520700"/>
          </a:xfrm>
          <a:prstGeom prst="rect">
            <a:avLst/>
          </a:prstGeom>
        </p:spPr>
      </p:pic>
      <p:sp>
        <p:nvSpPr>
          <p:cNvPr id="5" name="Slide Number Placeholder 4"/>
          <p:cNvSpPr>
            <a:spLocks noGrp="1"/>
          </p:cNvSpPr>
          <p:nvPr>
            <p:ph type="sldNum" sz="quarter" idx="12"/>
          </p:nvPr>
        </p:nvSpPr>
        <p:spPr/>
        <p:txBody>
          <a:bodyPr/>
          <a:lstStyle/>
          <a:p>
            <a:fld id="{81B7CCDB-6D39-0547-B7B3-C80E39D6513A}" type="slidenum">
              <a:rPr lang="en-US" smtClean="0"/>
              <a:t>34</a:t>
            </a:fld>
            <a:endParaRPr lang="en-US"/>
          </a:p>
        </p:txBody>
      </p:sp>
    </p:spTree>
    <p:extLst>
      <p:ext uri="{BB962C8B-B14F-4D97-AF65-F5344CB8AC3E}">
        <p14:creationId xmlns:p14="http://schemas.microsoft.com/office/powerpoint/2010/main" val="82355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Significant Predictors: Hypothesis Testing</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833415" y="1177758"/>
                <a:ext cx="10327008" cy="4957999"/>
              </a:xfrm>
            </p:spPr>
            <p:txBody>
              <a:bodyPr/>
              <a:lstStyle/>
              <a:p>
                <a:r>
                  <a:rPr lang="en-US" sz="2400" dirty="0"/>
                  <a:t>For checking the significance of linear regression coefficients:</a:t>
                </a:r>
              </a:p>
              <a:p>
                <a:endParaRPr lang="en-US" sz="2400" dirty="0"/>
              </a:p>
              <a:p>
                <a:pPr marL="574675" indent="-222250">
                  <a:buFont typeface="+mj-lt"/>
                  <a:buAutoNum type="arabicPeriod"/>
                </a:pPr>
                <a:r>
                  <a:rPr lang="en-US" sz="2400" dirty="0"/>
                  <a:t>we set up our hypotheses </a:t>
                </a:r>
                <a14:m>
                  <m:oMath xmlns:m="http://schemas.openxmlformats.org/officeDocument/2006/math">
                    <m:sSub>
                      <m:sSubPr>
                        <m:ctrlPr>
                          <a:rPr lang="en-US" sz="2400" i="1">
                            <a:latin typeface="Cambria Math" charset="0"/>
                          </a:rPr>
                        </m:ctrlPr>
                      </m:sSubPr>
                      <m:e>
                        <m:r>
                          <a:rPr lang="en-US" sz="2400" i="1">
                            <a:latin typeface="Cambria Math" charset="0"/>
                          </a:rPr>
                          <m:t>𝐻</m:t>
                        </m:r>
                      </m:e>
                      <m:sub>
                        <m:r>
                          <a:rPr lang="en-US" sz="2400" i="1">
                            <a:latin typeface="Cambria Math" charset="0"/>
                          </a:rPr>
                          <m:t>0</m:t>
                        </m:r>
                      </m:sub>
                    </m:sSub>
                  </m:oMath>
                </a14:m>
                <a:r>
                  <a:rPr lang="en-US" sz="2400" dirty="0"/>
                  <a:t>: </a:t>
                </a:r>
              </a:p>
              <a:p>
                <a:pPr marL="574675" indent="-222250">
                  <a:buFont typeface="+mj-lt"/>
                  <a:buAutoNum type="arabicPeriod"/>
                </a:pPr>
                <a:endParaRPr lang="en-US" sz="2400" dirty="0"/>
              </a:p>
              <a:p>
                <a:pPr marL="574675" indent="-222250">
                  <a:buFont typeface="+mj-lt"/>
                  <a:buAutoNum type="arabicPeriod"/>
                </a:pPr>
                <a:endParaRPr lang="en-US" sz="2400" dirty="0"/>
              </a:p>
              <a:p>
                <a:pPr marL="574675" indent="-222250">
                  <a:buFont typeface="+mj-lt"/>
                  <a:buAutoNum type="arabicPeriod"/>
                </a:pPr>
                <a:endParaRPr lang="en-US" sz="2400" dirty="0"/>
              </a:p>
              <a:p>
                <a:pPr marL="574675" indent="-222250">
                  <a:buFont typeface="+mj-lt"/>
                  <a:buAutoNum type="arabicPeriod"/>
                </a:pPr>
                <a:endParaRPr lang="en-US" sz="2400" dirty="0"/>
              </a:p>
              <a:p>
                <a:pPr marL="574675" indent="-222250">
                  <a:buFont typeface="+mj-lt"/>
                  <a:buAutoNum type="arabicPeriod"/>
                </a:pPr>
                <a:r>
                  <a:rPr lang="en-US" sz="2400" dirty="0"/>
                  <a:t> we choose the </a:t>
                </a:r>
                <a:r>
                  <a:rPr lang="en-US" sz="2400" i="1" dirty="0"/>
                  <a:t>F</a:t>
                </a:r>
                <a:r>
                  <a:rPr lang="en-US" sz="2400" dirty="0"/>
                  <a:t>-stat to evaluate the null hypothesis, </a:t>
                </a:r>
              </a:p>
              <a:p>
                <a:pPr marL="574675" indent="-222250">
                  <a:buFont typeface="+mj-lt"/>
                  <a:buAutoNum type="arabicPeriod"/>
                </a:pPr>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833415" y="1177758"/>
                <a:ext cx="10327008" cy="4957999"/>
              </a:xfrm>
              <a:blipFill rotWithShape="0">
                <a:blip r:embed="rId2"/>
                <a:stretch>
                  <a:fillRect l="-945" t="-983"/>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743634" y="2841305"/>
            <a:ext cx="8930640" cy="934720"/>
          </a:xfrm>
          <a:prstGeom prst="rect">
            <a:avLst/>
          </a:prstGeom>
        </p:spPr>
      </p:pic>
      <p:pic>
        <p:nvPicPr>
          <p:cNvPr id="8" name="Picture 7"/>
          <p:cNvPicPr>
            <a:picLocks noChangeAspect="1"/>
          </p:cNvPicPr>
          <p:nvPr/>
        </p:nvPicPr>
        <p:blipFill>
          <a:blip r:embed="rId4"/>
          <a:stretch>
            <a:fillRect/>
          </a:stretch>
        </p:blipFill>
        <p:spPr>
          <a:xfrm>
            <a:off x="3924279" y="5023012"/>
            <a:ext cx="4145280" cy="833120"/>
          </a:xfrm>
          <a:prstGeom prst="rect">
            <a:avLst/>
          </a:prstGeom>
        </p:spPr>
      </p:pic>
      <p:sp>
        <p:nvSpPr>
          <p:cNvPr id="2" name="Slide Number Placeholder 1"/>
          <p:cNvSpPr>
            <a:spLocks noGrp="1"/>
          </p:cNvSpPr>
          <p:nvPr>
            <p:ph type="sldNum" sz="quarter" idx="12"/>
          </p:nvPr>
        </p:nvSpPr>
        <p:spPr/>
        <p:txBody>
          <a:bodyPr/>
          <a:lstStyle/>
          <a:p>
            <a:fld id="{81B7CCDB-6D39-0547-B7B3-C80E39D6513A}" type="slidenum">
              <a:rPr lang="en-US" smtClean="0"/>
              <a:t>35</a:t>
            </a:fld>
            <a:endParaRPr lang="en-US"/>
          </a:p>
        </p:txBody>
      </p:sp>
    </p:spTree>
    <p:extLst>
      <p:ext uri="{BB962C8B-B14F-4D97-AF65-F5344CB8AC3E}">
        <p14:creationId xmlns:p14="http://schemas.microsoft.com/office/powerpoint/2010/main" val="1234123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Significant Predictors: Hypothesis Testing</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833415" y="1177758"/>
                <a:ext cx="10327008" cy="4726085"/>
              </a:xfrm>
            </p:spPr>
            <p:txBody>
              <a:bodyPr/>
              <a:lstStyle/>
              <a:p>
                <a:pPr marL="457200" indent="-457200">
                  <a:buFont typeface="+mj-lt"/>
                  <a:buAutoNum type="arabicPeriod"/>
                </a:pPr>
                <a:endParaRPr lang="en-US" sz="2400" dirty="0"/>
              </a:p>
              <a:p>
                <a:pPr marL="457200" indent="-457200">
                  <a:buFont typeface="+mj-lt"/>
                  <a:buAutoNum type="arabicPeriod" startAt="3"/>
                </a:pPr>
                <a:r>
                  <a:rPr lang="en-US" sz="2400" dirty="0"/>
                  <a:t>we can compute the </a:t>
                </a:r>
                <a:r>
                  <a:rPr lang="en-US" sz="2400" i="1" dirty="0"/>
                  <a:t>F-</a:t>
                </a:r>
                <a:r>
                  <a:rPr lang="en-US" sz="2400" dirty="0"/>
                  <a:t>stat for linear regression models by</a:t>
                </a:r>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57200" indent="-457200">
                  <a:buFont typeface="+mj-lt"/>
                  <a:buAutoNum type="arabicPeriod" startAt="3"/>
                </a:pPr>
                <a:r>
                  <a:rPr lang="en-US" sz="2400" dirty="0"/>
                  <a:t>If </a:t>
                </a:r>
                <a14:m>
                  <m:oMath xmlns:m="http://schemas.openxmlformats.org/officeDocument/2006/math">
                    <m:r>
                      <a:rPr lang="en-US" sz="2400" b="0" i="1" smtClean="0">
                        <a:latin typeface="Cambria Math" charset="0"/>
                      </a:rPr>
                      <m:t>𝐹</m:t>
                    </m:r>
                    <m:r>
                      <a:rPr lang="en-US" sz="2400" b="0" i="1" smtClean="0">
                        <a:latin typeface="Cambria Math" charset="0"/>
                      </a:rPr>
                      <m:t>=1</m:t>
                    </m:r>
                  </m:oMath>
                </a14:m>
                <a:r>
                  <a:rPr lang="en-US" sz="2400" dirty="0"/>
                  <a:t> we consider this evidence for </a:t>
                </a:r>
                <a14:m>
                  <m:oMath xmlns:m="http://schemas.openxmlformats.org/officeDocument/2006/math">
                    <m:sSub>
                      <m:sSubPr>
                        <m:ctrlPr>
                          <a:rPr lang="en-US" sz="2400" i="1">
                            <a:latin typeface="Cambria Math" charset="0"/>
                          </a:rPr>
                        </m:ctrlPr>
                      </m:sSubPr>
                      <m:e>
                        <m:r>
                          <a:rPr lang="en-US" sz="2400" i="1">
                            <a:latin typeface="Cambria Math" charset="0"/>
                          </a:rPr>
                          <m:t>𝐻</m:t>
                        </m:r>
                      </m:e>
                      <m:sub>
                        <m:r>
                          <a:rPr lang="en-US" sz="2400" i="1">
                            <a:latin typeface="Cambria Math" charset="0"/>
                          </a:rPr>
                          <m:t>0</m:t>
                        </m:r>
                      </m:sub>
                    </m:sSub>
                  </m:oMath>
                </a14:m>
                <a:r>
                  <a:rPr lang="en-US" sz="2400" dirty="0"/>
                  <a:t>; if </a:t>
                </a:r>
                <a14:m>
                  <m:oMath xmlns:m="http://schemas.openxmlformats.org/officeDocument/2006/math">
                    <m:r>
                      <a:rPr lang="en-US" sz="2400" i="1">
                        <a:latin typeface="Cambria Math" charset="0"/>
                      </a:rPr>
                      <m:t>𝐹</m:t>
                    </m:r>
                    <m:r>
                      <a:rPr lang="en-US" sz="2400" b="0" i="1" smtClean="0">
                        <a:latin typeface="Cambria Math" charset="0"/>
                      </a:rPr>
                      <m:t>&gt;</m:t>
                    </m:r>
                    <m:r>
                      <a:rPr lang="en-US" sz="2400" i="1">
                        <a:latin typeface="Cambria Math" charset="0"/>
                      </a:rPr>
                      <m:t>1</m:t>
                    </m:r>
                  </m:oMath>
                </a14:m>
                <a:r>
                  <a:rPr lang="en-US" sz="2400" dirty="0"/>
                  <a:t>, we consider this evidence against </a:t>
                </a:r>
                <a14:m>
                  <m:oMath xmlns:m="http://schemas.openxmlformats.org/officeDocument/2006/math">
                    <m:sSub>
                      <m:sSubPr>
                        <m:ctrlPr>
                          <a:rPr lang="en-US" sz="2400" i="1">
                            <a:latin typeface="Cambria Math" charset="0"/>
                          </a:rPr>
                        </m:ctrlPr>
                      </m:sSubPr>
                      <m:e>
                        <m:r>
                          <a:rPr lang="en-US" sz="2400" i="1">
                            <a:latin typeface="Cambria Math" charset="0"/>
                          </a:rPr>
                          <m:t>𝐻</m:t>
                        </m:r>
                      </m:e>
                      <m:sub>
                        <m:r>
                          <a:rPr lang="en-US" sz="2400" i="1">
                            <a:latin typeface="Cambria Math" charset="0"/>
                          </a:rPr>
                          <m:t>0</m:t>
                        </m:r>
                      </m:sub>
                    </m:sSub>
                  </m:oMath>
                </a14:m>
                <a:r>
                  <a:rPr lang="en-US" sz="2400" dirty="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833415" y="1177758"/>
                <a:ext cx="10327008" cy="4726085"/>
              </a:xfrm>
              <a:blipFill rotWithShape="0">
                <a:blip r:embed="rId2"/>
                <a:stretch>
                  <a:fillRect l="-945"/>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021336" y="2295694"/>
            <a:ext cx="8987790" cy="835660"/>
          </a:xfrm>
          <a:prstGeom prst="rect">
            <a:avLst/>
          </a:prstGeom>
        </p:spPr>
      </p:pic>
      <p:sp>
        <p:nvSpPr>
          <p:cNvPr id="2" name="Slide Number Placeholder 1"/>
          <p:cNvSpPr>
            <a:spLocks noGrp="1"/>
          </p:cNvSpPr>
          <p:nvPr>
            <p:ph type="sldNum" sz="quarter" idx="12"/>
          </p:nvPr>
        </p:nvSpPr>
        <p:spPr/>
        <p:txBody>
          <a:bodyPr/>
          <a:lstStyle/>
          <a:p>
            <a:fld id="{81B7CCDB-6D39-0547-B7B3-C80E39D6513A}" type="slidenum">
              <a:rPr lang="en-US" smtClean="0"/>
              <a:t>36</a:t>
            </a:fld>
            <a:endParaRPr lang="en-US"/>
          </a:p>
        </p:txBody>
      </p:sp>
    </p:spTree>
    <p:extLst>
      <p:ext uri="{BB962C8B-B14F-4D97-AF65-F5344CB8AC3E}">
        <p14:creationId xmlns:p14="http://schemas.microsoft.com/office/powerpoint/2010/main" val="152073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Qualitative Predictors</a:t>
            </a:r>
          </a:p>
        </p:txBody>
      </p:sp>
      <p:sp>
        <p:nvSpPr>
          <p:cNvPr id="3" name="Content Placeholder 2"/>
          <p:cNvSpPr>
            <a:spLocks noGrp="1"/>
          </p:cNvSpPr>
          <p:nvPr>
            <p:ph idx="1"/>
          </p:nvPr>
        </p:nvSpPr>
        <p:spPr>
          <a:xfrm>
            <a:off x="833415" y="1154898"/>
            <a:ext cx="10327008" cy="2111143"/>
          </a:xfrm>
        </p:spPr>
        <p:txBody>
          <a:bodyPr/>
          <a:lstStyle/>
          <a:p>
            <a:r>
              <a:rPr lang="en-US" sz="2400" dirty="0">
                <a:latin typeface="Karla" charset="0"/>
                <a:ea typeface="Karla" charset="0"/>
                <a:cs typeface="Karla" charset="0"/>
              </a:rPr>
              <a:t>So far, we have assumed that all variables are quantitative. But in practice,  often some predictors are </a:t>
            </a:r>
            <a:r>
              <a:rPr lang="en-US" sz="2400" b="1" dirty="0">
                <a:latin typeface="Karla" charset="0"/>
                <a:ea typeface="Karla" charset="0"/>
                <a:cs typeface="Karla" charset="0"/>
              </a:rPr>
              <a:t>qualitative</a:t>
            </a:r>
            <a:r>
              <a:rPr lang="en-US" sz="2400" dirty="0"/>
              <a:t>. </a:t>
            </a:r>
          </a:p>
          <a:p>
            <a:r>
              <a:rPr lang="en-US" sz="2400" b="1" dirty="0"/>
              <a:t>Example</a:t>
            </a:r>
            <a:r>
              <a:rPr lang="en-US" sz="2400" dirty="0"/>
              <a:t>:  The Credit data set contains information about balance, age, cards, education, income, limit , and rating for a number of potential customers.</a:t>
            </a:r>
          </a:p>
          <a:p>
            <a:endParaRPr lang="en-US" sz="2400" dirty="0"/>
          </a:p>
        </p:txBody>
      </p:sp>
      <p:graphicFrame>
        <p:nvGraphicFramePr>
          <p:cNvPr id="4" name="Table 3"/>
          <p:cNvGraphicFramePr>
            <a:graphicFrameLocks noGrp="1"/>
          </p:cNvGraphicFramePr>
          <p:nvPr>
            <p:extLst/>
          </p:nvPr>
        </p:nvGraphicFramePr>
        <p:xfrm>
          <a:off x="833415" y="3459992"/>
          <a:ext cx="10168183" cy="2406615"/>
        </p:xfrm>
        <a:graphic>
          <a:graphicData uri="http://schemas.openxmlformats.org/drawingml/2006/table">
            <a:tbl>
              <a:tblPr firstRow="1" bandRow="1">
                <a:tableStyleId>{9D7B26C5-4107-4FEC-AEDC-1716B250A1EF}</a:tableStyleId>
              </a:tblPr>
              <a:tblGrid>
                <a:gridCol w="921068">
                  <a:extLst>
                    <a:ext uri="{9D8B030D-6E8A-4147-A177-3AD203B41FA5}">
                      <a16:colId xmlns:a16="http://schemas.microsoft.com/office/drawing/2014/main" xmlns="" val="20000"/>
                    </a:ext>
                  </a:extLst>
                </a:gridCol>
                <a:gridCol w="713105">
                  <a:extLst>
                    <a:ext uri="{9D8B030D-6E8A-4147-A177-3AD203B41FA5}">
                      <a16:colId xmlns:a16="http://schemas.microsoft.com/office/drawing/2014/main" xmlns="" val="20001"/>
                    </a:ext>
                  </a:extLst>
                </a:gridCol>
                <a:gridCol w="841693">
                  <a:extLst>
                    <a:ext uri="{9D8B030D-6E8A-4147-A177-3AD203B41FA5}">
                      <a16:colId xmlns:a16="http://schemas.microsoft.com/office/drawing/2014/main" xmlns="" val="20002"/>
                    </a:ext>
                  </a:extLst>
                </a:gridCol>
                <a:gridCol w="773430">
                  <a:extLst>
                    <a:ext uri="{9D8B030D-6E8A-4147-A177-3AD203B41FA5}">
                      <a16:colId xmlns:a16="http://schemas.microsoft.com/office/drawing/2014/main" xmlns="" val="20003"/>
                    </a:ext>
                  </a:extLst>
                </a:gridCol>
                <a:gridCol w="567055">
                  <a:extLst>
                    <a:ext uri="{9D8B030D-6E8A-4147-A177-3AD203B41FA5}">
                      <a16:colId xmlns:a16="http://schemas.microsoft.com/office/drawing/2014/main" xmlns="" val="20004"/>
                    </a:ext>
                  </a:extLst>
                </a:gridCol>
                <a:gridCol w="1178243">
                  <a:extLst>
                    <a:ext uri="{9D8B030D-6E8A-4147-A177-3AD203B41FA5}">
                      <a16:colId xmlns:a16="http://schemas.microsoft.com/office/drawing/2014/main" xmlns="" val="20005"/>
                    </a:ext>
                  </a:extLst>
                </a:gridCol>
                <a:gridCol w="908368">
                  <a:extLst>
                    <a:ext uri="{9D8B030D-6E8A-4147-A177-3AD203B41FA5}">
                      <a16:colId xmlns:a16="http://schemas.microsoft.com/office/drawing/2014/main" xmlns="" val="20006"/>
                    </a:ext>
                  </a:extLst>
                </a:gridCol>
                <a:gridCol w="1013143">
                  <a:extLst>
                    <a:ext uri="{9D8B030D-6E8A-4147-A177-3AD203B41FA5}">
                      <a16:colId xmlns:a16="http://schemas.microsoft.com/office/drawing/2014/main" xmlns="" val="20007"/>
                    </a:ext>
                  </a:extLst>
                </a:gridCol>
                <a:gridCol w="998855">
                  <a:extLst>
                    <a:ext uri="{9D8B030D-6E8A-4147-A177-3AD203B41FA5}">
                      <a16:colId xmlns:a16="http://schemas.microsoft.com/office/drawing/2014/main" xmlns="" val="20008"/>
                    </a:ext>
                  </a:extLst>
                </a:gridCol>
                <a:gridCol w="1214755">
                  <a:extLst>
                    <a:ext uri="{9D8B030D-6E8A-4147-A177-3AD203B41FA5}">
                      <a16:colId xmlns:a16="http://schemas.microsoft.com/office/drawing/2014/main" xmlns="" val="20009"/>
                    </a:ext>
                  </a:extLst>
                </a:gridCol>
                <a:gridCol w="1038468">
                  <a:extLst>
                    <a:ext uri="{9D8B030D-6E8A-4147-A177-3AD203B41FA5}">
                      <a16:colId xmlns:a16="http://schemas.microsoft.com/office/drawing/2014/main" xmlns="" val="20010"/>
                    </a:ext>
                  </a:extLst>
                </a:gridCol>
              </a:tblGrid>
              <a:tr h="281017">
                <a:tc>
                  <a:txBody>
                    <a:bodyPr/>
                    <a:lstStyle/>
                    <a:p>
                      <a:r>
                        <a:rPr sz="1600" b="1" i="0" dirty="0">
                          <a:solidFill>
                            <a:schemeClr val="tx2"/>
                          </a:solidFill>
                          <a:effectLst/>
                          <a:latin typeface="Karla" charset="0"/>
                          <a:ea typeface="Karla" charset="0"/>
                          <a:cs typeface="Karla" charset="0"/>
                        </a:rPr>
                        <a:t>Income</a:t>
                      </a:r>
                    </a:p>
                  </a:txBody>
                  <a:tcPr anchor="ctr"/>
                </a:tc>
                <a:tc>
                  <a:txBody>
                    <a:bodyPr/>
                    <a:lstStyle/>
                    <a:p>
                      <a:r>
                        <a:rPr sz="1600" b="1" i="0" dirty="0">
                          <a:solidFill>
                            <a:schemeClr val="tx2"/>
                          </a:solidFill>
                          <a:effectLst/>
                          <a:latin typeface="Karla" charset="0"/>
                          <a:ea typeface="Karla" charset="0"/>
                          <a:cs typeface="Karla" charset="0"/>
                        </a:rPr>
                        <a:t>Limit</a:t>
                      </a:r>
                    </a:p>
                  </a:txBody>
                  <a:tcPr anchor="ctr"/>
                </a:tc>
                <a:tc>
                  <a:txBody>
                    <a:bodyPr/>
                    <a:lstStyle/>
                    <a:p>
                      <a:r>
                        <a:rPr sz="1600" b="1" i="0" dirty="0">
                          <a:solidFill>
                            <a:schemeClr val="tx2"/>
                          </a:solidFill>
                          <a:effectLst/>
                          <a:latin typeface="Karla" charset="0"/>
                          <a:ea typeface="Karla" charset="0"/>
                          <a:cs typeface="Karla" charset="0"/>
                        </a:rPr>
                        <a:t>Rating</a:t>
                      </a:r>
                    </a:p>
                  </a:txBody>
                  <a:tcPr anchor="ctr"/>
                </a:tc>
                <a:tc>
                  <a:txBody>
                    <a:bodyPr/>
                    <a:lstStyle/>
                    <a:p>
                      <a:r>
                        <a:rPr sz="1600" b="1" i="0" dirty="0">
                          <a:solidFill>
                            <a:schemeClr val="tx2"/>
                          </a:solidFill>
                          <a:effectLst/>
                          <a:latin typeface="Karla" charset="0"/>
                          <a:ea typeface="Karla" charset="0"/>
                          <a:cs typeface="Karla" charset="0"/>
                        </a:rPr>
                        <a:t>Cards</a:t>
                      </a:r>
                    </a:p>
                  </a:txBody>
                  <a:tcPr anchor="ctr"/>
                </a:tc>
                <a:tc>
                  <a:txBody>
                    <a:bodyPr/>
                    <a:lstStyle/>
                    <a:p>
                      <a:r>
                        <a:rPr sz="1600" b="1" i="0" dirty="0">
                          <a:solidFill>
                            <a:schemeClr val="tx2"/>
                          </a:solidFill>
                          <a:effectLst/>
                          <a:latin typeface="Karla" charset="0"/>
                          <a:ea typeface="Karla" charset="0"/>
                          <a:cs typeface="Karla" charset="0"/>
                        </a:rPr>
                        <a:t>Age</a:t>
                      </a:r>
                    </a:p>
                  </a:txBody>
                  <a:tcPr anchor="ctr"/>
                </a:tc>
                <a:tc>
                  <a:txBody>
                    <a:bodyPr/>
                    <a:lstStyle/>
                    <a:p>
                      <a:r>
                        <a:rPr sz="1600" b="1" i="0" dirty="0">
                          <a:solidFill>
                            <a:schemeClr val="tx2"/>
                          </a:solidFill>
                          <a:effectLst/>
                          <a:latin typeface="Karla" charset="0"/>
                          <a:ea typeface="Karla" charset="0"/>
                          <a:cs typeface="Karla" charset="0"/>
                        </a:rPr>
                        <a:t>Education</a:t>
                      </a:r>
                    </a:p>
                  </a:txBody>
                  <a:tcPr anchor="ctr"/>
                </a:tc>
                <a:tc>
                  <a:txBody>
                    <a:bodyPr/>
                    <a:lstStyle/>
                    <a:p>
                      <a:r>
                        <a:rPr lang="en-US" sz="1600" b="1" i="0" kern="1200" dirty="0">
                          <a:solidFill>
                            <a:schemeClr val="accent2"/>
                          </a:solidFill>
                          <a:effectLst/>
                          <a:latin typeface="Karla" charset="0"/>
                          <a:ea typeface="Karla" charset="0"/>
                          <a:cs typeface="Karla" charset="0"/>
                        </a:rPr>
                        <a:t>Gender</a:t>
                      </a:r>
                      <a:endParaRPr sz="1600" b="1" i="0" kern="1200" dirty="0">
                        <a:solidFill>
                          <a:schemeClr val="accent2"/>
                        </a:solidFill>
                        <a:effectLst/>
                        <a:latin typeface="Karla" charset="0"/>
                        <a:ea typeface="Karla" charset="0"/>
                        <a:cs typeface="Karla" charset="0"/>
                      </a:endParaRPr>
                    </a:p>
                  </a:txBody>
                  <a:tcPr anchor="ctr"/>
                </a:tc>
                <a:tc>
                  <a:txBody>
                    <a:bodyPr/>
                    <a:lstStyle/>
                    <a:p>
                      <a:r>
                        <a:rPr sz="1600" b="1" i="0" dirty="0">
                          <a:solidFill>
                            <a:schemeClr val="accent2"/>
                          </a:solidFill>
                          <a:effectLst/>
                          <a:latin typeface="Karla" charset="0"/>
                          <a:ea typeface="Karla" charset="0"/>
                          <a:cs typeface="Karla" charset="0"/>
                        </a:rPr>
                        <a:t>Student</a:t>
                      </a:r>
                    </a:p>
                  </a:txBody>
                  <a:tcPr anchor="ctr"/>
                </a:tc>
                <a:tc>
                  <a:txBody>
                    <a:bodyPr/>
                    <a:lstStyle/>
                    <a:p>
                      <a:r>
                        <a:rPr sz="1600" b="1" i="0" dirty="0">
                          <a:solidFill>
                            <a:schemeClr val="accent2"/>
                          </a:solidFill>
                          <a:effectLst/>
                          <a:latin typeface="Karla" charset="0"/>
                          <a:ea typeface="Karla" charset="0"/>
                          <a:cs typeface="Karla" charset="0"/>
                        </a:rPr>
                        <a:t>Married</a:t>
                      </a:r>
                    </a:p>
                  </a:txBody>
                  <a:tcPr anchor="ctr"/>
                </a:tc>
                <a:tc>
                  <a:txBody>
                    <a:bodyPr/>
                    <a:lstStyle/>
                    <a:p>
                      <a:r>
                        <a:rPr sz="1600" b="1" i="0" dirty="0">
                          <a:solidFill>
                            <a:schemeClr val="accent2"/>
                          </a:solidFill>
                          <a:effectLst/>
                          <a:latin typeface="Karla" charset="0"/>
                          <a:ea typeface="Karla" charset="0"/>
                          <a:cs typeface="Karla" charset="0"/>
                        </a:rPr>
                        <a:t>Ethnicity</a:t>
                      </a:r>
                    </a:p>
                  </a:txBody>
                  <a:tcPr anchor="ctr"/>
                </a:tc>
                <a:tc>
                  <a:txBody>
                    <a:bodyPr/>
                    <a:lstStyle/>
                    <a:p>
                      <a:r>
                        <a:rPr sz="1600" b="1" i="0" dirty="0">
                          <a:effectLst/>
                          <a:latin typeface="Karla" charset="0"/>
                          <a:ea typeface="Karla" charset="0"/>
                          <a:cs typeface="Karla" charset="0"/>
                        </a:rPr>
                        <a:t>Balance</a:t>
                      </a:r>
                    </a:p>
                  </a:txBody>
                  <a:tcPr anchor="ctr">
                    <a:solidFill>
                      <a:schemeClr val="accent2">
                        <a:lumMod val="40000"/>
                        <a:lumOff val="60000"/>
                      </a:schemeClr>
                    </a:solidFill>
                  </a:tcPr>
                </a:tc>
                <a:extLst>
                  <a:ext uri="{0D108BD9-81ED-4DB2-BD59-A6C34878D82A}">
                    <a16:rowId xmlns:a16="http://schemas.microsoft.com/office/drawing/2014/main" xmlns="" val="10000"/>
                  </a:ext>
                </a:extLst>
              </a:tr>
              <a:tr h="428913">
                <a:tc>
                  <a:txBody>
                    <a:bodyPr/>
                    <a:lstStyle/>
                    <a:p>
                      <a:r>
                        <a:rPr sz="1600" b="0" i="0" dirty="0">
                          <a:effectLst/>
                          <a:latin typeface="Karla" charset="0"/>
                          <a:ea typeface="Karla" charset="0"/>
                          <a:cs typeface="Karla" charset="0"/>
                        </a:rPr>
                        <a:t>14.890</a:t>
                      </a:r>
                    </a:p>
                  </a:txBody>
                  <a:tcPr/>
                </a:tc>
                <a:tc>
                  <a:txBody>
                    <a:bodyPr/>
                    <a:lstStyle/>
                    <a:p>
                      <a:r>
                        <a:rPr sz="1600" b="0" i="0" dirty="0">
                          <a:effectLst/>
                          <a:latin typeface="Karla" charset="0"/>
                          <a:ea typeface="Karla" charset="0"/>
                          <a:cs typeface="Karla" charset="0"/>
                        </a:rPr>
                        <a:t>3606</a:t>
                      </a:r>
                    </a:p>
                  </a:txBody>
                  <a:tcPr/>
                </a:tc>
                <a:tc>
                  <a:txBody>
                    <a:bodyPr/>
                    <a:lstStyle/>
                    <a:p>
                      <a:r>
                        <a:rPr sz="1600" b="0" i="0">
                          <a:effectLst/>
                          <a:latin typeface="Karla" charset="0"/>
                          <a:ea typeface="Karla" charset="0"/>
                          <a:cs typeface="Karla" charset="0"/>
                        </a:rPr>
                        <a:t>283</a:t>
                      </a:r>
                    </a:p>
                  </a:txBody>
                  <a:tcPr/>
                </a:tc>
                <a:tc>
                  <a:txBody>
                    <a:bodyPr/>
                    <a:lstStyle/>
                    <a:p>
                      <a:r>
                        <a:rPr sz="1600" b="0" i="0">
                          <a:effectLst/>
                          <a:latin typeface="Karla" charset="0"/>
                          <a:ea typeface="Karla" charset="0"/>
                          <a:cs typeface="Karla" charset="0"/>
                        </a:rPr>
                        <a:t>2</a:t>
                      </a:r>
                    </a:p>
                  </a:txBody>
                  <a:tcPr/>
                </a:tc>
                <a:tc>
                  <a:txBody>
                    <a:bodyPr/>
                    <a:lstStyle/>
                    <a:p>
                      <a:r>
                        <a:rPr sz="1600" b="0" i="0">
                          <a:effectLst/>
                          <a:latin typeface="Karla" charset="0"/>
                          <a:ea typeface="Karla" charset="0"/>
                          <a:cs typeface="Karla" charset="0"/>
                        </a:rPr>
                        <a:t>34</a:t>
                      </a:r>
                    </a:p>
                  </a:txBody>
                  <a:tcPr/>
                </a:tc>
                <a:tc>
                  <a:txBody>
                    <a:bodyPr/>
                    <a:lstStyle/>
                    <a:p>
                      <a:r>
                        <a:rPr sz="1600" b="0" i="0" dirty="0">
                          <a:effectLst/>
                          <a:latin typeface="Karla" charset="0"/>
                          <a:ea typeface="Karla" charset="0"/>
                          <a:cs typeface="Karla" charset="0"/>
                        </a:rPr>
                        <a:t>11</a:t>
                      </a:r>
                    </a:p>
                  </a:txBody>
                  <a:tcPr/>
                </a:tc>
                <a:tc>
                  <a:txBody>
                    <a:bodyPr/>
                    <a:lstStyle/>
                    <a:p>
                      <a:r>
                        <a:rPr sz="1600" b="0" i="0">
                          <a:effectLst/>
                          <a:latin typeface="Karla" charset="0"/>
                          <a:ea typeface="Karla" charset="0"/>
                          <a:cs typeface="Karla" charset="0"/>
                        </a:rPr>
                        <a:t> Male</a:t>
                      </a:r>
                    </a:p>
                  </a:txBody>
                  <a:tcPr/>
                </a:tc>
                <a:tc>
                  <a:txBody>
                    <a:bodyPr/>
                    <a:lstStyle/>
                    <a:p>
                      <a:r>
                        <a:rPr sz="1600" b="0" i="0" dirty="0">
                          <a:effectLst/>
                          <a:latin typeface="Karla" charset="0"/>
                          <a:ea typeface="Karla" charset="0"/>
                          <a:cs typeface="Karla" charset="0"/>
                        </a:rPr>
                        <a:t>No</a:t>
                      </a:r>
                    </a:p>
                  </a:txBody>
                  <a:tcPr/>
                </a:tc>
                <a:tc>
                  <a:txBody>
                    <a:bodyPr/>
                    <a:lstStyle/>
                    <a:p>
                      <a:r>
                        <a:rPr sz="1600" b="0" i="0" dirty="0">
                          <a:effectLst/>
                          <a:latin typeface="Karla" charset="0"/>
                          <a:ea typeface="Karla" charset="0"/>
                          <a:cs typeface="Karla" charset="0"/>
                        </a:rPr>
                        <a:t>Yes</a:t>
                      </a:r>
                    </a:p>
                  </a:txBody>
                  <a:tcPr/>
                </a:tc>
                <a:tc>
                  <a:txBody>
                    <a:bodyPr/>
                    <a:lstStyle/>
                    <a:p>
                      <a:r>
                        <a:rPr sz="1600" b="0" i="0" dirty="0">
                          <a:effectLst/>
                          <a:latin typeface="Karla" charset="0"/>
                          <a:ea typeface="Karla" charset="0"/>
                          <a:cs typeface="Karla" charset="0"/>
                        </a:rPr>
                        <a:t>Caucasian</a:t>
                      </a:r>
                    </a:p>
                  </a:txBody>
                  <a:tcPr/>
                </a:tc>
                <a:tc>
                  <a:txBody>
                    <a:bodyPr/>
                    <a:lstStyle/>
                    <a:p>
                      <a:r>
                        <a:rPr sz="1600" b="0" i="0">
                          <a:effectLst/>
                          <a:latin typeface="Karla" charset="0"/>
                          <a:ea typeface="Karla" charset="0"/>
                          <a:cs typeface="Karla" charset="0"/>
                        </a:rPr>
                        <a:t>333</a:t>
                      </a:r>
                    </a:p>
                  </a:txBody>
                  <a:tcPr>
                    <a:solidFill>
                      <a:schemeClr val="accent2">
                        <a:lumMod val="40000"/>
                        <a:lumOff val="60000"/>
                      </a:schemeClr>
                    </a:solidFill>
                  </a:tcPr>
                </a:tc>
                <a:extLst>
                  <a:ext uri="{0D108BD9-81ED-4DB2-BD59-A6C34878D82A}">
                    <a16:rowId xmlns:a16="http://schemas.microsoft.com/office/drawing/2014/main" xmlns="" val="10001"/>
                  </a:ext>
                </a:extLst>
              </a:tr>
              <a:tr h="450140">
                <a:tc>
                  <a:txBody>
                    <a:bodyPr/>
                    <a:lstStyle/>
                    <a:p>
                      <a:r>
                        <a:rPr sz="1600" b="0" i="0" dirty="0">
                          <a:effectLst/>
                          <a:latin typeface="Karla" charset="0"/>
                          <a:ea typeface="Karla" charset="0"/>
                          <a:cs typeface="Karla" charset="0"/>
                        </a:rPr>
                        <a:t>106.02</a:t>
                      </a:r>
                    </a:p>
                  </a:txBody>
                  <a:tcPr/>
                </a:tc>
                <a:tc>
                  <a:txBody>
                    <a:bodyPr/>
                    <a:lstStyle/>
                    <a:p>
                      <a:r>
                        <a:rPr sz="1600" b="0" i="0">
                          <a:effectLst/>
                          <a:latin typeface="Karla" charset="0"/>
                          <a:ea typeface="Karla" charset="0"/>
                          <a:cs typeface="Karla" charset="0"/>
                        </a:rPr>
                        <a:t>6645</a:t>
                      </a:r>
                    </a:p>
                  </a:txBody>
                  <a:tcPr/>
                </a:tc>
                <a:tc>
                  <a:txBody>
                    <a:bodyPr/>
                    <a:lstStyle/>
                    <a:p>
                      <a:r>
                        <a:rPr sz="1600" b="0" i="0" dirty="0">
                          <a:effectLst/>
                          <a:latin typeface="Karla" charset="0"/>
                          <a:ea typeface="Karla" charset="0"/>
                          <a:cs typeface="Karla" charset="0"/>
                        </a:rPr>
                        <a:t>483</a:t>
                      </a:r>
                    </a:p>
                  </a:txBody>
                  <a:tcPr/>
                </a:tc>
                <a:tc>
                  <a:txBody>
                    <a:bodyPr/>
                    <a:lstStyle/>
                    <a:p>
                      <a:r>
                        <a:rPr sz="1600" b="0" i="0">
                          <a:effectLst/>
                          <a:latin typeface="Karla" charset="0"/>
                          <a:ea typeface="Karla" charset="0"/>
                          <a:cs typeface="Karla" charset="0"/>
                        </a:rPr>
                        <a:t>3</a:t>
                      </a:r>
                    </a:p>
                  </a:txBody>
                  <a:tcPr/>
                </a:tc>
                <a:tc>
                  <a:txBody>
                    <a:bodyPr/>
                    <a:lstStyle/>
                    <a:p>
                      <a:r>
                        <a:rPr sz="1600" b="0" i="0">
                          <a:effectLst/>
                          <a:latin typeface="Karla" charset="0"/>
                          <a:ea typeface="Karla" charset="0"/>
                          <a:cs typeface="Karla" charset="0"/>
                        </a:rPr>
                        <a:t>82</a:t>
                      </a:r>
                    </a:p>
                  </a:txBody>
                  <a:tcPr/>
                </a:tc>
                <a:tc>
                  <a:txBody>
                    <a:bodyPr/>
                    <a:lstStyle/>
                    <a:p>
                      <a:r>
                        <a:rPr sz="1600" b="0" i="0">
                          <a:effectLst/>
                          <a:latin typeface="Karla" charset="0"/>
                          <a:ea typeface="Karla" charset="0"/>
                          <a:cs typeface="Karla" charset="0"/>
                        </a:rPr>
                        <a:t>15</a:t>
                      </a:r>
                    </a:p>
                  </a:txBody>
                  <a:tcPr/>
                </a:tc>
                <a:tc>
                  <a:txBody>
                    <a:bodyPr/>
                    <a:lstStyle/>
                    <a:p>
                      <a:r>
                        <a:rPr sz="1600" b="0" i="0" dirty="0">
                          <a:effectLst/>
                          <a:latin typeface="Karla" charset="0"/>
                          <a:ea typeface="Karla" charset="0"/>
                          <a:cs typeface="Karla" charset="0"/>
                        </a:rPr>
                        <a:t>Female</a:t>
                      </a:r>
                    </a:p>
                  </a:txBody>
                  <a:tcPr/>
                </a:tc>
                <a:tc>
                  <a:txBody>
                    <a:bodyPr/>
                    <a:lstStyle/>
                    <a:p>
                      <a:r>
                        <a:rPr sz="1600" b="0" i="0">
                          <a:effectLst/>
                          <a:latin typeface="Karla" charset="0"/>
                          <a:ea typeface="Karla" charset="0"/>
                          <a:cs typeface="Karla" charset="0"/>
                        </a:rPr>
                        <a:t>Yes</a:t>
                      </a:r>
                    </a:p>
                  </a:txBody>
                  <a:tcPr/>
                </a:tc>
                <a:tc>
                  <a:txBody>
                    <a:bodyPr/>
                    <a:lstStyle/>
                    <a:p>
                      <a:r>
                        <a:rPr sz="1600" b="0" i="0">
                          <a:effectLst/>
                          <a:latin typeface="Karla" charset="0"/>
                          <a:ea typeface="Karla" charset="0"/>
                          <a:cs typeface="Karla" charset="0"/>
                        </a:rPr>
                        <a:t>Yes</a:t>
                      </a:r>
                    </a:p>
                  </a:txBody>
                  <a:tcPr/>
                </a:tc>
                <a:tc>
                  <a:txBody>
                    <a:bodyPr/>
                    <a:lstStyle/>
                    <a:p>
                      <a:r>
                        <a:rPr sz="1600" b="0" i="0">
                          <a:effectLst/>
                          <a:latin typeface="Karla" charset="0"/>
                          <a:ea typeface="Karla" charset="0"/>
                          <a:cs typeface="Karla" charset="0"/>
                        </a:rPr>
                        <a:t>Asian</a:t>
                      </a:r>
                    </a:p>
                  </a:txBody>
                  <a:tcPr/>
                </a:tc>
                <a:tc>
                  <a:txBody>
                    <a:bodyPr/>
                    <a:lstStyle/>
                    <a:p>
                      <a:r>
                        <a:rPr sz="1600" b="0" i="0" dirty="0">
                          <a:effectLst/>
                          <a:latin typeface="Karla" charset="0"/>
                          <a:ea typeface="Karla" charset="0"/>
                          <a:cs typeface="Karla" charset="0"/>
                        </a:rPr>
                        <a:t>903</a:t>
                      </a:r>
                    </a:p>
                  </a:txBody>
                  <a:tcPr>
                    <a:solidFill>
                      <a:schemeClr val="accent2">
                        <a:lumMod val="40000"/>
                        <a:lumOff val="60000"/>
                      </a:schemeClr>
                    </a:solidFill>
                  </a:tcPr>
                </a:tc>
                <a:extLst>
                  <a:ext uri="{0D108BD9-81ED-4DB2-BD59-A6C34878D82A}">
                    <a16:rowId xmlns:a16="http://schemas.microsoft.com/office/drawing/2014/main" xmlns="" val="10002"/>
                  </a:ext>
                </a:extLst>
              </a:tr>
              <a:tr h="441400">
                <a:tc>
                  <a:txBody>
                    <a:bodyPr/>
                    <a:lstStyle/>
                    <a:p>
                      <a:r>
                        <a:rPr sz="1600" b="0" i="0" dirty="0">
                          <a:effectLst/>
                          <a:latin typeface="Karla" charset="0"/>
                          <a:ea typeface="Karla" charset="0"/>
                          <a:cs typeface="Karla" charset="0"/>
                        </a:rPr>
                        <a:t>104.59</a:t>
                      </a:r>
                    </a:p>
                  </a:txBody>
                  <a:tcPr/>
                </a:tc>
                <a:tc>
                  <a:txBody>
                    <a:bodyPr/>
                    <a:lstStyle/>
                    <a:p>
                      <a:r>
                        <a:rPr sz="1600" b="0" i="0">
                          <a:effectLst/>
                          <a:latin typeface="Karla" charset="0"/>
                          <a:ea typeface="Karla" charset="0"/>
                          <a:cs typeface="Karla" charset="0"/>
                        </a:rPr>
                        <a:t>7075</a:t>
                      </a:r>
                    </a:p>
                  </a:txBody>
                  <a:tcPr/>
                </a:tc>
                <a:tc>
                  <a:txBody>
                    <a:bodyPr/>
                    <a:lstStyle/>
                    <a:p>
                      <a:r>
                        <a:rPr sz="1600" b="0" i="0">
                          <a:effectLst/>
                          <a:latin typeface="Karla" charset="0"/>
                          <a:ea typeface="Karla" charset="0"/>
                          <a:cs typeface="Karla" charset="0"/>
                        </a:rPr>
                        <a:t>514</a:t>
                      </a:r>
                    </a:p>
                  </a:txBody>
                  <a:tcPr/>
                </a:tc>
                <a:tc>
                  <a:txBody>
                    <a:bodyPr/>
                    <a:lstStyle/>
                    <a:p>
                      <a:r>
                        <a:rPr sz="1600" b="0" i="0">
                          <a:effectLst/>
                          <a:latin typeface="Karla" charset="0"/>
                          <a:ea typeface="Karla" charset="0"/>
                          <a:cs typeface="Karla" charset="0"/>
                        </a:rPr>
                        <a:t>4</a:t>
                      </a:r>
                    </a:p>
                  </a:txBody>
                  <a:tcPr/>
                </a:tc>
                <a:tc>
                  <a:txBody>
                    <a:bodyPr/>
                    <a:lstStyle/>
                    <a:p>
                      <a:r>
                        <a:rPr sz="1600" b="0" i="0">
                          <a:effectLst/>
                          <a:latin typeface="Karla" charset="0"/>
                          <a:ea typeface="Karla" charset="0"/>
                          <a:cs typeface="Karla" charset="0"/>
                        </a:rPr>
                        <a:t>71</a:t>
                      </a:r>
                    </a:p>
                  </a:txBody>
                  <a:tcPr/>
                </a:tc>
                <a:tc>
                  <a:txBody>
                    <a:bodyPr/>
                    <a:lstStyle/>
                    <a:p>
                      <a:r>
                        <a:rPr sz="1600" b="0" i="0">
                          <a:effectLst/>
                          <a:latin typeface="Karla" charset="0"/>
                          <a:ea typeface="Karla" charset="0"/>
                          <a:cs typeface="Karla" charset="0"/>
                        </a:rPr>
                        <a:t>11</a:t>
                      </a:r>
                    </a:p>
                  </a:txBody>
                  <a:tcPr/>
                </a:tc>
                <a:tc>
                  <a:txBody>
                    <a:bodyPr/>
                    <a:lstStyle/>
                    <a:p>
                      <a:r>
                        <a:rPr sz="1600" b="0" i="0">
                          <a:effectLst/>
                          <a:latin typeface="Karla" charset="0"/>
                          <a:ea typeface="Karla" charset="0"/>
                          <a:cs typeface="Karla" charset="0"/>
                        </a:rPr>
                        <a:t> Male</a:t>
                      </a:r>
                    </a:p>
                  </a:txBody>
                  <a:tcPr/>
                </a:tc>
                <a:tc>
                  <a:txBody>
                    <a:bodyPr/>
                    <a:lstStyle/>
                    <a:p>
                      <a:r>
                        <a:rPr sz="1600" b="0" i="0">
                          <a:effectLst/>
                          <a:latin typeface="Karla" charset="0"/>
                          <a:ea typeface="Karla" charset="0"/>
                          <a:cs typeface="Karla" charset="0"/>
                        </a:rPr>
                        <a:t>No</a:t>
                      </a:r>
                    </a:p>
                  </a:txBody>
                  <a:tcPr/>
                </a:tc>
                <a:tc>
                  <a:txBody>
                    <a:bodyPr/>
                    <a:lstStyle/>
                    <a:p>
                      <a:r>
                        <a:rPr sz="1600" b="0" i="0">
                          <a:effectLst/>
                          <a:latin typeface="Karla" charset="0"/>
                          <a:ea typeface="Karla" charset="0"/>
                          <a:cs typeface="Karla" charset="0"/>
                        </a:rPr>
                        <a:t>No</a:t>
                      </a:r>
                    </a:p>
                  </a:txBody>
                  <a:tcPr/>
                </a:tc>
                <a:tc>
                  <a:txBody>
                    <a:bodyPr/>
                    <a:lstStyle/>
                    <a:p>
                      <a:r>
                        <a:rPr sz="1600" b="0" i="0">
                          <a:effectLst/>
                          <a:latin typeface="Karla" charset="0"/>
                          <a:ea typeface="Karla" charset="0"/>
                          <a:cs typeface="Karla" charset="0"/>
                        </a:rPr>
                        <a:t>Asian</a:t>
                      </a:r>
                    </a:p>
                  </a:txBody>
                  <a:tcPr/>
                </a:tc>
                <a:tc>
                  <a:txBody>
                    <a:bodyPr/>
                    <a:lstStyle/>
                    <a:p>
                      <a:r>
                        <a:rPr sz="1600" b="0" i="0">
                          <a:effectLst/>
                          <a:latin typeface="Karla" charset="0"/>
                          <a:ea typeface="Karla" charset="0"/>
                          <a:cs typeface="Karla" charset="0"/>
                        </a:rPr>
                        <a:t>580</a:t>
                      </a:r>
                    </a:p>
                  </a:txBody>
                  <a:tcPr>
                    <a:solidFill>
                      <a:schemeClr val="accent2">
                        <a:lumMod val="40000"/>
                        <a:lumOff val="60000"/>
                      </a:schemeClr>
                    </a:solidFill>
                  </a:tcPr>
                </a:tc>
                <a:extLst>
                  <a:ext uri="{0D108BD9-81ED-4DB2-BD59-A6C34878D82A}">
                    <a16:rowId xmlns:a16="http://schemas.microsoft.com/office/drawing/2014/main" xmlns="" val="10003"/>
                  </a:ext>
                </a:extLst>
              </a:tr>
              <a:tr h="366196">
                <a:tc>
                  <a:txBody>
                    <a:bodyPr/>
                    <a:lstStyle/>
                    <a:p>
                      <a:r>
                        <a:rPr sz="1600" b="0" i="0" dirty="0">
                          <a:effectLst/>
                          <a:latin typeface="Karla" charset="0"/>
                          <a:ea typeface="Karla" charset="0"/>
                          <a:cs typeface="Karla" charset="0"/>
                        </a:rPr>
                        <a:t>148.92</a:t>
                      </a:r>
                    </a:p>
                  </a:txBody>
                  <a:tcPr/>
                </a:tc>
                <a:tc>
                  <a:txBody>
                    <a:bodyPr/>
                    <a:lstStyle/>
                    <a:p>
                      <a:r>
                        <a:rPr sz="1600" b="0" i="0">
                          <a:effectLst/>
                          <a:latin typeface="Karla" charset="0"/>
                          <a:ea typeface="Karla" charset="0"/>
                          <a:cs typeface="Karla" charset="0"/>
                        </a:rPr>
                        <a:t>9504</a:t>
                      </a:r>
                    </a:p>
                  </a:txBody>
                  <a:tcPr/>
                </a:tc>
                <a:tc>
                  <a:txBody>
                    <a:bodyPr/>
                    <a:lstStyle/>
                    <a:p>
                      <a:r>
                        <a:rPr sz="1600" b="0" i="0">
                          <a:effectLst/>
                          <a:latin typeface="Karla" charset="0"/>
                          <a:ea typeface="Karla" charset="0"/>
                          <a:cs typeface="Karla" charset="0"/>
                        </a:rPr>
                        <a:t>681</a:t>
                      </a:r>
                    </a:p>
                  </a:txBody>
                  <a:tcPr/>
                </a:tc>
                <a:tc>
                  <a:txBody>
                    <a:bodyPr/>
                    <a:lstStyle/>
                    <a:p>
                      <a:r>
                        <a:rPr sz="1600" b="0" i="0">
                          <a:effectLst/>
                          <a:latin typeface="Karla" charset="0"/>
                          <a:ea typeface="Karla" charset="0"/>
                          <a:cs typeface="Karla" charset="0"/>
                        </a:rPr>
                        <a:t>3</a:t>
                      </a:r>
                    </a:p>
                  </a:txBody>
                  <a:tcPr/>
                </a:tc>
                <a:tc>
                  <a:txBody>
                    <a:bodyPr/>
                    <a:lstStyle/>
                    <a:p>
                      <a:r>
                        <a:rPr sz="1600" b="0" i="0">
                          <a:effectLst/>
                          <a:latin typeface="Karla" charset="0"/>
                          <a:ea typeface="Karla" charset="0"/>
                          <a:cs typeface="Karla" charset="0"/>
                        </a:rPr>
                        <a:t>36</a:t>
                      </a:r>
                    </a:p>
                  </a:txBody>
                  <a:tcPr/>
                </a:tc>
                <a:tc>
                  <a:txBody>
                    <a:bodyPr/>
                    <a:lstStyle/>
                    <a:p>
                      <a:r>
                        <a:rPr sz="1600" b="0" i="0">
                          <a:effectLst/>
                          <a:latin typeface="Karla" charset="0"/>
                          <a:ea typeface="Karla" charset="0"/>
                          <a:cs typeface="Karla" charset="0"/>
                        </a:rPr>
                        <a:t>11</a:t>
                      </a:r>
                    </a:p>
                  </a:txBody>
                  <a:tcPr/>
                </a:tc>
                <a:tc>
                  <a:txBody>
                    <a:bodyPr/>
                    <a:lstStyle/>
                    <a:p>
                      <a:r>
                        <a:rPr sz="1600" b="0" i="0">
                          <a:effectLst/>
                          <a:latin typeface="Karla" charset="0"/>
                          <a:ea typeface="Karla" charset="0"/>
                          <a:cs typeface="Karla" charset="0"/>
                        </a:rPr>
                        <a:t>Female</a:t>
                      </a:r>
                    </a:p>
                  </a:txBody>
                  <a:tcPr/>
                </a:tc>
                <a:tc>
                  <a:txBody>
                    <a:bodyPr/>
                    <a:lstStyle/>
                    <a:p>
                      <a:r>
                        <a:rPr sz="1600" b="0" i="0" dirty="0">
                          <a:effectLst/>
                          <a:latin typeface="Karla" charset="0"/>
                          <a:ea typeface="Karla" charset="0"/>
                          <a:cs typeface="Karla" charset="0"/>
                        </a:rPr>
                        <a:t>No</a:t>
                      </a:r>
                    </a:p>
                  </a:txBody>
                  <a:tcPr/>
                </a:tc>
                <a:tc>
                  <a:txBody>
                    <a:bodyPr/>
                    <a:lstStyle/>
                    <a:p>
                      <a:r>
                        <a:rPr sz="1600" b="0" i="0">
                          <a:effectLst/>
                          <a:latin typeface="Karla" charset="0"/>
                          <a:ea typeface="Karla" charset="0"/>
                          <a:cs typeface="Karla" charset="0"/>
                        </a:rPr>
                        <a:t>No</a:t>
                      </a:r>
                    </a:p>
                  </a:txBody>
                  <a:tcPr/>
                </a:tc>
                <a:tc>
                  <a:txBody>
                    <a:bodyPr/>
                    <a:lstStyle/>
                    <a:p>
                      <a:r>
                        <a:rPr sz="1600" b="0" i="0">
                          <a:effectLst/>
                          <a:latin typeface="Karla" charset="0"/>
                          <a:ea typeface="Karla" charset="0"/>
                          <a:cs typeface="Karla" charset="0"/>
                        </a:rPr>
                        <a:t>Asian</a:t>
                      </a:r>
                    </a:p>
                  </a:txBody>
                  <a:tcPr/>
                </a:tc>
                <a:tc>
                  <a:txBody>
                    <a:bodyPr/>
                    <a:lstStyle/>
                    <a:p>
                      <a:r>
                        <a:rPr sz="1600" b="0" i="0">
                          <a:effectLst/>
                          <a:latin typeface="Karla" charset="0"/>
                          <a:ea typeface="Karla" charset="0"/>
                          <a:cs typeface="Karla" charset="0"/>
                        </a:rPr>
                        <a:t>964</a:t>
                      </a:r>
                    </a:p>
                  </a:txBody>
                  <a:tcPr>
                    <a:solidFill>
                      <a:schemeClr val="accent2">
                        <a:lumMod val="40000"/>
                        <a:lumOff val="60000"/>
                      </a:schemeClr>
                    </a:solidFill>
                  </a:tcPr>
                </a:tc>
                <a:extLst>
                  <a:ext uri="{0D108BD9-81ED-4DB2-BD59-A6C34878D82A}">
                    <a16:rowId xmlns:a16="http://schemas.microsoft.com/office/drawing/2014/main" xmlns="" val="10004"/>
                  </a:ext>
                </a:extLst>
              </a:tr>
              <a:tr h="384686">
                <a:tc>
                  <a:txBody>
                    <a:bodyPr/>
                    <a:lstStyle/>
                    <a:p>
                      <a:r>
                        <a:rPr sz="1600" b="0" i="0" dirty="0">
                          <a:effectLst/>
                          <a:latin typeface="Karla" charset="0"/>
                          <a:ea typeface="Karla" charset="0"/>
                          <a:cs typeface="Karla" charset="0"/>
                        </a:rPr>
                        <a:t>55.882</a:t>
                      </a:r>
                    </a:p>
                  </a:txBody>
                  <a:tcPr/>
                </a:tc>
                <a:tc>
                  <a:txBody>
                    <a:bodyPr/>
                    <a:lstStyle/>
                    <a:p>
                      <a:r>
                        <a:rPr sz="1600" b="0" i="0">
                          <a:effectLst/>
                          <a:latin typeface="Karla" charset="0"/>
                          <a:ea typeface="Karla" charset="0"/>
                          <a:cs typeface="Karla" charset="0"/>
                        </a:rPr>
                        <a:t>4897</a:t>
                      </a:r>
                    </a:p>
                  </a:txBody>
                  <a:tcPr/>
                </a:tc>
                <a:tc>
                  <a:txBody>
                    <a:bodyPr/>
                    <a:lstStyle/>
                    <a:p>
                      <a:r>
                        <a:rPr sz="1600" b="0" i="0">
                          <a:effectLst/>
                          <a:latin typeface="Karla" charset="0"/>
                          <a:ea typeface="Karla" charset="0"/>
                          <a:cs typeface="Karla" charset="0"/>
                        </a:rPr>
                        <a:t>357</a:t>
                      </a:r>
                    </a:p>
                  </a:txBody>
                  <a:tcPr/>
                </a:tc>
                <a:tc>
                  <a:txBody>
                    <a:bodyPr/>
                    <a:lstStyle/>
                    <a:p>
                      <a:r>
                        <a:rPr sz="1600" b="0" i="0">
                          <a:effectLst/>
                          <a:latin typeface="Karla" charset="0"/>
                          <a:ea typeface="Karla" charset="0"/>
                          <a:cs typeface="Karla" charset="0"/>
                        </a:rPr>
                        <a:t>2</a:t>
                      </a:r>
                    </a:p>
                  </a:txBody>
                  <a:tcPr/>
                </a:tc>
                <a:tc>
                  <a:txBody>
                    <a:bodyPr/>
                    <a:lstStyle/>
                    <a:p>
                      <a:r>
                        <a:rPr sz="1600" b="0" i="0">
                          <a:effectLst/>
                          <a:latin typeface="Karla" charset="0"/>
                          <a:ea typeface="Karla" charset="0"/>
                          <a:cs typeface="Karla" charset="0"/>
                        </a:rPr>
                        <a:t>68</a:t>
                      </a:r>
                    </a:p>
                  </a:txBody>
                  <a:tcPr/>
                </a:tc>
                <a:tc>
                  <a:txBody>
                    <a:bodyPr/>
                    <a:lstStyle/>
                    <a:p>
                      <a:r>
                        <a:rPr sz="1600" b="0" i="0">
                          <a:effectLst/>
                          <a:latin typeface="Karla" charset="0"/>
                          <a:ea typeface="Karla" charset="0"/>
                          <a:cs typeface="Karla" charset="0"/>
                        </a:rPr>
                        <a:t>16</a:t>
                      </a:r>
                    </a:p>
                  </a:txBody>
                  <a:tcPr/>
                </a:tc>
                <a:tc>
                  <a:txBody>
                    <a:bodyPr/>
                    <a:lstStyle/>
                    <a:p>
                      <a:r>
                        <a:rPr sz="1600" b="0" i="0">
                          <a:effectLst/>
                          <a:latin typeface="Karla" charset="0"/>
                          <a:ea typeface="Karla" charset="0"/>
                          <a:cs typeface="Karla" charset="0"/>
                        </a:rPr>
                        <a:t> Male</a:t>
                      </a:r>
                    </a:p>
                  </a:txBody>
                  <a:tcPr/>
                </a:tc>
                <a:tc>
                  <a:txBody>
                    <a:bodyPr/>
                    <a:lstStyle/>
                    <a:p>
                      <a:r>
                        <a:rPr sz="1600" b="0" i="0">
                          <a:effectLst/>
                          <a:latin typeface="Karla" charset="0"/>
                          <a:ea typeface="Karla" charset="0"/>
                          <a:cs typeface="Karla" charset="0"/>
                        </a:rPr>
                        <a:t>No</a:t>
                      </a:r>
                    </a:p>
                  </a:txBody>
                  <a:tcPr/>
                </a:tc>
                <a:tc>
                  <a:txBody>
                    <a:bodyPr/>
                    <a:lstStyle/>
                    <a:p>
                      <a:r>
                        <a:rPr sz="1600" b="0" i="0">
                          <a:effectLst/>
                          <a:latin typeface="Karla" charset="0"/>
                          <a:ea typeface="Karla" charset="0"/>
                          <a:cs typeface="Karla" charset="0"/>
                        </a:rPr>
                        <a:t>Yes</a:t>
                      </a:r>
                    </a:p>
                  </a:txBody>
                  <a:tcPr/>
                </a:tc>
                <a:tc>
                  <a:txBody>
                    <a:bodyPr/>
                    <a:lstStyle/>
                    <a:p>
                      <a:r>
                        <a:rPr sz="1600" b="0" i="0">
                          <a:effectLst/>
                          <a:latin typeface="Karla" charset="0"/>
                          <a:ea typeface="Karla" charset="0"/>
                          <a:cs typeface="Karla" charset="0"/>
                        </a:rPr>
                        <a:t>Caucasian</a:t>
                      </a:r>
                    </a:p>
                  </a:txBody>
                  <a:tcPr/>
                </a:tc>
                <a:tc>
                  <a:txBody>
                    <a:bodyPr/>
                    <a:lstStyle/>
                    <a:p>
                      <a:r>
                        <a:rPr sz="1600" b="0" i="0" dirty="0">
                          <a:effectLst/>
                          <a:latin typeface="Karla" charset="0"/>
                          <a:ea typeface="Karla" charset="0"/>
                          <a:cs typeface="Karla" charset="0"/>
                        </a:rPr>
                        <a:t>331</a:t>
                      </a:r>
                    </a:p>
                  </a:txBody>
                  <a:tcPr>
                    <a:solidFill>
                      <a:schemeClr val="accent2">
                        <a:lumMod val="40000"/>
                        <a:lumOff val="60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81B7CCDB-6D39-0547-B7B3-C80E39D6513A}" type="slidenum">
              <a:rPr lang="en-US" smtClean="0"/>
              <a:t>37</a:t>
            </a:fld>
            <a:endParaRPr lang="en-US"/>
          </a:p>
        </p:txBody>
      </p:sp>
    </p:spTree>
    <p:extLst>
      <p:ext uri="{BB962C8B-B14F-4D97-AF65-F5344CB8AC3E}">
        <p14:creationId xmlns:p14="http://schemas.microsoft.com/office/powerpoint/2010/main" val="1812043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Qualitative Predictors</a:t>
            </a:r>
          </a:p>
        </p:txBody>
      </p:sp>
      <p:sp>
        <p:nvSpPr>
          <p:cNvPr id="3" name="Content Placeholder 2"/>
          <p:cNvSpPr>
            <a:spLocks noGrp="1"/>
          </p:cNvSpPr>
          <p:nvPr>
            <p:ph idx="1"/>
          </p:nvPr>
        </p:nvSpPr>
        <p:spPr>
          <a:xfrm>
            <a:off x="833415" y="1154898"/>
            <a:ext cx="10327008" cy="2111143"/>
          </a:xfrm>
        </p:spPr>
        <p:txBody>
          <a:bodyPr/>
          <a:lstStyle/>
          <a:p>
            <a:r>
              <a:rPr lang="en-US" sz="2400" dirty="0">
                <a:latin typeface="Karla" charset="0"/>
                <a:ea typeface="Karla" charset="0"/>
                <a:cs typeface="Karla" charset="0"/>
              </a:rPr>
              <a:t>If the predictor takes only two values, then we create an </a:t>
            </a:r>
            <a:r>
              <a:rPr lang="en-US" sz="2400" b="1" dirty="0">
                <a:latin typeface="Karla" charset="0"/>
                <a:ea typeface="Karla" charset="0"/>
                <a:cs typeface="Karla" charset="0"/>
              </a:rPr>
              <a:t>indicator</a:t>
            </a:r>
            <a:r>
              <a:rPr lang="en-US" sz="2400" dirty="0">
                <a:latin typeface="Karla" charset="0"/>
                <a:ea typeface="Karla" charset="0"/>
                <a:cs typeface="Karla" charset="0"/>
              </a:rPr>
              <a:t> or </a:t>
            </a:r>
            <a:r>
              <a:rPr lang="en-US" sz="2400" b="1" dirty="0">
                <a:latin typeface="Karla" charset="0"/>
                <a:ea typeface="Karla" charset="0"/>
                <a:cs typeface="Karla" charset="0"/>
              </a:rPr>
              <a:t>dummy variable </a:t>
            </a:r>
            <a:r>
              <a:rPr lang="en-US" sz="2400" dirty="0">
                <a:latin typeface="Karla" charset="0"/>
                <a:ea typeface="Karla" charset="0"/>
                <a:cs typeface="Karla" charset="0"/>
              </a:rPr>
              <a:t>that takes on two possible numerical values.</a:t>
            </a:r>
          </a:p>
          <a:p>
            <a:r>
              <a:rPr lang="en-US" sz="2400" dirty="0">
                <a:latin typeface="Karla" charset="0"/>
                <a:ea typeface="Karla" charset="0"/>
                <a:cs typeface="Karla" charset="0"/>
              </a:rPr>
              <a:t>For example for the gender, we create a new variable:</a:t>
            </a: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r>
              <a:rPr lang="en-US" sz="2400" dirty="0">
                <a:latin typeface="Karla" charset="0"/>
                <a:ea typeface="Karla" charset="0"/>
                <a:cs typeface="Karla" charset="0"/>
              </a:rPr>
              <a:t>We then use this variable as a predictor in the regression equation. </a:t>
            </a:r>
          </a:p>
          <a:p>
            <a:endParaRPr lang="en-US" sz="2400" dirty="0">
              <a:latin typeface="Karla" charset="0"/>
              <a:ea typeface="Karla" charset="0"/>
              <a:cs typeface="Karla" charset="0"/>
            </a:endParaRPr>
          </a:p>
        </p:txBody>
      </p:sp>
      <p:pic>
        <p:nvPicPr>
          <p:cNvPr id="5" name="Picture 4"/>
          <p:cNvPicPr>
            <a:picLocks noChangeAspect="1"/>
          </p:cNvPicPr>
          <p:nvPr/>
        </p:nvPicPr>
        <p:blipFill>
          <a:blip r:embed="rId2"/>
          <a:stretch>
            <a:fillRect/>
          </a:stretch>
        </p:blipFill>
        <p:spPr>
          <a:xfrm>
            <a:off x="2851150" y="2739825"/>
            <a:ext cx="5283200" cy="883920"/>
          </a:xfrm>
          <a:prstGeom prst="rect">
            <a:avLst/>
          </a:prstGeom>
        </p:spPr>
      </p:pic>
      <p:pic>
        <p:nvPicPr>
          <p:cNvPr id="6" name="Picture 5"/>
          <p:cNvPicPr>
            <a:picLocks noChangeAspect="1"/>
          </p:cNvPicPr>
          <p:nvPr/>
        </p:nvPicPr>
        <p:blipFill>
          <a:blip r:embed="rId3"/>
          <a:stretch>
            <a:fillRect/>
          </a:stretch>
        </p:blipFill>
        <p:spPr>
          <a:xfrm>
            <a:off x="1259840" y="4409008"/>
            <a:ext cx="9672320" cy="88392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38</a:t>
            </a:fld>
            <a:endParaRPr lang="en-US"/>
          </a:p>
        </p:txBody>
      </p:sp>
    </p:spTree>
    <p:extLst>
      <p:ext uri="{BB962C8B-B14F-4D97-AF65-F5344CB8AC3E}">
        <p14:creationId xmlns:p14="http://schemas.microsoft.com/office/powerpoint/2010/main" val="155664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Errors</a:t>
            </a:r>
          </a:p>
        </p:txBody>
      </p:sp>
      <p:pic>
        <p:nvPicPr>
          <p:cNvPr id="5" name="Picture 4"/>
          <p:cNvPicPr>
            <a:picLocks noChangeAspect="1"/>
          </p:cNvPicPr>
          <p:nvPr/>
        </p:nvPicPr>
        <p:blipFill>
          <a:blip r:embed="rId3"/>
          <a:stretch>
            <a:fillRect/>
          </a:stretch>
        </p:blipFill>
        <p:spPr>
          <a:xfrm>
            <a:off x="3455137" y="1177758"/>
            <a:ext cx="4626631" cy="200694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00836" y="1419484"/>
                <a:ext cx="8948382" cy="1616981"/>
              </a:xfrm>
              <a:prstGeom prst="rect">
                <a:avLst/>
              </a:prstGeom>
            </p:spPr>
            <p:txBody>
              <a:bodyPr wrap="square">
                <a:spAutoFit/>
              </a:bodyPr>
              <a:lstStyle/>
              <a:p>
                <a:pPr>
                  <a:spcAft>
                    <a:spcPts val="1200"/>
                  </a:spcAft>
                </a:pPr>
                <a:r>
                  <a:rPr lang="en-US" sz="2600" b="1" dirty="0">
                    <a:solidFill>
                      <a:schemeClr val="tx1">
                        <a:lumMod val="75000"/>
                        <a:lumOff val="25000"/>
                      </a:schemeClr>
                    </a:solidFill>
                    <a:latin typeface="Karla" charset="0"/>
                    <a:ea typeface="Karla" charset="0"/>
                    <a:cs typeface="Karla" charset="0"/>
                  </a:rPr>
                  <a:t>More data:  </a:t>
                </a:r>
                <a14:m>
                  <m:oMath xmlns:m="http://schemas.openxmlformats.org/officeDocument/2006/math">
                    <m:r>
                      <a:rPr lang="en-US" sz="2600" b="0" i="1" smtClean="0">
                        <a:solidFill>
                          <a:schemeClr val="tx1">
                            <a:lumMod val="75000"/>
                            <a:lumOff val="25000"/>
                          </a:schemeClr>
                        </a:solidFill>
                        <a:latin typeface="Cambria Math" charset="0"/>
                        <a:ea typeface="Karla" charset="0"/>
                        <a:cs typeface="Karla" charset="0"/>
                      </a:rPr>
                      <m:t>𝑛</m:t>
                    </m:r>
                    <m:r>
                      <a:rPr lang="en-US" sz="2600" b="0" i="1" smtClean="0">
                        <a:solidFill>
                          <a:schemeClr val="tx1">
                            <a:lumMod val="75000"/>
                            <a:lumOff val="25000"/>
                          </a:schemeClr>
                        </a:solidFill>
                        <a:latin typeface="Cambria Math" charset="0"/>
                        <a:ea typeface="Karla" charset="0"/>
                        <a:cs typeface="Karla" charset="0"/>
                      </a:rPr>
                      <m:t>↑</m:t>
                    </m:r>
                  </m:oMath>
                </a14:m>
                <a:r>
                  <a:rPr lang="en-US" sz="2600" dirty="0">
                    <a:solidFill>
                      <a:schemeClr val="tx1">
                        <a:lumMod val="75000"/>
                        <a:lumOff val="25000"/>
                      </a:schemeClr>
                    </a:solidFill>
                    <a:latin typeface="Karla" charset="0"/>
                    <a:ea typeface="Karla" charset="0"/>
                    <a:cs typeface="Karla" charset="0"/>
                  </a:rPr>
                  <a:t> and </a:t>
                </a:r>
                <a14:m>
                  <m:oMath xmlns:m="http://schemas.openxmlformats.org/officeDocument/2006/math">
                    <m:nary>
                      <m:naryPr>
                        <m:chr m:val="∑"/>
                        <m:supHide m:val="on"/>
                        <m:ctrlPr>
                          <a:rPr lang="en-US" sz="2600" b="0" i="1" smtClean="0">
                            <a:solidFill>
                              <a:schemeClr val="tx1">
                                <a:lumMod val="75000"/>
                                <a:lumOff val="25000"/>
                              </a:schemeClr>
                            </a:solidFill>
                            <a:latin typeface="Cambria Math" charset="0"/>
                            <a:ea typeface="Karla" charset="0"/>
                            <a:cs typeface="Karla" charset="0"/>
                          </a:rPr>
                        </m:ctrlPr>
                      </m:naryPr>
                      <m:sub>
                        <m:r>
                          <a:rPr lang="en-US" sz="2600" b="0" i="1" smtClean="0">
                            <a:solidFill>
                              <a:schemeClr val="tx1">
                                <a:lumMod val="75000"/>
                                <a:lumOff val="25000"/>
                              </a:schemeClr>
                            </a:solidFill>
                            <a:latin typeface="Cambria Math" charset="0"/>
                            <a:ea typeface="Karla" charset="0"/>
                            <a:cs typeface="Karla" charset="0"/>
                          </a:rPr>
                          <m:t>𝑖</m:t>
                        </m:r>
                      </m:sub>
                      <m:sup/>
                      <m:e>
                        <m:r>
                          <a:rPr lang="en-US" sz="2600" b="0" i="1" smtClean="0">
                            <a:solidFill>
                              <a:schemeClr val="tx1">
                                <a:lumMod val="75000"/>
                                <a:lumOff val="25000"/>
                              </a:schemeClr>
                            </a:solidFill>
                            <a:latin typeface="Cambria Math" charset="0"/>
                            <a:ea typeface="Karla" charset="0"/>
                            <a:cs typeface="Karla" charset="0"/>
                          </a:rPr>
                          <m:t>(</m:t>
                        </m:r>
                        <m:sSup>
                          <m:sSupPr>
                            <m:ctrlPr>
                              <a:rPr lang="en-US" sz="2600" b="0" i="1" smtClean="0">
                                <a:solidFill>
                                  <a:schemeClr val="tx1">
                                    <a:lumMod val="75000"/>
                                    <a:lumOff val="25000"/>
                                  </a:schemeClr>
                                </a:solidFill>
                                <a:latin typeface="Cambria Math" charset="0"/>
                                <a:ea typeface="Karla" charset="0"/>
                                <a:cs typeface="Karla" charset="0"/>
                              </a:rPr>
                            </m:ctrlPr>
                          </m:sSupPr>
                          <m:e>
                            <m:sSub>
                              <m:sSubPr>
                                <m:ctrlPr>
                                  <a:rPr lang="en-US" sz="2600" i="1">
                                    <a:solidFill>
                                      <a:schemeClr val="tx1">
                                        <a:lumMod val="75000"/>
                                        <a:lumOff val="25000"/>
                                      </a:schemeClr>
                                    </a:solidFill>
                                    <a:latin typeface="Cambria Math" charset="0"/>
                                    <a:ea typeface="Karla" charset="0"/>
                                    <a:cs typeface="Karla" charset="0"/>
                                  </a:rPr>
                                </m:ctrlPr>
                              </m:sSubPr>
                              <m:e>
                                <m:r>
                                  <a:rPr lang="en-US" sz="2600" i="1">
                                    <a:solidFill>
                                      <a:schemeClr val="tx1">
                                        <a:lumMod val="75000"/>
                                        <a:lumOff val="25000"/>
                                      </a:schemeClr>
                                    </a:solidFill>
                                    <a:latin typeface="Cambria Math" charset="0"/>
                                    <a:ea typeface="Karla" charset="0"/>
                                    <a:cs typeface="Karla" charset="0"/>
                                  </a:rPr>
                                  <m:t>𝑥</m:t>
                                </m:r>
                              </m:e>
                              <m:sub>
                                <m:r>
                                  <a:rPr lang="en-US" sz="2600" i="1">
                                    <a:solidFill>
                                      <a:schemeClr val="tx1">
                                        <a:lumMod val="75000"/>
                                        <a:lumOff val="25000"/>
                                      </a:schemeClr>
                                    </a:solidFill>
                                    <a:latin typeface="Cambria Math" charset="0"/>
                                    <a:ea typeface="Karla" charset="0"/>
                                    <a:cs typeface="Karla" charset="0"/>
                                  </a:rPr>
                                  <m:t>𝑖</m:t>
                                </m:r>
                              </m:sub>
                            </m:sSub>
                            <m:r>
                              <a:rPr lang="en-US" sz="2600" i="1">
                                <a:solidFill>
                                  <a:schemeClr val="tx1">
                                    <a:lumMod val="75000"/>
                                    <a:lumOff val="25000"/>
                                  </a:schemeClr>
                                </a:solidFill>
                                <a:latin typeface="Cambria Math" charset="0"/>
                                <a:ea typeface="Karla" charset="0"/>
                                <a:cs typeface="Karla" charset="0"/>
                              </a:rPr>
                              <m:t>−</m:t>
                            </m:r>
                            <m:acc>
                              <m:accPr>
                                <m:chr m:val="̅"/>
                                <m:ctrlPr>
                                  <a:rPr lang="en-US" sz="2600" i="1">
                                    <a:solidFill>
                                      <a:schemeClr val="tx1">
                                        <a:lumMod val="75000"/>
                                        <a:lumOff val="25000"/>
                                      </a:schemeClr>
                                    </a:solidFill>
                                    <a:latin typeface="Cambria Math" charset="0"/>
                                    <a:ea typeface="Karla" charset="0"/>
                                    <a:cs typeface="Karla" charset="0"/>
                                  </a:rPr>
                                </m:ctrlPr>
                              </m:accPr>
                              <m:e>
                                <m:r>
                                  <a:rPr lang="en-US" sz="2600" i="1">
                                    <a:solidFill>
                                      <a:schemeClr val="tx1">
                                        <a:lumMod val="75000"/>
                                        <a:lumOff val="25000"/>
                                      </a:schemeClr>
                                    </a:solidFill>
                                    <a:latin typeface="Cambria Math" charset="0"/>
                                    <a:ea typeface="Karla" charset="0"/>
                                    <a:cs typeface="Karla" charset="0"/>
                                  </a:rPr>
                                  <m:t>𝑥</m:t>
                                </m:r>
                              </m:e>
                            </m:acc>
                            <m:r>
                              <a:rPr lang="en-US" sz="2600" i="1">
                                <a:solidFill>
                                  <a:schemeClr val="tx1">
                                    <a:lumMod val="75000"/>
                                    <a:lumOff val="25000"/>
                                  </a:schemeClr>
                                </a:solidFill>
                                <a:latin typeface="Cambria Math" charset="0"/>
                                <a:ea typeface="Karla" charset="0"/>
                                <a:cs typeface="Karla" charset="0"/>
                              </a:rPr>
                              <m:t>)</m:t>
                            </m:r>
                          </m:e>
                          <m:sup>
                            <m:r>
                              <a:rPr lang="en-US" sz="2600" b="0" i="1" smtClean="0">
                                <a:solidFill>
                                  <a:schemeClr val="tx1">
                                    <a:lumMod val="75000"/>
                                    <a:lumOff val="25000"/>
                                  </a:schemeClr>
                                </a:solidFill>
                                <a:latin typeface="Cambria Math" charset="0"/>
                                <a:ea typeface="Karla" charset="0"/>
                                <a:cs typeface="Karla" charset="0"/>
                              </a:rPr>
                              <m:t>2</m:t>
                            </m:r>
                          </m:sup>
                        </m:sSup>
                      </m:e>
                    </m:nary>
                    <m:r>
                      <a:rPr lang="en-US" sz="2600" b="0" i="1" smtClean="0">
                        <a:solidFill>
                          <a:schemeClr val="tx1">
                            <a:lumMod val="75000"/>
                            <a:lumOff val="25000"/>
                          </a:schemeClr>
                        </a:solidFill>
                        <a:latin typeface="Cambria Math" charset="0"/>
                        <a:ea typeface="Cambria Math" charset="0"/>
                        <a:cs typeface="Cambria Math" charset="0"/>
                      </a:rPr>
                      <m:t>↑</m:t>
                    </m:r>
                    <m:r>
                      <a:rPr lang="en-US" sz="2600" i="1">
                        <a:solidFill>
                          <a:schemeClr val="tx1">
                            <a:lumMod val="75000"/>
                            <a:lumOff val="25000"/>
                          </a:schemeClr>
                        </a:solidFill>
                        <a:latin typeface="Cambria Math" charset="0"/>
                        <a:ea typeface="Cambria Math" charset="0"/>
                        <a:cs typeface="Cambria Math" charset="0"/>
                      </a:rPr>
                      <m:t>⟹</m:t>
                    </m:r>
                    <m:r>
                      <a:rPr lang="en-US" sz="2600" b="0" i="1" smtClean="0">
                        <a:solidFill>
                          <a:schemeClr val="tx1">
                            <a:lumMod val="75000"/>
                            <a:lumOff val="25000"/>
                          </a:schemeClr>
                        </a:solidFill>
                        <a:latin typeface="Cambria Math" charset="0"/>
                        <a:ea typeface="Karla" charset="0"/>
                        <a:cs typeface="Karla" charset="0"/>
                      </a:rPr>
                      <m:t>𝑆𝐸</m:t>
                    </m:r>
                    <m:r>
                      <a:rPr lang="en-US" sz="2600" b="0" i="1" smtClean="0">
                        <a:solidFill>
                          <a:schemeClr val="tx1">
                            <a:lumMod val="75000"/>
                            <a:lumOff val="25000"/>
                          </a:schemeClr>
                        </a:solidFill>
                        <a:latin typeface="Cambria Math" charset="0"/>
                        <a:ea typeface="Karla" charset="0"/>
                        <a:cs typeface="Karla" charset="0"/>
                      </a:rPr>
                      <m:t>↓</m:t>
                    </m:r>
                  </m:oMath>
                </a14:m>
                <a:r>
                  <a:rPr lang="en-US" sz="2600" b="0" dirty="0">
                    <a:solidFill>
                      <a:schemeClr val="tx1">
                        <a:lumMod val="75000"/>
                        <a:lumOff val="25000"/>
                      </a:schemeClr>
                    </a:solidFill>
                    <a:latin typeface="Karla" charset="0"/>
                    <a:ea typeface="Karla" charset="0"/>
                    <a:cs typeface="Karla" charset="0"/>
                  </a:rPr>
                  <a:t> </a:t>
                </a:r>
              </a:p>
              <a:p>
                <a:pPr>
                  <a:spcAft>
                    <a:spcPts val="1200"/>
                  </a:spcAft>
                </a:pPr>
                <a:r>
                  <a:rPr lang="en-US" sz="2600" b="1" dirty="0">
                    <a:solidFill>
                      <a:schemeClr val="tx1">
                        <a:lumMod val="75000"/>
                        <a:lumOff val="25000"/>
                      </a:schemeClr>
                    </a:solidFill>
                    <a:latin typeface="Karla" charset="0"/>
                    <a:ea typeface="Karla" charset="0"/>
                    <a:cs typeface="Karla" charset="0"/>
                  </a:rPr>
                  <a:t>Largest coverage</a:t>
                </a:r>
                <a:r>
                  <a:rPr lang="en-US" sz="2600" dirty="0">
                    <a:solidFill>
                      <a:schemeClr val="tx1">
                        <a:lumMod val="75000"/>
                        <a:lumOff val="25000"/>
                      </a:schemeClr>
                    </a:solidFill>
                    <a:latin typeface="Karla" charset="0"/>
                    <a:ea typeface="Karla" charset="0"/>
                    <a:cs typeface="Karla" charset="0"/>
                  </a:rPr>
                  <a:t>: </a:t>
                </a:r>
                <a14:m>
                  <m:oMath xmlns:m="http://schemas.openxmlformats.org/officeDocument/2006/math">
                    <m:r>
                      <a:rPr lang="en-US" sz="2600" b="0" i="1" smtClean="0">
                        <a:solidFill>
                          <a:schemeClr val="tx1">
                            <a:lumMod val="75000"/>
                            <a:lumOff val="25000"/>
                          </a:schemeClr>
                        </a:solidFill>
                        <a:latin typeface="Cambria Math" charset="0"/>
                        <a:ea typeface="Karla" charset="0"/>
                        <a:cs typeface="Karla" charset="0"/>
                      </a:rPr>
                      <m:t>𝑣𝑎𝑟</m:t>
                    </m:r>
                    <m:r>
                      <a:rPr lang="en-US" sz="2600" b="0" i="1" smtClean="0">
                        <a:solidFill>
                          <a:schemeClr val="tx1">
                            <a:lumMod val="75000"/>
                            <a:lumOff val="25000"/>
                          </a:schemeClr>
                        </a:solidFill>
                        <a:latin typeface="Cambria Math" charset="0"/>
                        <a:ea typeface="Karla" charset="0"/>
                        <a:cs typeface="Karla" charset="0"/>
                      </a:rPr>
                      <m:t>(</m:t>
                    </m:r>
                    <m:r>
                      <a:rPr lang="en-US" sz="2600" b="0" i="1" smtClean="0">
                        <a:solidFill>
                          <a:schemeClr val="tx1">
                            <a:lumMod val="75000"/>
                            <a:lumOff val="25000"/>
                          </a:schemeClr>
                        </a:solidFill>
                        <a:latin typeface="Cambria Math" charset="0"/>
                        <a:ea typeface="Karla" charset="0"/>
                        <a:cs typeface="Karla" charset="0"/>
                      </a:rPr>
                      <m:t>𝑥</m:t>
                    </m:r>
                    <m:r>
                      <a:rPr lang="en-US" sz="2600" b="0" i="1" smtClean="0">
                        <a:solidFill>
                          <a:schemeClr val="tx1">
                            <a:lumMod val="75000"/>
                            <a:lumOff val="25000"/>
                          </a:schemeClr>
                        </a:solidFill>
                        <a:latin typeface="Cambria Math" charset="0"/>
                        <a:ea typeface="Karla" charset="0"/>
                        <a:cs typeface="Karla" charset="0"/>
                      </a:rPr>
                      <m:t>)</m:t>
                    </m:r>
                  </m:oMath>
                </a14:m>
                <a:r>
                  <a:rPr lang="en-US" sz="2600" dirty="0">
                    <a:solidFill>
                      <a:schemeClr val="tx1">
                        <a:lumMod val="75000"/>
                        <a:lumOff val="25000"/>
                      </a:schemeClr>
                    </a:solidFill>
                    <a:latin typeface="Karla" charset="0"/>
                    <a:ea typeface="Karla" charset="0"/>
                    <a:cs typeface="Karla" charset="0"/>
                  </a:rPr>
                  <a:t> or </a:t>
                </a:r>
                <a14:m>
                  <m:oMath xmlns:m="http://schemas.openxmlformats.org/officeDocument/2006/math">
                    <m:nary>
                      <m:naryPr>
                        <m:chr m:val="∑"/>
                        <m:supHide m:val="on"/>
                        <m:ctrlPr>
                          <a:rPr lang="en-US" sz="2600" i="1">
                            <a:solidFill>
                              <a:schemeClr val="tx1">
                                <a:lumMod val="75000"/>
                                <a:lumOff val="25000"/>
                              </a:schemeClr>
                            </a:solidFill>
                            <a:latin typeface="Cambria Math" charset="0"/>
                            <a:ea typeface="Karla" charset="0"/>
                            <a:cs typeface="Karla" charset="0"/>
                          </a:rPr>
                        </m:ctrlPr>
                      </m:naryPr>
                      <m:sub>
                        <m:r>
                          <a:rPr lang="en-US" sz="2600" i="1">
                            <a:solidFill>
                              <a:schemeClr val="tx1">
                                <a:lumMod val="75000"/>
                                <a:lumOff val="25000"/>
                              </a:schemeClr>
                            </a:solidFill>
                            <a:latin typeface="Cambria Math" charset="0"/>
                            <a:ea typeface="Karla" charset="0"/>
                            <a:cs typeface="Karla" charset="0"/>
                          </a:rPr>
                          <m:t>𝑖</m:t>
                        </m:r>
                      </m:sub>
                      <m:sup/>
                      <m:e>
                        <m:r>
                          <a:rPr lang="en-US" sz="2600" i="1">
                            <a:solidFill>
                              <a:schemeClr val="tx1">
                                <a:lumMod val="75000"/>
                                <a:lumOff val="25000"/>
                              </a:schemeClr>
                            </a:solidFill>
                            <a:latin typeface="Cambria Math" charset="0"/>
                            <a:ea typeface="Karla" charset="0"/>
                            <a:cs typeface="Karla" charset="0"/>
                          </a:rPr>
                          <m:t>(</m:t>
                        </m:r>
                        <m:sSup>
                          <m:sSupPr>
                            <m:ctrlPr>
                              <a:rPr lang="en-US" sz="2600" i="1">
                                <a:solidFill>
                                  <a:schemeClr val="tx1">
                                    <a:lumMod val="75000"/>
                                    <a:lumOff val="25000"/>
                                  </a:schemeClr>
                                </a:solidFill>
                                <a:latin typeface="Cambria Math" charset="0"/>
                                <a:ea typeface="Karla" charset="0"/>
                                <a:cs typeface="Karla" charset="0"/>
                              </a:rPr>
                            </m:ctrlPr>
                          </m:sSupPr>
                          <m:e>
                            <m:sSub>
                              <m:sSubPr>
                                <m:ctrlPr>
                                  <a:rPr lang="en-US" sz="2600" i="1">
                                    <a:solidFill>
                                      <a:schemeClr val="tx1">
                                        <a:lumMod val="75000"/>
                                        <a:lumOff val="25000"/>
                                      </a:schemeClr>
                                    </a:solidFill>
                                    <a:latin typeface="Cambria Math" charset="0"/>
                                    <a:ea typeface="Karla" charset="0"/>
                                    <a:cs typeface="Karla" charset="0"/>
                                  </a:rPr>
                                </m:ctrlPr>
                              </m:sSubPr>
                              <m:e>
                                <m:r>
                                  <a:rPr lang="en-US" sz="2600" i="1">
                                    <a:solidFill>
                                      <a:schemeClr val="tx1">
                                        <a:lumMod val="75000"/>
                                        <a:lumOff val="25000"/>
                                      </a:schemeClr>
                                    </a:solidFill>
                                    <a:latin typeface="Cambria Math" charset="0"/>
                                    <a:ea typeface="Karla" charset="0"/>
                                    <a:cs typeface="Karla" charset="0"/>
                                  </a:rPr>
                                  <m:t>𝑥</m:t>
                                </m:r>
                              </m:e>
                              <m:sub>
                                <m:r>
                                  <a:rPr lang="en-US" sz="2600" i="1">
                                    <a:solidFill>
                                      <a:schemeClr val="tx1">
                                        <a:lumMod val="75000"/>
                                        <a:lumOff val="25000"/>
                                      </a:schemeClr>
                                    </a:solidFill>
                                    <a:latin typeface="Cambria Math" charset="0"/>
                                    <a:ea typeface="Karla" charset="0"/>
                                    <a:cs typeface="Karla" charset="0"/>
                                  </a:rPr>
                                  <m:t>𝑖</m:t>
                                </m:r>
                              </m:sub>
                            </m:sSub>
                            <m:r>
                              <a:rPr lang="en-US" sz="2600" i="1">
                                <a:solidFill>
                                  <a:schemeClr val="tx1">
                                    <a:lumMod val="75000"/>
                                    <a:lumOff val="25000"/>
                                  </a:schemeClr>
                                </a:solidFill>
                                <a:latin typeface="Cambria Math" charset="0"/>
                                <a:ea typeface="Karla" charset="0"/>
                                <a:cs typeface="Karla" charset="0"/>
                              </a:rPr>
                              <m:t>−</m:t>
                            </m:r>
                            <m:acc>
                              <m:accPr>
                                <m:chr m:val="̅"/>
                                <m:ctrlPr>
                                  <a:rPr lang="en-US" sz="2600" i="1">
                                    <a:solidFill>
                                      <a:schemeClr val="tx1">
                                        <a:lumMod val="75000"/>
                                        <a:lumOff val="25000"/>
                                      </a:schemeClr>
                                    </a:solidFill>
                                    <a:latin typeface="Cambria Math" charset="0"/>
                                    <a:ea typeface="Karla" charset="0"/>
                                    <a:cs typeface="Karla" charset="0"/>
                                  </a:rPr>
                                </m:ctrlPr>
                              </m:accPr>
                              <m:e>
                                <m:r>
                                  <a:rPr lang="en-US" sz="2600" i="1">
                                    <a:solidFill>
                                      <a:schemeClr val="tx1">
                                        <a:lumMod val="75000"/>
                                        <a:lumOff val="25000"/>
                                      </a:schemeClr>
                                    </a:solidFill>
                                    <a:latin typeface="Cambria Math" charset="0"/>
                                    <a:ea typeface="Karla" charset="0"/>
                                    <a:cs typeface="Karla" charset="0"/>
                                  </a:rPr>
                                  <m:t>𝑥</m:t>
                                </m:r>
                              </m:e>
                            </m:acc>
                            <m:r>
                              <a:rPr lang="en-US" sz="2600" i="1">
                                <a:solidFill>
                                  <a:schemeClr val="tx1">
                                    <a:lumMod val="75000"/>
                                    <a:lumOff val="25000"/>
                                  </a:schemeClr>
                                </a:solidFill>
                                <a:latin typeface="Cambria Math" charset="0"/>
                                <a:ea typeface="Karla" charset="0"/>
                                <a:cs typeface="Karla" charset="0"/>
                              </a:rPr>
                              <m:t>)</m:t>
                            </m:r>
                          </m:e>
                          <m:sup>
                            <m:r>
                              <a:rPr lang="en-US" sz="2600" i="1">
                                <a:solidFill>
                                  <a:schemeClr val="tx1">
                                    <a:lumMod val="75000"/>
                                    <a:lumOff val="25000"/>
                                  </a:schemeClr>
                                </a:solidFill>
                                <a:latin typeface="Cambria Math" charset="0"/>
                                <a:ea typeface="Karla" charset="0"/>
                                <a:cs typeface="Karla" charset="0"/>
                              </a:rPr>
                              <m:t>2</m:t>
                            </m:r>
                          </m:sup>
                        </m:sSup>
                      </m:e>
                    </m:nary>
                    <m:r>
                      <a:rPr lang="en-US" sz="2600" i="1">
                        <a:solidFill>
                          <a:schemeClr val="tx1">
                            <a:lumMod val="75000"/>
                            <a:lumOff val="25000"/>
                          </a:schemeClr>
                        </a:solidFill>
                        <a:latin typeface="Cambria Math" charset="0"/>
                        <a:ea typeface="Cambria Math" charset="0"/>
                        <a:cs typeface="Cambria Math" charset="0"/>
                      </a:rPr>
                      <m:t>↑</m:t>
                    </m:r>
                    <m:r>
                      <a:rPr lang="en-US" sz="2600" i="1">
                        <a:solidFill>
                          <a:schemeClr val="tx1">
                            <a:lumMod val="75000"/>
                            <a:lumOff val="25000"/>
                          </a:schemeClr>
                        </a:solidFill>
                        <a:latin typeface="Cambria Math" charset="0"/>
                        <a:ea typeface="Karla" charset="0"/>
                        <a:cs typeface="Karla" charset="0"/>
                      </a:rPr>
                      <m:t> </m:t>
                    </m:r>
                    <m:r>
                      <a:rPr lang="en-US" sz="2600" i="1" smtClean="0">
                        <a:solidFill>
                          <a:schemeClr val="tx1">
                            <a:lumMod val="75000"/>
                            <a:lumOff val="25000"/>
                          </a:schemeClr>
                        </a:solidFill>
                        <a:latin typeface="Cambria Math" charset="0"/>
                        <a:ea typeface="Cambria Math" charset="0"/>
                        <a:cs typeface="Cambria Math" charset="0"/>
                      </a:rPr>
                      <m:t>⟹</m:t>
                    </m:r>
                  </m:oMath>
                </a14:m>
                <a:r>
                  <a:rPr lang="en-US" sz="2600" dirty="0">
                    <a:solidFill>
                      <a:schemeClr val="tx1">
                        <a:lumMod val="75000"/>
                        <a:lumOff val="25000"/>
                      </a:schemeClr>
                    </a:solidFill>
                    <a:ea typeface="Karla" charset="0"/>
                    <a:cs typeface="Karla" charset="0"/>
                  </a:rPr>
                  <a:t> </a:t>
                </a:r>
                <a14:m>
                  <m:oMath xmlns:m="http://schemas.openxmlformats.org/officeDocument/2006/math">
                    <m:r>
                      <a:rPr lang="en-US" sz="2600" i="1">
                        <a:solidFill>
                          <a:schemeClr val="tx1">
                            <a:lumMod val="75000"/>
                            <a:lumOff val="25000"/>
                          </a:schemeClr>
                        </a:solidFill>
                        <a:latin typeface="Cambria Math" charset="0"/>
                        <a:ea typeface="Karla" charset="0"/>
                        <a:cs typeface="Karla" charset="0"/>
                      </a:rPr>
                      <m:t>𝑆𝐸</m:t>
                    </m:r>
                    <m:r>
                      <a:rPr lang="en-US" sz="2600" i="1">
                        <a:solidFill>
                          <a:schemeClr val="tx1">
                            <a:lumMod val="75000"/>
                            <a:lumOff val="25000"/>
                          </a:schemeClr>
                        </a:solidFill>
                        <a:latin typeface="Cambria Math" charset="0"/>
                        <a:ea typeface="Karla" charset="0"/>
                        <a:cs typeface="Karla" charset="0"/>
                      </a:rPr>
                      <m:t>↓</m:t>
                    </m:r>
                  </m:oMath>
                </a14:m>
                <a:endParaRPr lang="en-US" sz="2600" dirty="0">
                  <a:solidFill>
                    <a:schemeClr val="tx1">
                      <a:lumMod val="75000"/>
                      <a:lumOff val="25000"/>
                    </a:schemeClr>
                  </a:solidFill>
                  <a:ea typeface="Karla" charset="0"/>
                  <a:cs typeface="Karla" charset="0"/>
                </a:endParaRPr>
              </a:p>
              <a:p>
                <a:pPr>
                  <a:spcAft>
                    <a:spcPts val="1200"/>
                  </a:spcAft>
                </a:pPr>
                <a:r>
                  <a:rPr lang="en-US" sz="2600" b="1" dirty="0">
                    <a:solidFill>
                      <a:schemeClr val="tx1">
                        <a:lumMod val="75000"/>
                        <a:lumOff val="25000"/>
                      </a:schemeClr>
                    </a:solidFill>
                    <a:latin typeface="Karla" charset="0"/>
                    <a:ea typeface="Karla" charset="0"/>
                    <a:cs typeface="Karla" charset="0"/>
                  </a:rPr>
                  <a:t>Better data: </a:t>
                </a:r>
                <a14:m>
                  <m:oMath xmlns:m="http://schemas.openxmlformats.org/officeDocument/2006/math">
                    <m:sSup>
                      <m:sSupPr>
                        <m:ctrlPr>
                          <a:rPr lang="en-US" sz="2600" b="0" i="1" smtClean="0">
                            <a:solidFill>
                              <a:schemeClr val="tx1">
                                <a:lumMod val="75000"/>
                                <a:lumOff val="25000"/>
                              </a:schemeClr>
                            </a:solidFill>
                            <a:latin typeface="Cambria Math" charset="0"/>
                            <a:ea typeface="Karla" charset="0"/>
                            <a:cs typeface="Karla" charset="0"/>
                          </a:rPr>
                        </m:ctrlPr>
                      </m:sSupPr>
                      <m:e>
                        <m:r>
                          <a:rPr lang="en-US" sz="2600" b="0" i="1" smtClean="0">
                            <a:solidFill>
                              <a:schemeClr val="tx1">
                                <a:lumMod val="75000"/>
                                <a:lumOff val="25000"/>
                              </a:schemeClr>
                            </a:solidFill>
                            <a:latin typeface="Cambria Math" charset="0"/>
                            <a:ea typeface="Karla" charset="0"/>
                            <a:cs typeface="Karla" charset="0"/>
                          </a:rPr>
                          <m:t>𝜎</m:t>
                        </m:r>
                      </m:e>
                      <m:sup>
                        <m:r>
                          <a:rPr lang="en-US" sz="2600" b="0" i="1" smtClean="0">
                            <a:solidFill>
                              <a:schemeClr val="tx1">
                                <a:lumMod val="75000"/>
                                <a:lumOff val="25000"/>
                              </a:schemeClr>
                            </a:solidFill>
                            <a:latin typeface="Cambria Math" charset="0"/>
                            <a:ea typeface="Karla" charset="0"/>
                            <a:cs typeface="Karla" charset="0"/>
                          </a:rPr>
                          <m:t>2</m:t>
                        </m:r>
                      </m:sup>
                    </m:sSup>
                    <m:r>
                      <a:rPr lang="en-US" sz="2600" b="0" i="1" smtClean="0">
                        <a:solidFill>
                          <a:schemeClr val="tx1">
                            <a:lumMod val="75000"/>
                            <a:lumOff val="25000"/>
                          </a:schemeClr>
                        </a:solidFill>
                        <a:latin typeface="Cambria Math" charset="0"/>
                        <a:ea typeface="Cambria Math" charset="0"/>
                        <a:cs typeface="Cambria Math" charset="0"/>
                      </a:rPr>
                      <m:t>↓ ⇒</m:t>
                    </m:r>
                    <m:r>
                      <a:rPr lang="en-US" sz="2600" b="0" i="1" smtClean="0">
                        <a:solidFill>
                          <a:schemeClr val="tx1">
                            <a:lumMod val="75000"/>
                            <a:lumOff val="25000"/>
                          </a:schemeClr>
                        </a:solidFill>
                        <a:latin typeface="Cambria Math" charset="0"/>
                        <a:ea typeface="Cambria Math" charset="0"/>
                        <a:cs typeface="Cambria Math" charset="0"/>
                      </a:rPr>
                      <m:t>𝑆𝐸</m:t>
                    </m:r>
                    <m:r>
                      <a:rPr lang="en-US" sz="2600" b="0" i="1" smtClean="0">
                        <a:solidFill>
                          <a:schemeClr val="tx1">
                            <a:lumMod val="75000"/>
                            <a:lumOff val="25000"/>
                          </a:schemeClr>
                        </a:solidFill>
                        <a:latin typeface="Cambria Math" charset="0"/>
                        <a:ea typeface="Cambria Math" charset="0"/>
                        <a:cs typeface="Cambria Math" charset="0"/>
                      </a:rPr>
                      <m:t>↓</m:t>
                    </m:r>
                  </m:oMath>
                </a14:m>
                <a:r>
                  <a:rPr lang="en-US" sz="2600" dirty="0">
                    <a:solidFill>
                      <a:schemeClr val="tx1">
                        <a:lumMod val="75000"/>
                        <a:lumOff val="25000"/>
                      </a:schemeClr>
                    </a:solidFill>
                    <a:latin typeface="Karla" charset="0"/>
                    <a:ea typeface="Karla" charset="0"/>
                    <a:cs typeface="Karla"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1000836" y="1419484"/>
                <a:ext cx="8948382" cy="1616981"/>
              </a:xfrm>
              <a:prstGeom prst="rect">
                <a:avLst/>
              </a:prstGeom>
              <a:blipFill rotWithShape="0">
                <a:blip r:embed="rId4"/>
                <a:stretch>
                  <a:fillRect l="-1226" t="-3019" b="-8679"/>
                </a:stretch>
              </a:blipFill>
            </p:spPr>
            <p:txBody>
              <a:bodyPr/>
              <a:lstStyle/>
              <a:p>
                <a:r>
                  <a:rPr lang="en-US">
                    <a:noFill/>
                  </a:rPr>
                  <a:t> </a:t>
                </a:r>
              </a:p>
            </p:txBody>
          </p:sp>
        </mc:Fallback>
      </mc:AlternateContent>
      <p:cxnSp>
        <p:nvCxnSpPr>
          <p:cNvPr id="7" name="Straight Connector 6"/>
          <p:cNvCxnSpPr/>
          <p:nvPr/>
        </p:nvCxnSpPr>
        <p:spPr>
          <a:xfrm>
            <a:off x="0" y="3581400"/>
            <a:ext cx="12192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736671" y="3880601"/>
                <a:ext cx="11106037" cy="2111143"/>
              </a:xfrm>
            </p:spPr>
            <p:txBody>
              <a:bodyPr/>
              <a:lstStyle/>
              <a:p>
                <a:pPr>
                  <a:spcAft>
                    <a:spcPts val="1200"/>
                  </a:spcAft>
                </a:pPr>
                <a:r>
                  <a:rPr lang="en-US" sz="2400" dirty="0">
                    <a:latin typeface="Karla" charset="0"/>
                    <a:ea typeface="Karla" charset="0"/>
                    <a:cs typeface="Karla" charset="0"/>
                  </a:rPr>
                  <a:t>In practice, we do not know the theoretical value of </a:t>
                </a:r>
                <a14:m>
                  <m:oMath xmlns:m="http://schemas.openxmlformats.org/officeDocument/2006/math">
                    <m:r>
                      <a:rPr lang="en-US" sz="2400" i="1" smtClean="0">
                        <a:latin typeface="Cambria Math" charset="0"/>
                        <a:ea typeface="Karla" charset="0"/>
                        <a:cs typeface="Karla" charset="0"/>
                      </a:rPr>
                      <m:t>𝜎</m:t>
                    </m:r>
                  </m:oMath>
                </a14:m>
                <a:r>
                  <a:rPr lang="en-US" sz="2400" dirty="0">
                    <a:latin typeface="Karla" charset="0"/>
                    <a:ea typeface="Karla" charset="0"/>
                    <a:cs typeface="Karla" charset="0"/>
                  </a:rPr>
                  <a:t> since we do not know the exact distribution of the noise </a:t>
                </a:r>
                <a14:m>
                  <m:oMath xmlns:m="http://schemas.openxmlformats.org/officeDocument/2006/math">
                    <m:r>
                      <a:rPr lang="en-US" sz="2400" i="1" smtClean="0">
                        <a:latin typeface="Cambria Math" charset="0"/>
                        <a:ea typeface="Karla" charset="0"/>
                        <a:cs typeface="Karla" charset="0"/>
                      </a:rPr>
                      <m:t>𝜖</m:t>
                    </m:r>
                  </m:oMath>
                </a14:m>
                <a:r>
                  <a:rPr lang="en-US" sz="2400" dirty="0">
                    <a:latin typeface="Karla" charset="0"/>
                    <a:ea typeface="Karla" charset="0"/>
                    <a:cs typeface="Karla" charset="0"/>
                  </a:rPr>
                  <a:t>. </a:t>
                </a:r>
              </a:p>
              <a:p>
                <a:pPr>
                  <a:spcAft>
                    <a:spcPts val="1200"/>
                  </a:spcAft>
                </a:pPr>
                <a:r>
                  <a:rPr lang="en-US" sz="2400" dirty="0">
                    <a:latin typeface="Karla" charset="0"/>
                    <a:ea typeface="Karla" charset="0"/>
                    <a:cs typeface="Karla" charset="0"/>
                  </a:rPr>
                  <a:t>Remember:</a:t>
                </a: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𝑦</m:t>
                          </m:r>
                        </m:e>
                        <m:sub>
                          <m:r>
                            <a:rPr lang="en-US" sz="2400" b="0" i="1" smtClean="0">
                              <a:latin typeface="Cambria Math" charset="0"/>
                              <a:ea typeface="Karla" charset="0"/>
                              <a:cs typeface="Karla" charset="0"/>
                            </a:rPr>
                            <m:t>𝑖</m:t>
                          </m:r>
                        </m:sub>
                      </m:sSub>
                      <m:r>
                        <a:rPr lang="en-US" sz="2400" b="0" i="1" smtClean="0">
                          <a:latin typeface="Cambria Math" charset="0"/>
                          <a:ea typeface="Karla" charset="0"/>
                          <a:cs typeface="Karla" charset="0"/>
                        </a:rPr>
                        <m:t>=</m:t>
                      </m:r>
                      <m:r>
                        <a:rPr lang="en-US" sz="2400" b="0" i="1" smtClean="0">
                          <a:latin typeface="Cambria Math" charset="0"/>
                          <a:ea typeface="Karla" charset="0"/>
                          <a:cs typeface="Karla" charset="0"/>
                        </a:rPr>
                        <m:t>𝑓</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𝑥</m:t>
                              </m:r>
                            </m:e>
                            <m:sub>
                              <m:r>
                                <a:rPr lang="en-US" sz="2400" b="0" i="1" smtClean="0">
                                  <a:latin typeface="Cambria Math" charset="0"/>
                                  <a:ea typeface="Karla" charset="0"/>
                                  <a:cs typeface="Karla" charset="0"/>
                                </a:rPr>
                                <m:t>𝑖</m:t>
                              </m:r>
                            </m:sub>
                          </m:sSub>
                        </m:e>
                      </m:d>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𝜖</m:t>
                          </m:r>
                        </m:e>
                        <m:sub>
                          <m:r>
                            <a:rPr lang="en-US" sz="2400" b="0" i="1" smtClean="0">
                              <a:latin typeface="Cambria Math" charset="0"/>
                              <a:ea typeface="Karla" charset="0"/>
                              <a:cs typeface="Karla" charset="0"/>
                            </a:rPr>
                            <m:t>𝑖</m:t>
                          </m:r>
                        </m:sub>
                      </m:sSub>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a:rPr lang="en-US" sz="2400" b="0" i="1" smtClean="0">
                              <a:latin typeface="Cambria Math" charset="0"/>
                              <a:ea typeface="Cambria Math" charset="0"/>
                              <a:cs typeface="Cambria Math" charset="0"/>
                            </a:rPr>
                            <m:t>𝜖</m:t>
                          </m:r>
                        </m:e>
                        <m:sub>
                          <m:r>
                            <a:rPr lang="en-US" sz="2400" b="0" i="1" smtClean="0">
                              <a:latin typeface="Cambria Math" charset="0"/>
                              <a:ea typeface="Cambria Math" charset="0"/>
                              <a:cs typeface="Cambria Math" charset="0"/>
                            </a:rPr>
                            <m:t>𝑖</m:t>
                          </m:r>
                        </m:sub>
                      </m:sSub>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a:rPr lang="en-US" sz="2400" b="0" i="1" smtClean="0">
                              <a:latin typeface="Cambria Math" charset="0"/>
                              <a:ea typeface="Cambria Math" charset="0"/>
                              <a:cs typeface="Cambria Math" charset="0"/>
                            </a:rPr>
                            <m:t>𝑦</m:t>
                          </m:r>
                        </m:e>
                        <m:sub>
                          <m:r>
                            <a:rPr lang="en-US" sz="2400" b="0" i="1" smtClean="0">
                              <a:latin typeface="Cambria Math" charset="0"/>
                              <a:ea typeface="Cambria Math" charset="0"/>
                              <a:cs typeface="Cambria Math" charset="0"/>
                            </a:rPr>
                            <m:t>𝑖</m:t>
                          </m:r>
                        </m:sub>
                      </m:sSub>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𝑓</m:t>
                      </m:r>
                      <m:r>
                        <a:rPr lang="en-US" sz="2400" b="0" i="1" smtClean="0">
                          <a:latin typeface="Cambria Math" charset="0"/>
                          <a:ea typeface="Cambria Math" charset="0"/>
                          <a:cs typeface="Cambria Math" charset="0"/>
                        </a:rPr>
                        <m:t>(</m:t>
                      </m:r>
                      <m:sSub>
                        <m:sSubPr>
                          <m:ctrlPr>
                            <a:rPr lang="en-US" sz="2400" b="0" i="1" smtClean="0">
                              <a:latin typeface="Cambria Math" charset="0"/>
                              <a:ea typeface="Cambria Math" charset="0"/>
                              <a:cs typeface="Cambria Math" charset="0"/>
                            </a:rPr>
                          </m:ctrlPr>
                        </m:sSubPr>
                        <m:e>
                          <m:r>
                            <a:rPr lang="en-US" sz="2400" b="0" i="1" smtClean="0">
                              <a:latin typeface="Cambria Math" charset="0"/>
                              <a:ea typeface="Cambria Math" charset="0"/>
                              <a:cs typeface="Cambria Math" charset="0"/>
                            </a:rPr>
                            <m:t>𝑥</m:t>
                          </m:r>
                        </m:e>
                        <m:sub>
                          <m:r>
                            <a:rPr lang="en-US" sz="2400" b="0" i="1" smtClean="0">
                              <a:latin typeface="Cambria Math" charset="0"/>
                              <a:ea typeface="Cambria Math" charset="0"/>
                              <a:cs typeface="Cambria Math" charset="0"/>
                            </a:rPr>
                            <m:t>𝑖</m:t>
                          </m:r>
                        </m:sub>
                      </m:sSub>
                      <m:r>
                        <a:rPr lang="en-US" sz="2400" b="0" i="1" smtClean="0">
                          <a:latin typeface="Cambria Math" charset="0"/>
                          <a:ea typeface="Cambria Math" charset="0"/>
                          <a:cs typeface="Cambria Math" charset="0"/>
                        </a:rPr>
                        <m:t>)</m:t>
                      </m:r>
                    </m:oMath>
                  </m:oMathPara>
                </a14:m>
                <a:endParaRPr lang="en-US" sz="2400" b="0" dirty="0">
                  <a:latin typeface="Karla" charset="0"/>
                  <a:ea typeface="Karla" charset="0"/>
                  <a:cs typeface="Karla" charset="0"/>
                </a:endParaRPr>
              </a:p>
              <a:p>
                <a:pPr>
                  <a:spcAft>
                    <a:spcPts val="1200"/>
                  </a:spcAft>
                </a:pPr>
                <a:endParaRPr lang="en-US" sz="2400" dirty="0">
                  <a:latin typeface="Karla" charset="0"/>
                  <a:ea typeface="Karla" charset="0"/>
                  <a:cs typeface="Karla" charset="0"/>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736671" y="3880601"/>
                <a:ext cx="11106037" cy="2111143"/>
              </a:xfrm>
              <a:blipFill rotWithShape="0">
                <a:blip r:embed="rId5"/>
                <a:stretch>
                  <a:fillRect l="-878" t="-2312" r="-1207"/>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81B7CCDB-6D39-0547-B7B3-C80E39D6513A}" type="slidenum">
              <a:rPr lang="en-US" smtClean="0"/>
              <a:t>3</a:t>
            </a:fld>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253" y="2887809"/>
            <a:ext cx="4027747" cy="1830794"/>
          </a:xfrm>
          <a:prstGeom prst="rect">
            <a:avLst/>
          </a:prstGeom>
        </p:spPr>
      </p:pic>
    </p:spTree>
    <p:extLst>
      <p:ext uri="{BB962C8B-B14F-4D97-AF65-F5344CB8AC3E}">
        <p14:creationId xmlns:p14="http://schemas.microsoft.com/office/powerpoint/2010/main" val="4427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4.44444E-6 L 0.37213 0.00046 " pathEditMode="relative" rAng="0" ptsTypes="AA">
                                      <p:cBhvr>
                                        <p:cTn id="6" dur="2000" fill="hold"/>
                                        <p:tgtEl>
                                          <p:spTgt spid="5"/>
                                        </p:tgtEl>
                                        <p:attrNameLst>
                                          <p:attrName>ppt_x</p:attrName>
                                          <p:attrName>ppt_y</p:attrName>
                                        </p:attrNameLst>
                                      </p:cBhvr>
                                      <p:rCtr x="18607" y="23"/>
                                    </p:animMotion>
                                  </p:childTnLst>
                                </p:cTn>
                              </p:par>
                              <p:par>
                                <p:cTn id="7" presetID="6" presetClass="emph" presetSubtype="0" fill="hold" nodeType="withEffect">
                                  <p:stCondLst>
                                    <p:cond delay="200"/>
                                  </p:stCondLst>
                                  <p:childTnLst>
                                    <p:animScale>
                                      <p:cBhvr>
                                        <p:cTn id="8" dur="1000" fill="hold"/>
                                        <p:tgtEl>
                                          <p:spTgt spid="5"/>
                                        </p:tgtEl>
                                      </p:cBhvr>
                                      <p:by x="70000" y="7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Qualitative Predictors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415" y="1154898"/>
                <a:ext cx="10327008" cy="2111143"/>
              </a:xfrm>
            </p:spPr>
            <p:txBody>
              <a:bodyPr/>
              <a:lstStyle/>
              <a:p>
                <a:r>
                  <a:rPr lang="en-US" sz="2400" b="1" dirty="0">
                    <a:latin typeface="Karla" charset="0"/>
                    <a:ea typeface="Karla" charset="0"/>
                    <a:cs typeface="Karla" charset="0"/>
                  </a:rPr>
                  <a:t>Question: </a:t>
                </a:r>
                <a:r>
                  <a:rPr lang="en-US" sz="2400" dirty="0">
                    <a:latin typeface="Karla" charset="0"/>
                    <a:ea typeface="Karla" charset="0"/>
                    <a:cs typeface="Karla" charset="0"/>
                  </a:rPr>
                  <a:t>What is interpretation of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Karla" charset="0"/>
                            <a:cs typeface="Karla" charset="0"/>
                          </a:rPr>
                          <m:t>0</m:t>
                        </m:r>
                      </m:sub>
                    </m:sSub>
                  </m:oMath>
                </a14:m>
                <a:r>
                  <a:rPr lang="en-US" sz="2400" dirty="0">
                    <a:latin typeface="Karla" charset="0"/>
                    <a:ea typeface="Karla" charset="0"/>
                    <a:cs typeface="Karla" charset="0"/>
                  </a:rPr>
                  <a:t> 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Cambria Math" charset="0"/>
                            <a:cs typeface="Cambria Math" charset="0"/>
                          </a:rPr>
                          <m:t>1</m:t>
                        </m:r>
                      </m:sub>
                    </m:sSub>
                  </m:oMath>
                </a14:m>
                <a:r>
                  <a:rPr lang="en-US" sz="2400" dirty="0">
                    <a:latin typeface="Karla" charset="0"/>
                    <a:ea typeface="Karla" charset="0"/>
                    <a:cs typeface="Karla" charset="0"/>
                  </a:rPr>
                  <a:t>? </a:t>
                </a:r>
              </a:p>
              <a:p>
                <a:endParaRPr lang="en-US" sz="2400" dirty="0">
                  <a:latin typeface="Karla" charset="0"/>
                  <a:ea typeface="Karla" charset="0"/>
                  <a:cs typeface="Karla"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415" y="1154898"/>
                <a:ext cx="10327008" cy="2111143"/>
              </a:xfrm>
              <a:blipFill rotWithShape="0">
                <a:blip r:embed="rId2"/>
                <a:stretch>
                  <a:fillRect l="-945" t="-23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39</a:t>
            </a:fld>
            <a:endParaRPr lang="en-US"/>
          </a:p>
        </p:txBody>
      </p:sp>
    </p:spTree>
    <p:extLst>
      <p:ext uri="{BB962C8B-B14F-4D97-AF65-F5344CB8AC3E}">
        <p14:creationId xmlns:p14="http://schemas.microsoft.com/office/powerpoint/2010/main" val="1960140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Qualitative Predictors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415" y="1154898"/>
                <a:ext cx="10327008" cy="2111143"/>
              </a:xfrm>
            </p:spPr>
            <p:txBody>
              <a:bodyPr/>
              <a:lstStyle/>
              <a:p>
                <a:r>
                  <a:rPr lang="en-US" sz="2400" b="1" dirty="0">
                    <a:latin typeface="Karla" charset="0"/>
                    <a:ea typeface="Karla" charset="0"/>
                    <a:cs typeface="Karla" charset="0"/>
                  </a:rPr>
                  <a:t>Question: </a:t>
                </a:r>
                <a:r>
                  <a:rPr lang="en-US" sz="2400" dirty="0">
                    <a:latin typeface="Karla" charset="0"/>
                    <a:ea typeface="Karla" charset="0"/>
                    <a:cs typeface="Karla" charset="0"/>
                  </a:rPr>
                  <a:t>What is interpretation of </a:t>
                </a:r>
                <a14:m>
                  <m:oMath xmlns:m="http://schemas.openxmlformats.org/officeDocument/2006/math">
                    <m:sSub>
                      <m:sSubPr>
                        <m:ctrlPr>
                          <a:rPr lang="en-US" sz="2400" i="1" smtClean="0">
                            <a:latin typeface="Cambria Math" charset="0"/>
                            <a:ea typeface="Karla" charset="0"/>
                            <a:cs typeface="Karla" charset="0"/>
                          </a:rPr>
                        </m:ctrlPr>
                      </m:sSubPr>
                      <m:e>
                        <m:r>
                          <a:rPr lang="en-US" sz="2400" i="1" smtClean="0">
                            <a:latin typeface="Cambria Math" charset="0"/>
                            <a:ea typeface="Cambria Math" charset="0"/>
                            <a:cs typeface="Cambria Math" charset="0"/>
                          </a:rPr>
                          <m:t>𝛽</m:t>
                        </m:r>
                      </m:e>
                      <m:sub>
                        <m:r>
                          <a:rPr lang="en-US" sz="2400" b="0" i="1" smtClean="0">
                            <a:latin typeface="Cambria Math" charset="0"/>
                            <a:ea typeface="Karla" charset="0"/>
                            <a:cs typeface="Karla" charset="0"/>
                          </a:rPr>
                          <m:t>0</m:t>
                        </m:r>
                      </m:sub>
                    </m:sSub>
                  </m:oMath>
                </a14:m>
                <a:r>
                  <a:rPr lang="en-US" sz="2400" dirty="0">
                    <a:latin typeface="Karla" charset="0"/>
                    <a:ea typeface="Karla" charset="0"/>
                    <a:cs typeface="Karla" charset="0"/>
                  </a:rPr>
                  <a:t> 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b="0" i="1" smtClean="0">
                            <a:latin typeface="Cambria Math" charset="0"/>
                            <a:ea typeface="Cambria Math" charset="0"/>
                            <a:cs typeface="Cambria Math" charset="0"/>
                          </a:rPr>
                          <m:t>1</m:t>
                        </m:r>
                      </m:sub>
                    </m:sSub>
                  </m:oMath>
                </a14:m>
                <a:r>
                  <a:rPr lang="en-US" sz="2400" dirty="0">
                    <a:latin typeface="Karla" charset="0"/>
                    <a:ea typeface="Karla" charset="0"/>
                    <a:cs typeface="Karla" charset="0"/>
                  </a:rPr>
                  <a:t>? </a:t>
                </a:r>
              </a:p>
              <a:p>
                <a:endParaRPr lang="en-US" sz="2400" dirty="0">
                  <a:latin typeface="Karla" charset="0"/>
                  <a:ea typeface="Karla" charset="0"/>
                  <a:cs typeface="Karla" charset="0"/>
                </a:endParaRPr>
              </a:p>
              <a:p>
                <a:pPr marL="342900" indent="-342900">
                  <a:buFont typeface="Arial" charset="0"/>
                  <a:buChar char="•"/>
                </a:pP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Karla" charset="0"/>
                            <a:cs typeface="Karla" charset="0"/>
                          </a:rPr>
                          <m:t>0</m:t>
                        </m:r>
                      </m:sub>
                    </m:sSub>
                  </m:oMath>
                </a14:m>
                <a:r>
                  <a:rPr lang="en-US" sz="2400" dirty="0">
                    <a:latin typeface="Karla" charset="0"/>
                    <a:ea typeface="Karla" charset="0"/>
                    <a:cs typeface="Karla" charset="0"/>
                  </a:rPr>
                  <a:t> is the average credit card balance among males, </a:t>
                </a: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Karla" charset="0"/>
                            <a:cs typeface="Karla" charset="0"/>
                          </a:rPr>
                          <m:t>0</m:t>
                        </m:r>
                      </m:sub>
                    </m:sSub>
                    <m:r>
                      <a:rPr lang="en-US" sz="2400" b="0" i="0" smtClean="0">
                        <a:latin typeface="Cambria Math" charset="0"/>
                        <a:ea typeface="Karla" charset="0"/>
                        <a:cs typeface="Karla" charset="0"/>
                      </a:rPr>
                      <m:t>+</m:t>
                    </m:r>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b="0" i="1" smtClean="0">
                            <a:latin typeface="Cambria Math" charset="0"/>
                            <a:ea typeface="Cambria Math" charset="0"/>
                            <a:cs typeface="Cambria Math" charset="0"/>
                          </a:rPr>
                          <m:t>1</m:t>
                        </m:r>
                      </m:sub>
                    </m:sSub>
                    <m:r>
                      <a:rPr lang="en-US" sz="2400" b="0" i="1" smtClean="0">
                        <a:latin typeface="Cambria Math" charset="0"/>
                        <a:ea typeface="Karla" charset="0"/>
                        <a:cs typeface="Karla" charset="0"/>
                      </a:rPr>
                      <m:t> </m:t>
                    </m:r>
                  </m:oMath>
                </a14:m>
                <a:r>
                  <a:rPr lang="en-US" sz="2400" dirty="0">
                    <a:latin typeface="Karla" charset="0"/>
                    <a:ea typeface="Karla" charset="0"/>
                    <a:cs typeface="Karla" charset="0"/>
                  </a:rPr>
                  <a:t> is the average credit card balance among females, </a:t>
                </a: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r>
                  <a:rPr lang="en-US" sz="2400" dirty="0">
                    <a:ea typeface="Karla" charset="0"/>
                    <a:cs typeface="Karla" charset="0"/>
                  </a:rPr>
                  <a:t>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Cambria Math" charset="0"/>
                            <a:cs typeface="Cambria Math" charset="0"/>
                          </a:rPr>
                          <m:t>1</m:t>
                        </m:r>
                      </m:sub>
                    </m:sSub>
                  </m:oMath>
                </a14:m>
                <a:r>
                  <a:rPr lang="en-US" sz="2400" dirty="0">
                    <a:latin typeface="Karla" charset="0"/>
                    <a:ea typeface="Karla" charset="0"/>
                    <a:cs typeface="Karla" charset="0"/>
                  </a:rPr>
                  <a:t> the average difference in credit card balance between females and males.</a:t>
                </a:r>
              </a:p>
              <a:p>
                <a:pPr marL="342900" indent="-342900">
                  <a:buFont typeface="Arial" charset="0"/>
                  <a:buChar char="•"/>
                </a:pPr>
                <a:endParaRPr lang="en-US" sz="2400" dirty="0">
                  <a:latin typeface="Karla" charset="0"/>
                  <a:ea typeface="Karla" charset="0"/>
                  <a:cs typeface="Karla" charset="0"/>
                </a:endParaRPr>
              </a:p>
              <a:p>
                <a:r>
                  <a:rPr lang="en-US" sz="2400" b="1" dirty="0">
                    <a:solidFill>
                      <a:schemeClr val="accent2"/>
                    </a:solidFill>
                    <a:latin typeface="Karla" charset="0"/>
                    <a:ea typeface="Karla" charset="0"/>
                    <a:cs typeface="Karla" charset="0"/>
                  </a:rPr>
                  <a:t>Exercise: </a:t>
                </a:r>
                <a:r>
                  <a:rPr lang="en-US" sz="2400" dirty="0">
                    <a:solidFill>
                      <a:schemeClr val="tx1">
                        <a:lumMod val="75000"/>
                        <a:lumOff val="25000"/>
                      </a:schemeClr>
                    </a:solidFill>
                    <a:latin typeface="Karla" charset="0"/>
                    <a:ea typeface="Karla" charset="0"/>
                    <a:cs typeface="Karla" charset="0"/>
                  </a:rPr>
                  <a:t>Calculate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Karla" charset="0"/>
                            <a:cs typeface="Karla" charset="0"/>
                          </a:rPr>
                          <m:t>0</m:t>
                        </m:r>
                      </m:sub>
                    </m:sSub>
                  </m:oMath>
                </a14:m>
                <a:r>
                  <a:rPr lang="en-US" sz="2400" dirty="0">
                    <a:latin typeface="Karla" charset="0"/>
                    <a:ea typeface="Karla" charset="0"/>
                    <a:cs typeface="Karla" charset="0"/>
                  </a:rPr>
                  <a:t> 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Cambria Math" charset="0"/>
                            <a:cs typeface="Cambria Math" charset="0"/>
                          </a:rPr>
                          <m:t>1</m:t>
                        </m:r>
                      </m:sub>
                    </m:sSub>
                  </m:oMath>
                </a14:m>
                <a:r>
                  <a:rPr lang="en-US" sz="2400" b="1" dirty="0">
                    <a:solidFill>
                      <a:schemeClr val="accent2"/>
                    </a:solidFill>
                    <a:latin typeface="Karla" charset="0"/>
                    <a:ea typeface="Karla" charset="0"/>
                    <a:cs typeface="Karla" charset="0"/>
                  </a:rPr>
                  <a:t> </a:t>
                </a:r>
                <a:r>
                  <a:rPr lang="en-US" sz="2400" dirty="0">
                    <a:solidFill>
                      <a:schemeClr val="tx1">
                        <a:lumMod val="75000"/>
                        <a:lumOff val="25000"/>
                      </a:schemeClr>
                    </a:solidFill>
                    <a:latin typeface="Karla" charset="0"/>
                    <a:ea typeface="Karla" charset="0"/>
                    <a:cs typeface="Karla" charset="0"/>
                  </a:rPr>
                  <a:t>for the Credit data. </a:t>
                </a:r>
              </a:p>
              <a:p>
                <a:r>
                  <a:rPr lang="en-US" sz="2400" dirty="0">
                    <a:solidFill>
                      <a:schemeClr val="tx1">
                        <a:lumMod val="75000"/>
                        <a:lumOff val="25000"/>
                      </a:schemeClr>
                    </a:solidFill>
                    <a:latin typeface="Karla" charset="0"/>
                    <a:ea typeface="Karla" charset="0"/>
                    <a:cs typeface="Karla" charset="0"/>
                  </a:rPr>
                  <a:t>			You should find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i="1">
                            <a:latin typeface="Cambria Math" charset="0"/>
                            <a:ea typeface="Karla" charset="0"/>
                            <a:cs typeface="Karla" charset="0"/>
                          </a:rPr>
                          <m:t>0</m:t>
                        </m:r>
                      </m:sub>
                    </m:sSub>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$509,</m:t>
                    </m:r>
                    <m:sSub>
                      <m:sSubPr>
                        <m:ctrlPr>
                          <a:rPr lang="en-US" sz="2400" i="1">
                            <a:latin typeface="Cambria Math" charset="0"/>
                            <a:ea typeface="Karla" charset="0"/>
                            <a:cs typeface="Karla" charset="0"/>
                          </a:rPr>
                        </m:ctrlPr>
                      </m:sSubPr>
                      <m:e>
                        <m:r>
                          <a:rPr lang="en-US" sz="2400" i="1">
                            <a:latin typeface="Cambria Math" charset="0"/>
                            <a:ea typeface="Cambria Math" charset="0"/>
                            <a:cs typeface="Cambria Math" charset="0"/>
                          </a:rPr>
                          <m:t>𝛽</m:t>
                        </m:r>
                      </m:e>
                      <m:sub>
                        <m:r>
                          <a:rPr lang="en-US" sz="2400" b="0" i="1" smtClean="0">
                            <a:latin typeface="Cambria Math" charset="0"/>
                            <a:ea typeface="Cambria Math" charset="0"/>
                            <a:cs typeface="Cambria Math" charset="0"/>
                          </a:rPr>
                          <m:t>1</m:t>
                        </m:r>
                      </m:sub>
                    </m:sSub>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$19</m:t>
                    </m:r>
                  </m:oMath>
                </a14:m>
                <a:endParaRPr lang="en-US" sz="2400" b="1" dirty="0">
                  <a:solidFill>
                    <a:schemeClr val="accent2"/>
                  </a:solidFill>
                  <a:latin typeface="Karla" charset="0"/>
                  <a:ea typeface="Karla" charset="0"/>
                  <a:cs typeface="Karla"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415" y="1154898"/>
                <a:ext cx="10327008" cy="2111143"/>
              </a:xfrm>
              <a:blipFill rotWithShape="0">
                <a:blip r:embed="rId2"/>
                <a:stretch>
                  <a:fillRect l="-945" t="-2305" r="-59" b="-1322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40</a:t>
            </a:fld>
            <a:endParaRPr lang="en-US"/>
          </a:p>
        </p:txBody>
      </p:sp>
    </p:spTree>
    <p:extLst>
      <p:ext uri="{BB962C8B-B14F-4D97-AF65-F5344CB8AC3E}">
        <p14:creationId xmlns:p14="http://schemas.microsoft.com/office/powerpoint/2010/main" val="167756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More than two levels: One hot encoding</a:t>
            </a:r>
          </a:p>
        </p:txBody>
      </p:sp>
      <p:sp>
        <p:nvSpPr>
          <p:cNvPr id="3" name="Content Placeholder 2"/>
          <p:cNvSpPr>
            <a:spLocks noGrp="1"/>
          </p:cNvSpPr>
          <p:nvPr>
            <p:ph idx="1"/>
          </p:nvPr>
        </p:nvSpPr>
        <p:spPr>
          <a:xfrm>
            <a:off x="833414" y="1154898"/>
            <a:ext cx="10653735" cy="2111143"/>
          </a:xfrm>
        </p:spPr>
        <p:txBody>
          <a:bodyPr/>
          <a:lstStyle/>
          <a:p>
            <a:pPr>
              <a:spcAft>
                <a:spcPts val="1800"/>
              </a:spcAft>
            </a:pPr>
            <a:r>
              <a:rPr lang="en-US" sz="2400" dirty="0">
                <a:solidFill>
                  <a:schemeClr val="tx1">
                    <a:lumMod val="75000"/>
                    <a:lumOff val="25000"/>
                  </a:schemeClr>
                </a:solidFill>
                <a:latin typeface="Karla" charset="0"/>
                <a:ea typeface="Karla" charset="0"/>
                <a:cs typeface="Karla" charset="0"/>
              </a:rPr>
              <a:t>Often, the qualitative predictor takes more than two values (e.g. ethnicity in the credit data). </a:t>
            </a:r>
          </a:p>
          <a:p>
            <a:pPr>
              <a:spcAft>
                <a:spcPts val="1800"/>
              </a:spcAft>
            </a:pPr>
            <a:r>
              <a:rPr lang="en-US" sz="2400" dirty="0">
                <a:solidFill>
                  <a:schemeClr val="tx1">
                    <a:lumMod val="75000"/>
                    <a:lumOff val="25000"/>
                  </a:schemeClr>
                </a:solidFill>
                <a:latin typeface="Karla" charset="0"/>
                <a:ea typeface="Karla" charset="0"/>
                <a:cs typeface="Karla" charset="0"/>
              </a:rPr>
              <a:t>In this situation, a single dummy variable cannot represent all possible values. </a:t>
            </a:r>
          </a:p>
          <a:p>
            <a:pPr>
              <a:spcAft>
                <a:spcPts val="1800"/>
              </a:spcAft>
            </a:pPr>
            <a:r>
              <a:rPr lang="en-US" sz="2400" dirty="0">
                <a:solidFill>
                  <a:schemeClr val="tx1">
                    <a:lumMod val="75000"/>
                    <a:lumOff val="25000"/>
                  </a:schemeClr>
                </a:solidFill>
                <a:latin typeface="Karla" charset="0"/>
                <a:ea typeface="Karla" charset="0"/>
                <a:cs typeface="Karla" charset="0"/>
              </a:rPr>
              <a:t>We create additional dummy variable as:  </a:t>
            </a: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p:txBody>
      </p:sp>
      <p:pic>
        <p:nvPicPr>
          <p:cNvPr id="6" name="Picture 5"/>
          <p:cNvPicPr>
            <a:picLocks noChangeAspect="1"/>
          </p:cNvPicPr>
          <p:nvPr/>
        </p:nvPicPr>
        <p:blipFill>
          <a:blip r:embed="rId2"/>
          <a:stretch>
            <a:fillRect/>
          </a:stretch>
        </p:blipFill>
        <p:spPr>
          <a:xfrm>
            <a:off x="2225040" y="5162550"/>
            <a:ext cx="6705600" cy="883920"/>
          </a:xfrm>
          <a:prstGeom prst="rect">
            <a:avLst/>
          </a:prstGeom>
        </p:spPr>
      </p:pic>
      <p:pic>
        <p:nvPicPr>
          <p:cNvPr id="7" name="Picture 6"/>
          <p:cNvPicPr>
            <a:picLocks noChangeAspect="1"/>
          </p:cNvPicPr>
          <p:nvPr/>
        </p:nvPicPr>
        <p:blipFill>
          <a:blip r:embed="rId3"/>
          <a:stretch>
            <a:fillRect/>
          </a:stretch>
        </p:blipFill>
        <p:spPr>
          <a:xfrm>
            <a:off x="2225040" y="3898065"/>
            <a:ext cx="5974080" cy="88392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41</a:t>
            </a:fld>
            <a:endParaRPr lang="en-US"/>
          </a:p>
        </p:txBody>
      </p:sp>
    </p:spTree>
    <p:extLst>
      <p:ext uri="{BB962C8B-B14F-4D97-AF65-F5344CB8AC3E}">
        <p14:creationId xmlns:p14="http://schemas.microsoft.com/office/powerpoint/2010/main" val="541884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92" y="193671"/>
            <a:ext cx="11493416" cy="767276"/>
          </a:xfrm>
        </p:spPr>
        <p:txBody>
          <a:bodyPr/>
          <a:lstStyle/>
          <a:p>
            <a:r>
              <a:rPr lang="en-US" dirty="0"/>
              <a:t>More than two levels: One </a:t>
            </a:r>
            <a:r>
              <a:rPr lang="en-US"/>
              <a:t>hot encoding</a:t>
            </a:r>
            <a:endParaRPr lang="en-US" dirty="0"/>
          </a:p>
        </p:txBody>
      </p:sp>
      <p:sp>
        <p:nvSpPr>
          <p:cNvPr id="3" name="Content Placeholder 2"/>
          <p:cNvSpPr>
            <a:spLocks noGrp="1"/>
          </p:cNvSpPr>
          <p:nvPr>
            <p:ph idx="1"/>
          </p:nvPr>
        </p:nvSpPr>
        <p:spPr>
          <a:xfrm>
            <a:off x="833415" y="1154898"/>
            <a:ext cx="10327008" cy="2111143"/>
          </a:xfrm>
        </p:spPr>
        <p:txBody>
          <a:bodyPr/>
          <a:lstStyle/>
          <a:p>
            <a:r>
              <a:rPr lang="en-US" dirty="0">
                <a:latin typeface="Karla" charset="0"/>
                <a:ea typeface="Karla" charset="0"/>
                <a:cs typeface="Karla" charset="0"/>
              </a:rPr>
              <a:t>We then use these variables as predictors, the regression equation becomes:</a:t>
            </a:r>
          </a:p>
          <a:p>
            <a:endParaRPr lang="en-US" dirty="0">
              <a:latin typeface="Karla" charset="0"/>
              <a:ea typeface="Karla" charset="0"/>
              <a:cs typeface="Karla" charset="0"/>
            </a:endParaRPr>
          </a:p>
          <a:p>
            <a:endParaRPr lang="en-US" dirty="0">
              <a:latin typeface="Karla" charset="0"/>
              <a:ea typeface="Karla" charset="0"/>
              <a:cs typeface="Karla" charset="0"/>
            </a:endParaRPr>
          </a:p>
          <a:p>
            <a:endParaRPr lang="en-US" dirty="0">
              <a:latin typeface="Karla" charset="0"/>
              <a:ea typeface="Karla" charset="0"/>
              <a:cs typeface="Karla" charset="0"/>
            </a:endParaRPr>
          </a:p>
          <a:p>
            <a:endParaRPr lang="en-US" dirty="0">
              <a:latin typeface="Karla" charset="0"/>
              <a:ea typeface="Karla" charset="0"/>
              <a:cs typeface="Karla" charset="0"/>
            </a:endParaRPr>
          </a:p>
          <a:p>
            <a:r>
              <a:rPr lang="en-US" dirty="0">
                <a:latin typeface="Karla" charset="0"/>
                <a:ea typeface="Karla" charset="0"/>
                <a:cs typeface="Karla" charset="0"/>
              </a:rPr>
              <a:t>Again the interpretation  </a:t>
            </a:r>
          </a:p>
          <a:p>
            <a:endParaRPr lang="en-US" dirty="0">
              <a:latin typeface="Karla" charset="0"/>
              <a:ea typeface="Karla" charset="0"/>
              <a:cs typeface="Karla" charset="0"/>
            </a:endParaRPr>
          </a:p>
          <a:p>
            <a:endParaRPr lang="en-US" dirty="0">
              <a:latin typeface="Karla" charset="0"/>
              <a:ea typeface="Karla" charset="0"/>
              <a:cs typeface="Karla" charset="0"/>
            </a:endParaRPr>
          </a:p>
        </p:txBody>
      </p:sp>
      <p:pic>
        <p:nvPicPr>
          <p:cNvPr id="6" name="Picture 5"/>
          <p:cNvPicPr>
            <a:picLocks noChangeAspect="1"/>
          </p:cNvPicPr>
          <p:nvPr/>
        </p:nvPicPr>
        <p:blipFill>
          <a:blip r:embed="rId3"/>
          <a:stretch>
            <a:fillRect/>
          </a:stretch>
        </p:blipFill>
        <p:spPr>
          <a:xfrm>
            <a:off x="833415" y="1989151"/>
            <a:ext cx="10632440" cy="115570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42</a:t>
            </a:fld>
            <a:endParaRPr lang="en-US"/>
          </a:p>
        </p:txBody>
      </p:sp>
    </p:spTree>
    <p:extLst>
      <p:ext uri="{BB962C8B-B14F-4D97-AF65-F5344CB8AC3E}">
        <p14:creationId xmlns:p14="http://schemas.microsoft.com/office/powerpoint/2010/main" val="212977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linearity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In the Advertising data, we assumed that the effect on sales of increasing one advertising medium is independent of the amount spent on the other media. </a:t>
                </a:r>
              </a:p>
              <a:p>
                <a:endParaRPr lang="en-US" sz="2400" dirty="0"/>
              </a:p>
              <a:p>
                <a:r>
                  <a:rPr lang="en-US" sz="2400" dirty="0"/>
                  <a:t>If we assume linear model then the average effect on sales of a one-unit increase in TV is always </a:t>
                </a:r>
                <a14:m>
                  <m:oMath xmlns:m="http://schemas.openxmlformats.org/officeDocument/2006/math">
                    <m:sSub>
                      <m:sSubPr>
                        <m:ctrlPr>
                          <a:rPr lang="en-US" sz="2400" i="1" smtClean="0">
                            <a:latin typeface="Cambria Math" charset="0"/>
                          </a:rPr>
                        </m:ctrlPr>
                      </m:sSubPr>
                      <m:e>
                        <m:r>
                          <a:rPr lang="en-US" sz="2400" i="1" smtClean="0">
                            <a:latin typeface="Cambria Math" charset="0"/>
                            <a:ea typeface="Cambria Math" charset="0"/>
                            <a:cs typeface="Cambria Math" charset="0"/>
                          </a:rPr>
                          <m:t>𝛽</m:t>
                        </m:r>
                      </m:e>
                      <m:sub>
                        <m:r>
                          <a:rPr lang="en-US" sz="2400" b="0" i="1" smtClean="0">
                            <a:latin typeface="Cambria Math" charset="0"/>
                          </a:rPr>
                          <m:t>1</m:t>
                        </m:r>
                      </m:sub>
                    </m:sSub>
                  </m:oMath>
                </a14:m>
                <a:r>
                  <a:rPr lang="en-US" sz="2400" dirty="0"/>
                  <a:t>, regardless of the amount spent on radio.</a:t>
                </a:r>
              </a:p>
              <a:p>
                <a:endParaRPr lang="en-US" sz="2400" dirty="0"/>
              </a:p>
              <a:p>
                <a:r>
                  <a:rPr lang="en-US" sz="2400" b="1" dirty="0"/>
                  <a:t>Synergy effect </a:t>
                </a:r>
                <a:r>
                  <a:rPr lang="en-US" sz="2400" dirty="0"/>
                  <a:t>or</a:t>
                </a:r>
                <a:r>
                  <a:rPr lang="en-US" sz="2400" b="1" dirty="0"/>
                  <a:t> interaction effect </a:t>
                </a:r>
                <a:r>
                  <a:rPr lang="en-US" sz="2400" dirty="0"/>
                  <a:t>states that when an increase on the radio budget affects the effectiveness of the TV spending on sales. </a:t>
                </a: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45" t="-2305" r="-1299" b="-8040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43</a:t>
            </a:fld>
            <a:endParaRPr lang="en-US"/>
          </a:p>
        </p:txBody>
      </p:sp>
    </p:spTree>
    <p:extLst>
      <p:ext uri="{BB962C8B-B14F-4D97-AF65-F5344CB8AC3E}">
        <p14:creationId xmlns:p14="http://schemas.microsoft.com/office/powerpoint/2010/main" val="3310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linearity</a:t>
            </a:r>
          </a:p>
        </p:txBody>
      </p:sp>
      <p:sp>
        <p:nvSpPr>
          <p:cNvPr id="3" name="Content Placeholder 2"/>
          <p:cNvSpPr>
            <a:spLocks noGrp="1"/>
          </p:cNvSpPr>
          <p:nvPr>
            <p:ph idx="1"/>
          </p:nvPr>
        </p:nvSpPr>
        <p:spPr/>
        <p:txBody>
          <a:bodyPr/>
          <a:lstStyle/>
          <a:p>
            <a:r>
              <a:rPr lang="en-US" b="1" dirty="0"/>
              <a:t>We change</a:t>
            </a:r>
          </a:p>
          <a:p>
            <a:endParaRPr lang="en-US" b="1" dirty="0"/>
          </a:p>
          <a:p>
            <a:endParaRPr lang="en-US" b="1" dirty="0"/>
          </a:p>
          <a:p>
            <a:endParaRPr lang="en-US" b="1" dirty="0"/>
          </a:p>
          <a:p>
            <a:r>
              <a:rPr lang="en-US" b="1" dirty="0"/>
              <a:t>To  </a:t>
            </a:r>
          </a:p>
        </p:txBody>
      </p:sp>
      <p:pic>
        <p:nvPicPr>
          <p:cNvPr id="4" name="Picture 3"/>
          <p:cNvPicPr>
            <a:picLocks noChangeAspect="1"/>
          </p:cNvPicPr>
          <p:nvPr/>
        </p:nvPicPr>
        <p:blipFill>
          <a:blip r:embed="rId2"/>
          <a:stretch>
            <a:fillRect/>
          </a:stretch>
        </p:blipFill>
        <p:spPr>
          <a:xfrm>
            <a:off x="2162789" y="3750112"/>
            <a:ext cx="6024880" cy="335280"/>
          </a:xfrm>
          <a:prstGeom prst="rect">
            <a:avLst/>
          </a:prstGeom>
        </p:spPr>
      </p:pic>
      <p:pic>
        <p:nvPicPr>
          <p:cNvPr id="6" name="Picture 5"/>
          <p:cNvPicPr>
            <a:picLocks noChangeAspect="1"/>
          </p:cNvPicPr>
          <p:nvPr/>
        </p:nvPicPr>
        <p:blipFill>
          <a:blip r:embed="rId3"/>
          <a:stretch>
            <a:fillRect/>
          </a:stretch>
        </p:blipFill>
        <p:spPr>
          <a:xfrm>
            <a:off x="2517119" y="1974249"/>
            <a:ext cx="4287520" cy="335280"/>
          </a:xfrm>
          <a:prstGeom prst="rect">
            <a:avLst/>
          </a:prstGeom>
        </p:spPr>
      </p:pic>
      <p:sp>
        <p:nvSpPr>
          <p:cNvPr id="7" name="Rectangle 6"/>
          <p:cNvSpPr/>
          <p:nvPr/>
        </p:nvSpPr>
        <p:spPr>
          <a:xfrm>
            <a:off x="6263640" y="3589020"/>
            <a:ext cx="1394460" cy="6858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1B7CCDB-6D39-0547-B7B3-C80E39D6513A}" type="slidenum">
              <a:rPr lang="en-US" smtClean="0"/>
              <a:t>44</a:t>
            </a:fld>
            <a:endParaRPr lang="en-US"/>
          </a:p>
        </p:txBody>
      </p:sp>
    </p:spTree>
    <p:extLst>
      <p:ext uri="{BB962C8B-B14F-4D97-AF65-F5344CB8AC3E}">
        <p14:creationId xmlns:p14="http://schemas.microsoft.com/office/powerpoint/2010/main" val="21063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71" y="4937760"/>
            <a:ext cx="10327008" cy="1599950"/>
          </a:xfrm>
        </p:spPr>
        <p:txBody>
          <a:bodyPr/>
          <a:lstStyle/>
          <a:p>
            <a:r>
              <a:rPr lang="en-US" dirty="0"/>
              <a:t>What does it mean? </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75" y="422910"/>
            <a:ext cx="11211399" cy="4982845"/>
          </a:xfrm>
          <a:prstGeom prst="rect">
            <a:avLst/>
          </a:prstGeom>
          <a:ln>
            <a:noFill/>
          </a:ln>
        </p:spPr>
      </p:pic>
      <p:sp>
        <p:nvSpPr>
          <p:cNvPr id="4" name="Slide Number Placeholder 3"/>
          <p:cNvSpPr>
            <a:spLocks noGrp="1"/>
          </p:cNvSpPr>
          <p:nvPr>
            <p:ph type="sldNum" sz="quarter" idx="12"/>
          </p:nvPr>
        </p:nvSpPr>
        <p:spPr/>
        <p:txBody>
          <a:bodyPr/>
          <a:lstStyle/>
          <a:p>
            <a:fld id="{81B7CCDB-6D39-0547-B7B3-C80E39D6513A}" type="slidenum">
              <a:rPr lang="en-US" smtClean="0"/>
              <a:t>45</a:t>
            </a:fld>
            <a:endParaRPr lang="en-US"/>
          </a:p>
        </p:txBody>
      </p:sp>
    </p:spTree>
    <p:extLst>
      <p:ext uri="{BB962C8B-B14F-4D97-AF65-F5344CB8AC3E}">
        <p14:creationId xmlns:p14="http://schemas.microsoft.com/office/powerpoint/2010/main" val="1010536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Predictors predictors predictors</a:t>
            </a:r>
          </a:p>
        </p:txBody>
      </p:sp>
      <p:sp>
        <p:nvSpPr>
          <p:cNvPr id="5" name="Content Placeholder 4"/>
          <p:cNvSpPr>
            <a:spLocks noGrp="1"/>
          </p:cNvSpPr>
          <p:nvPr>
            <p:ph idx="1"/>
          </p:nvPr>
        </p:nvSpPr>
        <p:spPr/>
        <p:txBody>
          <a:bodyPr/>
          <a:lstStyle/>
          <a:p>
            <a:r>
              <a:rPr lang="en-US" dirty="0"/>
              <a:t>We have a lot predictors!  </a:t>
            </a:r>
          </a:p>
          <a:p>
            <a:r>
              <a:rPr lang="en-US" dirty="0"/>
              <a:t>Is it a problem? </a:t>
            </a:r>
          </a:p>
          <a:p>
            <a:r>
              <a:rPr lang="en-US" dirty="0"/>
              <a:t>	Yes: Computational Cost</a:t>
            </a:r>
          </a:p>
          <a:p>
            <a:r>
              <a:rPr lang="en-US" dirty="0"/>
              <a:t>	Yes: Overfitting </a:t>
            </a:r>
          </a:p>
          <a:p>
            <a:endParaRPr lang="en-US" dirty="0"/>
          </a:p>
          <a:p>
            <a:r>
              <a:rPr lang="en-US" dirty="0"/>
              <a:t>Wait there is more </a:t>
            </a:r>
            <a:r>
              <a:rPr lang="mr-IN" dirty="0"/>
              <a:t>…</a:t>
            </a:r>
            <a:endParaRPr lang="en-US" dirty="0"/>
          </a:p>
        </p:txBody>
      </p:sp>
      <p:sp>
        <p:nvSpPr>
          <p:cNvPr id="3" name="Slide Number Placeholder 2"/>
          <p:cNvSpPr>
            <a:spLocks noGrp="1"/>
          </p:cNvSpPr>
          <p:nvPr>
            <p:ph type="sldNum" sz="quarter" idx="12"/>
          </p:nvPr>
        </p:nvSpPr>
        <p:spPr/>
        <p:txBody>
          <a:bodyPr/>
          <a:lstStyle/>
          <a:p>
            <a:fld id="{81B7CCDB-6D39-0547-B7B3-C80E39D6513A}" type="slidenum">
              <a:rPr lang="en-US" smtClean="0"/>
              <a:t>46</a:t>
            </a:fld>
            <a:endParaRPr lang="en-US"/>
          </a:p>
        </p:txBody>
      </p:sp>
    </p:spTree>
    <p:extLst>
      <p:ext uri="{BB962C8B-B14F-4D97-AF65-F5344CB8AC3E}">
        <p14:creationId xmlns:p14="http://schemas.microsoft.com/office/powerpoint/2010/main" val="1782913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Regression</a:t>
            </a:r>
          </a:p>
        </p:txBody>
      </p:sp>
      <p:sp>
        <p:nvSpPr>
          <p:cNvPr id="3" name="Slide Number Placeholder 2"/>
          <p:cNvSpPr>
            <a:spLocks noGrp="1"/>
          </p:cNvSpPr>
          <p:nvPr>
            <p:ph type="sldNum" sz="quarter" idx="12"/>
          </p:nvPr>
        </p:nvSpPr>
        <p:spPr/>
        <p:txBody>
          <a:bodyPr/>
          <a:lstStyle/>
          <a:p>
            <a:fld id="{81B7CCDB-6D39-0547-B7B3-C80E39D6513A}" type="slidenum">
              <a:rPr lang="en-US" smtClean="0"/>
              <a:t>47</a:t>
            </a:fld>
            <a:endParaRPr lang="en-US"/>
          </a:p>
        </p:txBody>
      </p:sp>
    </p:spTree>
    <p:extLst>
      <p:ext uri="{BB962C8B-B14F-4D97-AF65-F5344CB8AC3E}">
        <p14:creationId xmlns:p14="http://schemas.microsoft.com/office/powerpoint/2010/main" val="1589951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The simplest non-linear model we can consider, for a response </a:t>
                </a:r>
                <a:r>
                  <a:rPr lang="en-US" sz="2400" i="1" dirty="0"/>
                  <a:t>Y</a:t>
                </a:r>
                <a:r>
                  <a:rPr lang="en-US" sz="2400" dirty="0"/>
                  <a:t> and a predictor </a:t>
                </a:r>
                <a:r>
                  <a:rPr lang="en-US" sz="2400" i="1" dirty="0"/>
                  <a:t>X</a:t>
                </a:r>
                <a:r>
                  <a:rPr lang="en-US" sz="2400" dirty="0"/>
                  <a:t>, is a polynomial model of degree </a:t>
                </a:r>
                <a:r>
                  <a:rPr lang="en-US" sz="2400" i="1" dirty="0"/>
                  <a:t>M</a:t>
                </a:r>
                <a:r>
                  <a:rPr lang="en-US" sz="2400" dirty="0"/>
                  <a:t>,</a:t>
                </a:r>
              </a:p>
              <a:p>
                <a:endParaRPr lang="en-US" sz="2400" dirty="0"/>
              </a:p>
              <a:p>
                <a:endParaRPr lang="en-US" sz="2400" dirty="0"/>
              </a:p>
              <a:p>
                <a:r>
                  <a:rPr lang="en-US" sz="2400" dirty="0"/>
                  <a:t>Just as in the case of linear regression with cross terms, polynomial regression is a special case of linear regression - we treat each </a:t>
                </a:r>
                <a14:m>
                  <m:oMath xmlns:m="http://schemas.openxmlformats.org/officeDocument/2006/math">
                    <m:sSup>
                      <m:sSupPr>
                        <m:ctrlPr>
                          <a:rPr lang="en-US" sz="2400" b="0" i="1" smtClean="0">
                            <a:latin typeface="Cambria Math" charset="0"/>
                          </a:rPr>
                        </m:ctrlPr>
                      </m:sSupPr>
                      <m:e>
                        <m:r>
                          <a:rPr lang="en-US" sz="2400" b="0" i="1" smtClean="0">
                            <a:latin typeface="Cambria Math" charset="0"/>
                          </a:rPr>
                          <m:t>𝑥</m:t>
                        </m:r>
                      </m:e>
                      <m:sup>
                        <m:r>
                          <a:rPr lang="en-US" sz="2400" b="0" i="1" smtClean="0">
                            <a:latin typeface="Cambria Math" charset="0"/>
                          </a:rPr>
                          <m:t>𝑚</m:t>
                        </m:r>
                      </m:sup>
                    </m:sSup>
                  </m:oMath>
                </a14:m>
                <a:r>
                  <a:rPr lang="en-US" sz="2400" dirty="0"/>
                  <a:t> as a separate predictor. Thus, we can write</a:t>
                </a:r>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45" t="-2305" b="-4236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159000" y="2233329"/>
            <a:ext cx="6299200" cy="416560"/>
          </a:xfrm>
          <a:prstGeom prst="rect">
            <a:avLst/>
          </a:prstGeom>
        </p:spPr>
      </p:pic>
      <p:pic>
        <p:nvPicPr>
          <p:cNvPr id="5" name="Picture 4"/>
          <p:cNvPicPr>
            <a:picLocks noChangeAspect="1"/>
          </p:cNvPicPr>
          <p:nvPr/>
        </p:nvPicPr>
        <p:blipFill>
          <a:blip r:embed="rId4"/>
          <a:stretch>
            <a:fillRect/>
          </a:stretch>
        </p:blipFill>
        <p:spPr>
          <a:xfrm>
            <a:off x="971550" y="4215956"/>
            <a:ext cx="10248900" cy="1866900"/>
          </a:xfrm>
          <a:prstGeom prst="rect">
            <a:avLst/>
          </a:prstGeom>
        </p:spPr>
      </p:pic>
      <p:sp>
        <p:nvSpPr>
          <p:cNvPr id="6" name="Slide Number Placeholder 5"/>
          <p:cNvSpPr>
            <a:spLocks noGrp="1"/>
          </p:cNvSpPr>
          <p:nvPr>
            <p:ph type="sldNum" sz="quarter" idx="12"/>
          </p:nvPr>
        </p:nvSpPr>
        <p:spPr/>
        <p:txBody>
          <a:bodyPr/>
          <a:lstStyle/>
          <a:p>
            <a:fld id="{81B7CCDB-6D39-0547-B7B3-C80E39D6513A}" type="slidenum">
              <a:rPr lang="en-US" smtClean="0"/>
              <a:t>48</a:t>
            </a:fld>
            <a:endParaRPr lang="en-US"/>
          </a:p>
        </p:txBody>
      </p:sp>
    </p:spTree>
    <p:extLst>
      <p:ext uri="{BB962C8B-B14F-4D97-AF65-F5344CB8AC3E}">
        <p14:creationId xmlns:p14="http://schemas.microsoft.com/office/powerpoint/2010/main" val="118385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2981" y="1164696"/>
                <a:ext cx="11106037" cy="2111143"/>
              </a:xfrm>
            </p:spPr>
            <p:txBody>
              <a:bodyPr/>
              <a:lstStyle/>
              <a:p>
                <a:pPr>
                  <a:spcAft>
                    <a:spcPts val="1200"/>
                  </a:spcAft>
                </a:pPr>
                <a:r>
                  <a:rPr lang="en-US" sz="2400" dirty="0">
                    <a:latin typeface="Karla" charset="0"/>
                    <a:ea typeface="Karla" charset="0"/>
                    <a:cs typeface="Karla" charset="0"/>
                  </a:rPr>
                  <a:t>In practice, we do not know the theoretical value of </a:t>
                </a:r>
                <a14:m>
                  <m:oMath xmlns:m="http://schemas.openxmlformats.org/officeDocument/2006/math">
                    <m:r>
                      <a:rPr lang="en-US" sz="2400" i="1" smtClean="0">
                        <a:latin typeface="Cambria Math" charset="0"/>
                        <a:ea typeface="Karla" charset="0"/>
                        <a:cs typeface="Karla" charset="0"/>
                      </a:rPr>
                      <m:t>𝜎</m:t>
                    </m:r>
                  </m:oMath>
                </a14:m>
                <a:r>
                  <a:rPr lang="en-US" sz="2400" dirty="0">
                    <a:latin typeface="Karla" charset="0"/>
                    <a:ea typeface="Karla" charset="0"/>
                    <a:cs typeface="Karla" charset="0"/>
                  </a:rPr>
                  <a:t> since we do not know the exact distribution of the noise </a:t>
                </a:r>
                <a14:m>
                  <m:oMath xmlns:m="http://schemas.openxmlformats.org/officeDocument/2006/math">
                    <m:r>
                      <a:rPr lang="en-US" sz="2400" i="1" smtClean="0">
                        <a:latin typeface="Cambria Math" charset="0"/>
                        <a:ea typeface="Karla" charset="0"/>
                        <a:cs typeface="Karla" charset="0"/>
                      </a:rPr>
                      <m:t>𝜖</m:t>
                    </m:r>
                  </m:oMath>
                </a14:m>
                <a:r>
                  <a:rPr lang="en-US" sz="2400" dirty="0">
                    <a:latin typeface="Karla" charset="0"/>
                    <a:ea typeface="Karla" charset="0"/>
                    <a:cs typeface="Karla" charset="0"/>
                  </a:rPr>
                  <a:t>. However, if we make the following assumptions, </a:t>
                </a:r>
              </a:p>
              <a:p>
                <a:pPr marL="582613" indent="-233363">
                  <a:spcAft>
                    <a:spcPts val="1200"/>
                  </a:spcAft>
                  <a:buFont typeface="Arial" charset="0"/>
                  <a:buChar char="•"/>
                </a:pPr>
                <a:r>
                  <a:rPr lang="en-US" sz="2400" dirty="0">
                    <a:latin typeface="Karla" charset="0"/>
                    <a:ea typeface="Karla" charset="0"/>
                    <a:cs typeface="Karla" charset="0"/>
                  </a:rPr>
                  <a:t>the errors </a:t>
                </a:r>
                <a14:m>
                  <m:oMath xmlns:m="http://schemas.openxmlformats.org/officeDocument/2006/math">
                    <m:sSub>
                      <m:sSubPr>
                        <m:ctrlPr>
                          <a:rPr lang="en-US" sz="2400" i="1" smtClean="0">
                            <a:latin typeface="Cambria Math" charset="0"/>
                            <a:ea typeface="Karla" charset="0"/>
                            <a:cs typeface="Karla" charset="0"/>
                          </a:rPr>
                        </m:ctrlPr>
                      </m:sSubPr>
                      <m:e>
                        <m:r>
                          <a:rPr lang="en-US" sz="2400" i="1" smtClean="0">
                            <a:latin typeface="Cambria Math" charset="0"/>
                            <a:ea typeface="Karla" charset="0"/>
                            <a:cs typeface="Karla" charset="0"/>
                          </a:rPr>
                          <m:t>𝜖</m:t>
                        </m:r>
                      </m:e>
                      <m:sub>
                        <m:r>
                          <a:rPr lang="en-US" sz="2400" b="0" i="1" smtClean="0">
                            <a:latin typeface="Cambria Math" charset="0"/>
                            <a:ea typeface="Karla" charset="0"/>
                            <a:cs typeface="Karla" charset="0"/>
                          </a:rPr>
                          <m:t>𝑖</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𝑦</m:t>
                        </m:r>
                      </m:e>
                      <m:sub>
                        <m:r>
                          <a:rPr lang="en-US" sz="2400" b="0" i="1" smtClean="0">
                            <a:latin typeface="Cambria Math" charset="0"/>
                            <a:ea typeface="Karla" charset="0"/>
                            <a:cs typeface="Karla" charset="0"/>
                          </a:rPr>
                          <m:t>𝑖</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acc>
                          <m:accPr>
                            <m:chr m:val="̂"/>
                            <m:ctrlPr>
                              <a:rPr lang="en-US" sz="2400" b="0" i="1" smtClean="0">
                                <a:latin typeface="Cambria Math" charset="0"/>
                                <a:ea typeface="Karla" charset="0"/>
                                <a:cs typeface="Karla" charset="0"/>
                              </a:rPr>
                            </m:ctrlPr>
                          </m:accPr>
                          <m:e>
                            <m:r>
                              <a:rPr lang="en-US" sz="2400" b="0" i="1" smtClean="0">
                                <a:latin typeface="Cambria Math" charset="0"/>
                                <a:ea typeface="Karla" charset="0"/>
                                <a:cs typeface="Karla" charset="0"/>
                              </a:rPr>
                              <m:t>𝑦</m:t>
                            </m:r>
                          </m:e>
                        </m:acc>
                      </m:e>
                      <m:sub>
                        <m:r>
                          <a:rPr lang="en-US" sz="2400" b="0" i="1" smtClean="0">
                            <a:latin typeface="Cambria Math" charset="0"/>
                            <a:ea typeface="Karla" charset="0"/>
                            <a:cs typeface="Karla" charset="0"/>
                          </a:rPr>
                          <m:t>𝑖</m:t>
                        </m:r>
                      </m:sub>
                    </m:sSub>
                    <m:r>
                      <a:rPr lang="en-US" sz="2400" b="0" i="0" smtClean="0">
                        <a:latin typeface="Cambria Math" charset="0"/>
                        <a:ea typeface="Karla" charset="0"/>
                        <a:cs typeface="Karla" charset="0"/>
                      </a:rPr>
                      <m:t> </m:t>
                    </m:r>
                  </m:oMath>
                </a14:m>
                <a:r>
                  <a:rPr lang="en-US" sz="2400" dirty="0">
                    <a:latin typeface="Karla" charset="0"/>
                    <a:ea typeface="Karla" charset="0"/>
                    <a:cs typeface="Karla" charset="0"/>
                  </a:rPr>
                  <a:t>and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𝜖</m:t>
                        </m:r>
                      </m:e>
                      <m:sub>
                        <m:r>
                          <a:rPr lang="en-US" sz="2400" b="0" i="1" smtClean="0">
                            <a:latin typeface="Cambria Math" charset="0"/>
                            <a:ea typeface="Karla" charset="0"/>
                            <a:cs typeface="Karla" charset="0"/>
                          </a:rPr>
                          <m:t>𝑗</m:t>
                        </m:r>
                      </m:sub>
                    </m:sSub>
                    <m:r>
                      <a:rPr lang="en-US" sz="2400" i="1">
                        <a:latin typeface="Cambria Math" charset="0"/>
                        <a:ea typeface="Karla" charset="0"/>
                        <a:cs typeface="Karla" charset="0"/>
                      </a:rPr>
                      <m:t>=</m:t>
                    </m:r>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𝑦</m:t>
                        </m:r>
                      </m:e>
                      <m:sub>
                        <m:r>
                          <a:rPr lang="en-US" sz="2400" b="0" i="1" smtClean="0">
                            <a:latin typeface="Cambria Math" charset="0"/>
                            <a:ea typeface="Karla" charset="0"/>
                            <a:cs typeface="Karla" charset="0"/>
                          </a:rPr>
                          <m:t>𝑗</m:t>
                        </m:r>
                      </m:sub>
                    </m:sSub>
                    <m:r>
                      <a:rPr lang="en-US" sz="2400" i="1">
                        <a:latin typeface="Cambria Math" charset="0"/>
                        <a:ea typeface="Karla" charset="0"/>
                        <a:cs typeface="Karla" charset="0"/>
                      </a:rPr>
                      <m:t>−</m:t>
                    </m:r>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charset="0"/>
                                <a:ea typeface="Karla" charset="0"/>
                                <a:cs typeface="Karla" charset="0"/>
                              </a:rPr>
                              <m:t>𝑦</m:t>
                            </m:r>
                          </m:e>
                        </m:acc>
                      </m:e>
                      <m:sub>
                        <m:r>
                          <a:rPr lang="en-US" sz="2400" b="0" i="1" smtClean="0">
                            <a:latin typeface="Cambria Math" charset="0"/>
                            <a:ea typeface="Karla" charset="0"/>
                            <a:cs typeface="Karla" charset="0"/>
                          </a:rPr>
                          <m:t>𝑗</m:t>
                        </m:r>
                      </m:sub>
                    </m:sSub>
                    <m:r>
                      <a:rPr lang="en-US" sz="2400" i="1">
                        <a:latin typeface="Cambria Math" charset="0"/>
                        <a:ea typeface="Karla" charset="0"/>
                        <a:cs typeface="Karla" charset="0"/>
                      </a:rPr>
                      <m:t> </m:t>
                    </m:r>
                  </m:oMath>
                </a14:m>
                <a:r>
                  <a:rPr lang="en-US" sz="2400" dirty="0">
                    <a:latin typeface="Karla" charset="0"/>
                    <a:ea typeface="Karla" charset="0"/>
                    <a:cs typeface="Karla" charset="0"/>
                  </a:rPr>
                  <a:t> are uncorrelated, for </a:t>
                </a:r>
                <a14:m>
                  <m:oMath xmlns:m="http://schemas.openxmlformats.org/officeDocument/2006/math">
                    <m:r>
                      <a:rPr lang="en-US" sz="2400" b="0" i="1" smtClean="0">
                        <a:latin typeface="Cambria Math" charset="0"/>
                        <a:ea typeface="Karla" charset="0"/>
                        <a:cs typeface="Karla" charset="0"/>
                      </a:rPr>
                      <m:t>𝑖</m:t>
                    </m:r>
                    <m:r>
                      <a:rPr lang="en-US" sz="2400" b="0" i="1" smtClean="0">
                        <a:latin typeface="Cambria Math" charset="0"/>
                        <a:ea typeface="Karla" charset="0"/>
                        <a:cs typeface="Karla" charset="0"/>
                      </a:rPr>
                      <m:t>≠</m:t>
                    </m:r>
                    <m:r>
                      <a:rPr lang="en-US" sz="2400" b="0" i="1" smtClean="0">
                        <a:latin typeface="Cambria Math" charset="0"/>
                        <a:ea typeface="Karla" charset="0"/>
                        <a:cs typeface="Karla" charset="0"/>
                      </a:rPr>
                      <m:t>𝑗</m:t>
                    </m:r>
                  </m:oMath>
                </a14:m>
                <a:r>
                  <a:rPr lang="en-US" sz="2400" dirty="0">
                    <a:latin typeface="Karla" charset="0"/>
                    <a:ea typeface="Karla" charset="0"/>
                    <a:cs typeface="Karla" charset="0"/>
                  </a:rPr>
                  <a:t> ,</a:t>
                </a:r>
              </a:p>
              <a:p>
                <a:pPr marL="582613" indent="-233363">
                  <a:spcAft>
                    <a:spcPts val="1200"/>
                  </a:spcAft>
                  <a:buFont typeface="Arial" charset="0"/>
                  <a:buChar char="•"/>
                </a:pPr>
                <a:r>
                  <a:rPr lang="en-US" sz="2400" dirty="0">
                    <a:latin typeface="Karla" charset="0"/>
                    <a:ea typeface="Karla" charset="0"/>
                    <a:cs typeface="Karla" charset="0"/>
                  </a:rPr>
                  <a:t>each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𝜖</m:t>
                        </m:r>
                      </m:e>
                      <m:sub>
                        <m:r>
                          <a:rPr lang="en-US" sz="2400" i="1">
                            <a:latin typeface="Cambria Math" charset="0"/>
                            <a:ea typeface="Karla" charset="0"/>
                            <a:cs typeface="Karla" charset="0"/>
                          </a:rPr>
                          <m:t>𝑖</m:t>
                        </m:r>
                      </m:sub>
                    </m:sSub>
                  </m:oMath>
                </a14:m>
                <a:r>
                  <a:rPr lang="en-US" sz="2400" dirty="0">
                    <a:latin typeface="Karla" charset="0"/>
                    <a:ea typeface="Karla" charset="0"/>
                    <a:cs typeface="Karla" charset="0"/>
                  </a:rPr>
                  <a:t> is normally distributed with mean 0 and variance </a:t>
                </a:r>
                <a14:m>
                  <m:oMath xmlns:m="http://schemas.openxmlformats.org/officeDocument/2006/math">
                    <m:sSup>
                      <m:sSupPr>
                        <m:ctrlPr>
                          <a:rPr lang="en-US" sz="2400" i="1" smtClean="0">
                            <a:latin typeface="Cambria Math" charset="0"/>
                            <a:ea typeface="Karla" charset="0"/>
                            <a:cs typeface="Karla" charset="0"/>
                          </a:rPr>
                        </m:ctrlPr>
                      </m:sSupPr>
                      <m:e>
                        <m:r>
                          <a:rPr lang="en-US" sz="2400" i="1" smtClean="0">
                            <a:latin typeface="Cambria Math" charset="0"/>
                            <a:ea typeface="Karla" charset="0"/>
                            <a:cs typeface="Karla" charset="0"/>
                          </a:rPr>
                          <m:t>𝜎</m:t>
                        </m:r>
                      </m:e>
                      <m:sup>
                        <m:r>
                          <a:rPr lang="en-US" sz="2400" b="0" i="1" smtClean="0">
                            <a:latin typeface="Cambria Math" charset="0"/>
                            <a:ea typeface="Karla" charset="0"/>
                            <a:cs typeface="Karla" charset="0"/>
                          </a:rPr>
                          <m:t>2</m:t>
                        </m:r>
                      </m:sup>
                    </m:sSup>
                  </m:oMath>
                </a14:m>
                <a:r>
                  <a:rPr lang="en-US" sz="2400" dirty="0">
                    <a:latin typeface="Karla" charset="0"/>
                    <a:ea typeface="Karla" charset="0"/>
                    <a:cs typeface="Karla" charset="0"/>
                  </a:rPr>
                  <a:t>,</a:t>
                </a:r>
              </a:p>
              <a:p>
                <a:r>
                  <a:rPr lang="en-US" sz="2400" dirty="0">
                    <a:latin typeface="Karla" charset="0"/>
                    <a:ea typeface="Karla" charset="0"/>
                    <a:cs typeface="Karla" charset="0"/>
                  </a:rPr>
                  <a:t>then, we can empirically estimate </a:t>
                </a:r>
                <a14:m>
                  <m:oMath xmlns:m="http://schemas.openxmlformats.org/officeDocument/2006/math">
                    <m:sSup>
                      <m:sSupPr>
                        <m:ctrlPr>
                          <a:rPr lang="en-US" sz="2400" i="1">
                            <a:latin typeface="Cambria Math" charset="0"/>
                            <a:ea typeface="Karla" charset="0"/>
                            <a:cs typeface="Karla" charset="0"/>
                          </a:rPr>
                        </m:ctrlPr>
                      </m:sSupPr>
                      <m:e>
                        <m:r>
                          <a:rPr lang="en-US" sz="2400" i="1">
                            <a:latin typeface="Cambria Math" charset="0"/>
                            <a:ea typeface="Karla" charset="0"/>
                            <a:cs typeface="Karla" charset="0"/>
                          </a:rPr>
                          <m:t>𝜎</m:t>
                        </m:r>
                      </m:e>
                      <m:sup>
                        <m:r>
                          <a:rPr lang="en-US" sz="2400" i="1">
                            <a:latin typeface="Cambria Math" charset="0"/>
                            <a:ea typeface="Karla" charset="0"/>
                            <a:cs typeface="Karla" charset="0"/>
                          </a:rPr>
                          <m:t>2</m:t>
                        </m:r>
                      </m:sup>
                    </m:sSup>
                  </m:oMath>
                </a14:m>
                <a:r>
                  <a:rPr lang="en-US" sz="2400" dirty="0">
                    <a:latin typeface="Karla" charset="0"/>
                    <a:ea typeface="Karla" charset="0"/>
                    <a:cs typeface="Karla" charset="0"/>
                  </a:rPr>
                  <a:t>, from the data and our regression line: </a:t>
                </a:r>
              </a:p>
              <a:p>
                <a:pPr>
                  <a:spcAft>
                    <a:spcPts val="1200"/>
                  </a:spcAft>
                </a:pPr>
                <a:endParaRPr lang="en-US" sz="2400" dirty="0">
                  <a:latin typeface="Karla" charset="0"/>
                  <a:ea typeface="Karla" charset="0"/>
                  <a:cs typeface="Karla" charset="0"/>
                </a:endParaRPr>
              </a:p>
              <a:p>
                <a:pPr>
                  <a:spcAft>
                    <a:spcPts val="1200"/>
                  </a:spcAft>
                </a:pPr>
                <a:endParaRPr lang="en-US" sz="2400" dirty="0">
                  <a:latin typeface="Karla" charset="0"/>
                  <a:ea typeface="Karla" charset="0"/>
                  <a:cs typeface="Karla"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2981" y="1164696"/>
                <a:ext cx="11106037" cy="2111143"/>
              </a:xfrm>
              <a:blipFill rotWithShape="0">
                <a:blip r:embed="rId2"/>
                <a:stretch>
                  <a:fillRect l="-823" t="-2312" r="-1262" b="-48844"/>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3388359" y="4373912"/>
            <a:ext cx="5415280" cy="1097280"/>
          </a:xfrm>
          <a:prstGeom prst="rect">
            <a:avLst/>
          </a:prstGeom>
        </p:spPr>
      </p:pic>
      <p:pic>
        <p:nvPicPr>
          <p:cNvPr id="4" name="Picture 3"/>
          <p:cNvPicPr>
            <a:picLocks noChangeAspect="1"/>
          </p:cNvPicPr>
          <p:nvPr/>
        </p:nvPicPr>
        <p:blipFill>
          <a:blip r:embed="rId4"/>
          <a:stretch>
            <a:fillRect/>
          </a:stretch>
        </p:blipFill>
        <p:spPr>
          <a:xfrm>
            <a:off x="4227615" y="5687424"/>
            <a:ext cx="3425146" cy="1030406"/>
          </a:xfrm>
          <a:prstGeom prst="rect">
            <a:avLst/>
          </a:prstGeom>
          <a:solidFill>
            <a:srgbClr val="F9F9F9"/>
          </a:solidFill>
        </p:spPr>
      </p:pic>
      <p:sp>
        <p:nvSpPr>
          <p:cNvPr id="5" name="Slide Number Placeholder 4"/>
          <p:cNvSpPr>
            <a:spLocks noGrp="1"/>
          </p:cNvSpPr>
          <p:nvPr>
            <p:ph type="sldNum" sz="quarter" idx="12"/>
          </p:nvPr>
        </p:nvSpPr>
        <p:spPr/>
        <p:txBody>
          <a:bodyPr/>
          <a:lstStyle/>
          <a:p>
            <a:fld id="{81B7CCDB-6D39-0547-B7B3-C80E39D6513A}" type="slidenum">
              <a:rPr lang="en-US" smtClean="0"/>
              <a:t>4</a:t>
            </a:fld>
            <a:endParaRPr lang="en-US"/>
          </a:p>
        </p:txBody>
      </p:sp>
    </p:spTree>
    <p:extLst>
      <p:ext uri="{BB962C8B-B14F-4D97-AF65-F5344CB8AC3E}">
        <p14:creationId xmlns:p14="http://schemas.microsoft.com/office/powerpoint/2010/main" val="991507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Regression</a:t>
            </a:r>
          </a:p>
        </p:txBody>
      </p:sp>
      <p:sp>
        <p:nvSpPr>
          <p:cNvPr id="3" name="Content Placeholder 2"/>
          <p:cNvSpPr>
            <a:spLocks noGrp="1"/>
          </p:cNvSpPr>
          <p:nvPr>
            <p:ph idx="1"/>
          </p:nvPr>
        </p:nvSpPr>
        <p:spPr>
          <a:xfrm>
            <a:off x="821985" y="1177757"/>
            <a:ext cx="10327008" cy="2111143"/>
          </a:xfrm>
        </p:spPr>
        <p:txBody>
          <a:bodyPr/>
          <a:lstStyle/>
          <a:p>
            <a:r>
              <a:rPr lang="en-US" dirty="0"/>
              <a:t>Again, minimizing the MSE using vector calculus yields,</a:t>
            </a:r>
          </a:p>
          <a:p>
            <a:endParaRPr lang="en-US" dirty="0"/>
          </a:p>
          <a:p>
            <a:endParaRPr lang="en-US" dirty="0"/>
          </a:p>
        </p:txBody>
      </p:sp>
      <p:pic>
        <p:nvPicPr>
          <p:cNvPr id="7" name="Picture 6"/>
          <p:cNvPicPr>
            <a:picLocks noChangeAspect="1"/>
          </p:cNvPicPr>
          <p:nvPr/>
        </p:nvPicPr>
        <p:blipFill>
          <a:blip r:embed="rId2"/>
          <a:stretch>
            <a:fillRect/>
          </a:stretch>
        </p:blipFill>
        <p:spPr>
          <a:xfrm>
            <a:off x="2810489" y="2226376"/>
            <a:ext cx="6350000" cy="782320"/>
          </a:xfrm>
          <a:prstGeom prst="rect">
            <a:avLst/>
          </a:prstGeom>
        </p:spPr>
      </p:pic>
      <p:sp>
        <p:nvSpPr>
          <p:cNvPr id="4" name="Slide Number Placeholder 3"/>
          <p:cNvSpPr>
            <a:spLocks noGrp="1"/>
          </p:cNvSpPr>
          <p:nvPr>
            <p:ph type="sldNum" sz="quarter" idx="12"/>
          </p:nvPr>
        </p:nvSpPr>
        <p:spPr/>
        <p:txBody>
          <a:bodyPr/>
          <a:lstStyle/>
          <a:p>
            <a:fld id="{81B7CCDB-6D39-0547-B7B3-C80E39D6513A}" type="slidenum">
              <a:rPr lang="en-US" smtClean="0"/>
              <a:t>49</a:t>
            </a:fld>
            <a:endParaRPr lang="en-US"/>
          </a:p>
        </p:txBody>
      </p:sp>
    </p:spTree>
    <p:extLst>
      <p:ext uri="{BB962C8B-B14F-4D97-AF65-F5344CB8AC3E}">
        <p14:creationId xmlns:p14="http://schemas.microsoft.com/office/powerpoint/2010/main" val="66235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Errors</a:t>
            </a:r>
          </a:p>
        </p:txBody>
      </p:sp>
      <p:pic>
        <p:nvPicPr>
          <p:cNvPr id="5" name="Picture 4"/>
          <p:cNvPicPr>
            <a:picLocks noChangeAspect="1"/>
          </p:cNvPicPr>
          <p:nvPr/>
        </p:nvPicPr>
        <p:blipFill>
          <a:blip r:embed="rId3"/>
          <a:stretch>
            <a:fillRect/>
          </a:stretch>
        </p:blipFill>
        <p:spPr>
          <a:xfrm>
            <a:off x="8289446" y="1298167"/>
            <a:ext cx="3676092" cy="159462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00585" y="1449855"/>
                <a:ext cx="8948382" cy="1616981"/>
              </a:xfrm>
              <a:prstGeom prst="rect">
                <a:avLst/>
              </a:prstGeom>
            </p:spPr>
            <p:txBody>
              <a:bodyPr wrap="square">
                <a:spAutoFit/>
              </a:bodyPr>
              <a:lstStyle/>
              <a:p>
                <a:pPr>
                  <a:spcAft>
                    <a:spcPts val="1200"/>
                  </a:spcAft>
                </a:pPr>
                <a:r>
                  <a:rPr lang="en-US" sz="2600" b="1" dirty="0">
                    <a:solidFill>
                      <a:schemeClr val="tx1">
                        <a:lumMod val="75000"/>
                        <a:lumOff val="25000"/>
                      </a:schemeClr>
                    </a:solidFill>
                    <a:latin typeface="Karla" charset="0"/>
                    <a:ea typeface="Karla" charset="0"/>
                    <a:cs typeface="Karla" charset="0"/>
                  </a:rPr>
                  <a:t>More data:  </a:t>
                </a:r>
                <a14:m>
                  <m:oMath xmlns:m="http://schemas.openxmlformats.org/officeDocument/2006/math">
                    <m:r>
                      <a:rPr lang="en-US" sz="2600" b="0" i="1" smtClean="0">
                        <a:solidFill>
                          <a:schemeClr val="tx1">
                            <a:lumMod val="75000"/>
                            <a:lumOff val="25000"/>
                          </a:schemeClr>
                        </a:solidFill>
                        <a:latin typeface="Cambria Math" charset="0"/>
                        <a:ea typeface="Karla" charset="0"/>
                        <a:cs typeface="Karla" charset="0"/>
                      </a:rPr>
                      <m:t>𝑛</m:t>
                    </m:r>
                    <m:r>
                      <a:rPr lang="en-US" sz="2600" b="0" i="1" smtClean="0">
                        <a:solidFill>
                          <a:schemeClr val="tx1">
                            <a:lumMod val="75000"/>
                            <a:lumOff val="25000"/>
                          </a:schemeClr>
                        </a:solidFill>
                        <a:latin typeface="Cambria Math" charset="0"/>
                        <a:ea typeface="Karla" charset="0"/>
                        <a:cs typeface="Karla" charset="0"/>
                      </a:rPr>
                      <m:t>↑</m:t>
                    </m:r>
                  </m:oMath>
                </a14:m>
                <a:r>
                  <a:rPr lang="en-US" sz="2600" dirty="0">
                    <a:solidFill>
                      <a:schemeClr val="tx1">
                        <a:lumMod val="75000"/>
                        <a:lumOff val="25000"/>
                      </a:schemeClr>
                    </a:solidFill>
                    <a:latin typeface="Karla" charset="0"/>
                    <a:ea typeface="Karla" charset="0"/>
                    <a:cs typeface="Karla" charset="0"/>
                  </a:rPr>
                  <a:t> and </a:t>
                </a:r>
                <a14:m>
                  <m:oMath xmlns:m="http://schemas.openxmlformats.org/officeDocument/2006/math">
                    <m:nary>
                      <m:naryPr>
                        <m:chr m:val="∑"/>
                        <m:supHide m:val="on"/>
                        <m:ctrlPr>
                          <a:rPr lang="en-US" sz="2600" b="0" i="1" smtClean="0">
                            <a:solidFill>
                              <a:schemeClr val="tx1">
                                <a:lumMod val="75000"/>
                                <a:lumOff val="25000"/>
                              </a:schemeClr>
                            </a:solidFill>
                            <a:latin typeface="Cambria Math" charset="0"/>
                            <a:ea typeface="Karla" charset="0"/>
                            <a:cs typeface="Karla" charset="0"/>
                          </a:rPr>
                        </m:ctrlPr>
                      </m:naryPr>
                      <m:sub>
                        <m:r>
                          <a:rPr lang="en-US" sz="2600" b="0" i="1" smtClean="0">
                            <a:solidFill>
                              <a:schemeClr val="tx1">
                                <a:lumMod val="75000"/>
                                <a:lumOff val="25000"/>
                              </a:schemeClr>
                            </a:solidFill>
                            <a:latin typeface="Cambria Math" charset="0"/>
                            <a:ea typeface="Karla" charset="0"/>
                            <a:cs typeface="Karla" charset="0"/>
                          </a:rPr>
                          <m:t>𝑖</m:t>
                        </m:r>
                      </m:sub>
                      <m:sup/>
                      <m:e>
                        <m:r>
                          <a:rPr lang="en-US" sz="2600" b="0" i="1" smtClean="0">
                            <a:solidFill>
                              <a:schemeClr val="tx1">
                                <a:lumMod val="75000"/>
                                <a:lumOff val="25000"/>
                              </a:schemeClr>
                            </a:solidFill>
                            <a:latin typeface="Cambria Math" charset="0"/>
                            <a:ea typeface="Karla" charset="0"/>
                            <a:cs typeface="Karla" charset="0"/>
                          </a:rPr>
                          <m:t>(</m:t>
                        </m:r>
                        <m:sSup>
                          <m:sSupPr>
                            <m:ctrlPr>
                              <a:rPr lang="en-US" sz="2600" b="0" i="1" smtClean="0">
                                <a:solidFill>
                                  <a:schemeClr val="tx1">
                                    <a:lumMod val="75000"/>
                                    <a:lumOff val="25000"/>
                                  </a:schemeClr>
                                </a:solidFill>
                                <a:latin typeface="Cambria Math" charset="0"/>
                                <a:ea typeface="Karla" charset="0"/>
                                <a:cs typeface="Karla" charset="0"/>
                              </a:rPr>
                            </m:ctrlPr>
                          </m:sSupPr>
                          <m:e>
                            <m:sSub>
                              <m:sSubPr>
                                <m:ctrlPr>
                                  <a:rPr lang="en-US" sz="2600" i="1">
                                    <a:solidFill>
                                      <a:schemeClr val="tx1">
                                        <a:lumMod val="75000"/>
                                        <a:lumOff val="25000"/>
                                      </a:schemeClr>
                                    </a:solidFill>
                                    <a:latin typeface="Cambria Math" charset="0"/>
                                    <a:ea typeface="Karla" charset="0"/>
                                    <a:cs typeface="Karla" charset="0"/>
                                  </a:rPr>
                                </m:ctrlPr>
                              </m:sSubPr>
                              <m:e>
                                <m:r>
                                  <a:rPr lang="en-US" sz="2600" i="1">
                                    <a:solidFill>
                                      <a:schemeClr val="tx1">
                                        <a:lumMod val="75000"/>
                                        <a:lumOff val="25000"/>
                                      </a:schemeClr>
                                    </a:solidFill>
                                    <a:latin typeface="Cambria Math" charset="0"/>
                                    <a:ea typeface="Karla" charset="0"/>
                                    <a:cs typeface="Karla" charset="0"/>
                                  </a:rPr>
                                  <m:t>𝑥</m:t>
                                </m:r>
                              </m:e>
                              <m:sub>
                                <m:r>
                                  <a:rPr lang="en-US" sz="2600" i="1">
                                    <a:solidFill>
                                      <a:schemeClr val="tx1">
                                        <a:lumMod val="75000"/>
                                        <a:lumOff val="25000"/>
                                      </a:schemeClr>
                                    </a:solidFill>
                                    <a:latin typeface="Cambria Math" charset="0"/>
                                    <a:ea typeface="Karla" charset="0"/>
                                    <a:cs typeface="Karla" charset="0"/>
                                  </a:rPr>
                                  <m:t>𝑖</m:t>
                                </m:r>
                              </m:sub>
                            </m:sSub>
                            <m:r>
                              <a:rPr lang="en-US" sz="2600" i="1">
                                <a:solidFill>
                                  <a:schemeClr val="tx1">
                                    <a:lumMod val="75000"/>
                                    <a:lumOff val="25000"/>
                                  </a:schemeClr>
                                </a:solidFill>
                                <a:latin typeface="Cambria Math" charset="0"/>
                                <a:ea typeface="Karla" charset="0"/>
                                <a:cs typeface="Karla" charset="0"/>
                              </a:rPr>
                              <m:t>−</m:t>
                            </m:r>
                            <m:acc>
                              <m:accPr>
                                <m:chr m:val="̅"/>
                                <m:ctrlPr>
                                  <a:rPr lang="en-US" sz="2600" i="1">
                                    <a:solidFill>
                                      <a:schemeClr val="tx1">
                                        <a:lumMod val="75000"/>
                                        <a:lumOff val="25000"/>
                                      </a:schemeClr>
                                    </a:solidFill>
                                    <a:latin typeface="Cambria Math" charset="0"/>
                                    <a:ea typeface="Karla" charset="0"/>
                                    <a:cs typeface="Karla" charset="0"/>
                                  </a:rPr>
                                </m:ctrlPr>
                              </m:accPr>
                              <m:e>
                                <m:r>
                                  <a:rPr lang="en-US" sz="2600" i="1">
                                    <a:solidFill>
                                      <a:schemeClr val="tx1">
                                        <a:lumMod val="75000"/>
                                        <a:lumOff val="25000"/>
                                      </a:schemeClr>
                                    </a:solidFill>
                                    <a:latin typeface="Cambria Math" charset="0"/>
                                    <a:ea typeface="Karla" charset="0"/>
                                    <a:cs typeface="Karla" charset="0"/>
                                  </a:rPr>
                                  <m:t>𝑥</m:t>
                                </m:r>
                              </m:e>
                            </m:acc>
                            <m:r>
                              <a:rPr lang="en-US" sz="2600" i="1">
                                <a:solidFill>
                                  <a:schemeClr val="tx1">
                                    <a:lumMod val="75000"/>
                                    <a:lumOff val="25000"/>
                                  </a:schemeClr>
                                </a:solidFill>
                                <a:latin typeface="Cambria Math" charset="0"/>
                                <a:ea typeface="Karla" charset="0"/>
                                <a:cs typeface="Karla" charset="0"/>
                              </a:rPr>
                              <m:t>)</m:t>
                            </m:r>
                          </m:e>
                          <m:sup>
                            <m:r>
                              <a:rPr lang="en-US" sz="2600" b="0" i="1" smtClean="0">
                                <a:solidFill>
                                  <a:schemeClr val="tx1">
                                    <a:lumMod val="75000"/>
                                    <a:lumOff val="25000"/>
                                  </a:schemeClr>
                                </a:solidFill>
                                <a:latin typeface="Cambria Math" charset="0"/>
                                <a:ea typeface="Karla" charset="0"/>
                                <a:cs typeface="Karla" charset="0"/>
                              </a:rPr>
                              <m:t>2</m:t>
                            </m:r>
                          </m:sup>
                        </m:sSup>
                      </m:e>
                    </m:nary>
                    <m:r>
                      <a:rPr lang="en-US" sz="2600" b="0" i="1" smtClean="0">
                        <a:solidFill>
                          <a:schemeClr val="tx1">
                            <a:lumMod val="75000"/>
                            <a:lumOff val="25000"/>
                          </a:schemeClr>
                        </a:solidFill>
                        <a:latin typeface="Cambria Math" charset="0"/>
                        <a:ea typeface="Cambria Math" charset="0"/>
                        <a:cs typeface="Cambria Math" charset="0"/>
                      </a:rPr>
                      <m:t>↑</m:t>
                    </m:r>
                    <m:r>
                      <a:rPr lang="en-US" sz="2600" i="1">
                        <a:solidFill>
                          <a:schemeClr val="tx1">
                            <a:lumMod val="75000"/>
                            <a:lumOff val="25000"/>
                          </a:schemeClr>
                        </a:solidFill>
                        <a:latin typeface="Cambria Math" charset="0"/>
                        <a:ea typeface="Cambria Math" charset="0"/>
                        <a:cs typeface="Cambria Math" charset="0"/>
                      </a:rPr>
                      <m:t>⟹</m:t>
                    </m:r>
                    <m:r>
                      <a:rPr lang="en-US" sz="2600" b="0" i="1" smtClean="0">
                        <a:solidFill>
                          <a:schemeClr val="tx1">
                            <a:lumMod val="75000"/>
                            <a:lumOff val="25000"/>
                          </a:schemeClr>
                        </a:solidFill>
                        <a:latin typeface="Cambria Math" charset="0"/>
                        <a:ea typeface="Karla" charset="0"/>
                        <a:cs typeface="Karla" charset="0"/>
                      </a:rPr>
                      <m:t>𝑆𝐸</m:t>
                    </m:r>
                    <m:r>
                      <a:rPr lang="en-US" sz="2600" b="0" i="1" smtClean="0">
                        <a:solidFill>
                          <a:schemeClr val="tx1">
                            <a:lumMod val="75000"/>
                            <a:lumOff val="25000"/>
                          </a:schemeClr>
                        </a:solidFill>
                        <a:latin typeface="Cambria Math" charset="0"/>
                        <a:ea typeface="Karla" charset="0"/>
                        <a:cs typeface="Karla" charset="0"/>
                      </a:rPr>
                      <m:t>↓</m:t>
                    </m:r>
                  </m:oMath>
                </a14:m>
                <a:r>
                  <a:rPr lang="en-US" sz="2600" b="0" dirty="0">
                    <a:solidFill>
                      <a:schemeClr val="tx1">
                        <a:lumMod val="75000"/>
                        <a:lumOff val="25000"/>
                      </a:schemeClr>
                    </a:solidFill>
                    <a:latin typeface="Karla" charset="0"/>
                    <a:ea typeface="Karla" charset="0"/>
                    <a:cs typeface="Karla" charset="0"/>
                  </a:rPr>
                  <a:t> </a:t>
                </a:r>
              </a:p>
              <a:p>
                <a:pPr>
                  <a:spcAft>
                    <a:spcPts val="1200"/>
                  </a:spcAft>
                </a:pPr>
                <a:r>
                  <a:rPr lang="en-US" sz="2600" b="1" dirty="0">
                    <a:solidFill>
                      <a:schemeClr val="tx1">
                        <a:lumMod val="75000"/>
                        <a:lumOff val="25000"/>
                      </a:schemeClr>
                    </a:solidFill>
                    <a:latin typeface="Karla" charset="0"/>
                    <a:ea typeface="Karla" charset="0"/>
                    <a:cs typeface="Karla" charset="0"/>
                  </a:rPr>
                  <a:t>Largest coverage</a:t>
                </a:r>
                <a:r>
                  <a:rPr lang="en-US" sz="2600" dirty="0">
                    <a:solidFill>
                      <a:schemeClr val="tx1">
                        <a:lumMod val="75000"/>
                        <a:lumOff val="25000"/>
                      </a:schemeClr>
                    </a:solidFill>
                    <a:latin typeface="Karla" charset="0"/>
                    <a:ea typeface="Karla" charset="0"/>
                    <a:cs typeface="Karla" charset="0"/>
                  </a:rPr>
                  <a:t>: </a:t>
                </a:r>
                <a14:m>
                  <m:oMath xmlns:m="http://schemas.openxmlformats.org/officeDocument/2006/math">
                    <m:r>
                      <a:rPr lang="en-US" sz="2600" b="0" i="1" smtClean="0">
                        <a:solidFill>
                          <a:schemeClr val="tx1">
                            <a:lumMod val="75000"/>
                            <a:lumOff val="25000"/>
                          </a:schemeClr>
                        </a:solidFill>
                        <a:latin typeface="Cambria Math" charset="0"/>
                        <a:ea typeface="Karla" charset="0"/>
                        <a:cs typeface="Karla" charset="0"/>
                      </a:rPr>
                      <m:t>𝑣𝑎𝑟</m:t>
                    </m:r>
                    <m:r>
                      <a:rPr lang="en-US" sz="2600" b="0" i="1" smtClean="0">
                        <a:solidFill>
                          <a:schemeClr val="tx1">
                            <a:lumMod val="75000"/>
                            <a:lumOff val="25000"/>
                          </a:schemeClr>
                        </a:solidFill>
                        <a:latin typeface="Cambria Math" charset="0"/>
                        <a:ea typeface="Karla" charset="0"/>
                        <a:cs typeface="Karla" charset="0"/>
                      </a:rPr>
                      <m:t>(</m:t>
                    </m:r>
                    <m:r>
                      <a:rPr lang="en-US" sz="2600" b="0" i="1" smtClean="0">
                        <a:solidFill>
                          <a:schemeClr val="tx1">
                            <a:lumMod val="75000"/>
                            <a:lumOff val="25000"/>
                          </a:schemeClr>
                        </a:solidFill>
                        <a:latin typeface="Cambria Math" charset="0"/>
                        <a:ea typeface="Karla" charset="0"/>
                        <a:cs typeface="Karla" charset="0"/>
                      </a:rPr>
                      <m:t>𝑥</m:t>
                    </m:r>
                    <m:r>
                      <a:rPr lang="en-US" sz="2600" b="0" i="1" smtClean="0">
                        <a:solidFill>
                          <a:schemeClr val="tx1">
                            <a:lumMod val="75000"/>
                            <a:lumOff val="25000"/>
                          </a:schemeClr>
                        </a:solidFill>
                        <a:latin typeface="Cambria Math" charset="0"/>
                        <a:ea typeface="Karla" charset="0"/>
                        <a:cs typeface="Karla" charset="0"/>
                      </a:rPr>
                      <m:t>)</m:t>
                    </m:r>
                  </m:oMath>
                </a14:m>
                <a:r>
                  <a:rPr lang="en-US" sz="2600" dirty="0">
                    <a:solidFill>
                      <a:schemeClr val="tx1">
                        <a:lumMod val="75000"/>
                        <a:lumOff val="25000"/>
                      </a:schemeClr>
                    </a:solidFill>
                    <a:latin typeface="Karla" charset="0"/>
                    <a:ea typeface="Karla" charset="0"/>
                    <a:cs typeface="Karla" charset="0"/>
                  </a:rPr>
                  <a:t> or </a:t>
                </a:r>
                <a14:m>
                  <m:oMath xmlns:m="http://schemas.openxmlformats.org/officeDocument/2006/math">
                    <m:nary>
                      <m:naryPr>
                        <m:chr m:val="∑"/>
                        <m:supHide m:val="on"/>
                        <m:ctrlPr>
                          <a:rPr lang="en-US" sz="2600" i="1">
                            <a:solidFill>
                              <a:schemeClr val="tx1">
                                <a:lumMod val="75000"/>
                                <a:lumOff val="25000"/>
                              </a:schemeClr>
                            </a:solidFill>
                            <a:latin typeface="Cambria Math" charset="0"/>
                            <a:ea typeface="Karla" charset="0"/>
                            <a:cs typeface="Karla" charset="0"/>
                          </a:rPr>
                        </m:ctrlPr>
                      </m:naryPr>
                      <m:sub>
                        <m:r>
                          <a:rPr lang="en-US" sz="2600" i="1">
                            <a:solidFill>
                              <a:schemeClr val="tx1">
                                <a:lumMod val="75000"/>
                                <a:lumOff val="25000"/>
                              </a:schemeClr>
                            </a:solidFill>
                            <a:latin typeface="Cambria Math" charset="0"/>
                            <a:ea typeface="Karla" charset="0"/>
                            <a:cs typeface="Karla" charset="0"/>
                          </a:rPr>
                          <m:t>𝑖</m:t>
                        </m:r>
                      </m:sub>
                      <m:sup/>
                      <m:e>
                        <m:r>
                          <a:rPr lang="en-US" sz="2600" i="1">
                            <a:solidFill>
                              <a:schemeClr val="tx1">
                                <a:lumMod val="75000"/>
                                <a:lumOff val="25000"/>
                              </a:schemeClr>
                            </a:solidFill>
                            <a:latin typeface="Cambria Math" charset="0"/>
                            <a:ea typeface="Karla" charset="0"/>
                            <a:cs typeface="Karla" charset="0"/>
                          </a:rPr>
                          <m:t>(</m:t>
                        </m:r>
                        <m:sSup>
                          <m:sSupPr>
                            <m:ctrlPr>
                              <a:rPr lang="en-US" sz="2600" i="1">
                                <a:solidFill>
                                  <a:schemeClr val="tx1">
                                    <a:lumMod val="75000"/>
                                    <a:lumOff val="25000"/>
                                  </a:schemeClr>
                                </a:solidFill>
                                <a:latin typeface="Cambria Math" charset="0"/>
                                <a:ea typeface="Karla" charset="0"/>
                                <a:cs typeface="Karla" charset="0"/>
                              </a:rPr>
                            </m:ctrlPr>
                          </m:sSupPr>
                          <m:e>
                            <m:sSub>
                              <m:sSubPr>
                                <m:ctrlPr>
                                  <a:rPr lang="en-US" sz="2600" i="1">
                                    <a:solidFill>
                                      <a:schemeClr val="tx1">
                                        <a:lumMod val="75000"/>
                                        <a:lumOff val="25000"/>
                                      </a:schemeClr>
                                    </a:solidFill>
                                    <a:latin typeface="Cambria Math" charset="0"/>
                                    <a:ea typeface="Karla" charset="0"/>
                                    <a:cs typeface="Karla" charset="0"/>
                                  </a:rPr>
                                </m:ctrlPr>
                              </m:sSubPr>
                              <m:e>
                                <m:r>
                                  <a:rPr lang="en-US" sz="2600" i="1">
                                    <a:solidFill>
                                      <a:schemeClr val="tx1">
                                        <a:lumMod val="75000"/>
                                        <a:lumOff val="25000"/>
                                      </a:schemeClr>
                                    </a:solidFill>
                                    <a:latin typeface="Cambria Math" charset="0"/>
                                    <a:ea typeface="Karla" charset="0"/>
                                    <a:cs typeface="Karla" charset="0"/>
                                  </a:rPr>
                                  <m:t>𝑥</m:t>
                                </m:r>
                              </m:e>
                              <m:sub>
                                <m:r>
                                  <a:rPr lang="en-US" sz="2600" i="1">
                                    <a:solidFill>
                                      <a:schemeClr val="tx1">
                                        <a:lumMod val="75000"/>
                                        <a:lumOff val="25000"/>
                                      </a:schemeClr>
                                    </a:solidFill>
                                    <a:latin typeface="Cambria Math" charset="0"/>
                                    <a:ea typeface="Karla" charset="0"/>
                                    <a:cs typeface="Karla" charset="0"/>
                                  </a:rPr>
                                  <m:t>𝑖</m:t>
                                </m:r>
                              </m:sub>
                            </m:sSub>
                            <m:r>
                              <a:rPr lang="en-US" sz="2600" i="1">
                                <a:solidFill>
                                  <a:schemeClr val="tx1">
                                    <a:lumMod val="75000"/>
                                    <a:lumOff val="25000"/>
                                  </a:schemeClr>
                                </a:solidFill>
                                <a:latin typeface="Cambria Math" charset="0"/>
                                <a:ea typeface="Karla" charset="0"/>
                                <a:cs typeface="Karla" charset="0"/>
                              </a:rPr>
                              <m:t>−</m:t>
                            </m:r>
                            <m:acc>
                              <m:accPr>
                                <m:chr m:val="̅"/>
                                <m:ctrlPr>
                                  <a:rPr lang="en-US" sz="2600" i="1">
                                    <a:solidFill>
                                      <a:schemeClr val="tx1">
                                        <a:lumMod val="75000"/>
                                        <a:lumOff val="25000"/>
                                      </a:schemeClr>
                                    </a:solidFill>
                                    <a:latin typeface="Cambria Math" charset="0"/>
                                    <a:ea typeface="Karla" charset="0"/>
                                    <a:cs typeface="Karla" charset="0"/>
                                  </a:rPr>
                                </m:ctrlPr>
                              </m:accPr>
                              <m:e>
                                <m:r>
                                  <a:rPr lang="en-US" sz="2600" i="1">
                                    <a:solidFill>
                                      <a:schemeClr val="tx1">
                                        <a:lumMod val="75000"/>
                                        <a:lumOff val="25000"/>
                                      </a:schemeClr>
                                    </a:solidFill>
                                    <a:latin typeface="Cambria Math" charset="0"/>
                                    <a:ea typeface="Karla" charset="0"/>
                                    <a:cs typeface="Karla" charset="0"/>
                                  </a:rPr>
                                  <m:t>𝑥</m:t>
                                </m:r>
                              </m:e>
                            </m:acc>
                            <m:r>
                              <a:rPr lang="en-US" sz="2600" i="1">
                                <a:solidFill>
                                  <a:schemeClr val="tx1">
                                    <a:lumMod val="75000"/>
                                    <a:lumOff val="25000"/>
                                  </a:schemeClr>
                                </a:solidFill>
                                <a:latin typeface="Cambria Math" charset="0"/>
                                <a:ea typeface="Karla" charset="0"/>
                                <a:cs typeface="Karla" charset="0"/>
                              </a:rPr>
                              <m:t>)</m:t>
                            </m:r>
                          </m:e>
                          <m:sup>
                            <m:r>
                              <a:rPr lang="en-US" sz="2600" i="1">
                                <a:solidFill>
                                  <a:schemeClr val="tx1">
                                    <a:lumMod val="75000"/>
                                    <a:lumOff val="25000"/>
                                  </a:schemeClr>
                                </a:solidFill>
                                <a:latin typeface="Cambria Math" charset="0"/>
                                <a:ea typeface="Karla" charset="0"/>
                                <a:cs typeface="Karla" charset="0"/>
                              </a:rPr>
                              <m:t>2</m:t>
                            </m:r>
                          </m:sup>
                        </m:sSup>
                      </m:e>
                    </m:nary>
                    <m:r>
                      <a:rPr lang="en-US" sz="2600" i="1">
                        <a:solidFill>
                          <a:schemeClr val="tx1">
                            <a:lumMod val="75000"/>
                            <a:lumOff val="25000"/>
                          </a:schemeClr>
                        </a:solidFill>
                        <a:latin typeface="Cambria Math" charset="0"/>
                        <a:ea typeface="Cambria Math" charset="0"/>
                        <a:cs typeface="Cambria Math" charset="0"/>
                      </a:rPr>
                      <m:t>↑</m:t>
                    </m:r>
                    <m:r>
                      <a:rPr lang="en-US" sz="2600" i="1">
                        <a:solidFill>
                          <a:schemeClr val="tx1">
                            <a:lumMod val="75000"/>
                            <a:lumOff val="25000"/>
                          </a:schemeClr>
                        </a:solidFill>
                        <a:latin typeface="Cambria Math" charset="0"/>
                        <a:ea typeface="Karla" charset="0"/>
                        <a:cs typeface="Karla" charset="0"/>
                      </a:rPr>
                      <m:t> </m:t>
                    </m:r>
                    <m:r>
                      <a:rPr lang="en-US" sz="2600" i="1" smtClean="0">
                        <a:solidFill>
                          <a:schemeClr val="tx1">
                            <a:lumMod val="75000"/>
                            <a:lumOff val="25000"/>
                          </a:schemeClr>
                        </a:solidFill>
                        <a:latin typeface="Cambria Math" charset="0"/>
                        <a:ea typeface="Cambria Math" charset="0"/>
                        <a:cs typeface="Cambria Math" charset="0"/>
                      </a:rPr>
                      <m:t>⟹</m:t>
                    </m:r>
                  </m:oMath>
                </a14:m>
                <a:r>
                  <a:rPr lang="en-US" sz="2600" dirty="0">
                    <a:solidFill>
                      <a:schemeClr val="tx1">
                        <a:lumMod val="75000"/>
                        <a:lumOff val="25000"/>
                      </a:schemeClr>
                    </a:solidFill>
                    <a:ea typeface="Karla" charset="0"/>
                    <a:cs typeface="Karla" charset="0"/>
                  </a:rPr>
                  <a:t> </a:t>
                </a:r>
                <a14:m>
                  <m:oMath xmlns:m="http://schemas.openxmlformats.org/officeDocument/2006/math">
                    <m:r>
                      <a:rPr lang="en-US" sz="2600" i="1">
                        <a:solidFill>
                          <a:schemeClr val="tx1">
                            <a:lumMod val="75000"/>
                            <a:lumOff val="25000"/>
                          </a:schemeClr>
                        </a:solidFill>
                        <a:latin typeface="Cambria Math" charset="0"/>
                        <a:ea typeface="Karla" charset="0"/>
                        <a:cs typeface="Karla" charset="0"/>
                      </a:rPr>
                      <m:t>𝑆𝐸</m:t>
                    </m:r>
                    <m:r>
                      <a:rPr lang="en-US" sz="2600" i="1">
                        <a:solidFill>
                          <a:schemeClr val="tx1">
                            <a:lumMod val="75000"/>
                            <a:lumOff val="25000"/>
                          </a:schemeClr>
                        </a:solidFill>
                        <a:latin typeface="Cambria Math" charset="0"/>
                        <a:ea typeface="Karla" charset="0"/>
                        <a:cs typeface="Karla" charset="0"/>
                      </a:rPr>
                      <m:t>↓</m:t>
                    </m:r>
                  </m:oMath>
                </a14:m>
                <a:endParaRPr lang="en-US" sz="2600" dirty="0">
                  <a:solidFill>
                    <a:schemeClr val="tx1">
                      <a:lumMod val="75000"/>
                      <a:lumOff val="25000"/>
                    </a:schemeClr>
                  </a:solidFill>
                  <a:ea typeface="Karla" charset="0"/>
                  <a:cs typeface="Karla" charset="0"/>
                </a:endParaRPr>
              </a:p>
              <a:p>
                <a:pPr>
                  <a:spcAft>
                    <a:spcPts val="1200"/>
                  </a:spcAft>
                </a:pPr>
                <a:r>
                  <a:rPr lang="en-US" sz="2600" b="1" dirty="0">
                    <a:solidFill>
                      <a:schemeClr val="tx1">
                        <a:lumMod val="75000"/>
                        <a:lumOff val="25000"/>
                      </a:schemeClr>
                    </a:solidFill>
                    <a:latin typeface="Karla" charset="0"/>
                    <a:ea typeface="Karla" charset="0"/>
                    <a:cs typeface="Karla" charset="0"/>
                  </a:rPr>
                  <a:t>Better data: </a:t>
                </a:r>
                <a14:m>
                  <m:oMath xmlns:m="http://schemas.openxmlformats.org/officeDocument/2006/math">
                    <m:sSup>
                      <m:sSupPr>
                        <m:ctrlPr>
                          <a:rPr lang="en-US" sz="2600" b="0" i="1" smtClean="0">
                            <a:solidFill>
                              <a:schemeClr val="tx1">
                                <a:lumMod val="75000"/>
                                <a:lumOff val="25000"/>
                              </a:schemeClr>
                            </a:solidFill>
                            <a:latin typeface="Cambria Math" charset="0"/>
                            <a:ea typeface="Karla" charset="0"/>
                            <a:cs typeface="Karla" charset="0"/>
                          </a:rPr>
                        </m:ctrlPr>
                      </m:sSupPr>
                      <m:e>
                        <m:r>
                          <a:rPr lang="en-US" sz="2600" b="0" i="1" smtClean="0">
                            <a:solidFill>
                              <a:schemeClr val="tx1">
                                <a:lumMod val="75000"/>
                                <a:lumOff val="25000"/>
                              </a:schemeClr>
                            </a:solidFill>
                            <a:latin typeface="Cambria Math" charset="0"/>
                            <a:ea typeface="Karla" charset="0"/>
                            <a:cs typeface="Karla" charset="0"/>
                          </a:rPr>
                          <m:t>𝜎</m:t>
                        </m:r>
                      </m:e>
                      <m:sup>
                        <m:r>
                          <a:rPr lang="en-US" sz="2600" b="0" i="1" smtClean="0">
                            <a:solidFill>
                              <a:schemeClr val="tx1">
                                <a:lumMod val="75000"/>
                                <a:lumOff val="25000"/>
                              </a:schemeClr>
                            </a:solidFill>
                            <a:latin typeface="Cambria Math" charset="0"/>
                            <a:ea typeface="Karla" charset="0"/>
                            <a:cs typeface="Karla" charset="0"/>
                          </a:rPr>
                          <m:t>2</m:t>
                        </m:r>
                      </m:sup>
                    </m:sSup>
                    <m:r>
                      <a:rPr lang="en-US" sz="2600" b="0" i="1" smtClean="0">
                        <a:solidFill>
                          <a:schemeClr val="tx1">
                            <a:lumMod val="75000"/>
                            <a:lumOff val="25000"/>
                          </a:schemeClr>
                        </a:solidFill>
                        <a:latin typeface="Cambria Math" charset="0"/>
                        <a:ea typeface="Cambria Math" charset="0"/>
                        <a:cs typeface="Cambria Math" charset="0"/>
                      </a:rPr>
                      <m:t>↓ ⇒</m:t>
                    </m:r>
                    <m:r>
                      <a:rPr lang="en-US" sz="2600" b="0" i="1" smtClean="0">
                        <a:solidFill>
                          <a:schemeClr val="tx1">
                            <a:lumMod val="75000"/>
                            <a:lumOff val="25000"/>
                          </a:schemeClr>
                        </a:solidFill>
                        <a:latin typeface="Cambria Math" charset="0"/>
                        <a:ea typeface="Cambria Math" charset="0"/>
                        <a:cs typeface="Cambria Math" charset="0"/>
                      </a:rPr>
                      <m:t>𝑆𝐸</m:t>
                    </m:r>
                    <m:r>
                      <a:rPr lang="en-US" sz="2600" b="0" i="1" smtClean="0">
                        <a:solidFill>
                          <a:schemeClr val="tx1">
                            <a:lumMod val="75000"/>
                            <a:lumOff val="25000"/>
                          </a:schemeClr>
                        </a:solidFill>
                        <a:latin typeface="Cambria Math" charset="0"/>
                        <a:ea typeface="Cambria Math" charset="0"/>
                        <a:cs typeface="Cambria Math" charset="0"/>
                      </a:rPr>
                      <m:t>↓</m:t>
                    </m:r>
                  </m:oMath>
                </a14:m>
                <a:r>
                  <a:rPr lang="en-US" sz="2600" dirty="0">
                    <a:solidFill>
                      <a:schemeClr val="tx1">
                        <a:lumMod val="75000"/>
                        <a:lumOff val="25000"/>
                      </a:schemeClr>
                    </a:solidFill>
                    <a:latin typeface="Karla" charset="0"/>
                    <a:ea typeface="Karla" charset="0"/>
                    <a:cs typeface="Karla"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00585" y="1449855"/>
                <a:ext cx="8948382" cy="1616981"/>
              </a:xfrm>
              <a:prstGeom prst="rect">
                <a:avLst/>
              </a:prstGeom>
              <a:blipFill rotWithShape="0">
                <a:blip r:embed="rId4"/>
                <a:stretch>
                  <a:fillRect l="-1226" t="-3019" b="-8679"/>
                </a:stretch>
              </a:blipFill>
            </p:spPr>
            <p:txBody>
              <a:bodyPr/>
              <a:lstStyle/>
              <a:p>
                <a:r>
                  <a:rPr lang="en-US">
                    <a:noFill/>
                  </a:rPr>
                  <a:t> </a:t>
                </a:r>
              </a:p>
            </p:txBody>
          </p:sp>
        </mc:Fallback>
      </mc:AlternateContent>
      <p:cxnSp>
        <p:nvCxnSpPr>
          <p:cNvPr id="4" name="Straight Connector 3"/>
          <p:cNvCxnSpPr/>
          <p:nvPr/>
        </p:nvCxnSpPr>
        <p:spPr>
          <a:xfrm>
            <a:off x="0" y="3581400"/>
            <a:ext cx="12192000"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a:stretch>
            <a:fillRect/>
          </a:stretch>
        </p:blipFill>
        <p:spPr>
          <a:xfrm>
            <a:off x="8488907" y="3930555"/>
            <a:ext cx="3257739" cy="980044"/>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700585" y="4270014"/>
                <a:ext cx="8948382" cy="514821"/>
              </a:xfrm>
              <a:prstGeom prst="rect">
                <a:avLst/>
              </a:prstGeom>
            </p:spPr>
            <p:txBody>
              <a:bodyPr wrap="square">
                <a:spAutoFit/>
              </a:bodyPr>
              <a:lstStyle/>
              <a:p>
                <a:pPr>
                  <a:spcAft>
                    <a:spcPts val="1200"/>
                  </a:spcAft>
                </a:pPr>
                <a:r>
                  <a:rPr lang="en-US" sz="2600" b="1" dirty="0">
                    <a:solidFill>
                      <a:schemeClr val="tx1">
                        <a:lumMod val="75000"/>
                        <a:lumOff val="25000"/>
                      </a:schemeClr>
                    </a:solidFill>
                    <a:latin typeface="Karla" charset="0"/>
                    <a:ea typeface="Karla" charset="0"/>
                    <a:cs typeface="Karla" charset="0"/>
                  </a:rPr>
                  <a:t>Better model:  </a:t>
                </a:r>
                <a14:m>
                  <m:oMath xmlns:m="http://schemas.openxmlformats.org/officeDocument/2006/math">
                    <m:r>
                      <a:rPr lang="en-US" sz="2600" b="0" i="0" smtClean="0">
                        <a:solidFill>
                          <a:schemeClr val="tx1">
                            <a:lumMod val="75000"/>
                            <a:lumOff val="25000"/>
                          </a:schemeClr>
                        </a:solidFill>
                        <a:latin typeface="Cambria Math" charset="0"/>
                        <a:ea typeface="Karla" charset="0"/>
                        <a:cs typeface="Karla" charset="0"/>
                      </a:rPr>
                      <m:t>(</m:t>
                    </m:r>
                    <m:acc>
                      <m:accPr>
                        <m:chr m:val="̂"/>
                        <m:ctrlPr>
                          <a:rPr lang="en-US" sz="2600" i="1" smtClean="0">
                            <a:solidFill>
                              <a:schemeClr val="tx1">
                                <a:lumMod val="75000"/>
                                <a:lumOff val="25000"/>
                              </a:schemeClr>
                            </a:solidFill>
                            <a:latin typeface="Cambria Math" charset="0"/>
                            <a:ea typeface="Karla" charset="0"/>
                            <a:cs typeface="Karla" charset="0"/>
                          </a:rPr>
                        </m:ctrlPr>
                      </m:accPr>
                      <m:e>
                        <m:r>
                          <a:rPr lang="en-US" sz="2600" b="0" i="1" smtClean="0">
                            <a:solidFill>
                              <a:schemeClr val="tx1">
                                <a:lumMod val="75000"/>
                                <a:lumOff val="25000"/>
                              </a:schemeClr>
                            </a:solidFill>
                            <a:latin typeface="Cambria Math" charset="0"/>
                            <a:ea typeface="Karla" charset="0"/>
                            <a:cs typeface="Karla" charset="0"/>
                          </a:rPr>
                          <m:t>𝑓</m:t>
                        </m:r>
                      </m:e>
                    </m:acc>
                    <m:r>
                      <a:rPr lang="en-US" sz="2600" b="0" i="1" dirty="0" smtClean="0">
                        <a:solidFill>
                          <a:schemeClr val="tx1">
                            <a:lumMod val="75000"/>
                            <a:lumOff val="25000"/>
                          </a:schemeClr>
                        </a:solidFill>
                        <a:latin typeface="Cambria Math" charset="0"/>
                        <a:ea typeface="Karla" charset="0"/>
                        <a:cs typeface="Karla" charset="0"/>
                      </a:rPr>
                      <m:t>−</m:t>
                    </m:r>
                    <m:sSub>
                      <m:sSubPr>
                        <m:ctrlPr>
                          <a:rPr lang="en-US" sz="2600" i="1" dirty="0" smtClean="0">
                            <a:solidFill>
                              <a:schemeClr val="tx1">
                                <a:lumMod val="75000"/>
                                <a:lumOff val="25000"/>
                              </a:schemeClr>
                            </a:solidFill>
                            <a:latin typeface="Cambria Math" charset="0"/>
                            <a:ea typeface="Karla" charset="0"/>
                            <a:cs typeface="Karla" charset="0"/>
                          </a:rPr>
                        </m:ctrlPr>
                      </m:sSubPr>
                      <m:e>
                        <m:r>
                          <a:rPr lang="en-US" sz="2600" b="0" i="1" dirty="0" smtClean="0">
                            <a:solidFill>
                              <a:schemeClr val="tx1">
                                <a:lumMod val="75000"/>
                                <a:lumOff val="25000"/>
                              </a:schemeClr>
                            </a:solidFill>
                            <a:latin typeface="Cambria Math" charset="0"/>
                            <a:ea typeface="Karla" charset="0"/>
                            <a:cs typeface="Karla" charset="0"/>
                          </a:rPr>
                          <m:t>𝑦</m:t>
                        </m:r>
                      </m:e>
                      <m:sub>
                        <m:r>
                          <a:rPr lang="en-US" sz="2600" b="0" i="1" dirty="0" smtClean="0">
                            <a:solidFill>
                              <a:schemeClr val="tx1">
                                <a:lumMod val="75000"/>
                                <a:lumOff val="25000"/>
                              </a:schemeClr>
                            </a:solidFill>
                            <a:latin typeface="Cambria Math" charset="0"/>
                            <a:ea typeface="Karla" charset="0"/>
                            <a:cs typeface="Karla" charset="0"/>
                          </a:rPr>
                          <m:t>𝑖</m:t>
                        </m:r>
                      </m:sub>
                    </m:sSub>
                    <m:r>
                      <a:rPr lang="en-US" sz="2600" b="0" i="1" dirty="0" smtClean="0">
                        <a:solidFill>
                          <a:schemeClr val="tx1">
                            <a:lumMod val="75000"/>
                            <a:lumOff val="25000"/>
                          </a:schemeClr>
                        </a:solidFill>
                        <a:latin typeface="Cambria Math" charset="0"/>
                        <a:ea typeface="Karla" charset="0"/>
                        <a:cs typeface="Karla" charset="0"/>
                      </a:rPr>
                      <m:t>) </m:t>
                    </m:r>
                    <m:r>
                      <a:rPr lang="en-US" sz="2600" i="1">
                        <a:solidFill>
                          <a:schemeClr val="tx1">
                            <a:lumMod val="75000"/>
                            <a:lumOff val="25000"/>
                          </a:schemeClr>
                        </a:solidFill>
                        <a:latin typeface="Cambria Math" charset="0"/>
                        <a:ea typeface="Karla" charset="0"/>
                        <a:cs typeface="Karla" charset="0"/>
                      </a:rPr>
                      <m:t>↓</m:t>
                    </m:r>
                  </m:oMath>
                </a14:m>
                <a:r>
                  <a:rPr lang="en-US" sz="2600" dirty="0">
                    <a:solidFill>
                      <a:schemeClr val="tx1">
                        <a:lumMod val="75000"/>
                        <a:lumOff val="25000"/>
                      </a:schemeClr>
                    </a:solidFill>
                    <a:latin typeface="Karla" charset="0"/>
                    <a:ea typeface="Karla" charset="0"/>
                    <a:cs typeface="Karla" charset="0"/>
                  </a:rPr>
                  <a:t> </a:t>
                </a:r>
                <a14:m>
                  <m:oMath xmlns:m="http://schemas.openxmlformats.org/officeDocument/2006/math">
                    <m:r>
                      <a:rPr lang="en-US" sz="2600" i="1">
                        <a:solidFill>
                          <a:schemeClr val="tx1">
                            <a:lumMod val="75000"/>
                            <a:lumOff val="25000"/>
                          </a:schemeClr>
                        </a:solidFill>
                        <a:latin typeface="Cambria Math" charset="0"/>
                        <a:ea typeface="Cambria Math" charset="0"/>
                        <a:cs typeface="Cambria Math" charset="0"/>
                      </a:rPr>
                      <m:t>⟹</m:t>
                    </m:r>
                    <m:r>
                      <a:rPr lang="en-US" sz="2600" b="0" i="1" smtClean="0">
                        <a:solidFill>
                          <a:schemeClr val="tx1">
                            <a:lumMod val="75000"/>
                            <a:lumOff val="25000"/>
                          </a:schemeClr>
                        </a:solidFill>
                        <a:latin typeface="Cambria Math" charset="0"/>
                        <a:ea typeface="Cambria Math" charset="0"/>
                        <a:cs typeface="Cambria Math" charset="0"/>
                      </a:rPr>
                      <m:t>𝜎</m:t>
                    </m:r>
                    <m:r>
                      <a:rPr lang="en-US" sz="2600" b="0" i="1" smtClean="0">
                        <a:solidFill>
                          <a:schemeClr val="tx1">
                            <a:lumMod val="75000"/>
                            <a:lumOff val="25000"/>
                          </a:schemeClr>
                        </a:solidFill>
                        <a:latin typeface="Cambria Math" charset="0"/>
                        <a:ea typeface="Karla" charset="0"/>
                        <a:cs typeface="Karla" charset="0"/>
                      </a:rPr>
                      <m:t>↓ </m:t>
                    </m:r>
                    <m:r>
                      <a:rPr lang="en-US" sz="2600" i="1">
                        <a:solidFill>
                          <a:schemeClr val="tx1">
                            <a:lumMod val="75000"/>
                            <a:lumOff val="25000"/>
                          </a:schemeClr>
                        </a:solidFill>
                        <a:latin typeface="Cambria Math" charset="0"/>
                        <a:ea typeface="Cambria Math" charset="0"/>
                        <a:cs typeface="Cambria Math" charset="0"/>
                      </a:rPr>
                      <m:t>⟹</m:t>
                    </m:r>
                    <m:r>
                      <a:rPr lang="en-US" sz="2600" b="0" i="1" smtClean="0">
                        <a:solidFill>
                          <a:schemeClr val="tx1">
                            <a:lumMod val="75000"/>
                            <a:lumOff val="25000"/>
                          </a:schemeClr>
                        </a:solidFill>
                        <a:latin typeface="Cambria Math" charset="0"/>
                        <a:ea typeface="Cambria Math" charset="0"/>
                        <a:cs typeface="Cambria Math" charset="0"/>
                      </a:rPr>
                      <m:t>𝑆𝐸</m:t>
                    </m:r>
                    <m:r>
                      <a:rPr lang="en-US" sz="2600" b="0" i="1" smtClean="0">
                        <a:solidFill>
                          <a:schemeClr val="tx1">
                            <a:lumMod val="75000"/>
                            <a:lumOff val="25000"/>
                          </a:schemeClr>
                        </a:solidFill>
                        <a:latin typeface="Cambria Math" charset="0"/>
                        <a:ea typeface="Cambria Math" charset="0"/>
                        <a:cs typeface="Cambria Math" charset="0"/>
                      </a:rPr>
                      <m:t>↓</m:t>
                    </m:r>
                  </m:oMath>
                </a14:m>
                <a:endParaRPr lang="en-US" sz="2600" b="0" i="1" dirty="0">
                  <a:solidFill>
                    <a:schemeClr val="tx1">
                      <a:lumMod val="75000"/>
                      <a:lumOff val="25000"/>
                    </a:schemeClr>
                  </a:solidFill>
                  <a:latin typeface="Karla" charset="0"/>
                  <a:ea typeface="Karla" charset="0"/>
                  <a:cs typeface="Karla"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0585" y="4270014"/>
                <a:ext cx="8948382" cy="514821"/>
              </a:xfrm>
              <a:prstGeom prst="rect">
                <a:avLst/>
              </a:prstGeom>
              <a:blipFill rotWithShape="0">
                <a:blip r:embed="rId6"/>
                <a:stretch>
                  <a:fillRect l="-1226" t="-588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00585" y="5342378"/>
                <a:ext cx="9835486" cy="513667"/>
              </a:xfrm>
              <a:prstGeom prst="rect">
                <a:avLst/>
              </a:prstGeom>
            </p:spPr>
            <p:txBody>
              <a:bodyPr wrap="square">
                <a:spAutoFit/>
              </a:bodyPr>
              <a:lstStyle/>
              <a:p>
                <a:pPr>
                  <a:spcAft>
                    <a:spcPts val="1200"/>
                  </a:spcAft>
                </a:pPr>
                <a:r>
                  <a:rPr lang="en-US" sz="2600" b="1" dirty="0">
                    <a:solidFill>
                      <a:schemeClr val="accent2"/>
                    </a:solidFill>
                    <a:latin typeface="Karla" charset="0"/>
                    <a:ea typeface="Karla" charset="0"/>
                    <a:cs typeface="Karla" charset="0"/>
                  </a:rPr>
                  <a:t>Question: </a:t>
                </a:r>
                <a:r>
                  <a:rPr lang="en-US" sz="2600" dirty="0">
                    <a:solidFill>
                      <a:schemeClr val="tx1">
                        <a:lumMod val="75000"/>
                        <a:lumOff val="25000"/>
                      </a:schemeClr>
                    </a:solidFill>
                    <a:latin typeface="Karla" charset="0"/>
                    <a:ea typeface="Karla" charset="0"/>
                    <a:cs typeface="Karla" charset="0"/>
                  </a:rPr>
                  <a:t>What happens to the </a:t>
                </a:r>
                <a14:m>
                  <m:oMath xmlns:m="http://schemas.openxmlformats.org/officeDocument/2006/math">
                    <m:acc>
                      <m:accPr>
                        <m:chr m:val="̂"/>
                        <m:ctrlPr>
                          <a:rPr lang="en-US" sz="2600" i="1">
                            <a:solidFill>
                              <a:schemeClr val="tx1">
                                <a:lumMod val="75000"/>
                                <a:lumOff val="25000"/>
                              </a:schemeClr>
                            </a:solidFill>
                            <a:latin typeface="Cambria Math" charset="0"/>
                            <a:ea typeface="Karla" charset="0"/>
                            <a:cs typeface="Karla" charset="0"/>
                          </a:rPr>
                        </m:ctrlPr>
                      </m:accPr>
                      <m:e>
                        <m:sSub>
                          <m:sSubPr>
                            <m:ctrlPr>
                              <a:rPr lang="en-US" sz="2600" i="1">
                                <a:solidFill>
                                  <a:schemeClr val="tx1">
                                    <a:lumMod val="75000"/>
                                    <a:lumOff val="25000"/>
                                  </a:schemeClr>
                                </a:solidFill>
                                <a:latin typeface="Cambria Math" charset="0"/>
                                <a:ea typeface="Karla" charset="0"/>
                                <a:cs typeface="Karla" charset="0"/>
                              </a:rPr>
                            </m:ctrlPr>
                          </m:sSubPr>
                          <m:e>
                            <m:r>
                              <a:rPr lang="en-US" sz="2600" b="0" i="1">
                                <a:solidFill>
                                  <a:schemeClr val="tx1">
                                    <a:lumMod val="75000"/>
                                    <a:lumOff val="25000"/>
                                  </a:schemeClr>
                                </a:solidFill>
                                <a:latin typeface="Cambria Math" charset="0"/>
                                <a:ea typeface="Karla" charset="0"/>
                                <a:cs typeface="Karla" charset="0"/>
                              </a:rPr>
                              <m:t>𝛽</m:t>
                            </m:r>
                          </m:e>
                          <m:sub>
                            <m:r>
                              <a:rPr lang="en-US" sz="2600" b="0" i="1">
                                <a:solidFill>
                                  <a:schemeClr val="tx1">
                                    <a:lumMod val="75000"/>
                                    <a:lumOff val="25000"/>
                                  </a:schemeClr>
                                </a:solidFill>
                                <a:latin typeface="Cambria Math" charset="0"/>
                                <a:ea typeface="Karla" charset="0"/>
                                <a:cs typeface="Karla" charset="0"/>
                              </a:rPr>
                              <m:t>0</m:t>
                            </m:r>
                          </m:sub>
                        </m:sSub>
                      </m:e>
                    </m:acc>
                  </m:oMath>
                </a14:m>
                <a:r>
                  <a:rPr lang="en-US" sz="2600" i="1" dirty="0">
                    <a:solidFill>
                      <a:schemeClr val="tx1">
                        <a:lumMod val="75000"/>
                        <a:lumOff val="25000"/>
                      </a:schemeClr>
                    </a:solidFill>
                    <a:latin typeface="Karla" charset="0"/>
                    <a:ea typeface="Karla" charset="0"/>
                    <a:cs typeface="Karla" charset="0"/>
                  </a:rPr>
                  <a:t>,  </a:t>
                </a:r>
                <a14:m>
                  <m:oMath xmlns:m="http://schemas.openxmlformats.org/officeDocument/2006/math">
                    <m:acc>
                      <m:accPr>
                        <m:chr m:val="̂"/>
                        <m:ctrlPr>
                          <a:rPr lang="en-US" sz="2600" i="1">
                            <a:solidFill>
                              <a:schemeClr val="tx1">
                                <a:lumMod val="75000"/>
                                <a:lumOff val="25000"/>
                              </a:schemeClr>
                            </a:solidFill>
                            <a:latin typeface="Cambria Math" charset="0"/>
                            <a:ea typeface="Karla" charset="0"/>
                            <a:cs typeface="Karla" charset="0"/>
                          </a:rPr>
                        </m:ctrlPr>
                      </m:accPr>
                      <m:e>
                        <m:sSub>
                          <m:sSubPr>
                            <m:ctrlPr>
                              <a:rPr lang="en-US" sz="2600" i="1">
                                <a:solidFill>
                                  <a:schemeClr val="tx1">
                                    <a:lumMod val="75000"/>
                                    <a:lumOff val="25000"/>
                                  </a:schemeClr>
                                </a:solidFill>
                                <a:latin typeface="Cambria Math" charset="0"/>
                                <a:ea typeface="Karla" charset="0"/>
                                <a:cs typeface="Karla" charset="0"/>
                              </a:rPr>
                            </m:ctrlPr>
                          </m:sSubPr>
                          <m:e>
                            <m:r>
                              <a:rPr lang="en-US" sz="2600" b="0" i="1">
                                <a:solidFill>
                                  <a:schemeClr val="tx1">
                                    <a:lumMod val="75000"/>
                                    <a:lumOff val="25000"/>
                                  </a:schemeClr>
                                </a:solidFill>
                                <a:latin typeface="Cambria Math" charset="0"/>
                                <a:ea typeface="Karla" charset="0"/>
                                <a:cs typeface="Karla" charset="0"/>
                              </a:rPr>
                              <m:t>𝛽</m:t>
                            </m:r>
                          </m:e>
                          <m:sub>
                            <m:r>
                              <a:rPr lang="en-US" sz="2600" b="0" i="1" smtClean="0">
                                <a:solidFill>
                                  <a:schemeClr val="tx1">
                                    <a:lumMod val="75000"/>
                                    <a:lumOff val="25000"/>
                                  </a:schemeClr>
                                </a:solidFill>
                                <a:latin typeface="Cambria Math" charset="0"/>
                                <a:ea typeface="Karla" charset="0"/>
                                <a:cs typeface="Karla" charset="0"/>
                              </a:rPr>
                              <m:t>1</m:t>
                            </m:r>
                          </m:sub>
                        </m:sSub>
                      </m:e>
                    </m:acc>
                  </m:oMath>
                </a14:m>
                <a:r>
                  <a:rPr lang="en-US" sz="2600" i="1" dirty="0">
                    <a:solidFill>
                      <a:schemeClr val="tx1">
                        <a:lumMod val="75000"/>
                        <a:lumOff val="25000"/>
                      </a:schemeClr>
                    </a:solidFill>
                    <a:latin typeface="Karla" charset="0"/>
                    <a:ea typeface="Karla" charset="0"/>
                    <a:cs typeface="Karla" charset="0"/>
                  </a:rPr>
                  <a:t> </a:t>
                </a:r>
                <a:r>
                  <a:rPr lang="en-US" sz="2600" dirty="0">
                    <a:solidFill>
                      <a:schemeClr val="tx1">
                        <a:lumMod val="75000"/>
                        <a:lumOff val="25000"/>
                      </a:schemeClr>
                    </a:solidFill>
                    <a:latin typeface="Karla" charset="0"/>
                    <a:ea typeface="Karla" charset="0"/>
                    <a:cs typeface="Karla" charset="0"/>
                  </a:rPr>
                  <a:t>under these scenarios?</a:t>
                </a:r>
                <a:endParaRPr lang="en-US" sz="2600" i="1" dirty="0">
                  <a:solidFill>
                    <a:schemeClr val="tx1">
                      <a:lumMod val="75000"/>
                      <a:lumOff val="25000"/>
                    </a:schemeClr>
                  </a:solidFill>
                  <a:latin typeface="Karla" charset="0"/>
                  <a:ea typeface="Karla" charset="0"/>
                  <a:cs typeface="Karla"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00585" y="5342378"/>
                <a:ext cx="9835486" cy="513667"/>
              </a:xfrm>
              <a:prstGeom prst="rect">
                <a:avLst/>
              </a:prstGeom>
              <a:blipFill rotWithShape="0">
                <a:blip r:embed="rId7"/>
                <a:stretch>
                  <a:fillRect l="-1116" t="-5882" b="-29412"/>
                </a:stretch>
              </a:blipFill>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81B7CCDB-6D39-0547-B7B3-C80E39D6513A}" type="slidenum">
              <a:rPr lang="en-US" smtClean="0"/>
              <a:t>5</a:t>
            </a:fld>
            <a:endParaRPr lang="en-US"/>
          </a:p>
        </p:txBody>
      </p:sp>
    </p:spTree>
    <p:extLst>
      <p:ext uri="{BB962C8B-B14F-4D97-AF65-F5344CB8AC3E}">
        <p14:creationId xmlns:p14="http://schemas.microsoft.com/office/powerpoint/2010/main" val="10214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Errors</a:t>
            </a:r>
          </a:p>
        </p:txBody>
      </p:sp>
      <p:sp>
        <p:nvSpPr>
          <p:cNvPr id="3" name="Content Placeholder 2"/>
          <p:cNvSpPr>
            <a:spLocks noGrp="1"/>
          </p:cNvSpPr>
          <p:nvPr>
            <p:ph idx="1"/>
          </p:nvPr>
        </p:nvSpPr>
        <p:spPr>
          <a:xfrm>
            <a:off x="542981" y="983807"/>
            <a:ext cx="11649019" cy="1233730"/>
          </a:xfrm>
        </p:spPr>
        <p:txBody>
          <a:bodyPr/>
          <a:lstStyle/>
          <a:p>
            <a:pPr>
              <a:spcAft>
                <a:spcPts val="1200"/>
              </a:spcAft>
            </a:pPr>
            <a:r>
              <a:rPr lang="en-US" sz="2400" dirty="0">
                <a:solidFill>
                  <a:schemeClr val="tx1">
                    <a:lumMod val="75000"/>
                    <a:lumOff val="25000"/>
                  </a:schemeClr>
                </a:solidFill>
                <a:latin typeface="Karla" charset="0"/>
                <a:ea typeface="Karla" charset="0"/>
                <a:cs typeface="Karla" charset="0"/>
              </a:rPr>
              <a:t>The</a:t>
            </a:r>
            <a:r>
              <a:rPr lang="en-US" sz="2400" b="1" dirty="0">
                <a:solidFill>
                  <a:schemeClr val="tx1">
                    <a:lumMod val="75000"/>
                    <a:lumOff val="25000"/>
                  </a:schemeClr>
                </a:solidFill>
                <a:latin typeface="Karla" charset="0"/>
                <a:ea typeface="Karla" charset="0"/>
                <a:cs typeface="Karla" charset="0"/>
              </a:rPr>
              <a:t> </a:t>
            </a:r>
            <a:r>
              <a:rPr lang="en-US" sz="2400" dirty="0">
                <a:solidFill>
                  <a:schemeClr val="tx1">
                    <a:lumMod val="75000"/>
                    <a:lumOff val="25000"/>
                  </a:schemeClr>
                </a:solidFill>
                <a:latin typeface="Karla" charset="0"/>
                <a:ea typeface="Karla" charset="0"/>
                <a:cs typeface="Karla" charset="0"/>
              </a:rPr>
              <a:t>following results  are for the coefficients for TV advertising:</a:t>
            </a:r>
          </a:p>
          <a:p>
            <a:pPr>
              <a:spcAft>
                <a:spcPts val="1200"/>
              </a:spcAft>
            </a:pP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36507419"/>
                  </p:ext>
                </p:extLst>
              </p:nvPr>
            </p:nvGraphicFramePr>
            <p:xfrm>
              <a:off x="3462867" y="1464623"/>
              <a:ext cx="5418666"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tblGrid>
                  <a:tr h="37084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nb-NO" dirty="0"/>
                            <a:t>0.0061</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0.0061</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36507419"/>
                  </p:ext>
                </p:extLst>
              </p:nvPr>
            </p:nvGraphicFramePr>
            <p:xfrm>
              <a:off x="3462867" y="1464623"/>
              <a:ext cx="5418666" cy="1139254"/>
            </p:xfrm>
            <a:graphic>
              <a:graphicData uri="http://schemas.openxmlformats.org/drawingml/2006/table">
                <a:tbl>
                  <a:tblPr firstRow="1" bandRow="1">
                    <a:tableStyleId>{793D81CF-94F2-401A-BA57-92F5A7B2D0C5}</a:tableStyleId>
                  </a:tblPr>
                  <a:tblGrid>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2"/>
                          <a:stretch>
                            <a:fillRect l="-100450" t="-7576" r="-676" b="-207576"/>
                          </a:stretch>
                        </a:blipFill>
                      </a:tcPr>
                    </a:tc>
                  </a:tr>
                  <a:tr h="370840">
                    <a:tc>
                      <a:txBody>
                        <a:bodyPr/>
                        <a:lstStyle/>
                        <a:p>
                          <a:r>
                            <a:rPr lang="en-US" dirty="0" smtClean="0"/>
                            <a:t>Analytic Formula</a:t>
                          </a:r>
                          <a:endParaRPr lang="en-US" dirty="0"/>
                        </a:p>
                      </a:txBody>
                      <a:tcPr/>
                    </a:tc>
                    <a:tc>
                      <a:txBody>
                        <a:bodyPr/>
                        <a:lstStyle/>
                        <a:p>
                          <a:pPr algn="ctr"/>
                          <a:r>
                            <a:rPr lang="nb-NO" dirty="0" smtClean="0"/>
                            <a:t>0.0061</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0.0061</a:t>
                          </a:r>
                          <a:endParaRPr lang="en-US" dirty="0"/>
                        </a:p>
                      </a:txBody>
                      <a:tcPr/>
                    </a:tc>
                  </a:tr>
                </a:tbl>
              </a:graphicData>
            </a:graphic>
          </p:graphicFrame>
        </mc:Fallback>
      </mc:AlternateContent>
      <p:sp>
        <p:nvSpPr>
          <p:cNvPr id="5" name="Content Placeholder 2"/>
          <p:cNvSpPr txBox="1">
            <a:spLocks/>
          </p:cNvSpPr>
          <p:nvPr/>
        </p:nvSpPr>
        <p:spPr>
          <a:xfrm>
            <a:off x="542980" y="2698353"/>
            <a:ext cx="11649019" cy="123373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a:solidFill>
                  <a:schemeClr val="tx1">
                    <a:lumMod val="75000"/>
                    <a:lumOff val="25000"/>
                  </a:schemeClr>
                </a:solidFill>
                <a:latin typeface="Karla" charset="0"/>
                <a:ea typeface="Karla" charset="0"/>
                <a:cs typeface="Karla" charset="0"/>
              </a:rPr>
              <a:t>The coefficients for TV advertising but restricting the coverage of x are:</a:t>
            </a:r>
          </a:p>
          <a:p>
            <a:pPr>
              <a:spcAft>
                <a:spcPts val="1200"/>
              </a:spcAft>
            </a:pPr>
            <a:endParaRPr lang="en-US" sz="2400" dirty="0">
              <a:solidFill>
                <a:schemeClr val="tx1">
                  <a:lumMod val="75000"/>
                  <a:lumOff val="25000"/>
                </a:schemeClr>
              </a:solidFill>
              <a:latin typeface="Karla" charset="0"/>
              <a:ea typeface="Karla" charset="0"/>
              <a:cs typeface="Karla" charset="0"/>
            </a:endParaRPr>
          </a:p>
          <a:p>
            <a:pPr>
              <a:spcAft>
                <a:spcPts val="1200"/>
              </a:spcAft>
            </a:pPr>
            <a:endParaRPr lang="en-US" sz="2400" dirty="0">
              <a:solidFill>
                <a:schemeClr val="tx1">
                  <a:lumMod val="75000"/>
                  <a:lumOff val="25000"/>
                </a:schemeClr>
              </a:solidFill>
              <a:latin typeface="Karla" charset="0"/>
              <a:ea typeface="Karla" charset="0"/>
              <a:cs typeface="Karla" charset="0"/>
            </a:endParaRPr>
          </a:p>
          <a:p>
            <a:pPr>
              <a:spcAft>
                <a:spcPts val="1200"/>
              </a:spcAft>
            </a:pPr>
            <a:r>
              <a:rPr lang="en-US" sz="2400" dirty="0">
                <a:solidFill>
                  <a:schemeClr val="tx1">
                    <a:lumMod val="75000"/>
                    <a:lumOff val="25000"/>
                  </a:schemeClr>
                </a:solidFill>
                <a:latin typeface="Karla" charset="0"/>
                <a:ea typeface="Karla" charset="0"/>
                <a:cs typeface="Karla" charset="0"/>
              </a:rPr>
              <a:t>The coefficients for TV advertising but with added </a:t>
            </a:r>
            <a:r>
              <a:rPr lang="en-US" sz="2400" b="1" dirty="0">
                <a:solidFill>
                  <a:schemeClr val="tx1">
                    <a:lumMod val="75000"/>
                    <a:lumOff val="25000"/>
                  </a:schemeClr>
                </a:solidFill>
                <a:latin typeface="Karla" charset="0"/>
                <a:ea typeface="Karla" charset="0"/>
                <a:cs typeface="Karla" charset="0"/>
              </a:rPr>
              <a:t>extra</a:t>
            </a:r>
            <a:r>
              <a:rPr lang="en-US" sz="2400" dirty="0">
                <a:solidFill>
                  <a:schemeClr val="tx1">
                    <a:lumMod val="75000"/>
                    <a:lumOff val="25000"/>
                  </a:schemeClr>
                </a:solidFill>
                <a:latin typeface="Karla" charset="0"/>
                <a:ea typeface="Karla" charset="0"/>
                <a:cs typeface="Karla" charset="0"/>
              </a:rPr>
              <a:t> noise: </a:t>
            </a:r>
          </a:p>
          <a:p>
            <a:pPr>
              <a:spcAft>
                <a:spcPts val="1200"/>
              </a:spcAft>
            </a:pPr>
            <a:endParaRPr lang="en-US" sz="2400" dirty="0">
              <a:solidFill>
                <a:schemeClr val="tx1">
                  <a:lumMod val="75000"/>
                  <a:lumOff val="25000"/>
                </a:schemeClr>
              </a:solidFill>
              <a:latin typeface="Karla" charset="0"/>
              <a:ea typeface="Karla" charset="0"/>
              <a:cs typeface="Karla" charset="0"/>
            </a:endParaRPr>
          </a:p>
          <a:p>
            <a:pPr>
              <a:spcAft>
                <a:spcPts val="1200"/>
              </a:spcAft>
            </a:pP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97732802"/>
                  </p:ext>
                </p:extLst>
              </p:nvPr>
            </p:nvGraphicFramePr>
            <p:xfrm>
              <a:off x="3462867" y="3273645"/>
              <a:ext cx="5418666"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tblGrid>
                  <a:tr h="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is-IS" sz="1800" b="0" i="0" kern="1200" dirty="0">
                              <a:solidFill>
                                <a:schemeClr val="dk1"/>
                              </a:solidFill>
                              <a:effectLst/>
                              <a:latin typeface="+mn-lt"/>
                              <a:ea typeface="+mn-ea"/>
                              <a:cs typeface="+mn-cs"/>
                            </a:rPr>
                            <a:t>0.0068</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0.0068</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97732802"/>
                  </p:ext>
                </p:extLst>
              </p:nvPr>
            </p:nvGraphicFramePr>
            <p:xfrm>
              <a:off x="3462867" y="3273645"/>
              <a:ext cx="5418666" cy="1139254"/>
            </p:xfrm>
            <a:graphic>
              <a:graphicData uri="http://schemas.openxmlformats.org/drawingml/2006/table">
                <a:tbl>
                  <a:tblPr firstRow="1" bandRow="1">
                    <a:tableStyleId>{793D81CF-94F2-401A-BA57-92F5A7B2D0C5}</a:tableStyleId>
                  </a:tblPr>
                  <a:tblGrid>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3"/>
                          <a:stretch>
                            <a:fillRect l="-100450" t="-7576" r="-676" b="-207576"/>
                          </a:stretch>
                        </a:blipFill>
                      </a:tcPr>
                    </a:tc>
                  </a:tr>
                  <a:tr h="370840">
                    <a:tc>
                      <a:txBody>
                        <a:bodyPr/>
                        <a:lstStyle/>
                        <a:p>
                          <a:r>
                            <a:rPr lang="en-US" dirty="0" smtClean="0"/>
                            <a:t>Analytic Formula</a:t>
                          </a:r>
                          <a:endParaRPr lang="en-US" dirty="0"/>
                        </a:p>
                      </a:txBody>
                      <a:tcPr/>
                    </a:tc>
                    <a:tc>
                      <a:txBody>
                        <a:bodyPr/>
                        <a:lstStyle/>
                        <a:p>
                          <a:pPr algn="ctr"/>
                          <a:r>
                            <a:rPr lang="is-IS" sz="1800" b="0" i="0" kern="1200" dirty="0" smtClean="0">
                              <a:solidFill>
                                <a:schemeClr val="dk1"/>
                              </a:solidFill>
                              <a:effectLst/>
                              <a:latin typeface="+mn-lt"/>
                              <a:ea typeface="+mn-ea"/>
                              <a:cs typeface="+mn-cs"/>
                            </a:rPr>
                            <a:t>0.0068</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0.0068</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895079704"/>
                  </p:ext>
                </p:extLst>
              </p:nvPr>
            </p:nvGraphicFramePr>
            <p:xfrm>
              <a:off x="3462867" y="5077002"/>
              <a:ext cx="5418666" cy="1139254"/>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tblGrid>
                  <a:tr h="0">
                    <a:tc>
                      <a:txBody>
                        <a:bodyPr/>
                        <a:lstStyle/>
                        <a:p>
                          <a:r>
                            <a:rPr lang="en-US" dirty="0"/>
                            <a:t>Method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charset="0"/>
                                  </a:rPr>
                                  <m:t>𝑆𝐸</m:t>
                                </m:r>
                                <m:d>
                                  <m:dPr>
                                    <m:ctrlPr>
                                      <a:rPr lang="en-US" i="1">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a:latin typeface="Cambria Math" charset="0"/>
                                              </a:rPr>
                                              <m:t>𝛽</m:t>
                                            </m:r>
                                          </m:e>
                                        </m:acc>
                                      </m:e>
                                      <m:sub>
                                        <m:r>
                                          <a:rPr lang="en-US" smtClean="0">
                                            <a:latin typeface="Cambria Math" charset="0"/>
                                          </a:rPr>
                                          <m:t>𝟏</m:t>
                                        </m:r>
                                      </m:sub>
                                    </m:sSub>
                                  </m:e>
                                </m:d>
                              </m:oMath>
                            </m:oMathPara>
                          </a14:m>
                          <a:endParaRPr lang="en-US" dirty="0"/>
                        </a:p>
                      </a:txBody>
                      <a:tcPr/>
                    </a:tc>
                    <a:extLst>
                      <a:ext uri="{0D108BD9-81ED-4DB2-BD59-A6C34878D82A}">
                        <a16:rowId xmlns:a16="http://schemas.microsoft.com/office/drawing/2014/main" xmlns="" val="10000"/>
                      </a:ext>
                    </a:extLst>
                  </a:tr>
                  <a:tr h="370840">
                    <a:tc>
                      <a:txBody>
                        <a:bodyPr/>
                        <a:lstStyle/>
                        <a:p>
                          <a:r>
                            <a:rPr lang="en-US" dirty="0"/>
                            <a:t>Analytic Formula</a:t>
                          </a:r>
                        </a:p>
                      </a:txBody>
                      <a:tcPr/>
                    </a:tc>
                    <a:tc>
                      <a:txBody>
                        <a:bodyPr/>
                        <a:lstStyle/>
                        <a:p>
                          <a:pPr algn="ctr"/>
                          <a:r>
                            <a:rPr lang="is-IS" sz="1800" b="0" i="0" kern="1200" dirty="0">
                              <a:solidFill>
                                <a:schemeClr val="dk1"/>
                              </a:solidFill>
                              <a:effectLst/>
                              <a:latin typeface="+mn-lt"/>
                              <a:ea typeface="+mn-ea"/>
                              <a:cs typeface="+mn-cs"/>
                            </a:rPr>
                            <a:t>0.0028</a:t>
                          </a:r>
                          <a:endParaRPr lang="en-US" dirty="0"/>
                        </a:p>
                      </a:txBody>
                      <a:tcPr/>
                    </a:tc>
                    <a:extLst>
                      <a:ext uri="{0D108BD9-81ED-4DB2-BD59-A6C34878D82A}">
                        <a16:rowId xmlns:a16="http://schemas.microsoft.com/office/drawing/2014/main" xmlns="" val="10001"/>
                      </a:ext>
                    </a:extLst>
                  </a:tr>
                  <a:tr h="337473">
                    <a:tc>
                      <a:txBody>
                        <a:bodyPr/>
                        <a:lstStyle/>
                        <a:p>
                          <a:r>
                            <a:rPr lang="en-US" dirty="0"/>
                            <a:t>Bootstrap</a:t>
                          </a:r>
                        </a:p>
                      </a:txBody>
                      <a:tcPr/>
                    </a:tc>
                    <a:tc>
                      <a:txBody>
                        <a:bodyPr/>
                        <a:lstStyle/>
                        <a:p>
                          <a:pPr algn="ctr"/>
                          <a:r>
                            <a:rPr lang="nb-NO" dirty="0"/>
                            <a:t>0.0023</a:t>
                          </a:r>
                          <a:endParaRPr lang="en-US" dirty="0"/>
                        </a:p>
                      </a:txBody>
                      <a:tcPr/>
                    </a:tc>
                    <a:extLst>
                      <a:ext uri="{0D108BD9-81ED-4DB2-BD59-A6C34878D82A}">
                        <a16:rowId xmlns:a16="http://schemas.microsoft.com/office/drawing/2014/main" xmlns=""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895079704"/>
                  </p:ext>
                </p:extLst>
              </p:nvPr>
            </p:nvGraphicFramePr>
            <p:xfrm>
              <a:off x="3462867" y="5077002"/>
              <a:ext cx="5418666" cy="1139254"/>
            </p:xfrm>
            <a:graphic>
              <a:graphicData uri="http://schemas.openxmlformats.org/drawingml/2006/table">
                <a:tbl>
                  <a:tblPr firstRow="1" bandRow="1">
                    <a:tableStyleId>{793D81CF-94F2-401A-BA57-92F5A7B2D0C5}</a:tableStyleId>
                  </a:tblPr>
                  <a:tblGrid>
                    <a:gridCol w="2709333"/>
                    <a:gridCol w="2709333"/>
                  </a:tblGrid>
                  <a:tr h="402654">
                    <a:tc>
                      <a:txBody>
                        <a:bodyPr/>
                        <a:lstStyle/>
                        <a:p>
                          <a:r>
                            <a:rPr lang="en-US" dirty="0" smtClean="0"/>
                            <a:t>Method</a:t>
                          </a:r>
                          <a:endParaRPr lang="en-US" dirty="0"/>
                        </a:p>
                      </a:txBody>
                      <a:tcPr/>
                    </a:tc>
                    <a:tc>
                      <a:txBody>
                        <a:bodyPr/>
                        <a:lstStyle/>
                        <a:p>
                          <a:endParaRPr lang="en-US"/>
                        </a:p>
                      </a:txBody>
                      <a:tcPr>
                        <a:blipFill rotWithShape="0">
                          <a:blip r:embed="rId4"/>
                          <a:stretch>
                            <a:fillRect l="-100450" t="-7576" r="-676" b="-209091"/>
                          </a:stretch>
                        </a:blipFill>
                      </a:tcPr>
                    </a:tc>
                  </a:tr>
                  <a:tr h="370840">
                    <a:tc>
                      <a:txBody>
                        <a:bodyPr/>
                        <a:lstStyle/>
                        <a:p>
                          <a:r>
                            <a:rPr lang="en-US" dirty="0" smtClean="0"/>
                            <a:t>Analytic Formula</a:t>
                          </a:r>
                          <a:endParaRPr lang="en-US" dirty="0"/>
                        </a:p>
                      </a:txBody>
                      <a:tcPr/>
                    </a:tc>
                    <a:tc>
                      <a:txBody>
                        <a:bodyPr/>
                        <a:lstStyle/>
                        <a:p>
                          <a:pPr algn="ctr"/>
                          <a:r>
                            <a:rPr lang="is-IS" sz="1800" b="0" i="0" kern="1200" dirty="0" smtClean="0">
                              <a:solidFill>
                                <a:schemeClr val="dk1"/>
                              </a:solidFill>
                              <a:effectLst/>
                              <a:latin typeface="+mn-lt"/>
                              <a:ea typeface="+mn-ea"/>
                              <a:cs typeface="+mn-cs"/>
                            </a:rPr>
                            <a:t>0.0028</a:t>
                          </a:r>
                          <a:endParaRPr lang="en-US" dirty="0"/>
                        </a:p>
                      </a:txBody>
                      <a:tcPr/>
                    </a:tc>
                  </a:tr>
                  <a:tr h="365760">
                    <a:tc>
                      <a:txBody>
                        <a:bodyPr/>
                        <a:lstStyle/>
                        <a:p>
                          <a:r>
                            <a:rPr lang="en-US" dirty="0" smtClean="0"/>
                            <a:t>Bootstrap</a:t>
                          </a:r>
                          <a:endParaRPr lang="en-US" dirty="0"/>
                        </a:p>
                      </a:txBody>
                      <a:tcPr/>
                    </a:tc>
                    <a:tc>
                      <a:txBody>
                        <a:bodyPr/>
                        <a:lstStyle/>
                        <a:p>
                          <a:pPr algn="ctr"/>
                          <a:r>
                            <a:rPr lang="nb-NO" dirty="0" smtClean="0"/>
                            <a:t>0.0023</a:t>
                          </a:r>
                          <a:endParaRPr lang="en-US" dirty="0"/>
                        </a:p>
                      </a:txBody>
                      <a:tcPr/>
                    </a:tc>
                  </a:tr>
                </a:tbl>
              </a:graphicData>
            </a:graphic>
          </p:graphicFrame>
        </mc:Fallback>
      </mc:AlternateContent>
      <p:grpSp>
        <p:nvGrpSpPr>
          <p:cNvPr id="11" name="Group 10"/>
          <p:cNvGrpSpPr/>
          <p:nvPr/>
        </p:nvGrpSpPr>
        <p:grpSpPr>
          <a:xfrm>
            <a:off x="6367489" y="3863290"/>
            <a:ext cx="5418666" cy="2738682"/>
            <a:chOff x="6367489" y="3863290"/>
            <a:chExt cx="5418666" cy="2738682"/>
          </a:xfrm>
        </p:grpSpPr>
        <p:sp>
          <p:nvSpPr>
            <p:cNvPr id="8" name="Oval 7"/>
            <p:cNvSpPr/>
            <p:nvPr/>
          </p:nvSpPr>
          <p:spPr>
            <a:xfrm>
              <a:off x="6367489" y="4691285"/>
              <a:ext cx="2674961" cy="1910687"/>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p:nvSpPr>
          <p:spPr>
            <a:xfrm>
              <a:off x="9294125" y="3863290"/>
              <a:ext cx="2492030" cy="1227829"/>
            </a:xfrm>
            <a:prstGeom prst="wedgeEllipseCallout">
              <a:avLst>
                <a:gd name="adj1" fmla="val -65646"/>
                <a:gd name="adj2" fmla="val 6027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9430640" y="4292538"/>
            <a:ext cx="2212251" cy="369332"/>
          </a:xfrm>
          <a:prstGeom prst="rect">
            <a:avLst/>
          </a:prstGeom>
          <a:noFill/>
        </p:spPr>
        <p:txBody>
          <a:bodyPr wrap="square" rtlCol="0">
            <a:spAutoFit/>
          </a:bodyPr>
          <a:lstStyle/>
          <a:p>
            <a:r>
              <a:rPr lang="en-US" dirty="0">
                <a:solidFill>
                  <a:schemeClr val="tx1">
                    <a:lumMod val="75000"/>
                    <a:lumOff val="25000"/>
                  </a:schemeClr>
                </a:solidFill>
              </a:rPr>
              <a:t>This makes no sense?</a:t>
            </a:r>
          </a:p>
        </p:txBody>
      </p:sp>
      <p:sp>
        <p:nvSpPr>
          <p:cNvPr id="12" name="Slide Number Placeholder 11"/>
          <p:cNvSpPr>
            <a:spLocks noGrp="1"/>
          </p:cNvSpPr>
          <p:nvPr>
            <p:ph type="sldNum" sz="quarter" idx="12"/>
          </p:nvPr>
        </p:nvSpPr>
        <p:spPr/>
        <p:txBody>
          <a:bodyPr/>
          <a:lstStyle/>
          <a:p>
            <a:fld id="{81B7CCDB-6D39-0547-B7B3-C80E39D6513A}" type="slidenum">
              <a:rPr lang="en-US" smtClean="0"/>
              <a:t>6</a:t>
            </a:fld>
            <a:endParaRPr lang="en-US"/>
          </a:p>
        </p:txBody>
      </p:sp>
    </p:spTree>
    <p:extLst>
      <p:ext uri="{BB962C8B-B14F-4D97-AF65-F5344CB8AC3E}">
        <p14:creationId xmlns:p14="http://schemas.microsoft.com/office/powerpoint/2010/main" val="19455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predictors</a:t>
            </a:r>
          </a:p>
        </p:txBody>
      </p:sp>
      <mc:AlternateContent xmlns:mc="http://schemas.openxmlformats.org/markup-compatibility/2006" xmlns:a14="http://schemas.microsoft.com/office/drawing/2010/main">
        <mc:Choice Requires="a14">
          <p:sp>
            <p:nvSpPr>
              <p:cNvPr id="6" name="TextBox 5"/>
              <p:cNvSpPr txBox="1"/>
              <p:nvPr/>
            </p:nvSpPr>
            <p:spPr>
              <a:xfrm>
                <a:off x="972937" y="1143155"/>
                <a:ext cx="10989213" cy="1938992"/>
              </a:xfrm>
              <a:prstGeom prst="rect">
                <a:avLst/>
              </a:prstGeom>
              <a:noFill/>
            </p:spPr>
            <p:txBody>
              <a:bodyPr wrap="square" rtlCol="0">
                <a:spAutoFit/>
              </a:bodyPr>
              <a:lstStyle/>
              <a:p>
                <a:r>
                  <a:rPr lang="en-US" sz="2400" dirty="0">
                    <a:latin typeface="Karla" charset="0"/>
                    <a:ea typeface="Karla" charset="0"/>
                    <a:cs typeface="Karla" charset="0"/>
                  </a:rPr>
                  <a:t>We have discussed finding the importance of predictors, by determining the cumulative distribution from </a:t>
                </a:r>
                <a14:m>
                  <m:oMath xmlns:m="http://schemas.openxmlformats.org/officeDocument/2006/math">
                    <m:r>
                      <a:rPr lang="en-US" sz="2400" i="1" smtClean="0">
                        <a:latin typeface="Cambria Math" charset="0"/>
                        <a:ea typeface="Cambria Math" charset="0"/>
                        <a:cs typeface="Cambria Math" charset="0"/>
                      </a:rPr>
                      <m:t>∞</m:t>
                    </m:r>
                  </m:oMath>
                </a14:m>
                <a:r>
                  <a:rPr lang="en-US" sz="2400" dirty="0">
                    <a:latin typeface="Karla" charset="0"/>
                    <a:ea typeface="Karla" charset="0"/>
                    <a:cs typeface="Karla" charset="0"/>
                  </a:rPr>
                  <a:t> to 0.</a:t>
                </a: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r>
                  <a:rPr lang="en-US" sz="2400" dirty="0">
                    <a:latin typeface="Karla" charset="0"/>
                    <a:ea typeface="Karla" charset="0"/>
                    <a:cs typeface="Karla"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972937" y="1143155"/>
                <a:ext cx="10989213" cy="1938992"/>
              </a:xfrm>
              <a:prstGeom prst="rect">
                <a:avLst/>
              </a:prstGeom>
              <a:blipFill rotWithShape="0">
                <a:blip r:embed="rId3"/>
                <a:stretch>
                  <a:fillRect l="-888" t="-2516" b="-6289"/>
                </a:stretch>
              </a:blipFill>
            </p:spPr>
            <p:txBody>
              <a:bodyPr/>
              <a:lstStyle/>
              <a:p>
                <a:r>
                  <a:rPr lang="en-US">
                    <a:noFill/>
                  </a:rPr>
                  <a:t> </a:t>
                </a:r>
              </a:p>
            </p:txBody>
          </p:sp>
        </mc:Fallback>
      </mc:AlternateContent>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0558" t="3453" r="7775" b="1546"/>
          <a:stretch/>
        </p:blipFill>
        <p:spPr>
          <a:xfrm>
            <a:off x="3013023" y="2294004"/>
            <a:ext cx="5167327" cy="4007315"/>
          </a:xfrm>
          <a:prstGeom prst="rect">
            <a:avLst/>
          </a:prstGeom>
        </p:spPr>
      </p:pic>
      <p:sp>
        <p:nvSpPr>
          <p:cNvPr id="3" name="Slide Number Placeholder 2"/>
          <p:cNvSpPr>
            <a:spLocks noGrp="1"/>
          </p:cNvSpPr>
          <p:nvPr>
            <p:ph type="sldNum" sz="quarter" idx="12"/>
          </p:nvPr>
        </p:nvSpPr>
        <p:spPr/>
        <p:txBody>
          <a:bodyPr/>
          <a:lstStyle/>
          <a:p>
            <a:fld id="{81B7CCDB-6D39-0547-B7B3-C80E39D6513A}" type="slidenum">
              <a:rPr lang="en-US" smtClean="0"/>
              <a:t>7</a:t>
            </a:fld>
            <a:endParaRPr lang="en-US"/>
          </a:p>
        </p:txBody>
      </p:sp>
    </p:spTree>
    <p:extLst>
      <p:ext uri="{BB962C8B-B14F-4D97-AF65-F5344CB8AC3E}">
        <p14:creationId xmlns:p14="http://schemas.microsoft.com/office/powerpoint/2010/main" val="83145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3415" y="265044"/>
            <a:ext cx="10327008" cy="793780"/>
          </a:xfrm>
          <a:prstGeom prst="rect">
            <a:avLst/>
          </a:prstGeom>
          <a:solidFill>
            <a:schemeClr val="tx1">
              <a:lumMod val="75000"/>
              <a:lumOff val="25000"/>
            </a:schemeClr>
          </a:solidFill>
        </p:spPr>
        <p:txBody>
          <a:bodyPr anchor="ctr"/>
          <a:lstStyle>
            <a:lvl1pPr algn="ctr" defTabSz="457182" rtl="0" eaLnBrk="1" latinLnBrk="0" hangingPunct="1">
              <a:spcBef>
                <a:spcPct val="0"/>
              </a:spcBef>
              <a:buNone/>
              <a:defRPr sz="3200" kern="1200" baseline="0">
                <a:solidFill>
                  <a:schemeClr val="tx1"/>
                </a:solidFill>
                <a:latin typeface="Karla"/>
                <a:ea typeface="+mj-ea"/>
                <a:cs typeface="Karla"/>
              </a:defRPr>
            </a:lvl1pPr>
          </a:lstStyle>
          <a:p>
            <a:r>
              <a:rPr lang="en-US">
                <a:solidFill>
                  <a:schemeClr val="bg1"/>
                </a:solidFill>
              </a:rPr>
              <a:t>Hypothesis Testing</a:t>
            </a:r>
            <a:endParaRPr lang="en-US" dirty="0">
              <a:solidFill>
                <a:schemeClr val="bg1"/>
              </a:solidFill>
            </a:endParaRPr>
          </a:p>
        </p:txBody>
      </p:sp>
      <p:sp>
        <p:nvSpPr>
          <p:cNvPr id="4" name="Content Placeholder 2"/>
          <p:cNvSpPr>
            <a:spLocks noGrp="1"/>
          </p:cNvSpPr>
          <p:nvPr>
            <p:ph idx="1"/>
          </p:nvPr>
        </p:nvSpPr>
        <p:spPr>
          <a:xfrm>
            <a:off x="833415" y="1058824"/>
            <a:ext cx="10327008" cy="5012192"/>
          </a:xfrm>
          <a:solidFill>
            <a:schemeClr val="bg1">
              <a:lumMod val="85000"/>
            </a:schemeClr>
          </a:solidFill>
          <a:effectLst/>
        </p:spPr>
        <p:txBody>
          <a:bodyPr/>
          <a:lstStyle/>
          <a:p>
            <a:pPr>
              <a:spcAft>
                <a:spcPts val="1800"/>
              </a:spcAft>
            </a:pPr>
            <a:r>
              <a:rPr lang="en-US" sz="3200" dirty="0"/>
              <a:t>Hypothesis testing is a formal process through which we evaluate the validity of a statistical hypothesis by considering evidence </a:t>
            </a:r>
            <a:r>
              <a:rPr lang="en-US" sz="3200" b="1" dirty="0">
                <a:solidFill>
                  <a:srgbClr val="00B050"/>
                </a:solidFill>
              </a:rPr>
              <a:t>for</a:t>
            </a:r>
            <a:r>
              <a:rPr lang="en-US" sz="3200" dirty="0">
                <a:solidFill>
                  <a:srgbClr val="00B050"/>
                </a:solidFill>
              </a:rPr>
              <a:t> </a:t>
            </a:r>
            <a:r>
              <a:rPr lang="en-US" sz="3200" dirty="0"/>
              <a:t>or </a:t>
            </a:r>
            <a:r>
              <a:rPr lang="en-US" sz="3200" b="1" dirty="0">
                <a:solidFill>
                  <a:srgbClr val="FF0000"/>
                </a:solidFill>
              </a:rPr>
              <a:t>against</a:t>
            </a:r>
            <a:r>
              <a:rPr lang="en-US" sz="3200" dirty="0">
                <a:solidFill>
                  <a:srgbClr val="FF0000"/>
                </a:solidFill>
              </a:rPr>
              <a:t> </a:t>
            </a:r>
            <a:r>
              <a:rPr lang="en-US" sz="3200" dirty="0"/>
              <a:t>the hypothesis gathered by </a:t>
            </a:r>
            <a:r>
              <a:rPr lang="en-US" sz="3200" b="1" i="1" u="sng" dirty="0"/>
              <a:t>random sampling of the data</a:t>
            </a:r>
            <a:r>
              <a:rPr lang="en-US" sz="3200" dirty="0"/>
              <a:t>.</a:t>
            </a:r>
          </a:p>
        </p:txBody>
      </p:sp>
      <p:sp>
        <p:nvSpPr>
          <p:cNvPr id="2" name="Slide Number Placeholder 1"/>
          <p:cNvSpPr>
            <a:spLocks noGrp="1"/>
          </p:cNvSpPr>
          <p:nvPr>
            <p:ph type="sldNum" sz="quarter" idx="12"/>
          </p:nvPr>
        </p:nvSpPr>
        <p:spPr/>
        <p:txBody>
          <a:bodyPr/>
          <a:lstStyle/>
          <a:p>
            <a:fld id="{81B7CCDB-6D39-0547-B7B3-C80E39D6513A}" type="slidenum">
              <a:rPr lang="en-US" smtClean="0"/>
              <a:t>8</a:t>
            </a:fld>
            <a:endParaRPr lang="en-US"/>
          </a:p>
        </p:txBody>
      </p:sp>
    </p:spTree>
    <p:extLst>
      <p:ext uri="{BB962C8B-B14F-4D97-AF65-F5344CB8AC3E}">
        <p14:creationId xmlns:p14="http://schemas.microsoft.com/office/powerpoint/2010/main" val="2066668502"/>
      </p:ext>
    </p:extLst>
  </p:cSld>
  <p:clrMapOvr>
    <a:masterClrMapping/>
  </p:clrMapOvr>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9a_template" id="{0AFD6BA7-B61A-7D41-8908-7B4B78340F6A}" vid="{597147FF-0FC3-AD43-965A-DDFE9BDB59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CS109a_template</Template>
  <TotalTime>29888</TotalTime>
  <Words>2728</Words>
  <Application>Microsoft Macintosh PowerPoint</Application>
  <PresentationFormat>Widescreen</PresentationFormat>
  <Paragraphs>814</Paragraphs>
  <Slides>50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Cambria Math</vt:lpstr>
      <vt:lpstr>Karla</vt:lpstr>
      <vt:lpstr>Arial</vt:lpstr>
      <vt:lpstr>GEC_template</vt:lpstr>
      <vt:lpstr>Lecture 5: Linear Regression, Confidence Intervals, Standard Errors</vt:lpstr>
      <vt:lpstr>Lecture Outline</vt:lpstr>
      <vt:lpstr>Standard Errors</vt:lpstr>
      <vt:lpstr>Standard Errors</vt:lpstr>
      <vt:lpstr>Standard Errors</vt:lpstr>
      <vt:lpstr>Standard Errors</vt:lpstr>
      <vt:lpstr>Standard Errors</vt:lpstr>
      <vt:lpstr>Importance of predictors</vt:lpstr>
      <vt:lpstr>PowerPoint Presentation</vt:lpstr>
      <vt:lpstr>PowerPoint Presentation</vt:lpstr>
      <vt:lpstr>PowerPoint Presentation</vt:lpstr>
      <vt:lpstr>Importance of predictors</vt:lpstr>
      <vt:lpstr>Importance of predictors</vt:lpstr>
      <vt:lpstr>PowerPoint Presentation</vt:lpstr>
      <vt:lpstr>Hypothesis testing</vt:lpstr>
      <vt:lpstr>Hypothesis testing</vt:lpstr>
      <vt:lpstr>Hypothesis testing</vt:lpstr>
      <vt:lpstr>Things to Consider </vt:lpstr>
      <vt:lpstr>How well do we know f ̂? </vt:lpstr>
      <vt:lpstr>How well do we know f ̂? </vt:lpstr>
      <vt:lpstr>How well do we know f ̂? </vt:lpstr>
      <vt:lpstr>How well do we know f ̂? </vt:lpstr>
      <vt:lpstr>How well do we know f ̂? </vt:lpstr>
      <vt:lpstr>How well do we know f ̂? </vt:lpstr>
      <vt:lpstr>How well do we know f ̂? </vt:lpstr>
      <vt:lpstr>Confidence in predicting y ̂</vt:lpstr>
      <vt:lpstr>Multiple Linear Regression</vt:lpstr>
      <vt:lpstr>Multiple Linear Regression </vt:lpstr>
      <vt:lpstr>Response vs. Predictor Variables</vt:lpstr>
      <vt:lpstr>Multilinear Models</vt:lpstr>
      <vt:lpstr>Multiple Linear Regression</vt:lpstr>
      <vt:lpstr>Multiple Linear Regression</vt:lpstr>
      <vt:lpstr>Collinearity</vt:lpstr>
      <vt:lpstr>Collinearity</vt:lpstr>
      <vt:lpstr>Collinearity</vt:lpstr>
      <vt:lpstr>Finding Significant Predictors: Hypothesis Testing</vt:lpstr>
      <vt:lpstr>Finding Significant Predictors: Hypothesis Testing</vt:lpstr>
      <vt:lpstr>Qualitative Predictors</vt:lpstr>
      <vt:lpstr>Qualitative Predictors</vt:lpstr>
      <vt:lpstr>Qualitative Predictors</vt:lpstr>
      <vt:lpstr>Qualitative Predictors</vt:lpstr>
      <vt:lpstr>More than two levels: One hot encoding</vt:lpstr>
      <vt:lpstr>More than two levels: One hot encoding</vt:lpstr>
      <vt:lpstr>Beyond linearity</vt:lpstr>
      <vt:lpstr>Beyond linearity</vt:lpstr>
      <vt:lpstr>PowerPoint Presentation</vt:lpstr>
      <vt:lpstr>Predictors predictors predictors</vt:lpstr>
      <vt:lpstr>Polynomial Regression</vt:lpstr>
      <vt:lpstr>Polynomial Regression</vt:lpstr>
      <vt:lpstr>Polynomial Regression</vt:lpstr>
    </vt:vector>
  </TitlesOfParts>
  <Company>harvard</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pavlos protopapas</dc:creator>
  <cp:lastModifiedBy>Microsoft Office User</cp:lastModifiedBy>
  <cp:revision>530</cp:revision>
  <cp:lastPrinted>2018-05-11T23:31:28Z</cp:lastPrinted>
  <dcterms:created xsi:type="dcterms:W3CDTF">2018-04-18T18:49:01Z</dcterms:created>
  <dcterms:modified xsi:type="dcterms:W3CDTF">2018-12-29T23:12:21Z</dcterms:modified>
</cp:coreProperties>
</file>