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1"/>
  </p:sldMasterIdLst>
  <p:notesMasterIdLst>
    <p:notesMasterId r:id="rId56"/>
  </p:notesMasterIdLst>
  <p:sldIdLst>
    <p:sldId id="257" r:id="rId2"/>
    <p:sldId id="258" r:id="rId3"/>
    <p:sldId id="349" r:id="rId4"/>
    <p:sldId id="259" r:id="rId5"/>
    <p:sldId id="313" r:id="rId6"/>
    <p:sldId id="357" r:id="rId7"/>
    <p:sldId id="358" r:id="rId8"/>
    <p:sldId id="359" r:id="rId9"/>
    <p:sldId id="360" r:id="rId10"/>
    <p:sldId id="361" r:id="rId11"/>
    <p:sldId id="362" r:id="rId12"/>
    <p:sldId id="363" r:id="rId13"/>
    <p:sldId id="364" r:id="rId14"/>
    <p:sldId id="365" r:id="rId15"/>
    <p:sldId id="366" r:id="rId16"/>
    <p:sldId id="314" r:id="rId17"/>
    <p:sldId id="311" r:id="rId18"/>
    <p:sldId id="315" r:id="rId19"/>
    <p:sldId id="316" r:id="rId20"/>
    <p:sldId id="312" r:id="rId21"/>
    <p:sldId id="319" r:id="rId22"/>
    <p:sldId id="320" r:id="rId23"/>
    <p:sldId id="321" r:id="rId24"/>
    <p:sldId id="350" r:id="rId25"/>
    <p:sldId id="351" r:id="rId26"/>
    <p:sldId id="317" r:id="rId27"/>
    <p:sldId id="318" r:id="rId28"/>
    <p:sldId id="322" r:id="rId29"/>
    <p:sldId id="323" r:id="rId30"/>
    <p:sldId id="324" r:id="rId31"/>
    <p:sldId id="325" r:id="rId32"/>
    <p:sldId id="326" r:id="rId33"/>
    <p:sldId id="327" r:id="rId34"/>
    <p:sldId id="328" r:id="rId35"/>
    <p:sldId id="329" r:id="rId36"/>
    <p:sldId id="330" r:id="rId37"/>
    <p:sldId id="331" r:id="rId38"/>
    <p:sldId id="367" r:id="rId39"/>
    <p:sldId id="332" r:id="rId40"/>
    <p:sldId id="333" r:id="rId41"/>
    <p:sldId id="334" r:id="rId42"/>
    <p:sldId id="335" r:id="rId43"/>
    <p:sldId id="336" r:id="rId44"/>
    <p:sldId id="352" r:id="rId45"/>
    <p:sldId id="353" r:id="rId46"/>
    <p:sldId id="354" r:id="rId47"/>
    <p:sldId id="355" r:id="rId48"/>
    <p:sldId id="368" r:id="rId49"/>
    <p:sldId id="356" r:id="rId50"/>
    <p:sldId id="369" r:id="rId51"/>
    <p:sldId id="337" r:id="rId52"/>
    <p:sldId id="370" r:id="rId53"/>
    <p:sldId id="371" r:id="rId54"/>
    <p:sldId id="34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57"/>
    <p:restoredTop sz="94729"/>
  </p:normalViewPr>
  <p:slideViewPr>
    <p:cSldViewPr snapToGrid="0" snapToObjects="1">
      <p:cViewPr>
        <p:scale>
          <a:sx n="98" d="100"/>
          <a:sy n="98" d="100"/>
        </p:scale>
        <p:origin x="576"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FFAD9-A5BE-F646-B55C-F0638195490F}" type="datetimeFigureOut">
              <a:rPr lang="en-US" smtClean="0"/>
              <a:t>11/6/18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89DB4-82E0-AF40-81BE-1C4AA0DF45FC}" type="slidenum">
              <a:rPr lang="en-US" smtClean="0"/>
              <a:t>‹#›</a:t>
            </a:fld>
            <a:endParaRPr lang="en-US"/>
          </a:p>
        </p:txBody>
      </p:sp>
    </p:spTree>
    <p:extLst>
      <p:ext uri="{BB962C8B-B14F-4D97-AF65-F5344CB8AC3E}">
        <p14:creationId xmlns:p14="http://schemas.microsoft.com/office/powerpoint/2010/main" val="35136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489DB4-82E0-AF40-81BE-1C4AA0DF45FC}" type="slidenum">
              <a:rPr lang="en-US" smtClean="0"/>
              <a:t>1</a:t>
            </a:fld>
            <a:endParaRPr lang="en-US"/>
          </a:p>
        </p:txBody>
      </p:sp>
    </p:spTree>
    <p:extLst>
      <p:ext uri="{BB962C8B-B14F-4D97-AF65-F5344CB8AC3E}">
        <p14:creationId xmlns:p14="http://schemas.microsoft.com/office/powerpoint/2010/main" val="1196210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smtClean="0">
                <a:solidFill>
                  <a:schemeClr val="tx1">
                    <a:lumMod val="75000"/>
                    <a:lumOff val="25000"/>
                  </a:schemeClr>
                </a:solidFill>
                <a:effectLst/>
                <a:latin typeface="Karla" charset="0"/>
                <a:ea typeface="Karla" charset="0"/>
                <a:cs typeface="Karla" charset="0"/>
              </a:rPr>
              <a:t>CS109A </a:t>
            </a:r>
            <a:r>
              <a:rPr lang="en-US" sz="3200" kern="1200" dirty="0">
                <a:solidFill>
                  <a:schemeClr val="tx1">
                    <a:lumMod val="75000"/>
                    <a:lumOff val="25000"/>
                  </a:schemeClr>
                </a:solidFill>
                <a:effectLst/>
                <a:latin typeface="Karla" charset="0"/>
                <a:ea typeface="Karla" charset="0"/>
                <a:cs typeface="Karla" charset="0"/>
              </a:rPr>
              <a:t>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 and Kevin Rader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45CB2-BF6F-6E49-AC61-7BDDE2E02F5B}"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45CB2-BF6F-6E49-AC61-7BDDE2E02F5B}" type="slidenum">
              <a:rPr lang="en-US" smtClean="0"/>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45CB2-BF6F-6E49-AC61-7BDDE2E02F5B}"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47445CB2-BF6F-6E49-AC61-7BDDE2E02F5B}"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57800" y="6400800"/>
            <a:ext cx="1803699" cy="261610"/>
          </a:xfrm>
          <a:prstGeom prst="rect">
            <a:avLst/>
          </a:prstGeom>
          <a:noFill/>
        </p:spPr>
        <p:txBody>
          <a:bodyPr wrap="none" rtlCol="0">
            <a:spAutoFit/>
          </a:bodyPr>
          <a:lstStyle/>
          <a:p>
            <a:r>
              <a:rPr lang="en-US" sz="1100" cap="small" baseline="0" dirty="0" smtClean="0">
                <a:solidFill>
                  <a:schemeClr val="tx1">
                    <a:lumMod val="50000"/>
                    <a:lumOff val="50000"/>
                  </a:schemeClr>
                </a:solidFill>
                <a:latin typeface="Karla" charset="0"/>
                <a:ea typeface="Karla" charset="0"/>
                <a:cs typeface="Karla" charset="0"/>
              </a:rPr>
              <a:t>CS109A</a:t>
            </a:r>
            <a:r>
              <a:rPr lang="en-US" sz="1100" cap="small" baseline="0" dirty="0">
                <a:solidFill>
                  <a:schemeClr val="tx1">
                    <a:lumMod val="50000"/>
                    <a:lumOff val="50000"/>
                  </a:schemeClr>
                </a:solidFill>
                <a:latin typeface="Karla" charset="0"/>
                <a:ea typeface="Karla" charset="0"/>
                <a:cs typeface="Karla" charset="0"/>
              </a:rPr>
              <a:t>, Protopapas, Rader</a:t>
            </a:r>
          </a:p>
        </p:txBody>
      </p:sp>
    </p:spTree>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47445CB2-BF6F-6E49-AC61-7BDDE2E02F5B}" type="slidenum">
              <a:rPr lang="en-US" smtClean="0"/>
              <a:t>‹#›</a:t>
            </a:fld>
            <a:endParaRPr lang="en-US"/>
          </a:p>
        </p:txBody>
      </p:sp>
      <p:sp>
        <p:nvSpPr>
          <p:cNvPr id="12" name="TextBox 11"/>
          <p:cNvSpPr txBox="1"/>
          <p:nvPr/>
        </p:nvSpPr>
        <p:spPr>
          <a:xfrm>
            <a:off x="5257800" y="6400800"/>
            <a:ext cx="1803699" cy="261610"/>
          </a:xfrm>
          <a:prstGeom prst="rect">
            <a:avLst/>
          </a:prstGeom>
          <a:noFill/>
        </p:spPr>
        <p:txBody>
          <a:bodyPr wrap="none" rtlCol="0">
            <a:spAutoFit/>
          </a:bodyPr>
          <a:lstStyle/>
          <a:p>
            <a:r>
              <a:rPr lang="en-US" sz="1100" cap="small" baseline="0" dirty="0" smtClean="0">
                <a:solidFill>
                  <a:schemeClr val="tx1">
                    <a:lumMod val="50000"/>
                    <a:lumOff val="50000"/>
                  </a:schemeClr>
                </a:solidFill>
                <a:latin typeface="Karla" charset="0"/>
                <a:ea typeface="Karla" charset="0"/>
                <a:cs typeface="Karla" charset="0"/>
              </a:rPr>
              <a:t>CS109A</a:t>
            </a:r>
            <a:r>
              <a:rPr lang="en-US" sz="1100" cap="small" baseline="0" dirty="0">
                <a:solidFill>
                  <a:schemeClr val="tx1">
                    <a:lumMod val="50000"/>
                    <a:lumOff val="50000"/>
                  </a:schemeClr>
                </a:solidFill>
                <a:latin typeface="Karla" charset="0"/>
                <a:ea typeface="Karla" charset="0"/>
                <a:cs typeface="Karla" charset="0"/>
              </a:rPr>
              <a:t>, Protopapas, Rader</a:t>
            </a: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45CB2-BF6F-6E49-AC61-7BDDE2E02F5B}"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47445CB2-BF6F-6E49-AC61-7BDDE2E02F5B}"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47445CB2-BF6F-6E49-AC61-7BDDE2E02F5B}"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47445CB2-BF6F-6E49-AC61-7BDDE2E02F5B}" type="slidenum">
              <a:rPr lang="en-US" smtClean="0"/>
              <a:t>‹#›</a:t>
            </a:fld>
            <a:endParaRPr lang="en-US"/>
          </a:p>
        </p:txBody>
      </p:sp>
      <p:sp>
        <p:nvSpPr>
          <p:cNvPr id="10" name="TextBox 9"/>
          <p:cNvSpPr txBox="1"/>
          <p:nvPr/>
        </p:nvSpPr>
        <p:spPr>
          <a:xfrm>
            <a:off x="5257800" y="6400800"/>
            <a:ext cx="1803699" cy="261610"/>
          </a:xfrm>
          <a:prstGeom prst="rect">
            <a:avLst/>
          </a:prstGeom>
          <a:noFill/>
        </p:spPr>
        <p:txBody>
          <a:bodyPr wrap="none" rtlCol="0">
            <a:spAutoFit/>
          </a:bodyPr>
          <a:lstStyle/>
          <a:p>
            <a:r>
              <a:rPr lang="en-US" sz="1100" cap="small" baseline="0" dirty="0" smtClean="0">
                <a:solidFill>
                  <a:schemeClr val="tx1">
                    <a:lumMod val="50000"/>
                    <a:lumOff val="50000"/>
                  </a:schemeClr>
                </a:solidFill>
                <a:latin typeface="Karla" charset="0"/>
                <a:ea typeface="Karla" charset="0"/>
                <a:cs typeface="Karla" charset="0"/>
              </a:rPr>
              <a:t>CS109A</a:t>
            </a:r>
            <a:r>
              <a:rPr lang="en-US" sz="1100" cap="small" baseline="0" dirty="0">
                <a:solidFill>
                  <a:schemeClr val="tx1">
                    <a:lumMod val="50000"/>
                    <a:lumOff val="50000"/>
                  </a:schemeClr>
                </a:solidFill>
                <a:latin typeface="Karla" charset="0"/>
                <a:ea typeface="Karla" charset="0"/>
                <a:cs typeface="Karla" charset="0"/>
              </a:rPr>
              <a:t>, Protopapas, Rader</a:t>
            </a: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47445CB2-BF6F-6E49-AC61-7BDDE2E02F5B}" type="slidenum">
              <a:rPr lang="en-US" smtClean="0"/>
              <a:t>‹#›</a:t>
            </a:fld>
            <a:endParaRPr lang="en-US"/>
          </a:p>
        </p:txBody>
      </p:sp>
      <p:sp>
        <p:nvSpPr>
          <p:cNvPr id="8" name="TextBox 7"/>
          <p:cNvSpPr txBox="1"/>
          <p:nvPr/>
        </p:nvSpPr>
        <p:spPr>
          <a:xfrm>
            <a:off x="5257800" y="6400800"/>
            <a:ext cx="1803699" cy="261610"/>
          </a:xfrm>
          <a:prstGeom prst="rect">
            <a:avLst/>
          </a:prstGeom>
          <a:noFill/>
        </p:spPr>
        <p:txBody>
          <a:bodyPr wrap="none" rtlCol="0">
            <a:spAutoFit/>
          </a:bodyPr>
          <a:lstStyle/>
          <a:p>
            <a:r>
              <a:rPr lang="en-US" sz="1100" cap="small" baseline="0" dirty="0" smtClean="0">
                <a:solidFill>
                  <a:schemeClr val="tx1">
                    <a:lumMod val="50000"/>
                    <a:lumOff val="50000"/>
                  </a:schemeClr>
                </a:solidFill>
                <a:latin typeface="Karla" charset="0"/>
                <a:ea typeface="Karla" charset="0"/>
                <a:cs typeface="Karla" charset="0"/>
              </a:rPr>
              <a:t>CS109A</a:t>
            </a:r>
            <a:r>
              <a:rPr lang="en-US" sz="1100" cap="small" baseline="0" dirty="0">
                <a:solidFill>
                  <a:schemeClr val="tx1">
                    <a:lumMod val="50000"/>
                    <a:lumOff val="50000"/>
                  </a:schemeClr>
                </a:solidFill>
                <a:latin typeface="Karla" charset="0"/>
                <a:ea typeface="Karla" charset="0"/>
                <a:cs typeface="Karla" charset="0"/>
              </a:rPr>
              <a:t>, Protopapas, Rader</a:t>
            </a: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45CB2-BF6F-6E49-AC61-7BDDE2E02F5B}"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45CB2-BF6F-6E49-AC61-7BDDE2E02F5B}" type="slidenum">
              <a:rPr lang="en-US" smtClean="0"/>
              <a:t>‹#›</a:t>
            </a:fld>
            <a:endParaRPr lang="en-US"/>
          </a:p>
        </p:txBody>
      </p:sp>
    </p:spTree>
    <p:extLst>
      <p:ext uri="{BB962C8B-B14F-4D97-AF65-F5344CB8AC3E}">
        <p14:creationId xmlns:p14="http://schemas.microsoft.com/office/powerpoint/2010/main" val="8769496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5"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tiff"/></Relationships>
</file>

<file path=ppt/slides/_rels/slide31.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5"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7.tiff"/><Relationship Id="rId5" Type="http://schemas.openxmlformats.org/officeDocument/2006/relationships/image" Target="../media/image38.tiff"/><Relationship Id="rId6"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1.tiff"/><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5.tiff"/><Relationship Id="rId5" Type="http://schemas.openxmlformats.org/officeDocument/2006/relationships/image" Target="../media/image46.tiff"/><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50.tiff"/><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tiff"/><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5B86F-3171-0647-A08E-F96D3494CEC7}"/>
              </a:ext>
            </a:extLst>
          </p:cNvPr>
          <p:cNvSpPr>
            <a:spLocks noGrp="1"/>
          </p:cNvSpPr>
          <p:nvPr>
            <p:ph type="ctrTitle"/>
          </p:nvPr>
        </p:nvSpPr>
        <p:spPr/>
        <p:txBody>
          <a:bodyPr/>
          <a:lstStyle/>
          <a:p>
            <a:r>
              <a:rPr lang="en-US" dirty="0"/>
              <a:t>Lecture </a:t>
            </a:r>
            <a:r>
              <a:rPr lang="en-US" dirty="0" smtClean="0"/>
              <a:t>17: Boosting</a:t>
            </a:r>
            <a:endParaRPr lang="en-US" dirty="0"/>
          </a:p>
        </p:txBody>
      </p:sp>
    </p:spTree>
    <p:extLst>
      <p:ext uri="{BB962C8B-B14F-4D97-AF65-F5344CB8AC3E}">
        <p14:creationId xmlns:p14="http://schemas.microsoft.com/office/powerpoint/2010/main" val="1564779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Importance for </a:t>
            </a:r>
            <a:r>
              <a:rPr lang="en-US" dirty="0" smtClean="0"/>
              <a:t>RF</a:t>
            </a:r>
            <a:endParaRPr lang="en-US" dirty="0"/>
          </a:p>
        </p:txBody>
      </p:sp>
      <p:sp>
        <p:nvSpPr>
          <p:cNvPr id="7" name="Slide Number Placeholder 6"/>
          <p:cNvSpPr>
            <a:spLocks noGrp="1"/>
          </p:cNvSpPr>
          <p:nvPr>
            <p:ph type="sldNum" sz="quarter" idx="12"/>
          </p:nvPr>
        </p:nvSpPr>
        <p:spPr/>
        <p:txBody>
          <a:bodyPr/>
          <a:lstStyle/>
          <a:p>
            <a:fld id="{47445CB2-BF6F-6E49-AC61-7BDDE2E02F5B}" type="slidenum">
              <a:rPr lang="en-US" smtClean="0"/>
              <a:t>10</a:t>
            </a:fld>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7321" y="661829"/>
            <a:ext cx="6926799" cy="6060949"/>
          </a:xfrm>
        </p:spPr>
      </p:pic>
      <p:sp>
        <p:nvSpPr>
          <p:cNvPr id="9" name="Content Placeholder 2"/>
          <p:cNvSpPr txBox="1">
            <a:spLocks/>
          </p:cNvSpPr>
          <p:nvPr/>
        </p:nvSpPr>
        <p:spPr>
          <a:xfrm>
            <a:off x="4718747" y="6266379"/>
            <a:ext cx="3793330" cy="423309"/>
          </a:xfrm>
          <a:prstGeom prst="rect">
            <a:avLst/>
          </a:prstGeom>
          <a:solidFill>
            <a:srgbClr val="F9F9F9"/>
          </a:solidFill>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800"/>
              </a:spcAft>
            </a:pPr>
            <a:r>
              <a:rPr lang="en-US" sz="1600" dirty="0" smtClean="0"/>
              <a:t>100 trees, </a:t>
            </a:r>
            <a:r>
              <a:rPr lang="en-US" sz="1600" dirty="0" err="1" smtClean="0"/>
              <a:t>max_depth</a:t>
            </a:r>
            <a:r>
              <a:rPr lang="en-US" sz="1600" dirty="0" smtClean="0"/>
              <a:t>=10</a:t>
            </a:r>
            <a:endParaRPr lang="en-US" sz="1600" dirty="0"/>
          </a:p>
          <a:p>
            <a:pPr>
              <a:spcAft>
                <a:spcPts val="1800"/>
              </a:spcAft>
            </a:pPr>
            <a:endParaRPr lang="en-US" sz="1600" dirty="0"/>
          </a:p>
        </p:txBody>
      </p:sp>
    </p:spTree>
    <p:extLst>
      <p:ext uri="{BB962C8B-B14F-4D97-AF65-F5344CB8AC3E}">
        <p14:creationId xmlns:p14="http://schemas.microsoft.com/office/powerpoint/2010/main" val="1058048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Importance for </a:t>
            </a:r>
            <a:r>
              <a:rPr lang="en-US" dirty="0" smtClean="0"/>
              <a:t>RF</a:t>
            </a:r>
            <a:endParaRPr lang="en-US" dirty="0"/>
          </a:p>
        </p:txBody>
      </p:sp>
      <p:sp>
        <p:nvSpPr>
          <p:cNvPr id="7" name="Slide Number Placeholder 6"/>
          <p:cNvSpPr>
            <a:spLocks noGrp="1"/>
          </p:cNvSpPr>
          <p:nvPr>
            <p:ph type="sldNum" sz="quarter" idx="12"/>
          </p:nvPr>
        </p:nvSpPr>
        <p:spPr/>
        <p:txBody>
          <a:bodyPr/>
          <a:lstStyle/>
          <a:p>
            <a:fld id="{47445CB2-BF6F-6E49-AC61-7BDDE2E02F5B}" type="slidenum">
              <a:rPr lang="en-US" smtClean="0"/>
              <a:t>11</a:t>
            </a:fld>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853" y="458813"/>
            <a:ext cx="6926799" cy="6060949"/>
          </a:xfrm>
        </p:spPr>
      </p:pic>
      <p:sp>
        <p:nvSpPr>
          <p:cNvPr id="9" name="Content Placeholder 2"/>
          <p:cNvSpPr txBox="1">
            <a:spLocks/>
          </p:cNvSpPr>
          <p:nvPr/>
        </p:nvSpPr>
        <p:spPr>
          <a:xfrm>
            <a:off x="4718747" y="6266379"/>
            <a:ext cx="3793330" cy="423309"/>
          </a:xfrm>
          <a:prstGeom prst="rect">
            <a:avLst/>
          </a:prstGeom>
          <a:solidFill>
            <a:srgbClr val="F9F9F9"/>
          </a:solidFill>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800"/>
              </a:spcAft>
            </a:pPr>
            <a:r>
              <a:rPr lang="en-US" sz="1600" dirty="0" smtClean="0"/>
              <a:t>100 trees, </a:t>
            </a:r>
            <a:r>
              <a:rPr lang="en-US" sz="1600" dirty="0" err="1" smtClean="0"/>
              <a:t>max_depth</a:t>
            </a:r>
            <a:r>
              <a:rPr lang="en-US" sz="1600" dirty="0" smtClean="0"/>
              <a:t>=10</a:t>
            </a:r>
            <a:endParaRPr lang="en-US" sz="1600" dirty="0"/>
          </a:p>
          <a:p>
            <a:pPr>
              <a:spcAft>
                <a:spcPts val="1800"/>
              </a:spcAft>
            </a:pP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160" y="458813"/>
            <a:ext cx="6928539" cy="6062472"/>
          </a:xfrm>
          <a:prstGeom prst="rect">
            <a:avLst/>
          </a:prstGeom>
        </p:spPr>
      </p:pic>
    </p:spTree>
    <p:extLst>
      <p:ext uri="{BB962C8B-B14F-4D97-AF65-F5344CB8AC3E}">
        <p14:creationId xmlns:p14="http://schemas.microsoft.com/office/powerpoint/2010/main" val="1462626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 on Random </a:t>
            </a:r>
            <a:r>
              <a:rPr lang="en-US" dirty="0" smtClean="0"/>
              <a:t>Forests</a:t>
            </a:r>
            <a:endParaRPr lang="en-US" dirty="0">
              <a:effectLst/>
            </a:endParaRPr>
          </a:p>
        </p:txBody>
      </p:sp>
      <p:sp>
        <p:nvSpPr>
          <p:cNvPr id="3" name="Content Placeholder 2"/>
          <p:cNvSpPr>
            <a:spLocks noGrp="1"/>
          </p:cNvSpPr>
          <p:nvPr>
            <p:ph idx="1"/>
          </p:nvPr>
        </p:nvSpPr>
        <p:spPr/>
        <p:txBody>
          <a:bodyPr/>
          <a:lstStyle/>
          <a:p>
            <a:r>
              <a:rPr lang="en-US" sz="2400" dirty="0"/>
              <a:t>When the number of predictors is large, but the number of relevant predictors is small, random forests can perform poorly. </a:t>
            </a:r>
          </a:p>
          <a:p>
            <a:endParaRPr lang="en-US" sz="2400" dirty="0" smtClean="0"/>
          </a:p>
          <a:p>
            <a:r>
              <a:rPr lang="en-US" sz="2400" b="1" dirty="0" smtClean="0"/>
              <a:t>Question</a:t>
            </a:r>
            <a:r>
              <a:rPr lang="en-US" sz="2400" dirty="0" smtClean="0"/>
              <a:t>: Why?</a:t>
            </a:r>
            <a:endParaRPr lang="en-US" sz="2400" dirty="0" smtClean="0"/>
          </a:p>
          <a:p>
            <a:r>
              <a:rPr lang="en-US" sz="2400" dirty="0" smtClean="0"/>
              <a:t>In </a:t>
            </a:r>
            <a:r>
              <a:rPr lang="en-US" sz="2400" dirty="0"/>
              <a:t>each split, the chances of selected a relevant predictor will be low and hence most trees in the ensemble will be weak models. </a:t>
            </a:r>
            <a:endParaRPr lang="en-US" sz="2400"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12</a:t>
            </a:fld>
            <a:endParaRPr lang="en-US"/>
          </a:p>
        </p:txBody>
      </p:sp>
    </p:spTree>
    <p:extLst>
      <p:ext uri="{BB962C8B-B14F-4D97-AF65-F5344CB8AC3E}">
        <p14:creationId xmlns:p14="http://schemas.microsoft.com/office/powerpoint/2010/main" val="11784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 on Random </a:t>
            </a:r>
            <a:r>
              <a:rPr lang="en-US" dirty="0" smtClean="0"/>
              <a:t>Forests  (cont.)</a:t>
            </a:r>
            <a:endParaRPr lang="en-US" dirty="0"/>
          </a:p>
        </p:txBody>
      </p:sp>
      <p:sp>
        <p:nvSpPr>
          <p:cNvPr id="3" name="Content Placeholder 2"/>
          <p:cNvSpPr>
            <a:spLocks noGrp="1"/>
          </p:cNvSpPr>
          <p:nvPr>
            <p:ph idx="1"/>
          </p:nvPr>
        </p:nvSpPr>
        <p:spPr>
          <a:xfrm>
            <a:off x="833415" y="1177758"/>
            <a:ext cx="10781936" cy="2111143"/>
          </a:xfrm>
        </p:spPr>
        <p:txBody>
          <a:bodyPr/>
          <a:lstStyle/>
          <a:p>
            <a:pPr>
              <a:spcAft>
                <a:spcPts val="1800"/>
              </a:spcAft>
            </a:pPr>
            <a:r>
              <a:rPr lang="en-US" sz="2400" dirty="0"/>
              <a:t>Increasing the number of trees in the ensemble generally does not increase the risk of overfitting. </a:t>
            </a:r>
          </a:p>
          <a:p>
            <a:pPr>
              <a:spcAft>
                <a:spcPts val="1800"/>
              </a:spcAft>
            </a:pPr>
            <a:r>
              <a:rPr lang="en-US" sz="2400" dirty="0"/>
              <a:t>Again, by decomposing the generalization error in terms of bias and variance, we see that increasing the number of trees produces a model that is at least as robust as a single tree. </a:t>
            </a:r>
          </a:p>
          <a:p>
            <a:pPr>
              <a:spcAft>
                <a:spcPts val="1800"/>
              </a:spcAft>
            </a:pPr>
            <a:r>
              <a:rPr lang="en-US" sz="2400" dirty="0"/>
              <a:t>However, if the number of trees is too large, then the trees in the ensemble </a:t>
            </a:r>
            <a:r>
              <a:rPr lang="en-US" sz="2400" dirty="0" smtClean="0"/>
              <a:t>may </a:t>
            </a:r>
            <a:r>
              <a:rPr lang="en-US" sz="2400" dirty="0"/>
              <a:t>become more correlated, increase the variance. </a:t>
            </a:r>
          </a:p>
          <a:p>
            <a:pPr>
              <a:spcAft>
                <a:spcPts val="1800"/>
              </a:spcAft>
            </a:pPr>
            <a:endParaRPr lang="en-US" sz="2400" dirty="0"/>
          </a:p>
        </p:txBody>
      </p:sp>
      <p:sp>
        <p:nvSpPr>
          <p:cNvPr id="4" name="Slide Number Placeholder 3"/>
          <p:cNvSpPr>
            <a:spLocks noGrp="1"/>
          </p:cNvSpPr>
          <p:nvPr>
            <p:ph type="sldNum" sz="quarter" idx="12"/>
          </p:nvPr>
        </p:nvSpPr>
        <p:spPr/>
        <p:txBody>
          <a:bodyPr/>
          <a:lstStyle/>
          <a:p>
            <a:fld id="{47445CB2-BF6F-6E49-AC61-7BDDE2E02F5B}" type="slidenum">
              <a:rPr lang="en-US" smtClean="0"/>
              <a:t>13</a:t>
            </a:fld>
            <a:endParaRPr lang="en-US"/>
          </a:p>
        </p:txBody>
      </p:sp>
    </p:spTree>
    <p:extLst>
      <p:ext uri="{BB962C8B-B14F-4D97-AF65-F5344CB8AC3E}">
        <p14:creationId xmlns:p14="http://schemas.microsoft.com/office/powerpoint/2010/main" val="5789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 on Random </a:t>
            </a:r>
            <a:r>
              <a:rPr lang="en-US" dirty="0" smtClean="0"/>
              <a:t>Forests  (cont.)</a:t>
            </a:r>
            <a:endParaRPr lang="en-US" dirty="0"/>
          </a:p>
        </p:txBody>
      </p:sp>
      <p:sp>
        <p:nvSpPr>
          <p:cNvPr id="3" name="Content Placeholder 2"/>
          <p:cNvSpPr>
            <a:spLocks noGrp="1"/>
          </p:cNvSpPr>
          <p:nvPr>
            <p:ph idx="1"/>
          </p:nvPr>
        </p:nvSpPr>
        <p:spPr>
          <a:xfrm>
            <a:off x="833415" y="1177758"/>
            <a:ext cx="10781936" cy="4737267"/>
          </a:xfrm>
        </p:spPr>
        <p:txBody>
          <a:bodyPr/>
          <a:lstStyle/>
          <a:p>
            <a:pPr>
              <a:spcAft>
                <a:spcPts val="1200"/>
              </a:spcAft>
            </a:pPr>
            <a:r>
              <a:rPr lang="en-US" sz="2400" dirty="0" smtClean="0"/>
              <a:t>Probabilities: </a:t>
            </a:r>
          </a:p>
          <a:p>
            <a:pPr lvl="1">
              <a:spcAft>
                <a:spcPts val="1200"/>
              </a:spcAft>
              <a:buFont typeface="Arial" charset="0"/>
              <a:buChar char="•"/>
            </a:pPr>
            <a:r>
              <a:rPr lang="en-US" sz="2200" dirty="0" smtClean="0"/>
              <a:t>Random Forrest Classifier (and bagging) can return probabilities. </a:t>
            </a:r>
          </a:p>
          <a:p>
            <a:pPr lvl="1">
              <a:spcAft>
                <a:spcPts val="1200"/>
              </a:spcAft>
              <a:buFont typeface="Arial" charset="0"/>
              <a:buChar char="•"/>
            </a:pPr>
            <a:r>
              <a:rPr lang="en-US" sz="2200" b="1" dirty="0" smtClean="0"/>
              <a:t>Question</a:t>
            </a:r>
            <a:r>
              <a:rPr lang="en-US" sz="2200" dirty="0" smtClean="0"/>
              <a:t>: How?</a:t>
            </a:r>
          </a:p>
          <a:p>
            <a:pPr indent="-285738">
              <a:spcAft>
                <a:spcPts val="1200"/>
              </a:spcAft>
            </a:pPr>
            <a:r>
              <a:rPr lang="en-US" sz="2400" b="1" dirty="0" smtClean="0"/>
              <a:t>More questions</a:t>
            </a:r>
          </a:p>
          <a:p>
            <a:pPr marL="800082" lvl="1" indent="-342900">
              <a:spcAft>
                <a:spcPts val="1200"/>
              </a:spcAft>
              <a:buFont typeface="Arial" charset="0"/>
              <a:buChar char="•"/>
            </a:pPr>
            <a:r>
              <a:rPr lang="en-US" sz="2200" dirty="0" smtClean="0"/>
              <a:t>Unbalance dataset?</a:t>
            </a:r>
          </a:p>
          <a:p>
            <a:pPr marL="800082" lvl="1" indent="-342900">
              <a:spcAft>
                <a:spcPts val="1200"/>
              </a:spcAft>
              <a:buFont typeface="Arial" charset="0"/>
              <a:buChar char="•"/>
            </a:pPr>
            <a:r>
              <a:rPr lang="en-US" sz="2200" dirty="0" smtClean="0"/>
              <a:t>Weighted samples? </a:t>
            </a:r>
          </a:p>
          <a:p>
            <a:pPr marL="800082" lvl="1" indent="-342900">
              <a:spcAft>
                <a:spcPts val="1200"/>
              </a:spcAft>
              <a:buFont typeface="Arial" charset="0"/>
              <a:buChar char="•"/>
            </a:pPr>
            <a:r>
              <a:rPr lang="en-US" sz="2200" dirty="0"/>
              <a:t>Categorical </a:t>
            </a:r>
            <a:r>
              <a:rPr lang="en-US" sz="2200" dirty="0" smtClean="0"/>
              <a:t>data</a:t>
            </a:r>
            <a:r>
              <a:rPr lang="en-US" sz="2200" dirty="0"/>
              <a:t>?</a:t>
            </a:r>
            <a:endParaRPr lang="en-US" sz="2200" dirty="0" smtClean="0"/>
          </a:p>
          <a:p>
            <a:pPr marL="800082" lvl="1" indent="-342900">
              <a:spcAft>
                <a:spcPts val="1200"/>
              </a:spcAft>
              <a:buFont typeface="Arial" charset="0"/>
              <a:buChar char="•"/>
            </a:pPr>
            <a:r>
              <a:rPr lang="en-US" sz="2200" dirty="0" smtClean="0"/>
              <a:t>Missing data? </a:t>
            </a:r>
          </a:p>
          <a:p>
            <a:pPr marL="800082" lvl="1" indent="-342900">
              <a:spcAft>
                <a:spcPts val="1200"/>
              </a:spcAft>
              <a:buFont typeface="Arial" charset="0"/>
              <a:buChar char="•"/>
            </a:pPr>
            <a:r>
              <a:rPr lang="en-US" sz="2200" dirty="0" smtClean="0"/>
              <a:t>Different implementations</a:t>
            </a:r>
            <a:r>
              <a:rPr lang="en-US" sz="2200" dirty="0"/>
              <a:t>?</a:t>
            </a:r>
            <a:r>
              <a:rPr lang="en-US" sz="2200" dirty="0" smtClean="0"/>
              <a:t> </a:t>
            </a:r>
            <a:endParaRPr lang="en-US" sz="2200" dirty="0"/>
          </a:p>
          <a:p>
            <a:pPr indent="-285738">
              <a:spcAft>
                <a:spcPts val="1200"/>
              </a:spcAft>
            </a:pPr>
            <a:endParaRPr lang="en-US" sz="2400" dirty="0" smtClean="0"/>
          </a:p>
          <a:p>
            <a:pPr indent="-285738">
              <a:spcAft>
                <a:spcPts val="1200"/>
              </a:spcAft>
            </a:pPr>
            <a:endParaRPr lang="en-US" sz="3400" dirty="0" smtClean="0"/>
          </a:p>
          <a:p>
            <a:pPr>
              <a:spcAft>
                <a:spcPts val="1200"/>
              </a:spcAft>
            </a:pPr>
            <a:r>
              <a:rPr lang="en-US" sz="2400" dirty="0" smtClean="0"/>
              <a:t>	</a:t>
            </a:r>
          </a:p>
          <a:p>
            <a:pPr>
              <a:spcAft>
                <a:spcPts val="1200"/>
              </a:spcAft>
            </a:pPr>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47445CB2-BF6F-6E49-AC61-7BDDE2E02F5B}" type="slidenum">
              <a:rPr lang="en-US" smtClean="0"/>
              <a:t>14</a:t>
            </a:fld>
            <a:endParaRPr lang="en-US" dirty="0"/>
          </a:p>
        </p:txBody>
      </p:sp>
      <p:sp>
        <p:nvSpPr>
          <p:cNvPr id="5" name="TextBox 4"/>
          <p:cNvSpPr txBox="1"/>
          <p:nvPr/>
        </p:nvSpPr>
        <p:spPr>
          <a:xfrm>
            <a:off x="2988054" y="3709851"/>
            <a:ext cx="7665432" cy="584775"/>
          </a:xfrm>
          <a:prstGeom prst="rect">
            <a:avLst/>
          </a:prstGeom>
          <a:solidFill>
            <a:schemeClr val="tx2">
              <a:lumMod val="20000"/>
              <a:lumOff val="80000"/>
            </a:schemeClr>
          </a:solidFill>
        </p:spPr>
        <p:txBody>
          <a:bodyPr wrap="none" rtlCol="0">
            <a:spAutoFit/>
          </a:bodyPr>
          <a:lstStyle/>
          <a:p>
            <a:r>
              <a:rPr lang="en-US" sz="3200" dirty="0" smtClean="0"/>
              <a:t>GO TO THE ADVANCED TOPICS LATER TODAY </a:t>
            </a:r>
            <a:endParaRPr lang="en-US" sz="3200" dirty="0"/>
          </a:p>
        </p:txBody>
      </p:sp>
    </p:spTree>
    <p:extLst>
      <p:ext uri="{BB962C8B-B14F-4D97-AF65-F5344CB8AC3E}">
        <p14:creationId xmlns:p14="http://schemas.microsoft.com/office/powerpoint/2010/main" val="2958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Boosting</a:t>
            </a:r>
            <a:endParaRPr lang="en-US" dirty="0"/>
          </a:p>
        </p:txBody>
      </p:sp>
      <p:sp>
        <p:nvSpPr>
          <p:cNvPr id="3" name="Slide Number Placeholder 2"/>
          <p:cNvSpPr>
            <a:spLocks noGrp="1"/>
          </p:cNvSpPr>
          <p:nvPr>
            <p:ph type="sldNum" sz="quarter" idx="12"/>
          </p:nvPr>
        </p:nvSpPr>
        <p:spPr/>
        <p:txBody>
          <a:bodyPr/>
          <a:lstStyle/>
          <a:p>
            <a:fld id="{47445CB2-BF6F-6E49-AC61-7BDDE2E02F5B}" type="slidenum">
              <a:rPr lang="en-US" smtClean="0"/>
              <a:t>15</a:t>
            </a:fld>
            <a:endParaRPr lang="en-US"/>
          </a:p>
        </p:txBody>
      </p:sp>
    </p:spTree>
    <p:extLst>
      <p:ext uri="{BB962C8B-B14F-4D97-AF65-F5344CB8AC3E}">
        <p14:creationId xmlns:p14="http://schemas.microsoft.com/office/powerpoint/2010/main" val="10496980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Motivation for Boosting </a:t>
            </a:r>
            <a:endParaRPr lang="en-US" dirty="0">
              <a:effectLst/>
            </a:endParaRPr>
          </a:p>
        </p:txBody>
      </p:sp>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b="1" dirty="0" smtClean="0"/>
              <a:t>Question: </a:t>
            </a:r>
            <a:r>
              <a:rPr lang="en-US" sz="2400" dirty="0" smtClean="0"/>
              <a:t>Could </a:t>
            </a:r>
            <a:r>
              <a:rPr lang="en-US" sz="2400" dirty="0"/>
              <a:t>we address the shortcomings of single decision trees models in some other way? </a:t>
            </a:r>
          </a:p>
          <a:p>
            <a:endParaRPr lang="en-US" sz="2400" dirty="0"/>
          </a:p>
          <a:p>
            <a:r>
              <a:rPr lang="en-US" sz="2400" dirty="0"/>
              <a:t>For example, rather than performing variance reduction on complex trees, can we decrease the bias of simple trees - make them more expressive? </a:t>
            </a:r>
          </a:p>
          <a:p>
            <a:endParaRPr lang="en-US" sz="2400" dirty="0"/>
          </a:p>
          <a:p>
            <a:r>
              <a:rPr lang="en-US" sz="2400" dirty="0"/>
              <a:t>A solution to this problem, making an expressive model from simple trees, is another class of ensemble methods called </a:t>
            </a:r>
            <a:r>
              <a:rPr lang="en-US" sz="2400" b="1" i="1" dirty="0"/>
              <a:t>boosting</a:t>
            </a:r>
            <a:r>
              <a:rPr lang="en-US" sz="2400" dirty="0"/>
              <a:t>. </a:t>
            </a:r>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16</a:t>
            </a:fld>
            <a:endParaRPr lang="en-US"/>
          </a:p>
        </p:txBody>
      </p:sp>
    </p:spTree>
    <p:extLst>
      <p:ext uri="{BB962C8B-B14F-4D97-AF65-F5344CB8AC3E}">
        <p14:creationId xmlns:p14="http://schemas.microsoft.com/office/powerpoint/2010/main" val="167934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Boosting Algorithms</a:t>
            </a:r>
          </a:p>
        </p:txBody>
      </p:sp>
      <p:sp>
        <p:nvSpPr>
          <p:cNvPr id="3" name="Slide Number Placeholder 2"/>
          <p:cNvSpPr>
            <a:spLocks noGrp="1"/>
          </p:cNvSpPr>
          <p:nvPr>
            <p:ph type="sldNum" sz="quarter" idx="12"/>
          </p:nvPr>
        </p:nvSpPr>
        <p:spPr/>
        <p:txBody>
          <a:bodyPr/>
          <a:lstStyle/>
          <a:p>
            <a:fld id="{47445CB2-BF6F-6E49-AC61-7BDDE2E02F5B}" type="slidenum">
              <a:rPr lang="en-US" smtClean="0"/>
              <a:t>17</a:t>
            </a:fld>
            <a:endParaRPr lang="en-US"/>
          </a:p>
        </p:txBody>
      </p:sp>
    </p:spTree>
    <p:extLst>
      <p:ext uri="{BB962C8B-B14F-4D97-AF65-F5344CB8AC3E}">
        <p14:creationId xmlns:p14="http://schemas.microsoft.com/office/powerpoint/2010/main" val="205421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a:t>
            </a:r>
            <a:endParaRPr lang="en-US" dirty="0">
              <a:effectLst/>
            </a:endParaRPr>
          </a:p>
        </p:txBody>
      </p:sp>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a:t>The key intuition behind boosting is that one can take an ensemble of simple models {</a:t>
            </a:r>
            <a:r>
              <a:rPr lang="en-US" sz="2400" i="1" dirty="0"/>
              <a:t>T</a:t>
            </a:r>
            <a:r>
              <a:rPr lang="en-US" sz="2400" i="1" baseline="-25000" dirty="0"/>
              <a:t>h</a:t>
            </a:r>
            <a:r>
              <a:rPr lang="en-US" sz="2400" dirty="0"/>
              <a:t>}</a:t>
            </a:r>
            <a:r>
              <a:rPr lang="en-US" sz="2400" i="1" baseline="-25000" dirty="0" err="1"/>
              <a:t>h</a:t>
            </a:r>
            <a:r>
              <a:rPr lang="en-US" sz="2400" baseline="-25000" dirty="0" err="1"/>
              <a:t>∈</a:t>
            </a:r>
            <a:r>
              <a:rPr lang="en-US" sz="2400" i="1" baseline="-25000" dirty="0" err="1"/>
              <a:t>H</a:t>
            </a:r>
            <a:r>
              <a:rPr lang="en-US" sz="2400" baseline="-25000" dirty="0"/>
              <a:t> </a:t>
            </a:r>
            <a:r>
              <a:rPr lang="en-US" sz="2400" dirty="0"/>
              <a:t>and additively combine them into a single, more complex model.</a:t>
            </a:r>
          </a:p>
          <a:p>
            <a:r>
              <a:rPr lang="en-US" sz="2400" dirty="0"/>
              <a:t> </a:t>
            </a:r>
          </a:p>
          <a:p>
            <a:r>
              <a:rPr lang="en-US" sz="2400" dirty="0"/>
              <a:t>Each model </a:t>
            </a:r>
            <a:r>
              <a:rPr lang="en-US" sz="2400" i="1" dirty="0"/>
              <a:t>T</a:t>
            </a:r>
            <a:r>
              <a:rPr lang="en-US" sz="2400" i="1" baseline="-25000" dirty="0"/>
              <a:t>h</a:t>
            </a:r>
            <a:r>
              <a:rPr lang="en-US" sz="2400" dirty="0"/>
              <a:t> might be a poor fit for the data, but a linear combination of the ensemble </a:t>
            </a:r>
          </a:p>
          <a:p>
            <a:endParaRPr lang="en-US" sz="2400" dirty="0">
              <a:effectLst/>
            </a:endParaRPr>
          </a:p>
          <a:p>
            <a:endParaRPr lang="en-US" sz="2400" dirty="0"/>
          </a:p>
          <a:p>
            <a:r>
              <a:rPr lang="en-US" sz="2400" dirty="0"/>
              <a:t>c</a:t>
            </a:r>
            <a:r>
              <a:rPr lang="en-US" sz="2400" dirty="0">
                <a:effectLst/>
              </a:rPr>
              <a:t>an be expressive/flexible.</a:t>
            </a:r>
          </a:p>
          <a:p>
            <a:endParaRPr lang="en-US" sz="2400" dirty="0"/>
          </a:p>
          <a:p>
            <a:r>
              <a:rPr lang="en-US" sz="2400" b="1" dirty="0" smtClean="0"/>
              <a:t>Question:</a:t>
            </a:r>
            <a:r>
              <a:rPr lang="en-US" sz="2400" dirty="0" smtClean="0"/>
              <a:t> But </a:t>
            </a:r>
            <a:r>
              <a:rPr lang="en-US" sz="2400" dirty="0"/>
              <a:t>which models should we include in our ensemble? What should the coefficients or weights in the linear combination be? </a:t>
            </a:r>
          </a:p>
          <a:p>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18</a:t>
            </a:fld>
            <a:endParaRPr lang="en-US"/>
          </a:p>
        </p:txBody>
      </p:sp>
      <p:pic>
        <p:nvPicPr>
          <p:cNvPr id="4" name="Picture 3">
            <a:extLst>
              <a:ext uri="{FF2B5EF4-FFF2-40B4-BE49-F238E27FC236}">
                <a16:creationId xmlns:a16="http://schemas.microsoft.com/office/drawing/2014/main" xmlns="" id="{0EAAC731-A067-1245-AEB6-DEFA22C43566}"/>
              </a:ext>
            </a:extLst>
          </p:cNvPr>
          <p:cNvPicPr>
            <a:picLocks noChangeAspect="1"/>
          </p:cNvPicPr>
          <p:nvPr/>
        </p:nvPicPr>
        <p:blipFill>
          <a:blip r:embed="rId2"/>
          <a:stretch>
            <a:fillRect/>
          </a:stretch>
        </p:blipFill>
        <p:spPr>
          <a:xfrm>
            <a:off x="4611276" y="3617133"/>
            <a:ext cx="2266640" cy="818509"/>
          </a:xfrm>
          <a:prstGeom prst="rect">
            <a:avLst/>
          </a:prstGeom>
        </p:spPr>
      </p:pic>
    </p:spTree>
    <p:extLst>
      <p:ext uri="{BB962C8B-B14F-4D97-AF65-F5344CB8AC3E}">
        <p14:creationId xmlns:p14="http://schemas.microsoft.com/office/powerpoint/2010/main" val="365382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the algorithm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891252"/>
                <a:ext cx="10658369" cy="5416952"/>
              </a:xfrm>
            </p:spPr>
            <p:txBody>
              <a:bodyPr/>
              <a:lstStyle/>
              <a:p>
                <a:pPr>
                  <a:spcAft>
                    <a:spcPts val="600"/>
                  </a:spcAft>
                </a:pPr>
                <a:r>
                  <a:rPr lang="en-US" sz="2300" b="1" i="1" dirty="0" smtClean="0"/>
                  <a:t>Gradient boosting </a:t>
                </a:r>
                <a:r>
                  <a:rPr lang="en-US" sz="2300" dirty="0"/>
                  <a:t>is a method for iteratively building a complex regression model </a:t>
                </a:r>
                <a:r>
                  <a:rPr lang="en-US" sz="2300" i="1" dirty="0">
                    <a:latin typeface="Cambria Math" charset="0"/>
                    <a:ea typeface="Cambria Math" charset="0"/>
                    <a:cs typeface="Cambria Math" charset="0"/>
                  </a:rPr>
                  <a:t>T</a:t>
                </a:r>
                <a:r>
                  <a:rPr lang="en-US" sz="2300" dirty="0"/>
                  <a:t> </a:t>
                </a:r>
                <a:r>
                  <a:rPr lang="en-US" sz="2300" dirty="0" smtClean="0"/>
                  <a:t> by </a:t>
                </a:r>
                <a:r>
                  <a:rPr lang="en-US" sz="2300" dirty="0"/>
                  <a:t>adding simple models. Each new simple model added to the ensemble compensates for the weaknesses of the current ensemble. </a:t>
                </a:r>
                <a:endParaRPr lang="en-US" sz="2300" dirty="0">
                  <a:effectLst/>
                </a:endParaRPr>
              </a:p>
              <a:p>
                <a:pPr>
                  <a:spcAft>
                    <a:spcPts val="600"/>
                  </a:spcAft>
                </a:pPr>
                <a:r>
                  <a:rPr lang="en-US" sz="2300" dirty="0"/>
                  <a:t>1. Fit a simple model </a:t>
                </a:r>
                <a14:m>
                  <m:oMath xmlns:m="http://schemas.openxmlformats.org/officeDocument/2006/math">
                    <m:sSup>
                      <m:sSupPr>
                        <m:ctrlPr>
                          <a:rPr lang="en-US" sz="2300" i="1">
                            <a:latin typeface="Cambria Math" charset="0"/>
                            <a:ea typeface="Cambria Math" panose="02040503050406030204" pitchFamily="18" charset="0"/>
                          </a:rPr>
                        </m:ctrlPr>
                      </m:sSupPr>
                      <m:e>
                        <m:r>
                          <a:rPr lang="en-US" sz="2300" i="1">
                            <a:latin typeface="Cambria Math" charset="0"/>
                            <a:ea typeface="Cambria Math" panose="02040503050406030204" pitchFamily="18" charset="0"/>
                          </a:rPr>
                          <m:t>𝑇</m:t>
                        </m:r>
                      </m:e>
                      <m:sup>
                        <m:r>
                          <a:rPr lang="en-US" sz="2300" i="1">
                            <a:latin typeface="Cambria Math" charset="0"/>
                            <a:ea typeface="Cambria Math" panose="02040503050406030204" pitchFamily="18" charset="0"/>
                          </a:rPr>
                          <m:t>(</m:t>
                        </m:r>
                        <m:r>
                          <a:rPr lang="en-US" sz="2300" i="1">
                            <a:latin typeface="Cambria Math" charset="0"/>
                            <a:ea typeface="Cambria Math" panose="02040503050406030204" pitchFamily="18" charset="0"/>
                          </a:rPr>
                          <m:t>0</m:t>
                        </m:r>
                        <m:r>
                          <a:rPr lang="en-US" sz="2300" i="1">
                            <a:latin typeface="Cambria Math" charset="0"/>
                            <a:ea typeface="Cambria Math" panose="02040503050406030204" pitchFamily="18" charset="0"/>
                          </a:rPr>
                          <m:t>)</m:t>
                        </m:r>
                      </m:sup>
                    </m:sSup>
                  </m:oMath>
                </a14:m>
                <a:r>
                  <a:rPr lang="en-US" sz="2300" baseline="30000" dirty="0"/>
                  <a:t> </a:t>
                </a:r>
                <a:r>
                  <a:rPr lang="en-US" sz="2300" dirty="0"/>
                  <a:t>on the training </a:t>
                </a:r>
                <a:r>
                  <a:rPr lang="en-US" sz="2300" dirty="0" smtClean="0"/>
                  <a:t>data </a:t>
                </a:r>
                <a:endParaRPr lang="en-US" sz="2300" b="0" i="1" dirty="0" smtClean="0">
                  <a:latin typeface="Cambria Math" charset="0"/>
                </a:endParaRPr>
              </a:p>
              <a:p>
                <a:pPr algn="ctr">
                  <a:spcAft>
                    <a:spcPts val="600"/>
                  </a:spcAft>
                </a:pPr>
                <a14:m>
                  <m:oMath xmlns:m="http://schemas.openxmlformats.org/officeDocument/2006/math">
                    <m:r>
                      <m:rPr>
                        <m:lit/>
                      </m:rPr>
                      <a:rPr lang="en-US" sz="2300" b="0" i="1" smtClean="0">
                        <a:latin typeface="Cambria Math" charset="0"/>
                      </a:rPr>
                      <m:t>{</m:t>
                    </m:r>
                    <m:d>
                      <m:dPr>
                        <m:ctrlPr>
                          <a:rPr lang="en-US" sz="2300" b="0" i="1" smtClean="0">
                            <a:latin typeface="Cambria Math" charset="0"/>
                          </a:rPr>
                        </m:ctrlPr>
                      </m:dPr>
                      <m:e>
                        <m:sSub>
                          <m:sSubPr>
                            <m:ctrlPr>
                              <a:rPr lang="en-US" sz="2300" b="0" i="1" smtClean="0">
                                <a:latin typeface="Cambria Math" charset="0"/>
                              </a:rPr>
                            </m:ctrlPr>
                          </m:sSubPr>
                          <m:e>
                            <m:r>
                              <a:rPr lang="en-US" sz="2300" b="0" i="1" smtClean="0">
                                <a:latin typeface="Cambria Math" charset="0"/>
                              </a:rPr>
                              <m:t>𝑥</m:t>
                            </m:r>
                          </m:e>
                          <m:sub>
                            <m:r>
                              <a:rPr lang="en-US" sz="2300" b="0" i="1" smtClean="0">
                                <a:latin typeface="Cambria Math" charset="0"/>
                              </a:rPr>
                              <m:t>1</m:t>
                            </m:r>
                          </m:sub>
                        </m:sSub>
                        <m:r>
                          <a:rPr lang="en-US" sz="2300" b="0" i="1" smtClean="0">
                            <a:latin typeface="Cambria Math" charset="0"/>
                          </a:rPr>
                          <m:t>, </m:t>
                        </m:r>
                        <m:sSub>
                          <m:sSubPr>
                            <m:ctrlPr>
                              <a:rPr lang="en-US" sz="2300" b="0" i="1" smtClean="0">
                                <a:latin typeface="Cambria Math" charset="0"/>
                              </a:rPr>
                            </m:ctrlPr>
                          </m:sSubPr>
                          <m:e>
                            <m:r>
                              <a:rPr lang="en-US" sz="2300" b="0" i="1" smtClean="0">
                                <a:latin typeface="Cambria Math" charset="0"/>
                              </a:rPr>
                              <m:t>𝑦</m:t>
                            </m:r>
                          </m:e>
                          <m:sub>
                            <m:r>
                              <a:rPr lang="en-US" sz="2300" b="0" i="1" smtClean="0">
                                <a:latin typeface="Cambria Math" charset="0"/>
                              </a:rPr>
                              <m:t>1</m:t>
                            </m:r>
                          </m:sub>
                        </m:sSub>
                      </m:e>
                    </m:d>
                    <m:r>
                      <a:rPr lang="en-US" sz="2300" b="0" i="1" smtClean="0">
                        <a:latin typeface="Cambria Math" charset="0"/>
                      </a:rPr>
                      <m:t>,…,(</m:t>
                    </m:r>
                    <m:sSub>
                      <m:sSubPr>
                        <m:ctrlPr>
                          <a:rPr lang="en-US" sz="2300" b="0" i="1" smtClean="0">
                            <a:latin typeface="Cambria Math" charset="0"/>
                          </a:rPr>
                        </m:ctrlPr>
                      </m:sSubPr>
                      <m:e>
                        <m:r>
                          <a:rPr lang="en-US" sz="2300" b="0" i="1" smtClean="0">
                            <a:latin typeface="Cambria Math" charset="0"/>
                          </a:rPr>
                          <m:t>𝑥</m:t>
                        </m:r>
                      </m:e>
                      <m:sub>
                        <m:r>
                          <a:rPr lang="en-US" sz="2300" b="0" i="1" smtClean="0">
                            <a:latin typeface="Cambria Math" charset="0"/>
                          </a:rPr>
                          <m:t>𝑁</m:t>
                        </m:r>
                      </m:sub>
                    </m:sSub>
                    <m:r>
                      <a:rPr lang="en-US" sz="2300" b="0" i="1" smtClean="0">
                        <a:latin typeface="Cambria Math" charset="0"/>
                      </a:rPr>
                      <m:t>,</m:t>
                    </m:r>
                    <m:sSub>
                      <m:sSubPr>
                        <m:ctrlPr>
                          <a:rPr lang="en-US" sz="2300" b="0" i="1" smtClean="0">
                            <a:latin typeface="Cambria Math" charset="0"/>
                          </a:rPr>
                        </m:ctrlPr>
                      </m:sSubPr>
                      <m:e>
                        <m:r>
                          <a:rPr lang="en-US" sz="2300" b="0" i="1" smtClean="0">
                            <a:latin typeface="Cambria Math" charset="0"/>
                          </a:rPr>
                          <m:t>𝑦</m:t>
                        </m:r>
                      </m:e>
                      <m:sub>
                        <m:r>
                          <a:rPr lang="en-US" sz="2300" b="0" i="1" smtClean="0">
                            <a:latin typeface="Cambria Math" charset="0"/>
                          </a:rPr>
                          <m:t>𝑁</m:t>
                        </m:r>
                      </m:sub>
                    </m:sSub>
                    <m:r>
                      <a:rPr lang="en-US" sz="2300" b="0" i="1" smtClean="0">
                        <a:latin typeface="Cambria Math" charset="0"/>
                      </a:rPr>
                      <m:t>)</m:t>
                    </m:r>
                    <m:r>
                      <m:rPr>
                        <m:lit/>
                      </m:rPr>
                      <a:rPr lang="en-US" sz="2300" b="0" i="1" smtClean="0">
                        <a:latin typeface="Cambria Math" charset="0"/>
                      </a:rPr>
                      <m:t>}</m:t>
                    </m:r>
                  </m:oMath>
                </a14:m>
                <a:r>
                  <a:rPr lang="en-US" sz="2300" dirty="0" smtClean="0"/>
                  <a:t> </a:t>
                </a:r>
                <a:endParaRPr lang="en-US" sz="2300" dirty="0">
                  <a:effectLst/>
                </a:endParaRPr>
              </a:p>
              <a:p>
                <a:pPr>
                  <a:spcAft>
                    <a:spcPts val="600"/>
                  </a:spcAft>
                </a:pPr>
                <a:r>
                  <a:rPr lang="en-US" sz="2300" dirty="0"/>
                  <a:t>	</a:t>
                </a:r>
                <a:r>
                  <a:rPr lang="en-US" sz="2300" dirty="0"/>
                  <a:t>Set</a:t>
                </a:r>
                <a14:m>
                  <m:oMath xmlns:m="http://schemas.openxmlformats.org/officeDocument/2006/math">
                    <m:r>
                      <a:rPr lang="en-US" sz="2300" b="0" i="0" smtClean="0">
                        <a:latin typeface="Cambria Math" charset="0"/>
                        <a:ea typeface="Cambria Math" panose="02040503050406030204" pitchFamily="18" charset="0"/>
                      </a:rPr>
                      <m:t> </m:t>
                    </m:r>
                    <m:r>
                      <a:rPr lang="en-US" sz="2300" i="1">
                        <a:latin typeface="Cambria Math" charset="0"/>
                        <a:ea typeface="Cambria Math" panose="02040503050406030204" pitchFamily="18" charset="0"/>
                      </a:rPr>
                      <m:t>𝑇</m:t>
                    </m:r>
                    <m:r>
                      <a:rPr lang="en-US" sz="2300" i="1">
                        <a:latin typeface="Cambria Math" charset="0"/>
                        <a:ea typeface="Cambria Math" panose="02040503050406030204" pitchFamily="18" charset="0"/>
                      </a:rPr>
                      <m:t>←</m:t>
                    </m:r>
                    <m:sSup>
                      <m:sSupPr>
                        <m:ctrlPr>
                          <a:rPr lang="en-US" sz="2300" i="1">
                            <a:latin typeface="Cambria Math" charset="0"/>
                            <a:ea typeface="Cambria Math" panose="02040503050406030204" pitchFamily="18" charset="0"/>
                          </a:rPr>
                        </m:ctrlPr>
                      </m:sSupPr>
                      <m:e>
                        <m:r>
                          <a:rPr lang="en-US" sz="2300" i="1">
                            <a:latin typeface="Cambria Math" charset="0"/>
                            <a:ea typeface="Cambria Math" panose="02040503050406030204" pitchFamily="18" charset="0"/>
                          </a:rPr>
                          <m:t>𝑇</m:t>
                        </m:r>
                      </m:e>
                      <m:sup>
                        <m:r>
                          <a:rPr lang="en-US" sz="2300" i="1">
                            <a:latin typeface="Cambria Math" charset="0"/>
                            <a:ea typeface="Cambria Math" panose="02040503050406030204" pitchFamily="18" charset="0"/>
                          </a:rPr>
                          <m:t>(</m:t>
                        </m:r>
                        <m:r>
                          <a:rPr lang="en-US" sz="2300" b="0" i="1" smtClean="0">
                            <a:latin typeface="Cambria Math" charset="0"/>
                            <a:ea typeface="Cambria Math" panose="02040503050406030204" pitchFamily="18" charset="0"/>
                          </a:rPr>
                          <m:t>0</m:t>
                        </m:r>
                        <m:r>
                          <a:rPr lang="en-US" sz="2300" i="1">
                            <a:latin typeface="Cambria Math" charset="0"/>
                            <a:ea typeface="Cambria Math" panose="02040503050406030204" pitchFamily="18" charset="0"/>
                          </a:rPr>
                          <m:t>)</m:t>
                        </m:r>
                      </m:sup>
                    </m:sSup>
                  </m:oMath>
                </a14:m>
                <a:r>
                  <a:rPr lang="en-US" sz="2300" dirty="0" smtClean="0"/>
                  <a:t> .   </a:t>
                </a:r>
                <a:r>
                  <a:rPr lang="en-US" sz="2300" dirty="0"/>
                  <a:t>Compute the residuals {</a:t>
                </a:r>
                <a:r>
                  <a:rPr lang="en-US" sz="2300" i="1" dirty="0"/>
                  <a:t>r</a:t>
                </a:r>
                <a:r>
                  <a:rPr lang="en-US" sz="2300" baseline="-25000" dirty="0"/>
                  <a:t>1</a:t>
                </a:r>
                <a:r>
                  <a:rPr lang="en-US" sz="2300" dirty="0"/>
                  <a:t> , . . . , </a:t>
                </a:r>
                <a:r>
                  <a:rPr lang="en-US" sz="2300" i="1" dirty="0" err="1"/>
                  <a:t>r</a:t>
                </a:r>
                <a:r>
                  <a:rPr lang="en-US" sz="2300" i="1" baseline="-25000" dirty="0" err="1"/>
                  <a:t>N</a:t>
                </a:r>
                <a:r>
                  <a:rPr lang="en-US" sz="2300" dirty="0"/>
                  <a:t> } for </a:t>
                </a:r>
                <a:r>
                  <a:rPr lang="en-US" sz="2300" i="1" dirty="0"/>
                  <a:t>T</a:t>
                </a:r>
                <a:r>
                  <a:rPr lang="en-US" sz="2300" dirty="0"/>
                  <a:t>. </a:t>
                </a:r>
              </a:p>
              <a:p>
                <a:pPr>
                  <a:spcAft>
                    <a:spcPts val="600"/>
                  </a:spcAft>
                </a:pPr>
                <a:r>
                  <a:rPr lang="en-US" sz="2300" dirty="0"/>
                  <a:t>2. Fit a simple model, </a:t>
                </a:r>
                <a14:m>
                  <m:oMath xmlns:m="http://schemas.openxmlformats.org/officeDocument/2006/math">
                    <m:sSup>
                      <m:sSupPr>
                        <m:ctrlPr>
                          <a:rPr lang="en-US" sz="2300" i="1">
                            <a:latin typeface="Cambria Math" charset="0"/>
                            <a:ea typeface="Cambria Math" panose="02040503050406030204" pitchFamily="18" charset="0"/>
                          </a:rPr>
                        </m:ctrlPr>
                      </m:sSupPr>
                      <m:e>
                        <m:r>
                          <a:rPr lang="en-US" sz="2300" i="1">
                            <a:latin typeface="Cambria Math" charset="0"/>
                            <a:ea typeface="Cambria Math" panose="02040503050406030204" pitchFamily="18" charset="0"/>
                          </a:rPr>
                          <m:t>𝑇</m:t>
                        </m:r>
                      </m:e>
                      <m:sup>
                        <m:r>
                          <a:rPr lang="en-US" sz="2300" i="1">
                            <a:latin typeface="Cambria Math" charset="0"/>
                            <a:ea typeface="Cambria Math" panose="02040503050406030204" pitchFamily="18" charset="0"/>
                          </a:rPr>
                          <m:t>(</m:t>
                        </m:r>
                        <m:r>
                          <a:rPr lang="en-US" sz="2300" b="0" i="1" smtClean="0">
                            <a:latin typeface="Cambria Math" charset="0"/>
                            <a:ea typeface="Cambria Math" panose="02040503050406030204" pitchFamily="18" charset="0"/>
                          </a:rPr>
                          <m:t>1</m:t>
                        </m:r>
                        <m:r>
                          <a:rPr lang="en-US" sz="2300" i="1">
                            <a:latin typeface="Cambria Math" charset="0"/>
                            <a:ea typeface="Cambria Math" panose="02040503050406030204" pitchFamily="18" charset="0"/>
                          </a:rPr>
                          <m:t>)</m:t>
                        </m:r>
                      </m:sup>
                    </m:sSup>
                  </m:oMath>
                </a14:m>
                <a:r>
                  <a:rPr lang="en-US" sz="2300" dirty="0"/>
                  <a:t> </a:t>
                </a:r>
                <a:r>
                  <a:rPr lang="en-US" sz="2300" dirty="0" smtClean="0"/>
                  <a:t>, </a:t>
                </a:r>
                <a:r>
                  <a:rPr lang="en-US" sz="2300" dirty="0"/>
                  <a:t>to the current </a:t>
                </a:r>
                <a:r>
                  <a:rPr lang="en-US" sz="2300" b="1" i="1" dirty="0"/>
                  <a:t>residuals</a:t>
                </a:r>
                <a:r>
                  <a:rPr lang="en-US" sz="2300" dirty="0"/>
                  <a:t>, i.e. train </a:t>
                </a:r>
                <a:r>
                  <a:rPr lang="en-US" sz="2300" dirty="0" smtClean="0"/>
                  <a:t>using</a:t>
                </a:r>
              </a:p>
              <a:p>
                <a:pPr algn="ctr">
                  <a:spcAft>
                    <a:spcPts val="600"/>
                  </a:spcAft>
                </a:pPr>
                <a14:m>
                  <m:oMath xmlns:m="http://schemas.openxmlformats.org/officeDocument/2006/math">
                    <m:r>
                      <m:rPr>
                        <m:lit/>
                      </m:rPr>
                      <a:rPr lang="en-US" sz="2300" i="1">
                        <a:latin typeface="Cambria Math" charset="0"/>
                      </a:rPr>
                      <m:t>{</m:t>
                    </m:r>
                    <m:d>
                      <m:dPr>
                        <m:ctrlPr>
                          <a:rPr lang="en-US" sz="2300" i="1">
                            <a:latin typeface="Cambria Math" charset="0"/>
                          </a:rPr>
                        </m:ctrlPr>
                      </m:dPr>
                      <m:e>
                        <m:sSub>
                          <m:sSubPr>
                            <m:ctrlPr>
                              <a:rPr lang="en-US" sz="2300" i="1">
                                <a:latin typeface="Cambria Math" charset="0"/>
                              </a:rPr>
                            </m:ctrlPr>
                          </m:sSubPr>
                          <m:e>
                            <m:r>
                              <a:rPr lang="en-US" sz="2300" i="1">
                                <a:latin typeface="Cambria Math" charset="0"/>
                              </a:rPr>
                              <m:t>𝑥</m:t>
                            </m:r>
                          </m:e>
                          <m:sub>
                            <m:r>
                              <a:rPr lang="en-US" sz="2300" i="1">
                                <a:latin typeface="Cambria Math" charset="0"/>
                              </a:rPr>
                              <m:t>1</m:t>
                            </m:r>
                          </m:sub>
                        </m:sSub>
                        <m:r>
                          <a:rPr lang="en-US" sz="2300" i="1">
                            <a:latin typeface="Cambria Math" charset="0"/>
                          </a:rPr>
                          <m:t>, </m:t>
                        </m:r>
                        <m:sSub>
                          <m:sSubPr>
                            <m:ctrlPr>
                              <a:rPr lang="en-US" sz="2300" i="1">
                                <a:latin typeface="Cambria Math" charset="0"/>
                              </a:rPr>
                            </m:ctrlPr>
                          </m:sSubPr>
                          <m:e>
                            <m:r>
                              <a:rPr lang="en-US" sz="2300" b="0" i="1" smtClean="0">
                                <a:latin typeface="Cambria Math" charset="0"/>
                              </a:rPr>
                              <m:t>𝑟</m:t>
                            </m:r>
                          </m:e>
                          <m:sub>
                            <m:r>
                              <a:rPr lang="en-US" sz="2300" i="1">
                                <a:latin typeface="Cambria Math" charset="0"/>
                              </a:rPr>
                              <m:t>1</m:t>
                            </m:r>
                          </m:sub>
                        </m:sSub>
                      </m:e>
                    </m:d>
                    <m:r>
                      <a:rPr lang="en-US" sz="2300" i="1">
                        <a:latin typeface="Cambria Math" charset="0"/>
                      </a:rPr>
                      <m:t>,…,(</m:t>
                    </m:r>
                    <m:sSub>
                      <m:sSubPr>
                        <m:ctrlPr>
                          <a:rPr lang="en-US" sz="2300" i="1">
                            <a:latin typeface="Cambria Math" charset="0"/>
                          </a:rPr>
                        </m:ctrlPr>
                      </m:sSubPr>
                      <m:e>
                        <m:r>
                          <a:rPr lang="en-US" sz="2300" i="1">
                            <a:latin typeface="Cambria Math" charset="0"/>
                          </a:rPr>
                          <m:t>𝑥</m:t>
                        </m:r>
                      </m:e>
                      <m:sub>
                        <m:r>
                          <a:rPr lang="en-US" sz="2300" i="1">
                            <a:latin typeface="Cambria Math" charset="0"/>
                          </a:rPr>
                          <m:t>𝑁</m:t>
                        </m:r>
                      </m:sub>
                    </m:sSub>
                    <m:r>
                      <a:rPr lang="en-US" sz="2300" i="1">
                        <a:latin typeface="Cambria Math" charset="0"/>
                      </a:rPr>
                      <m:t>,</m:t>
                    </m:r>
                    <m:sSub>
                      <m:sSubPr>
                        <m:ctrlPr>
                          <a:rPr lang="en-US" sz="2300" i="1">
                            <a:latin typeface="Cambria Math" charset="0"/>
                          </a:rPr>
                        </m:ctrlPr>
                      </m:sSubPr>
                      <m:e>
                        <m:r>
                          <a:rPr lang="en-US" sz="2300" b="0" i="1" smtClean="0">
                            <a:latin typeface="Cambria Math" charset="0"/>
                          </a:rPr>
                          <m:t>𝑟</m:t>
                        </m:r>
                      </m:e>
                      <m:sub>
                        <m:r>
                          <a:rPr lang="en-US" sz="2300" i="1">
                            <a:latin typeface="Cambria Math" charset="0"/>
                          </a:rPr>
                          <m:t>𝑁</m:t>
                        </m:r>
                      </m:sub>
                    </m:sSub>
                    <m:r>
                      <a:rPr lang="en-US" sz="2300" i="1">
                        <a:latin typeface="Cambria Math" charset="0"/>
                      </a:rPr>
                      <m:t>)</m:t>
                    </m:r>
                    <m:r>
                      <m:rPr>
                        <m:lit/>
                      </m:rPr>
                      <a:rPr lang="en-US" sz="2300" i="1">
                        <a:latin typeface="Cambria Math" charset="0"/>
                      </a:rPr>
                      <m:t>}</m:t>
                    </m:r>
                  </m:oMath>
                </a14:m>
                <a:r>
                  <a:rPr lang="en-US" sz="2300" dirty="0"/>
                  <a:t> </a:t>
                </a:r>
                <a:endParaRPr lang="en-US" sz="2300" dirty="0"/>
              </a:p>
              <a:p>
                <a:pPr>
                  <a:spcAft>
                    <a:spcPts val="600"/>
                  </a:spcAft>
                </a:pPr>
                <a:r>
                  <a:rPr lang="en-US" sz="2300" dirty="0"/>
                  <a:t>3. Set </a:t>
                </a:r>
                <a14:m>
                  <m:oMath xmlns:m="http://schemas.openxmlformats.org/officeDocument/2006/math">
                    <m:sSup>
                      <m:sSupPr>
                        <m:ctrlPr>
                          <a:rPr lang="en-US" sz="2300" b="0" i="1" smtClean="0">
                            <a:latin typeface="Cambria Math" charset="0"/>
                            <a:ea typeface="Cambria Math" panose="02040503050406030204" pitchFamily="18" charset="0"/>
                          </a:rPr>
                        </m:ctrlPr>
                      </m:sSupPr>
                      <m:e>
                        <m:r>
                          <a:rPr lang="en-US" sz="2300" b="0" i="1" smtClean="0">
                            <a:latin typeface="Cambria Math" charset="0"/>
                            <a:ea typeface="Cambria Math" panose="02040503050406030204" pitchFamily="18" charset="0"/>
                          </a:rPr>
                          <m:t>𝑇</m:t>
                        </m:r>
                        <m:r>
                          <a:rPr lang="en-US" sz="2300" b="0" i="1" smtClean="0">
                            <a:latin typeface="Cambria Math" charset="0"/>
                            <a:ea typeface="Cambria Math" panose="02040503050406030204" pitchFamily="18" charset="0"/>
                          </a:rPr>
                          <m:t>←</m:t>
                        </m:r>
                        <m:r>
                          <a:rPr lang="en-US" sz="2300" b="0" i="1" smtClean="0">
                            <a:latin typeface="Cambria Math" charset="0"/>
                            <a:ea typeface="Cambria Math" panose="02040503050406030204" pitchFamily="18" charset="0"/>
                          </a:rPr>
                          <m:t>𝑇</m:t>
                        </m:r>
                        <m:r>
                          <a:rPr lang="en-US" sz="2300" b="0" i="1" smtClean="0">
                            <a:latin typeface="Cambria Math" charset="0"/>
                            <a:ea typeface="Cambria Math" panose="02040503050406030204" pitchFamily="18" charset="0"/>
                          </a:rPr>
                          <m:t>+</m:t>
                        </m:r>
                        <m:r>
                          <a:rPr lang="en-US" sz="2300" b="0" i="1" smtClean="0">
                            <a:latin typeface="Cambria Math" charset="0"/>
                            <a:ea typeface="Cambria Math" panose="02040503050406030204" pitchFamily="18" charset="0"/>
                          </a:rPr>
                          <m:t>𝜆</m:t>
                        </m:r>
                        <m:r>
                          <a:rPr lang="en-US" sz="2300" b="0" i="1" smtClean="0">
                            <a:latin typeface="Cambria Math" charset="0"/>
                            <a:ea typeface="Cambria Math" panose="02040503050406030204" pitchFamily="18" charset="0"/>
                          </a:rPr>
                          <m:t>𝑇</m:t>
                        </m:r>
                      </m:e>
                      <m:sup>
                        <m:r>
                          <a:rPr lang="en-US" sz="2300" b="0" i="1" smtClean="0">
                            <a:latin typeface="Cambria Math" charset="0"/>
                            <a:ea typeface="Cambria Math" panose="02040503050406030204" pitchFamily="18" charset="0"/>
                          </a:rPr>
                          <m:t>(1)</m:t>
                        </m:r>
                      </m:sup>
                    </m:sSup>
                  </m:oMath>
                </a14:m>
                <a:r>
                  <a:rPr lang="en-US" sz="2300" dirty="0" smtClean="0"/>
                  <a:t> </a:t>
                </a:r>
                <a:endParaRPr lang="en-US" sz="2300" dirty="0"/>
              </a:p>
              <a:p>
                <a:pPr>
                  <a:spcAft>
                    <a:spcPts val="600"/>
                  </a:spcAft>
                </a:pPr>
                <a:r>
                  <a:rPr lang="en-US" sz="2300" dirty="0"/>
                  <a:t>4. Compute residuals, set </a:t>
                </a:r>
                <a14:m>
                  <m:oMath xmlns:m="http://schemas.openxmlformats.org/officeDocument/2006/math">
                    <m:sSub>
                      <m:sSubPr>
                        <m:ctrlPr>
                          <a:rPr lang="en-US" sz="2300" b="0" i="1" smtClean="0">
                            <a:latin typeface="Cambria Math" charset="0"/>
                          </a:rPr>
                        </m:ctrlPr>
                      </m:sSubPr>
                      <m:e>
                        <m:r>
                          <a:rPr lang="en-US" sz="2300" b="0" i="1" smtClean="0">
                            <a:latin typeface="Cambria Math" charset="0"/>
                          </a:rPr>
                          <m:t>𝑟</m:t>
                        </m:r>
                      </m:e>
                      <m:sub>
                        <m:r>
                          <a:rPr lang="en-US" sz="2300" b="0" i="1" smtClean="0">
                            <a:latin typeface="Cambria Math" charset="0"/>
                          </a:rPr>
                          <m:t>𝑛</m:t>
                        </m:r>
                      </m:sub>
                    </m:sSub>
                    <m:r>
                      <a:rPr lang="en-US" sz="2300" b="0" i="1" smtClean="0">
                        <a:latin typeface="Cambria Math" charset="0"/>
                        <a:ea typeface="Cambria Math" charset="0"/>
                        <a:cs typeface="Cambria Math" charset="0"/>
                      </a:rPr>
                      <m:t>←</m:t>
                    </m:r>
                    <m:sSub>
                      <m:sSubPr>
                        <m:ctrlPr>
                          <a:rPr lang="en-US" sz="2300" b="0" i="1" smtClean="0">
                            <a:latin typeface="Cambria Math" charset="0"/>
                            <a:ea typeface="Cambria Math" charset="0"/>
                            <a:cs typeface="Cambria Math" charset="0"/>
                          </a:rPr>
                        </m:ctrlPr>
                      </m:sSubPr>
                      <m:e>
                        <m:r>
                          <a:rPr lang="en-US" sz="2300" b="0" i="1" smtClean="0">
                            <a:latin typeface="Cambria Math" charset="0"/>
                            <a:ea typeface="Cambria Math" charset="0"/>
                            <a:cs typeface="Cambria Math" charset="0"/>
                          </a:rPr>
                          <m:t>𝑟</m:t>
                        </m:r>
                      </m:e>
                      <m:sub>
                        <m:r>
                          <a:rPr lang="en-US" sz="2300" b="0" i="1" smtClean="0">
                            <a:latin typeface="Cambria Math" charset="0"/>
                            <a:ea typeface="Cambria Math" charset="0"/>
                            <a:cs typeface="Cambria Math" charset="0"/>
                          </a:rPr>
                          <m:t>𝑛</m:t>
                        </m:r>
                      </m:sub>
                    </m:sSub>
                    <m:r>
                      <a:rPr lang="en-US" sz="2300" b="0" i="1" smtClean="0">
                        <a:latin typeface="Cambria Math" charset="0"/>
                        <a:ea typeface="Cambria Math" charset="0"/>
                        <a:cs typeface="Cambria Math" charset="0"/>
                      </a:rPr>
                      <m:t>−</m:t>
                    </m:r>
                    <m:r>
                      <a:rPr lang="en-US" sz="2300" b="0" i="1" smtClean="0">
                        <a:latin typeface="Cambria Math" charset="0"/>
                        <a:ea typeface="Cambria Math" charset="0"/>
                        <a:cs typeface="Cambria Math" charset="0"/>
                      </a:rPr>
                      <m:t>𝜆</m:t>
                    </m:r>
                    <m:sSup>
                      <m:sSupPr>
                        <m:ctrlPr>
                          <a:rPr lang="en-US" sz="2300" b="0" i="1" smtClean="0">
                            <a:latin typeface="Cambria Math" charset="0"/>
                            <a:ea typeface="Cambria Math" charset="0"/>
                            <a:cs typeface="Cambria Math" charset="0"/>
                          </a:rPr>
                        </m:ctrlPr>
                      </m:sSupPr>
                      <m:e>
                        <m:r>
                          <a:rPr lang="en-US" sz="2300" b="0" i="1" smtClean="0">
                            <a:latin typeface="Cambria Math" charset="0"/>
                            <a:ea typeface="Cambria Math" charset="0"/>
                            <a:cs typeface="Cambria Math" charset="0"/>
                          </a:rPr>
                          <m:t>𝑇</m:t>
                        </m:r>
                      </m:e>
                      <m:sup>
                        <m:r>
                          <a:rPr lang="en-US" sz="2300" b="0" i="1" smtClean="0">
                            <a:latin typeface="Cambria Math" charset="0"/>
                            <a:ea typeface="Cambria Math" charset="0"/>
                            <a:cs typeface="Cambria Math" charset="0"/>
                          </a:rPr>
                          <m:t>𝑖</m:t>
                        </m:r>
                      </m:sup>
                    </m:sSup>
                    <m:d>
                      <m:dPr>
                        <m:ctrlPr>
                          <a:rPr lang="en-US" sz="2300" b="0" i="1" smtClean="0">
                            <a:latin typeface="Cambria Math" charset="0"/>
                            <a:ea typeface="Cambria Math" charset="0"/>
                            <a:cs typeface="Cambria Math" charset="0"/>
                          </a:rPr>
                        </m:ctrlPr>
                      </m:dPr>
                      <m:e>
                        <m:sSub>
                          <m:sSubPr>
                            <m:ctrlPr>
                              <a:rPr lang="en-US" sz="2300" b="0" i="1" smtClean="0">
                                <a:latin typeface="Cambria Math" charset="0"/>
                                <a:ea typeface="Cambria Math" charset="0"/>
                                <a:cs typeface="Cambria Math" charset="0"/>
                              </a:rPr>
                            </m:ctrlPr>
                          </m:sSubPr>
                          <m:e>
                            <m:r>
                              <a:rPr lang="en-US" sz="2300" b="0" i="1" smtClean="0">
                                <a:latin typeface="Cambria Math" charset="0"/>
                                <a:ea typeface="Cambria Math" charset="0"/>
                                <a:cs typeface="Cambria Math" charset="0"/>
                              </a:rPr>
                              <m:t>𝑥</m:t>
                            </m:r>
                          </m:e>
                          <m:sub>
                            <m:r>
                              <a:rPr lang="en-US" sz="2300" b="0" i="1" smtClean="0">
                                <a:latin typeface="Cambria Math" charset="0"/>
                                <a:ea typeface="Cambria Math" charset="0"/>
                                <a:cs typeface="Cambria Math" charset="0"/>
                              </a:rPr>
                              <m:t>𝑛</m:t>
                            </m:r>
                          </m:sub>
                        </m:sSub>
                      </m:e>
                    </m:d>
                    <m:r>
                      <a:rPr lang="en-US" sz="2300" b="0" i="1" smtClean="0">
                        <a:latin typeface="Cambria Math" charset="0"/>
                        <a:ea typeface="Cambria Math" charset="0"/>
                        <a:cs typeface="Cambria Math" charset="0"/>
                      </a:rPr>
                      <m:t>,  </m:t>
                    </m:r>
                    <m:r>
                      <a:rPr lang="en-US" sz="2300" b="0" i="1" smtClean="0">
                        <a:latin typeface="Cambria Math" charset="0"/>
                        <a:ea typeface="Cambria Math" charset="0"/>
                        <a:cs typeface="Cambria Math" charset="0"/>
                      </a:rPr>
                      <m:t>𝑛</m:t>
                    </m:r>
                    <m:r>
                      <a:rPr lang="en-US" sz="2300" b="0" i="1" smtClean="0">
                        <a:latin typeface="Cambria Math" charset="0"/>
                        <a:ea typeface="Cambria Math" charset="0"/>
                        <a:cs typeface="Cambria Math" charset="0"/>
                      </a:rPr>
                      <m:t>=1,…,</m:t>
                    </m:r>
                    <m:r>
                      <a:rPr lang="en-US" sz="2300" b="0" i="1" smtClean="0">
                        <a:latin typeface="Cambria Math" charset="0"/>
                        <a:ea typeface="Cambria Math" charset="0"/>
                        <a:cs typeface="Cambria Math" charset="0"/>
                      </a:rPr>
                      <m:t>𝑁</m:t>
                    </m:r>
                  </m:oMath>
                </a14:m>
                <a:endParaRPr lang="en-US" sz="2300" b="0" dirty="0" smtClean="0">
                  <a:ea typeface="Cambria Math" charset="0"/>
                  <a:cs typeface="Cambria Math" charset="0"/>
                </a:endParaRPr>
              </a:p>
              <a:p>
                <a:pPr>
                  <a:spcAft>
                    <a:spcPts val="600"/>
                  </a:spcAft>
                </a:pPr>
                <a:r>
                  <a:rPr lang="en-US" sz="2300" dirty="0" smtClean="0"/>
                  <a:t>5</a:t>
                </a:r>
                <a:r>
                  <a:rPr lang="en-US" sz="2300" dirty="0"/>
                  <a:t>. Repeat steps 2-4 until </a:t>
                </a:r>
                <a:r>
                  <a:rPr lang="en-US" sz="2300" b="1" i="1" dirty="0"/>
                  <a:t>stopping </a:t>
                </a:r>
                <a:r>
                  <a:rPr lang="en-US" sz="2300" dirty="0"/>
                  <a:t>condition met</a:t>
                </a:r>
                <a:r>
                  <a:rPr lang="en-US" sz="2300" dirty="0" smtClean="0"/>
                  <a:t>.</a:t>
                </a:r>
                <a:endParaRPr lang="en-US" sz="2300" dirty="0"/>
              </a:p>
              <a:p>
                <a:pPr>
                  <a:spcAft>
                    <a:spcPts val="600"/>
                  </a:spcAft>
                </a:pPr>
                <a:r>
                  <a:rPr lang="en-US" sz="2300" dirty="0" smtClean="0"/>
                  <a:t>	where </a:t>
                </a:r>
                <a14:m>
                  <m:oMath xmlns:m="http://schemas.openxmlformats.org/officeDocument/2006/math">
                    <m:r>
                      <a:rPr lang="en-US" sz="2300" i="1">
                        <a:latin typeface="Cambria Math" panose="02040503050406030204" pitchFamily="18" charset="0"/>
                        <a:ea typeface="Cambria Math" panose="02040503050406030204" pitchFamily="18" charset="0"/>
                      </a:rPr>
                      <m:t>𝜆</m:t>
                    </m:r>
                  </m:oMath>
                </a14:m>
                <a:r>
                  <a:rPr lang="el-GR" sz="2300" dirty="0"/>
                  <a:t> </a:t>
                </a:r>
                <a:r>
                  <a:rPr lang="en-US" sz="2300" dirty="0"/>
                  <a:t>is a constant called the </a:t>
                </a:r>
                <a:r>
                  <a:rPr lang="en-US" sz="2300" b="1" i="1" dirty="0"/>
                  <a:t>learning rate</a:t>
                </a:r>
                <a:r>
                  <a:rPr lang="en-US" sz="2300" dirty="0"/>
                  <a:t>. </a:t>
                </a:r>
              </a:p>
              <a:p>
                <a:pPr>
                  <a:spcAft>
                    <a:spcPts val="600"/>
                  </a:spcAft>
                </a:pPr>
                <a:r>
                  <a:rPr lang="en-US" sz="2300" dirty="0"/>
                  <a:t> </a:t>
                </a:r>
              </a:p>
              <a:p>
                <a:pPr>
                  <a:spcAft>
                    <a:spcPts val="600"/>
                  </a:spcAft>
                </a:pPr>
                <a:endParaRPr lang="en-US" sz="2300" dirty="0"/>
              </a:p>
              <a:p>
                <a:pPr>
                  <a:spcAft>
                    <a:spcPts val="600"/>
                  </a:spcAft>
                </a:pPr>
                <a:endParaRPr lang="en-US" sz="2300" dirty="0"/>
              </a:p>
              <a:p>
                <a:pPr>
                  <a:spcAft>
                    <a:spcPts val="600"/>
                  </a:spcAft>
                </a:pPr>
                <a:endParaRPr lang="en-US" sz="23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891252"/>
                <a:ext cx="10658369" cy="5416952"/>
              </a:xfrm>
              <a:blipFill rotWithShape="0">
                <a:blip r:embed="rId2"/>
                <a:stretch>
                  <a:fillRect l="-858" t="-900" b="-7537"/>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19</a:t>
            </a:fld>
            <a:endParaRPr lang="en-US"/>
          </a:p>
        </p:txBody>
      </p:sp>
    </p:spTree>
    <p:extLst>
      <p:ext uri="{BB962C8B-B14F-4D97-AF65-F5344CB8AC3E}">
        <p14:creationId xmlns:p14="http://schemas.microsoft.com/office/powerpoint/2010/main" val="192741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F2327-FAB5-1F47-962B-825946F7A8C1}"/>
              </a:ext>
            </a:extLst>
          </p:cNvPr>
          <p:cNvSpPr>
            <a:spLocks noGrp="1"/>
          </p:cNvSpPr>
          <p:nvPr>
            <p:ph type="title"/>
          </p:nvPr>
        </p:nvSpPr>
        <p:spPr/>
        <p:txBody>
          <a:bodyPr/>
          <a:lstStyle/>
          <a:p>
            <a:r>
              <a:rPr lang="en-US" dirty="0" smtClean="0"/>
              <a:t>CS109B, STAT121B, AC209B </a:t>
            </a:r>
            <a:endParaRPr lang="en-US" dirty="0"/>
          </a:p>
        </p:txBody>
      </p:sp>
      <p:sp>
        <p:nvSpPr>
          <p:cNvPr id="4" name="Slide Number Placeholder 3"/>
          <p:cNvSpPr>
            <a:spLocks noGrp="1"/>
          </p:cNvSpPr>
          <p:nvPr>
            <p:ph type="sldNum" sz="quarter" idx="12"/>
          </p:nvPr>
        </p:nvSpPr>
        <p:spPr/>
        <p:txBody>
          <a:bodyPr/>
          <a:lstStyle/>
          <a:p>
            <a:fld id="{47445CB2-BF6F-6E49-AC61-7BDDE2E02F5B}" type="slidenum">
              <a:rPr lang="en-US" smtClean="0"/>
              <a:t>2</a:t>
            </a:fld>
            <a:endParaRPr lang="en-US"/>
          </a:p>
        </p:txBody>
      </p:sp>
      <p:pic>
        <p:nvPicPr>
          <p:cNvPr id="15" name="Content Placeholder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883643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72" y="600169"/>
            <a:ext cx="12192000" cy="5689600"/>
          </a:xfrm>
          <a:prstGeom prst="rect">
            <a:avLst/>
          </a:prstGeom>
        </p:spPr>
      </p:pic>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a:t>
            </a:r>
            <a:r>
              <a:rPr lang="en-US" dirty="0" smtClean="0"/>
              <a:t>illustration </a:t>
            </a:r>
            <a:endParaRPr lang="en-US" dirty="0"/>
          </a:p>
        </p:txBody>
      </p:sp>
      <p:sp>
        <p:nvSpPr>
          <p:cNvPr id="5" name="Slide Number Placeholder 4"/>
          <p:cNvSpPr>
            <a:spLocks noGrp="1"/>
          </p:cNvSpPr>
          <p:nvPr>
            <p:ph type="sldNum" sz="quarter" idx="12"/>
          </p:nvPr>
        </p:nvSpPr>
        <p:spPr/>
        <p:txBody>
          <a:bodyPr/>
          <a:lstStyle/>
          <a:p>
            <a:fld id="{47445CB2-BF6F-6E49-AC61-7BDDE2E02F5B}" type="slidenum">
              <a:rPr lang="en-US" smtClean="0"/>
              <a:t>20</a:t>
            </a:fld>
            <a:endParaRPr lang="en-US"/>
          </a:p>
        </p:txBody>
      </p:sp>
    </p:spTree>
    <p:extLst>
      <p:ext uri="{BB962C8B-B14F-4D97-AF65-F5344CB8AC3E}">
        <p14:creationId xmlns:p14="http://schemas.microsoft.com/office/powerpoint/2010/main" val="651070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92" y="600169"/>
            <a:ext cx="12192000" cy="5689600"/>
          </a:xfrm>
          <a:prstGeom prst="rect">
            <a:avLst/>
          </a:prstGeom>
        </p:spPr>
      </p:pic>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21</a:t>
            </a:fld>
            <a:endParaRPr lang="en-US"/>
          </a:p>
        </p:txBody>
      </p:sp>
    </p:spTree>
    <p:extLst>
      <p:ext uri="{BB962C8B-B14F-4D97-AF65-F5344CB8AC3E}">
        <p14:creationId xmlns:p14="http://schemas.microsoft.com/office/powerpoint/2010/main" val="22195987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92" y="600169"/>
            <a:ext cx="12192000" cy="5689600"/>
          </a:xfrm>
          <a:prstGeom prst="rect">
            <a:avLst/>
          </a:prstGeom>
        </p:spPr>
      </p:pic>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22</a:t>
            </a:fld>
            <a:endParaRPr lang="en-US"/>
          </a:p>
        </p:txBody>
      </p:sp>
    </p:spTree>
    <p:extLst>
      <p:ext uri="{BB962C8B-B14F-4D97-AF65-F5344CB8AC3E}">
        <p14:creationId xmlns:p14="http://schemas.microsoft.com/office/powerpoint/2010/main" val="3311130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92" y="600169"/>
            <a:ext cx="12192000" cy="5689600"/>
          </a:xfrm>
          <a:prstGeom prst="rect">
            <a:avLst/>
          </a:prstGeom>
        </p:spPr>
      </p:pic>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23</a:t>
            </a:fld>
            <a:endParaRPr lang="en-US"/>
          </a:p>
        </p:txBody>
      </p:sp>
    </p:spTree>
    <p:extLst>
      <p:ext uri="{BB962C8B-B14F-4D97-AF65-F5344CB8AC3E}">
        <p14:creationId xmlns:p14="http://schemas.microsoft.com/office/powerpoint/2010/main" val="39072615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92" y="600169"/>
            <a:ext cx="12192000" cy="5689600"/>
          </a:xfrm>
          <a:prstGeom prst="rect">
            <a:avLst/>
          </a:prstGeom>
        </p:spPr>
      </p:pic>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24</a:t>
            </a:fld>
            <a:endParaRPr lang="en-US"/>
          </a:p>
        </p:txBody>
      </p:sp>
    </p:spTree>
    <p:extLst>
      <p:ext uri="{BB962C8B-B14F-4D97-AF65-F5344CB8AC3E}">
        <p14:creationId xmlns:p14="http://schemas.microsoft.com/office/powerpoint/2010/main" val="714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92" y="600169"/>
            <a:ext cx="12192000" cy="5689600"/>
          </a:xfrm>
          <a:prstGeom prst="rect">
            <a:avLst/>
          </a:prstGeom>
        </p:spPr>
      </p:pic>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25</a:t>
            </a:fld>
            <a:endParaRPr lang="en-US"/>
          </a:p>
        </p:txBody>
      </p:sp>
    </p:spTree>
    <p:extLst>
      <p:ext uri="{BB962C8B-B14F-4D97-AF65-F5344CB8AC3E}">
        <p14:creationId xmlns:p14="http://schemas.microsoft.com/office/powerpoint/2010/main" val="91957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Why Does Gradient Boosting Work?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smtClean="0"/>
                  <a:t>Intuitively, each simple model </a:t>
                </a:r>
                <a:r>
                  <a:rPr lang="en-US" sz="2400" i="1" dirty="0"/>
                  <a:t>T</a:t>
                </a:r>
                <a:r>
                  <a:rPr lang="en-US" sz="2400" baseline="30000" dirty="0"/>
                  <a:t>(</a:t>
                </a:r>
                <a:r>
                  <a:rPr lang="en-US" sz="2400" i="1" baseline="30000" dirty="0" err="1"/>
                  <a:t>i</a:t>
                </a:r>
                <a:r>
                  <a:rPr lang="en-US" sz="2400" baseline="30000" dirty="0"/>
                  <a:t>) </a:t>
                </a:r>
                <a:r>
                  <a:rPr lang="en-US" sz="2400" dirty="0"/>
                  <a:t>we add to our ensemble model </a:t>
                </a:r>
                <a:r>
                  <a:rPr lang="en-US" sz="2400" i="1" dirty="0"/>
                  <a:t>T</a:t>
                </a:r>
                <a:r>
                  <a:rPr lang="en-US" sz="2400" dirty="0"/>
                  <a:t>, models the errors of </a:t>
                </a:r>
                <a:r>
                  <a:rPr lang="en-US" sz="2400" i="1" dirty="0"/>
                  <a:t>T</a:t>
                </a:r>
                <a:r>
                  <a:rPr lang="en-US" sz="2400" dirty="0"/>
                  <a:t>. </a:t>
                </a:r>
              </a:p>
              <a:p>
                <a:r>
                  <a:rPr lang="en-US" sz="2400" dirty="0"/>
                  <a:t>Thus, with each addition of </a:t>
                </a:r>
                <a:r>
                  <a:rPr lang="en-US" sz="2400" i="1" dirty="0"/>
                  <a:t>T</a:t>
                </a:r>
                <a:r>
                  <a:rPr lang="en-US" sz="2400" baseline="30000" dirty="0"/>
                  <a:t>(</a:t>
                </a:r>
                <a:r>
                  <a:rPr lang="en-US" sz="2400" i="1" baseline="30000" dirty="0" err="1"/>
                  <a:t>i</a:t>
                </a:r>
                <a:r>
                  <a:rPr lang="en-US" sz="2400" baseline="30000" dirty="0"/>
                  <a:t>)</a:t>
                </a:r>
                <a:r>
                  <a:rPr lang="en-US" sz="2400" dirty="0"/>
                  <a:t>, the residual is reduced </a:t>
                </a:r>
                <a:endParaRPr lang="en-US" sz="2400" dirty="0" smtClean="0"/>
              </a:p>
              <a:p>
                <a14:m>
                  <m:oMathPara xmlns:m="http://schemas.openxmlformats.org/officeDocument/2006/math">
                    <m:oMathParaPr>
                      <m:jc m:val="centerGroup"/>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𝑟</m:t>
                          </m:r>
                        </m:e>
                        <m:sub>
                          <m:r>
                            <a:rPr lang="en-US" sz="2400" b="0" i="1" smtClean="0">
                              <a:latin typeface="Cambria Math" charset="0"/>
                            </a:rPr>
                            <m:t>𝑛</m:t>
                          </m:r>
                        </m:sub>
                      </m:sSub>
                      <m:r>
                        <a:rPr lang="en-US" sz="2400" b="0" i="1" smtClean="0">
                          <a:latin typeface="Cambria Math" charset="0"/>
                        </a:rPr>
                        <m:t>−</m:t>
                      </m:r>
                      <m:r>
                        <a:rPr lang="en-US" sz="2400" b="0" i="1" smtClean="0">
                          <a:latin typeface="Cambria Math" charset="0"/>
                        </a:rPr>
                        <m:t>𝜆</m:t>
                      </m:r>
                      <m:sSup>
                        <m:sSupPr>
                          <m:ctrlPr>
                            <a:rPr lang="en-US" sz="2400" b="0" i="1" smtClean="0">
                              <a:latin typeface="Cambria Math" charset="0"/>
                            </a:rPr>
                          </m:ctrlPr>
                        </m:sSupPr>
                        <m:e>
                          <m:r>
                            <a:rPr lang="en-US" sz="2400" b="0" i="1" smtClean="0">
                              <a:latin typeface="Cambria Math" charset="0"/>
                            </a:rPr>
                            <m:t>𝑇</m:t>
                          </m:r>
                        </m:e>
                        <m:sup>
                          <m:d>
                            <m:dPr>
                              <m:ctrlPr>
                                <a:rPr lang="en-US" sz="2400" b="0" i="1" smtClean="0">
                                  <a:latin typeface="Cambria Math" charset="0"/>
                                </a:rPr>
                              </m:ctrlPr>
                            </m:dPr>
                            <m:e>
                              <m:r>
                                <a:rPr lang="en-US" sz="2400" b="0" i="1" smtClean="0">
                                  <a:latin typeface="Cambria Math" charset="0"/>
                                </a:rPr>
                                <m:t>𝑖</m:t>
                              </m:r>
                            </m:e>
                          </m:d>
                        </m:sup>
                      </m:sSup>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𝑥</m:t>
                          </m:r>
                        </m:e>
                        <m:sub>
                          <m:r>
                            <a:rPr lang="en-US" sz="2400" b="0" i="1" smtClean="0">
                              <a:latin typeface="Cambria Math" charset="0"/>
                            </a:rPr>
                            <m:t>𝑛</m:t>
                          </m:r>
                        </m:sub>
                      </m:sSub>
                      <m:r>
                        <a:rPr lang="en-US" sz="2400" b="0" i="1" smtClean="0">
                          <a:latin typeface="Cambria Math" charset="0"/>
                        </a:rPr>
                        <m:t>)</m:t>
                      </m:r>
                    </m:oMath>
                  </m:oMathPara>
                </a14:m>
                <a:endParaRPr lang="en-US" sz="2400" dirty="0"/>
              </a:p>
              <a:p>
                <a:endParaRPr lang="en-US" sz="2400" dirty="0"/>
              </a:p>
              <a:p>
                <a:r>
                  <a:rPr lang="en-US" sz="2400" b="1" dirty="0"/>
                  <a:t>Note</a:t>
                </a:r>
                <a:r>
                  <a:rPr lang="en-US" sz="2400" dirty="0"/>
                  <a:t> that gradient boosting has a tuning parameter, </a:t>
                </a:r>
                <a14:m>
                  <m:oMath xmlns:m="http://schemas.openxmlformats.org/officeDocument/2006/math">
                    <m:r>
                      <a:rPr lang="en-US" sz="2400" i="1" smtClean="0">
                        <a:latin typeface="Cambria Math" panose="02040503050406030204" pitchFamily="18" charset="0"/>
                        <a:ea typeface="Cambria Math" panose="02040503050406030204" pitchFamily="18" charset="0"/>
                      </a:rPr>
                      <m:t>𝜆</m:t>
                    </m:r>
                  </m:oMath>
                </a14:m>
                <a:r>
                  <a:rPr lang="el-GR" sz="2400" dirty="0"/>
                  <a:t>. </a:t>
                </a:r>
                <a:endParaRPr lang="en-US" sz="2400" dirty="0" smtClean="0"/>
              </a:p>
              <a:p>
                <a:endParaRPr lang="el-GR" sz="2400" dirty="0"/>
              </a:p>
              <a:p>
                <a:r>
                  <a:rPr lang="en-US" sz="2400" dirty="0"/>
                  <a:t>If we want to easily reason about how to choose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and investigate the effect of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on the model </a:t>
                </a:r>
                <a:r>
                  <a:rPr lang="en-US" sz="2400" i="1" dirty="0"/>
                  <a:t>T</a:t>
                </a:r>
                <a:r>
                  <a:rPr lang="en-US" sz="2400" dirty="0"/>
                  <a:t>, we need a bit more mathematical formalism. </a:t>
                </a:r>
              </a:p>
              <a:p>
                <a:r>
                  <a:rPr lang="en-US" sz="2400" dirty="0"/>
                  <a:t>In particular, how can we effectively descend through this optimization via an iterative algorithm?</a:t>
                </a:r>
              </a:p>
              <a:p>
                <a:r>
                  <a:rPr lang="en-US" sz="2400" dirty="0"/>
                  <a:t>We need to formulate gradient boosting as a type of </a:t>
                </a:r>
                <a:r>
                  <a:rPr lang="en-US" sz="2400" b="1" i="1" dirty="0"/>
                  <a:t>gradient descent</a:t>
                </a:r>
                <a:r>
                  <a:rPr lang="en-US" sz="2400" dirty="0"/>
                  <a:t>. </a:t>
                </a:r>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b="-47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26</a:t>
            </a:fld>
            <a:endParaRPr lang="en-US"/>
          </a:p>
        </p:txBody>
      </p:sp>
    </p:spTree>
    <p:extLst>
      <p:ext uri="{BB962C8B-B14F-4D97-AF65-F5344CB8AC3E}">
        <p14:creationId xmlns:p14="http://schemas.microsoft.com/office/powerpoint/2010/main" val="368680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1" nodeType="withEffect">
                                  <p:stCondLst>
                                    <p:cond delay="50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1" nodeType="withEffect">
                                  <p:stCondLst>
                                    <p:cond delay="100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Review: A Brief Sketch of Gradient Descent </a:t>
            </a:r>
            <a:endParaRPr lang="en-US" dirty="0">
              <a:effectLst/>
            </a:endParaRPr>
          </a:p>
        </p:txBody>
      </p:sp>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a:t>In optimization, when we wish to minimize a function, called the </a:t>
            </a:r>
            <a:r>
              <a:rPr lang="en-US" sz="2400" b="1" i="1" dirty="0"/>
              <a:t>o</a:t>
            </a:r>
            <a:r>
              <a:rPr lang="en-US" sz="2400" b="1" i="1" dirty="0" smtClean="0"/>
              <a:t>bjective function</a:t>
            </a:r>
            <a:r>
              <a:rPr lang="en-US" sz="2400" dirty="0" smtClean="0"/>
              <a:t>, over a set of variables, we compute the partial derivatives </a:t>
            </a:r>
            <a:r>
              <a:rPr lang="en-US" sz="2400" dirty="0"/>
              <a:t>o</a:t>
            </a:r>
            <a:r>
              <a:rPr lang="en-US" sz="2400" dirty="0" smtClean="0"/>
              <a:t>f </a:t>
            </a:r>
            <a:r>
              <a:rPr lang="en-US" sz="2400" dirty="0"/>
              <a:t>t</a:t>
            </a:r>
            <a:r>
              <a:rPr lang="en-US" sz="2400" dirty="0" smtClean="0"/>
              <a:t>his </a:t>
            </a:r>
            <a:r>
              <a:rPr lang="en-US" sz="2400" dirty="0"/>
              <a:t>f</a:t>
            </a:r>
            <a:r>
              <a:rPr lang="en-US" sz="2400" dirty="0" smtClean="0"/>
              <a:t>unction with </a:t>
            </a:r>
            <a:r>
              <a:rPr lang="en-US" sz="2400" dirty="0"/>
              <a:t>r</a:t>
            </a:r>
            <a:r>
              <a:rPr lang="en-US" sz="2400" dirty="0" smtClean="0"/>
              <a:t>espect </a:t>
            </a:r>
            <a:r>
              <a:rPr lang="en-US" sz="2400" dirty="0"/>
              <a:t>t</a:t>
            </a:r>
            <a:r>
              <a:rPr lang="en-US" sz="2400" dirty="0" smtClean="0"/>
              <a:t>o </a:t>
            </a:r>
            <a:r>
              <a:rPr lang="en-US" sz="2400" dirty="0"/>
              <a:t>t</a:t>
            </a:r>
            <a:r>
              <a:rPr lang="en-US" sz="2400" dirty="0" smtClean="0"/>
              <a:t>he </a:t>
            </a:r>
            <a:r>
              <a:rPr lang="en-US" sz="2400" dirty="0"/>
              <a:t>v</a:t>
            </a:r>
            <a:r>
              <a:rPr lang="en-US" sz="2400" dirty="0" smtClean="0"/>
              <a:t>ariables</a:t>
            </a:r>
            <a:r>
              <a:rPr lang="en-US" sz="2400" dirty="0"/>
              <a:t>. </a:t>
            </a:r>
            <a:br>
              <a:rPr lang="en-US" sz="2400" dirty="0"/>
            </a:br>
            <a:endParaRPr lang="en-US" sz="2400" dirty="0"/>
          </a:p>
          <a:p>
            <a:r>
              <a:rPr lang="en-US" sz="2400" dirty="0"/>
              <a:t>If the partial derivatives are sufficiently simple, one can analytically find a common root - i.e. a point at which all the partial derivatives vanish; this is called a </a:t>
            </a:r>
            <a:r>
              <a:rPr lang="en-US" sz="2400" b="1" i="1" dirty="0" smtClean="0"/>
              <a:t>s</a:t>
            </a:r>
            <a:r>
              <a:rPr lang="en-US" sz="2400" b="1" i="1" dirty="0" smtClean="0"/>
              <a:t>tationary point</a:t>
            </a:r>
            <a:r>
              <a:rPr lang="en-US" sz="2400" b="1" i="1" dirty="0"/>
              <a:t>.</a:t>
            </a:r>
            <a:br>
              <a:rPr lang="en-US" sz="2400" b="1" i="1" dirty="0"/>
            </a:br>
            <a:endParaRPr lang="en-US" sz="2400" dirty="0"/>
          </a:p>
          <a:p>
            <a:r>
              <a:rPr lang="en-US" sz="2400" dirty="0"/>
              <a:t>If the objective function has the property of being </a:t>
            </a:r>
            <a:r>
              <a:rPr lang="en-US" sz="2400" b="1" i="1" dirty="0"/>
              <a:t>convex</a:t>
            </a:r>
            <a:r>
              <a:rPr lang="en-US" sz="2400" dirty="0"/>
              <a:t>, then the stationary point is precisely the min. </a:t>
            </a:r>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27</a:t>
            </a:fld>
            <a:endParaRPr lang="en-US"/>
          </a:p>
        </p:txBody>
      </p:sp>
    </p:spTree>
    <p:extLst>
      <p:ext uri="{BB962C8B-B14F-4D97-AF65-F5344CB8AC3E}">
        <p14:creationId xmlns:p14="http://schemas.microsoft.com/office/powerpoint/2010/main" val="3188819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Review: A Brief Sketch of Gradient Descent the Algorithm</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4" y="1177758"/>
                <a:ext cx="11009293" cy="5130445"/>
              </a:xfrm>
            </p:spPr>
            <p:txBody>
              <a:bodyPr/>
              <a:lstStyle/>
              <a:p>
                <a:r>
                  <a:rPr lang="en-US" sz="2400" dirty="0"/>
                  <a:t>In practice, our objective functions are complicated and analytically find the stationary point is intractable. </a:t>
                </a:r>
              </a:p>
              <a:p>
                <a:r>
                  <a:rPr lang="en-US" sz="2400" dirty="0"/>
                  <a:t>Instead, we use an iterative method called </a:t>
                </a:r>
                <a:r>
                  <a:rPr lang="en-US" sz="2400" b="1" i="1" dirty="0"/>
                  <a:t>gradient descent</a:t>
                </a:r>
                <a:r>
                  <a:rPr lang="en-US" sz="2400" dirty="0"/>
                  <a:t>: </a:t>
                </a:r>
              </a:p>
              <a:p>
                <a:pPr marL="457200" indent="-457200">
                  <a:buFont typeface="+mj-lt"/>
                  <a:buAutoNum type="arabicPeriod"/>
                </a:pPr>
                <a:r>
                  <a:rPr lang="en-US" sz="2400" dirty="0"/>
                  <a:t>Initialize the variables at any value: </a:t>
                </a:r>
              </a:p>
              <a:p>
                <a:pPr marL="457200" indent="-457200">
                  <a:buFont typeface="+mj-lt"/>
                  <a:buAutoNum type="arabicPeriod"/>
                </a:pPr>
                <a:endParaRPr lang="en-US" sz="2400" dirty="0"/>
              </a:p>
              <a:p>
                <a:pPr marL="457200" indent="-457200">
                  <a:buFont typeface="+mj-lt"/>
                  <a:buAutoNum type="arabicPeriod"/>
                </a:pPr>
                <a:r>
                  <a:rPr lang="en-US" sz="2400" dirty="0"/>
                  <a:t>Take the gradient of the objective function at the current variable values:</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r>
                  <a:rPr lang="en-US" sz="2400" dirty="0"/>
                  <a:t>Adjust the variables values by some negative multiple of the gradient:</a:t>
                </a:r>
              </a:p>
              <a:p>
                <a:endParaRPr lang="en-US" sz="2400" dirty="0"/>
              </a:p>
              <a:p>
                <a:r>
                  <a:rPr lang="en-US" sz="2400" dirty="0" smtClean="0"/>
                  <a:t>	The </a:t>
                </a:r>
                <a:r>
                  <a:rPr lang="en-US" sz="2400" dirty="0"/>
                  <a:t>factor </a:t>
                </a:r>
                <a14:m>
                  <m:oMath xmlns:m="http://schemas.openxmlformats.org/officeDocument/2006/math">
                    <m:r>
                      <a:rPr lang="en-US" sz="2400" i="1" smtClean="0">
                        <a:latin typeface="Cambria Math" panose="02040503050406030204" pitchFamily="18" charset="0"/>
                        <a:ea typeface="Cambria Math" panose="02040503050406030204" pitchFamily="18" charset="0"/>
                      </a:rPr>
                      <m:t>𝜆</m:t>
                    </m:r>
                  </m:oMath>
                </a14:m>
                <a:r>
                  <a:rPr lang="el-GR" sz="2400" dirty="0"/>
                  <a:t> </a:t>
                </a:r>
                <a:r>
                  <a:rPr lang="en-US" sz="2400" dirty="0"/>
                  <a:t>is often called the learning rate. </a:t>
                </a:r>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4" y="1177758"/>
                <a:ext cx="11009293" cy="5130445"/>
              </a:xfrm>
              <a:blipFill rotWithShape="0">
                <a:blip r:embed="rId2"/>
                <a:stretch>
                  <a:fillRect l="-886" t="-95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28</a:t>
            </a:fld>
            <a:endParaRPr lang="en-US"/>
          </a:p>
        </p:txBody>
      </p:sp>
      <p:pic>
        <p:nvPicPr>
          <p:cNvPr id="4" name="Picture 3">
            <a:extLst>
              <a:ext uri="{FF2B5EF4-FFF2-40B4-BE49-F238E27FC236}">
                <a16:creationId xmlns:a16="http://schemas.microsoft.com/office/drawing/2014/main" xmlns="" id="{D7EC4051-6CEC-3646-81C4-9471ED7610A1}"/>
              </a:ext>
            </a:extLst>
          </p:cNvPr>
          <p:cNvPicPr>
            <a:picLocks noChangeAspect="1"/>
          </p:cNvPicPr>
          <p:nvPr/>
        </p:nvPicPr>
        <p:blipFill>
          <a:blip r:embed="rId3"/>
          <a:stretch>
            <a:fillRect/>
          </a:stretch>
        </p:blipFill>
        <p:spPr>
          <a:xfrm>
            <a:off x="4696278" y="2906486"/>
            <a:ext cx="2203347" cy="365578"/>
          </a:xfrm>
          <a:prstGeom prst="rect">
            <a:avLst/>
          </a:prstGeom>
        </p:spPr>
      </p:pic>
      <p:pic>
        <p:nvPicPr>
          <p:cNvPr id="6" name="Picture 5">
            <a:extLst>
              <a:ext uri="{FF2B5EF4-FFF2-40B4-BE49-F238E27FC236}">
                <a16:creationId xmlns:a16="http://schemas.microsoft.com/office/drawing/2014/main" xmlns="" id="{C29E488E-4595-AE4B-A589-AD1773F38B7D}"/>
              </a:ext>
            </a:extLst>
          </p:cNvPr>
          <p:cNvPicPr>
            <a:picLocks noChangeAspect="1"/>
          </p:cNvPicPr>
          <p:nvPr/>
        </p:nvPicPr>
        <p:blipFill>
          <a:blip r:embed="rId4"/>
          <a:stretch>
            <a:fillRect/>
          </a:stretch>
        </p:blipFill>
        <p:spPr>
          <a:xfrm>
            <a:off x="5106160" y="5000792"/>
            <a:ext cx="2463800" cy="533400"/>
          </a:xfrm>
          <a:prstGeom prst="rect">
            <a:avLst/>
          </a:prstGeom>
        </p:spPr>
      </p:pic>
      <p:pic>
        <p:nvPicPr>
          <p:cNvPr id="7" name="Picture 6">
            <a:extLst>
              <a:ext uri="{FF2B5EF4-FFF2-40B4-BE49-F238E27FC236}">
                <a16:creationId xmlns:a16="http://schemas.microsoft.com/office/drawing/2014/main" xmlns="" id="{588BAD9B-AF70-1B44-A244-42665F5A023E}"/>
              </a:ext>
            </a:extLst>
          </p:cNvPr>
          <p:cNvPicPr>
            <a:picLocks noChangeAspect="1"/>
          </p:cNvPicPr>
          <p:nvPr/>
        </p:nvPicPr>
        <p:blipFill>
          <a:blip r:embed="rId5"/>
          <a:stretch>
            <a:fillRect/>
          </a:stretch>
        </p:blipFill>
        <p:spPr>
          <a:xfrm>
            <a:off x="3836910" y="3742980"/>
            <a:ext cx="4320017" cy="859163"/>
          </a:xfrm>
          <a:prstGeom prst="rect">
            <a:avLst/>
          </a:prstGeom>
        </p:spPr>
      </p:pic>
    </p:spTree>
    <p:extLst>
      <p:ext uri="{BB962C8B-B14F-4D97-AF65-F5344CB8AC3E}">
        <p14:creationId xmlns:p14="http://schemas.microsoft.com/office/powerpoint/2010/main" val="374431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Why Does Gradient Descent Work?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pPr>
                  <a:spcAft>
                    <a:spcPts val="1200"/>
                  </a:spcAft>
                </a:pPr>
                <a:r>
                  <a:rPr lang="en-US" sz="2400" b="1" dirty="0"/>
                  <a:t>Claim: </a:t>
                </a:r>
                <a:r>
                  <a:rPr lang="en-US" sz="2400" dirty="0"/>
                  <a:t>If the function is convex, this iterative methods will eventually move x close enough to the minimum, for an appropriate choice of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p>
              <a:p>
                <a:pPr>
                  <a:spcAft>
                    <a:spcPts val="1200"/>
                  </a:spcAft>
                </a:pPr>
                <a:r>
                  <a:rPr lang="en-US" sz="2400" b="1" dirty="0"/>
                  <a:t>W</a:t>
                </a:r>
                <a:r>
                  <a:rPr lang="en-US" sz="2400" b="1" dirty="0" smtClean="0"/>
                  <a:t>hy </a:t>
                </a:r>
                <a:r>
                  <a:rPr lang="en-US" sz="2400" b="1" dirty="0"/>
                  <a:t>does this work? </a:t>
                </a:r>
                <a:r>
                  <a:rPr lang="en-US" sz="2400" dirty="0"/>
                  <a:t>Recall, that as a vector, the gradient at at point gives the direction for the greatest possible rate of increase. </a:t>
                </a:r>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29</a:t>
            </a:fld>
            <a:endParaRPr lang="en-US"/>
          </a:p>
        </p:txBody>
      </p:sp>
      <p:pic>
        <p:nvPicPr>
          <p:cNvPr id="4" name="Picture 3">
            <a:extLst>
              <a:ext uri="{FF2B5EF4-FFF2-40B4-BE49-F238E27FC236}">
                <a16:creationId xmlns:a16="http://schemas.microsoft.com/office/drawing/2014/main" xmlns="" id="{2CAE1054-DC44-7843-A2B8-03420A3F3FA1}"/>
              </a:ext>
            </a:extLst>
          </p:cNvPr>
          <p:cNvPicPr>
            <a:picLocks noChangeAspect="1"/>
          </p:cNvPicPr>
          <p:nvPr/>
        </p:nvPicPr>
        <p:blipFill>
          <a:blip r:embed="rId3"/>
          <a:stretch>
            <a:fillRect/>
          </a:stretch>
        </p:blipFill>
        <p:spPr>
          <a:xfrm>
            <a:off x="3964919" y="3130097"/>
            <a:ext cx="4064000" cy="3048000"/>
          </a:xfrm>
          <a:prstGeom prst="rect">
            <a:avLst/>
          </a:prstGeom>
        </p:spPr>
      </p:pic>
    </p:spTree>
    <p:extLst>
      <p:ext uri="{BB962C8B-B14F-4D97-AF65-F5344CB8AC3E}">
        <p14:creationId xmlns:p14="http://schemas.microsoft.com/office/powerpoint/2010/main" val="80498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F2327-FAB5-1F47-962B-825946F7A8C1}"/>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xmlns="" id="{905094A1-B7BF-F041-AEF2-0A78788EC3C7}"/>
              </a:ext>
            </a:extLst>
          </p:cNvPr>
          <p:cNvSpPr>
            <a:spLocks noGrp="1"/>
          </p:cNvSpPr>
          <p:nvPr>
            <p:ph idx="1"/>
          </p:nvPr>
        </p:nvSpPr>
        <p:spPr>
          <a:xfrm>
            <a:off x="820352" y="964942"/>
            <a:ext cx="10327008" cy="1835658"/>
          </a:xfrm>
        </p:spPr>
        <p:txBody>
          <a:bodyPr/>
          <a:lstStyle/>
          <a:p>
            <a:pPr marL="457200" indent="-457200">
              <a:spcAft>
                <a:spcPts val="1800"/>
              </a:spcAft>
              <a:buFont typeface="Arial" charset="0"/>
              <a:buChar char="•"/>
            </a:pPr>
            <a:r>
              <a:rPr lang="en-US" dirty="0"/>
              <a:t>Review of Ensemble Methods</a:t>
            </a:r>
          </a:p>
          <a:p>
            <a:pPr marL="1200120" lvl="1" indent="-457200">
              <a:spcAft>
                <a:spcPts val="1800"/>
              </a:spcAft>
              <a:buFont typeface="Arial" charset="0"/>
              <a:buChar char="•"/>
            </a:pPr>
            <a:r>
              <a:rPr lang="en-US" dirty="0" smtClean="0"/>
              <a:t>Finish Random Forest</a:t>
            </a:r>
          </a:p>
          <a:p>
            <a:pPr marL="457200" indent="-457200">
              <a:spcAft>
                <a:spcPts val="1800"/>
              </a:spcAft>
              <a:buFont typeface="Arial" charset="0"/>
              <a:buChar char="•"/>
            </a:pPr>
            <a:r>
              <a:rPr lang="en-US" dirty="0" smtClean="0"/>
              <a:t>Boosting</a:t>
            </a:r>
          </a:p>
          <a:p>
            <a:pPr marL="1200120" lvl="1" indent="-457200">
              <a:spcAft>
                <a:spcPts val="1800"/>
              </a:spcAft>
              <a:buFont typeface="Arial" charset="0"/>
              <a:buChar char="•"/>
            </a:pPr>
            <a:r>
              <a:rPr lang="en-US" dirty="0" smtClean="0"/>
              <a:t>Gradient Boosting</a:t>
            </a:r>
            <a:endParaRPr lang="en-US" dirty="0"/>
          </a:p>
          <a:p>
            <a:pPr marL="1600154" lvl="2" indent="-457200">
              <a:spcAft>
                <a:spcPts val="1800"/>
              </a:spcAft>
              <a:buFont typeface="Arial" charset="0"/>
              <a:buChar char="•"/>
            </a:pPr>
            <a:r>
              <a:rPr lang="en-US" sz="2200" dirty="0"/>
              <a:t>Set-up and intuition</a:t>
            </a:r>
          </a:p>
          <a:p>
            <a:pPr marL="1600154" lvl="2" indent="-457200">
              <a:spcAft>
                <a:spcPts val="1800"/>
              </a:spcAft>
              <a:buFont typeface="Arial" charset="0"/>
              <a:buChar char="•"/>
            </a:pPr>
            <a:r>
              <a:rPr lang="en-US" sz="2200" dirty="0"/>
              <a:t>Connection to Gradient Descent</a:t>
            </a:r>
          </a:p>
          <a:p>
            <a:pPr marL="1600154" lvl="2" indent="-457200">
              <a:spcAft>
                <a:spcPts val="1800"/>
              </a:spcAft>
              <a:buFont typeface="Arial" charset="0"/>
              <a:buChar char="•"/>
            </a:pPr>
            <a:r>
              <a:rPr lang="en-US" sz="2200" dirty="0"/>
              <a:t>The </a:t>
            </a:r>
            <a:r>
              <a:rPr lang="en-US" sz="2200" dirty="0" smtClean="0"/>
              <a:t>Algorithm</a:t>
            </a:r>
          </a:p>
          <a:p>
            <a:pPr marL="1200120" lvl="1" indent="-457200">
              <a:spcAft>
                <a:spcPts val="1800"/>
              </a:spcAft>
              <a:buFont typeface="Arial" charset="0"/>
              <a:buChar char="•"/>
            </a:pPr>
            <a:r>
              <a:rPr lang="en-US" dirty="0" err="1" smtClean="0"/>
              <a:t>AdaBoost</a:t>
            </a:r>
            <a:endParaRPr lang="en-US" sz="2400" dirty="0" smtClean="0"/>
          </a:p>
          <a:p>
            <a:pPr marL="1200120" lvl="1" indent="-457200">
              <a:spcAft>
                <a:spcPts val="1800"/>
              </a:spcAft>
              <a:buFont typeface="Arial" charset="0"/>
              <a:buChar char="•"/>
            </a:pPr>
            <a:endParaRPr lang="en-US" sz="2400" dirty="0"/>
          </a:p>
          <a:p>
            <a:pPr>
              <a:spcAft>
                <a:spcPts val="1800"/>
              </a:spcAft>
            </a:pPr>
            <a:endParaRPr lang="en-US" dirty="0"/>
          </a:p>
        </p:txBody>
      </p:sp>
      <p:sp>
        <p:nvSpPr>
          <p:cNvPr id="4" name="Slide Number Placeholder 3"/>
          <p:cNvSpPr>
            <a:spLocks noGrp="1"/>
          </p:cNvSpPr>
          <p:nvPr>
            <p:ph type="sldNum" sz="quarter" idx="12"/>
          </p:nvPr>
        </p:nvSpPr>
        <p:spPr/>
        <p:txBody>
          <a:bodyPr/>
          <a:lstStyle/>
          <a:p>
            <a:fld id="{47445CB2-BF6F-6E49-AC61-7BDDE2E02F5B}" type="slidenum">
              <a:rPr lang="en-US" smtClean="0"/>
              <a:t>3</a:t>
            </a:fld>
            <a:endParaRPr lang="en-US"/>
          </a:p>
        </p:txBody>
      </p:sp>
    </p:spTree>
    <p:extLst>
      <p:ext uri="{BB962C8B-B14F-4D97-AF65-F5344CB8AC3E}">
        <p14:creationId xmlns:p14="http://schemas.microsoft.com/office/powerpoint/2010/main" val="12445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Why Does Gradient Descent Work?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a:t>Subtracting a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multiple of the gradient from x, moves x in the </a:t>
                </a:r>
                <a:r>
                  <a:rPr lang="en-US" sz="2400" b="1" i="1" dirty="0"/>
                  <a:t>opposite </a:t>
                </a:r>
                <a:r>
                  <a:rPr lang="en-US" sz="2400" dirty="0"/>
                  <a:t>direction of the gradient (hence towards the steepest decline) by a step of size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p>
              <a:p>
                <a:endParaRPr lang="en-US" sz="2400" dirty="0"/>
              </a:p>
              <a:p>
                <a:r>
                  <a:rPr lang="en-US" sz="2400" dirty="0"/>
                  <a:t>If </a:t>
                </a:r>
                <a:r>
                  <a:rPr lang="en-US" sz="2400" i="1" dirty="0"/>
                  <a:t>f</a:t>
                </a:r>
                <a:r>
                  <a:rPr lang="en-US" sz="2400" dirty="0"/>
                  <a:t> is convex, and we keep taking steps descending on the graph of </a:t>
                </a:r>
                <a:r>
                  <a:rPr lang="en-US" sz="2400" i="1" dirty="0"/>
                  <a:t>f</a:t>
                </a:r>
                <a:r>
                  <a:rPr lang="en-US" sz="2400" dirty="0"/>
                  <a:t>, we will eventually reach the minimum. </a:t>
                </a:r>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5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30</a:t>
            </a:fld>
            <a:endParaRPr lang="en-US"/>
          </a:p>
        </p:txBody>
      </p:sp>
      <p:pic>
        <p:nvPicPr>
          <p:cNvPr id="4" name="Picture 3">
            <a:extLst>
              <a:ext uri="{FF2B5EF4-FFF2-40B4-BE49-F238E27FC236}">
                <a16:creationId xmlns:a16="http://schemas.microsoft.com/office/drawing/2014/main" xmlns="" id="{2F105925-27DB-E340-874C-F9A1771D3653}"/>
              </a:ext>
            </a:extLst>
          </p:cNvPr>
          <p:cNvPicPr>
            <a:picLocks noChangeAspect="1"/>
          </p:cNvPicPr>
          <p:nvPr/>
        </p:nvPicPr>
        <p:blipFill>
          <a:blip r:embed="rId3"/>
          <a:stretch>
            <a:fillRect/>
          </a:stretch>
        </p:blipFill>
        <p:spPr>
          <a:xfrm>
            <a:off x="3950874" y="3679263"/>
            <a:ext cx="4092089" cy="3086662"/>
          </a:xfrm>
          <a:prstGeom prst="rect">
            <a:avLst/>
          </a:prstGeom>
        </p:spPr>
      </p:pic>
    </p:spTree>
    <p:extLst>
      <p:ext uri="{BB962C8B-B14F-4D97-AF65-F5344CB8AC3E}">
        <p14:creationId xmlns:p14="http://schemas.microsoft.com/office/powerpoint/2010/main" val="1921684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as Gradient Descent </a:t>
            </a:r>
            <a:endParaRPr lang="en-US" dirty="0">
              <a:effectLst/>
            </a:endParaRPr>
          </a:p>
        </p:txBody>
      </p:sp>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a:t>Often in regression, our objective is to minimize the MSE </a:t>
            </a:r>
          </a:p>
          <a:p>
            <a:endParaRPr lang="en-US" sz="2400" dirty="0"/>
          </a:p>
          <a:p>
            <a:endParaRPr lang="en-US" sz="2400" dirty="0">
              <a:effectLst/>
            </a:endParaRPr>
          </a:p>
          <a:p>
            <a:r>
              <a:rPr lang="en-US" altLang="en-US" sz="2400" dirty="0">
                <a:solidFill>
                  <a:srgbClr val="444444"/>
                </a:solidFill>
              </a:rPr>
              <a:t>Treating this as an optimization problem, we can try to </a:t>
            </a:r>
            <a:r>
              <a:rPr lang="en-US" sz="2400" dirty="0"/>
              <a:t>directly minimize the MSE with respect to the predictions </a:t>
            </a:r>
          </a:p>
          <a:p>
            <a:endParaRPr lang="en-US" sz="2400" dirty="0"/>
          </a:p>
          <a:p>
            <a:endParaRPr lang="en-US" sz="2400" dirty="0"/>
          </a:p>
          <a:p>
            <a:endParaRPr lang="en-US" sz="2400" dirty="0"/>
          </a:p>
          <a:p>
            <a:endParaRPr lang="en-US" sz="2400" dirty="0"/>
          </a:p>
          <a:p>
            <a:r>
              <a:rPr lang="en-US" sz="2400" dirty="0"/>
              <a:t>The update step for gradient descent would look like </a:t>
            </a:r>
          </a:p>
          <a:p>
            <a:endParaRPr lang="en-US" sz="2400" dirty="0"/>
          </a:p>
          <a:p>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31</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37127472-7394-054A-8B4D-FBAEBC1C3C56}"/>
              </a:ext>
            </a:extLst>
          </p:cNvPr>
          <p:cNvPicPr>
            <a:picLocks noChangeAspect="1"/>
          </p:cNvPicPr>
          <p:nvPr/>
        </p:nvPicPr>
        <p:blipFill>
          <a:blip r:embed="rId3"/>
          <a:stretch>
            <a:fillRect/>
          </a:stretch>
        </p:blipFill>
        <p:spPr>
          <a:xfrm>
            <a:off x="3918857" y="1643744"/>
            <a:ext cx="4506686" cy="985516"/>
          </a:xfrm>
          <a:prstGeom prst="rect">
            <a:avLst/>
          </a:prstGeom>
        </p:spPr>
      </p:pic>
      <p:pic>
        <p:nvPicPr>
          <p:cNvPr id="7" name="Picture 6">
            <a:extLst>
              <a:ext uri="{FF2B5EF4-FFF2-40B4-BE49-F238E27FC236}">
                <a16:creationId xmlns:a16="http://schemas.microsoft.com/office/drawing/2014/main" xmlns="" id="{E3C23617-1145-2A44-85D6-99394B84B680}"/>
              </a:ext>
            </a:extLst>
          </p:cNvPr>
          <p:cNvPicPr>
            <a:picLocks noChangeAspect="1"/>
          </p:cNvPicPr>
          <p:nvPr/>
        </p:nvPicPr>
        <p:blipFill>
          <a:blip r:embed="rId4"/>
          <a:stretch>
            <a:fillRect/>
          </a:stretch>
        </p:blipFill>
        <p:spPr>
          <a:xfrm>
            <a:off x="3561059" y="3328095"/>
            <a:ext cx="4532086" cy="1814885"/>
          </a:xfrm>
          <a:prstGeom prst="rect">
            <a:avLst/>
          </a:prstGeom>
        </p:spPr>
      </p:pic>
      <p:pic>
        <p:nvPicPr>
          <p:cNvPr id="8" name="Picture 7">
            <a:extLst>
              <a:ext uri="{FF2B5EF4-FFF2-40B4-BE49-F238E27FC236}">
                <a16:creationId xmlns:a16="http://schemas.microsoft.com/office/drawing/2014/main" xmlns="" id="{A27C1AD5-8371-9E4D-80B3-EEEFA7F41662}"/>
              </a:ext>
            </a:extLst>
          </p:cNvPr>
          <p:cNvPicPr>
            <a:picLocks noChangeAspect="1"/>
          </p:cNvPicPr>
          <p:nvPr/>
        </p:nvPicPr>
        <p:blipFill>
          <a:blip r:embed="rId5"/>
          <a:stretch>
            <a:fillRect/>
          </a:stretch>
        </p:blipFill>
        <p:spPr>
          <a:xfrm>
            <a:off x="3730876" y="5627463"/>
            <a:ext cx="4835274" cy="509630"/>
          </a:xfrm>
          <a:prstGeom prst="rect">
            <a:avLst/>
          </a:prstGeom>
        </p:spPr>
      </p:pic>
    </p:spTree>
    <p:extLst>
      <p:ext uri="{BB962C8B-B14F-4D97-AF65-F5344CB8AC3E}">
        <p14:creationId xmlns:p14="http://schemas.microsoft.com/office/powerpoint/2010/main" val="1770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as Gradient Descent (cont.)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a:t>There are two reasons why minimizing the MSE with respect to  </a:t>
                </a:r>
                <a14:m>
                  <m:oMath xmlns:m="http://schemas.openxmlformats.org/officeDocument/2006/math">
                    <m:sSub>
                      <m:sSubPr>
                        <m:ctrlPr>
                          <a:rPr lang="en-US" sz="2400" b="0" i="1" dirty="0" smtClean="0">
                            <a:latin typeface="Cambria Math" charset="0"/>
                          </a:rPr>
                        </m:ctrlPr>
                      </m:sSubPr>
                      <m:e>
                        <m:acc>
                          <m:accPr>
                            <m:chr m:val="̂"/>
                            <m:ctrlPr>
                              <a:rPr lang="en-US" sz="2400" b="0" i="1" smtClean="0">
                                <a:latin typeface="Cambria Math" charset="0"/>
                              </a:rPr>
                            </m:ctrlPr>
                          </m:accPr>
                          <m:e>
                            <m:r>
                              <a:rPr lang="en-US" sz="2400" b="0" i="1" smtClean="0">
                                <a:latin typeface="Cambria Math" panose="02040503050406030204" pitchFamily="18" charset="0"/>
                              </a:rPr>
                              <m:t>𝑦</m:t>
                            </m:r>
                          </m:e>
                        </m:acc>
                      </m:e>
                      <m:sub>
                        <m:r>
                          <a:rPr lang="en-US" sz="2400" b="0" i="1" dirty="0" smtClean="0">
                            <a:latin typeface="Cambria Math" panose="02040503050406030204" pitchFamily="18" charset="0"/>
                          </a:rPr>
                          <m:t>𝑛</m:t>
                        </m:r>
                      </m:sub>
                    </m:sSub>
                  </m:oMath>
                </a14:m>
                <a:r>
                  <a:rPr lang="en-US" sz="2400" dirty="0"/>
                  <a:t>’s is not interesting: </a:t>
                </a:r>
              </a:p>
              <a:p>
                <a:endParaRPr lang="en-US" sz="2400" dirty="0"/>
              </a:p>
              <a:p>
                <a:pPr marL="342900" indent="-342900">
                  <a:buFont typeface="Arial" panose="020B0604020202020204" pitchFamily="34" charset="0"/>
                  <a:buChar char="•"/>
                </a:pPr>
                <a:r>
                  <a:rPr lang="en-US" sz="2400" dirty="0"/>
                  <a:t>We know where the minimum MSE occurs: </a:t>
                </a:r>
                <a14:m>
                  <m:oMath xmlns:m="http://schemas.openxmlformats.org/officeDocument/2006/math">
                    <m:sSub>
                      <m:sSubPr>
                        <m:ctrlPr>
                          <a:rPr lang="en-US" sz="2400" i="1" dirty="0">
                            <a:latin typeface="Cambria Math" charset="0"/>
                          </a:rPr>
                        </m:ctrlPr>
                      </m:sSub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i="1" dirty="0">
                            <a:latin typeface="Cambria Math" panose="02040503050406030204" pitchFamily="18" charset="0"/>
                          </a:rPr>
                          <m:t>𝑛</m:t>
                        </m:r>
                      </m:sub>
                    </m:sSub>
                    <m:r>
                      <a:rPr lang="en-US" sz="2400" b="0" i="1" dirty="0" smtClean="0">
                        <a:latin typeface="Cambria Math" panose="02040503050406030204" pitchFamily="18" charset="0"/>
                      </a:rPr>
                      <m:t>=</m:t>
                    </m:r>
                    <m:sSub>
                      <m:sSubPr>
                        <m:ctrlPr>
                          <a:rPr lang="en-US" sz="2400" b="0" i="1" dirty="0" smtClean="0">
                            <a:latin typeface="Cambria Math" charset="0"/>
                          </a:rPr>
                        </m:ctrlPr>
                      </m:sSubPr>
                      <m:e>
                        <m:r>
                          <a:rPr lang="en-US" sz="2400" b="0" i="1" dirty="0" smtClean="0">
                            <a:latin typeface="Cambria Math" panose="02040503050406030204" pitchFamily="18" charset="0"/>
                          </a:rPr>
                          <m:t>𝑦</m:t>
                        </m:r>
                      </m:e>
                      <m:sub>
                        <m:r>
                          <a:rPr lang="en-US" sz="2400" b="0" i="1" dirty="0" smtClean="0">
                            <a:latin typeface="Cambria Math" panose="02040503050406030204" pitchFamily="18" charset="0"/>
                          </a:rPr>
                          <m:t>𝑛</m:t>
                        </m:r>
                      </m:sub>
                    </m:sSub>
                  </m:oMath>
                </a14:m>
                <a:r>
                  <a:rPr lang="en-US" sz="2400" dirty="0"/>
                  <a:t>, for every </a:t>
                </a:r>
                <a:r>
                  <a:rPr lang="en-US" sz="2400" i="1" dirty="0"/>
                  <a:t>n</a:t>
                </a:r>
                <a:r>
                  <a:rPr lang="en-US" sz="2400" dirty="0"/>
                  <a:t>. </a:t>
                </a:r>
              </a:p>
              <a:p>
                <a:pPr marL="342900" indent="-342900">
                  <a:buFont typeface="Arial" panose="020B0604020202020204" pitchFamily="34" charset="0"/>
                  <a:buChar char="•"/>
                </a:pPr>
                <a:r>
                  <a:rPr lang="en-US" sz="2400" dirty="0"/>
                  <a:t>Learning sequences of predictions,</a:t>
                </a:r>
                <a14:m>
                  <m:oMath xmlns:m="http://schemas.openxmlformats.org/officeDocument/2006/math">
                    <m:sSubSup>
                      <m:sSubSupPr>
                        <m:ctrlPr>
                          <a:rPr lang="en-US" sz="2400" i="1" smtClean="0">
                            <a:latin typeface="Cambria Math" charset="0"/>
                          </a:rPr>
                        </m:ctrlPr>
                      </m:sSubSup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b="0" i="1" smtClean="0">
                            <a:latin typeface="Cambria Math" panose="02040503050406030204" pitchFamily="18" charset="0"/>
                          </a:rPr>
                          <m:t>𝑛</m:t>
                        </m:r>
                      </m:sub>
                      <m:sup>
                        <m:r>
                          <a:rPr lang="en-US" sz="2400" b="0" i="1" smtClean="0">
                            <a:latin typeface="Cambria Math" panose="02040503050406030204" pitchFamily="18" charset="0"/>
                          </a:rPr>
                          <m:t>1</m:t>
                        </m:r>
                      </m:sup>
                    </m:sSubSup>
                    <m:r>
                      <a:rPr lang="en-US" sz="2400" b="0" i="1" smtClean="0">
                        <a:latin typeface="Cambria Math" panose="02040503050406030204" pitchFamily="18" charset="0"/>
                      </a:rPr>
                      <m:t>,…,</m:t>
                    </m:r>
                    <m:sSubSup>
                      <m:sSubSupPr>
                        <m:ctrlPr>
                          <a:rPr lang="en-US" sz="2400" i="1">
                            <a:latin typeface="Cambria Math" charset="0"/>
                          </a:rPr>
                        </m:ctrlPr>
                      </m:sSubSup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𝑛</m:t>
                        </m:r>
                      </m:sub>
                      <m:sup>
                        <m:r>
                          <a:rPr lang="en-US" sz="2400" b="0" i="1" smtClean="0">
                            <a:latin typeface="Cambria Math" panose="02040503050406030204" pitchFamily="18" charset="0"/>
                          </a:rPr>
                          <m:t>𝑖</m:t>
                        </m:r>
                      </m:sup>
                    </m:sSubSup>
                    <m:r>
                      <a:rPr lang="en-US" sz="2400" b="0" i="1" smtClean="0">
                        <a:latin typeface="Cambria Math" panose="02040503050406030204" pitchFamily="18" charset="0"/>
                      </a:rPr>
                      <m:t>,…</m:t>
                    </m:r>
                  </m:oMath>
                </a14:m>
                <a:r>
                  <a:rPr lang="en-US" sz="2400" dirty="0"/>
                  <a:t>, does not produce a model. The predictions in the sequences do not depend on the predictors! </a:t>
                </a:r>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32</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2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as Gradient Descent (cont.)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pPr>
                  <a:spcAft>
                    <a:spcPts val="1200"/>
                  </a:spcAft>
                </a:pPr>
                <a:r>
                  <a:rPr lang="en-US" sz="2400" dirty="0" smtClean="0"/>
                  <a:t>The solution is to change the update step in gradient descent. Instead of using the gradient - the residuals - we use an </a:t>
                </a:r>
                <a:r>
                  <a:rPr lang="en-US" sz="2400" b="1" i="1" dirty="0"/>
                  <a:t>approximation </a:t>
                </a:r>
                <a:r>
                  <a:rPr lang="en-US" sz="2400" dirty="0"/>
                  <a:t>of the gradient that depends on the predictors: </a:t>
                </a:r>
                <a:endParaRPr lang="en-US" sz="2400" dirty="0" smtClean="0"/>
              </a:p>
              <a:p>
                <a:pPr>
                  <a:spcBef>
                    <a:spcPts val="1224"/>
                  </a:spcBef>
                  <a:spcAft>
                    <a:spcPts val="600"/>
                  </a:spcAft>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charset="0"/>
                            </a:rPr>
                          </m:ctrlPr>
                        </m:accPr>
                        <m:e>
                          <m:r>
                            <a:rPr lang="en-US" sz="2400" b="0" i="1" smtClean="0">
                              <a:latin typeface="Cambria Math" charset="0"/>
                            </a:rPr>
                            <m:t>𝑦</m:t>
                          </m:r>
                        </m:e>
                      </m:acc>
                      <m:r>
                        <a:rPr lang="en-US" sz="2400" b="0" i="1" dirty="0" smtClean="0">
                          <a:latin typeface="Cambria Math" charset="0"/>
                        </a:rPr>
                        <m:t>←</m:t>
                      </m:r>
                      <m:sSub>
                        <m:sSubPr>
                          <m:ctrlPr>
                            <a:rPr lang="en-US" sz="2400" b="0" i="1" dirty="0" smtClean="0">
                              <a:latin typeface="Cambria Math" charset="0"/>
                            </a:rPr>
                          </m:ctrlPr>
                        </m:sSubPr>
                        <m:e>
                          <m:acc>
                            <m:accPr>
                              <m:chr m:val="̂"/>
                              <m:ctrlPr>
                                <a:rPr lang="en-US" sz="2400" b="0" i="1" dirty="0" smtClean="0">
                                  <a:latin typeface="Cambria Math" charset="0"/>
                                </a:rPr>
                              </m:ctrlPr>
                            </m:accPr>
                            <m:e>
                              <m:r>
                                <a:rPr lang="en-US" sz="2400" b="0" i="1" dirty="0" smtClean="0">
                                  <a:latin typeface="Cambria Math" charset="0"/>
                                </a:rPr>
                                <m:t>𝑦</m:t>
                              </m:r>
                            </m:e>
                          </m:acc>
                        </m:e>
                        <m:sub>
                          <m:r>
                            <a:rPr lang="en-US" sz="2400" b="0" i="1" dirty="0" smtClean="0">
                              <a:latin typeface="Cambria Math" charset="0"/>
                            </a:rPr>
                            <m:t>𝑛</m:t>
                          </m:r>
                        </m:sub>
                      </m:sSub>
                      <m:r>
                        <a:rPr lang="en-US" sz="2400" b="0" i="1" dirty="0" smtClean="0">
                          <a:latin typeface="Cambria Math" charset="0"/>
                        </a:rPr>
                        <m:t>+</m:t>
                      </m:r>
                      <m:r>
                        <a:rPr lang="en-US" sz="2400" b="0" i="1" dirty="0" smtClean="0">
                          <a:latin typeface="Cambria Math" charset="0"/>
                        </a:rPr>
                        <m:t>𝜆</m:t>
                      </m:r>
                      <m:r>
                        <a:rPr lang="en-US" sz="2400" b="0" i="1" dirty="0" smtClean="0">
                          <a:latin typeface="Cambria Math" charset="0"/>
                        </a:rPr>
                        <m:t> </m:t>
                      </m:r>
                      <m:sSub>
                        <m:sSubPr>
                          <m:ctrlPr>
                            <a:rPr lang="en-US" sz="2400" b="0" i="1" dirty="0" smtClean="0">
                              <a:latin typeface="Cambria Math" charset="0"/>
                            </a:rPr>
                          </m:ctrlPr>
                        </m:sSubPr>
                        <m:e>
                          <m:acc>
                            <m:accPr>
                              <m:chr m:val="̂"/>
                              <m:ctrlPr>
                                <a:rPr lang="en-US" sz="2400" b="0" i="1" dirty="0" smtClean="0">
                                  <a:latin typeface="Cambria Math" charset="0"/>
                                </a:rPr>
                              </m:ctrlPr>
                            </m:accPr>
                            <m:e>
                              <m:r>
                                <a:rPr lang="en-US" sz="2400" b="0" i="1" dirty="0" smtClean="0">
                                  <a:latin typeface="Cambria Math" charset="0"/>
                                </a:rPr>
                                <m:t>𝑟</m:t>
                              </m:r>
                            </m:e>
                          </m:acc>
                        </m:e>
                        <m:sub>
                          <m:r>
                            <a:rPr lang="en-US" sz="2400" b="0" i="1" dirty="0" smtClean="0">
                              <a:latin typeface="Cambria Math" charset="0"/>
                            </a:rPr>
                            <m:t>𝑛</m:t>
                          </m:r>
                        </m:sub>
                      </m:sSub>
                      <m:d>
                        <m:dPr>
                          <m:ctrlPr>
                            <a:rPr lang="en-US" sz="2400" b="0" i="1" dirty="0" smtClean="0">
                              <a:latin typeface="Cambria Math" charset="0"/>
                            </a:rPr>
                          </m:ctrlPr>
                        </m:dPr>
                        <m:e>
                          <m:sSub>
                            <m:sSubPr>
                              <m:ctrlPr>
                                <a:rPr lang="en-US" sz="2400" b="0" i="1" dirty="0" smtClean="0">
                                  <a:latin typeface="Cambria Math" charset="0"/>
                                </a:rPr>
                              </m:ctrlPr>
                            </m:sSubPr>
                            <m:e>
                              <m:r>
                                <a:rPr lang="en-US" sz="2400" b="0" i="1" dirty="0" smtClean="0">
                                  <a:latin typeface="Cambria Math" charset="0"/>
                                </a:rPr>
                                <m:t>𝑥</m:t>
                              </m:r>
                            </m:e>
                            <m:sub>
                              <m:r>
                                <a:rPr lang="en-US" sz="2400" b="0" i="1" dirty="0" smtClean="0">
                                  <a:latin typeface="Cambria Math" charset="0"/>
                                </a:rPr>
                                <m:t>𝑛</m:t>
                              </m:r>
                            </m:sub>
                          </m:sSub>
                        </m:e>
                      </m:d>
                      <m:r>
                        <a:rPr lang="en-US" sz="2400" b="0" i="1" dirty="0" smtClean="0">
                          <a:latin typeface="Cambria Math" charset="0"/>
                        </a:rPr>
                        <m:t>,    </m:t>
                      </m:r>
                      <m:r>
                        <a:rPr lang="en-US" sz="2400" b="0" i="1" dirty="0" smtClean="0">
                          <a:latin typeface="Cambria Math" charset="0"/>
                        </a:rPr>
                        <m:t>𝑛</m:t>
                      </m:r>
                      <m:r>
                        <a:rPr lang="en-US" sz="2400" b="0" i="1" dirty="0" smtClean="0">
                          <a:latin typeface="Cambria Math" charset="0"/>
                        </a:rPr>
                        <m:t>=1,…,</m:t>
                      </m:r>
                      <m:r>
                        <a:rPr lang="en-US" sz="2400" b="0" i="1" dirty="0" smtClean="0">
                          <a:latin typeface="Cambria Math" charset="0"/>
                        </a:rPr>
                        <m:t>𝑁</m:t>
                      </m:r>
                    </m:oMath>
                  </m:oMathPara>
                </a14:m>
                <a:r>
                  <a:rPr lang="en-US" sz="2400" dirty="0"/>
                  <a:t/>
                </a:r>
                <a:br>
                  <a:rPr lang="en-US" sz="2400" dirty="0"/>
                </a:br>
                <a:r>
                  <a:rPr lang="en-US" sz="2400" dirty="0"/>
                  <a:t>In gradient boosting, we use a simple model to  approximate the residuals, </a:t>
                </a:r>
                <a14:m>
                  <m:oMath xmlns:m="http://schemas.openxmlformats.org/officeDocument/2006/math">
                    <m:sSub>
                      <m:sSubPr>
                        <m:ctrlPr>
                          <a:rPr lang="en-US" sz="2400" i="1">
                            <a:latin typeface="Cambria Math" charset="0"/>
                          </a:rPr>
                        </m:ctrlPr>
                      </m:sSubPr>
                      <m:e>
                        <m:sSub>
                          <m:sSubPr>
                            <m:ctrlPr>
                              <a:rPr lang="en-US" sz="2400" b="0" i="1" dirty="0" smtClean="0">
                                <a:latin typeface="Cambria Math" charset="0"/>
                              </a:rPr>
                            </m:ctrlPr>
                          </m:sSubPr>
                          <m:e>
                            <m:acc>
                              <m:accPr>
                                <m:chr m:val="̂"/>
                                <m:ctrlPr>
                                  <a:rPr lang="en-US" sz="2400" b="0" i="1" dirty="0" smtClean="0">
                                    <a:latin typeface="Cambria Math" charset="0"/>
                                  </a:rPr>
                                </m:ctrlPr>
                              </m:accPr>
                              <m:e>
                                <m:r>
                                  <a:rPr lang="en-US" sz="2400" b="0" i="1" dirty="0" smtClean="0">
                                    <a:latin typeface="Cambria Math" panose="02040503050406030204" pitchFamily="18" charset="0"/>
                                  </a:rPr>
                                  <m:t>𝑟</m:t>
                                </m:r>
                              </m:e>
                            </m:acc>
                          </m:e>
                          <m:sub>
                            <m:r>
                              <a:rPr lang="en-US" sz="2400" b="0" i="1" dirty="0" smtClean="0">
                                <a:latin typeface="Cambria Math" panose="02040503050406030204" pitchFamily="18" charset="0"/>
                              </a:rPr>
                              <m:t>𝑛</m:t>
                            </m:r>
                          </m:sub>
                        </m:sSub>
                        <m:r>
                          <a:rPr lang="en-US" sz="2400" b="0" i="1" smtClean="0">
                            <a:latin typeface="Cambria Math" panose="02040503050406030204" pitchFamily="18" charset="0"/>
                          </a:rPr>
                          <m:t>(</m:t>
                        </m:r>
                        <m:r>
                          <a:rPr lang="en-US" sz="2400" i="1">
                            <a:latin typeface="Cambria Math" panose="02040503050406030204" pitchFamily="18" charset="0"/>
                          </a:rPr>
                          <m:t>𝑥</m:t>
                        </m:r>
                      </m:e>
                      <m:sub>
                        <m:r>
                          <a:rPr lang="en-US" sz="2400" i="1">
                            <a:latin typeface="Cambria Math" panose="02040503050406030204" pitchFamily="18" charset="0"/>
                          </a:rPr>
                          <m:t>𝑛</m:t>
                        </m:r>
                      </m:sub>
                    </m:sSub>
                    <m:r>
                      <a:rPr lang="en-US" sz="2400" b="0" i="1" smtClean="0">
                        <a:latin typeface="Cambria Math" panose="02040503050406030204" pitchFamily="18" charset="0"/>
                      </a:rPr>
                      <m:t>)</m:t>
                    </m:r>
                  </m:oMath>
                </a14:m>
                <a:r>
                  <a:rPr lang="en-US" sz="2400" dirty="0"/>
                  <a:t>, in each iteration. </a:t>
                </a:r>
              </a:p>
              <a:p>
                <a:pPr>
                  <a:spcAft>
                    <a:spcPts val="600"/>
                  </a:spcAft>
                </a:pPr>
                <a:r>
                  <a:rPr lang="en-US" sz="2400" b="1" dirty="0"/>
                  <a:t>Motto: </a:t>
                </a:r>
                <a:r>
                  <a:rPr lang="en-US" sz="2400" dirty="0"/>
                  <a:t>gradient boosting is a form of gradient descent with the MSE as the objective function. </a:t>
                </a:r>
              </a:p>
              <a:p>
                <a:pPr>
                  <a:spcAft>
                    <a:spcPts val="600"/>
                  </a:spcAft>
                </a:pPr>
                <a:r>
                  <a:rPr lang="en-US" sz="2400" b="1" dirty="0"/>
                  <a:t>Technical note: </a:t>
                </a:r>
                <a:r>
                  <a:rPr lang="en-US" sz="2400" dirty="0"/>
                  <a:t>note that gradient boosting is descending in a space of models or functions relating </a:t>
                </a:r>
                <a14:m>
                  <m:oMath xmlns:m="http://schemas.openxmlformats.org/officeDocument/2006/math">
                    <m:sSub>
                      <m:sSubPr>
                        <m:ctrlPr>
                          <a:rPr lang="en-US" sz="2400" b="0" i="1" smtClean="0">
                            <a:latin typeface="Cambria Math"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𝑛</m:t>
                        </m:r>
                      </m:sub>
                    </m:sSub>
                  </m:oMath>
                </a14:m>
                <a:r>
                  <a:rPr lang="en-US" sz="2400" dirty="0"/>
                  <a:t> to </a:t>
                </a:r>
                <a14:m>
                  <m:oMath xmlns:m="http://schemas.openxmlformats.org/officeDocument/2006/math">
                    <m:sSub>
                      <m:sSubPr>
                        <m:ctrlPr>
                          <a:rPr lang="en-US" sz="2400" i="1">
                            <a:latin typeface="Cambria Math" charset="0"/>
                          </a:rPr>
                        </m:ctrlPr>
                      </m:sSubPr>
                      <m:e>
                        <m:r>
                          <a:rPr lang="en-US" sz="2400" b="0" i="1" smtClean="0">
                            <a:latin typeface="Cambria Math" panose="02040503050406030204" pitchFamily="18" charset="0"/>
                          </a:rPr>
                          <m:t>𝑦</m:t>
                        </m:r>
                      </m:e>
                      <m:sub>
                        <m:r>
                          <a:rPr lang="en-US" sz="2400" i="1">
                            <a:latin typeface="Cambria Math" panose="02040503050406030204" pitchFamily="18" charset="0"/>
                          </a:rPr>
                          <m:t>𝑛</m:t>
                        </m:r>
                      </m:sub>
                    </m:sSub>
                  </m:oMath>
                </a14:m>
                <a:r>
                  <a:rPr lang="en-US" sz="2400" dirty="0"/>
                  <a:t>! </a:t>
                </a:r>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1063"/>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33</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3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Boosting as Gradient Descent (cont.)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pPr>
                  <a:spcAft>
                    <a:spcPts val="1800"/>
                  </a:spcAft>
                </a:pPr>
                <a:r>
                  <a:rPr lang="en-US" sz="2400" dirty="0"/>
                  <a:t>But why do we care that gradient boosting is gradient descent? </a:t>
                </a:r>
              </a:p>
              <a:p>
                <a:pPr>
                  <a:spcAft>
                    <a:spcPts val="1800"/>
                  </a:spcAft>
                </a:pPr>
                <a:endParaRPr lang="en-US" sz="2400" dirty="0"/>
              </a:p>
              <a:p>
                <a:pPr>
                  <a:spcAft>
                    <a:spcPts val="1800"/>
                  </a:spcAft>
                </a:pPr>
                <a:r>
                  <a:rPr lang="en-US" sz="2400" dirty="0"/>
                  <a:t>By making this connection, we can import the massive amount of techniques for studying gradient descent to analyze gradient boosting.</a:t>
                </a:r>
              </a:p>
              <a:p>
                <a:pPr>
                  <a:spcAft>
                    <a:spcPts val="1800"/>
                  </a:spcAft>
                </a:pPr>
                <a:r>
                  <a:rPr lang="en-US" sz="2400" dirty="0"/>
                  <a:t> </a:t>
                </a:r>
              </a:p>
              <a:p>
                <a:pPr>
                  <a:spcAft>
                    <a:spcPts val="1800"/>
                  </a:spcAft>
                </a:pPr>
                <a:r>
                  <a:rPr lang="en-US" sz="2400" b="1" dirty="0"/>
                  <a:t>For example</a:t>
                </a:r>
                <a:r>
                  <a:rPr lang="en-US" sz="2400" dirty="0"/>
                  <a:t>, we can easily reason about how to choose the learning rate </a:t>
                </a:r>
                <a14:m>
                  <m:oMath xmlns:m="http://schemas.openxmlformats.org/officeDocument/2006/math">
                    <m:r>
                      <a:rPr lang="en-US" sz="2400" i="1" smtClean="0">
                        <a:latin typeface="Cambria Math" panose="02040503050406030204" pitchFamily="18" charset="0"/>
                        <a:ea typeface="Cambria Math" panose="02040503050406030204" pitchFamily="18" charset="0"/>
                      </a:rPr>
                      <m:t>𝜆</m:t>
                    </m:r>
                  </m:oMath>
                </a14:m>
                <a:r>
                  <a:rPr lang="el-GR" sz="2400" dirty="0"/>
                  <a:t> </a:t>
                </a:r>
                <a:r>
                  <a:rPr lang="en-US" sz="2400" dirty="0"/>
                  <a:t>in gradient boosting. </a:t>
                </a:r>
              </a:p>
              <a:p>
                <a:pPr>
                  <a:spcAft>
                    <a:spcPts val="1800"/>
                  </a:spcAft>
                </a:pPr>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1594"/>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34</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6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150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Choosing a Learning Rate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pPr>
                  <a:spcAft>
                    <a:spcPts val="1200"/>
                  </a:spcAft>
                </a:pPr>
                <a:r>
                  <a:rPr lang="en-US" sz="2400" dirty="0"/>
                  <a:t>Under ideal conditions, gradient descent iteratively approximates and converges to the optimum. </a:t>
                </a:r>
              </a:p>
              <a:p>
                <a:pPr>
                  <a:spcAft>
                    <a:spcPts val="1200"/>
                  </a:spcAft>
                </a:pPr>
                <a:r>
                  <a:rPr lang="en-US" sz="2400" b="1" i="1" dirty="0"/>
                  <a:t>When do we terminate gradient descent? </a:t>
                </a:r>
                <a:endParaRPr lang="en-US" sz="2400" dirty="0"/>
              </a:p>
              <a:p>
                <a:pPr marL="342900" indent="-342900">
                  <a:spcAft>
                    <a:spcPts val="1200"/>
                  </a:spcAft>
                  <a:buFont typeface="Arial" panose="020B0604020202020204" pitchFamily="34" charset="0"/>
                  <a:buChar char="•"/>
                </a:pPr>
                <a:r>
                  <a:rPr lang="en-US" sz="2400" dirty="0"/>
                  <a:t>We can limit the number of iterations in the descent. But for an arbitrary choice of maximum iterations, we cannot guarantee that we are sufficiently close to the optimum in the end. </a:t>
                </a:r>
              </a:p>
              <a:p>
                <a:pPr marL="342900" indent="-342900">
                  <a:spcAft>
                    <a:spcPts val="1200"/>
                  </a:spcAft>
                  <a:buFont typeface="Arial" panose="020B0604020202020204" pitchFamily="34" charset="0"/>
                  <a:buChar char="•"/>
                </a:pPr>
                <a:r>
                  <a:rPr lang="en-US" sz="2400" dirty="0"/>
                  <a:t>If the descent is stopped when the updates are sufficiently small (e.g. the residuals of </a:t>
                </a:r>
                <a:r>
                  <a:rPr lang="en-US" sz="2400" i="1" dirty="0"/>
                  <a:t>T</a:t>
                </a:r>
                <a:r>
                  <a:rPr lang="en-US" sz="2400" dirty="0"/>
                  <a:t> are small), we encounter a new problem: the algorithm may never terminate! </a:t>
                </a:r>
              </a:p>
              <a:p>
                <a:pPr>
                  <a:spcAft>
                    <a:spcPts val="1200"/>
                  </a:spcAft>
                </a:pPr>
                <a:r>
                  <a:rPr lang="en-US" sz="2400" dirty="0"/>
                  <a:t>Both problems have to do with the magnitude of the learning rate,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endParaRPr lang="el-GR"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53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35</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13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Choosing a Learning Rate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a:t>For a constant learning rate, </a:t>
                </a:r>
                <a14:m>
                  <m:oMath xmlns:m="http://schemas.openxmlformats.org/officeDocument/2006/math">
                    <m:r>
                      <a:rPr lang="en-US" sz="2400" i="1" smtClean="0">
                        <a:latin typeface="Cambria Math" panose="02040503050406030204" pitchFamily="18" charset="0"/>
                        <a:ea typeface="Cambria Math" panose="02040503050406030204" pitchFamily="18" charset="0"/>
                      </a:rPr>
                      <m:t>𝜆</m:t>
                    </m:r>
                  </m:oMath>
                </a14:m>
                <a:r>
                  <a:rPr lang="el-GR" sz="2400" dirty="0"/>
                  <a:t>, </a:t>
                </a:r>
                <a:r>
                  <a:rPr lang="en-US" sz="2400" dirty="0"/>
                  <a:t>if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is too small, it takes too many iterations to reach the optimum. </a:t>
                </a:r>
              </a:p>
              <a:p>
                <a:endParaRPr lang="en-US" sz="2400" dirty="0">
                  <a:effectLst/>
                </a:endParaRPr>
              </a:p>
              <a:p>
                <a:endParaRPr lang="en-US" sz="2400" dirty="0"/>
              </a:p>
              <a:p>
                <a:endParaRPr lang="en-US" sz="2400" dirty="0">
                  <a:effectLst/>
                </a:endParaRPr>
              </a:p>
              <a:p>
                <a:endParaRPr lang="en-US" sz="2400" dirty="0"/>
              </a:p>
              <a:p>
                <a:endParaRPr lang="en-US" sz="2400" dirty="0">
                  <a:effectLst/>
                </a:endParaRPr>
              </a:p>
              <a:p>
                <a:endParaRPr lang="en-US" sz="2400" dirty="0"/>
              </a:p>
              <a:p>
                <a:endParaRPr lang="en-US" sz="2400" dirty="0">
                  <a:effectLst/>
                </a:endParaRPr>
              </a:p>
              <a:p>
                <a:r>
                  <a:rPr lang="en-US" sz="2400" dirty="0"/>
                  <a:t>If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is too large, the algorithm may ‘bounce’ around the optimum and never get sufficiently close. </a:t>
                </a:r>
              </a:p>
              <a:p>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36</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B495D1A6-04F4-2346-B4DE-5E34B53ECC95}"/>
              </a:ext>
            </a:extLst>
          </p:cNvPr>
          <p:cNvPicPr>
            <a:picLocks noChangeAspect="1"/>
          </p:cNvPicPr>
          <p:nvPr/>
        </p:nvPicPr>
        <p:blipFill>
          <a:blip r:embed="rId4"/>
          <a:stretch>
            <a:fillRect/>
          </a:stretch>
        </p:blipFill>
        <p:spPr>
          <a:xfrm>
            <a:off x="1805650" y="2136308"/>
            <a:ext cx="7597735" cy="2986696"/>
          </a:xfrm>
          <a:prstGeom prst="rect">
            <a:avLst/>
          </a:prstGeom>
        </p:spPr>
      </p:pic>
    </p:spTree>
    <p:extLst>
      <p:ext uri="{BB962C8B-B14F-4D97-AF65-F5344CB8AC3E}">
        <p14:creationId xmlns:p14="http://schemas.microsoft.com/office/powerpoint/2010/main" val="3567771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Choosing a Learning Rate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a:t>Choosing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p>
              <a:p>
                <a:pPr marL="342900" indent="-342900">
                  <a:buFont typeface="Arial" panose="020B0604020202020204" pitchFamily="34" charset="0"/>
                  <a:buChar char="•"/>
                </a:pPr>
                <a:r>
                  <a:rPr lang="en-US" sz="2400" dirty="0"/>
                  <a:t>If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is a constant, then it should be tuned through cross validation. </a:t>
                </a:r>
              </a:p>
              <a:p>
                <a:pPr marL="342900" indent="-342900">
                  <a:buFont typeface="Arial" panose="020B0604020202020204" pitchFamily="34" charset="0"/>
                  <a:buChar char="•"/>
                </a:pPr>
                <a:r>
                  <a:rPr lang="en-US" sz="2400" dirty="0"/>
                  <a:t>For better results, use a variable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That is, let the value of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depend on the gradient</a:t>
                </a:r>
              </a:p>
              <a:p>
                <a:pPr marL="342900" indent="-342900">
                  <a:buFont typeface="Arial" panose="020B0604020202020204" pitchFamily="34" charset="0"/>
                  <a:buChar char="•"/>
                </a:pPr>
                <a:endParaRPr lang="en-US" sz="2400" dirty="0"/>
              </a:p>
              <a:p>
                <a:r>
                  <a:rPr lang="en-US" sz="2400" dirty="0"/>
                  <a:t>		 		</a:t>
                </a:r>
              </a:p>
              <a:p>
                <a:r>
                  <a:rPr lang="en-US" sz="2400" dirty="0"/>
                  <a:t>	</a:t>
                </a:r>
                <a:r>
                  <a:rPr lang="en-US" sz="2400" dirty="0" smtClean="0"/>
                  <a:t>where                 </a:t>
                </a:r>
                <a:r>
                  <a:rPr lang="en-US" sz="2400" dirty="0"/>
                  <a:t>is the magnitude of the gradient,              . So </a:t>
                </a:r>
              </a:p>
              <a:p>
                <a:pPr marL="1085820" lvl="1" indent="-342900">
                  <a:buFont typeface="Arial" panose="020B0604020202020204" pitchFamily="34" charset="0"/>
                  <a:buChar char="•"/>
                </a:pPr>
                <a:r>
                  <a:rPr lang="en-US" dirty="0"/>
                  <a:t>around the optimum, when the gradient is small, </a:t>
                </a:r>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l-GR" dirty="0"/>
                  <a:t> </a:t>
                </a:r>
                <a:r>
                  <a:rPr lang="en-US" dirty="0"/>
                  <a:t>should be small </a:t>
                </a:r>
              </a:p>
              <a:p>
                <a:pPr marL="1085820" lvl="1" indent="-342900">
                  <a:buFont typeface="Arial" panose="020B0604020202020204" pitchFamily="34" charset="0"/>
                  <a:buChar char="•"/>
                </a:pPr>
                <a:r>
                  <a:rPr lang="en-US" dirty="0"/>
                  <a:t>far from the optimum, when the gradient is large, </a:t>
                </a:r>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l-GR" dirty="0"/>
                  <a:t> </a:t>
                </a:r>
                <a:r>
                  <a:rPr lang="en-US" dirty="0"/>
                  <a:t>should be larger </a:t>
                </a:r>
              </a:p>
              <a:p>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118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37</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ECF8B64E-CDB2-C440-8F9A-8EE17D413B07}"/>
              </a:ext>
            </a:extLst>
          </p:cNvPr>
          <p:cNvPicPr>
            <a:picLocks noChangeAspect="1"/>
          </p:cNvPicPr>
          <p:nvPr/>
        </p:nvPicPr>
        <p:blipFill>
          <a:blip r:embed="rId4"/>
          <a:stretch>
            <a:fillRect/>
          </a:stretch>
        </p:blipFill>
        <p:spPr>
          <a:xfrm>
            <a:off x="4530069" y="2701703"/>
            <a:ext cx="2933700" cy="660400"/>
          </a:xfrm>
          <a:prstGeom prst="rect">
            <a:avLst/>
          </a:prstGeom>
        </p:spPr>
      </p:pic>
      <p:pic>
        <p:nvPicPr>
          <p:cNvPr id="6" name="Picture 5">
            <a:extLst>
              <a:ext uri="{FF2B5EF4-FFF2-40B4-BE49-F238E27FC236}">
                <a16:creationId xmlns:a16="http://schemas.microsoft.com/office/drawing/2014/main" xmlns="" id="{C276330E-82BB-2A43-8788-E52BEE27831B}"/>
              </a:ext>
            </a:extLst>
          </p:cNvPr>
          <p:cNvPicPr>
            <a:picLocks noChangeAspect="1"/>
          </p:cNvPicPr>
          <p:nvPr/>
        </p:nvPicPr>
        <p:blipFill>
          <a:blip r:embed="rId5"/>
          <a:stretch>
            <a:fillRect/>
          </a:stretch>
        </p:blipFill>
        <p:spPr>
          <a:xfrm>
            <a:off x="2261326" y="3742980"/>
            <a:ext cx="1193800" cy="489262"/>
          </a:xfrm>
          <a:prstGeom prst="rect">
            <a:avLst/>
          </a:prstGeom>
        </p:spPr>
      </p:pic>
      <p:pic>
        <p:nvPicPr>
          <p:cNvPr id="7" name="Picture 6">
            <a:extLst>
              <a:ext uri="{FF2B5EF4-FFF2-40B4-BE49-F238E27FC236}">
                <a16:creationId xmlns:a16="http://schemas.microsoft.com/office/drawing/2014/main" xmlns="" id="{64658077-088C-2749-A5D9-51E82E1C98F9}"/>
              </a:ext>
            </a:extLst>
          </p:cNvPr>
          <p:cNvPicPr>
            <a:picLocks noChangeAspect="1"/>
          </p:cNvPicPr>
          <p:nvPr/>
        </p:nvPicPr>
        <p:blipFill>
          <a:blip r:embed="rId6"/>
          <a:stretch>
            <a:fillRect/>
          </a:stretch>
        </p:blipFill>
        <p:spPr>
          <a:xfrm>
            <a:off x="8171146" y="3715519"/>
            <a:ext cx="846520" cy="490597"/>
          </a:xfrm>
          <a:prstGeom prst="rect">
            <a:avLst/>
          </a:prstGeom>
        </p:spPr>
      </p:pic>
    </p:spTree>
    <p:extLst>
      <p:ext uri="{BB962C8B-B14F-4D97-AF65-F5344CB8AC3E}">
        <p14:creationId xmlns:p14="http://schemas.microsoft.com/office/powerpoint/2010/main" val="34976193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AdaBoost</a:t>
            </a:r>
            <a:endParaRPr lang="en-US" dirty="0"/>
          </a:p>
        </p:txBody>
      </p:sp>
      <p:sp>
        <p:nvSpPr>
          <p:cNvPr id="3" name="Slide Number Placeholder 2"/>
          <p:cNvSpPr>
            <a:spLocks noGrp="1"/>
          </p:cNvSpPr>
          <p:nvPr>
            <p:ph type="sldNum" sz="quarter" idx="12"/>
          </p:nvPr>
        </p:nvSpPr>
        <p:spPr/>
        <p:txBody>
          <a:bodyPr/>
          <a:lstStyle/>
          <a:p>
            <a:fld id="{47445CB2-BF6F-6E49-AC61-7BDDE2E02F5B}" type="slidenum">
              <a:rPr lang="en-US" smtClean="0"/>
              <a:t>38</a:t>
            </a:fld>
            <a:endParaRPr lang="en-US"/>
          </a:p>
        </p:txBody>
      </p:sp>
    </p:spTree>
    <p:extLst>
      <p:ext uri="{BB962C8B-B14F-4D97-AF65-F5344CB8AC3E}">
        <p14:creationId xmlns:p14="http://schemas.microsoft.com/office/powerpoint/2010/main" val="5207614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Motivation for AdaBoost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a:t>Using the language of gradient descent also allow us to connect gradient boosting for regression to a boosting algorithm often used for classification, AdaBoost. </a:t>
                </a:r>
              </a:p>
              <a:p>
                <a:r>
                  <a:rPr lang="en-US" sz="2400" dirty="0"/>
                  <a:t>In classification, we </a:t>
                </a:r>
                <a:r>
                  <a:rPr lang="en-US" sz="2400" i="1" dirty="0"/>
                  <a:t>typically</a:t>
                </a:r>
                <a:r>
                  <a:rPr lang="en-US" sz="2400" dirty="0"/>
                  <a:t> want to minimize the classification error: </a:t>
                </a:r>
              </a:p>
              <a:p>
                <a:endParaRPr lang="en-US" sz="2400" dirty="0">
                  <a:effectLst/>
                </a:endParaRPr>
              </a:p>
              <a:p>
                <a:endParaRPr lang="en-US" sz="2400" dirty="0"/>
              </a:p>
              <a:p>
                <a:endParaRPr lang="en-US" sz="2400" dirty="0"/>
              </a:p>
              <a:p>
                <a:r>
                  <a:rPr lang="en-US" sz="2400" dirty="0"/>
                  <a:t>Naively, we can try to minimize Error via gradient  descent, just like we did for MSE in gradient boosting. </a:t>
                </a:r>
              </a:p>
              <a:p>
                <a:endParaRPr lang="en-US" sz="2400" dirty="0"/>
              </a:p>
              <a:p>
                <a:r>
                  <a:rPr lang="en-US" sz="2400" dirty="0"/>
                  <a:t>Unfortunately, Error is not differentiable with respect to the predictions, </a:t>
                </a:r>
                <a14:m>
                  <m:oMath xmlns:m="http://schemas.openxmlformats.org/officeDocument/2006/math">
                    <m:sSub>
                      <m:sSubPr>
                        <m:ctrlPr>
                          <a:rPr lang="en-US" sz="2400" b="0" i="1" smtClean="0">
                            <a:latin typeface="Cambria Math" charset="0"/>
                            <a:ea typeface="Cambria Math" panose="02040503050406030204" pitchFamily="18" charset="0"/>
                          </a:rPr>
                        </m:ctrlPr>
                      </m:sSubPr>
                      <m:e>
                        <m:acc>
                          <m:accPr>
                            <m:chr m:val="̂"/>
                            <m:ctrlPr>
                              <a:rPr lang="en-US" sz="2400" b="0" i="1" smtClean="0">
                                <a:latin typeface="Cambria Math"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𝑦</m:t>
                            </m:r>
                          </m:e>
                        </m:acc>
                      </m:e>
                      <m:sub>
                        <m:r>
                          <a:rPr lang="en-US" sz="2400" b="0" i="1" smtClean="0">
                            <a:latin typeface="Cambria Math" panose="02040503050406030204" pitchFamily="18" charset="0"/>
                            <a:ea typeface="Cambria Math" panose="02040503050406030204" pitchFamily="18" charset="0"/>
                          </a:rPr>
                          <m:t>𝑛</m:t>
                        </m:r>
                      </m:sub>
                    </m:sSub>
                    <m:r>
                      <a:rPr lang="en-US" sz="2400" b="0" i="0" smtClean="0">
                        <a:latin typeface="Cambria Math" panose="02040503050406030204" pitchFamily="18" charset="0"/>
                        <a:ea typeface="Cambria Math" panose="02040503050406030204" pitchFamily="18" charset="0"/>
                      </a:rPr>
                      <m:t> </m:t>
                    </m:r>
                  </m:oMath>
                </a14:m>
                <a:r>
                  <a:rPr lang="en-US" sz="2400" dirty="0">
                    <a:sym typeface="Wingdings" pitchFamily="2" charset="2"/>
                  </a:rPr>
                  <a:t></a:t>
                </a:r>
                <a:r>
                  <a:rPr lang="en-US" sz="2400" dirty="0"/>
                  <a:t> </a:t>
                </a:r>
              </a:p>
              <a:p>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177" b="-914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39</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63B2FAF5-AE78-9942-9954-48BA45B26AA7}"/>
              </a:ext>
            </a:extLst>
          </p:cNvPr>
          <p:cNvPicPr>
            <a:picLocks noChangeAspect="1"/>
          </p:cNvPicPr>
          <p:nvPr/>
        </p:nvPicPr>
        <p:blipFill>
          <a:blip r:embed="rId4"/>
          <a:stretch>
            <a:fillRect/>
          </a:stretch>
        </p:blipFill>
        <p:spPr>
          <a:xfrm>
            <a:off x="1840537" y="2894027"/>
            <a:ext cx="7618956" cy="1088423"/>
          </a:xfrm>
          <a:prstGeom prst="rect">
            <a:avLst/>
          </a:prstGeom>
        </p:spPr>
      </p:pic>
    </p:spTree>
    <p:extLst>
      <p:ext uri="{BB962C8B-B14F-4D97-AF65-F5344CB8AC3E}">
        <p14:creationId xmlns:p14="http://schemas.microsoft.com/office/powerpoint/2010/main" val="26703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Bags and Forests of Trees </a:t>
            </a:r>
            <a:endParaRPr lang="en-US" dirty="0">
              <a:effectLst/>
            </a:endParaRPr>
          </a:p>
        </p:txBody>
      </p:sp>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pPr marL="342900" indent="-342900">
              <a:buFont typeface="Arial" charset="0"/>
              <a:buChar char="•"/>
            </a:pPr>
            <a:r>
              <a:rPr lang="en-US" sz="2400" dirty="0"/>
              <a:t>Last time we examined how the short-comings of single decision tree models can be overcome by ensemble methods - making one model out of many trees. </a:t>
            </a:r>
          </a:p>
          <a:p>
            <a:pPr marL="342900" indent="-342900">
              <a:buFont typeface="Arial" charset="0"/>
              <a:buChar char="•"/>
            </a:pPr>
            <a:endParaRPr lang="en-US" sz="2400" dirty="0"/>
          </a:p>
          <a:p>
            <a:pPr marL="342900" indent="-342900">
              <a:buFont typeface="Arial" charset="0"/>
              <a:buChar char="•"/>
            </a:pPr>
            <a:r>
              <a:rPr lang="en-US" sz="2400" dirty="0"/>
              <a:t>We focused on the problem of training large trees, these models have low bias but high variance. </a:t>
            </a:r>
          </a:p>
          <a:p>
            <a:pPr marL="342900" indent="-342900">
              <a:buFont typeface="Arial" charset="0"/>
              <a:buChar char="•"/>
            </a:pPr>
            <a:endParaRPr lang="en-US" sz="2400" dirty="0"/>
          </a:p>
          <a:p>
            <a:pPr marL="342900" indent="-342900">
              <a:buFont typeface="Arial" charset="0"/>
              <a:buChar char="•"/>
            </a:pPr>
            <a:r>
              <a:rPr lang="en-US" sz="2400" dirty="0"/>
              <a:t>We compensated by training an ensemble of full decision trees and then averaging their predictions - thereby reducing the variance of our final model. </a:t>
            </a:r>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4</a:t>
            </a:fld>
            <a:endParaRPr lang="en-US"/>
          </a:p>
        </p:txBody>
      </p:sp>
    </p:spTree>
    <p:extLst>
      <p:ext uri="{BB962C8B-B14F-4D97-AF65-F5344CB8AC3E}">
        <p14:creationId xmlns:p14="http://schemas.microsoft.com/office/powerpoint/2010/main" val="305445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Motivation for AdaBoost (cont.)</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b="1" dirty="0"/>
                  <a:t>Our solution: </a:t>
                </a:r>
                <a:r>
                  <a:rPr lang="en-US" sz="2400" dirty="0"/>
                  <a:t>we replace the Error function with a differentiable function that is a good indicator of classification error. </a:t>
                </a:r>
              </a:p>
              <a:p>
                <a:r>
                  <a:rPr lang="en-US" sz="2400" dirty="0"/>
                  <a:t>The function we choose is called </a:t>
                </a:r>
                <a:r>
                  <a:rPr lang="en-US" sz="2400" b="1" i="1" dirty="0"/>
                  <a:t>exponential loss </a:t>
                </a:r>
              </a:p>
              <a:p>
                <a:endParaRPr lang="en-US" sz="2400" b="1" i="1" dirty="0">
                  <a:effectLst/>
                </a:endParaRPr>
              </a:p>
              <a:p>
                <a:endParaRPr lang="en-US" sz="2400" b="1" i="1" dirty="0"/>
              </a:p>
              <a:p>
                <a:endParaRPr lang="en-US" sz="2400" b="1" i="1" dirty="0">
                  <a:effectLst/>
                </a:endParaRPr>
              </a:p>
              <a:p>
                <a:r>
                  <a:rPr lang="en-US" sz="2400" dirty="0"/>
                  <a:t>Exponential loss is differentiable with respect to</a:t>
                </a:r>
                <a:r>
                  <a:rPr lang="en-US" sz="2400" dirty="0">
                    <a:ea typeface="Cambria Math" panose="02040503050406030204" pitchFamily="18" charset="0"/>
                  </a:rPr>
                  <a:t> </a:t>
                </a:r>
                <a14:m>
                  <m:oMath xmlns:m="http://schemas.openxmlformats.org/officeDocument/2006/math">
                    <m:sSub>
                      <m:sSubPr>
                        <m:ctrlPr>
                          <a:rPr lang="en-US" sz="2400" i="1">
                            <a:latin typeface="Cambria Math" charset="0"/>
                            <a:ea typeface="Cambria Math" panose="02040503050406030204" pitchFamily="18" charset="0"/>
                          </a:rPr>
                        </m:ctrlPr>
                      </m:sSubPr>
                      <m:e>
                        <m:acc>
                          <m:accPr>
                            <m:chr m:val="̂"/>
                            <m:ctrlPr>
                              <a:rPr lang="en-US" sz="2400" i="1">
                                <a:latin typeface="Cambria Math"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𝑦</m:t>
                            </m:r>
                          </m:e>
                        </m:acc>
                      </m:e>
                      <m:sub>
                        <m:r>
                          <a:rPr lang="en-US" sz="2400" i="1">
                            <a:latin typeface="Cambria Math" panose="02040503050406030204" pitchFamily="18" charset="0"/>
                            <a:ea typeface="Cambria Math" panose="02040503050406030204" pitchFamily="18" charset="0"/>
                          </a:rPr>
                          <m:t>𝑛</m:t>
                        </m:r>
                      </m:sub>
                    </m:sSub>
                    <m:r>
                      <a:rPr lang="en-US" sz="2400" i="1">
                        <a:latin typeface="Cambria Math" panose="02040503050406030204" pitchFamily="18" charset="0"/>
                        <a:ea typeface="Cambria Math" panose="02040503050406030204" pitchFamily="18" charset="0"/>
                      </a:rPr>
                      <m:t> </m:t>
                    </m:r>
                  </m:oMath>
                </a14:m>
                <a:r>
                  <a:rPr lang="en-US" sz="2400" dirty="0"/>
                  <a:t>and it is an upper bound of Error. </a:t>
                </a:r>
              </a:p>
              <a:p>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153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40</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6172259E-8121-0248-98B8-377C783C26EB}"/>
              </a:ext>
            </a:extLst>
          </p:cNvPr>
          <p:cNvPicPr>
            <a:picLocks noChangeAspect="1"/>
          </p:cNvPicPr>
          <p:nvPr/>
        </p:nvPicPr>
        <p:blipFill>
          <a:blip r:embed="rId4"/>
          <a:stretch>
            <a:fillRect/>
          </a:stretch>
        </p:blipFill>
        <p:spPr>
          <a:xfrm>
            <a:off x="2188004" y="2547994"/>
            <a:ext cx="7617830" cy="1144309"/>
          </a:xfrm>
          <a:prstGeom prst="rect">
            <a:avLst/>
          </a:prstGeom>
        </p:spPr>
      </p:pic>
    </p:spTree>
    <p:extLst>
      <p:ext uri="{BB962C8B-B14F-4D97-AF65-F5344CB8AC3E}">
        <p14:creationId xmlns:p14="http://schemas.microsoft.com/office/powerpoint/2010/main" val="36566878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Descent with Exponential Loss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a:t>We first compute the gradient for </a:t>
                </a:r>
                <a:r>
                  <a:rPr lang="en-US" sz="2400" dirty="0" err="1"/>
                  <a:t>ExpLoss</a:t>
                </a:r>
                <a:r>
                  <a:rPr lang="en-US" sz="2400" dirty="0"/>
                  <a:t>:</a:t>
                </a:r>
                <a:br>
                  <a:rPr lang="en-US" sz="2400" dirty="0"/>
                </a:br>
                <a:endParaRPr lang="en-US" sz="2400" dirty="0"/>
              </a:p>
              <a:p>
                <a:endParaRPr lang="en-US" sz="2400" dirty="0"/>
              </a:p>
              <a:p>
                <a:pPr/>
                <a:r>
                  <a:rPr lang="en-US" sz="2400" dirty="0"/>
                  <a:t>It’s easier to decompose each  </a:t>
                </a:r>
                <a14:m>
                  <m:oMath xmlns:m="http://schemas.openxmlformats.org/officeDocument/2006/math">
                    <m:func>
                      <m:funcPr>
                        <m:ctrlPr>
                          <a:rPr lang="en-US" sz="2400" i="1">
                            <a:latin typeface="Cambria Math" charset="0"/>
                          </a:rPr>
                        </m:ctrlPr>
                      </m:funcPr>
                      <m:fName>
                        <m:sSub>
                          <m:sSubPr>
                            <m:ctrlPr>
                              <a:rPr lang="en-US" sz="2400" i="1">
                                <a:latin typeface="Cambria Math" charset="0"/>
                              </a:rPr>
                            </m:ctrlPr>
                          </m:sSubPr>
                          <m:e>
                            <m:r>
                              <a:rPr lang="en-US" sz="2400" i="1">
                                <a:latin typeface="Cambria Math" panose="02040503050406030204" pitchFamily="18" charset="0"/>
                              </a:rPr>
                              <m:t>𝑦</m:t>
                            </m:r>
                          </m:e>
                          <m:sub>
                            <m:r>
                              <a:rPr lang="en-US" sz="2400" i="1">
                                <a:latin typeface="Cambria Math" panose="02040503050406030204" pitchFamily="18" charset="0"/>
                              </a:rPr>
                              <m:t>𝑛</m:t>
                            </m:r>
                          </m:sub>
                        </m:sSub>
                        <m:r>
                          <m:rPr>
                            <m:sty m:val="p"/>
                          </m:rPr>
                          <a:rPr lang="en-US" sz="2400">
                            <a:latin typeface="Cambria Math" panose="02040503050406030204" pitchFamily="18" charset="0"/>
                          </a:rPr>
                          <m:t>exp</m:t>
                        </m:r>
                      </m:fName>
                      <m:e>
                        <m:d>
                          <m:dPr>
                            <m:ctrlPr>
                              <a:rPr lang="en-US" sz="2400" i="1">
                                <a:latin typeface="Cambria Math" charset="0"/>
                              </a:rPr>
                            </m:ctrlPr>
                          </m:dPr>
                          <m:e>
                            <m:r>
                              <a:rPr lang="en-US" sz="2400" i="1">
                                <a:latin typeface="Cambria Math" panose="02040503050406030204" pitchFamily="18" charset="0"/>
                              </a:rPr>
                              <m:t>−</m:t>
                            </m:r>
                            <m:sSub>
                              <m:sSubPr>
                                <m:ctrlPr>
                                  <a:rPr lang="en-US" sz="2400" i="1">
                                    <a:latin typeface="Cambria Math" charset="0"/>
                                  </a:rPr>
                                </m:ctrlPr>
                              </m:sSubPr>
                              <m:e>
                                <m:r>
                                  <a:rPr lang="en-US" sz="2400" i="1">
                                    <a:latin typeface="Cambria Math" panose="02040503050406030204" pitchFamily="18" charset="0"/>
                                  </a:rPr>
                                  <m:t>𝑦</m:t>
                                </m:r>
                              </m:e>
                              <m:sub>
                                <m:r>
                                  <a:rPr lang="en-US" sz="2400" i="1">
                                    <a:latin typeface="Cambria Math" panose="02040503050406030204" pitchFamily="18" charset="0"/>
                                  </a:rPr>
                                  <m:t>𝑛</m:t>
                                </m:r>
                              </m:sub>
                            </m:sSub>
                            <m:sSub>
                              <m:sSubPr>
                                <m:ctrlPr>
                                  <a:rPr lang="en-US" sz="2400" i="1">
                                    <a:latin typeface="Cambria Math" charset="0"/>
                                  </a:rPr>
                                </m:ctrlPr>
                              </m:sSub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𝑛</m:t>
                                </m:r>
                              </m:sub>
                            </m:sSub>
                          </m:e>
                        </m:d>
                      </m:e>
                    </m:func>
                    <m:r>
                      <a:rPr lang="en-US" sz="2400" i="1">
                        <a:latin typeface="Cambria Math" panose="02040503050406030204" pitchFamily="18" charset="0"/>
                      </a:rPr>
                      <m:t> </m:t>
                    </m:r>
                    <m:r>
                      <a:rPr lang="en-US" sz="2400" b="0" i="1" smtClean="0">
                        <a:latin typeface="Cambria Math" panose="02040503050406030204" pitchFamily="18" charset="0"/>
                      </a:rPr>
                      <m:t> </m:t>
                    </m:r>
                  </m:oMath>
                </a14:m>
                <a:r>
                  <a:rPr lang="en-US" sz="2400" dirty="0"/>
                  <a:t>as </a:t>
                </a:r>
                <a14:m>
                  <m:oMath xmlns:m="http://schemas.openxmlformats.org/officeDocument/2006/math">
                    <m:sSub>
                      <m:sSubPr>
                        <m:ctrlPr>
                          <a:rPr lang="en-US" sz="2400" i="1">
                            <a:latin typeface="Cambria Math" charset="0"/>
                          </a:rPr>
                        </m:ctrlPr>
                      </m:sSubPr>
                      <m:e>
                        <m:sSub>
                          <m:sSubPr>
                            <m:ctrlPr>
                              <a:rPr lang="en-US" sz="2400" b="0" i="1" smtClean="0">
                                <a:latin typeface="Cambria Math"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𝑛</m:t>
                            </m:r>
                          </m:sub>
                        </m:sSub>
                        <m:r>
                          <a:rPr lang="en-US" sz="2400" i="1">
                            <a:latin typeface="Cambria Math" panose="02040503050406030204" pitchFamily="18" charset="0"/>
                          </a:rPr>
                          <m:t>𝑦</m:t>
                        </m:r>
                      </m:e>
                      <m:sub>
                        <m:r>
                          <a:rPr lang="en-US" sz="2400" i="1">
                            <a:latin typeface="Cambria Math" panose="02040503050406030204" pitchFamily="18" charset="0"/>
                          </a:rPr>
                          <m:t>𝑛</m:t>
                        </m:r>
                      </m:sub>
                    </m:sSub>
                  </m:oMath>
                </a14:m>
                <a:r>
                  <a:rPr lang="en-US" sz="2400" dirty="0"/>
                  <a:t>, where </a:t>
                </a:r>
                <a:br>
                  <a:rPr lang="en-US" sz="2400" dirty="0"/>
                </a:br>
                <a14:m>
                  <m:oMathPara xmlns:m="http://schemas.openxmlformats.org/officeDocument/2006/math">
                    <m:oMathParaPr>
                      <m:jc m:val="left"/>
                    </m:oMathParaPr>
                    <m:oMath xmlns:m="http://schemas.openxmlformats.org/officeDocument/2006/math">
                      <m:sSub>
                        <m:sSubPr>
                          <m:ctrlPr>
                            <a:rPr lang="en-US" sz="2400" i="1">
                              <a:latin typeface="Cambria Math" charset="0"/>
                            </a:rPr>
                          </m:ctrlPr>
                        </m:sSubPr>
                        <m:e>
                          <m:r>
                            <a:rPr lang="en-US" sz="2400" b="0" i="1" smtClean="0">
                              <a:latin typeface="Cambria Math" panose="02040503050406030204" pitchFamily="18" charset="0"/>
                            </a:rPr>
                            <m:t>𝑤</m:t>
                          </m:r>
                        </m:e>
                        <m:sub>
                          <m:r>
                            <a:rPr lang="en-US" sz="2400" i="1">
                              <a:latin typeface="Cambria Math" panose="02040503050406030204" pitchFamily="18" charset="0"/>
                            </a:rPr>
                            <m:t>𝑛</m:t>
                          </m:r>
                        </m:sub>
                      </m:sSub>
                      <m:r>
                        <a:rPr lang="en-US" sz="2400" i="1">
                          <a:latin typeface="Cambria Math" panose="02040503050406030204" pitchFamily="18" charset="0"/>
                        </a:rPr>
                        <m:t>=</m:t>
                      </m:r>
                      <m:func>
                        <m:funcPr>
                          <m:ctrlPr>
                            <a:rPr lang="en-US" sz="2400" b="0" i="1" smtClean="0">
                              <a:latin typeface="Cambria Math" charset="0"/>
                            </a:rPr>
                          </m:ctrlPr>
                        </m:funcPr>
                        <m:fName>
                          <m:r>
                            <m:rPr>
                              <m:sty m:val="p"/>
                            </m:rPr>
                            <a:rPr lang="en-US" sz="2400" b="0" i="0" smtClean="0">
                              <a:latin typeface="Cambria Math" panose="02040503050406030204" pitchFamily="18" charset="0"/>
                            </a:rPr>
                            <m:t>exp</m:t>
                          </m:r>
                        </m:fName>
                        <m:e>
                          <m:d>
                            <m:dPr>
                              <m:ctrlPr>
                                <a:rPr lang="en-US" sz="2400" b="0" i="1" smtClean="0">
                                  <a:latin typeface="Cambria Math" charset="0"/>
                                </a:rPr>
                              </m:ctrlPr>
                            </m:dPr>
                            <m:e>
                              <m:r>
                                <a:rPr lang="en-US" sz="2400" b="0" i="1" smtClean="0">
                                  <a:latin typeface="Cambria Math" panose="02040503050406030204" pitchFamily="18" charset="0"/>
                                </a:rPr>
                                <m:t>−</m:t>
                              </m:r>
                              <m:sSub>
                                <m:sSubPr>
                                  <m:ctrlPr>
                                    <a:rPr lang="en-US" sz="2400" b="0" i="1" smtClean="0">
                                      <a:latin typeface="Cambria Math"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𝑛</m:t>
                                  </m:r>
                                </m:sub>
                              </m:sSub>
                              <m:sSub>
                                <m:sSubPr>
                                  <m:ctrlPr>
                                    <a:rPr lang="en-US" sz="2400" i="1">
                                      <a:latin typeface="Cambria Math" charset="0"/>
                                    </a:rPr>
                                  </m:ctrlPr>
                                </m:sSub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𝑛</m:t>
                                  </m:r>
                                </m:sub>
                              </m:sSub>
                            </m:e>
                          </m:d>
                        </m:e>
                      </m:func>
                      <m:r>
                        <a:rPr lang="en-US" sz="2400" b="0" i="1" smtClean="0">
                          <a:latin typeface="Cambria Math" panose="02040503050406030204" pitchFamily="18" charset="0"/>
                        </a:rPr>
                        <m:t>.</m:t>
                      </m:r>
                    </m:oMath>
                  </m:oMathPara>
                </a14:m>
                <a:endParaRPr lang="en-US" sz="2400" dirty="0"/>
              </a:p>
              <a:p>
                <a:endParaRPr lang="en-US" sz="2400" dirty="0"/>
              </a:p>
              <a:p>
                <a:r>
                  <a:rPr lang="en-US" sz="2400" dirty="0"/>
                  <a:t>This way, we see that the gradient is just a re-weighting applied the target values </a:t>
                </a:r>
              </a:p>
              <a:p>
                <a:endParaRPr lang="en-US" sz="2400" dirty="0"/>
              </a:p>
              <a:p>
                <a:endParaRPr lang="en-US" sz="2400" dirty="0"/>
              </a:p>
              <a:p>
                <a:r>
                  <a:rPr lang="en-US" sz="2400" dirty="0"/>
                  <a:t>Notice that when </a:t>
                </a:r>
                <a14:m>
                  <m:oMath xmlns:m="http://schemas.openxmlformats.org/officeDocument/2006/math">
                    <m:sSub>
                      <m:sSubPr>
                        <m:ctrlPr>
                          <a:rPr lang="en-US" sz="2400" b="0" i="1" smtClean="0">
                            <a:latin typeface="Cambria Math"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sSub>
                      <m:sSubPr>
                        <m:ctrlPr>
                          <a:rPr lang="en-US" sz="2400" b="0" i="1" smtClean="0">
                            <a:latin typeface="Cambria Math" charset="0"/>
                          </a:rPr>
                        </m:ctrlPr>
                      </m:sSubPr>
                      <m:e>
                        <m:acc>
                          <m:accPr>
                            <m:chr m:val="̂"/>
                            <m:ctrlPr>
                              <a:rPr lang="en-US" sz="2400" b="0" i="1" smtClean="0">
                                <a:latin typeface="Cambria Math" charset="0"/>
                              </a:rPr>
                            </m:ctrlPr>
                          </m:accPr>
                          <m:e>
                            <m:r>
                              <a:rPr lang="en-US" sz="2400" b="0" i="1" smtClean="0">
                                <a:latin typeface="Cambria Math" panose="02040503050406030204" pitchFamily="18" charset="0"/>
                              </a:rPr>
                              <m:t>𝑦</m:t>
                            </m:r>
                          </m:e>
                        </m:acc>
                      </m:e>
                      <m:sub>
                        <m:r>
                          <a:rPr lang="en-US" sz="2400" b="0" i="1" smtClean="0">
                            <a:latin typeface="Cambria Math" panose="02040503050406030204" pitchFamily="18" charset="0"/>
                          </a:rPr>
                          <m:t>𝑛</m:t>
                        </m:r>
                      </m:sub>
                    </m:sSub>
                  </m:oMath>
                </a14:m>
                <a:r>
                  <a:rPr lang="en-US" sz="2400" dirty="0"/>
                  <a:t>, the weight </a:t>
                </a:r>
                <a14:m>
                  <m:oMath xmlns:m="http://schemas.openxmlformats.org/officeDocument/2006/math">
                    <m:sSub>
                      <m:sSubPr>
                        <m:ctrlPr>
                          <a:rPr lang="en-US" sz="2400" i="1">
                            <a:latin typeface="Cambria Math" charset="0"/>
                          </a:rPr>
                        </m:ctrlPr>
                      </m:sSubPr>
                      <m:e>
                        <m:r>
                          <a:rPr lang="en-US" sz="2400" b="0" i="1" smtClean="0">
                            <a:latin typeface="Cambria Math" panose="02040503050406030204" pitchFamily="18" charset="0"/>
                          </a:rPr>
                          <m:t>𝑤</m:t>
                        </m:r>
                      </m:e>
                      <m:sub>
                        <m:r>
                          <a:rPr lang="en-US" sz="2400" i="1">
                            <a:latin typeface="Cambria Math" panose="02040503050406030204" pitchFamily="18" charset="0"/>
                          </a:rPr>
                          <m:t>𝑛</m:t>
                        </m:r>
                      </m:sub>
                    </m:sSub>
                  </m:oMath>
                </a14:m>
                <a:r>
                  <a:rPr lang="en-US" sz="2400" dirty="0"/>
                  <a:t> is small; when </a:t>
                </a:r>
                <a14:m>
                  <m:oMath xmlns:m="http://schemas.openxmlformats.org/officeDocument/2006/math">
                    <m:sSub>
                      <m:sSubPr>
                        <m:ctrlPr>
                          <a:rPr lang="en-US" sz="2400" i="1">
                            <a:latin typeface="Cambria Math" charset="0"/>
                          </a:rPr>
                        </m:ctrlPr>
                      </m:sSubPr>
                      <m:e>
                        <m:r>
                          <a:rPr lang="en-US" sz="2400" i="1">
                            <a:latin typeface="Cambria Math" panose="02040503050406030204" pitchFamily="18" charset="0"/>
                          </a:rPr>
                          <m:t>𝑦</m:t>
                        </m:r>
                      </m:e>
                      <m:sub>
                        <m:r>
                          <a:rPr lang="en-US" sz="2400" i="1">
                            <a:latin typeface="Cambria Math" panose="02040503050406030204" pitchFamily="18" charset="0"/>
                          </a:rPr>
                          <m:t>𝑛</m:t>
                        </m:r>
                      </m:sub>
                    </m:sSub>
                    <m:r>
                      <a:rPr lang="en-US" sz="2400" b="0" i="1" smtClean="0">
                        <a:latin typeface="Cambria Math" panose="02040503050406030204" pitchFamily="18" charset="0"/>
                      </a:rPr>
                      <m:t>≠</m:t>
                    </m:r>
                    <m:sSub>
                      <m:sSubPr>
                        <m:ctrlPr>
                          <a:rPr lang="en-US" sz="2400" i="1">
                            <a:latin typeface="Cambria Math" charset="0"/>
                          </a:rPr>
                        </m:ctrlPr>
                      </m:sSub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𝑛</m:t>
                        </m:r>
                      </m:sub>
                    </m:sSub>
                  </m:oMath>
                </a14:m>
                <a:r>
                  <a:rPr lang="en-US" sz="2400" dirty="0"/>
                  <a:t>, the weight is larger. </a:t>
                </a:r>
              </a:p>
              <a:p>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118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41</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958AFDF4-9D89-DC4D-B909-67683CDA0104}"/>
              </a:ext>
            </a:extLst>
          </p:cNvPr>
          <p:cNvPicPr>
            <a:picLocks noChangeAspect="1"/>
          </p:cNvPicPr>
          <p:nvPr/>
        </p:nvPicPr>
        <p:blipFill>
          <a:blip r:embed="rId4"/>
          <a:stretch>
            <a:fillRect/>
          </a:stretch>
        </p:blipFill>
        <p:spPr>
          <a:xfrm>
            <a:off x="3282748" y="4254918"/>
            <a:ext cx="5003800" cy="622300"/>
          </a:xfrm>
          <a:prstGeom prst="rect">
            <a:avLst/>
          </a:prstGeom>
        </p:spPr>
      </p:pic>
      <p:pic>
        <p:nvPicPr>
          <p:cNvPr id="6" name="Picture 5">
            <a:extLst>
              <a:ext uri="{FF2B5EF4-FFF2-40B4-BE49-F238E27FC236}">
                <a16:creationId xmlns:a16="http://schemas.microsoft.com/office/drawing/2014/main" xmlns="" id="{884485C3-E913-8D44-A64D-517B0CB4487E}"/>
              </a:ext>
            </a:extLst>
          </p:cNvPr>
          <p:cNvPicPr>
            <a:picLocks noChangeAspect="1"/>
          </p:cNvPicPr>
          <p:nvPr/>
        </p:nvPicPr>
        <p:blipFill>
          <a:blip r:embed="rId5"/>
          <a:stretch>
            <a:fillRect/>
          </a:stretch>
        </p:blipFill>
        <p:spPr>
          <a:xfrm>
            <a:off x="2000250" y="1641374"/>
            <a:ext cx="8191500" cy="749300"/>
          </a:xfrm>
          <a:prstGeom prst="rect">
            <a:avLst/>
          </a:prstGeom>
        </p:spPr>
      </p:pic>
    </p:spTree>
    <p:extLst>
      <p:ext uri="{BB962C8B-B14F-4D97-AF65-F5344CB8AC3E}">
        <p14:creationId xmlns:p14="http://schemas.microsoft.com/office/powerpoint/2010/main" val="290963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Gradient Descent with Exponential Loss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smtClean="0"/>
                  <a:t>The update step in the gradient descent is </a:t>
                </a:r>
              </a:p>
              <a:p>
                <a:endParaRPr lang="en-US" sz="2400" dirty="0"/>
              </a:p>
              <a:p>
                <a:endParaRPr lang="en-US" sz="2400" dirty="0"/>
              </a:p>
              <a:p>
                <a:r>
                  <a:rPr lang="en-US" sz="2400" dirty="0"/>
                  <a:t>Just like in gradient boosting, we approximate the gradient, </a:t>
                </a:r>
                <a14:m>
                  <m:oMath xmlns:m="http://schemas.openxmlformats.org/officeDocument/2006/math">
                    <m:sSub>
                      <m:sSubPr>
                        <m:ctrlPr>
                          <a:rPr lang="en-US" sz="2400" i="1">
                            <a:latin typeface="Cambria Math" charset="0"/>
                          </a:rPr>
                        </m:ctrlPr>
                      </m:sSubPr>
                      <m:e>
                        <m:sSub>
                          <m:sSubPr>
                            <m:ctrlPr>
                              <a:rPr lang="en-US" sz="2400" i="1">
                                <a:latin typeface="Cambria Math" charset="0"/>
                              </a:rPr>
                            </m:ctrlPr>
                          </m:sSubPr>
                          <m:e>
                            <m:r>
                              <a:rPr lang="en-US" sz="2400" i="1" smtClean="0">
                                <a:latin typeface="Cambria Math" panose="02040503050406030204" pitchFamily="18" charset="0"/>
                                <a:ea typeface="Cambria Math" panose="02040503050406030204" pitchFamily="18" charset="0"/>
                              </a:rPr>
                              <m:t>𝜆</m:t>
                            </m:r>
                            <m:r>
                              <a:rPr lang="en-US" sz="2400" i="1">
                                <a:latin typeface="Cambria Math" panose="02040503050406030204" pitchFamily="18" charset="0"/>
                              </a:rPr>
                              <m:t>𝑤</m:t>
                            </m:r>
                          </m:e>
                          <m:sub>
                            <m:r>
                              <a:rPr lang="en-US" sz="2400" i="1">
                                <a:latin typeface="Cambria Math" panose="02040503050406030204" pitchFamily="18" charset="0"/>
                              </a:rPr>
                              <m:t>𝑛</m:t>
                            </m:r>
                          </m:sub>
                        </m:sSub>
                        <m:r>
                          <a:rPr lang="en-US" sz="2400" i="1">
                            <a:latin typeface="Cambria Math" panose="02040503050406030204" pitchFamily="18" charset="0"/>
                          </a:rPr>
                          <m:t>𝑦</m:t>
                        </m:r>
                      </m:e>
                      <m:sub>
                        <m:r>
                          <a:rPr lang="en-US" sz="2400" i="1">
                            <a:latin typeface="Cambria Math" panose="02040503050406030204" pitchFamily="18" charset="0"/>
                          </a:rPr>
                          <m:t>𝑛</m:t>
                        </m:r>
                      </m:sub>
                    </m:sSub>
                  </m:oMath>
                </a14:m>
                <a:r>
                  <a:rPr lang="en-US" sz="2400" dirty="0"/>
                  <a:t>with a simple model, </a:t>
                </a:r>
                <a:r>
                  <a:rPr lang="en-US" sz="2400" i="1" dirty="0"/>
                  <a:t>T</a:t>
                </a:r>
                <a:r>
                  <a:rPr lang="en-US" sz="2400" baseline="30000" dirty="0"/>
                  <a:t>(</a:t>
                </a:r>
                <a:r>
                  <a:rPr lang="en-US" sz="2400" i="1" baseline="30000" dirty="0" err="1"/>
                  <a:t>i</a:t>
                </a:r>
                <a:r>
                  <a:rPr lang="en-US" sz="2400" baseline="30000" dirty="0"/>
                  <a:t>)</a:t>
                </a:r>
                <a:r>
                  <a:rPr lang="en-US" sz="2400" dirty="0"/>
                  <a:t>, that depends on  </a:t>
                </a:r>
                <a14:m>
                  <m:oMath xmlns:m="http://schemas.openxmlformats.org/officeDocument/2006/math">
                    <m:sSub>
                      <m:sSubPr>
                        <m:ctrlPr>
                          <a:rPr lang="en-US" sz="2400" b="0" i="1" smtClean="0">
                            <a:latin typeface="Cambria Math"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𝑛</m:t>
                        </m:r>
                      </m:sub>
                    </m:sSub>
                  </m:oMath>
                </a14:m>
                <a:r>
                  <a:rPr lang="en-US" sz="2400" dirty="0"/>
                  <a:t>. </a:t>
                </a:r>
              </a:p>
              <a:p>
                <a:endParaRPr lang="en-US" sz="2400" dirty="0"/>
              </a:p>
              <a:p>
                <a:pPr>
                  <a:spcAft>
                    <a:spcPts val="1200"/>
                  </a:spcAft>
                </a:pPr>
                <a:r>
                  <a:rPr lang="en-US" sz="2400" dirty="0"/>
                  <a:t>This means training </a:t>
                </a:r>
                <a:r>
                  <a:rPr lang="en-US" sz="2400" i="1" dirty="0"/>
                  <a:t>T</a:t>
                </a:r>
                <a:r>
                  <a:rPr lang="en-US" sz="2400" baseline="30000" dirty="0"/>
                  <a:t>(</a:t>
                </a:r>
                <a:r>
                  <a:rPr lang="en-US" sz="2400" i="1" baseline="30000" dirty="0" err="1"/>
                  <a:t>i</a:t>
                </a:r>
                <a:r>
                  <a:rPr lang="en-US" sz="2400" baseline="30000" dirty="0"/>
                  <a:t>)</a:t>
                </a:r>
                <a:r>
                  <a:rPr lang="en-US" sz="2400" dirty="0"/>
                  <a:t> on a re-weighted set of target values, </a:t>
                </a:r>
                <a:endParaRPr lang="en-US" sz="2400" dirty="0" smtClean="0"/>
              </a:p>
              <a:p>
                <a14:m>
                  <m:oMathPara xmlns:m="http://schemas.openxmlformats.org/officeDocument/2006/math">
                    <m:oMathParaPr>
                      <m:jc m:val="centerGroup"/>
                    </m:oMathParaPr>
                    <m:oMath xmlns:m="http://schemas.openxmlformats.org/officeDocument/2006/math">
                      <m:r>
                        <m:rPr>
                          <m:lit/>
                        </m:rPr>
                        <a:rPr lang="en-US" b="0" i="1" smtClean="0">
                          <a:latin typeface="Cambria Math" charset="0"/>
                        </a:rPr>
                        <m:t>{</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rPr>
                                <m:t>𝑥</m:t>
                              </m:r>
                            </m:e>
                            <m:sub>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𝑤</m:t>
                              </m:r>
                            </m:e>
                            <m:sub>
                              <m:r>
                                <a:rPr lang="en-US" b="0" i="1" smtClean="0">
                                  <a:latin typeface="Cambria Math" charset="0"/>
                                </a:rPr>
                                <m:t>1</m:t>
                              </m:r>
                            </m:sub>
                          </m:sSub>
                          <m:sSub>
                            <m:sSubPr>
                              <m:ctrlPr>
                                <a:rPr lang="en-US" b="0" i="1" smtClean="0">
                                  <a:latin typeface="Cambria Math" charset="0"/>
                                </a:rPr>
                              </m:ctrlPr>
                            </m:sSubPr>
                            <m:e>
                              <m:r>
                                <a:rPr lang="en-US" b="0" i="1" smtClean="0">
                                  <a:latin typeface="Cambria Math" charset="0"/>
                                </a:rPr>
                                <m:t>𝑦</m:t>
                              </m:r>
                            </m:e>
                            <m:sub>
                              <m:r>
                                <a:rPr lang="en-US" b="0" i="1" smtClean="0">
                                  <a:latin typeface="Cambria Math" charset="0"/>
                                </a:rPr>
                                <m:t>1</m:t>
                              </m:r>
                            </m:sub>
                          </m:sSub>
                        </m:e>
                      </m:d>
                      <m:r>
                        <a:rPr lang="en-US" b="0" i="1" smtClean="0">
                          <a:latin typeface="Cambria Math" charset="0"/>
                        </a:rPr>
                        <m:t>,…,(</m:t>
                      </m:r>
                      <m:sSub>
                        <m:sSubPr>
                          <m:ctrlPr>
                            <a:rPr lang="en-US" b="0" i="1" smtClean="0">
                              <a:latin typeface="Cambria Math" charset="0"/>
                            </a:rPr>
                          </m:ctrlPr>
                        </m:sSubPr>
                        <m:e>
                          <m:r>
                            <a:rPr lang="en-US" b="0" i="1" smtClean="0">
                              <a:latin typeface="Cambria Math" charset="0"/>
                            </a:rPr>
                            <m:t>𝑥</m:t>
                          </m:r>
                        </m:e>
                        <m:sub>
                          <m:r>
                            <a:rPr lang="en-US" b="0" i="1" smtClean="0">
                              <a:latin typeface="Cambria Math" charset="0"/>
                            </a:rPr>
                            <m:t>𝑁</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𝑤</m:t>
                          </m:r>
                        </m:e>
                        <m:sub>
                          <m:r>
                            <a:rPr lang="en-US" b="0" i="1" smtClean="0">
                              <a:latin typeface="Cambria Math" charset="0"/>
                            </a:rPr>
                            <m:t>𝑁</m:t>
                          </m:r>
                        </m:sub>
                      </m:sSub>
                      <m:sSub>
                        <m:sSubPr>
                          <m:ctrlPr>
                            <a:rPr lang="en-US" b="0" i="1" smtClean="0">
                              <a:latin typeface="Cambria Math" charset="0"/>
                            </a:rPr>
                          </m:ctrlPr>
                        </m:sSubPr>
                        <m:e>
                          <m:r>
                            <a:rPr lang="en-US" b="0" i="1" smtClean="0">
                              <a:latin typeface="Cambria Math" charset="0"/>
                            </a:rPr>
                            <m:t>𝑦</m:t>
                          </m:r>
                        </m:e>
                        <m:sub>
                          <m:r>
                            <a:rPr lang="en-US" b="0" i="1" smtClean="0">
                              <a:latin typeface="Cambria Math" charset="0"/>
                            </a:rPr>
                            <m:t>𝑁</m:t>
                          </m:r>
                        </m:sub>
                      </m:sSub>
                      <m:r>
                        <a:rPr lang="en-US" b="0" i="1" smtClean="0">
                          <a:latin typeface="Cambria Math" charset="0"/>
                        </a:rPr>
                        <m:t>)</m:t>
                      </m:r>
                      <m:r>
                        <m:rPr>
                          <m:lit/>
                        </m:rPr>
                        <a:rPr lang="en-US" b="0" i="1" smtClean="0">
                          <a:latin typeface="Cambria Math" charset="0"/>
                        </a:rPr>
                        <m:t>}</m:t>
                      </m:r>
                    </m:oMath>
                  </m:oMathPara>
                </a14:m>
                <a:endParaRPr lang="en-US" dirty="0"/>
              </a:p>
              <a:p>
                <a:endParaRPr lang="en-US" sz="2400" dirty="0"/>
              </a:p>
              <a:p>
                <a:r>
                  <a:rPr lang="en-US" sz="2400" dirty="0" smtClean="0"/>
                  <a:t>That </a:t>
                </a:r>
                <a:r>
                  <a:rPr lang="en-US" sz="2400" dirty="0"/>
                  <a:t>is, gradient descent with exponential loss means iteratively training simple models that </a:t>
                </a:r>
                <a:r>
                  <a:rPr lang="en-US" sz="2400" b="1" i="1" dirty="0"/>
                  <a:t>focuses on the points misclassified by the previous model. </a:t>
                </a:r>
                <a:endParaRPr lang="en-US" sz="2400" dirty="0"/>
              </a:p>
              <a:p>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767" b="-4157"/>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42</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p:cNvSpPr txBox="1"/>
              <p:nvPr/>
            </p:nvSpPr>
            <p:spPr>
              <a:xfrm>
                <a:off x="3355121" y="1760408"/>
                <a:ext cx="5246116" cy="43088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2800" b="0" i="1" smtClean="0">
                              <a:solidFill>
                                <a:schemeClr val="tx1">
                                  <a:lumMod val="75000"/>
                                  <a:lumOff val="25000"/>
                                </a:schemeClr>
                              </a:solidFill>
                              <a:latin typeface="Cambria Math" charset="0"/>
                            </a:rPr>
                          </m:ctrlPr>
                        </m:sSubPr>
                        <m:e>
                          <m:acc>
                            <m:accPr>
                              <m:chr m:val="̂"/>
                              <m:ctrlPr>
                                <a:rPr lang="en-US" sz="2800" b="0" i="1" smtClean="0">
                                  <a:solidFill>
                                    <a:schemeClr val="tx1">
                                      <a:lumMod val="75000"/>
                                      <a:lumOff val="25000"/>
                                    </a:schemeClr>
                                  </a:solidFill>
                                  <a:latin typeface="Cambria Math" charset="0"/>
                                </a:rPr>
                              </m:ctrlPr>
                            </m:accPr>
                            <m:e>
                              <m:r>
                                <a:rPr lang="en-US" sz="2800" b="0" i="1" smtClean="0">
                                  <a:solidFill>
                                    <a:schemeClr val="tx1">
                                      <a:lumMod val="75000"/>
                                      <a:lumOff val="25000"/>
                                    </a:schemeClr>
                                  </a:solidFill>
                                  <a:latin typeface="Cambria Math" charset="0"/>
                                </a:rPr>
                                <m:t>𝑦</m:t>
                              </m:r>
                            </m:e>
                          </m:acc>
                        </m:e>
                        <m:sub>
                          <m:r>
                            <a:rPr lang="en-US" sz="2800" b="0" i="1" smtClean="0">
                              <a:solidFill>
                                <a:schemeClr val="tx1">
                                  <a:lumMod val="75000"/>
                                  <a:lumOff val="25000"/>
                                </a:schemeClr>
                              </a:solidFill>
                              <a:latin typeface="Cambria Math" charset="0"/>
                            </a:rPr>
                            <m:t>𝑛</m:t>
                          </m:r>
                        </m:sub>
                      </m:sSub>
                      <m:r>
                        <a:rPr lang="en-US" sz="2800" b="0" i="1" smtClean="0">
                          <a:solidFill>
                            <a:schemeClr val="tx1">
                              <a:lumMod val="75000"/>
                              <a:lumOff val="25000"/>
                            </a:schemeClr>
                          </a:solidFill>
                          <a:latin typeface="Cambria Math" charset="0"/>
                        </a:rPr>
                        <m:t>←</m:t>
                      </m:r>
                      <m:sSub>
                        <m:sSubPr>
                          <m:ctrlPr>
                            <a:rPr lang="en-US" sz="2800" b="0" i="1" smtClean="0">
                              <a:solidFill>
                                <a:schemeClr val="tx1">
                                  <a:lumMod val="75000"/>
                                  <a:lumOff val="25000"/>
                                </a:schemeClr>
                              </a:solidFill>
                              <a:latin typeface="Cambria Math" charset="0"/>
                            </a:rPr>
                          </m:ctrlPr>
                        </m:sSubPr>
                        <m:e>
                          <m:acc>
                            <m:accPr>
                              <m:chr m:val="̂"/>
                              <m:ctrlPr>
                                <a:rPr lang="en-US" sz="2800" b="0" i="1" smtClean="0">
                                  <a:solidFill>
                                    <a:schemeClr val="tx1">
                                      <a:lumMod val="75000"/>
                                      <a:lumOff val="25000"/>
                                    </a:schemeClr>
                                  </a:solidFill>
                                  <a:latin typeface="Cambria Math" charset="0"/>
                                </a:rPr>
                              </m:ctrlPr>
                            </m:accPr>
                            <m:e>
                              <m:r>
                                <a:rPr lang="en-US" sz="2800" b="0" i="1" smtClean="0">
                                  <a:solidFill>
                                    <a:schemeClr val="tx1">
                                      <a:lumMod val="75000"/>
                                      <a:lumOff val="25000"/>
                                    </a:schemeClr>
                                  </a:solidFill>
                                  <a:latin typeface="Cambria Math" charset="0"/>
                                </a:rPr>
                                <m:t>𝑦</m:t>
                              </m:r>
                            </m:e>
                          </m:acc>
                        </m:e>
                        <m:sub>
                          <m:r>
                            <a:rPr lang="en-US" sz="2800" b="0" i="1" smtClean="0">
                              <a:solidFill>
                                <a:schemeClr val="tx1">
                                  <a:lumMod val="75000"/>
                                  <a:lumOff val="25000"/>
                                </a:schemeClr>
                              </a:solidFill>
                              <a:latin typeface="Cambria Math" charset="0"/>
                            </a:rPr>
                            <m:t>𝑛</m:t>
                          </m:r>
                        </m:sub>
                      </m:sSub>
                      <m:r>
                        <a:rPr lang="en-US" sz="2800" b="0" i="1" smtClean="0">
                          <a:solidFill>
                            <a:schemeClr val="tx1">
                              <a:lumMod val="75000"/>
                              <a:lumOff val="25000"/>
                            </a:schemeClr>
                          </a:solidFill>
                          <a:latin typeface="Cambria Math" charset="0"/>
                        </a:rPr>
                        <m:t>+</m:t>
                      </m:r>
                      <m:r>
                        <a:rPr lang="en-US" sz="2800" b="0" i="1" smtClean="0">
                          <a:solidFill>
                            <a:schemeClr val="tx1">
                              <a:lumMod val="75000"/>
                              <a:lumOff val="25000"/>
                            </a:schemeClr>
                          </a:solidFill>
                          <a:latin typeface="Cambria Math" charset="0"/>
                        </a:rPr>
                        <m:t>𝜆</m:t>
                      </m:r>
                      <m:sSub>
                        <m:sSubPr>
                          <m:ctrlPr>
                            <a:rPr lang="en-US" sz="2800" b="0" i="1" smtClean="0">
                              <a:solidFill>
                                <a:schemeClr val="tx1">
                                  <a:lumMod val="75000"/>
                                  <a:lumOff val="25000"/>
                                </a:schemeClr>
                              </a:solidFill>
                              <a:latin typeface="Cambria Math" charset="0"/>
                            </a:rPr>
                          </m:ctrlPr>
                        </m:sSubPr>
                        <m:e>
                          <m:r>
                            <a:rPr lang="en-US" sz="2800" b="0" i="1" smtClean="0">
                              <a:solidFill>
                                <a:schemeClr val="tx1">
                                  <a:lumMod val="75000"/>
                                  <a:lumOff val="25000"/>
                                </a:schemeClr>
                              </a:solidFill>
                              <a:latin typeface="Cambria Math" charset="0"/>
                            </a:rPr>
                            <m:t>𝑤</m:t>
                          </m:r>
                        </m:e>
                        <m:sub>
                          <m:r>
                            <a:rPr lang="en-US" sz="2800" b="0" i="1" smtClean="0">
                              <a:solidFill>
                                <a:schemeClr val="tx1">
                                  <a:lumMod val="75000"/>
                                  <a:lumOff val="25000"/>
                                </a:schemeClr>
                              </a:solidFill>
                              <a:latin typeface="Cambria Math" charset="0"/>
                            </a:rPr>
                            <m:t>𝑛</m:t>
                          </m:r>
                        </m:sub>
                      </m:sSub>
                      <m:sSub>
                        <m:sSubPr>
                          <m:ctrlPr>
                            <a:rPr lang="en-US" sz="2800" b="0" i="1" smtClean="0">
                              <a:solidFill>
                                <a:schemeClr val="tx1">
                                  <a:lumMod val="75000"/>
                                  <a:lumOff val="25000"/>
                                </a:schemeClr>
                              </a:solidFill>
                              <a:latin typeface="Cambria Math" charset="0"/>
                            </a:rPr>
                          </m:ctrlPr>
                        </m:sSubPr>
                        <m:e>
                          <m:r>
                            <a:rPr lang="en-US" sz="2800" b="0" i="1" smtClean="0">
                              <a:solidFill>
                                <a:schemeClr val="tx1">
                                  <a:lumMod val="75000"/>
                                  <a:lumOff val="25000"/>
                                </a:schemeClr>
                              </a:solidFill>
                              <a:latin typeface="Cambria Math" charset="0"/>
                            </a:rPr>
                            <m:t>𝑦</m:t>
                          </m:r>
                        </m:e>
                        <m:sub>
                          <m:r>
                            <a:rPr lang="en-US" sz="2800" b="0" i="1" smtClean="0">
                              <a:solidFill>
                                <a:schemeClr val="tx1">
                                  <a:lumMod val="75000"/>
                                  <a:lumOff val="25000"/>
                                </a:schemeClr>
                              </a:solidFill>
                              <a:latin typeface="Cambria Math" charset="0"/>
                            </a:rPr>
                            <m:t>𝑛</m:t>
                          </m:r>
                        </m:sub>
                      </m:sSub>
                      <m:r>
                        <a:rPr lang="en-US" sz="2800" b="0" i="1" smtClean="0">
                          <a:solidFill>
                            <a:schemeClr val="tx1">
                              <a:lumMod val="75000"/>
                              <a:lumOff val="25000"/>
                            </a:schemeClr>
                          </a:solidFill>
                          <a:latin typeface="Cambria Math" charset="0"/>
                        </a:rPr>
                        <m:t>,  </m:t>
                      </m:r>
                      <m:r>
                        <a:rPr lang="en-US" sz="2800" b="0" i="1" smtClean="0">
                          <a:solidFill>
                            <a:schemeClr val="tx1">
                              <a:lumMod val="75000"/>
                              <a:lumOff val="25000"/>
                            </a:schemeClr>
                          </a:solidFill>
                          <a:latin typeface="Cambria Math" charset="0"/>
                        </a:rPr>
                        <m:t>𝑛</m:t>
                      </m:r>
                      <m:r>
                        <a:rPr lang="en-US" sz="2800" b="0" i="1" smtClean="0">
                          <a:solidFill>
                            <a:schemeClr val="tx1">
                              <a:lumMod val="75000"/>
                              <a:lumOff val="25000"/>
                            </a:schemeClr>
                          </a:solidFill>
                          <a:latin typeface="Cambria Math" charset="0"/>
                        </a:rPr>
                        <m:t>=1,…, </m:t>
                      </m:r>
                      <m:r>
                        <a:rPr lang="en-US" sz="2800" b="0" i="1" smtClean="0">
                          <a:solidFill>
                            <a:schemeClr val="tx1">
                              <a:lumMod val="75000"/>
                              <a:lumOff val="25000"/>
                            </a:schemeClr>
                          </a:solidFill>
                          <a:latin typeface="Cambria Math" charset="0"/>
                        </a:rPr>
                        <m:t>𝑁</m:t>
                      </m:r>
                    </m:oMath>
                  </m:oMathPara>
                </a14:m>
                <a:endParaRPr lang="en-US" sz="2800" dirty="0">
                  <a:solidFill>
                    <a:schemeClr val="tx1">
                      <a:lumMod val="75000"/>
                      <a:lumOff val="25000"/>
                    </a:schemeClr>
                  </a:solidFill>
                </a:endParaRPr>
              </a:p>
            </p:txBody>
          </p:sp>
        </mc:Choice>
        <mc:Fallback>
          <p:sp>
            <p:nvSpPr>
              <p:cNvPr id="7" name="TextBox 6"/>
              <p:cNvSpPr txBox="1">
                <a:spLocks noRot="1" noChangeAspect="1" noMove="1" noResize="1" noEditPoints="1" noAdjustHandles="1" noChangeArrowheads="1" noChangeShapeType="1" noTextEdit="1"/>
              </p:cNvSpPr>
              <p:nvPr/>
            </p:nvSpPr>
            <p:spPr>
              <a:xfrm>
                <a:off x="3355121" y="1760408"/>
                <a:ext cx="5246116" cy="430887"/>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666798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AdaBoost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smtClean="0"/>
                  <a:t>With a minor adjustment to the exponential loss function, we have the algorithm for gradient descent: </a:t>
                </a:r>
              </a:p>
              <a:p>
                <a:r>
                  <a:rPr lang="en-US" sz="2400" dirty="0"/>
                  <a:t>	1. 	Choose an initial distribution over the training data, </a:t>
                </a:r>
                <a14:m>
                  <m:oMath xmlns:m="http://schemas.openxmlformats.org/officeDocument/2006/math">
                    <m:sSub>
                      <m:sSubPr>
                        <m:ctrlPr>
                          <a:rPr lang="en-US" sz="2400" i="1">
                            <a:latin typeface="Cambria Math" charset="0"/>
                          </a:rPr>
                        </m:ctrlPr>
                      </m:sSubPr>
                      <m:e>
                        <m:r>
                          <a:rPr lang="en-US" sz="2400" i="1">
                            <a:latin typeface="Cambria Math" panose="02040503050406030204" pitchFamily="18" charset="0"/>
                          </a:rPr>
                          <m:t>𝑤</m:t>
                        </m:r>
                      </m:e>
                      <m:sub>
                        <m:r>
                          <a:rPr lang="en-US" sz="2400" i="1">
                            <a:latin typeface="Cambria Math" panose="02040503050406030204" pitchFamily="18" charset="0"/>
                          </a:rPr>
                          <m:t>𝑛</m:t>
                        </m:r>
                      </m:sub>
                    </m:sSub>
                    <m:r>
                      <a:rPr lang="en-US" sz="2400" b="0" i="1" smtClean="0">
                        <a:latin typeface="Cambria Math" panose="02040503050406030204" pitchFamily="18" charset="0"/>
                      </a:rPr>
                      <m:t>=1/</m:t>
                    </m:r>
                    <m:r>
                      <a:rPr lang="en-US" sz="2400" b="0" i="1" smtClean="0">
                        <a:latin typeface="Cambria Math" panose="02040503050406030204" pitchFamily="18" charset="0"/>
                      </a:rPr>
                      <m:t>𝑁</m:t>
                    </m:r>
                  </m:oMath>
                </a14:m>
                <a:r>
                  <a:rPr lang="en-US" sz="2400" dirty="0"/>
                  <a:t>.</a:t>
                </a:r>
              </a:p>
              <a:p>
                <a:r>
                  <a:rPr lang="en-US" sz="2400" dirty="0"/>
                  <a:t>	2.	 At the </a:t>
                </a:r>
                <a:r>
                  <a:rPr lang="en-US" sz="2400" i="1" dirty="0" err="1"/>
                  <a:t>i</a:t>
                </a:r>
                <a:r>
                  <a:rPr lang="en-US" sz="2400" i="1" baseline="30000" dirty="0" err="1"/>
                  <a:t>th</a:t>
                </a:r>
                <a:r>
                  <a:rPr lang="en-US" sz="2400" dirty="0"/>
                  <a:t> step, fit a simple classifier </a:t>
                </a:r>
                <a:r>
                  <a:rPr lang="en-US" sz="2400" i="1" dirty="0"/>
                  <a:t>T</a:t>
                </a:r>
                <a:r>
                  <a:rPr lang="en-US" sz="2400" baseline="30000" dirty="0"/>
                  <a:t>(</a:t>
                </a:r>
                <a:r>
                  <a:rPr lang="en-US" sz="2400" i="1" baseline="30000" dirty="0" err="1"/>
                  <a:t>i</a:t>
                </a:r>
                <a:r>
                  <a:rPr lang="en-US" sz="2400" baseline="30000" dirty="0"/>
                  <a:t>)</a:t>
                </a:r>
                <a:r>
                  <a:rPr lang="en-US" sz="2400" dirty="0"/>
                  <a:t> on weighted training data </a:t>
                </a:r>
              </a:p>
              <a:p>
                <a:endParaRPr lang="en-US" sz="2400" dirty="0"/>
              </a:p>
              <a:p>
                <a:r>
                  <a:rPr lang="en-US" sz="2400" dirty="0"/>
                  <a:t>	3. 	Update the weights: </a:t>
                </a:r>
              </a:p>
              <a:p>
                <a:r>
                  <a:rPr lang="en-US" sz="2400" dirty="0"/>
                  <a:t/>
                </a:r>
                <a:br>
                  <a:rPr lang="en-US" sz="2400" dirty="0"/>
                </a:br>
                <a:endParaRPr lang="en-US" sz="2400" dirty="0"/>
              </a:p>
              <a:p>
                <a:r>
                  <a:rPr lang="en-US" sz="2400" dirty="0"/>
                  <a:t>		where </a:t>
                </a:r>
                <a:r>
                  <a:rPr lang="en-US" sz="2400" i="1" dirty="0"/>
                  <a:t>Z</a:t>
                </a:r>
                <a:r>
                  <a:rPr lang="en-US" sz="2400" dirty="0"/>
                  <a:t> is the normalizing constant for the collection of updated weights </a:t>
                </a:r>
              </a:p>
              <a:p>
                <a:endParaRPr lang="en-US" sz="800" dirty="0"/>
              </a:p>
              <a:p>
                <a:r>
                  <a:rPr lang="en-US" sz="2400" dirty="0"/>
                  <a:t>	4. 	Update </a:t>
                </a:r>
                <a14:m>
                  <m:oMath xmlns:m="http://schemas.openxmlformats.org/officeDocument/2006/math">
                    <m:r>
                      <a:rPr lang="en-US" sz="2400" b="0" i="1" smtClean="0">
                        <a:latin typeface="Cambria Math" charset="0"/>
                      </a:rPr>
                      <m:t>𝑇</m:t>
                    </m:r>
                    <m:r>
                      <a:rPr lang="en-US" sz="2400" b="0" i="1" smtClean="0">
                        <a:latin typeface="Cambria Math" charset="0"/>
                      </a:rPr>
                      <m:t>:</m:t>
                    </m:r>
                    <m:r>
                      <a:rPr lang="en-US" sz="2400" b="0" i="1" smtClean="0">
                        <a:latin typeface="Cambria Math" charset="0"/>
                      </a:rPr>
                      <m:t>𝑇</m:t>
                    </m:r>
                    <m:r>
                      <a:rPr lang="en-US" sz="2400" b="0" i="1" smtClean="0">
                        <a:latin typeface="Cambria Math" charset="0"/>
                      </a:rPr>
                      <m:t>←</m:t>
                    </m:r>
                    <m:r>
                      <a:rPr lang="en-US" sz="2400" b="0" i="1" smtClean="0">
                        <a:latin typeface="Cambria Math" charset="0"/>
                      </a:rPr>
                      <m:t>𝑇</m:t>
                    </m:r>
                    <m:r>
                      <a:rPr lang="en-US" sz="2400" b="0" i="1" smtClean="0">
                        <a:latin typeface="Cambria Math" charset="0"/>
                      </a:rPr>
                      <m:t>+</m:t>
                    </m:r>
                    <m:sSup>
                      <m:sSupPr>
                        <m:ctrlPr>
                          <a:rPr lang="en-US" sz="2400" b="0" i="1" smtClean="0">
                            <a:latin typeface="Cambria Math" charset="0"/>
                          </a:rPr>
                        </m:ctrlPr>
                      </m:sSupPr>
                      <m:e>
                        <m:r>
                          <a:rPr lang="en-US" sz="2400" b="0" i="1" smtClean="0">
                            <a:latin typeface="Cambria Math" charset="0"/>
                          </a:rPr>
                          <m:t>𝜆</m:t>
                        </m:r>
                      </m:e>
                      <m:sup>
                        <m:r>
                          <a:rPr lang="en-US" sz="2400" b="0" i="1" smtClean="0">
                            <a:latin typeface="Cambria Math" charset="0"/>
                          </a:rPr>
                          <m:t>(</m:t>
                        </m:r>
                        <m:r>
                          <a:rPr lang="en-US" sz="2400" b="0" i="1" smtClean="0">
                            <a:latin typeface="Cambria Math" charset="0"/>
                          </a:rPr>
                          <m:t>𝑖</m:t>
                        </m:r>
                        <m:r>
                          <a:rPr lang="en-US" sz="2400" b="0" i="1" smtClean="0">
                            <a:latin typeface="Cambria Math" charset="0"/>
                          </a:rPr>
                          <m:t>)</m:t>
                        </m:r>
                      </m:sup>
                    </m:sSup>
                    <m:sSup>
                      <m:sSupPr>
                        <m:ctrlPr>
                          <a:rPr lang="en-US" sz="2400" b="0" i="1" smtClean="0">
                            <a:latin typeface="Cambria Math" charset="0"/>
                          </a:rPr>
                        </m:ctrlPr>
                      </m:sSupPr>
                      <m:e>
                        <m:r>
                          <a:rPr lang="en-US" sz="2400" b="0" i="1" smtClean="0">
                            <a:latin typeface="Cambria Math" charset="0"/>
                          </a:rPr>
                          <m:t>𝑇</m:t>
                        </m:r>
                      </m:e>
                      <m:sup>
                        <m:r>
                          <a:rPr lang="en-US" sz="2400" b="0" i="1" smtClean="0">
                            <a:latin typeface="Cambria Math" charset="0"/>
                          </a:rPr>
                          <m:t>(</m:t>
                        </m:r>
                        <m:r>
                          <a:rPr lang="en-US" sz="2400" b="0" i="1" smtClean="0">
                            <a:latin typeface="Cambria Math" charset="0"/>
                          </a:rPr>
                          <m:t>𝑖</m:t>
                        </m:r>
                        <m:r>
                          <a:rPr lang="en-US" sz="2400" b="0" i="1" smtClean="0">
                            <a:latin typeface="Cambria Math" charset="0"/>
                          </a:rPr>
                          <m:t>)</m:t>
                        </m:r>
                      </m:sup>
                    </m:sSup>
                  </m:oMath>
                </a14:m>
                <a:endParaRPr lang="en-US" sz="2400" b="0" dirty="0" smtClean="0"/>
              </a:p>
              <a:p>
                <a:r>
                  <a:rPr lang="en-US" sz="2400" dirty="0" smtClean="0"/>
                  <a:t>where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is the learning rate. </a:t>
                </a:r>
                <a:endParaRPr lang="en-US" sz="2400" dirty="0">
                  <a:effectLst/>
                </a:endParaRPr>
              </a:p>
            </p:txBody>
          </p:sp>
        </mc:Choice>
        <mc:Fallback>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295" b="-4632"/>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43</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7D03F5B1-1DC7-2E47-8931-310EC7C7BBA3}"/>
              </a:ext>
            </a:extLst>
          </p:cNvPr>
          <p:cNvPicPr>
            <a:picLocks noChangeAspect="1"/>
          </p:cNvPicPr>
          <p:nvPr/>
        </p:nvPicPr>
        <p:blipFill>
          <a:blip r:embed="rId4"/>
          <a:stretch>
            <a:fillRect/>
          </a:stretch>
        </p:blipFill>
        <p:spPr>
          <a:xfrm>
            <a:off x="3698219" y="3742980"/>
            <a:ext cx="4597400" cy="863600"/>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4352085" y="2839385"/>
                <a:ext cx="37907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lit/>
                        </m:rPr>
                        <a:rPr lang="en-US" sz="2400" i="1" smtClean="0">
                          <a:solidFill>
                            <a:schemeClr val="tx1">
                              <a:lumMod val="75000"/>
                              <a:lumOff val="25000"/>
                            </a:schemeClr>
                          </a:solidFill>
                          <a:latin typeface="Cambria Math" charset="0"/>
                        </a:rPr>
                        <m:t>{</m:t>
                      </m:r>
                      <m:d>
                        <m:dPr>
                          <m:ctrlPr>
                            <a:rPr lang="en-US" sz="2400" i="1">
                              <a:solidFill>
                                <a:schemeClr val="tx1">
                                  <a:lumMod val="75000"/>
                                  <a:lumOff val="25000"/>
                                </a:schemeClr>
                              </a:solidFill>
                              <a:latin typeface="Cambria Math" charset="0"/>
                            </a:rPr>
                          </m:ctrlPr>
                        </m:dPr>
                        <m:e>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𝑥</m:t>
                              </m:r>
                            </m:e>
                            <m:sub>
                              <m:r>
                                <a:rPr lang="en-US" sz="2400" i="1">
                                  <a:solidFill>
                                    <a:schemeClr val="tx1">
                                      <a:lumMod val="75000"/>
                                      <a:lumOff val="25000"/>
                                    </a:schemeClr>
                                  </a:solidFill>
                                  <a:latin typeface="Cambria Math" charset="0"/>
                                </a:rPr>
                                <m:t>1</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𝑤</m:t>
                              </m:r>
                            </m:e>
                            <m:sub>
                              <m:r>
                                <a:rPr lang="en-US" sz="2400" i="1">
                                  <a:solidFill>
                                    <a:schemeClr val="tx1">
                                      <a:lumMod val="75000"/>
                                      <a:lumOff val="25000"/>
                                    </a:schemeClr>
                                  </a:solidFill>
                                  <a:latin typeface="Cambria Math" charset="0"/>
                                </a:rPr>
                                <m:t>1</m:t>
                              </m:r>
                            </m:sub>
                          </m:sSub>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𝑦</m:t>
                              </m:r>
                            </m:e>
                            <m:sub>
                              <m:r>
                                <a:rPr lang="en-US" sz="2400" i="1">
                                  <a:solidFill>
                                    <a:schemeClr val="tx1">
                                      <a:lumMod val="75000"/>
                                      <a:lumOff val="25000"/>
                                    </a:schemeClr>
                                  </a:solidFill>
                                  <a:latin typeface="Cambria Math" charset="0"/>
                                </a:rPr>
                                <m:t>1</m:t>
                              </m:r>
                            </m:sub>
                          </m:sSub>
                        </m:e>
                      </m:d>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𝑥</m:t>
                          </m:r>
                        </m:e>
                        <m:sub>
                          <m:r>
                            <a:rPr lang="en-US" sz="2400" i="1">
                              <a:solidFill>
                                <a:schemeClr val="tx1">
                                  <a:lumMod val="75000"/>
                                  <a:lumOff val="25000"/>
                                </a:schemeClr>
                              </a:solidFill>
                              <a:latin typeface="Cambria Math" charset="0"/>
                            </a:rPr>
                            <m:t>𝑁</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𝑤</m:t>
                          </m:r>
                        </m:e>
                        <m:sub>
                          <m:r>
                            <a:rPr lang="en-US" sz="2400" i="1">
                              <a:solidFill>
                                <a:schemeClr val="tx1">
                                  <a:lumMod val="75000"/>
                                  <a:lumOff val="25000"/>
                                </a:schemeClr>
                              </a:solidFill>
                              <a:latin typeface="Cambria Math" charset="0"/>
                            </a:rPr>
                            <m:t>𝑁</m:t>
                          </m:r>
                        </m:sub>
                      </m:sSub>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𝑦</m:t>
                          </m:r>
                        </m:e>
                        <m:sub>
                          <m:r>
                            <a:rPr lang="en-US" sz="2400" i="1">
                              <a:solidFill>
                                <a:schemeClr val="tx1">
                                  <a:lumMod val="75000"/>
                                  <a:lumOff val="25000"/>
                                </a:schemeClr>
                              </a:solidFill>
                              <a:latin typeface="Cambria Math" charset="0"/>
                            </a:rPr>
                            <m:t>𝑁</m:t>
                          </m:r>
                        </m:sub>
                      </m:sSub>
                      <m:r>
                        <a:rPr lang="en-US" sz="2400" i="1">
                          <a:solidFill>
                            <a:schemeClr val="tx1">
                              <a:lumMod val="75000"/>
                              <a:lumOff val="25000"/>
                            </a:schemeClr>
                          </a:solidFill>
                          <a:latin typeface="Cambria Math" charset="0"/>
                        </a:rPr>
                        <m:t>)</m:t>
                      </m:r>
                      <m:r>
                        <m:rPr>
                          <m:lit/>
                        </m:rPr>
                        <a:rPr lang="en-US" sz="2400" i="1">
                          <a:solidFill>
                            <a:schemeClr val="tx1">
                              <a:lumMod val="75000"/>
                              <a:lumOff val="25000"/>
                            </a:schemeClr>
                          </a:solidFill>
                          <a:latin typeface="Cambria Math" charset="0"/>
                        </a:rPr>
                        <m:t>}</m:t>
                      </m:r>
                    </m:oMath>
                  </m:oMathPara>
                </a14:m>
                <a:endParaRPr lang="en-US" sz="2400" dirty="0">
                  <a:solidFill>
                    <a:schemeClr val="tx1">
                      <a:lumMod val="75000"/>
                      <a:lumOff val="25000"/>
                    </a:schemeClr>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4352085" y="2839385"/>
                <a:ext cx="3790718" cy="461665"/>
              </a:xfrm>
              <a:prstGeom prst="rect">
                <a:avLst/>
              </a:prstGeom>
              <a:blipFill rotWithShape="0">
                <a:blip r:embed="rId5"/>
                <a:stretch>
                  <a:fillRect b="-18421"/>
                </a:stretch>
              </a:blipFill>
            </p:spPr>
            <p:txBody>
              <a:bodyPr/>
              <a:lstStyle/>
              <a:p>
                <a:r>
                  <a:rPr lang="en-US">
                    <a:noFill/>
                  </a:rPr>
                  <a:t> </a:t>
                </a:r>
              </a:p>
            </p:txBody>
          </p:sp>
        </mc:Fallback>
      </mc:AlternateContent>
    </p:spTree>
    <p:extLst>
      <p:ext uri="{BB962C8B-B14F-4D97-AF65-F5344CB8AC3E}">
        <p14:creationId xmlns:p14="http://schemas.microsoft.com/office/powerpoint/2010/main" val="19841859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err="1" smtClean="0"/>
              <a:t>AdaBoost</a:t>
            </a:r>
            <a:r>
              <a:rPr lang="en-US" dirty="0" smtClean="0"/>
              <a:t>: illustration, start with lending data </a:t>
            </a:r>
            <a:endParaRPr lang="en-US" dirty="0"/>
          </a:p>
        </p:txBody>
      </p:sp>
      <p:sp>
        <p:nvSpPr>
          <p:cNvPr id="5" name="Slide Number Placeholder 4"/>
          <p:cNvSpPr>
            <a:spLocks noGrp="1"/>
          </p:cNvSpPr>
          <p:nvPr>
            <p:ph type="sldNum" sz="quarter" idx="12"/>
          </p:nvPr>
        </p:nvSpPr>
        <p:spPr/>
        <p:txBody>
          <a:bodyPr/>
          <a:lstStyle/>
          <a:p>
            <a:fld id="{47445CB2-BF6F-6E49-AC61-7BDDE2E02F5B}" type="slidenum">
              <a:rPr lang="en-US" smtClean="0"/>
              <a:t>44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2602451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err="1" smtClean="0"/>
              <a:t>AdaBoost</a:t>
            </a:r>
            <a:r>
              <a:rPr lang="en-US" dirty="0" smtClean="0"/>
              <a:t>: illustration, simple decision tree </a:t>
            </a:r>
            <a:endParaRPr lang="en-US" dirty="0"/>
          </a:p>
        </p:txBody>
      </p:sp>
      <p:sp>
        <p:nvSpPr>
          <p:cNvPr id="5" name="Slide Number Placeholder 4"/>
          <p:cNvSpPr>
            <a:spLocks noGrp="1"/>
          </p:cNvSpPr>
          <p:nvPr>
            <p:ph type="sldNum" sz="quarter" idx="12"/>
          </p:nvPr>
        </p:nvSpPr>
        <p:spPr/>
        <p:txBody>
          <a:bodyPr/>
          <a:lstStyle/>
          <a:p>
            <a:fld id="{47445CB2-BF6F-6E49-AC61-7BDDE2E02F5B}" type="slidenum">
              <a:rPr lang="en-US" smtClean="0"/>
              <a:t>45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14739381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err="1" smtClean="0"/>
              <a:t>AdaBoost</a:t>
            </a:r>
            <a:r>
              <a:rPr lang="en-US" dirty="0" smtClean="0"/>
              <a:t>: illustration, errors are weighted higher </a:t>
            </a:r>
            <a:endParaRPr lang="en-US" dirty="0"/>
          </a:p>
        </p:txBody>
      </p:sp>
      <p:sp>
        <p:nvSpPr>
          <p:cNvPr id="5" name="Slide Number Placeholder 4"/>
          <p:cNvSpPr>
            <a:spLocks noGrp="1"/>
          </p:cNvSpPr>
          <p:nvPr>
            <p:ph type="sldNum" sz="quarter" idx="12"/>
          </p:nvPr>
        </p:nvSpPr>
        <p:spPr/>
        <p:txBody>
          <a:bodyPr/>
          <a:lstStyle/>
          <a:p>
            <a:fld id="{47445CB2-BF6F-6E49-AC61-7BDDE2E02F5B}" type="slidenum">
              <a:rPr lang="en-US" smtClean="0"/>
              <a:t>46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33368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err="1" smtClean="0"/>
              <a:t>AdaBoost</a:t>
            </a:r>
            <a:r>
              <a:rPr lang="en-US" dirty="0" smtClean="0"/>
              <a:t>: illustration, 2nd  tree with weighted points </a:t>
            </a:r>
            <a:endParaRPr lang="en-US" dirty="0"/>
          </a:p>
        </p:txBody>
      </p:sp>
      <p:sp>
        <p:nvSpPr>
          <p:cNvPr id="5" name="Slide Number Placeholder 4"/>
          <p:cNvSpPr>
            <a:spLocks noGrp="1"/>
          </p:cNvSpPr>
          <p:nvPr>
            <p:ph type="sldNum" sz="quarter" idx="12"/>
          </p:nvPr>
        </p:nvSpPr>
        <p:spPr/>
        <p:txBody>
          <a:bodyPr/>
          <a:lstStyle/>
          <a:p>
            <a:fld id="{47445CB2-BF6F-6E49-AC61-7BDDE2E02F5B}" type="slidenum">
              <a:rPr lang="en-US" smtClean="0"/>
              <a:t>47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11910912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err="1" smtClean="0"/>
              <a:t>AdaBoost</a:t>
            </a:r>
            <a:r>
              <a:rPr lang="en-US" dirty="0" smtClean="0"/>
              <a:t>: illustration, combine the trees </a:t>
            </a:r>
            <a:endParaRPr lang="en-US" dirty="0"/>
          </a:p>
        </p:txBody>
      </p:sp>
      <p:sp>
        <p:nvSpPr>
          <p:cNvPr id="5" name="Slide Number Placeholder 4"/>
          <p:cNvSpPr>
            <a:spLocks noGrp="1"/>
          </p:cNvSpPr>
          <p:nvPr>
            <p:ph type="sldNum" sz="quarter" idx="12"/>
          </p:nvPr>
        </p:nvSpPr>
        <p:spPr/>
        <p:txBody>
          <a:bodyPr/>
          <a:lstStyle/>
          <a:p>
            <a:fld id="{47445CB2-BF6F-6E49-AC61-7BDDE2E02F5B}" type="slidenum">
              <a:rPr lang="en-US" smtClean="0"/>
              <a:t>48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5793940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err="1" smtClean="0"/>
              <a:t>AdaBoost</a:t>
            </a:r>
            <a:r>
              <a:rPr lang="en-US" dirty="0" smtClean="0"/>
              <a:t>: illustration, re-weight points </a:t>
            </a:r>
            <a:endParaRPr lang="en-US" dirty="0"/>
          </a:p>
        </p:txBody>
      </p:sp>
      <p:sp>
        <p:nvSpPr>
          <p:cNvPr id="5" name="Slide Number Placeholder 4"/>
          <p:cNvSpPr>
            <a:spLocks noGrp="1"/>
          </p:cNvSpPr>
          <p:nvPr>
            <p:ph type="sldNum" sz="quarter" idx="12"/>
          </p:nvPr>
        </p:nvSpPr>
        <p:spPr/>
        <p:txBody>
          <a:bodyPr/>
          <a:lstStyle/>
          <a:p>
            <a:fld id="{47445CB2-BF6F-6E49-AC61-7BDDE2E02F5B}" type="slidenum">
              <a:rPr lang="en-US" smtClean="0"/>
              <a:t>49</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1021214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Bags and Forests of Trees (cont.) </a:t>
            </a:r>
            <a:endParaRPr lang="en-US" dirty="0">
              <a:effectLst/>
            </a:endParaRPr>
          </a:p>
        </p:txBody>
      </p:sp>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578734" y="891250"/>
            <a:ext cx="11988088" cy="5509550"/>
          </a:xfrm>
        </p:spPr>
        <p:txBody>
          <a:bodyPr/>
          <a:lstStyle/>
          <a:p>
            <a:r>
              <a:rPr lang="en-US" sz="2400" u="sng" dirty="0"/>
              <a:t>Bagging: </a:t>
            </a:r>
          </a:p>
          <a:p>
            <a:pPr marL="342900" indent="-342900">
              <a:buFont typeface="Arial" panose="020B0604020202020204" pitchFamily="34" charset="0"/>
              <a:buChar char="•"/>
            </a:pPr>
            <a:r>
              <a:rPr lang="en-US" sz="2400" dirty="0"/>
              <a:t>create an ensemble of </a:t>
            </a:r>
            <a:r>
              <a:rPr lang="en-US" sz="2400" dirty="0" smtClean="0"/>
              <a:t>trees</a:t>
            </a:r>
            <a:r>
              <a:rPr lang="en-US" sz="2400" dirty="0"/>
              <a:t>, each trained on a bootstrap sample of the training </a:t>
            </a:r>
            <a:r>
              <a:rPr lang="en-US" sz="2400" dirty="0" smtClean="0"/>
              <a:t>set</a:t>
            </a:r>
            <a:endParaRPr lang="en-US" sz="2400" dirty="0"/>
          </a:p>
          <a:p>
            <a:pPr marL="342900" indent="-342900">
              <a:buFont typeface="Arial" panose="020B0604020202020204" pitchFamily="34" charset="0"/>
              <a:buChar char="•"/>
            </a:pPr>
            <a:r>
              <a:rPr lang="en-US" sz="2400" dirty="0"/>
              <a:t>average the </a:t>
            </a:r>
            <a:r>
              <a:rPr lang="en-US" sz="2400" dirty="0" smtClean="0"/>
              <a:t>predictions.</a:t>
            </a:r>
            <a:endParaRPr lang="en-US" sz="2400" dirty="0"/>
          </a:p>
          <a:p>
            <a:r>
              <a:rPr lang="en-US" sz="2400" dirty="0"/>
              <a:t> </a:t>
            </a:r>
          </a:p>
          <a:p>
            <a:r>
              <a:rPr lang="en-US" sz="2400" u="sng" dirty="0"/>
              <a:t>Random forest: </a:t>
            </a:r>
          </a:p>
          <a:p>
            <a:pPr marL="342900" indent="-342900">
              <a:buFont typeface="Arial" panose="020B0604020202020204" pitchFamily="34" charset="0"/>
              <a:buChar char="•"/>
            </a:pPr>
            <a:r>
              <a:rPr lang="en-US" sz="2400" dirty="0"/>
              <a:t>create an ensemble of </a:t>
            </a:r>
            <a:r>
              <a:rPr lang="en-US" sz="2400" dirty="0" smtClean="0"/>
              <a:t>trees</a:t>
            </a:r>
            <a:r>
              <a:rPr lang="en-US" sz="2400" dirty="0"/>
              <a:t>, each trained on a bootstrap sample of the training </a:t>
            </a:r>
            <a:r>
              <a:rPr lang="en-US" sz="2400" dirty="0" smtClean="0"/>
              <a:t>set</a:t>
            </a:r>
            <a:endParaRPr lang="en-US" sz="2400" dirty="0"/>
          </a:p>
          <a:p>
            <a:pPr marL="342900" indent="-342900">
              <a:buFont typeface="Arial" panose="020B0604020202020204" pitchFamily="34" charset="0"/>
              <a:buChar char="•"/>
            </a:pPr>
            <a:r>
              <a:rPr lang="en-US" sz="2400" dirty="0"/>
              <a:t>in each tree and each split, randomly select a subset of predictors, choose a predictor from this subset for </a:t>
            </a:r>
            <a:r>
              <a:rPr lang="en-US" sz="2400" dirty="0" smtClean="0"/>
              <a:t>splitting </a:t>
            </a:r>
            <a:endParaRPr lang="en-US" sz="2400" dirty="0"/>
          </a:p>
          <a:p>
            <a:pPr marL="342900" indent="-342900">
              <a:buFont typeface="Arial" panose="020B0604020202020204" pitchFamily="34" charset="0"/>
              <a:buChar char="•"/>
            </a:pPr>
            <a:r>
              <a:rPr lang="en-US" sz="2400" dirty="0"/>
              <a:t>average the predictions </a:t>
            </a:r>
            <a:endParaRPr lang="en-US" sz="2400" dirty="0" smtClean="0"/>
          </a:p>
          <a:p>
            <a:endParaRPr lang="en-US" sz="2400" dirty="0"/>
          </a:p>
          <a:p>
            <a:r>
              <a:rPr lang="en-US" sz="2000" dirty="0"/>
              <a:t>Note that the ensemble building aspects of both </a:t>
            </a:r>
            <a:r>
              <a:rPr lang="en-US" sz="2000" dirty="0" smtClean="0"/>
              <a:t>methods </a:t>
            </a:r>
            <a:r>
              <a:rPr lang="en-US" sz="2000" dirty="0"/>
              <a:t>are embarrassingly parallel! </a:t>
            </a:r>
            <a:endParaRPr lang="en-US" sz="20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5</a:t>
            </a:fld>
            <a:endParaRPr lang="en-US"/>
          </a:p>
        </p:txBody>
      </p:sp>
    </p:spTree>
    <p:extLst>
      <p:ext uri="{BB962C8B-B14F-4D97-AF65-F5344CB8AC3E}">
        <p14:creationId xmlns:p14="http://schemas.microsoft.com/office/powerpoint/2010/main" val="1211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err="1" smtClean="0"/>
              <a:t>AdaBoost</a:t>
            </a:r>
            <a:r>
              <a:rPr lang="en-US" dirty="0" smtClean="0"/>
              <a:t>: illustration, </a:t>
            </a:r>
            <a:r>
              <a:rPr lang="en-US" dirty="0" err="1" smtClean="0"/>
              <a:t>etc</a:t>
            </a:r>
            <a:r>
              <a:rPr lang="en-US" dirty="0" smtClean="0"/>
              <a:t> </a:t>
            </a:r>
            <a:endParaRPr lang="en-US" dirty="0"/>
          </a:p>
        </p:txBody>
      </p:sp>
      <p:sp>
        <p:nvSpPr>
          <p:cNvPr id="5" name="Slide Number Placeholder 4"/>
          <p:cNvSpPr>
            <a:spLocks noGrp="1"/>
          </p:cNvSpPr>
          <p:nvPr>
            <p:ph type="sldNum" sz="quarter" idx="12"/>
          </p:nvPr>
        </p:nvSpPr>
        <p:spPr/>
        <p:txBody>
          <a:bodyPr/>
          <a:lstStyle/>
          <a:p>
            <a:fld id="{47445CB2-BF6F-6E49-AC61-7BDDE2E02F5B}" type="slidenum">
              <a:rPr lang="en-US" smtClean="0"/>
              <a:t>50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19745002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t>Choosing the Learning Rage </a:t>
            </a:r>
            <a:endParaRPr lang="en-US" dirty="0">
              <a:effectLst/>
            </a:endParaRPr>
          </a:p>
        </p:txBody>
      </p:sp>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r>
              <a:rPr lang="en-US" sz="2400" dirty="0"/>
              <a:t>Unlike in the case of gradient boosting for regression, we can analytically solve for the optimal learning rate for AdaBoost, by optimizing: </a:t>
            </a:r>
          </a:p>
          <a:p>
            <a:endParaRPr lang="en-US" sz="2400" dirty="0">
              <a:effectLst/>
            </a:endParaRPr>
          </a:p>
          <a:p>
            <a:endParaRPr lang="en-US" sz="2400" dirty="0"/>
          </a:p>
          <a:p>
            <a:endParaRPr lang="en-US" sz="2400" dirty="0">
              <a:effectLst/>
            </a:endParaRPr>
          </a:p>
          <a:p>
            <a:r>
              <a:rPr lang="en-US" sz="2400" dirty="0"/>
              <a:t>Doing so, we get that </a:t>
            </a:r>
          </a:p>
          <a:p>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51</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0BB6E14F-CE8B-2E43-A4A5-84BDFAA1B283}"/>
              </a:ext>
            </a:extLst>
          </p:cNvPr>
          <p:cNvPicPr>
            <a:picLocks noChangeAspect="1"/>
          </p:cNvPicPr>
          <p:nvPr/>
        </p:nvPicPr>
        <p:blipFill>
          <a:blip r:embed="rId3"/>
          <a:stretch>
            <a:fillRect/>
          </a:stretch>
        </p:blipFill>
        <p:spPr>
          <a:xfrm>
            <a:off x="2178050" y="4373302"/>
            <a:ext cx="7835900" cy="1320800"/>
          </a:xfrm>
          <a:prstGeom prst="rect">
            <a:avLst/>
          </a:prstGeom>
        </p:spPr>
      </p:pic>
      <p:pic>
        <p:nvPicPr>
          <p:cNvPr id="6" name="Picture 5">
            <a:extLst>
              <a:ext uri="{FF2B5EF4-FFF2-40B4-BE49-F238E27FC236}">
                <a16:creationId xmlns:a16="http://schemas.microsoft.com/office/drawing/2014/main" xmlns="" id="{9036D19A-FFE0-4F40-828C-EBAE14D41A24}"/>
              </a:ext>
            </a:extLst>
          </p:cNvPr>
          <p:cNvPicPr>
            <a:picLocks noChangeAspect="1"/>
          </p:cNvPicPr>
          <p:nvPr/>
        </p:nvPicPr>
        <p:blipFill>
          <a:blip r:embed="rId4"/>
          <a:stretch>
            <a:fillRect/>
          </a:stretch>
        </p:blipFill>
        <p:spPr>
          <a:xfrm>
            <a:off x="2546350" y="2317129"/>
            <a:ext cx="7099300" cy="1231900"/>
          </a:xfrm>
          <a:prstGeom prst="rect">
            <a:avLst/>
          </a:prstGeom>
        </p:spPr>
      </p:pic>
    </p:spTree>
    <p:extLst>
      <p:ext uri="{BB962C8B-B14F-4D97-AF65-F5344CB8AC3E}">
        <p14:creationId xmlns:p14="http://schemas.microsoft.com/office/powerpoint/2010/main" val="10498538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 on Boosting</a:t>
            </a:r>
            <a:endParaRPr lang="en-US" dirty="0"/>
          </a:p>
        </p:txBody>
      </p:sp>
      <p:sp>
        <p:nvSpPr>
          <p:cNvPr id="3" name="Content Placeholder 2"/>
          <p:cNvSpPr>
            <a:spLocks noGrp="1"/>
          </p:cNvSpPr>
          <p:nvPr>
            <p:ph idx="1"/>
          </p:nvPr>
        </p:nvSpPr>
        <p:spPr/>
        <p:txBody>
          <a:bodyPr/>
          <a:lstStyle/>
          <a:p>
            <a:pPr>
              <a:spcAft>
                <a:spcPts val="1200"/>
              </a:spcAft>
            </a:pPr>
            <a:r>
              <a:rPr lang="en-US" dirty="0" smtClean="0"/>
              <a:t>There are few implementations on boosting: </a:t>
            </a:r>
          </a:p>
          <a:p>
            <a:pPr marL="457200" indent="-457200">
              <a:spcAft>
                <a:spcPts val="1200"/>
              </a:spcAft>
              <a:buFont typeface="Arial" charset="0"/>
              <a:buChar char="•"/>
            </a:pPr>
            <a:r>
              <a:rPr lang="en-US" sz="2400" dirty="0" err="1" smtClean="0"/>
              <a:t>XGBoost</a:t>
            </a:r>
            <a:r>
              <a:rPr lang="en-US" sz="2400" dirty="0" smtClean="0"/>
              <a:t>:  An </a:t>
            </a:r>
            <a:r>
              <a:rPr lang="en-US" sz="2400" dirty="0"/>
              <a:t>efficient Gradient Boosting Decision</a:t>
            </a:r>
            <a:r>
              <a:rPr lang="en-US" sz="2400" dirty="0" smtClean="0"/>
              <a:t> </a:t>
            </a:r>
          </a:p>
          <a:p>
            <a:pPr marL="457200" indent="-457200">
              <a:spcAft>
                <a:spcPts val="1200"/>
              </a:spcAft>
              <a:buFont typeface="Arial" charset="0"/>
              <a:buChar char="•"/>
            </a:pPr>
            <a:r>
              <a:rPr lang="en-US" sz="2400" dirty="0" smtClean="0"/>
              <a:t>LGBM: </a:t>
            </a:r>
            <a:r>
              <a:rPr lang="en-US" sz="2400" dirty="0"/>
              <a:t>Light Gradient Boosted Machines. It is a library for training GBMs developed by Microsoft, and it competes with </a:t>
            </a:r>
            <a:r>
              <a:rPr lang="en-US" sz="2400" dirty="0" err="1" smtClean="0"/>
              <a:t>XGBoost</a:t>
            </a:r>
            <a:endParaRPr lang="en-US" sz="2400" dirty="0" smtClean="0"/>
          </a:p>
          <a:p>
            <a:pPr marL="457200" indent="-457200">
              <a:spcAft>
                <a:spcPts val="1200"/>
              </a:spcAft>
              <a:buFont typeface="Arial" charset="0"/>
              <a:buChar char="•"/>
            </a:pPr>
            <a:r>
              <a:rPr lang="en-US" sz="2400" dirty="0" err="1" smtClean="0"/>
              <a:t>CatBoost</a:t>
            </a:r>
            <a:r>
              <a:rPr lang="en-US" sz="2400" dirty="0" smtClean="0"/>
              <a:t>: </a:t>
            </a:r>
            <a:r>
              <a:rPr lang="en-US" sz="2400" dirty="0"/>
              <a:t>A new library for Gradient Boosting Decision Trees, offering appropriate handling of categorical features</a:t>
            </a:r>
          </a:p>
        </p:txBody>
      </p:sp>
      <p:sp>
        <p:nvSpPr>
          <p:cNvPr id="4" name="Slide Number Placeholder 3"/>
          <p:cNvSpPr>
            <a:spLocks noGrp="1"/>
          </p:cNvSpPr>
          <p:nvPr>
            <p:ph type="sldNum" sz="quarter" idx="12"/>
          </p:nvPr>
        </p:nvSpPr>
        <p:spPr/>
        <p:txBody>
          <a:bodyPr/>
          <a:lstStyle/>
          <a:p>
            <a:fld id="{47445CB2-BF6F-6E49-AC61-7BDDE2E02F5B}" type="slidenum">
              <a:rPr lang="en-US" smtClean="0"/>
              <a:t>52</a:t>
            </a:fld>
            <a:endParaRPr lang="en-US"/>
          </a:p>
        </p:txBody>
      </p:sp>
      <p:sp>
        <p:nvSpPr>
          <p:cNvPr id="5" name="TextBox 4"/>
          <p:cNvSpPr txBox="1"/>
          <p:nvPr/>
        </p:nvSpPr>
        <p:spPr>
          <a:xfrm>
            <a:off x="4327808" y="4748406"/>
            <a:ext cx="3338222" cy="584775"/>
          </a:xfrm>
          <a:prstGeom prst="rect">
            <a:avLst/>
          </a:prstGeom>
          <a:solidFill>
            <a:schemeClr val="tx2">
              <a:lumMod val="20000"/>
              <a:lumOff val="80000"/>
            </a:schemeClr>
          </a:solidFill>
        </p:spPr>
        <p:txBody>
          <a:bodyPr wrap="none" rtlCol="0">
            <a:spAutoFit/>
          </a:bodyPr>
          <a:lstStyle/>
          <a:p>
            <a:r>
              <a:rPr lang="en-US" sz="3200" smtClean="0"/>
              <a:t>ADVANCED TOPICS</a:t>
            </a:r>
            <a:endParaRPr lang="en-US" sz="3200" dirty="0"/>
          </a:p>
        </p:txBody>
      </p:sp>
    </p:spTree>
    <p:extLst>
      <p:ext uri="{BB962C8B-B14F-4D97-AF65-F5344CB8AC3E}">
        <p14:creationId xmlns:p14="http://schemas.microsoft.com/office/powerpoint/2010/main" val="120852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 on Boosting</a:t>
            </a:r>
            <a:endParaRPr lang="en-US" dirty="0"/>
          </a:p>
        </p:txBody>
      </p:sp>
      <p:sp>
        <p:nvSpPr>
          <p:cNvPr id="3" name="Content Placeholder 2"/>
          <p:cNvSpPr>
            <a:spLocks noGrp="1"/>
          </p:cNvSpPr>
          <p:nvPr>
            <p:ph idx="1"/>
          </p:nvPr>
        </p:nvSpPr>
        <p:spPr/>
        <p:txBody>
          <a:bodyPr/>
          <a:lstStyle/>
          <a:p>
            <a:pPr>
              <a:spcAft>
                <a:spcPts val="1200"/>
              </a:spcAft>
            </a:pPr>
            <a:r>
              <a:rPr lang="en-US" sz="2400" dirty="0" smtClean="0"/>
              <a:t>Increasing the number of </a:t>
            </a:r>
            <a:r>
              <a:rPr lang="en-US" sz="2400" b="1" i="1" dirty="0" smtClean="0"/>
              <a:t>trees</a:t>
            </a:r>
            <a:r>
              <a:rPr lang="en-US" sz="2400" dirty="0"/>
              <a:t> </a:t>
            </a:r>
            <a:r>
              <a:rPr lang="en-US" sz="2400" dirty="0" smtClean="0"/>
              <a:t>can lead to overfitting.</a:t>
            </a:r>
          </a:p>
          <a:p>
            <a:pPr>
              <a:spcAft>
                <a:spcPts val="1200"/>
              </a:spcAft>
            </a:pPr>
            <a:endParaRPr lang="en-US" sz="2400" dirty="0"/>
          </a:p>
          <a:p>
            <a:pPr>
              <a:spcAft>
                <a:spcPts val="1200"/>
              </a:spcAft>
            </a:pPr>
            <a:r>
              <a:rPr lang="en-US" sz="2400" b="1" dirty="0" smtClean="0"/>
              <a:t>Question</a:t>
            </a:r>
            <a:r>
              <a:rPr lang="en-US" sz="2400" dirty="0" smtClean="0"/>
              <a:t>: Why? </a:t>
            </a:r>
            <a:endParaRPr lang="en-US" sz="2400" dirty="0"/>
          </a:p>
        </p:txBody>
      </p:sp>
      <p:sp>
        <p:nvSpPr>
          <p:cNvPr id="4" name="Slide Number Placeholder 3"/>
          <p:cNvSpPr>
            <a:spLocks noGrp="1"/>
          </p:cNvSpPr>
          <p:nvPr>
            <p:ph type="sldNum" sz="quarter" idx="12"/>
          </p:nvPr>
        </p:nvSpPr>
        <p:spPr/>
        <p:txBody>
          <a:bodyPr/>
          <a:lstStyle/>
          <a:p>
            <a:fld id="{47445CB2-BF6F-6E49-AC61-7BDDE2E02F5B}" type="slidenum">
              <a:rPr lang="en-US" smtClean="0"/>
              <a:t>53</a:t>
            </a:fld>
            <a:endParaRPr lang="en-US"/>
          </a:p>
        </p:txBody>
      </p:sp>
    </p:spTree>
    <p:extLst>
      <p:ext uri="{BB962C8B-B14F-4D97-AF65-F5344CB8AC3E}">
        <p14:creationId xmlns:p14="http://schemas.microsoft.com/office/powerpoint/2010/main" val="20323442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B7FBD-E688-B941-8B82-31BE2440C613}"/>
              </a:ext>
            </a:extLst>
          </p:cNvPr>
          <p:cNvSpPr>
            <a:spLocks noGrp="1"/>
          </p:cNvSpPr>
          <p:nvPr>
            <p:ph type="title"/>
          </p:nvPr>
        </p:nvSpPr>
        <p:spPr/>
        <p:txBody>
          <a:bodyPr/>
          <a:lstStyle/>
          <a:p>
            <a:r>
              <a:rPr lang="en-US" dirty="0">
                <a:effectLst/>
              </a:rPr>
              <a:t>Boosting in </a:t>
            </a:r>
            <a:r>
              <a:rPr lang="en-US" dirty="0" err="1">
                <a:effectLst/>
              </a:rPr>
              <a:t>sklearn</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A1483873-9D99-1A48-AA62-2E340E100769}"/>
                  </a:ext>
                </a:extLst>
              </p:cNvPr>
              <p:cNvSpPr>
                <a:spLocks noGrp="1"/>
              </p:cNvSpPr>
              <p:nvPr>
                <p:ph idx="1"/>
              </p:nvPr>
            </p:nvSpPr>
            <p:spPr>
              <a:xfrm>
                <a:off x="833415" y="1177758"/>
                <a:ext cx="10327008" cy="5130445"/>
              </a:xfrm>
            </p:spPr>
            <p:txBody>
              <a:bodyPr/>
              <a:lstStyle/>
              <a:p>
                <a:pPr>
                  <a:spcAft>
                    <a:spcPts val="1200"/>
                  </a:spcAft>
                </a:pPr>
                <a:r>
                  <a:rPr lang="en-US" dirty="0"/>
                  <a:t>Python has boosting algorithms implemented for you:</a:t>
                </a:r>
              </a:p>
              <a:p>
                <a:pPr marL="342900" indent="-342900">
                  <a:spcAft>
                    <a:spcPts val="1200"/>
                  </a:spcAft>
                  <a:buFont typeface="Arial" panose="020B0604020202020204" pitchFamily="34" charset="0"/>
                  <a:buChar char="•"/>
                </a:pPr>
                <a:r>
                  <a:rPr lang="en-US" b="1" dirty="0" err="1">
                    <a:latin typeface="Courier New" panose="02070309020205020404" pitchFamily="49" charset="0"/>
                    <a:cs typeface="Courier New" panose="02070309020205020404" pitchFamily="49" charset="0"/>
                  </a:rPr>
                  <a:t>sklearn.ensemble.AdaBoostClassifier</a:t>
                </a:r>
                <a:endParaRPr lang="en-US" b="1" dirty="0">
                  <a:latin typeface="Courier New" panose="02070309020205020404" pitchFamily="49" charset="0"/>
                  <a:cs typeface="Courier New" panose="02070309020205020404" pitchFamily="49" charset="0"/>
                </a:endParaRPr>
              </a:p>
              <a:p>
                <a:pPr marL="342900" indent="-342900">
                  <a:spcAft>
                    <a:spcPts val="1200"/>
                  </a:spcAft>
                  <a:buFont typeface="Arial" panose="020B0604020202020204" pitchFamily="34" charset="0"/>
                  <a:buChar char="•"/>
                </a:pPr>
                <a:r>
                  <a:rPr lang="en-US" b="1" dirty="0" err="1">
                    <a:latin typeface="Courier New" panose="02070309020205020404" pitchFamily="49" charset="0"/>
                    <a:cs typeface="Courier New" panose="02070309020205020404" pitchFamily="49" charset="0"/>
                  </a:rPr>
                  <a:t>sklearn.ensemble.AdaBoostRegressor</a:t>
                </a:r>
                <a:endParaRPr lang="en-US" b="1" dirty="0">
                  <a:latin typeface="Courier New" panose="02070309020205020404" pitchFamily="49" charset="0"/>
                  <a:cs typeface="Courier New" panose="02070309020205020404" pitchFamily="49" charset="0"/>
                </a:endParaRPr>
              </a:p>
              <a:p>
                <a:pPr marL="342900" indent="-342900">
                  <a:spcAft>
                    <a:spcPts val="1200"/>
                  </a:spcAft>
                  <a:buFont typeface="Arial" panose="020B0604020202020204" pitchFamily="34" charset="0"/>
                  <a:buChar char="•"/>
                </a:pPr>
                <a:r>
                  <a:rPr lang="en-US" dirty="0"/>
                  <a:t>With arguments of </a:t>
                </a:r>
                <a:r>
                  <a:rPr lang="en-US" b="1" dirty="0" err="1"/>
                  <a:t>base_estimator</a:t>
                </a:r>
                <a:r>
                  <a:rPr lang="en-US" b="1" dirty="0"/>
                  <a:t> </a:t>
                </a:r>
                <a:r>
                  <a:rPr lang="en-US" dirty="0"/>
                  <a:t>(what models to use),</a:t>
                </a:r>
                <a:r>
                  <a:rPr lang="en-US" b="1" dirty="0"/>
                  <a:t> </a:t>
                </a:r>
                <a:r>
                  <a:rPr lang="en-US" b="1" dirty="0" err="1"/>
                  <a:t>n_estimators</a:t>
                </a:r>
                <a:r>
                  <a:rPr lang="en-US" b="1" dirty="0"/>
                  <a:t> </a:t>
                </a:r>
                <a:r>
                  <a:rPr lang="en-US" dirty="0"/>
                  <a:t>(max number of models to use),</a:t>
                </a:r>
                <a:r>
                  <a:rPr lang="en-US" b="1" dirty="0"/>
                  <a:t> </a:t>
                </a:r>
                <a:r>
                  <a:rPr lang="en-US" b="1" dirty="0" err="1"/>
                  <a:t>learning_rate</a:t>
                </a:r>
                <a:r>
                  <a:rPr lang="en-US" b="1" dirty="0"/>
                  <a:t> </a:t>
                </a:r>
                <a:r>
                  <a:rPr lang="en-US" dirty="0"/>
                  <a:t>(</a:t>
                </a: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r>
                  <a:rPr lang="en-US" dirty="0"/>
                  <a:t>), </a:t>
                </a:r>
                <a:r>
                  <a:rPr lang="en-US" dirty="0" err="1"/>
                  <a:t>etc</a:t>
                </a:r>
                <a:r>
                  <a:rPr lang="en-US" dirty="0"/>
                  <a:t>…</a:t>
                </a:r>
                <a:endParaRPr lang="en-US" b="1" dirty="0">
                  <a:latin typeface="Courier New" panose="02070309020205020404" pitchFamily="49" charset="0"/>
                  <a:cs typeface="Courier New" panose="02070309020205020404" pitchFamily="49" charset="0"/>
                </a:endParaRPr>
              </a:p>
              <a:p>
                <a:pPr>
                  <a:spcAft>
                    <a:spcPts val="1200"/>
                  </a:spcAft>
                </a:pPr>
                <a:endParaRPr lang="en-US" dirty="0"/>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2"/>
                <a:stretch>
                  <a:fillRect l="-860" t="-98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54</a:t>
            </a:fld>
            <a:endParaRPr lang="en-US"/>
          </a:p>
        </p:txBody>
      </p:sp>
      <p:pic>
        <p:nvPicPr>
          <p:cNvPr id="1026" name="Picture 2" descr="page22image5837264">
            <a:extLst>
              <a:ext uri="{FF2B5EF4-FFF2-40B4-BE49-F238E27FC236}">
                <a16:creationId xmlns:a16="http://schemas.microsoft.com/office/drawing/2014/main" xmlns=""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905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Tuning Random </a:t>
            </a:r>
            <a:r>
              <a:rPr lang="en-US" dirty="0" smtClean="0"/>
              <a:t>Forests</a:t>
            </a:r>
            <a:endParaRPr lang="en-US" dirty="0">
              <a:effectLst/>
            </a:endParaRPr>
          </a:p>
        </p:txBody>
      </p:sp>
      <p:sp>
        <p:nvSpPr>
          <p:cNvPr id="3" name="Content Placeholder 2"/>
          <p:cNvSpPr>
            <a:spLocks noGrp="1"/>
          </p:cNvSpPr>
          <p:nvPr>
            <p:ph idx="1"/>
          </p:nvPr>
        </p:nvSpPr>
        <p:spPr/>
        <p:txBody>
          <a:bodyPr/>
          <a:lstStyle/>
          <a:p>
            <a:pPr>
              <a:spcAft>
                <a:spcPts val="2400"/>
              </a:spcAft>
            </a:pPr>
            <a:r>
              <a:rPr lang="en-US" sz="2400" dirty="0"/>
              <a:t>Random forest models have multiple hyper-parameters to tune: </a:t>
            </a:r>
          </a:p>
          <a:p>
            <a:pPr marL="1200120" lvl="1" indent="-457200">
              <a:spcAft>
                <a:spcPts val="2400"/>
              </a:spcAft>
              <a:buSzPct val="90000"/>
              <a:buFont typeface="+mj-lt"/>
              <a:buAutoNum type="arabicPeriod"/>
            </a:pPr>
            <a:r>
              <a:rPr lang="en-US" sz="2400" dirty="0" smtClean="0"/>
              <a:t>the </a:t>
            </a:r>
            <a:r>
              <a:rPr lang="en-US" sz="2400" dirty="0"/>
              <a:t>number of predictors to randomly select at each split </a:t>
            </a:r>
          </a:p>
          <a:p>
            <a:pPr marL="1200120" lvl="1" indent="-457200">
              <a:spcAft>
                <a:spcPts val="2400"/>
              </a:spcAft>
              <a:buSzPct val="90000"/>
              <a:buFont typeface="+mj-lt"/>
              <a:buAutoNum type="arabicPeriod"/>
            </a:pPr>
            <a:r>
              <a:rPr lang="en-US" sz="2400" dirty="0" smtClean="0"/>
              <a:t>the </a:t>
            </a:r>
            <a:r>
              <a:rPr lang="en-US" sz="2400" dirty="0"/>
              <a:t>total number of trees in the ensemble </a:t>
            </a:r>
          </a:p>
          <a:p>
            <a:pPr marL="1200120" lvl="1" indent="-457200">
              <a:spcAft>
                <a:spcPts val="2400"/>
              </a:spcAft>
              <a:buSzPct val="90000"/>
              <a:buFont typeface="+mj-lt"/>
              <a:buAutoNum type="arabicPeriod"/>
            </a:pPr>
            <a:r>
              <a:rPr lang="en-US" sz="2400" dirty="0" smtClean="0"/>
              <a:t>the </a:t>
            </a:r>
            <a:r>
              <a:rPr lang="en-US" sz="2400" dirty="0"/>
              <a:t>minimum leaf node size </a:t>
            </a:r>
          </a:p>
          <a:p>
            <a:pPr>
              <a:spcAft>
                <a:spcPts val="2400"/>
              </a:spcAft>
            </a:pPr>
            <a:r>
              <a:rPr lang="en-US" sz="2400" dirty="0"/>
              <a:t>In theory, each tree in the random forest is full, but in practice this can be computationally expensive (and added redundancies in the model), thus, imposing a minimum node size is not unusual. </a:t>
            </a:r>
            <a:endParaRPr lang="en-US" sz="2400"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6</a:t>
            </a:fld>
            <a:endParaRPr lang="en-US"/>
          </a:p>
        </p:txBody>
      </p:sp>
    </p:spTree>
    <p:extLst>
      <p:ext uri="{BB962C8B-B14F-4D97-AF65-F5344CB8AC3E}">
        <p14:creationId xmlns:p14="http://schemas.microsoft.com/office/powerpoint/2010/main" val="10130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Tuning Random </a:t>
            </a:r>
            <a:r>
              <a:rPr lang="en-US" dirty="0" smtClean="0"/>
              <a:t>Forests</a:t>
            </a:r>
            <a:endParaRPr lang="en-US" dirty="0">
              <a:effectLst/>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spcAft>
                    <a:spcPts val="1800"/>
                  </a:spcAft>
                </a:pPr>
                <a:r>
                  <a:rPr lang="en-US" sz="2400" dirty="0" smtClean="0"/>
                  <a:t>There are standard (default) values for each of random forest hyper-parameters recommended by long time practitioners, but generally these parameters should be tuned through </a:t>
                </a:r>
                <a:r>
                  <a:rPr lang="en-US" sz="2400" b="1" dirty="0" smtClean="0"/>
                  <a:t>OOB</a:t>
                </a:r>
                <a:r>
                  <a:rPr lang="en-US" sz="2400" dirty="0" smtClean="0"/>
                  <a:t> </a:t>
                </a:r>
                <a:r>
                  <a:rPr lang="en-US" sz="2400" dirty="0"/>
                  <a:t>(making them data and problem dependent). </a:t>
                </a:r>
                <a:endParaRPr lang="en-US" sz="2400" dirty="0" smtClean="0"/>
              </a:p>
              <a:p>
                <a:pPr marL="0" lvl="1" indent="0">
                  <a:spcAft>
                    <a:spcPts val="1800"/>
                  </a:spcAft>
                  <a:buNone/>
                </a:pPr>
                <a:r>
                  <a:rPr lang="en-US" dirty="0" smtClean="0"/>
                  <a:t>e.g. number </a:t>
                </a:r>
                <a:r>
                  <a:rPr lang="en-US" dirty="0"/>
                  <a:t>of predictors to randomly select at each </a:t>
                </a:r>
                <a:r>
                  <a:rPr lang="en-US" dirty="0" smtClean="0"/>
                  <a:t>split: </a:t>
                </a:r>
              </a:p>
              <a:p>
                <a:pPr marL="342900" lvl="1" indent="-342900">
                  <a:spcAft>
                    <a:spcPts val="1800"/>
                  </a:spcAft>
                </a:pPr>
                <a:r>
                  <a:rPr lang="en-US" dirty="0"/>
                  <a:t>	</a:t>
                </a:r>
                <a:r>
                  <a:rPr lang="en-US" dirty="0" smtClean="0"/>
                  <a:t>	</a:t>
                </a:r>
                <a14:m>
                  <m:oMath xmlns:m="http://schemas.openxmlformats.org/officeDocument/2006/math">
                    <m:r>
                      <a:rPr lang="en-US" b="0" i="1" smtClean="0">
                        <a:latin typeface="Cambria Math" charset="0"/>
                      </a:rPr>
                      <m:t>√</m:t>
                    </m:r>
                    <m:sSub>
                      <m:sSubPr>
                        <m:ctrlPr>
                          <a:rPr lang="en-US" b="0" i="1" smtClean="0">
                            <a:latin typeface="Cambria Math" charset="0"/>
                          </a:rPr>
                        </m:ctrlPr>
                      </m:sSubPr>
                      <m:e>
                        <m:r>
                          <a:rPr lang="en-US" b="0" i="1" smtClean="0">
                            <a:latin typeface="Cambria Math" charset="0"/>
                          </a:rPr>
                          <m:t>𝑁</m:t>
                        </m:r>
                      </m:e>
                      <m:sub>
                        <m:r>
                          <a:rPr lang="en-US" b="0" i="1" smtClean="0">
                            <a:latin typeface="Cambria Math" charset="0"/>
                          </a:rPr>
                          <m:t>𝑗</m:t>
                        </m:r>
                      </m:sub>
                    </m:sSub>
                  </m:oMath>
                </a14:m>
                <a:r>
                  <a:rPr lang="en-US" dirty="0" smtClean="0"/>
                  <a:t> for classification</a:t>
                </a:r>
              </a:p>
              <a:p>
                <a:pPr marL="342900" lvl="1" indent="-342900">
                  <a:spcAft>
                    <a:spcPts val="1800"/>
                  </a:spcAft>
                </a:pPr>
                <a:r>
                  <a:rPr lang="en-US" dirty="0"/>
                  <a:t>	</a:t>
                </a:r>
                <a:r>
                  <a:rPr lang="en-US" dirty="0" smtClean="0"/>
                  <a:t>	</a:t>
                </a:r>
                <a14:m>
                  <m:oMath xmlns:m="http://schemas.openxmlformats.org/officeDocument/2006/math">
                    <m:f>
                      <m:fPr>
                        <m:ctrlPr>
                          <a:rPr lang="en-US" b="0" i="1" smtClean="0">
                            <a:latin typeface="Cambria Math" charset="0"/>
                          </a:rPr>
                        </m:ctrlPr>
                      </m:fPr>
                      <m:num>
                        <m:r>
                          <a:rPr lang="en-US" b="0" i="1" smtClean="0">
                            <a:latin typeface="Cambria Math" charset="0"/>
                          </a:rPr>
                          <m:t>𝑁</m:t>
                        </m:r>
                      </m:num>
                      <m:den>
                        <m:r>
                          <a:rPr lang="en-US" b="0" i="1" smtClean="0">
                            <a:latin typeface="Cambria Math" charset="0"/>
                          </a:rPr>
                          <m:t>3</m:t>
                        </m:r>
                      </m:den>
                    </m:f>
                  </m:oMath>
                </a14:m>
                <a:r>
                  <a:rPr lang="en-US" dirty="0" smtClean="0"/>
                  <a:t> for regression </a:t>
                </a:r>
                <a:endParaRPr lang="en-US" sz="2400" dirty="0"/>
              </a:p>
              <a:p>
                <a:pPr>
                  <a:spcAft>
                    <a:spcPts val="1800"/>
                  </a:spcAft>
                </a:pPr>
                <a:r>
                  <a:rPr lang="en-US" sz="2400" dirty="0"/>
                  <a:t>Using out-of-bag errors, training and cross validation can be done in a single sequence - we cease training once the out-of-bag error stabilizes </a:t>
                </a:r>
              </a:p>
              <a:p>
                <a:pPr>
                  <a:spcAft>
                    <a:spcPts val="1800"/>
                  </a:spcAft>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45" t="-2305" r="-1004" b="-13602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7</a:t>
            </a:fld>
            <a:endParaRPr lang="en-US"/>
          </a:p>
        </p:txBody>
      </p:sp>
    </p:spTree>
    <p:extLst>
      <p:ext uri="{BB962C8B-B14F-4D97-AF65-F5344CB8AC3E}">
        <p14:creationId xmlns:p14="http://schemas.microsoft.com/office/powerpoint/2010/main" val="184438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Importance for </a:t>
            </a:r>
            <a:r>
              <a:rPr lang="en-US" dirty="0" smtClean="0"/>
              <a:t>RF</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1177758"/>
                <a:ext cx="10327008" cy="3394242"/>
              </a:xfrm>
            </p:spPr>
            <p:txBody>
              <a:bodyPr/>
              <a:lstStyle/>
              <a:p>
                <a:pPr>
                  <a:spcAft>
                    <a:spcPts val="1800"/>
                  </a:spcAft>
                </a:pPr>
                <a:r>
                  <a:rPr lang="en-US" sz="2400" dirty="0" smtClean="0"/>
                  <a:t>Same as with Bagging: </a:t>
                </a:r>
              </a:p>
              <a:p>
                <a:pPr>
                  <a:spcAft>
                    <a:spcPts val="1800"/>
                  </a:spcAft>
                </a:pPr>
                <a:r>
                  <a:rPr lang="en-US" sz="2400" dirty="0" smtClean="0"/>
                  <a:t>Calculate </a:t>
                </a:r>
                <a:r>
                  <a:rPr lang="en-US" sz="2400" dirty="0"/>
                  <a:t>the total amount that the RSS (for regression) or Gini index (for classification) is decreased due to splits over a given predictor, averaged over all </a:t>
                </a:r>
                <a14:m>
                  <m:oMath xmlns:m="http://schemas.openxmlformats.org/officeDocument/2006/math">
                    <m:r>
                      <a:rPr lang="en-US" sz="2400" i="1">
                        <a:latin typeface="Cambria Math" charset="0"/>
                      </a:rPr>
                      <m:t>𝐵</m:t>
                    </m:r>
                  </m:oMath>
                </a14:m>
                <a:r>
                  <a:rPr lang="en-US" sz="2400" dirty="0"/>
                  <a:t> trees</a:t>
                </a:r>
                <a:r>
                  <a:rPr lang="en-US" sz="2400" dirty="0"/>
                  <a:t>. </a:t>
                </a:r>
              </a:p>
              <a:p>
                <a:pPr marL="342900" indent="-342900">
                  <a:spcAft>
                    <a:spcPts val="1200"/>
                  </a:spcAft>
                  <a:buFont typeface="Arial" charset="0"/>
                  <a:buChar char="•"/>
                </a:pPr>
                <a:endParaRPr lang="en-US" sz="2400" dirty="0">
                  <a:latin typeface="Karla" charset="0"/>
                  <a:ea typeface="Karla" charset="0"/>
                  <a:cs typeface="Karla"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1177758"/>
                <a:ext cx="10327008" cy="3394242"/>
              </a:xfrm>
              <a:blipFill rotWithShape="0">
                <a:blip r:embed="rId2"/>
                <a:stretch>
                  <a:fillRect l="-945" t="-143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8</a:t>
            </a:fld>
            <a:endParaRPr lang="en-US"/>
          </a:p>
        </p:txBody>
      </p:sp>
    </p:spTree>
    <p:extLst>
      <p:ext uri="{BB962C8B-B14F-4D97-AF65-F5344CB8AC3E}">
        <p14:creationId xmlns:p14="http://schemas.microsoft.com/office/powerpoint/2010/main" val="1838911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Importance for </a:t>
            </a:r>
            <a:r>
              <a:rPr lang="en-US" dirty="0" smtClean="0"/>
              <a:t>RF</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1177758"/>
                <a:ext cx="10327008" cy="3394242"/>
              </a:xfrm>
            </p:spPr>
            <p:txBody>
              <a:bodyPr/>
              <a:lstStyle/>
              <a:p>
                <a:pPr>
                  <a:spcAft>
                    <a:spcPts val="1200"/>
                  </a:spcAft>
                </a:pPr>
                <a:r>
                  <a:rPr lang="en-US" sz="2400" b="1" u="sng" dirty="0" smtClean="0">
                    <a:latin typeface="Karla" charset="0"/>
                    <a:ea typeface="Karla" charset="0"/>
                    <a:cs typeface="Karla" charset="0"/>
                  </a:rPr>
                  <a:t>Alternative:</a:t>
                </a:r>
              </a:p>
              <a:p>
                <a:pPr marL="342900" indent="-342900">
                  <a:spcAft>
                    <a:spcPts val="1200"/>
                  </a:spcAft>
                  <a:buFont typeface="Arial" charset="0"/>
                  <a:buChar char="•"/>
                </a:pPr>
                <a:r>
                  <a:rPr lang="en-US" sz="2400" dirty="0" smtClean="0">
                    <a:latin typeface="Karla" charset="0"/>
                    <a:ea typeface="Karla" charset="0"/>
                    <a:cs typeface="Karla" charset="0"/>
                  </a:rPr>
                  <a:t>Record </a:t>
                </a:r>
                <a:r>
                  <a:rPr lang="en-US" sz="2400" dirty="0" smtClean="0">
                    <a:latin typeface="Karla" charset="0"/>
                    <a:ea typeface="Karla" charset="0"/>
                    <a:cs typeface="Karla" charset="0"/>
                  </a:rPr>
                  <a:t>the prediction accuracy on the </a:t>
                </a:r>
                <a:r>
                  <a:rPr lang="en-US" sz="2400" i="1" dirty="0" err="1">
                    <a:latin typeface="Karla" charset="0"/>
                    <a:ea typeface="Karla" charset="0"/>
                    <a:cs typeface="Karla" charset="0"/>
                  </a:rPr>
                  <a:t>oob</a:t>
                </a:r>
                <a:r>
                  <a:rPr lang="en-US" sz="2400" i="1" dirty="0">
                    <a:latin typeface="Karla" charset="0"/>
                    <a:ea typeface="Karla" charset="0"/>
                    <a:cs typeface="Karla" charset="0"/>
                  </a:rPr>
                  <a:t> </a:t>
                </a:r>
                <a:r>
                  <a:rPr lang="en-US" sz="2400" dirty="0">
                    <a:latin typeface="Karla" charset="0"/>
                    <a:ea typeface="Karla" charset="0"/>
                    <a:cs typeface="Karla" charset="0"/>
                  </a:rPr>
                  <a:t>samples for each tree. </a:t>
                </a:r>
              </a:p>
              <a:p>
                <a:pPr marL="342900" indent="-342900">
                  <a:spcAft>
                    <a:spcPts val="1200"/>
                  </a:spcAft>
                  <a:buFont typeface="Arial" charset="0"/>
                  <a:buChar char="•"/>
                </a:pPr>
                <a:r>
                  <a:rPr lang="en-US" sz="2400" dirty="0" smtClean="0">
                    <a:latin typeface="Karla" charset="0"/>
                    <a:ea typeface="Karla" charset="0"/>
                    <a:cs typeface="Karla" charset="0"/>
                  </a:rPr>
                  <a:t>Randomly </a:t>
                </a:r>
                <a:r>
                  <a:rPr lang="en-US" sz="2400" dirty="0">
                    <a:latin typeface="Karla" charset="0"/>
                    <a:ea typeface="Karla" charset="0"/>
                    <a:cs typeface="Karla" charset="0"/>
                  </a:rPr>
                  <a:t>permute the data for column </a:t>
                </a:r>
                <a14:m>
                  <m:oMath xmlns:m="http://schemas.openxmlformats.org/officeDocument/2006/math">
                    <m:r>
                      <a:rPr lang="en-US" sz="2400" b="0" i="1" smtClean="0">
                        <a:latin typeface="Cambria Math" charset="0"/>
                        <a:ea typeface="Karla" charset="0"/>
                        <a:cs typeface="Karla" charset="0"/>
                      </a:rPr>
                      <m:t>𝑗</m:t>
                    </m:r>
                    <m:r>
                      <a:rPr lang="en-US" sz="2400" b="0" i="1" smtClean="0">
                        <a:latin typeface="Cambria Math" charset="0"/>
                        <a:ea typeface="Karla" charset="0"/>
                        <a:cs typeface="Karla" charset="0"/>
                      </a:rPr>
                      <m:t> </m:t>
                    </m:r>
                  </m:oMath>
                </a14:m>
                <a:r>
                  <a:rPr lang="en-US" sz="2400" dirty="0" smtClean="0">
                    <a:latin typeface="Karla" charset="0"/>
                    <a:ea typeface="Karla" charset="0"/>
                    <a:cs typeface="Karla" charset="0"/>
                  </a:rPr>
                  <a:t>in </a:t>
                </a:r>
                <a:r>
                  <a:rPr lang="en-US" sz="2400" dirty="0">
                    <a:latin typeface="Karla" charset="0"/>
                    <a:ea typeface="Karla" charset="0"/>
                    <a:cs typeface="Karla" charset="0"/>
                  </a:rPr>
                  <a:t>the </a:t>
                </a:r>
                <a:r>
                  <a:rPr lang="en-US" sz="2400" i="1" dirty="0" err="1">
                    <a:latin typeface="Karla" charset="0"/>
                    <a:ea typeface="Karla" charset="0"/>
                    <a:cs typeface="Karla" charset="0"/>
                  </a:rPr>
                  <a:t>oob</a:t>
                </a:r>
                <a:r>
                  <a:rPr lang="en-US" sz="2400" i="1" dirty="0">
                    <a:latin typeface="Karla" charset="0"/>
                    <a:ea typeface="Karla" charset="0"/>
                    <a:cs typeface="Karla" charset="0"/>
                  </a:rPr>
                  <a:t> </a:t>
                </a:r>
                <a:r>
                  <a:rPr lang="en-US" sz="2400" dirty="0">
                    <a:latin typeface="Karla" charset="0"/>
                    <a:ea typeface="Karla" charset="0"/>
                    <a:cs typeface="Karla" charset="0"/>
                  </a:rPr>
                  <a:t>samples the record the accuracy again. </a:t>
                </a:r>
              </a:p>
              <a:p>
                <a:pPr marL="342900" indent="-342900">
                  <a:spcAft>
                    <a:spcPts val="1200"/>
                  </a:spcAft>
                  <a:buFont typeface="Arial" charset="0"/>
                  <a:buChar char="•"/>
                </a:pPr>
                <a:r>
                  <a:rPr lang="en-US" sz="2400" dirty="0" smtClean="0">
                    <a:latin typeface="Karla" charset="0"/>
                    <a:ea typeface="Karla" charset="0"/>
                    <a:cs typeface="Karla" charset="0"/>
                  </a:rPr>
                  <a:t>The </a:t>
                </a:r>
                <a:r>
                  <a:rPr lang="en-US" sz="2400" dirty="0">
                    <a:latin typeface="Karla" charset="0"/>
                    <a:ea typeface="Karla" charset="0"/>
                    <a:cs typeface="Karla" charset="0"/>
                  </a:rPr>
                  <a:t>decrease in accuracy as a result of this permuting is averaged over all trees, and is used as a measure of the importance of variable </a:t>
                </a:r>
                <a14:m>
                  <m:oMath xmlns:m="http://schemas.openxmlformats.org/officeDocument/2006/math">
                    <m:r>
                      <a:rPr lang="en-US" sz="2400" i="1">
                        <a:latin typeface="Cambria Math" charset="0"/>
                        <a:ea typeface="Karla" charset="0"/>
                        <a:cs typeface="Karla" charset="0"/>
                      </a:rPr>
                      <m:t>𝑗</m:t>
                    </m:r>
                    <m:r>
                      <a:rPr lang="en-US" sz="2400" i="1">
                        <a:latin typeface="Cambria Math" charset="0"/>
                        <a:ea typeface="Karla" charset="0"/>
                        <a:cs typeface="Karla" charset="0"/>
                      </a:rPr>
                      <m:t> </m:t>
                    </m:r>
                  </m:oMath>
                </a14:m>
                <a:r>
                  <a:rPr lang="en-US" sz="2400" dirty="0" smtClean="0">
                    <a:latin typeface="Karla" charset="0"/>
                    <a:ea typeface="Karla" charset="0"/>
                    <a:cs typeface="Karla" charset="0"/>
                  </a:rPr>
                  <a:t> </a:t>
                </a:r>
                <a:r>
                  <a:rPr lang="en-US" sz="2400" dirty="0">
                    <a:latin typeface="Karla" charset="0"/>
                    <a:ea typeface="Karla" charset="0"/>
                    <a:cs typeface="Karla" charset="0"/>
                  </a:rPr>
                  <a:t>in the random forest. </a:t>
                </a:r>
              </a:p>
              <a:p>
                <a:pPr marL="342900" indent="-342900">
                  <a:spcAft>
                    <a:spcPts val="1200"/>
                  </a:spcAft>
                  <a:buFont typeface="Arial" charset="0"/>
                  <a:buChar char="•"/>
                </a:pPr>
                <a:endParaRPr lang="en-US" sz="2400" dirty="0">
                  <a:latin typeface="Karla" charset="0"/>
                  <a:ea typeface="Karla" charset="0"/>
                  <a:cs typeface="Karla"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1177758"/>
                <a:ext cx="10327008" cy="3394242"/>
              </a:xfrm>
              <a:blipFill rotWithShape="0">
                <a:blip r:embed="rId2"/>
                <a:stretch>
                  <a:fillRect l="-945" t="-1436" b="-1597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9</a:t>
            </a:fld>
            <a:endParaRPr lang="en-US"/>
          </a:p>
        </p:txBody>
      </p:sp>
    </p:spTree>
    <p:extLst>
      <p:ext uri="{BB962C8B-B14F-4D97-AF65-F5344CB8AC3E}">
        <p14:creationId xmlns:p14="http://schemas.microsoft.com/office/powerpoint/2010/main" val="214537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109a_template" id="{0AFD6BA7-B61A-7D41-8908-7B4B78340F6A}" vid="{597147FF-0FC3-AD43-965A-DDFE9BDB59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CS109a_template</Template>
  <TotalTime>14279</TotalTime>
  <Words>2298</Words>
  <Application>Microsoft Macintosh PowerPoint</Application>
  <PresentationFormat>Widescreen</PresentationFormat>
  <Paragraphs>326</Paragraphs>
  <Slides>54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Calibri</vt:lpstr>
      <vt:lpstr>Cambria Math</vt:lpstr>
      <vt:lpstr>Courier New</vt:lpstr>
      <vt:lpstr>Karla</vt:lpstr>
      <vt:lpstr>Wingdings</vt:lpstr>
      <vt:lpstr>Arial</vt:lpstr>
      <vt:lpstr>GEC_template</vt:lpstr>
      <vt:lpstr>Lecture 17: Boosting</vt:lpstr>
      <vt:lpstr>CS109B, STAT121B, AC209B </vt:lpstr>
      <vt:lpstr>Outline </vt:lpstr>
      <vt:lpstr>Bags and Forests of Trees </vt:lpstr>
      <vt:lpstr>Bags and Forests of Trees (cont.) </vt:lpstr>
      <vt:lpstr>Tuning Random Forests</vt:lpstr>
      <vt:lpstr>Tuning Random Forests</vt:lpstr>
      <vt:lpstr>Variable Importance for RF</vt:lpstr>
      <vt:lpstr>Variable Importance for RF</vt:lpstr>
      <vt:lpstr>Variable Importance for RF</vt:lpstr>
      <vt:lpstr>Variable Importance for RF</vt:lpstr>
      <vt:lpstr>Final Thoughts on Random Forests</vt:lpstr>
      <vt:lpstr>Final Thoughts on Random Forests  (cont.)</vt:lpstr>
      <vt:lpstr>Final Thoughts on Random Forests  (cont.)</vt:lpstr>
      <vt:lpstr>Boosting</vt:lpstr>
      <vt:lpstr>Motivation for Boosting </vt:lpstr>
      <vt:lpstr>Boosting Algorithms</vt:lpstr>
      <vt:lpstr>Gradient Boosting </vt:lpstr>
      <vt:lpstr>Gradient Boosting: the algorithm </vt:lpstr>
      <vt:lpstr>Gradient Boosting: illustration </vt:lpstr>
      <vt:lpstr>Gradient Boosting: illustration </vt:lpstr>
      <vt:lpstr>Gradient Boosting: illustration </vt:lpstr>
      <vt:lpstr>Gradient Boosting: illustration </vt:lpstr>
      <vt:lpstr>Gradient Boosting: illustration </vt:lpstr>
      <vt:lpstr>Gradient Boosting: illustration </vt:lpstr>
      <vt:lpstr>Why Does Gradient Boosting Work? </vt:lpstr>
      <vt:lpstr>Review: A Brief Sketch of Gradient Descent </vt:lpstr>
      <vt:lpstr>Review: A Brief Sketch of Gradient Descent the Algorithm</vt:lpstr>
      <vt:lpstr>Why Does Gradient Descent Work? </vt:lpstr>
      <vt:lpstr>Why Does Gradient Descent Work? </vt:lpstr>
      <vt:lpstr>Gradient Boosting as Gradient Descent </vt:lpstr>
      <vt:lpstr>Gradient Boosting as Gradient Descent (cont.) </vt:lpstr>
      <vt:lpstr>Gradient Boosting as Gradient Descent (cont.) </vt:lpstr>
      <vt:lpstr>Gradient Boosting as Gradient Descent (cont.) </vt:lpstr>
      <vt:lpstr>Choosing a Learning Rate </vt:lpstr>
      <vt:lpstr>Choosing a Learning Rate </vt:lpstr>
      <vt:lpstr>Choosing a Learning Rate </vt:lpstr>
      <vt:lpstr>AdaBoost</vt:lpstr>
      <vt:lpstr>Motivation for AdaBoost </vt:lpstr>
      <vt:lpstr>Motivation for AdaBoost (cont.)</vt:lpstr>
      <vt:lpstr>Gradient Descent with Exponential Loss </vt:lpstr>
      <vt:lpstr>Gradient Descent with Exponential Loss </vt:lpstr>
      <vt:lpstr>AdaBoost </vt:lpstr>
      <vt:lpstr>AdaBoost: illustration, start with lending data </vt:lpstr>
      <vt:lpstr>AdaBoost: illustration, simple decision tree </vt:lpstr>
      <vt:lpstr>AdaBoost: illustration, errors are weighted higher </vt:lpstr>
      <vt:lpstr>AdaBoost: illustration, 2nd  tree with weighted points </vt:lpstr>
      <vt:lpstr>AdaBoost: illustration, combine the trees </vt:lpstr>
      <vt:lpstr>AdaBoost: illustration, re-weight points </vt:lpstr>
      <vt:lpstr>AdaBoost: illustration, etc </vt:lpstr>
      <vt:lpstr>Choosing the Learning Rage </vt:lpstr>
      <vt:lpstr>Final thoughts on Boosting</vt:lpstr>
      <vt:lpstr>Final thoughts on Boosting</vt:lpstr>
      <vt:lpstr>Boosting in sklearn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Protopapas, Pavlos</dc:creator>
  <cp:lastModifiedBy>Microsoft Office User</cp:lastModifiedBy>
  <cp:revision>239</cp:revision>
  <cp:lastPrinted>2018-07-30T15:47:57Z</cp:lastPrinted>
  <dcterms:created xsi:type="dcterms:W3CDTF">2018-07-20T19:26:24Z</dcterms:created>
  <dcterms:modified xsi:type="dcterms:W3CDTF">2018-11-14T18:10:55Z</dcterms:modified>
</cp:coreProperties>
</file>