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2"/>
  </p:notesMasterIdLst>
  <p:sldIdLst>
    <p:sldId id="257" r:id="rId2"/>
    <p:sldId id="388" r:id="rId3"/>
    <p:sldId id="387" r:id="rId4"/>
    <p:sldId id="344" r:id="rId5"/>
    <p:sldId id="308" r:id="rId6"/>
    <p:sldId id="309" r:id="rId7"/>
    <p:sldId id="311" r:id="rId8"/>
    <p:sldId id="313" r:id="rId9"/>
    <p:sldId id="366" r:id="rId10"/>
    <p:sldId id="314" r:id="rId11"/>
    <p:sldId id="365" r:id="rId12"/>
    <p:sldId id="316" r:id="rId13"/>
    <p:sldId id="364" r:id="rId14"/>
    <p:sldId id="361" r:id="rId15"/>
    <p:sldId id="326" r:id="rId16"/>
    <p:sldId id="367" r:id="rId17"/>
    <p:sldId id="362" r:id="rId18"/>
    <p:sldId id="323" r:id="rId19"/>
    <p:sldId id="358" r:id="rId20"/>
    <p:sldId id="324" r:id="rId21"/>
    <p:sldId id="363" r:id="rId22"/>
    <p:sldId id="383" r:id="rId23"/>
    <p:sldId id="357" r:id="rId24"/>
    <p:sldId id="325" r:id="rId25"/>
    <p:sldId id="343" r:id="rId26"/>
    <p:sldId id="384" r:id="rId27"/>
    <p:sldId id="333" r:id="rId28"/>
    <p:sldId id="327" r:id="rId29"/>
    <p:sldId id="360" r:id="rId30"/>
    <p:sldId id="330" r:id="rId31"/>
    <p:sldId id="369" r:id="rId32"/>
    <p:sldId id="329" r:id="rId33"/>
    <p:sldId id="331" r:id="rId34"/>
    <p:sldId id="334" r:id="rId35"/>
    <p:sldId id="386" r:id="rId36"/>
    <p:sldId id="381" r:id="rId37"/>
    <p:sldId id="391" r:id="rId38"/>
    <p:sldId id="372" r:id="rId39"/>
    <p:sldId id="335" r:id="rId40"/>
    <p:sldId id="339" r:id="rId41"/>
    <p:sldId id="340" r:id="rId42"/>
    <p:sldId id="341" r:id="rId43"/>
    <p:sldId id="346" r:id="rId44"/>
    <p:sldId id="347" r:id="rId45"/>
    <p:sldId id="374" r:id="rId46"/>
    <p:sldId id="378" r:id="rId47"/>
    <p:sldId id="373" r:id="rId48"/>
    <p:sldId id="338" r:id="rId49"/>
    <p:sldId id="356" r:id="rId50"/>
    <p:sldId id="350" r:id="rId51"/>
    <p:sldId id="351" r:id="rId52"/>
    <p:sldId id="376" r:id="rId53"/>
    <p:sldId id="390" r:id="rId54"/>
    <p:sldId id="353" r:id="rId55"/>
    <p:sldId id="392" r:id="rId56"/>
    <p:sldId id="379" r:id="rId57"/>
    <p:sldId id="354" r:id="rId58"/>
    <p:sldId id="355" r:id="rId59"/>
    <p:sldId id="380" r:id="rId60"/>
    <p:sldId id="37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Claybaugh" initials="WC" lastIdx="16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Microsoft Office User" initials="Office [3]" lastIdx="1" clrIdx="3">
    <p:extLst/>
  </p:cmAuthor>
  <p:cmAuthor id="5" name="Microsoft Office User" initials="Office [4]" lastIdx="1" clrIdx="4">
    <p:extLst/>
  </p:cmAuthor>
  <p:cmAuthor id="6" name="Microsoft Office User" initials="Office [5]" lastIdx="1" clrIdx="5">
    <p:extLst/>
  </p:cmAuthor>
  <p:cmAuthor id="7" name="Microsoft Office User" initials="Office [6]" lastIdx="1" clrIdx="6">
    <p:extLst/>
  </p:cmAuthor>
  <p:cmAuthor id="8" name="Microsoft Office User" initials="Office [7]" lastIdx="1" clrIdx="7">
    <p:extLst/>
  </p:cmAuthor>
  <p:cmAuthor id="9" name="Microsoft Office User" initials="Office [8]" lastIdx="1" clrIdx="8">
    <p:extLst/>
  </p:cmAuthor>
  <p:cmAuthor id="10" name="Microsoft Office User" initials="Office [9]" lastIdx="1" clrIdx="9">
    <p:extLst/>
  </p:cmAuthor>
  <p:cmAuthor id="11" name="Microsoft Office User" initials="Office [10]" lastIdx="1" clrIdx="10">
    <p:extLst/>
  </p:cmAuthor>
  <p:cmAuthor id="12" name="Microsoft Office User" initials="Office [11]" lastIdx="1" clrIdx="11">
    <p:extLst/>
  </p:cmAuthor>
  <p:cmAuthor id="13" name="Microsoft Office User" initials="Office [12]" lastIdx="1" clrIdx="12">
    <p:extLst/>
  </p:cmAuthor>
  <p:cmAuthor id="14" name="Microsoft Office User" initials="Office [13]" lastIdx="1" clrIdx="13">
    <p:extLst/>
  </p:cmAuthor>
  <p:cmAuthor id="15" name="Microsoft Office User" initials="Office [14]" lastIdx="1" clrIdx="1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9910" autoAdjust="0"/>
  </p:normalViewPr>
  <p:slideViewPr>
    <p:cSldViewPr snapToGrid="0" snapToObjects="1" showGuides="1">
      <p:cViewPr>
        <p:scale>
          <a:sx n="78" d="100"/>
          <a:sy n="78" d="100"/>
        </p:scale>
        <p:origin x="3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AD6E-127A-2144-9B3C-5E3BF803E20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7716-36DB-2D49-AA17-2865D7B1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AB is rows dotted with columns, that order. If a transpose is there, switch that part of the phrase from rows to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Spoiler alert: matrices stretch and rotate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says: write all points in terms of the eigenvectors. Scale everything. Convert back to the original coordinate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9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Polar: stretch is in the smaller space, rotation may introduce or remove dimensions</a:t>
            </a:r>
          </a:p>
          <a:p>
            <a:r>
              <a:rPr lang="en-US" dirty="0"/>
              <a:t>PSD: no reflection. All vectors end up within the same side of their normal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/>
                  <a:t>Ask about improving assumptions: variance depending on features, curvy lines, non-normal distributions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Bring up 207 notation: 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𝜇_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𝑖=𝑥_𝑖 𝛽</a:t>
                </a:r>
                <a:r>
                  <a:rPr lang="en-US" sz="1200" dirty="0"/>
                  <a:t>;       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𝑦_𝑖~𝑁(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𝜇_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𝑖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,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𝜎^2 )</a:t>
                </a:r>
                <a:r>
                  <a:rPr lang="en-US" dirty="0"/>
                  <a:t>. Makes</a:t>
                </a:r>
                <a:r>
                  <a:rPr lang="en-US" baseline="0" dirty="0"/>
                  <a:t> the story more explicit. We’ll revisit many of these in GLMs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5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our assumptions buy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7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model: accept or reject?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how do we set the 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4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significance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4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7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8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Criteria: how much do you know about the results of the next test, given results (data?) from all previous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4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8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3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507-FC84-BF4D-B358-11DDCDC7FC2B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</a:t>
            </a: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 and Kevin Rader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D8DE-4F31-844F-B3CF-99A3B8043477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95E9-3ED6-674B-ACCD-ACF6C1C11880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4199-40CE-5A42-87E1-00304B60A924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Protopapas, Rader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Protopapas, Rader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6F5-6059-4A40-9B2E-8FB0AE5E16B1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Protopapas, Rader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Protopapas, Rader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E55E-E805-534B-9A7F-BEE5E4E65F69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9533-EF78-7347-89B8-58E6CADD0DBD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mathworld.wolfram.com/InvertibleMatrixTheore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6.png"/><Relationship Id="rId7" Type="http://schemas.openxmlformats.org/officeDocument/2006/relationships/image" Target="../media/image46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0" Type="http://schemas.openxmlformats.org/officeDocument/2006/relationships/image" Target="../media/image34.png"/><Relationship Id="rId4" Type="http://schemas.openxmlformats.org/officeDocument/2006/relationships/image" Target="../media/image47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jingx/docs/linearalgebra.pdf" TargetMode="External"/><Relationship Id="rId2" Type="http://schemas.openxmlformats.org/officeDocument/2006/relationships/hyperlink" Target="https://www.math.uwaterloo.ca/~hwolkowi/matrixcookboo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743" y="625746"/>
            <a:ext cx="10363200" cy="2260687"/>
          </a:xfrm>
        </p:spPr>
        <p:txBody>
          <a:bodyPr/>
          <a:lstStyle/>
          <a:p>
            <a:r>
              <a:rPr lang="en-US" dirty="0"/>
              <a:t>Advanced Section #1: </a:t>
            </a:r>
            <a:br>
              <a:rPr lang="en-US" dirty="0"/>
            </a:br>
            <a:r>
              <a:rPr lang="en-US" dirty="0"/>
              <a:t>Linear Algebra and Hypothesis Testing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FF8FC-6FD1-47C1-93C4-78E3204CFD4B}"/>
              </a:ext>
            </a:extLst>
          </p:cNvPr>
          <p:cNvSpPr txBox="1"/>
          <p:nvPr/>
        </p:nvSpPr>
        <p:spPr>
          <a:xfrm>
            <a:off x="4597031" y="2076229"/>
            <a:ext cx="2997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Karla"/>
              </a:rPr>
              <a:t>Will Claybaugh</a:t>
            </a:r>
          </a:p>
        </p:txBody>
      </p:sp>
    </p:spTree>
    <p:extLst>
      <p:ext uri="{BB962C8B-B14F-4D97-AF65-F5344CB8AC3E}">
        <p14:creationId xmlns:p14="http://schemas.microsoft.com/office/powerpoint/2010/main" val="183091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E9FC3E-CA3E-4FDF-86A8-78BBCA75A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3" y="900738"/>
            <a:ext cx="4156969" cy="2771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D36873E-7425-4B9B-B735-424F0500AE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170333"/>
                  </p:ext>
                </p:extLst>
              </p:nvPr>
            </p:nvGraphicFramePr>
            <p:xfrm>
              <a:off x="4634784" y="2091366"/>
              <a:ext cx="771959" cy="37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67721" marR="67721" marT="33860" marB="33860" anchor="ctr"/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D36873E-7425-4B9B-B735-424F0500AE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170333"/>
                  </p:ext>
                </p:extLst>
              </p:nvPr>
            </p:nvGraphicFramePr>
            <p:xfrm>
              <a:off x="4634784" y="2091366"/>
              <a:ext cx="771959" cy="37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372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21" marR="67721" marT="33860" marB="33860" anchor="ctr">
                        <a:blipFill>
                          <a:blip r:embed="rId4"/>
                          <a:stretch>
                            <a:fillRect b="-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579C327-8E7E-40BD-80A6-DA8D085080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028874"/>
                  </p:ext>
                </p:extLst>
              </p:nvPr>
            </p:nvGraphicFramePr>
            <p:xfrm>
              <a:off x="2564671" y="2042605"/>
              <a:ext cx="771959" cy="444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444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67721" marR="67721" marT="33860" marB="33860" anchor="ctr"/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579C327-8E7E-40BD-80A6-DA8D085080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028874"/>
                  </p:ext>
                </p:extLst>
              </p:nvPr>
            </p:nvGraphicFramePr>
            <p:xfrm>
              <a:off x="2564671" y="2042605"/>
              <a:ext cx="771959" cy="444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444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21" marR="67721" marT="33860" marB="33860" anchor="ctr">
                        <a:blipFill>
                          <a:blip r:embed="rId5"/>
                          <a:stretch>
                            <a:fillRect b="-67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C37CF01-55EB-4281-B6F3-A28268C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 and Column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82CD-FACD-4A7B-BEC9-D000F20F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3784278"/>
            <a:ext cx="10327008" cy="21111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/>
              <a:t>Span</a:t>
            </a:r>
            <a:r>
              <a:rPr lang="en-US" sz="2200" dirty="0"/>
              <a:t>: every possible linear combination of some vectors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If vectors are the columns of a matrix call it the </a:t>
            </a:r>
            <a:r>
              <a:rPr lang="en-US" sz="1800" b="1" dirty="0"/>
              <a:t>column space</a:t>
            </a:r>
            <a:r>
              <a:rPr lang="en-US" sz="1800" dirty="0"/>
              <a:t> of that matrix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If vectors are the rows of a matrix it is the </a:t>
            </a:r>
            <a:r>
              <a:rPr lang="en-US" sz="1800" b="1" dirty="0"/>
              <a:t>row space</a:t>
            </a:r>
            <a:r>
              <a:rPr lang="en-US" sz="1800" dirty="0"/>
              <a:t> of that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Q: what is the span of {(-2,3), (5,1)}? What is the span of {(1,2,3), (-2,-4,-6), (1,1,1)}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8A745-1659-4E2C-9FDD-03B3C385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9AB1B3-D4FD-4E0A-956D-F01E79F99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25811"/>
              </p:ext>
            </p:extLst>
          </p:nvPr>
        </p:nvGraphicFramePr>
        <p:xfrm>
          <a:off x="3583012" y="1190626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9513902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512380-AD12-45D7-8C2D-E6D4F0E2F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88821"/>
              </p:ext>
            </p:extLst>
          </p:nvPr>
        </p:nvGraphicFramePr>
        <p:xfrm>
          <a:off x="5603694" y="1190626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9513902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5FE9B4-0501-44E3-906F-979F4D403B15}"/>
              </a:ext>
            </a:extLst>
          </p:cNvPr>
          <p:cNvSpPr txBox="1"/>
          <p:nvPr/>
        </p:nvSpPr>
        <p:spPr>
          <a:xfrm>
            <a:off x="4312715" y="208224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CAD27-7D09-4BB3-A04C-CC8BC277FB66}"/>
                  </a:ext>
                </a:extLst>
              </p:cNvPr>
              <p:cNvSpPr txBox="1"/>
              <p:nvPr/>
            </p:nvSpPr>
            <p:spPr>
              <a:xfrm>
                <a:off x="5315824" y="20978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CAD27-7D09-4BB3-A04C-CC8BC277F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824" y="2097896"/>
                <a:ext cx="304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B3222-16E9-462A-A233-554D5A0C5745}"/>
                  </a:ext>
                </a:extLst>
              </p:cNvPr>
              <p:cNvSpPr txBox="1"/>
              <p:nvPr/>
            </p:nvSpPr>
            <p:spPr>
              <a:xfrm>
                <a:off x="3295142" y="20978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B3222-16E9-462A-A233-554D5A0C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42" y="2097896"/>
                <a:ext cx="304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97AB049-E22B-44CE-99B8-2A02A2167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39932"/>
              </p:ext>
            </p:extLst>
          </p:nvPr>
        </p:nvGraphicFramePr>
        <p:xfrm>
          <a:off x="1546330" y="1205090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9513902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225C6074-4EF0-48AA-AB0A-9EDCDD9DD1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73092"/>
                  </p:ext>
                </p:extLst>
              </p:nvPr>
            </p:nvGraphicFramePr>
            <p:xfrm>
              <a:off x="545687" y="2058988"/>
              <a:ext cx="771959" cy="444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444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67721" marR="67721" marT="33860" marB="33860" anchor="ctr"/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225C6074-4EF0-48AA-AB0A-9EDCDD9DD1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73092"/>
                  </p:ext>
                </p:extLst>
              </p:nvPr>
            </p:nvGraphicFramePr>
            <p:xfrm>
              <a:off x="545687" y="2058988"/>
              <a:ext cx="771959" cy="444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444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21" marR="67721" marT="33860" marB="33860" anchor="ctr">
                        <a:blipFill>
                          <a:blip r:embed="rId8"/>
                          <a:stretch>
                            <a:fillRect b="-8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CFBB21-314F-4D14-8CCC-AA3B0FFD15CF}"/>
                  </a:ext>
                </a:extLst>
              </p:cNvPr>
              <p:cNvSpPr txBox="1"/>
              <p:nvPr/>
            </p:nvSpPr>
            <p:spPr>
              <a:xfrm>
                <a:off x="1258460" y="211236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CFBB21-314F-4D14-8CCC-AA3B0FFD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60" y="2112360"/>
                <a:ext cx="304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0E90193-CD05-4215-A9DE-A46B1CB3E2AD}"/>
              </a:ext>
            </a:extLst>
          </p:cNvPr>
          <p:cNvSpPr txBox="1"/>
          <p:nvPr/>
        </p:nvSpPr>
        <p:spPr>
          <a:xfrm>
            <a:off x="2294251" y="209671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328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Bases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255960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35E1ED-6628-40A3-AC9D-1FDD8444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75" y="900739"/>
            <a:ext cx="4187347" cy="2791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243F7-1A8A-448D-B2B2-3D4F05AD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877" y="900740"/>
            <a:ext cx="4156968" cy="2771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7CF01-55EB-4281-B6F3-A28268C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82CD-FACD-4A7B-BEC9-D000F20F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77" y="3606742"/>
            <a:ext cx="10327008" cy="21111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Given a space, we’ll often want to come up with a set of vectors that span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If we give a </a:t>
            </a:r>
            <a:r>
              <a:rPr lang="en-US" sz="2400" u="sng" dirty="0"/>
              <a:t>minimal</a:t>
            </a:r>
            <a:r>
              <a:rPr lang="en-US" sz="2400" dirty="0"/>
              <a:t> set of vectors, we’ve found a </a:t>
            </a:r>
            <a:r>
              <a:rPr lang="en-US" sz="2400" b="1" dirty="0"/>
              <a:t>basis</a:t>
            </a:r>
            <a:r>
              <a:rPr lang="en-US" sz="2400" dirty="0"/>
              <a:t> for that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/>
              <a:t>A basis is a coordinate system for a space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Any element in the space is a weighted sum of the basis elements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Each element has exactly one representation in the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same space can be viewed in any number of bases -  pick a good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8A745-1659-4E2C-9FDD-03B3C385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98E-D8F3-4BEF-824C-5F2A7F5F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4B13B-6AA8-49B4-BFE3-3C872C211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2" y="862241"/>
                <a:ext cx="6196651" cy="502235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Bases can be quite abstract: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Taylor polynomials express any analytic function in the infinite basis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Fourier transform expresses many functions in a basis built on sines and cosines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Radial Basis Functions express functions in yet another basis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all cases, we get an ‘address’ for a particular function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the Taylor basis,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 (0,1,0,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,0,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endParaRPr lang="en-US" sz="1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Bases become super important in feature engineering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Y may depend on some transformation of x, but we only have x itself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We can include features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1800" dirty="0"/>
                  <a:t> to approximate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84B13B-6AA8-49B4-BFE3-3C872C211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2" y="862241"/>
                <a:ext cx="6196651" cy="5022358"/>
              </a:xfrm>
              <a:blipFill rotWithShape="0">
                <a:blip r:embed="rId2"/>
                <a:stretch>
                  <a:fillRect l="-886" t="-607" b="-1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8A2A4-4512-4BE5-9C69-576F4E44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833F99-A3BD-4E65-99F8-0AB49FA51916}"/>
              </a:ext>
            </a:extLst>
          </p:cNvPr>
          <p:cNvGrpSpPr/>
          <p:nvPr/>
        </p:nvGrpSpPr>
        <p:grpSpPr>
          <a:xfrm>
            <a:off x="7030064" y="1740007"/>
            <a:ext cx="4812644" cy="3266827"/>
            <a:chOff x="7030064" y="1740007"/>
            <a:chExt cx="4812644" cy="32668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0DB555-5262-48D7-A05E-018F1F2D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0064" y="1740007"/>
              <a:ext cx="4812644" cy="326682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CB390F-2E39-4FC2-9E6F-AADF2BF704C7}"/>
                </a:ext>
              </a:extLst>
            </p:cNvPr>
            <p:cNvSpPr txBox="1"/>
            <p:nvPr/>
          </p:nvSpPr>
          <p:spPr>
            <a:xfrm>
              <a:off x="8079534" y="4495556"/>
              <a:ext cx="27137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Karla"/>
                </a:rPr>
                <a:t>Taylor approximations to y=sin(x)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2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Interpreting Transpose and Inverse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218826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E7A1DE2-486D-41AE-90DC-A178580A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18475"/>
              </p:ext>
            </p:extLst>
          </p:nvPr>
        </p:nvGraphicFramePr>
        <p:xfrm>
          <a:off x="6589853" y="1474109"/>
          <a:ext cx="1543918" cy="1779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  <a:gridCol w="771959">
                  <a:extLst>
                    <a:ext uri="{9D8B030D-6E8A-4147-A177-3AD203B41FA5}">
                      <a16:colId xmlns:a16="http://schemas.microsoft.com/office/drawing/2014/main" val="398480849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7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387159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37CF01-55EB-4281-B6F3-A28268C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0F82CD-FACD-4A7B-BEC9-D000F20F1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3331702"/>
                <a:ext cx="10327008" cy="256372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Transposes switch columns and rows.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Better dot product notation: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is often expressed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Interpreting: The matrix multiplilcation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b="0" dirty="0"/>
                  <a:t> is rows of A dotted with columns of B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i="1" dirty="0"/>
                  <a:t>columns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dotted with columns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/>
                  <a:t> is       rows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dotted with        </a:t>
                </a:r>
                <a:r>
                  <a:rPr lang="en-US" sz="1600" i="1" dirty="0"/>
                  <a:t>rows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Transposes (sort of) distribute over multiplication and addition: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0F82CD-FACD-4A7B-BEC9-D000F20F1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3331702"/>
                <a:ext cx="10327008" cy="2563720"/>
              </a:xfrm>
              <a:blipFill>
                <a:blip r:embed="rId3"/>
                <a:stretch>
                  <a:fillRect l="-531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8A745-1659-4E2C-9FDD-03B3C385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512380-AD12-45D7-8C2D-E6D4F0E2F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12480"/>
              </p:ext>
            </p:extLst>
          </p:nvPr>
        </p:nvGraphicFramePr>
        <p:xfrm>
          <a:off x="1031686" y="1339942"/>
          <a:ext cx="771959" cy="1779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38715947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ACDF77E-743A-4167-9ED9-7C3051C9B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41489"/>
              </p:ext>
            </p:extLst>
          </p:nvPr>
        </p:nvGraphicFramePr>
        <p:xfrm>
          <a:off x="2607673" y="2022446"/>
          <a:ext cx="3087840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60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  <a:gridCol w="771960">
                  <a:extLst>
                    <a:ext uri="{9D8B030D-6E8A-4147-A177-3AD203B41FA5}">
                      <a16:colId xmlns:a16="http://schemas.microsoft.com/office/drawing/2014/main" val="2814049126"/>
                    </a:ext>
                  </a:extLst>
                </a:gridCol>
                <a:gridCol w="771960">
                  <a:extLst>
                    <a:ext uri="{9D8B030D-6E8A-4147-A177-3AD203B41FA5}">
                      <a16:colId xmlns:a16="http://schemas.microsoft.com/office/drawing/2014/main" val="52035209"/>
                    </a:ext>
                  </a:extLst>
                </a:gridCol>
                <a:gridCol w="771960">
                  <a:extLst>
                    <a:ext uri="{9D8B030D-6E8A-4147-A177-3AD203B41FA5}">
                      <a16:colId xmlns:a16="http://schemas.microsoft.com/office/drawing/2014/main" val="241064371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AACC93-F396-4864-AA32-50AC0F02D08C}"/>
                  </a:ext>
                </a:extLst>
              </p:cNvPr>
              <p:cNvSpPr txBox="1"/>
              <p:nvPr/>
            </p:nvSpPr>
            <p:spPr>
              <a:xfrm>
                <a:off x="237063" y="202244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AACC93-F396-4864-AA32-50AC0F02D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3" y="2022446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B5B2C7-D7B8-4BA4-809A-5A600390E1D5}"/>
                  </a:ext>
                </a:extLst>
              </p:cNvPr>
              <p:cNvSpPr txBox="1"/>
              <p:nvPr/>
            </p:nvSpPr>
            <p:spPr>
              <a:xfrm>
                <a:off x="1803645" y="203195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B5B2C7-D7B8-4BA4-809A-5A600390E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45" y="2031959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38348B8-A314-4043-9EEE-7F3EF0242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13238"/>
              </p:ext>
            </p:extLst>
          </p:nvPr>
        </p:nvGraphicFramePr>
        <p:xfrm>
          <a:off x="8920879" y="1771942"/>
          <a:ext cx="3087840" cy="889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60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  <a:gridCol w="771960">
                  <a:extLst>
                    <a:ext uri="{9D8B030D-6E8A-4147-A177-3AD203B41FA5}">
                      <a16:colId xmlns:a16="http://schemas.microsoft.com/office/drawing/2014/main" val="3984808498"/>
                    </a:ext>
                  </a:extLst>
                </a:gridCol>
                <a:gridCol w="771960">
                  <a:extLst>
                    <a:ext uri="{9D8B030D-6E8A-4147-A177-3AD203B41FA5}">
                      <a16:colId xmlns:a16="http://schemas.microsoft.com/office/drawing/2014/main" val="3632498242"/>
                    </a:ext>
                  </a:extLst>
                </a:gridCol>
                <a:gridCol w="771960">
                  <a:extLst>
                    <a:ext uri="{9D8B030D-6E8A-4147-A177-3AD203B41FA5}">
                      <a16:colId xmlns:a16="http://schemas.microsoft.com/office/drawing/2014/main" val="2910081046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</a:t>
                      </a:r>
                      <a:endParaRPr lang="en-US" sz="1300" dirty="0"/>
                    </a:p>
                  </a:txBody>
                  <a:tcPr marL="67721" marR="67721" marT="33860" marB="338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4FBD9C-AB76-4D60-B826-F365B71F4485}"/>
                  </a:ext>
                </a:extLst>
              </p:cNvPr>
              <p:cNvSpPr txBox="1"/>
              <p:nvPr/>
            </p:nvSpPr>
            <p:spPr>
              <a:xfrm>
                <a:off x="5785825" y="206017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4FBD9C-AB76-4D60-B826-F365B71F4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825" y="2060171"/>
                <a:ext cx="914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1B6C58-51CC-4B9C-AA33-ADE98DE423A3}"/>
                  </a:ext>
                </a:extLst>
              </p:cNvPr>
              <p:cNvSpPr txBox="1"/>
              <p:nvPr/>
            </p:nvSpPr>
            <p:spPr>
              <a:xfrm>
                <a:off x="8074673" y="206978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1B6C58-51CC-4B9C-AA33-ADE98DE42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673" y="2069783"/>
                <a:ext cx="914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24AC-0BF0-479E-9ED7-257A008F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2767E1-9C52-4019-AF45-D1BB5F177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6344133" cy="490841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Algebraically,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Geometrically,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writes an arbitrary point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in the coordinate system provided by the columns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Proof (read this later):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. We’re trying to find weights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that combine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’s columns to make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Solution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means that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multiplies a vector we get that vector’s coordinates in A’s basis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Matrix inverses exist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columns of the matrix form a basis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 Million other equivalents to invertibility: </a:t>
                </a:r>
                <a:r>
                  <a:rPr lang="en-US" sz="2000" dirty="0">
                    <a:hlinkClick r:id="rId2"/>
                  </a:rPr>
                  <a:t>Invertible Matrix Theorem</a:t>
                </a: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2767E1-9C52-4019-AF45-D1BB5F177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6344133" cy="4908410"/>
              </a:xfrm>
              <a:blipFill>
                <a:blip r:embed="rId3"/>
                <a:stretch>
                  <a:fillRect l="-1346" t="-994" r="-1250" b="-6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9DF6-1783-4A7A-9131-DF59B8B3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D7E682-4D24-47FD-9B59-22803CEA6D19}"/>
              </a:ext>
            </a:extLst>
          </p:cNvPr>
          <p:cNvGrpSpPr/>
          <p:nvPr/>
        </p:nvGrpSpPr>
        <p:grpSpPr>
          <a:xfrm>
            <a:off x="7655362" y="1689036"/>
            <a:ext cx="4187348" cy="3190393"/>
            <a:chOff x="7655360" y="1177758"/>
            <a:chExt cx="4187348" cy="31903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8FCF1D-E662-4F49-A582-BC1517AB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5361" y="1177758"/>
              <a:ext cx="4187347" cy="279156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1F70D2-F2E7-486E-9DFE-8843EAB79001}"/>
                </a:ext>
              </a:extLst>
            </p:cNvPr>
            <p:cNvSpPr txBox="1"/>
            <p:nvPr/>
          </p:nvSpPr>
          <p:spPr>
            <a:xfrm>
              <a:off x="7655360" y="3998819"/>
              <a:ext cx="4187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arla"/>
                </a:rPr>
                <a:t>How do we write (-2,1) in this basis?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6DCA22-73F8-43AB-A3A1-7587C39CE552}"/>
                  </a:ext>
                </a:extLst>
              </p:cNvPr>
              <p:cNvSpPr txBox="1"/>
              <p:nvPr/>
            </p:nvSpPr>
            <p:spPr>
              <a:xfrm>
                <a:off x="7655361" y="4908926"/>
                <a:ext cx="4187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Karla"/>
                  </a:rPr>
                  <a:t>    Just multiply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by </a:t>
                </a:r>
                <a:r>
                  <a:rPr lang="en-US" dirty="0">
                    <a:latin typeface="Karla"/>
                  </a:rPr>
                  <a:t>(-2,1)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6DCA22-73F8-43AB-A3A1-7587C39C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361" y="4908926"/>
                <a:ext cx="4187347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Eigenvalues and Eigenvectors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158015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330-CF0B-4C39-A956-206B47D4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FEDA-DA5A-4870-AA3A-DEC9653E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983808"/>
            <a:ext cx="5487256" cy="52928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Sometimes, multiplying a vector by a matrix just scales the vector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The red vector’s length triples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The orange vector’s length halves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All other vectors point in new directions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vectors that simply stretch are called </a:t>
            </a:r>
            <a:r>
              <a:rPr lang="en-US" sz="2000" i="1" dirty="0" err="1"/>
              <a:t>egienvectors</a:t>
            </a:r>
            <a:r>
              <a:rPr lang="en-US" sz="2000" dirty="0"/>
              <a:t>. The amount they stretch is their </a:t>
            </a:r>
            <a:r>
              <a:rPr lang="en-US" sz="2000" i="1" dirty="0"/>
              <a:t>eigenvalue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Anything along the given axis is an eigenvector; Here, (-2,5) is an eigenvector so (-4,10) is too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We often pick the version with length 1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When they exist, eigenvectors/eigenvalues can be used to understand what a matrix does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DEE12-068E-46B2-BF50-8C457884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F599B-6977-4E62-AFC9-00B12487E54C}"/>
              </a:ext>
            </a:extLst>
          </p:cNvPr>
          <p:cNvSpPr txBox="1"/>
          <p:nvPr/>
        </p:nvSpPr>
        <p:spPr>
          <a:xfrm>
            <a:off x="6511297" y="828639"/>
            <a:ext cx="20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vectors: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30D2FE-E609-41F9-B400-2A2B5F48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88" y="1131290"/>
            <a:ext cx="3441836" cy="229455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26519ED-020E-4E8D-88B1-4872694CBEA3}"/>
              </a:ext>
            </a:extLst>
          </p:cNvPr>
          <p:cNvGrpSpPr/>
          <p:nvPr/>
        </p:nvGrpSpPr>
        <p:grpSpPr>
          <a:xfrm>
            <a:off x="6320671" y="3420931"/>
            <a:ext cx="5232153" cy="2663229"/>
            <a:chOff x="6320671" y="3420931"/>
            <a:chExt cx="5232153" cy="26632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E7108F-1A55-41F8-B57F-0D66F3ED2FDA}"/>
                </a:ext>
              </a:extLst>
            </p:cNvPr>
            <p:cNvSpPr txBox="1"/>
            <p:nvPr/>
          </p:nvSpPr>
          <p:spPr>
            <a:xfrm>
              <a:off x="6320671" y="3420931"/>
              <a:ext cx="2025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After multiplying by 2x2 matrix A: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99CA82-AC36-4F95-B129-468F4EC41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88" y="3789603"/>
              <a:ext cx="3441836" cy="2294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52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330-CF0B-4C39-A956-206B47D4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</a:t>
            </a:r>
            <a:r>
              <a:rPr lang="en-US" dirty="0" err="1"/>
              <a:t>Eigenthings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FFEDA-DA5A-4870-AA3A-DEC9653E3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6519885" cy="5098864"/>
              </a:xfrm>
            </p:spPr>
            <p:txBody>
              <a:bodyPr/>
              <a:lstStyle/>
              <a:p>
                <a:r>
                  <a:rPr lang="en-US" sz="2000" dirty="0"/>
                  <a:t>Warnings and Examples: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Eigenvalues/Eigenvectors only apply to </a:t>
                </a:r>
                <a:r>
                  <a:rPr lang="en-US" sz="1800" u="sng" dirty="0"/>
                  <a:t>square</a:t>
                </a:r>
                <a:r>
                  <a:rPr lang="en-US" sz="1800" dirty="0"/>
                  <a:t> matrices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 may be 0 (indicating some axis is removed entirely)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 may be complex numbers (indicating the matrix applies a rotation)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 may be repeat, with one eigenvector per repetition (the matrix may scales some n-dimension subspace)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 may repeat, with some eigenvectors missing (shears)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u="sng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If</a:t>
                </a:r>
                <a:r>
                  <a:rPr lang="en-US" sz="2000" dirty="0"/>
                  <a:t> we have a full set of eigenvectors, we know everything about the given matrix 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Q’s columns are eigenvectors, D is diagonal matrix of eigenvalues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Question: how can we interpret this equation?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FFEDA-DA5A-4870-AA3A-DEC9653E3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6519885" cy="5098864"/>
              </a:xfrm>
              <a:blipFill>
                <a:blip r:embed="rId3"/>
                <a:stretch>
                  <a:fillRect l="-1029" t="-597" r="-935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DEE12-068E-46B2-BF50-8C457884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E513F-AF3E-4B1B-B37B-CF6C1B48A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896" y="4523923"/>
            <a:ext cx="2121070" cy="14783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F82480-FE16-4242-A3C4-7D705C20742C}"/>
              </a:ext>
            </a:extLst>
          </p:cNvPr>
          <p:cNvGrpSpPr/>
          <p:nvPr/>
        </p:nvGrpSpPr>
        <p:grpSpPr>
          <a:xfrm>
            <a:off x="7717442" y="3302125"/>
            <a:ext cx="1955952" cy="1483487"/>
            <a:chOff x="8078123" y="1455482"/>
            <a:chExt cx="3280462" cy="22864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543B08-A5BB-4C18-AD6A-B06D55405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8123" y="1455482"/>
              <a:ext cx="3280462" cy="22864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85A6A7-BACD-4787-B178-EE4C737D6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2258" y="1455482"/>
              <a:ext cx="1526327" cy="227861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4CBB21-C1C9-41A5-B5A8-7FC198D0B380}"/>
              </a:ext>
            </a:extLst>
          </p:cNvPr>
          <p:cNvGrpSpPr/>
          <p:nvPr/>
        </p:nvGrpSpPr>
        <p:grpSpPr>
          <a:xfrm>
            <a:off x="9773569" y="1949804"/>
            <a:ext cx="1999380" cy="1485538"/>
            <a:chOff x="7898913" y="2175629"/>
            <a:chExt cx="1893464" cy="13317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90A2A3-A9D6-4919-AC93-472592BE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8913" y="2188579"/>
              <a:ext cx="865852" cy="13187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B9FAB9-6E51-452D-A7FE-7DE25E8B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23566">
              <a:off x="8926525" y="2175629"/>
              <a:ext cx="865852" cy="131875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BAA8B-D09C-464D-AE2F-A19400871CFA}"/>
              </a:ext>
            </a:extLst>
          </p:cNvPr>
          <p:cNvGrpSpPr/>
          <p:nvPr/>
        </p:nvGrpSpPr>
        <p:grpSpPr>
          <a:xfrm>
            <a:off x="7764279" y="1066342"/>
            <a:ext cx="1650522" cy="1487789"/>
            <a:chOff x="7898913" y="783984"/>
            <a:chExt cx="1483402" cy="13371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3FB7BE-03E6-402C-9CC3-8E1FE0E1D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8913" y="783984"/>
              <a:ext cx="865852" cy="131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6618D6-6B8D-43A2-96FE-613FD907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23133">
              <a:off x="9336596" y="802371"/>
              <a:ext cx="45719" cy="1318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3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9268-9CAA-47EC-A275-7EC2555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A7437-0355-4A3E-93CA-654F8BF5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43" y="3087329"/>
            <a:ext cx="10327008" cy="1396181"/>
          </a:xfrm>
        </p:spPr>
        <p:txBody>
          <a:bodyPr/>
          <a:lstStyle/>
          <a:p>
            <a:r>
              <a:rPr lang="en-US" sz="2400" dirty="0">
                <a:ea typeface="Cambria Math" panose="02040503050406030204" pitchFamily="18" charset="0"/>
              </a:rPr>
              <a:t>WARNING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This deck uses animations to focus attention and break apart complex concepts. 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</a:rPr>
              <a:t>Either watch the section video or read the deck in Slide Show mode.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CBB3E-10FC-4BF9-BB2D-7B92EA64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0B79-19A4-4434-AAF7-B86726D0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8B7CC-4CD3-474A-B7C4-305B46E21F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6275308" cy="4593777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Eigenvalues can be found by: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A computer program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But what if we need to do it on a blackboard?</a:t>
                </a:r>
                <a:endParaRPr lang="en-US" sz="2400" b="1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definition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This says that for special vectors x, multiplying by the matrix A is the same as just scaling by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(x is then an eigenvector matching eigenvalue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 is the n by n identity matrix of size n by n. In effect, we subtract lambda from the diagonal of A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Determinants are tedious to write out, but this produces a polynomial in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which can be solved to find eigenvalues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8B7CC-4CD3-474A-B7C4-305B46E21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6275308" cy="4593777"/>
              </a:xfrm>
              <a:blipFill>
                <a:blip r:embed="rId2"/>
                <a:stretch>
                  <a:fillRect l="-1361" t="-1061" r="-1069" b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25260-A584-40DB-A4E4-E4870989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89D39-F984-4BB9-988E-C21945BFD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870" y="1829933"/>
            <a:ext cx="4524243" cy="3692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DB1F8D-1CE7-430D-9B5B-44C0E0135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5771534"/>
                <a:ext cx="10048568" cy="597437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Eigenvectors matching known eigenvalues can be found by solving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for x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DB1F8D-1CE7-430D-9B5B-44C0E0135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71534"/>
                <a:ext cx="10048568" cy="597437"/>
              </a:xfrm>
              <a:prstGeom prst="rect">
                <a:avLst/>
              </a:prstGeom>
              <a:blipFill>
                <a:blip r:embed="rId4"/>
                <a:stretch>
                  <a:fillRect l="-546" t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1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Matrix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356373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CEB6-C6E7-43B1-AE98-F77B9682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17664-5219-4465-B3F3-5F67A528B4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4895664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Eigenvalue Decomposition</a:t>
                </a:r>
                <a:r>
                  <a:rPr lang="en-US" sz="2400" dirty="0"/>
                  <a:t>: </a:t>
                </a:r>
                <a:r>
                  <a:rPr lang="en-US" sz="2400" u="sng" dirty="0"/>
                  <a:t>Some</a:t>
                </a:r>
                <a:r>
                  <a:rPr lang="en-US" sz="2400" dirty="0"/>
                  <a:t> </a:t>
                </a:r>
                <a:r>
                  <a:rPr lang="en-US" sz="2400" u="sng" dirty="0"/>
                  <a:t>square</a:t>
                </a:r>
                <a:r>
                  <a:rPr lang="en-US" sz="2400" dirty="0"/>
                  <a:t> matrices can be decomposed into </a:t>
                </a:r>
                <a:r>
                  <a:rPr lang="en-US" sz="2400" dirty="0" err="1"/>
                  <a:t>scalings</a:t>
                </a:r>
                <a:r>
                  <a:rPr lang="en-US" sz="2400" dirty="0"/>
                  <a:t> along particular axes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Symbolically: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;            </a:t>
                </a:r>
                <a:r>
                  <a:rPr lang="en-US" sz="2000" i="1" dirty="0"/>
                  <a:t>D diagonal matrix of eigenvalues; Q made up of eigenvectors, but possibly wild (unless S was symmetric; then Q is orthonormal)</a:t>
                </a:r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Polar Decomposition</a:t>
                </a:r>
                <a:r>
                  <a:rPr lang="en-US" sz="2400" dirty="0"/>
                  <a:t>: Every matrix M can be expressed as a rotation (which may introduce or remove dimensions) and a stretch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Symbolically: M = UP or M=PU;    </a:t>
                </a:r>
                <a:r>
                  <a:rPr lang="en-US" sz="2000" i="1" dirty="0"/>
                  <a:t>P positive semi-definite, U’s columns orthonormal</a:t>
                </a:r>
              </a:p>
              <a:p>
                <a:endParaRPr lang="en-US" sz="24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Singular Value Decomposition</a:t>
                </a:r>
                <a:r>
                  <a:rPr lang="en-US" sz="2400" dirty="0"/>
                  <a:t>: Every matrix M can be decomposed into a rotation in the original space, a scaling, and a rotation in the final space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Symbolically: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;      </a:t>
                </a:r>
                <a:r>
                  <a:rPr lang="en-US" sz="2000" i="1" dirty="0"/>
                  <a:t>U and V orthonormal,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sz="2000" i="1" dirty="0"/>
                  <a:t> diagonal (though not square)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17664-5219-4465-B3F3-5F67A528B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4895664"/>
              </a:xfrm>
              <a:blipFill>
                <a:blip r:embed="rId3"/>
                <a:stretch>
                  <a:fillRect l="-826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B72A6-6044-45ED-B76D-3E825E50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rc 57">
            <a:extLst>
              <a:ext uri="{FF2B5EF4-FFF2-40B4-BE49-F238E27FC236}">
                <a16:creationId xmlns:a16="http://schemas.microsoft.com/office/drawing/2014/main" id="{5A872FF8-A161-43CB-9A1F-0EE2745A8A0D}"/>
              </a:ext>
            </a:extLst>
          </p:cNvPr>
          <p:cNvSpPr/>
          <p:nvPr/>
        </p:nvSpPr>
        <p:spPr>
          <a:xfrm>
            <a:off x="2856541" y="1373510"/>
            <a:ext cx="6066782" cy="4987133"/>
          </a:xfrm>
          <a:prstGeom prst="arc">
            <a:avLst>
              <a:gd name="adj1" fmla="val 9582621"/>
              <a:gd name="adj2" fmla="val 1169559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2B79BB46-6A45-44AA-8D10-C38DA1B3A860}"/>
              </a:ext>
            </a:extLst>
          </p:cNvPr>
          <p:cNvSpPr/>
          <p:nvPr/>
        </p:nvSpPr>
        <p:spPr>
          <a:xfrm>
            <a:off x="2859954" y="1373563"/>
            <a:ext cx="6066782" cy="4987133"/>
          </a:xfrm>
          <a:prstGeom prst="arc">
            <a:avLst>
              <a:gd name="adj1" fmla="val 13094116"/>
              <a:gd name="adj2" fmla="val 146453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40924-8471-4DBB-8166-21165FE0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90C1-B92C-4A44-93B7-D2098CEB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8E40A-46CC-4C88-90AC-F3CB1C60B77F}"/>
              </a:ext>
            </a:extLst>
          </p:cNvPr>
          <p:cNvSpPr/>
          <p:nvPr/>
        </p:nvSpPr>
        <p:spPr>
          <a:xfrm>
            <a:off x="4438031" y="857053"/>
            <a:ext cx="3034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Vector and Matrix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B6F16D-3F45-4431-B766-0D1DF6D46404}"/>
                  </a:ext>
                </a:extLst>
              </p:cNvPr>
              <p:cNvSpPr/>
              <p:nvPr/>
            </p:nvSpPr>
            <p:spPr>
              <a:xfrm>
                <a:off x="6863682" y="5482236"/>
                <a:ext cx="20483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Invertibility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B6F16D-3F45-4431-B766-0D1DF6D46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82" y="5482236"/>
                <a:ext cx="2048318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A4B60D0-1A63-44D4-8EF4-B3F440C696D6}"/>
              </a:ext>
            </a:extLst>
          </p:cNvPr>
          <p:cNvGrpSpPr/>
          <p:nvPr/>
        </p:nvGrpSpPr>
        <p:grpSpPr>
          <a:xfrm>
            <a:off x="7005341" y="3369982"/>
            <a:ext cx="3908186" cy="1757007"/>
            <a:chOff x="6559079" y="3359659"/>
            <a:chExt cx="3908186" cy="1757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439D5D-6FAA-4605-97E2-CBA0A0BCC4BD}"/>
                </a:ext>
              </a:extLst>
            </p:cNvPr>
            <p:cNvSpPr/>
            <p:nvPr/>
          </p:nvSpPr>
          <p:spPr>
            <a:xfrm>
              <a:off x="6559079" y="3359659"/>
              <a:ext cx="39081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Basis as a coordinate system for a space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60A924-29C5-4F70-A15D-6D602219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453" y="3728991"/>
              <a:ext cx="2081513" cy="1387675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1B65516-59AE-4DCE-A6D0-E42B56D99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61292"/>
              </p:ext>
            </p:extLst>
          </p:nvPr>
        </p:nvGraphicFramePr>
        <p:xfrm>
          <a:off x="4966253" y="1219196"/>
          <a:ext cx="61026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1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  <a:gridCol w="203421">
                  <a:extLst>
                    <a:ext uri="{9D8B030D-6E8A-4147-A177-3AD203B41FA5}">
                      <a16:colId xmlns:a16="http://schemas.microsoft.com/office/drawing/2014/main" val="1042760443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5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9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50209720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8558B6-3ACB-4FF2-9F1A-FE3543DD1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7537"/>
              </p:ext>
            </p:extLst>
          </p:nvPr>
        </p:nvGraphicFramePr>
        <p:xfrm>
          <a:off x="5781562" y="1308915"/>
          <a:ext cx="406844" cy="35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2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BAFD2E1-F74C-4606-9100-878A7B7BC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29754"/>
              </p:ext>
            </p:extLst>
          </p:nvPr>
        </p:nvGraphicFramePr>
        <p:xfrm>
          <a:off x="6393452" y="1211871"/>
          <a:ext cx="40684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20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b="1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32</a:t>
                      </a:r>
                    </a:p>
                  </a:txBody>
                  <a:tcPr marL="17845" marR="17845" marT="8922" marB="892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0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16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97461701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14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15282888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C82C9AEA-8F90-4400-88B0-B4F2811299F5}"/>
              </a:ext>
            </a:extLst>
          </p:cNvPr>
          <p:cNvGrpSpPr/>
          <p:nvPr/>
        </p:nvGrpSpPr>
        <p:grpSpPr>
          <a:xfrm>
            <a:off x="7005341" y="1731283"/>
            <a:ext cx="2254691" cy="1234068"/>
            <a:chOff x="7577008" y="2079450"/>
            <a:chExt cx="2254691" cy="12340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3F3C94-4EE1-4B07-AADF-A31BD3FCBAC2}"/>
                </a:ext>
              </a:extLst>
            </p:cNvPr>
            <p:cNvSpPr/>
            <p:nvPr/>
          </p:nvSpPr>
          <p:spPr>
            <a:xfrm>
              <a:off x="8381989" y="2079450"/>
              <a:ext cx="644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Span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4B4A245-2870-42A5-ABF1-0431E4C9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7008" y="2441265"/>
              <a:ext cx="2254691" cy="87225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626A3F-75CB-4B73-90B7-B52589BCAEA8}"/>
              </a:ext>
            </a:extLst>
          </p:cNvPr>
          <p:cNvGrpSpPr/>
          <p:nvPr/>
        </p:nvGrpSpPr>
        <p:grpSpPr>
          <a:xfrm>
            <a:off x="2164973" y="2103097"/>
            <a:ext cx="2273058" cy="984371"/>
            <a:chOff x="361333" y="3243722"/>
            <a:chExt cx="2273058" cy="9843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AD7019-E12A-46F1-BF6D-720FDB689762}"/>
                </a:ext>
              </a:extLst>
            </p:cNvPr>
            <p:cNvSpPr/>
            <p:nvPr/>
          </p:nvSpPr>
          <p:spPr>
            <a:xfrm>
              <a:off x="361333" y="3243722"/>
              <a:ext cx="22730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Other decompositions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9D1650-2484-4C4C-A4F3-8DFD29806E39}"/>
                </a:ext>
              </a:extLst>
            </p:cNvPr>
            <p:cNvSpPr/>
            <p:nvPr/>
          </p:nvSpPr>
          <p:spPr>
            <a:xfrm>
              <a:off x="620057" y="3592563"/>
              <a:ext cx="1755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 = UP or M=PU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A566447-058B-45E9-AF7A-F57B85D373EA}"/>
                    </a:ext>
                  </a:extLst>
                </p:cNvPr>
                <p:cNvSpPr/>
                <p:nvPr/>
              </p:nvSpPr>
              <p:spPr>
                <a:xfrm>
                  <a:off x="836526" y="3858761"/>
                  <a:ext cx="1322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A566447-058B-45E9-AF7A-F57B85D373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26" y="3858761"/>
                  <a:ext cx="132267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Arc 38">
            <a:extLst>
              <a:ext uri="{FF2B5EF4-FFF2-40B4-BE49-F238E27FC236}">
                <a16:creationId xmlns:a16="http://schemas.microsoft.com/office/drawing/2014/main" id="{E2B1ED42-02B5-4808-A88D-2ACA2B633550}"/>
              </a:ext>
            </a:extLst>
          </p:cNvPr>
          <p:cNvSpPr/>
          <p:nvPr/>
        </p:nvSpPr>
        <p:spPr>
          <a:xfrm>
            <a:off x="2846302" y="1373351"/>
            <a:ext cx="6066782" cy="4987133"/>
          </a:xfrm>
          <a:prstGeom prst="arc">
            <a:avLst>
              <a:gd name="adj1" fmla="val 17492551"/>
              <a:gd name="adj2" fmla="val 187852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C4930D3E-8EEC-4B26-B89E-3C5E5DDDA2EA}"/>
              </a:ext>
            </a:extLst>
          </p:cNvPr>
          <p:cNvSpPr/>
          <p:nvPr/>
        </p:nvSpPr>
        <p:spPr>
          <a:xfrm>
            <a:off x="2846302" y="1373351"/>
            <a:ext cx="6066782" cy="4987133"/>
          </a:xfrm>
          <a:prstGeom prst="arc">
            <a:avLst>
              <a:gd name="adj1" fmla="val 20649733"/>
              <a:gd name="adj2" fmla="val 2109525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AC758D8C-2CED-47EA-882D-CF7D4D17C9F2}"/>
              </a:ext>
            </a:extLst>
          </p:cNvPr>
          <p:cNvSpPr/>
          <p:nvPr/>
        </p:nvSpPr>
        <p:spPr>
          <a:xfrm>
            <a:off x="2849715" y="1373404"/>
            <a:ext cx="6066782" cy="4987133"/>
          </a:xfrm>
          <a:prstGeom prst="arc">
            <a:avLst>
              <a:gd name="adj1" fmla="val 1584827"/>
              <a:gd name="adj2" fmla="val 216412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8E7EDF88-3410-4010-85DC-FFC56FDBBE91}"/>
              </a:ext>
            </a:extLst>
          </p:cNvPr>
          <p:cNvSpPr/>
          <p:nvPr/>
        </p:nvSpPr>
        <p:spPr>
          <a:xfrm>
            <a:off x="2853128" y="1373457"/>
            <a:ext cx="6066782" cy="4987133"/>
          </a:xfrm>
          <a:prstGeom prst="arc">
            <a:avLst>
              <a:gd name="adj1" fmla="val 3628614"/>
              <a:gd name="adj2" fmla="val 78870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09E1FB-3774-41C7-81EC-1E6DEEB4D1FA}"/>
              </a:ext>
            </a:extLst>
          </p:cNvPr>
          <p:cNvGrpSpPr/>
          <p:nvPr/>
        </p:nvGrpSpPr>
        <p:grpSpPr>
          <a:xfrm>
            <a:off x="2000298" y="4908913"/>
            <a:ext cx="3199774" cy="955640"/>
            <a:chOff x="2000298" y="4908913"/>
            <a:chExt cx="3199774" cy="95564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2FA64E9-1F03-48F9-B557-596FD85A0D91}"/>
                </a:ext>
              </a:extLst>
            </p:cNvPr>
            <p:cNvGrpSpPr/>
            <p:nvPr/>
          </p:nvGrpSpPr>
          <p:grpSpPr>
            <a:xfrm>
              <a:off x="2929536" y="4908913"/>
              <a:ext cx="1366656" cy="942655"/>
              <a:chOff x="2465660" y="4397144"/>
              <a:chExt cx="1366656" cy="9426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E40A08-E5E4-4AD9-9746-739313550BB2}"/>
                  </a:ext>
                </a:extLst>
              </p:cNvPr>
              <p:cNvSpPr/>
              <p:nvPr/>
            </p:nvSpPr>
            <p:spPr>
              <a:xfrm>
                <a:off x="2465660" y="4397144"/>
                <a:ext cx="13226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Eigenvalues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82BF8A21-3986-47D5-9D0A-41C3CDFCA2B4}"/>
                      </a:ext>
                    </a:extLst>
                  </p:cNvPr>
                  <p:cNvSpPr/>
                  <p:nvPr/>
                </p:nvSpPr>
                <p:spPr>
                  <a:xfrm>
                    <a:off x="2572068" y="4664453"/>
                    <a:ext cx="10658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82BF8A21-3986-47D5-9D0A-41C3CDFCA2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68" y="4664453"/>
                    <a:ext cx="106586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D4917BA7-28AF-4062-A22C-7E0CB1A8EC36}"/>
                      </a:ext>
                    </a:extLst>
                  </p:cNvPr>
                  <p:cNvSpPr/>
                  <p:nvPr/>
                </p:nvSpPr>
                <p:spPr>
                  <a:xfrm>
                    <a:off x="2465660" y="4970467"/>
                    <a:ext cx="13666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D4917BA7-28AF-4062-A22C-7E0CB1A8EC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5660" y="4970467"/>
                    <a:ext cx="136665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7BBB1CB-AC45-4EAA-8CE1-882821DBE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00298" y="5191131"/>
              <a:ext cx="973031" cy="648687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B2344EC-36A7-43F8-8A9C-7B69EBA4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27041" y="5215866"/>
              <a:ext cx="973031" cy="648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32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1F3D-A2C1-437F-A917-D172A492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52335-9207-4ADB-B0A5-C80A10842A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504242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. What is in position 1,4? What does it mean if that value is large?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? What are the eigenvalues?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does it mean when an entry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=0? </a:t>
                </a:r>
              </a:p>
              <a:p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about all the facts about inverses and dot products I’ve forgotten since undergrad? [</a:t>
                </a:r>
                <a:r>
                  <a:rPr lang="en-US" sz="2400" i="1" dirty="0">
                    <a:hlinkClick r:id="rId2"/>
                  </a:rPr>
                  <a:t>Matrix Cookbook</a:t>
                </a:r>
                <a:r>
                  <a:rPr lang="en-US" sz="2400" dirty="0"/>
                  <a:t>] [</a:t>
                </a:r>
                <a:r>
                  <a:rPr lang="en-US" sz="2400" i="1" dirty="0">
                    <a:hlinkClick r:id="rId3"/>
                  </a:rPr>
                  <a:t>Linear Algebra Formulas</a:t>
                </a:r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52335-9207-4ADB-B0A5-C80A10842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5042420"/>
              </a:xfrm>
              <a:blipFill>
                <a:blip r:embed="rId4"/>
                <a:stretch>
                  <a:fillRect l="-826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D2BDA-1966-4132-A1BA-BADFB4A9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(Summary)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2770EC-3FFD-448D-B41B-8C0D37AE51F8}"/>
              </a:ext>
            </a:extLst>
          </p:cNvPr>
          <p:cNvSpPr txBox="1">
            <a:spLocks/>
          </p:cNvSpPr>
          <p:nvPr/>
        </p:nvSpPr>
        <p:spPr>
          <a:xfrm>
            <a:off x="963084" y="5018885"/>
            <a:ext cx="10363200" cy="376075"/>
          </a:xfrm>
          <a:prstGeom prst="rect">
            <a:avLst/>
          </a:prstGeom>
        </p:spPr>
        <p:txBody>
          <a:bodyPr anchor="b"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4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1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7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475F-330E-4F72-8547-60B550A6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096AF-FB10-4B1C-88B4-B957384D8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501984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Matrix multiplication</a:t>
                </a:r>
                <a:r>
                  <a:rPr lang="en-US" sz="2000" dirty="0"/>
                  <a:t>: every dot product between rows of A and columns of B</a:t>
                </a:r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Important special case: a matrix times a vector is a weighted sum of the matrix columns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Dot products </a:t>
                </a:r>
                <a:r>
                  <a:rPr lang="en-US" sz="2000" dirty="0"/>
                  <a:t>measure similarity between two vectors: 0 is extremely un-alike, bigger is pointing in the same direction and/or longer</a:t>
                </a:r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Alternatively, a dot product is a weighted sum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Bases</a:t>
                </a:r>
                <a:r>
                  <a:rPr lang="en-US" sz="2000" dirty="0"/>
                  <a:t>: a coordinate system for some space. Everything in the space has a unique address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Matrix Factorization</a:t>
                </a:r>
                <a:r>
                  <a:rPr lang="en-US" sz="2000" dirty="0"/>
                  <a:t>: all matrices are rotations and stretches. We can decompose ‘rotation and stretch’ in different ways</a:t>
                </a:r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Sometimes, re-writing a matrix into factors helps us with algebra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Matrix Inverses</a:t>
                </a:r>
                <a:r>
                  <a:rPr lang="en-US" sz="2000" dirty="0"/>
                  <a:t> don’t always exist. The ‘stretch’ part may collapse a dimension.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can be thought of as the matrix that expresses a given point in terms of columns of 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Span and Row/Column Space:</a:t>
                </a:r>
                <a:r>
                  <a:rPr lang="en-US" sz="2000" dirty="0"/>
                  <a:t> every weighted sum of given vectors</a:t>
                </a:r>
                <a:endParaRPr lang="en-US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Linear (In)Dependence</a:t>
                </a:r>
                <a:r>
                  <a:rPr lang="en-US" sz="2000" dirty="0"/>
                  <a:t> is just “can some vector in the collection be represented as a weighted sum of the others” if not, vectors are Linearly Independent</a:t>
                </a:r>
                <a:endParaRPr lang="en-US" sz="2000" b="1" dirty="0"/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096AF-FB10-4B1C-88B4-B957384D8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5019842"/>
              </a:xfrm>
              <a:blipFill>
                <a:blip r:embed="rId2"/>
                <a:stretch>
                  <a:fillRect l="-531" t="-607" r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06C43-CD3D-470F-ADCB-3D9BBAA6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987114-9045-4909-BD5F-108DA7F026C8}"/>
              </a:ext>
            </a:extLst>
          </p:cNvPr>
          <p:cNvSpPr txBox="1"/>
          <p:nvPr/>
        </p:nvSpPr>
        <p:spPr>
          <a:xfrm>
            <a:off x="963084" y="5020408"/>
            <a:ext cx="16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Karla"/>
              </a:rPr>
              <a:t>AFTER A BREAK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613505"/>
          </a:xfrm>
        </p:spPr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1745-AF9C-4F38-A452-B7377B06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Practice: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DB3473-AF31-44A4-A68F-9D90E5FEA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508757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linear regression, we’re trying to write our response data y as a linear function of our [augmented] features X</a:t>
                </a:r>
              </a:p>
              <a:p>
                <a:pPr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𝑟𝑒𝑠𝑝𝑜𝑛𝑠𝑒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/>
                  <a:t>…</a:t>
                </a:r>
              </a:p>
              <a:p>
                <a:pPr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Our response isn’t actually a linear function of our features, so we instead find betas that produce a column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/>
                  <a:t> that is as close as possible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(in Euclidean distance)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Goal: find that the optimal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Steps: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Drop the sqrt [why is that legal?]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Distribute the transpose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Distribute/FOIL all terms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Take the derivative with respect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(Matrix Cookbook (69) and (81):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/>
                  <a:t>, …)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Simplify and solve for beta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DB3473-AF31-44A4-A68F-9D90E5FEA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5087575"/>
              </a:xfrm>
              <a:blipFill>
                <a:blip r:embed="rId2"/>
                <a:stretch>
                  <a:fillRect l="-531" t="-599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46379-8BFB-4BE2-A2F6-2FDDB09B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1CEB-1B9A-4AFB-B4B7-A30637E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LR: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A9659-5E41-432C-BC07-F73A4CECF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9"/>
                <a:ext cx="10788314" cy="378753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best possible betas,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can be viewed in two parts: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Numerator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): columns of X dotted with (the) column of y; how related are the feature vectors and y?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Denominator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): columns of X dotted with columns of X; how related are the different features?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If the variables have mean zero, “how related” is literally “correlation”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Roughly, our solution assigns big values to features that predict y, but punishes features that are similar to (combinations of) other features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Bad things happen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is uninvertible (or nearly so)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A9659-5E41-432C-BC07-F73A4CECF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9"/>
                <a:ext cx="10788314" cy="3787532"/>
              </a:xfrm>
              <a:blipFill>
                <a:blip r:embed="rId2"/>
                <a:stretch>
                  <a:fillRect l="-678" b="-18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21813-D05D-4B0E-BCDA-56A03E93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29F72-628D-4C34-AF0D-CA775F60A7DE}"/>
                  </a:ext>
                </a:extLst>
              </p:cNvPr>
              <p:cNvSpPr txBox="1"/>
              <p:nvPr/>
            </p:nvSpPr>
            <p:spPr>
              <a:xfrm>
                <a:off x="4606413" y="1527152"/>
                <a:ext cx="2979174" cy="48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29F72-628D-4C34-AF0D-CA775F60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13" y="1527152"/>
                <a:ext cx="2979174" cy="481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9268-9CAA-47EC-A275-7EC2555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A7437-0355-4A3E-93CA-654F8BF5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43" y="983807"/>
            <a:ext cx="10327008" cy="1956038"/>
          </a:xfrm>
        </p:spPr>
        <p:txBody>
          <a:bodyPr/>
          <a:lstStyle/>
          <a:p>
            <a:r>
              <a:rPr lang="en-US" sz="2400" dirty="0">
                <a:ea typeface="Cambria Math" panose="02040503050406030204" pitchFamily="18" charset="0"/>
              </a:rPr>
              <a:t>Today’s topics: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	</a:t>
            </a:r>
            <a:r>
              <a:rPr lang="en-US" sz="2400" b="1" dirty="0">
                <a:ea typeface="Cambria Math" panose="02040503050406030204" pitchFamily="18" charset="0"/>
              </a:rPr>
              <a:t>Linear Algebra </a:t>
            </a:r>
            <a:r>
              <a:rPr lang="en-US" sz="2400" dirty="0">
                <a:ea typeface="Cambria Math" panose="02040503050406030204" pitchFamily="18" charset="0"/>
              </a:rPr>
              <a:t>(Math 21b, 8 weeks)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	</a:t>
            </a:r>
            <a:r>
              <a:rPr lang="en-US" sz="2400" b="1" dirty="0">
                <a:ea typeface="Cambria Math" panose="02040503050406030204" pitchFamily="18" charset="0"/>
              </a:rPr>
              <a:t>Maximum Likelihood Estimation </a:t>
            </a:r>
            <a:r>
              <a:rPr lang="en-US" sz="2400" dirty="0">
                <a:ea typeface="Cambria Math" panose="02040503050406030204" pitchFamily="18" charset="0"/>
              </a:rPr>
              <a:t>(Stat 111/211, 4 weeks)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	</a:t>
            </a:r>
            <a:r>
              <a:rPr lang="en-US" sz="2400" b="1" dirty="0">
                <a:ea typeface="Cambria Math" panose="02040503050406030204" pitchFamily="18" charset="0"/>
              </a:rPr>
              <a:t>Hypothesis Testing </a:t>
            </a:r>
            <a:r>
              <a:rPr lang="en-US" sz="2400" dirty="0">
                <a:ea typeface="Cambria Math" panose="02040503050406030204" pitchFamily="18" charset="0"/>
              </a:rPr>
              <a:t>(Stat 111/211, 4 weeks)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Our time limit: </a:t>
            </a:r>
            <a:r>
              <a:rPr lang="en-US" sz="2400" u="sng" dirty="0">
                <a:ea typeface="Cambria Math" panose="02040503050406030204" pitchFamily="18" charset="0"/>
              </a:rPr>
              <a:t>90 minutes</a:t>
            </a:r>
          </a:p>
          <a:p>
            <a:endParaRPr lang="en-US" sz="2400" dirty="0"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CBB3E-10FC-4BF9-BB2D-7B92EA64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0AC66A-CEA3-4495-BF91-85617F3606C1}"/>
              </a:ext>
            </a:extLst>
          </p:cNvPr>
          <p:cNvSpPr txBox="1">
            <a:spLocks/>
          </p:cNvSpPr>
          <p:nvPr/>
        </p:nvSpPr>
        <p:spPr>
          <a:xfrm>
            <a:off x="6794090" y="3301257"/>
            <a:ext cx="4837472" cy="273812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We’ll work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I </a:t>
            </a:r>
            <a:r>
              <a:rPr lang="en-US" sz="2400" i="1" dirty="0">
                <a:ea typeface="Cambria Math" panose="02040503050406030204" pitchFamily="18" charset="0"/>
              </a:rPr>
              <a:t>owe</a:t>
            </a:r>
            <a:r>
              <a:rPr lang="en-US" sz="2400" dirty="0">
                <a:ea typeface="Cambria Math" panose="02040503050406030204" pitchFamily="18" charset="0"/>
              </a:rPr>
              <a:t> you this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Come debt collect at OHs if I don’t do my job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Let’s do this : 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4FF352-8706-452B-B10B-32043E3E850C}"/>
              </a:ext>
            </a:extLst>
          </p:cNvPr>
          <p:cNvSpPr txBox="1">
            <a:spLocks/>
          </p:cNvSpPr>
          <p:nvPr/>
        </p:nvSpPr>
        <p:spPr>
          <a:xfrm>
            <a:off x="560439" y="3301258"/>
            <a:ext cx="6027174" cy="273812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We will move 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You are only expected to catch the big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Much of the deck is intended as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I will give you the TL;DR of each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We will recap the big ideas at the end of each section</a:t>
            </a:r>
          </a:p>
        </p:txBody>
      </p:sp>
    </p:spTree>
    <p:extLst>
      <p:ext uri="{BB962C8B-B14F-4D97-AF65-F5344CB8AC3E}">
        <p14:creationId xmlns:p14="http://schemas.microsoft.com/office/powerpoint/2010/main" val="4287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1CEB-1B9A-4AFB-B4B7-A30637E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LR: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A9659-5E41-432C-BC07-F73A4CECF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3567833"/>
                <a:ext cx="10886636" cy="198739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only points that CAN be expressed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are those in the span/column space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By minimizing distance, we’re finding the point in the column space that is closest to the actual y vector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X</m:t>
                    </m:r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000" dirty="0"/>
                  <a:t> is the </a:t>
                </a:r>
                <a:r>
                  <a:rPr lang="en-US" sz="2000" i="1" dirty="0"/>
                  <a:t>projection</a:t>
                </a:r>
                <a:r>
                  <a:rPr lang="en-US" sz="2000" dirty="0"/>
                  <a:t> of the observed y values onto the things linear regression can express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Warnings: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Adding more columns (features) can only make the span bigger and the fit better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If some features are very similar, results will be unstable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A9659-5E41-432C-BC07-F73A4CECF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3567833"/>
                <a:ext cx="10886636" cy="1987392"/>
              </a:xfrm>
              <a:blipFill>
                <a:blip r:embed="rId2"/>
                <a:stretch>
                  <a:fillRect l="-504" t="-1534" b="-4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21813-D05D-4B0E-BCDA-56A03E93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29F72-628D-4C34-AF0D-CA775F60A7DE}"/>
                  </a:ext>
                </a:extLst>
              </p:cNvPr>
              <p:cNvSpPr txBox="1"/>
              <p:nvPr/>
            </p:nvSpPr>
            <p:spPr>
              <a:xfrm>
                <a:off x="7663498" y="2867029"/>
                <a:ext cx="2979174" cy="38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29F72-628D-4C34-AF0D-CA775F60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498" y="2867029"/>
                <a:ext cx="2979174" cy="384336"/>
              </a:xfrm>
              <a:prstGeom prst="rect">
                <a:avLst/>
              </a:prstGeom>
              <a:blipFill>
                <a:blip r:embed="rId3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85B2B9E-D088-452B-90C0-F00FB1194CBF}"/>
              </a:ext>
            </a:extLst>
          </p:cNvPr>
          <p:cNvGrpSpPr/>
          <p:nvPr/>
        </p:nvGrpSpPr>
        <p:grpSpPr>
          <a:xfrm>
            <a:off x="3922691" y="904220"/>
            <a:ext cx="4346617" cy="2743200"/>
            <a:chOff x="8251783" y="2273157"/>
            <a:chExt cx="4346617" cy="2743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4FC571-B6F8-4E35-A307-FD06E585E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1783" y="2273157"/>
              <a:ext cx="3590925" cy="2743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60A4FB-1EA1-4B02-BE2F-DD241A9EC704}"/>
                </a:ext>
              </a:extLst>
            </p:cNvPr>
            <p:cNvSpPr txBox="1"/>
            <p:nvPr/>
          </p:nvSpPr>
          <p:spPr>
            <a:xfrm>
              <a:off x="9753600" y="2284511"/>
              <a:ext cx="284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Karla"/>
                </a:rPr>
                <a:t>Observed response values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404EEB-1791-4073-B227-13B895DFE4AC}"/>
                </a:ext>
              </a:extLst>
            </p:cNvPr>
            <p:cNvSpPr txBox="1"/>
            <p:nvPr/>
          </p:nvSpPr>
          <p:spPr>
            <a:xfrm>
              <a:off x="10082277" y="3881638"/>
              <a:ext cx="19065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Karla"/>
                </a:rPr>
                <a:t>Best we can do with a</a:t>
              </a:r>
            </a:p>
            <a:p>
              <a:r>
                <a:rPr lang="en-US" sz="1400" dirty="0">
                  <a:latin typeface="Karla"/>
                </a:rPr>
                <a:t>linear combination of  features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0918DB1-AEF2-415C-942B-3F4EF6A67AF3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9891252" y="4250970"/>
              <a:ext cx="191025" cy="2101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33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12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B7C9-937B-4A12-8F95-E5FB31B4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to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BCBD-5E91-4CB7-A88C-8AE3A12F3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6609872" cy="48279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we’ve done so far is the Machine Learning style of modeling: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Specify a loss function [Squared error] and a model format [y=X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800" dirty="0"/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Find the settings that minimize the loss function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Statistics adds more assumptions and gets back richer results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Adds assumptions about where the data came from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We can ask “What about other beta values? On a different day, might we get that result instead?”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Statistics can answer yes/no via our assumptions about where the data come from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445B2-5EA8-4009-B87D-721A3E49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32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0A4100-88DE-430E-B714-699D7ABAC23F}"/>
              </a:ext>
            </a:extLst>
          </p:cNvPr>
          <p:cNvGrpSpPr/>
          <p:nvPr/>
        </p:nvGrpSpPr>
        <p:grpSpPr>
          <a:xfrm>
            <a:off x="7381022" y="3950645"/>
            <a:ext cx="3672348" cy="2204744"/>
            <a:chOff x="7381022" y="3950645"/>
            <a:chExt cx="3672348" cy="22047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86928B-EFAA-49E4-948E-33E00FB5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9637" y="4228123"/>
              <a:ext cx="3523733" cy="192726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B46622-F6DB-465C-8001-99DA15730A70}"/>
                </a:ext>
              </a:extLst>
            </p:cNvPr>
            <p:cNvSpPr txBox="1"/>
            <p:nvPr/>
          </p:nvSpPr>
          <p:spPr>
            <a:xfrm>
              <a:off x="7381022" y="3950645"/>
              <a:ext cx="3185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Statistics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514800-EE64-47F5-8E58-548E731E5A7D}"/>
              </a:ext>
            </a:extLst>
          </p:cNvPr>
          <p:cNvGrpSpPr/>
          <p:nvPr/>
        </p:nvGrpSpPr>
        <p:grpSpPr>
          <a:xfrm>
            <a:off x="7381022" y="918132"/>
            <a:ext cx="3446773" cy="2808295"/>
            <a:chOff x="7381022" y="918132"/>
            <a:chExt cx="3446773" cy="28082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935581-52EC-45F9-95BD-18FDA51D7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5255" y="1208025"/>
              <a:ext cx="2972540" cy="25184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6BE4549-E45E-4561-804A-28EDB1EC1789}"/>
                    </a:ext>
                  </a:extLst>
                </p:cNvPr>
                <p:cNvSpPr txBox="1"/>
                <p:nvPr/>
              </p:nvSpPr>
              <p:spPr>
                <a:xfrm>
                  <a:off x="8645204" y="3293468"/>
                  <a:ext cx="271479" cy="268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6BE4549-E45E-4561-804A-28EDB1EC17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5204" y="3293468"/>
                  <a:ext cx="271479" cy="268865"/>
                </a:xfrm>
                <a:prstGeom prst="rect">
                  <a:avLst/>
                </a:prstGeom>
                <a:blipFill>
                  <a:blip r:embed="rId4"/>
                  <a:stretch>
                    <a:fillRect l="-31111" t="-2273" r="-11111" b="-38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4FE4E0-60AF-4DEF-B614-57DB8E92D93D}"/>
                    </a:ext>
                  </a:extLst>
                </p:cNvPr>
                <p:cNvSpPr txBox="1"/>
                <p:nvPr/>
              </p:nvSpPr>
              <p:spPr>
                <a:xfrm>
                  <a:off x="10432789" y="3021393"/>
                  <a:ext cx="276644" cy="268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4FE4E0-60AF-4DEF-B614-57DB8E92D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2789" y="3021393"/>
                  <a:ext cx="276644" cy="268865"/>
                </a:xfrm>
                <a:prstGeom prst="rect">
                  <a:avLst/>
                </a:prstGeom>
                <a:blipFill>
                  <a:blip r:embed="rId5"/>
                  <a:stretch>
                    <a:fillRect l="-30435" t="-4545" r="-10870" b="-38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3D04EFC-A4D2-49B1-9249-A6DAB9A7731C}"/>
                    </a:ext>
                  </a:extLst>
                </p:cNvPr>
                <p:cNvSpPr txBox="1"/>
                <p:nvPr/>
              </p:nvSpPr>
              <p:spPr>
                <a:xfrm>
                  <a:off x="7855255" y="1679816"/>
                  <a:ext cx="454271" cy="268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𝑙𝑜𝑠𝑠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3D04EFC-A4D2-49B1-9249-A6DAB9A773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5255" y="1679816"/>
                  <a:ext cx="454271" cy="268865"/>
                </a:xfrm>
                <a:prstGeom prst="rect">
                  <a:avLst/>
                </a:prstGeom>
                <a:blipFill>
                  <a:blip r:embed="rId6"/>
                  <a:stretch>
                    <a:fillRect l="-13514" r="-14865" b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32E2D9-88CC-496C-B208-C05FEB2F7E46}"/>
                </a:ext>
              </a:extLst>
            </p:cNvPr>
            <p:cNvSpPr txBox="1"/>
            <p:nvPr/>
          </p:nvSpPr>
          <p:spPr>
            <a:xfrm>
              <a:off x="7381022" y="918132"/>
              <a:ext cx="3185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Machine Learning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B502AF-FA8F-4488-B29E-568CAF06E61B}"/>
              </a:ext>
            </a:extLst>
          </p:cNvPr>
          <p:cNvGrpSpPr/>
          <p:nvPr/>
        </p:nvGrpSpPr>
        <p:grpSpPr>
          <a:xfrm>
            <a:off x="10019775" y="2163845"/>
            <a:ext cx="1811444" cy="685109"/>
            <a:chOff x="10019775" y="2163845"/>
            <a:chExt cx="1811444" cy="68510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879A1D0-9429-42B0-984B-CF044A6D6BBE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10019775" y="2417774"/>
              <a:ext cx="1043427" cy="4311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95CC72-9C65-4F14-89A9-F7E40DA0874E}"/>
                </a:ext>
              </a:extLst>
            </p:cNvPr>
            <p:cNvSpPr txBox="1"/>
            <p:nvPr/>
          </p:nvSpPr>
          <p:spPr>
            <a:xfrm>
              <a:off x="11063202" y="2163845"/>
              <a:ext cx="768017" cy="50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Karla"/>
                </a:rPr>
                <a:t>Optimal Betas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1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ACE1-13C1-4465-BC10-5D241B4B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437980-D287-4979-A421-C68565EA7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5607436" cy="4974686"/>
              </a:xfrm>
            </p:spPr>
            <p:txBody>
              <a:bodyPr/>
              <a:lstStyle/>
              <a:p>
                <a:r>
                  <a:rPr lang="en-US" sz="2000" dirty="0"/>
                  <a:t>What are Statistics’ assumptions about the linear regression data?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observed X values simply </a:t>
                </a:r>
                <a:r>
                  <a:rPr lang="en-US" sz="2000" i="1" dirty="0"/>
                  <a:t>are.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observed y come from 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𝑠𝑖𝑔𝑚𝑎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distribution, mu(x) is linear, and each y is drawn </a:t>
                </a:r>
                <a:r>
                  <a:rPr lang="en-US" sz="2000" i="1" dirty="0"/>
                  <a:t>independently</a:t>
                </a:r>
                <a:r>
                  <a:rPr lang="en-US" sz="2000" dirty="0"/>
                  <a:t> from the others</a:t>
                </a:r>
                <a:endParaRPr lang="en-US" sz="2000" i="1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For all observations i: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     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Equivalently, column y 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𝑚𝑣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1800" i="1" dirty="0"/>
              </a:p>
              <a:p>
                <a:r>
                  <a:rPr lang="en-US" sz="2000" dirty="0"/>
                  <a:t>Why these assumptions?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Any story about how the X data came to be is problem-dependent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Makes the problem solvable using 1800s era tools</a:t>
                </a:r>
              </a:p>
              <a:p>
                <a:r>
                  <a:rPr lang="en-US" sz="2000" dirty="0"/>
                  <a:t>Question: How could we alter these assumptions?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437980-D287-4979-A421-C68565EA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5607436" cy="4974686"/>
              </a:xfrm>
              <a:blipFill>
                <a:blip r:embed="rId3"/>
                <a:stretch>
                  <a:fillRect l="-1196" t="-613" r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09732-59CB-4E53-84E1-94A63AA2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1CD1E-6C0E-4C30-94BE-E1F94B51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851" y="2949534"/>
            <a:ext cx="5259364" cy="2876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A44F89-EA8B-4498-825A-CB8EED33F30D}"/>
              </a:ext>
            </a:extLst>
          </p:cNvPr>
          <p:cNvSpPr/>
          <p:nvPr/>
        </p:nvSpPr>
        <p:spPr>
          <a:xfrm>
            <a:off x="6466582" y="5820556"/>
            <a:ext cx="52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Image from: http://bolt.mph.ufl.edu/6050-6052/unit-4b/module-15/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00705C-DB0F-4B68-ACD0-FAA1E891B5F0}"/>
                  </a:ext>
                </a:extLst>
              </p:cNvPr>
              <p:cNvSpPr/>
              <p:nvPr/>
            </p:nvSpPr>
            <p:spPr>
              <a:xfrm>
                <a:off x="8091272" y="1638881"/>
                <a:ext cx="1064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00705C-DB0F-4B68-ACD0-FAA1E891B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272" y="1638881"/>
                <a:ext cx="106426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2F774D-5B0B-4716-93DC-A0A44DB1E128}"/>
                  </a:ext>
                </a:extLst>
              </p:cNvPr>
              <p:cNvSpPr/>
              <p:nvPr/>
            </p:nvSpPr>
            <p:spPr>
              <a:xfrm>
                <a:off x="9468578" y="1638881"/>
                <a:ext cx="2231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unknown constant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2F774D-5B0B-4716-93DC-A0A44DB1E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578" y="1638881"/>
                <a:ext cx="2231637" cy="369332"/>
              </a:xfrm>
              <a:prstGeom prst="rect">
                <a:avLst/>
              </a:prstGeom>
              <a:blipFill>
                <a:blip r:embed="rId6"/>
                <a:stretch>
                  <a:fillRect t="-10000" r="-24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0D73C5-135D-48D4-923F-9BC72FD3D20C}"/>
                  </a:ext>
                </a:extLst>
              </p:cNvPr>
              <p:cNvSpPr/>
              <p:nvPr/>
            </p:nvSpPr>
            <p:spPr>
              <a:xfrm>
                <a:off x="7082149" y="832590"/>
                <a:ext cx="308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vector of unknown constants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0D73C5-135D-48D4-923F-9BC72FD3D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149" y="832590"/>
                <a:ext cx="3082511" cy="369332"/>
              </a:xfrm>
              <a:prstGeom prst="rect">
                <a:avLst/>
              </a:prstGeom>
              <a:blipFill>
                <a:blip r:embed="rId7"/>
                <a:stretch>
                  <a:fillRect l="-594" t="-10000" r="-13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03883F-4449-4B70-936F-F1BE14556782}"/>
              </a:ext>
            </a:extLst>
          </p:cNvPr>
          <p:cNvCxnSpPr>
            <a:stCxn id="10" idx="2"/>
            <a:endCxn id="7" idx="0"/>
          </p:cNvCxnSpPr>
          <p:nvPr/>
        </p:nvCxnSpPr>
        <p:spPr>
          <a:xfrm>
            <a:off x="8623405" y="1201922"/>
            <a:ext cx="0" cy="436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F70C19-D7C2-4E56-B669-3CAB7641A8EB}"/>
              </a:ext>
            </a:extLst>
          </p:cNvPr>
          <p:cNvGrpSpPr/>
          <p:nvPr/>
        </p:nvGrpSpPr>
        <p:grpSpPr>
          <a:xfrm>
            <a:off x="8546967" y="2008213"/>
            <a:ext cx="2037430" cy="734226"/>
            <a:chOff x="8546967" y="2008213"/>
            <a:chExt cx="2037430" cy="734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A9C4749-BE47-47BE-9619-1CCE857216F2}"/>
                    </a:ext>
                  </a:extLst>
                </p:cNvPr>
                <p:cNvSpPr/>
                <p:nvPr/>
              </p:nvSpPr>
              <p:spPr>
                <a:xfrm>
                  <a:off x="8546967" y="2373107"/>
                  <a:ext cx="15090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A9C4749-BE47-47BE-9619-1CCE857216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6967" y="2373107"/>
                  <a:ext cx="150906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823EBE-00EE-46E7-B627-B56A575569D8}"/>
                </a:ext>
              </a:extLst>
            </p:cNvPr>
            <p:cNvCxnSpPr>
              <a:cxnSpLocks/>
              <a:stCxn id="8" idx="2"/>
              <a:endCxn id="5" idx="0"/>
            </p:cNvCxnSpPr>
            <p:nvPr/>
          </p:nvCxnSpPr>
          <p:spPr>
            <a:xfrm flipH="1">
              <a:off x="9301500" y="2008213"/>
              <a:ext cx="1282897" cy="3648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C7757BB-8CA6-4140-9C41-1E4F6E575A8B}"/>
                </a:ext>
              </a:extLst>
            </p:cNvPr>
            <p:cNvCxnSpPr>
              <a:stCxn id="7" idx="2"/>
              <a:endCxn id="5" idx="0"/>
            </p:cNvCxnSpPr>
            <p:nvPr/>
          </p:nvCxnSpPr>
          <p:spPr>
            <a:xfrm>
              <a:off x="8623405" y="2008213"/>
              <a:ext cx="678095" cy="3648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28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8646-9961-49E6-A9EB-612148B7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Likelihood: the other 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043B4-874D-47BB-9AA7-63B22C85B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501984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need to guess at the unknown values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Maximum Likelihood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Rule: Guess whatever values of the unknowns make the observed data as probable as possible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 a loss function, we feel pain when the data surprise the model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Only works if we have a likelihood function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Likelihood maps (dataset) -&gt; (probability of seeing that dataset); uses parameter values (e.g.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 in the calculation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Actually maximizing can be hard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But, Maximum Likelihood can be shown to be a </a:t>
                </a:r>
                <a:r>
                  <a:rPr lang="en-US" sz="2400" i="1" dirty="0"/>
                  <a:t>very</a:t>
                </a:r>
                <a:r>
                  <a:rPr lang="en-US" sz="2400" dirty="0"/>
                  <a:t> good guessing strategy, especially with lots of observations (see Stat 111 or 211)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043B4-874D-47BB-9AA7-63B22C85B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5019842"/>
              </a:xfrm>
              <a:blipFill>
                <a:blip r:embed="rId2"/>
                <a:stretch>
                  <a:fillRect l="-945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BE117-9F0C-4637-828B-61458649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8646-9961-49E6-A9EB-612148B7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Likelihood: the other ML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043B4-874D-47BB-9AA7-63B22C85B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501984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Likelihood (Probability of seeing data y, given parameters X,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):</a:t>
                </a:r>
                <a:endParaRPr lang="en-US" sz="1600" dirty="0"/>
              </a:p>
              <a:p>
                <a:pPr algn="ctr"/>
                <a:r>
                  <a:rPr lang="en-US" sz="1800" dirty="0"/>
                  <a:t>	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algn="ctr"/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Since X is constant, we’re maximizing by choosing the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2200" dirty="0"/>
                  <a:t> and scalar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Finding optimal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2200" dirty="0"/>
                  <a:t> quickly reduces to the least squares problem we just saw: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:endParaRPr lang="en-US" sz="18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a typeface="Cambria Math" panose="02040503050406030204" pitchFamily="18" charset="0"/>
                  </a:rPr>
                  <a:t>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residuals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under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optimal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dirty="0" smtClean="0"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observations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ea typeface="Cambria Math" panose="02040503050406030204" pitchFamily="18" charset="0"/>
                          </a:rPr>
                          <m:t>features</m:t>
                        </m:r>
                        <m:r>
                          <m:rPr>
                            <m:nor/>
                          </m:rPr>
                          <a:rPr lang="en-US" sz="2200" dirty="0" smtClean="0"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043B4-874D-47BB-9AA7-63B22C85B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5019842"/>
              </a:xfrm>
              <a:blipFill>
                <a:blip r:embed="rId2"/>
                <a:stretch>
                  <a:fillRect l="-826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BE117-9F0C-4637-828B-61458649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F8CA-066A-4224-9812-234DF1A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assumptions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CC00D-11D3-49A8-A9CC-B2F454E8B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4937907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actually get the joint distribution of the betas: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HW investigates the variance term: how well we can learn each beta, and whether one is linked to another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It depends on X!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It doesn’t depend on y! (If our assumptions are correct</a:t>
                </a: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Lets us attach error bars to our estimates,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=3±.2</m:t>
                    </m:r>
                  </m:oMath>
                </a14:m>
                <a:endParaRPr lang="en-US" sz="24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Main question: What can we do to our X matrix to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CC00D-11D3-49A8-A9CC-B2F454E8B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4937907"/>
              </a:xfrm>
              <a:blipFill>
                <a:blip r:embed="rId2"/>
                <a:stretch>
                  <a:fillRect l="-826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6A44-6D31-46E4-A26A-8DBFB549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F383-399D-480C-84A7-C5DE10D6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62FD-73E7-4DD6-8C5D-87C88E0D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9379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can add assumptions about where the data came from and get richer statements from our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Likelihood is a function that tells us how likely any given dataset is. Plug in data, get a probability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MLE finds the parameter settings that make our data as likely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Finding the MLE parameter values can be hard, sometimes possible via calculus, often requires computer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41C0C-D9C8-49DA-B0F4-68C2D99E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2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10265832" cy="1362076"/>
          </a:xfrm>
        </p:spPr>
        <p:txBody>
          <a:bodyPr/>
          <a:lstStyle/>
          <a:p>
            <a:r>
              <a:rPr lang="en-US" dirty="0"/>
              <a:t>Statistics: Hypothesis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OR: WHAT PARAMETERS EXPLAIN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3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7C21-777C-44C0-B8F7-11DE56FB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Popper’s Grave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10BF-CD91-4D4A-99CD-60F76EB2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6617252" cy="50762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It’s impossible to prove a model is correct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In fact, there are many correct models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Can you prove increasing a parameter by .0000001% is incorrect?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can only rule models out.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great tragedy is that you have been taught to rule out just ONE model, and then quit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1C18B-04DE-4C95-8C57-FA3C91B1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EB0A7-063B-4993-A646-416E6EFF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162" y="1120821"/>
            <a:ext cx="3460106" cy="519015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00D28FE-677D-4A9D-8623-3F1040528557}"/>
              </a:ext>
            </a:extLst>
          </p:cNvPr>
          <p:cNvGrpSpPr/>
          <p:nvPr/>
        </p:nvGrpSpPr>
        <p:grpSpPr>
          <a:xfrm>
            <a:off x="7650680" y="1120823"/>
            <a:ext cx="3460111" cy="5190157"/>
            <a:chOff x="7653163" y="1120821"/>
            <a:chExt cx="3460111" cy="51901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7A8E45-2A8C-4432-AA6C-3C9DE1ABA14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3163" y="1120821"/>
              <a:ext cx="865027" cy="12975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64F484-6991-4B84-92D6-98F95FA6AE6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188" y="1120821"/>
              <a:ext cx="865027" cy="12975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E5C180-26E1-405D-8479-8DC58E27C5F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3213" y="1120821"/>
              <a:ext cx="865027" cy="12975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FE8F43-AA44-4162-86B6-5F120067A9C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8238" y="1120821"/>
              <a:ext cx="865027" cy="12975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563FA4-4700-4BBD-B406-9DC40293681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3166" y="2418360"/>
              <a:ext cx="865027" cy="12975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A0A2A0-57D9-4056-A252-9C147DEA38C5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191" y="2418360"/>
              <a:ext cx="865027" cy="12975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511DFEC-20BF-46B7-92D2-BB486CA73ED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3216" y="2418360"/>
              <a:ext cx="865027" cy="12975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799EC85-17C2-49DB-8124-A1346D3D045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8241" y="2418360"/>
              <a:ext cx="865027" cy="12975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7ECDFAA-02BD-4476-ABC7-4608349C4C4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3169" y="3715899"/>
              <a:ext cx="865027" cy="12975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C81E13-0903-4182-8629-1FA8D814A3E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194" y="3715899"/>
              <a:ext cx="865027" cy="12975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C2FAE7-51B7-4DA1-B392-B7D70898814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3219" y="3715899"/>
              <a:ext cx="865027" cy="12975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AB0D67C-ABC2-4398-B642-A9C63B35BDB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8244" y="3715899"/>
              <a:ext cx="865027" cy="12975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68A114D-2326-49FC-9154-6D0F88F91735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3172" y="5013438"/>
              <a:ext cx="865027" cy="129754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7BB070-31B2-4DBB-966F-22DCBE894D8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197" y="5013438"/>
              <a:ext cx="865027" cy="12975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CDE3E72-67C1-46A5-93E2-8ED0DA5BAD2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3222" y="5013438"/>
              <a:ext cx="865027" cy="12975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495401A-AB8F-4194-921C-E6B6B57FFD7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8247" y="5013438"/>
              <a:ext cx="865027" cy="1297540"/>
            </a:xfrm>
            <a:prstGeom prst="rect">
              <a:avLst/>
            </a:prstGeom>
          </p:spPr>
        </p:pic>
      </p:grp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D3348500-DCED-486B-A618-35F06E1B32C5}"/>
              </a:ext>
            </a:extLst>
          </p:cNvPr>
          <p:cNvSpPr/>
          <p:nvPr/>
        </p:nvSpPr>
        <p:spPr>
          <a:xfrm>
            <a:off x="9288307" y="4830876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FF34E932-20A1-4345-9F7F-411BF2A7616B}"/>
              </a:ext>
            </a:extLst>
          </p:cNvPr>
          <p:cNvSpPr/>
          <p:nvPr/>
        </p:nvSpPr>
        <p:spPr>
          <a:xfrm>
            <a:off x="8420859" y="3558641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B064DAF2-CF34-428F-A9FF-62F3DAC82895}"/>
              </a:ext>
            </a:extLst>
          </p:cNvPr>
          <p:cNvSpPr/>
          <p:nvPr/>
        </p:nvSpPr>
        <p:spPr>
          <a:xfrm>
            <a:off x="7553411" y="2286406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EE324878-FA87-4526-ABD2-19207F9606F8}"/>
              </a:ext>
            </a:extLst>
          </p:cNvPr>
          <p:cNvSpPr/>
          <p:nvPr/>
        </p:nvSpPr>
        <p:spPr>
          <a:xfrm>
            <a:off x="8420859" y="4830876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0F7AB266-8EA7-4E25-8C5F-A8D72D851598}"/>
              </a:ext>
            </a:extLst>
          </p:cNvPr>
          <p:cNvSpPr/>
          <p:nvPr/>
        </p:nvSpPr>
        <p:spPr>
          <a:xfrm>
            <a:off x="9297150" y="2261101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A6DB3B82-AD04-4BED-B2C3-49A9F44D2F75}"/>
              </a:ext>
            </a:extLst>
          </p:cNvPr>
          <p:cNvSpPr/>
          <p:nvPr/>
        </p:nvSpPr>
        <p:spPr>
          <a:xfrm>
            <a:off x="10131800" y="3545989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BC3324F4-526B-4C59-81A9-3397A33ECE57}"/>
              </a:ext>
            </a:extLst>
          </p:cNvPr>
          <p:cNvSpPr/>
          <p:nvPr/>
        </p:nvSpPr>
        <p:spPr>
          <a:xfrm>
            <a:off x="10157327" y="2286406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1F7BBEEE-44DB-42C7-8C5B-3A13A5DB10E1}"/>
              </a:ext>
            </a:extLst>
          </p:cNvPr>
          <p:cNvSpPr/>
          <p:nvPr/>
        </p:nvSpPr>
        <p:spPr>
          <a:xfrm>
            <a:off x="10131799" y="916124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29895948-200E-4E72-974C-553FB5728267}"/>
              </a:ext>
            </a:extLst>
          </p:cNvPr>
          <p:cNvSpPr/>
          <p:nvPr/>
        </p:nvSpPr>
        <p:spPr>
          <a:xfrm>
            <a:off x="8420859" y="926239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3B9C28D0-E0C3-42B1-9FD8-A86500D385B2}"/>
              </a:ext>
            </a:extLst>
          </p:cNvPr>
          <p:cNvSpPr/>
          <p:nvPr/>
        </p:nvSpPr>
        <p:spPr>
          <a:xfrm>
            <a:off x="9270701" y="3588187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3D7530-BAF9-43FA-8F9B-36C0FBB6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810" y="1120820"/>
            <a:ext cx="3460106" cy="5190159"/>
          </a:xfrm>
          <a:prstGeom prst="rect">
            <a:avLst/>
          </a:prstGeo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7E5587E-8335-4786-AC5B-F767D82011D3}"/>
              </a:ext>
            </a:extLst>
          </p:cNvPr>
          <p:cNvSpPr/>
          <p:nvPr/>
        </p:nvSpPr>
        <p:spPr>
          <a:xfrm>
            <a:off x="6977117" y="-340136"/>
            <a:ext cx="4865591" cy="7797554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3956384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1429-3C73-4203-B16F-9C97B5F2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2DE1-F301-476E-86D6-483629C7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6670877" cy="49521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Important: a ‘model’ is a (probabilistic) story about how the data came to be, complete with </a:t>
            </a:r>
            <a:r>
              <a:rPr lang="en-US" sz="2400" i="1" dirty="0"/>
              <a:t>specified values of every parameter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model produces many possible datasets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only have one observed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can we tell if a model is wrong?</a:t>
            </a:r>
            <a:endParaRPr lang="en-US" sz="1200" dirty="0"/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model is unlikely to reproduce the aspects of the data that we care about, it has to go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Therefore, we have some real-number summary of the dataset (a ‘statistic’) by which we’ll compare model-generated datasets and our observed dataset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statistics produced by the model are clearly different than the one from the real data, we reject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520D3-4ABE-4834-AEC2-5021A8B9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84F7E-0F2E-4534-AEC6-701DDC4A7471}"/>
              </a:ext>
            </a:extLst>
          </p:cNvPr>
          <p:cNvSpPr/>
          <p:nvPr/>
        </p:nvSpPr>
        <p:spPr>
          <a:xfrm>
            <a:off x="8569253" y="1177758"/>
            <a:ext cx="2494844" cy="447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0D6913-3519-4749-A598-BF35992CBDD1}"/>
              </a:ext>
            </a:extLst>
          </p:cNvPr>
          <p:cNvGrpSpPr/>
          <p:nvPr/>
        </p:nvGrpSpPr>
        <p:grpSpPr>
          <a:xfrm>
            <a:off x="7828841" y="2444135"/>
            <a:ext cx="4018849" cy="747805"/>
            <a:chOff x="7828841" y="2444135"/>
            <a:chExt cx="4018849" cy="7478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FA83A6-D17D-45EF-AE47-EFD04CFA8052}"/>
                </a:ext>
              </a:extLst>
            </p:cNvPr>
            <p:cNvSpPr/>
            <p:nvPr/>
          </p:nvSpPr>
          <p:spPr>
            <a:xfrm>
              <a:off x="7828841" y="2737435"/>
              <a:ext cx="581380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 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0C9681-8B01-4B52-B71C-A3A805EECF89}"/>
                </a:ext>
              </a:extLst>
            </p:cNvPr>
            <p:cNvSpPr/>
            <p:nvPr/>
          </p:nvSpPr>
          <p:spPr>
            <a:xfrm>
              <a:off x="8974664" y="2739656"/>
              <a:ext cx="581380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 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957AC7-7F00-4BC1-AC74-3B4FA3D3AB7F}"/>
                </a:ext>
              </a:extLst>
            </p:cNvPr>
            <p:cNvSpPr/>
            <p:nvPr/>
          </p:nvSpPr>
          <p:spPr>
            <a:xfrm>
              <a:off x="10120487" y="2741877"/>
              <a:ext cx="581380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 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8B8515-C04D-4958-9B6D-0E2069ADF92A}"/>
                </a:ext>
              </a:extLst>
            </p:cNvPr>
            <p:cNvSpPr/>
            <p:nvPr/>
          </p:nvSpPr>
          <p:spPr>
            <a:xfrm>
              <a:off x="11266310" y="2744098"/>
              <a:ext cx="581380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 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589817F-CCF9-4A2F-9CCB-F0B8551D05A5}"/>
                </a:ext>
              </a:extLst>
            </p:cNvPr>
            <p:cNvCxnSpPr>
              <a:stCxn id="6" idx="2"/>
              <a:endCxn id="17" idx="0"/>
            </p:cNvCxnSpPr>
            <p:nvPr/>
          </p:nvCxnSpPr>
          <p:spPr>
            <a:xfrm>
              <a:off x="8119531" y="2444135"/>
              <a:ext cx="0" cy="2933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DD2C495-98A5-4F66-9814-AE2974A59948}"/>
                </a:ext>
              </a:extLst>
            </p:cNvPr>
            <p:cNvCxnSpPr>
              <a:cxnSpLocks/>
              <a:stCxn id="7" idx="2"/>
              <a:endCxn id="18" idx="0"/>
            </p:cNvCxnSpPr>
            <p:nvPr/>
          </p:nvCxnSpPr>
          <p:spPr>
            <a:xfrm>
              <a:off x="9265354" y="2444135"/>
              <a:ext cx="0" cy="29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06BFC1A-B40C-4821-A4CF-476F0369DEA8}"/>
                </a:ext>
              </a:extLst>
            </p:cNvPr>
            <p:cNvCxnSpPr>
              <a:cxnSpLocks/>
            </p:cNvCxnSpPr>
            <p:nvPr/>
          </p:nvCxnSpPr>
          <p:spPr>
            <a:xfrm>
              <a:off x="10411177" y="2444135"/>
              <a:ext cx="0" cy="29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3119DBD-B297-4D66-8CFA-4BB177C654B1}"/>
                </a:ext>
              </a:extLst>
            </p:cNvPr>
            <p:cNvCxnSpPr>
              <a:cxnSpLocks/>
            </p:cNvCxnSpPr>
            <p:nvPr/>
          </p:nvCxnSpPr>
          <p:spPr>
            <a:xfrm>
              <a:off x="11557000" y="2444135"/>
              <a:ext cx="0" cy="29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44308D-7ED0-4883-B99E-5681C4993919}"/>
              </a:ext>
            </a:extLst>
          </p:cNvPr>
          <p:cNvGrpSpPr/>
          <p:nvPr/>
        </p:nvGrpSpPr>
        <p:grpSpPr>
          <a:xfrm>
            <a:off x="8119531" y="3185277"/>
            <a:ext cx="3869269" cy="2411769"/>
            <a:chOff x="8119531" y="3185277"/>
            <a:chExt cx="3869269" cy="241176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85BA13-CCB9-4AE7-942F-264F25D5F5EC}"/>
                </a:ext>
              </a:extLst>
            </p:cNvPr>
            <p:cNvCxnSpPr/>
            <p:nvPr/>
          </p:nvCxnSpPr>
          <p:spPr>
            <a:xfrm>
              <a:off x="8703733" y="3517148"/>
              <a:ext cx="0" cy="16756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AAC3591-1451-4339-8D07-12680FCEC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3733" y="5192796"/>
              <a:ext cx="32850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8F653B-E083-4EFF-A496-FCC7B8617CE4}"/>
                </a:ext>
              </a:extLst>
            </p:cNvPr>
            <p:cNvSpPr/>
            <p:nvPr/>
          </p:nvSpPr>
          <p:spPr>
            <a:xfrm>
              <a:off x="8782756" y="3928540"/>
              <a:ext cx="2088444" cy="1253058"/>
            </a:xfrm>
            <a:custGeom>
              <a:avLst/>
              <a:gdLst>
                <a:gd name="connsiteX0" fmla="*/ 0 w 2088444"/>
                <a:gd name="connsiteY0" fmla="*/ 1119813 h 1119813"/>
                <a:gd name="connsiteX1" fmla="*/ 598311 w 2088444"/>
                <a:gd name="connsiteY1" fmla="*/ 69946 h 1119813"/>
                <a:gd name="connsiteX2" fmla="*/ 1004711 w 2088444"/>
                <a:gd name="connsiteY2" fmla="*/ 182835 h 1119813"/>
                <a:gd name="connsiteX3" fmla="*/ 1524000 w 2088444"/>
                <a:gd name="connsiteY3" fmla="*/ 871457 h 1119813"/>
                <a:gd name="connsiteX4" fmla="*/ 2088444 w 2088444"/>
                <a:gd name="connsiteY4" fmla="*/ 1097235 h 1119813"/>
                <a:gd name="connsiteX5" fmla="*/ 2088444 w 2088444"/>
                <a:gd name="connsiteY5" fmla="*/ 1097235 h 1119813"/>
                <a:gd name="connsiteX6" fmla="*/ 2088444 w 2088444"/>
                <a:gd name="connsiteY6" fmla="*/ 1119813 h 111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8444" h="1119813">
                  <a:moveTo>
                    <a:pt x="0" y="1119813"/>
                  </a:moveTo>
                  <a:cubicBezTo>
                    <a:pt x="215429" y="672961"/>
                    <a:pt x="430859" y="226109"/>
                    <a:pt x="598311" y="69946"/>
                  </a:cubicBezTo>
                  <a:cubicBezTo>
                    <a:pt x="765763" y="-86217"/>
                    <a:pt x="850430" y="49250"/>
                    <a:pt x="1004711" y="182835"/>
                  </a:cubicBezTo>
                  <a:cubicBezTo>
                    <a:pt x="1158993" y="316420"/>
                    <a:pt x="1343378" y="719057"/>
                    <a:pt x="1524000" y="871457"/>
                  </a:cubicBezTo>
                  <a:cubicBezTo>
                    <a:pt x="1704622" y="1023857"/>
                    <a:pt x="2088444" y="1097235"/>
                    <a:pt x="2088444" y="1097235"/>
                  </a:cubicBezTo>
                  <a:lnTo>
                    <a:pt x="2088444" y="1097235"/>
                  </a:lnTo>
                  <a:lnTo>
                    <a:pt x="2088444" y="1119813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FB24A-C78F-4598-8B1E-BD3C12F797B6}"/>
                </a:ext>
              </a:extLst>
            </p:cNvPr>
            <p:cNvSpPr txBox="1"/>
            <p:nvPr/>
          </p:nvSpPr>
          <p:spPr>
            <a:xfrm>
              <a:off x="8750299" y="5227714"/>
              <a:ext cx="1783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Value of Statistic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D9BCA3D-C0A6-4BE6-AF06-F8CFE41B05BF}"/>
                </a:ext>
              </a:extLst>
            </p:cNvPr>
            <p:cNvCxnSpPr>
              <a:stCxn id="17" idx="2"/>
              <a:endCxn id="15" idx="1"/>
            </p:cNvCxnSpPr>
            <p:nvPr/>
          </p:nvCxnSpPr>
          <p:spPr>
            <a:xfrm>
              <a:off x="8119531" y="3185277"/>
              <a:ext cx="1261536" cy="8215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949604F-A131-459E-B237-6905CC4C06A3}"/>
                </a:ext>
              </a:extLst>
            </p:cNvPr>
            <p:cNvCxnSpPr>
              <a:cxnSpLocks/>
              <a:stCxn id="18" idx="2"/>
              <a:endCxn id="15" idx="1"/>
            </p:cNvCxnSpPr>
            <p:nvPr/>
          </p:nvCxnSpPr>
          <p:spPr>
            <a:xfrm>
              <a:off x="9265354" y="3187498"/>
              <a:ext cx="115713" cy="8193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3FC737A-42BD-455F-B6D7-BA32F4535AF4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>
              <a:off x="9787467" y="3189719"/>
              <a:ext cx="623710" cy="9434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E73C9A-4801-4FA3-A9D6-97662539814C}"/>
                </a:ext>
              </a:extLst>
            </p:cNvPr>
            <p:cNvCxnSpPr>
              <a:cxnSpLocks/>
              <a:stCxn id="20" idx="2"/>
              <a:endCxn id="15" idx="3"/>
            </p:cNvCxnSpPr>
            <p:nvPr/>
          </p:nvCxnSpPr>
          <p:spPr>
            <a:xfrm flipH="1">
              <a:off x="10306756" y="3191940"/>
              <a:ext cx="1250244" cy="17117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60F08-35DB-4BF9-A5FD-EA138C1C0FEA}"/>
                </a:ext>
              </a:extLst>
            </p:cNvPr>
            <p:cNvSpPr txBox="1"/>
            <p:nvPr/>
          </p:nvSpPr>
          <p:spPr>
            <a:xfrm rot="16200000">
              <a:off x="7851096" y="4170306"/>
              <a:ext cx="1185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Frequency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7656A17-88C9-4A47-8E93-F1EF26A8DA5D}"/>
              </a:ext>
            </a:extLst>
          </p:cNvPr>
          <p:cNvSpPr/>
          <p:nvPr/>
        </p:nvSpPr>
        <p:spPr>
          <a:xfrm>
            <a:off x="8717850" y="5905946"/>
            <a:ext cx="942622" cy="447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Obs. Dataset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C6E3BD-3349-4E79-A237-60F0441C2496}"/>
              </a:ext>
            </a:extLst>
          </p:cNvPr>
          <p:cNvSpPr/>
          <p:nvPr/>
        </p:nvSpPr>
        <p:spPr>
          <a:xfrm>
            <a:off x="10196695" y="5905946"/>
            <a:ext cx="623710" cy="447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Obs.</a:t>
            </a:r>
          </a:p>
          <a:p>
            <a:pPr algn="ctr"/>
            <a:r>
              <a:rPr lang="en-US" dirty="0"/>
              <a:t>Stat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BE0C5F-4419-4C2E-85B9-AFD0B7FEAA65}"/>
              </a:ext>
            </a:extLst>
          </p:cNvPr>
          <p:cNvCxnSpPr>
            <a:stCxn id="41" idx="3"/>
            <a:endCxn id="42" idx="1"/>
          </p:cNvCxnSpPr>
          <p:nvPr/>
        </p:nvCxnSpPr>
        <p:spPr>
          <a:xfrm>
            <a:off x="9660472" y="6129867"/>
            <a:ext cx="5362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1434C2-32E1-4EFE-B7A2-F6965CA2C797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0820405" y="5212590"/>
            <a:ext cx="736595" cy="917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ED803A-6EB0-40BD-AD29-96C46BFF378F}"/>
              </a:ext>
            </a:extLst>
          </p:cNvPr>
          <p:cNvGrpSpPr/>
          <p:nvPr/>
        </p:nvGrpSpPr>
        <p:grpSpPr>
          <a:xfrm>
            <a:off x="7648220" y="1625600"/>
            <a:ext cx="4380091" cy="818535"/>
            <a:chOff x="7648220" y="1625600"/>
            <a:chExt cx="4380091" cy="8185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69B819-EB11-4042-B0F4-D526B4417583}"/>
                </a:ext>
              </a:extLst>
            </p:cNvPr>
            <p:cNvSpPr/>
            <p:nvPr/>
          </p:nvSpPr>
          <p:spPr>
            <a:xfrm>
              <a:off x="7648220" y="1996293"/>
              <a:ext cx="942622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Dataset 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1E625D-14F2-4DE3-9FAC-B61CA50C2AF7}"/>
                </a:ext>
              </a:extLst>
            </p:cNvPr>
            <p:cNvSpPr/>
            <p:nvPr/>
          </p:nvSpPr>
          <p:spPr>
            <a:xfrm>
              <a:off x="8794043" y="1996293"/>
              <a:ext cx="942622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Dataset 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F0787A-C7B6-46A9-9323-4CB27E1DA701}"/>
                </a:ext>
              </a:extLst>
            </p:cNvPr>
            <p:cNvSpPr/>
            <p:nvPr/>
          </p:nvSpPr>
          <p:spPr>
            <a:xfrm>
              <a:off x="9939866" y="1996293"/>
              <a:ext cx="942622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Dataset 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F30233-363B-4939-9A35-333F63AC4F99}"/>
                </a:ext>
              </a:extLst>
            </p:cNvPr>
            <p:cNvSpPr/>
            <p:nvPr/>
          </p:nvSpPr>
          <p:spPr>
            <a:xfrm>
              <a:off x="11085689" y="1996293"/>
              <a:ext cx="942622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Dataset D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F16D8AE-7A0D-4F82-BCE7-777ABBDBEDE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8119531" y="1625600"/>
              <a:ext cx="1697144" cy="3706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4C20387-086E-428E-A6E0-3ACFCED68A96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flipH="1">
              <a:off x="9265354" y="1625600"/>
              <a:ext cx="551321" cy="3706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0E1F506-D150-4785-B1A5-D2EA1E5421D0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9816675" y="1625600"/>
              <a:ext cx="594502" cy="3706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A041A4C-A1CE-482E-9839-8F8031BF79A1}"/>
                </a:ext>
              </a:extLst>
            </p:cNvPr>
            <p:cNvCxnSpPr>
              <a:cxnSpLocks/>
              <a:stCxn id="5" idx="2"/>
              <a:endCxn id="9" idx="0"/>
            </p:cNvCxnSpPr>
            <p:nvPr/>
          </p:nvCxnSpPr>
          <p:spPr>
            <a:xfrm>
              <a:off x="9816675" y="1625600"/>
              <a:ext cx="1740325" cy="3706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13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C6F9-D052-4EFC-904C-E6D6E06F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How to understand any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9716CE-CC6A-4B1D-8E63-F92DC2F59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478277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Any model test specifies:</a:t>
                </a:r>
              </a:p>
              <a:p>
                <a:pPr marL="1257270" lvl="1" indent="-514350">
                  <a:buFont typeface="+mj-lt"/>
                  <a:buAutoNum type="arabicPeriod"/>
                </a:pPr>
                <a:r>
                  <a:rPr lang="en-US" sz="2000" dirty="0"/>
                  <a:t>A (probabilistic) data generating process</a:t>
                </a:r>
              </a:p>
              <a:p>
                <a:pPr marL="1257270" lvl="1" indent="-514350">
                  <a:buFont typeface="+mj-lt"/>
                  <a:buAutoNum type="arabicPeriod"/>
                </a:pPr>
                <a:r>
                  <a:rPr lang="en-US" sz="2000" dirty="0"/>
                  <a:t>A summary we’ll use to compress a dataset</a:t>
                </a:r>
              </a:p>
              <a:p>
                <a:pPr marL="1257270" lvl="1" indent="-514350">
                  <a:buFont typeface="+mj-lt"/>
                  <a:buAutoNum type="arabicPeriod"/>
                </a:pPr>
                <a:r>
                  <a:rPr lang="en-US" sz="2000" dirty="0"/>
                  <a:t>A rule for comparing the observed and the simulated summaries</a:t>
                </a:r>
              </a:p>
              <a:p>
                <a:endParaRPr lang="en-US" sz="2400" dirty="0"/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Example: t-test</a:t>
                </a:r>
              </a:p>
              <a:p>
                <a:pPr marL="1257270" lvl="1" indent="-514350">
                  <a:buFont typeface="+mj-lt"/>
                  <a:buAutoNum type="arabicPeriod"/>
                </a:pPr>
                <a:r>
                  <a:rPr lang="en-US" sz="2000" dirty="0"/>
                  <a:t>The y data are generated via the estimated line/plane, plus Normal(0,sigma) noise, </a:t>
                </a:r>
              </a:p>
              <a:p>
                <a:pPr lvl="2" indent="0">
                  <a:buNone/>
                </a:pPr>
                <a:r>
                  <a:rPr lang="en-US" dirty="0"/>
                  <a:t>  EXCEPT a particular coefficient is actually zero!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2000" dirty="0"/>
                  <a:t>The coefficient we’d calculate for that dataset (minus 0), over the SE of the coefficient</a:t>
                </a:r>
              </a:p>
              <a:p>
                <a:pPr lvl="1" indent="0" algn="ctr">
                  <a:buNone/>
                </a:pPr>
                <a:r>
                  <a:rPr lang="en-US" sz="2000" dirty="0"/>
                  <a:t>t statistic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𝑖𝑚𝑢𝑙𝑎𝑡𝑒𝑑</m:t>
                            </m:r>
                          </m:sub>
                        </m:sSub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</m:acc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bserved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1200120" lvl="1" indent="-457200">
                  <a:buFont typeface="+mj-lt"/>
                  <a:buAutoNum type="arabicPeriod" startAt="3"/>
                </a:pPr>
                <a:r>
                  <a:rPr lang="en-US" sz="2000" dirty="0"/>
                  <a:t>Declare the model bad if the observed result is in the top/bottom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US" sz="2000" dirty="0"/>
                  <a:t>% of simulated results (commonly top/bottom 5%)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9716CE-CC6A-4B1D-8E63-F92DC2F59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4782775"/>
              </a:xfrm>
              <a:blipFill>
                <a:blip r:embed="rId2"/>
                <a:stretch>
                  <a:fillRect l="-826" t="-1019" b="-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2B31A-A996-42E8-A301-404D1685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30F60-6856-4BCB-98B5-34444DEF639E}"/>
              </a:ext>
            </a:extLst>
          </p:cNvPr>
          <p:cNvSpPr txBox="1"/>
          <p:nvPr/>
        </p:nvSpPr>
        <p:spPr>
          <a:xfrm>
            <a:off x="6707563" y="1659466"/>
            <a:ext cx="465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20" lvl="1" algn="r"/>
            <a:r>
              <a:rPr lang="en-US" sz="2000" dirty="0">
                <a:latin typeface="Karla"/>
              </a:rPr>
              <a:t>(</a:t>
            </a:r>
            <a:r>
              <a:rPr lang="en-US" sz="2000" i="1" dirty="0">
                <a:latin typeface="Karla"/>
              </a:rPr>
              <a:t>Jargon: the null hypothesis</a:t>
            </a:r>
            <a:r>
              <a:rPr lang="en-US" sz="2000" dirty="0">
                <a:latin typeface="Karla"/>
              </a:rPr>
              <a:t>)</a:t>
            </a:r>
          </a:p>
          <a:p>
            <a:pPr marL="742920" lvl="1" algn="r"/>
            <a:r>
              <a:rPr lang="en-US" sz="2000" dirty="0">
                <a:latin typeface="Karla"/>
              </a:rPr>
              <a:t> (</a:t>
            </a:r>
            <a:r>
              <a:rPr lang="en-US" sz="2000" i="1" dirty="0">
                <a:latin typeface="Karla"/>
              </a:rPr>
              <a:t>Jargon: a statistic</a:t>
            </a:r>
            <a:r>
              <a:rPr lang="en-US" sz="2000" dirty="0">
                <a:latin typeface="Karla"/>
              </a:rPr>
              <a:t>)</a:t>
            </a:r>
          </a:p>
          <a:p>
            <a:pPr marL="742920" lvl="1" algn="r"/>
            <a:endParaRPr lang="en-US" sz="2000" dirty="0">
              <a:latin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40743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779A2177-9D4C-4DAF-8729-1A22B3BE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81" y="3570598"/>
            <a:ext cx="3209544" cy="213969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748B2CC-6F53-4B90-9F3E-6FE12D22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185" y="3575694"/>
            <a:ext cx="3209544" cy="213969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EDAF46B-1DF2-474A-AFA7-A85BF5B51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181" y="3575693"/>
            <a:ext cx="3209544" cy="2139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D6FB1-E453-484E-A726-EFE6C174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The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65958-906F-4E64-9398-A347C6842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5262585" cy="4703753"/>
              </a:xfrm>
            </p:spPr>
            <p:txBody>
              <a:bodyPr/>
              <a:lstStyle/>
              <a:p>
                <a:r>
                  <a:rPr lang="en-US" sz="2000" dirty="0"/>
                  <a:t>Walkthrough: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set a particular beta we care about to zero (call these betas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𝑛𝑢𝑙𝑙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simulate 10,000 new datasets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𝑛𝑢𝑙𝑙</m:t>
                        </m:r>
                      </m:sub>
                    </m:sSub>
                  </m:oMath>
                </a14:m>
                <a:r>
                  <a:rPr lang="en-US" sz="2000" dirty="0"/>
                  <a:t> as truth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each of the 10,000 datasets, fit a regression against X and plot the values of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we care about (the one we set to zero)</a:t>
                </a:r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plotting the t statistic in each simulation is a little prettier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t statistic calculated from the observed data was 17.8. </a:t>
                </a:r>
                <a:r>
                  <a:rPr lang="en-US" sz="2200" i="1" dirty="0"/>
                  <a:t>Do we think the proposed model generated our data</a:t>
                </a:r>
                <a:r>
                  <a:rPr lang="en-US" sz="22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65958-906F-4E64-9398-A347C6842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5262585" cy="4703753"/>
              </a:xfrm>
              <a:blipFill>
                <a:blip r:embed="rId6"/>
                <a:stretch>
                  <a:fillRect l="-1390" t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531A8-F640-423E-988D-27A3C1B7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BD69B-23E8-4412-96A8-FD0D3EB5DED2}"/>
              </a:ext>
            </a:extLst>
          </p:cNvPr>
          <p:cNvSpPr txBox="1"/>
          <p:nvPr/>
        </p:nvSpPr>
        <p:spPr>
          <a:xfrm>
            <a:off x="833415" y="5675352"/>
            <a:ext cx="10705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arla"/>
              </a:rPr>
              <a:t>One more thing: Amazingly, ‘Student’ knew what results we’d get from the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8010C0-4EA7-478C-A4E3-E68CA76A09DB}"/>
                  </a:ext>
                </a:extLst>
              </p:cNvPr>
              <p:cNvSpPr/>
              <p:nvPr/>
            </p:nvSpPr>
            <p:spPr>
              <a:xfrm>
                <a:off x="7075758" y="1499301"/>
                <a:ext cx="2256279" cy="30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𝑛𝑢𝑙𝑙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=[2.2, 5, 0, 1.6]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8010C0-4EA7-478C-A4E3-E68CA76A0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58" y="1499301"/>
                <a:ext cx="2256279" cy="308524"/>
              </a:xfrm>
              <a:prstGeom prst="rect">
                <a:avLst/>
              </a:prstGeom>
              <a:blipFill>
                <a:blip r:embed="rId7"/>
                <a:stretch>
                  <a:fillRect l="-270" r="-27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6992B1-96A6-4E3E-9EB8-1BFCF8ADE00D}"/>
              </a:ext>
            </a:extLst>
          </p:cNvPr>
          <p:cNvGrpSpPr/>
          <p:nvPr/>
        </p:nvGrpSpPr>
        <p:grpSpPr>
          <a:xfrm>
            <a:off x="6884648" y="2705861"/>
            <a:ext cx="4947343" cy="723140"/>
            <a:chOff x="6884648" y="2705861"/>
            <a:chExt cx="4947343" cy="723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A32B76F-2865-475A-B4FC-96A6F6F272C2}"/>
                    </a:ext>
                  </a:extLst>
                </p:cNvPr>
                <p:cNvSpPr/>
                <p:nvPr/>
              </p:nvSpPr>
              <p:spPr>
                <a:xfrm>
                  <a:off x="6884648" y="3112875"/>
                  <a:ext cx="750940" cy="308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A32B76F-2865-475A-B4FC-96A6F6F27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648" y="3112875"/>
                  <a:ext cx="750940" cy="308524"/>
                </a:xfrm>
                <a:prstGeom prst="rect">
                  <a:avLst/>
                </a:prstGeom>
                <a:blipFill>
                  <a:blip r:embed="rId8"/>
                  <a:stretch>
                    <a:fillRect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89C7DA6-FB6D-428E-8E09-6B28019AA507}"/>
                    </a:ext>
                  </a:extLst>
                </p:cNvPr>
                <p:cNvSpPr/>
                <p:nvPr/>
              </p:nvSpPr>
              <p:spPr>
                <a:xfrm>
                  <a:off x="7828427" y="3110300"/>
                  <a:ext cx="750941" cy="308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89C7DA6-FB6D-428E-8E09-6B28019AA5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8427" y="3110300"/>
                  <a:ext cx="750941" cy="308524"/>
                </a:xfrm>
                <a:prstGeom prst="rect">
                  <a:avLst/>
                </a:prstGeom>
                <a:blipFill>
                  <a:blip r:embed="rId9"/>
                  <a:stretch>
                    <a:fillRect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0DBC65F-28A8-42CE-9F92-CCAEDD26EFFF}"/>
                    </a:ext>
                  </a:extLst>
                </p:cNvPr>
                <p:cNvSpPr/>
                <p:nvPr/>
              </p:nvSpPr>
              <p:spPr>
                <a:xfrm>
                  <a:off x="8772206" y="3107726"/>
                  <a:ext cx="750941" cy="308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0DBC65F-28A8-42CE-9F92-CCAEDD26E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206" y="3107726"/>
                  <a:ext cx="750941" cy="308524"/>
                </a:xfrm>
                <a:prstGeom prst="rect">
                  <a:avLst/>
                </a:prstGeom>
                <a:blipFill>
                  <a:blip r:embed="rId10"/>
                  <a:stretch>
                    <a:fillRect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CB8AD2-C16A-487B-84DC-DBE58EC13595}"/>
                </a:ext>
              </a:extLst>
            </p:cNvPr>
            <p:cNvSpPr/>
            <p:nvPr/>
          </p:nvSpPr>
          <p:spPr>
            <a:xfrm>
              <a:off x="9918352" y="3112875"/>
              <a:ext cx="336651" cy="308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1CB3F0C-CE73-4B8F-872E-A19F92AFFC81}"/>
                    </a:ext>
                  </a:extLst>
                </p:cNvPr>
                <p:cNvSpPr/>
                <p:nvPr/>
              </p:nvSpPr>
              <p:spPr>
                <a:xfrm>
                  <a:off x="10662989" y="3110300"/>
                  <a:ext cx="1169002" cy="3187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10,000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1CB3F0C-CE73-4B8F-872E-A19F92AFFC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2989" y="3110300"/>
                  <a:ext cx="1169002" cy="318701"/>
                </a:xfrm>
                <a:prstGeom prst="rect">
                  <a:avLst/>
                </a:prstGeom>
                <a:blipFill>
                  <a:blip r:embed="rId11"/>
                  <a:stretch>
                    <a:fillRect b="-32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C0281E2-EE39-408A-834E-8E2140CB0E94}"/>
                </a:ext>
              </a:extLst>
            </p:cNvPr>
            <p:cNvCxnSpPr>
              <a:stCxn id="28" idx="2"/>
              <a:endCxn id="33" idx="0"/>
            </p:cNvCxnSpPr>
            <p:nvPr/>
          </p:nvCxnSpPr>
          <p:spPr>
            <a:xfrm>
              <a:off x="7255337" y="2716159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9116425-C0F6-426C-9D06-2291AB4AD860}"/>
                </a:ext>
              </a:extLst>
            </p:cNvPr>
            <p:cNvCxnSpPr>
              <a:cxnSpLocks/>
              <a:stCxn id="29" idx="2"/>
              <a:endCxn id="34" idx="0"/>
            </p:cNvCxnSpPr>
            <p:nvPr/>
          </p:nvCxnSpPr>
          <p:spPr>
            <a:xfrm>
              <a:off x="8199117" y="2713585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A544DEE-BB39-4C3D-A4BA-A5F1AFB7D555}"/>
                </a:ext>
              </a:extLst>
            </p:cNvPr>
            <p:cNvCxnSpPr>
              <a:cxnSpLocks/>
            </p:cNvCxnSpPr>
            <p:nvPr/>
          </p:nvCxnSpPr>
          <p:spPr>
            <a:xfrm>
              <a:off x="9142897" y="2711010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7A2B901-FD7C-4F68-9D14-4ACEC92D7F91}"/>
                </a:ext>
              </a:extLst>
            </p:cNvPr>
            <p:cNvCxnSpPr>
              <a:cxnSpLocks/>
            </p:cNvCxnSpPr>
            <p:nvPr/>
          </p:nvCxnSpPr>
          <p:spPr>
            <a:xfrm>
              <a:off x="10086677" y="2708436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8B243F2-880E-4C01-AFE8-7DE682D63EF9}"/>
                </a:ext>
              </a:extLst>
            </p:cNvPr>
            <p:cNvCxnSpPr>
              <a:cxnSpLocks/>
            </p:cNvCxnSpPr>
            <p:nvPr/>
          </p:nvCxnSpPr>
          <p:spPr>
            <a:xfrm>
              <a:off x="11030457" y="2705861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C7D9935-9C3C-44D3-BFE3-FBEF141A7355}"/>
                </a:ext>
              </a:extLst>
            </p:cNvPr>
            <p:cNvSpPr txBox="1"/>
            <p:nvPr/>
          </p:nvSpPr>
          <p:spPr>
            <a:xfrm>
              <a:off x="7492546" y="2712765"/>
              <a:ext cx="36168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arla"/>
                </a:rPr>
                <a:t>Fit linear regression </a:t>
              </a:r>
              <a:r>
                <a:rPr lang="en-US" sz="20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arla"/>
                </a:rPr>
                <a:t>y_sim</a:t>
              </a:r>
              <a:r>
                <a:rPr lang="en-US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arla"/>
                </a:rPr>
                <a:t> = XB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F980CC-D93E-4336-A804-7CF4E9E7F203}"/>
              </a:ext>
            </a:extLst>
          </p:cNvPr>
          <p:cNvGrpSpPr/>
          <p:nvPr/>
        </p:nvGrpSpPr>
        <p:grpSpPr>
          <a:xfrm>
            <a:off x="6928067" y="1054725"/>
            <a:ext cx="5214385" cy="343734"/>
            <a:chOff x="6928067" y="1054725"/>
            <a:chExt cx="5214385" cy="343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E9B4AB6-F77B-404D-BC55-DE557270CF6D}"/>
                    </a:ext>
                  </a:extLst>
                </p:cNvPr>
                <p:cNvSpPr/>
                <p:nvPr/>
              </p:nvSpPr>
              <p:spPr>
                <a:xfrm>
                  <a:off x="9875989" y="1054725"/>
                  <a:ext cx="2266463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𝑀𝐿𝐸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=[2.2, 5, 3, 1.6]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E9B4AB6-F77B-404D-BC55-DE557270CF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989" y="1054725"/>
                  <a:ext cx="2266463" cy="308524"/>
                </a:xfrm>
                <a:prstGeom prst="rect">
                  <a:avLst/>
                </a:prstGeom>
                <a:blipFill>
                  <a:blip r:embed="rId12"/>
                  <a:stretch>
                    <a:fillRect l="-269" r="-538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9B46ED7-07E2-4665-8A45-D68EA2388C8C}"/>
                    </a:ext>
                  </a:extLst>
                </p:cNvPr>
                <p:cNvSpPr txBox="1"/>
                <p:nvPr/>
              </p:nvSpPr>
              <p:spPr>
                <a:xfrm>
                  <a:off x="6928067" y="1089935"/>
                  <a:ext cx="1994052" cy="308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T-test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b="1" dirty="0"/>
                    <a:t> = 0 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9B46ED7-07E2-4665-8A45-D68EA2388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067" y="1089935"/>
                  <a:ext cx="1994052" cy="308524"/>
                </a:xfrm>
                <a:prstGeom prst="rect">
                  <a:avLst/>
                </a:prstGeom>
                <a:blipFill>
                  <a:blip r:embed="rId13"/>
                  <a:stretch>
                    <a:fillRect l="-2439" t="-12000" b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DFB5C61-8975-446D-A6B2-DBD7FABDD0BB}"/>
              </a:ext>
            </a:extLst>
          </p:cNvPr>
          <p:cNvGrpSpPr/>
          <p:nvPr/>
        </p:nvGrpSpPr>
        <p:grpSpPr>
          <a:xfrm>
            <a:off x="9469227" y="1487086"/>
            <a:ext cx="1340251" cy="329975"/>
            <a:chOff x="9469227" y="1487086"/>
            <a:chExt cx="1340251" cy="329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23E8F6A-96B0-44A9-8AF5-29B56E7D8BC9}"/>
                    </a:ext>
                  </a:extLst>
                </p:cNvPr>
                <p:cNvSpPr/>
                <p:nvPr/>
              </p:nvSpPr>
              <p:spPr>
                <a:xfrm>
                  <a:off x="10424861" y="1508537"/>
                  <a:ext cx="384617" cy="308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23E8F6A-96B0-44A9-8AF5-29B56E7D8B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4861" y="1508537"/>
                  <a:ext cx="384617" cy="308524"/>
                </a:xfrm>
                <a:prstGeom prst="rect">
                  <a:avLst/>
                </a:prstGeom>
                <a:blipFill>
                  <a:blip r:embed="rId14"/>
                  <a:stretch>
                    <a:fillRect r="-49206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6C9B082-BB4F-4AE2-B3F9-6982188F47D4}"/>
                    </a:ext>
                  </a:extLst>
                </p:cNvPr>
                <p:cNvSpPr/>
                <p:nvPr/>
              </p:nvSpPr>
              <p:spPr>
                <a:xfrm>
                  <a:off x="9469227" y="1487086"/>
                  <a:ext cx="704734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6C9B082-BB4F-4AE2-B3F9-6982188F47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9227" y="1487086"/>
                  <a:ext cx="704734" cy="308524"/>
                </a:xfrm>
                <a:prstGeom prst="rect">
                  <a:avLst/>
                </a:prstGeom>
                <a:blipFill>
                  <a:blip r:embed="rId15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91CBB1C-8933-418B-B787-085FE9EC3750}"/>
              </a:ext>
            </a:extLst>
          </p:cNvPr>
          <p:cNvGrpSpPr/>
          <p:nvPr/>
        </p:nvGrpSpPr>
        <p:grpSpPr>
          <a:xfrm>
            <a:off x="6879867" y="1795610"/>
            <a:ext cx="4947343" cy="928152"/>
            <a:chOff x="6879867" y="1795610"/>
            <a:chExt cx="4947343" cy="92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E6AE3D1-6A38-4391-9758-CA5B2DFED142}"/>
                    </a:ext>
                  </a:extLst>
                </p:cNvPr>
                <p:cNvSpPr/>
                <p:nvPr/>
              </p:nvSpPr>
              <p:spPr>
                <a:xfrm>
                  <a:off x="6879867" y="2407636"/>
                  <a:ext cx="750940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E6AE3D1-6A38-4391-9758-CA5B2DFED1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9867" y="2407636"/>
                  <a:ext cx="750940" cy="308524"/>
                </a:xfrm>
                <a:prstGeom prst="rect">
                  <a:avLst/>
                </a:prstGeom>
                <a:blipFill>
                  <a:blip r:embed="rId16"/>
                  <a:stretch>
                    <a:fillRect b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DEF11F-5675-4E71-A549-2C3554DDC14A}"/>
                    </a:ext>
                  </a:extLst>
                </p:cNvPr>
                <p:cNvSpPr/>
                <p:nvPr/>
              </p:nvSpPr>
              <p:spPr>
                <a:xfrm>
                  <a:off x="7823646" y="2405061"/>
                  <a:ext cx="750941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DEF11F-5675-4E71-A549-2C3554DDC1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646" y="2405061"/>
                  <a:ext cx="750941" cy="308524"/>
                </a:xfrm>
                <a:prstGeom prst="rect">
                  <a:avLst/>
                </a:prstGeom>
                <a:blipFill>
                  <a:blip r:embed="rId17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5C278AA-F5A1-429B-8A94-7F2DA7AED98D}"/>
                    </a:ext>
                  </a:extLst>
                </p:cNvPr>
                <p:cNvSpPr/>
                <p:nvPr/>
              </p:nvSpPr>
              <p:spPr>
                <a:xfrm>
                  <a:off x="8767425" y="2402486"/>
                  <a:ext cx="750941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5C278AA-F5A1-429B-8A94-7F2DA7AED9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7425" y="2402486"/>
                  <a:ext cx="750941" cy="308524"/>
                </a:xfrm>
                <a:prstGeom prst="rect">
                  <a:avLst/>
                </a:prstGeom>
                <a:blipFill>
                  <a:blip r:embed="rId18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3E8EAC-228A-4E23-9D16-8244CBEE6449}"/>
                </a:ext>
              </a:extLst>
            </p:cNvPr>
            <p:cNvSpPr/>
            <p:nvPr/>
          </p:nvSpPr>
          <p:spPr>
            <a:xfrm>
              <a:off x="9918352" y="2403774"/>
              <a:ext cx="336651" cy="308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22817C8-8879-494D-A72D-EE9BB8FD6790}"/>
                    </a:ext>
                  </a:extLst>
                </p:cNvPr>
                <p:cNvSpPr/>
                <p:nvPr/>
              </p:nvSpPr>
              <p:spPr>
                <a:xfrm>
                  <a:off x="10658208" y="2405061"/>
                  <a:ext cx="1169002" cy="318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10,000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22817C8-8879-494D-A72D-EE9BB8FD67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8208" y="2405061"/>
                  <a:ext cx="1169002" cy="318701"/>
                </a:xfrm>
                <a:prstGeom prst="rect">
                  <a:avLst/>
                </a:prstGeom>
                <a:blipFill>
                  <a:blip r:embed="rId19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9DF0817-8A8F-4B7F-B624-E6287107121C}"/>
                </a:ext>
              </a:extLst>
            </p:cNvPr>
            <p:cNvCxnSpPr>
              <a:cxnSpLocks/>
              <a:stCxn id="6" idx="2"/>
              <a:endCxn id="65" idx="0"/>
            </p:cNvCxnSpPr>
            <p:nvPr/>
          </p:nvCxnSpPr>
          <p:spPr>
            <a:xfrm>
              <a:off x="8203898" y="1807825"/>
              <a:ext cx="938997" cy="22304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D703894-8494-4854-B88D-AA5AB38F8720}"/>
                </a:ext>
              </a:extLst>
            </p:cNvPr>
            <p:cNvCxnSpPr>
              <a:cxnSpLocks/>
              <a:stCxn id="57" idx="2"/>
              <a:endCxn id="65" idx="1"/>
            </p:cNvCxnSpPr>
            <p:nvPr/>
          </p:nvCxnSpPr>
          <p:spPr>
            <a:xfrm flipH="1">
              <a:off x="9107957" y="1795610"/>
              <a:ext cx="713637" cy="24758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520FEF3-3DDA-4AA4-97DD-64CB9F637577}"/>
                </a:ext>
              </a:extLst>
            </p:cNvPr>
            <p:cNvSpPr/>
            <p:nvPr/>
          </p:nvSpPr>
          <p:spPr>
            <a:xfrm>
              <a:off x="9093485" y="2030868"/>
              <a:ext cx="98818" cy="84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31BDAF7-5B90-4975-87F1-84B17BF5264E}"/>
                </a:ext>
              </a:extLst>
            </p:cNvPr>
            <p:cNvCxnSpPr>
              <a:cxnSpLocks/>
              <a:stCxn id="13" idx="2"/>
              <a:endCxn id="65" idx="0"/>
            </p:cNvCxnSpPr>
            <p:nvPr/>
          </p:nvCxnSpPr>
          <p:spPr>
            <a:xfrm flipH="1">
              <a:off x="9142895" y="1817061"/>
              <a:ext cx="1474276" cy="21380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761F197-F53D-47A4-9768-89155482B765}"/>
                </a:ext>
              </a:extLst>
            </p:cNvPr>
            <p:cNvCxnSpPr>
              <a:stCxn id="65" idx="0"/>
              <a:endCxn id="29" idx="0"/>
            </p:cNvCxnSpPr>
            <p:nvPr/>
          </p:nvCxnSpPr>
          <p:spPr>
            <a:xfrm flipH="1">
              <a:off x="8199117" y="2030868"/>
              <a:ext cx="943778" cy="3741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A0668F1-3E5E-4854-B111-2F33982C38BB}"/>
                </a:ext>
              </a:extLst>
            </p:cNvPr>
            <p:cNvCxnSpPr>
              <a:cxnSpLocks/>
              <a:stCxn id="65" idx="0"/>
              <a:endCxn id="28" idx="0"/>
            </p:cNvCxnSpPr>
            <p:nvPr/>
          </p:nvCxnSpPr>
          <p:spPr>
            <a:xfrm flipH="1">
              <a:off x="7255337" y="2030868"/>
              <a:ext cx="1887558" cy="3767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061ABF4-4E68-4F96-ABDA-91A7C0B51E80}"/>
                </a:ext>
              </a:extLst>
            </p:cNvPr>
            <p:cNvCxnSpPr>
              <a:stCxn id="65" idx="0"/>
              <a:endCxn id="30" idx="0"/>
            </p:cNvCxnSpPr>
            <p:nvPr/>
          </p:nvCxnSpPr>
          <p:spPr>
            <a:xfrm>
              <a:off x="9142895" y="2030868"/>
              <a:ext cx="1" cy="3716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F589C50-53A6-4841-AF9C-1D468E7A2CF2}"/>
                </a:ext>
              </a:extLst>
            </p:cNvPr>
            <p:cNvCxnSpPr>
              <a:stCxn id="65" idx="0"/>
              <a:endCxn id="32" idx="0"/>
            </p:cNvCxnSpPr>
            <p:nvPr/>
          </p:nvCxnSpPr>
          <p:spPr>
            <a:xfrm>
              <a:off x="9142895" y="2030868"/>
              <a:ext cx="2099815" cy="3741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1021735-26CA-45A8-B38E-557DEE1253F6}"/>
                </a:ext>
              </a:extLst>
            </p:cNvPr>
            <p:cNvCxnSpPr>
              <a:cxnSpLocks/>
              <a:stCxn id="65" idx="0"/>
              <a:endCxn id="31" idx="0"/>
            </p:cNvCxnSpPr>
            <p:nvPr/>
          </p:nvCxnSpPr>
          <p:spPr>
            <a:xfrm>
              <a:off x="9142895" y="2030868"/>
              <a:ext cx="943782" cy="372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B2823CD-A9CE-45ED-9F16-E026821E6606}"/>
                    </a:ext>
                  </a:extLst>
                </p:cNvPr>
                <p:cNvSpPr txBox="1"/>
                <p:nvPr/>
              </p:nvSpPr>
              <p:spPr>
                <a:xfrm>
                  <a:off x="7611537" y="1854244"/>
                  <a:ext cx="337884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Karla"/>
                    </a:rPr>
                    <a:t>Simulate y values y=N(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2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Karla"/>
                    </a:rPr>
                    <a:t>,</a:t>
                  </a:r>
                  <a:r>
                    <a:rPr lang="en-US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sz="2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Karla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B2823CD-A9CE-45ED-9F16-E026821E6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537" y="1854244"/>
                  <a:ext cx="3378847" cy="400110"/>
                </a:xfrm>
                <a:prstGeom prst="rect">
                  <a:avLst/>
                </a:prstGeom>
                <a:blipFill>
                  <a:blip r:embed="rId20"/>
                  <a:stretch>
                    <a:fillRect b="-1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85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8BAB-6A60-41F0-9260-637ECED6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A828-49D1-44A0-AA63-D87BAB181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6888185" cy="47429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Student’s clever set-up lets us skip the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fact, all classical tests are built around working out what distribution the results will follow, without simulating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Student’s work lets us take </a:t>
            </a:r>
            <a:r>
              <a:rPr lang="en-US" sz="2000" i="1" dirty="0"/>
              <a:t>infinite</a:t>
            </a:r>
            <a:r>
              <a:rPr lang="en-US" sz="2000" dirty="0"/>
              <a:t> samples at almost no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These shortcuts were </a:t>
            </a:r>
            <a:r>
              <a:rPr lang="en-US" sz="2400" i="1" dirty="0"/>
              <a:t>vital</a:t>
            </a:r>
            <a:r>
              <a:rPr lang="en-US" sz="2400" dirty="0"/>
              <a:t> before computers, and are still important today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Even so, via simulation we’re freer to test and reject more diverse models and use wilder summaries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However, the summaries and rules we choose still require thought: some are </a:t>
            </a:r>
            <a:r>
              <a:rPr lang="en-US" sz="2000" i="1" dirty="0"/>
              <a:t>much</a:t>
            </a:r>
            <a:r>
              <a:rPr lang="en-US" sz="2000" dirty="0"/>
              <a:t> better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98462-E685-4F12-AAFA-DC7F4213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51BAD7-9A14-42C2-BC4B-B122EE4E9023}"/>
              </a:ext>
            </a:extLst>
          </p:cNvPr>
          <p:cNvSpPr/>
          <p:nvPr/>
        </p:nvSpPr>
        <p:spPr>
          <a:xfrm>
            <a:off x="8778240" y="1931101"/>
            <a:ext cx="2072640" cy="589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 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49916-A541-42E0-A2E3-80DA160E379F}"/>
              </a:ext>
            </a:extLst>
          </p:cNvPr>
          <p:cNvSpPr/>
          <p:nvPr/>
        </p:nvSpPr>
        <p:spPr>
          <a:xfrm>
            <a:off x="8778240" y="2908809"/>
            <a:ext cx="2072640" cy="589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Simulated Datasets/Statistics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FC10D8-2306-4D8F-9AC1-458C5FA60142}"/>
              </a:ext>
            </a:extLst>
          </p:cNvPr>
          <p:cNvSpPr/>
          <p:nvPr/>
        </p:nvSpPr>
        <p:spPr>
          <a:xfrm>
            <a:off x="8778240" y="3886517"/>
            <a:ext cx="2072640" cy="589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to Observed Data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7B0CF2C4-76C2-49C4-81BE-46EBBD0F9C46}"/>
              </a:ext>
            </a:extLst>
          </p:cNvPr>
          <p:cNvSpPr/>
          <p:nvPr/>
        </p:nvSpPr>
        <p:spPr>
          <a:xfrm>
            <a:off x="8178800" y="2225741"/>
            <a:ext cx="599440" cy="203136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C8086A-242A-497B-BC44-8B7886B9E98F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9814560" y="2520381"/>
            <a:ext cx="0" cy="388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CC6166-C6FD-4CA9-A258-02674B3EFFD3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9814560" y="3498089"/>
            <a:ext cx="0" cy="388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A9B839-08C6-47F9-B433-D29F37FCE79F}"/>
              </a:ext>
            </a:extLst>
          </p:cNvPr>
          <p:cNvSpPr/>
          <p:nvPr/>
        </p:nvSpPr>
        <p:spPr>
          <a:xfrm>
            <a:off x="8778240" y="4864225"/>
            <a:ext cx="2072640" cy="589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Decision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8BD27B-9575-4F6B-9060-56CCB3593C98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9814560" y="4475797"/>
            <a:ext cx="0" cy="388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904E-87F1-4DE4-A1A4-F1E1813A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63E8-219D-4A7E-9F70-BFD28856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5347186" cy="47283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Hypothesis (model) testing leads to comparing a distribution against a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natural way to summarize: report what percentage of results are more extreme than the observed data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Basically, could the model frequently produce data that looks like ours?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This is the p value: p=.031 means that your observed data is in the top 3.1% of weird results under this </a:t>
            </a:r>
            <a:r>
              <a:rPr lang="en-US" sz="2000" dirty="0" err="1"/>
              <a:t>model+statistic</a:t>
            </a:r>
            <a:endParaRPr lang="en-US" sz="2000" dirty="0"/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There is some ambiguity about what ‘weird’ should mean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Jargon: p values are “The probability, assuming the null model is exactly true, of seeing a value of [your statistic] as extreme or more extreme than what was seen in the observed data”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E68F-3CB8-4292-9357-D1CF1618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F70C8-9BA2-422E-9202-AE088C6DF561}"/>
              </a:ext>
            </a:extLst>
          </p:cNvPr>
          <p:cNvGrpSpPr/>
          <p:nvPr/>
        </p:nvGrpSpPr>
        <p:grpSpPr>
          <a:xfrm>
            <a:off x="6769893" y="1292259"/>
            <a:ext cx="5218907" cy="4024774"/>
            <a:chOff x="6769893" y="1292259"/>
            <a:chExt cx="5218907" cy="402477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E2F05B-B179-4CD8-84CD-D812660A45C6}"/>
                </a:ext>
              </a:extLst>
            </p:cNvPr>
            <p:cNvCxnSpPr>
              <a:cxnSpLocks/>
            </p:cNvCxnSpPr>
            <p:nvPr/>
          </p:nvCxnSpPr>
          <p:spPr>
            <a:xfrm>
              <a:off x="7187774" y="4883658"/>
              <a:ext cx="416650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12481B6-24A5-4F99-9ECB-4A6A383189FF}"/>
                </a:ext>
              </a:extLst>
            </p:cNvPr>
            <p:cNvGrpSpPr/>
            <p:nvPr/>
          </p:nvGrpSpPr>
          <p:grpSpPr>
            <a:xfrm>
              <a:off x="6769893" y="1292259"/>
              <a:ext cx="5218907" cy="4024774"/>
              <a:chOff x="6769893" y="1292259"/>
              <a:chExt cx="5218907" cy="4024774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FDCEFA1-723F-4164-A0B8-6C0F1F4E9E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87775" y="1694144"/>
                <a:ext cx="2" cy="318951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6EF7183-9AB7-4F7A-BDA4-9FBF37FC1E77}"/>
                  </a:ext>
                </a:extLst>
              </p:cNvPr>
              <p:cNvSpPr/>
              <p:nvPr/>
            </p:nvSpPr>
            <p:spPr>
              <a:xfrm>
                <a:off x="7266798" y="2487325"/>
                <a:ext cx="3975250" cy="2385134"/>
              </a:xfrm>
              <a:custGeom>
                <a:avLst/>
                <a:gdLst>
                  <a:gd name="connsiteX0" fmla="*/ 0 w 2088444"/>
                  <a:gd name="connsiteY0" fmla="*/ 1119813 h 1119813"/>
                  <a:gd name="connsiteX1" fmla="*/ 598311 w 2088444"/>
                  <a:gd name="connsiteY1" fmla="*/ 69946 h 1119813"/>
                  <a:gd name="connsiteX2" fmla="*/ 1004711 w 2088444"/>
                  <a:gd name="connsiteY2" fmla="*/ 182835 h 1119813"/>
                  <a:gd name="connsiteX3" fmla="*/ 1524000 w 2088444"/>
                  <a:gd name="connsiteY3" fmla="*/ 871457 h 1119813"/>
                  <a:gd name="connsiteX4" fmla="*/ 2088444 w 2088444"/>
                  <a:gd name="connsiteY4" fmla="*/ 1097235 h 1119813"/>
                  <a:gd name="connsiteX5" fmla="*/ 2088444 w 2088444"/>
                  <a:gd name="connsiteY5" fmla="*/ 1097235 h 1119813"/>
                  <a:gd name="connsiteX6" fmla="*/ 2088444 w 2088444"/>
                  <a:gd name="connsiteY6" fmla="*/ 1119813 h 1119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444" h="1119813">
                    <a:moveTo>
                      <a:pt x="0" y="1119813"/>
                    </a:moveTo>
                    <a:cubicBezTo>
                      <a:pt x="215429" y="672961"/>
                      <a:pt x="430859" y="226109"/>
                      <a:pt x="598311" y="69946"/>
                    </a:cubicBezTo>
                    <a:cubicBezTo>
                      <a:pt x="765763" y="-86217"/>
                      <a:pt x="850430" y="49250"/>
                      <a:pt x="1004711" y="182835"/>
                    </a:cubicBezTo>
                    <a:cubicBezTo>
                      <a:pt x="1158993" y="316420"/>
                      <a:pt x="1343378" y="719057"/>
                      <a:pt x="1524000" y="871457"/>
                    </a:cubicBezTo>
                    <a:cubicBezTo>
                      <a:pt x="1704622" y="1023857"/>
                      <a:pt x="2088444" y="1097235"/>
                      <a:pt x="2088444" y="1097235"/>
                    </a:cubicBezTo>
                    <a:lnTo>
                      <a:pt x="2088444" y="1097235"/>
                    </a:lnTo>
                    <a:lnTo>
                      <a:pt x="2088444" y="1119813"/>
                    </a:lnTo>
                  </a:path>
                </a:pathLst>
              </a:cu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7A53B-C4FC-4C8F-805F-02A26E669F94}"/>
                  </a:ext>
                </a:extLst>
              </p:cNvPr>
              <p:cNvSpPr txBox="1"/>
              <p:nvPr/>
            </p:nvSpPr>
            <p:spPr>
              <a:xfrm>
                <a:off x="7793470" y="4947701"/>
                <a:ext cx="252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Results From Simulation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EC616E-DD04-41E3-9B4B-A51C24E09FB0}"/>
                  </a:ext>
                </a:extLst>
              </p:cNvPr>
              <p:cNvSpPr txBox="1"/>
              <p:nvPr/>
            </p:nvSpPr>
            <p:spPr>
              <a:xfrm rot="16200000">
                <a:off x="6329343" y="3006306"/>
                <a:ext cx="12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Frequency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7B38EFF-48EE-48F5-BF30-EC10D381AC9D}"/>
                  </a:ext>
                </a:extLst>
              </p:cNvPr>
              <p:cNvCxnSpPr>
                <a:cxnSpLocks/>
                <a:endCxn id="8" idx="3"/>
              </p:cNvCxnSpPr>
              <p:nvPr/>
            </p:nvCxnSpPr>
            <p:spPr>
              <a:xfrm flipH="1">
                <a:off x="10167657" y="3288901"/>
                <a:ext cx="485103" cy="1054575"/>
              </a:xfrm>
              <a:prstGeom prst="straightConnector1">
                <a:avLst/>
              </a:prstGeom>
              <a:ln w="635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C467685-C1FE-40A2-90C1-2748F712EE08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>
                <a:off x="10167657" y="4343476"/>
                <a:ext cx="0" cy="52898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F376E8B-D682-4568-ADCB-4F6656DB4219}"/>
                  </a:ext>
                </a:extLst>
              </p:cNvPr>
              <p:cNvSpPr txBox="1"/>
              <p:nvPr/>
            </p:nvSpPr>
            <p:spPr>
              <a:xfrm>
                <a:off x="9474950" y="2695030"/>
                <a:ext cx="2513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Results from observed dataset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8DF6CC7-E24E-49CE-949B-EB4B3969DA00}"/>
                  </a:ext>
                </a:extLst>
              </p:cNvPr>
              <p:cNvSpPr txBox="1"/>
              <p:nvPr/>
            </p:nvSpPr>
            <p:spPr>
              <a:xfrm>
                <a:off x="7653807" y="1292259"/>
                <a:ext cx="3296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Distribution of Simulation Results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FDE6A28-29CB-4E51-8B32-DF2D9231E641}"/>
              </a:ext>
            </a:extLst>
          </p:cNvPr>
          <p:cNvGrpSpPr/>
          <p:nvPr/>
        </p:nvGrpSpPr>
        <p:grpSpPr>
          <a:xfrm>
            <a:off x="7870286" y="4860292"/>
            <a:ext cx="4234084" cy="1368962"/>
            <a:chOff x="7870286" y="4860292"/>
            <a:chExt cx="4234084" cy="1368962"/>
          </a:xfrm>
        </p:grpSpPr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7F616C6D-4557-40E4-B487-65A035715C32}"/>
                </a:ext>
              </a:extLst>
            </p:cNvPr>
            <p:cNvSpPr/>
            <p:nvPr/>
          </p:nvSpPr>
          <p:spPr>
            <a:xfrm rot="16200000">
              <a:off x="10880277" y="4165180"/>
              <a:ext cx="528982" cy="1919205"/>
            </a:xfrm>
            <a:prstGeom prst="leftBrace">
              <a:avLst>
                <a:gd name="adj1" fmla="val 15611"/>
                <a:gd name="adj2" fmla="val 50000"/>
              </a:avLst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F18E958-DC6E-46F5-84B5-8B5F8F1EE0FE}"/>
                </a:ext>
              </a:extLst>
            </p:cNvPr>
            <p:cNvSpPr txBox="1"/>
            <p:nvPr/>
          </p:nvSpPr>
          <p:spPr>
            <a:xfrm>
              <a:off x="7870286" y="5582923"/>
              <a:ext cx="2451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Simulations weirder than the observed data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9006286-5C97-439A-9203-31C182332061}"/>
                </a:ext>
              </a:extLst>
            </p:cNvPr>
            <p:cNvCxnSpPr>
              <a:cxnSpLocks/>
              <a:stCxn id="56" idx="3"/>
              <a:endCxn id="49" idx="1"/>
            </p:cNvCxnSpPr>
            <p:nvPr/>
          </p:nvCxnSpPr>
          <p:spPr>
            <a:xfrm flipV="1">
              <a:off x="10321290" y="5389274"/>
              <a:ext cx="823479" cy="51681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E0E6C3-696A-4AB7-954F-0FCDC9C08F3D}"/>
              </a:ext>
            </a:extLst>
          </p:cNvPr>
          <p:cNvGrpSpPr/>
          <p:nvPr/>
        </p:nvGrpSpPr>
        <p:grpSpPr>
          <a:xfrm>
            <a:off x="7288852" y="4852093"/>
            <a:ext cx="581434" cy="1053996"/>
            <a:chOff x="7288852" y="4852093"/>
            <a:chExt cx="581434" cy="1053996"/>
          </a:xfrm>
        </p:grpSpPr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EDE37E12-5F47-4E12-8E5B-0E98C538533A}"/>
                </a:ext>
              </a:extLst>
            </p:cNvPr>
            <p:cNvSpPr/>
            <p:nvPr/>
          </p:nvSpPr>
          <p:spPr>
            <a:xfrm rot="16200000">
              <a:off x="7226132" y="4914813"/>
              <a:ext cx="528982" cy="403541"/>
            </a:xfrm>
            <a:prstGeom prst="leftBrace">
              <a:avLst>
                <a:gd name="adj1" fmla="val 15611"/>
                <a:gd name="adj2" fmla="val 50000"/>
              </a:avLst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4BD3480-9712-494D-B205-E2D5132C55FC}"/>
                </a:ext>
              </a:extLst>
            </p:cNvPr>
            <p:cNvCxnSpPr>
              <a:cxnSpLocks/>
              <a:stCxn id="56" idx="1"/>
              <a:endCxn id="54" idx="1"/>
            </p:cNvCxnSpPr>
            <p:nvPr/>
          </p:nvCxnSpPr>
          <p:spPr>
            <a:xfrm flipH="1" flipV="1">
              <a:off x="7490624" y="5381075"/>
              <a:ext cx="379662" cy="525014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C5A832C-CB5B-42EF-8FA6-F33F9108073A}"/>
              </a:ext>
            </a:extLst>
          </p:cNvPr>
          <p:cNvSpPr txBox="1"/>
          <p:nvPr/>
        </p:nvSpPr>
        <p:spPr>
          <a:xfrm>
            <a:off x="7438292" y="5049017"/>
            <a:ext cx="5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E76C-5AB4-4CA2-BDCA-477ECC3C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Value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5C7FE-9D57-4018-B4A9-F0B014D3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2308"/>
            <a:ext cx="10327008" cy="49823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 values are only one possible measure of the evidence against a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Rejecting a model when p&lt;threshold is only one possible decision rule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Get a book on Decision Theory for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Even if the null model is exactly true, 5% of the time, we’ll get a dataset with p&lt;.05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p&lt;.05 doesn’t prove the null model is wrong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It does mean that anyone who wants to believe in the null must explain with why something unlikely happened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5C13C-3479-4601-98EF-F12228F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EE90-5B4F-463F-B686-F628EED9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75354-C241-45B8-98CE-2102C508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9182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can’t rule models in; we can only rule them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rule models out when the data they produce is different from the observed data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We pick a particular candidate (null) model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A statistic summarizes the simulated and observed datasets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We compare the statistic on the observed data to the simulated or theoretical distribution of statistics the null produces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We rule out the null if the observed data doesn’t seem to come from the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p value summarizes the level of evidence against a particular null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“The observed data are in the top 1% of results produced by this model… do you really think we hit those odds?”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5FD95-0588-47D7-8169-6DB7615D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10265832" cy="1362076"/>
          </a:xfrm>
        </p:spPr>
        <p:txBody>
          <a:bodyPr/>
          <a:lstStyle/>
          <a:p>
            <a:r>
              <a:rPr lang="en-US" dirty="0"/>
              <a:t>Statistics: Hypothesis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CONFIDENCE INTERVALS AND COMPOSITE HYPOTHESES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8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22FC-F92A-44BD-89CA-6FFA9CDA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65FF-B36D-4810-9E43-398152E7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3996266"/>
            <a:ext cx="10327008" cy="22239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Let’s talk about what we just did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That t-test was ONLY testing the model where the coefficient in question is set to zero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Ruling out this model makes it more likely that other models are true, but doesn’t tell us which ones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null is </a:t>
            </a:r>
            <a:r>
              <a:rPr lang="el-GR" sz="2000" dirty="0"/>
              <a:t>β</a:t>
            </a:r>
            <a:r>
              <a:rPr lang="en-US" sz="2000" dirty="0"/>
              <a:t> = 0, getting p&lt;.05 only rules out THAT ONE model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</a:t>
            </a:r>
            <a:r>
              <a:rPr lang="en-US" sz="2400" i="1" dirty="0"/>
              <a:t>would</a:t>
            </a:r>
            <a:r>
              <a:rPr lang="en-US" sz="2400" dirty="0"/>
              <a:t> it make sense to stop after ruling out </a:t>
            </a:r>
            <a:r>
              <a:rPr lang="el-GR" sz="2400" dirty="0"/>
              <a:t>β</a:t>
            </a:r>
            <a:r>
              <a:rPr lang="en-US" sz="2400" dirty="0"/>
              <a:t> = 0, without testing </a:t>
            </a:r>
            <a:r>
              <a:rPr lang="el-GR" sz="2400" dirty="0"/>
              <a:t>β</a:t>
            </a:r>
            <a:r>
              <a:rPr lang="en-US" sz="2400" dirty="0"/>
              <a:t> = .1?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723F0-B281-48D5-88A7-678D19F9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ED11E-7492-44E8-8C53-DED8C805FC82}"/>
              </a:ext>
            </a:extLst>
          </p:cNvPr>
          <p:cNvSpPr/>
          <p:nvPr/>
        </p:nvSpPr>
        <p:spPr>
          <a:xfrm>
            <a:off x="4001911" y="1053349"/>
            <a:ext cx="398497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Dawn of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B9251C-D71D-422C-A68E-F04FC6FFFA44}"/>
              </a:ext>
            </a:extLst>
          </p:cNvPr>
          <p:cNvSpPr/>
          <p:nvPr/>
        </p:nvSpPr>
        <p:spPr>
          <a:xfrm>
            <a:off x="1911503" y="1948898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26F6B2-00C0-4D95-AE27-4716F556DF46}"/>
              </a:ext>
            </a:extLst>
          </p:cNvPr>
          <p:cNvSpPr/>
          <p:nvPr/>
        </p:nvSpPr>
        <p:spPr>
          <a:xfrm>
            <a:off x="3125058" y="1948897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B55421-6F5F-46DD-B470-CACBFE7E943A}"/>
              </a:ext>
            </a:extLst>
          </p:cNvPr>
          <p:cNvSpPr/>
          <p:nvPr/>
        </p:nvSpPr>
        <p:spPr>
          <a:xfrm>
            <a:off x="4338613" y="1948896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EA1566-441D-436B-9F7A-7B23115C458E}"/>
              </a:ext>
            </a:extLst>
          </p:cNvPr>
          <p:cNvSpPr/>
          <p:nvPr/>
        </p:nvSpPr>
        <p:spPr>
          <a:xfrm>
            <a:off x="5552168" y="1948895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21A584-1BF0-49D0-BD77-F7FE86D85F3D}"/>
              </a:ext>
            </a:extLst>
          </p:cNvPr>
          <p:cNvSpPr/>
          <p:nvPr/>
        </p:nvSpPr>
        <p:spPr>
          <a:xfrm>
            <a:off x="6765723" y="1948894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B932E-18EB-45D7-907A-14A34E8FEC7B}"/>
              </a:ext>
            </a:extLst>
          </p:cNvPr>
          <p:cNvSpPr/>
          <p:nvPr/>
        </p:nvSpPr>
        <p:spPr>
          <a:xfrm>
            <a:off x="7979278" y="1948893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5BA2DE-4CB2-44E5-B413-D2F5344CEFBF}"/>
              </a:ext>
            </a:extLst>
          </p:cNvPr>
          <p:cNvSpPr/>
          <p:nvPr/>
        </p:nvSpPr>
        <p:spPr>
          <a:xfrm>
            <a:off x="9192833" y="1948892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0AE809-2483-4B33-8A04-9912FA9EB69A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2352751" y="1696816"/>
            <a:ext cx="3641649" cy="252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BD47DB-80C3-423E-9871-0D0818EB8324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3566306" y="1696816"/>
            <a:ext cx="2428094" cy="252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198837-EDE5-4E4F-9426-3E6B77DEEC76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4779861" y="1696816"/>
            <a:ext cx="1214539" cy="252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6C1F74-6197-41D3-906E-0CDD6E7A48E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5993416" y="1696816"/>
            <a:ext cx="984" cy="252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EB3194-F797-40C9-98EB-021C969B77A3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5994400" y="1696816"/>
            <a:ext cx="1212571" cy="252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4786EE-276F-4CA7-9906-616C4318CABA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5994400" y="1696816"/>
            <a:ext cx="2426126" cy="252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F9CE34A-ADFF-4AE5-B812-9C9E82951D2F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>
            <a:off x="5994400" y="1696816"/>
            <a:ext cx="3639681" cy="252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D1A418D-7A65-430B-88E5-0BA3B1FEF587}"/>
              </a:ext>
            </a:extLst>
          </p:cNvPr>
          <p:cNvSpPr/>
          <p:nvPr/>
        </p:nvSpPr>
        <p:spPr>
          <a:xfrm>
            <a:off x="5207855" y="3152178"/>
            <a:ext cx="155786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Data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3C5CA6-9E98-48B6-A4B9-A9255434FABE}"/>
              </a:ext>
            </a:extLst>
          </p:cNvPr>
          <p:cNvCxnSpPr>
            <a:cxnSpLocks/>
            <a:stCxn id="11" idx="2"/>
            <a:endCxn id="44" idx="0"/>
          </p:cNvCxnSpPr>
          <p:nvPr/>
        </p:nvCxnSpPr>
        <p:spPr>
          <a:xfrm flipH="1">
            <a:off x="5986789" y="2592362"/>
            <a:ext cx="6627" cy="559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83DB69-5138-4414-B416-2714716C1AF6}"/>
              </a:ext>
            </a:extLst>
          </p:cNvPr>
          <p:cNvCxnSpPr>
            <a:cxnSpLocks/>
            <a:stCxn id="12" idx="2"/>
            <a:endCxn id="44" idx="0"/>
          </p:cNvCxnSpPr>
          <p:nvPr/>
        </p:nvCxnSpPr>
        <p:spPr>
          <a:xfrm flipH="1">
            <a:off x="5986789" y="2592361"/>
            <a:ext cx="1220182" cy="55981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D9AD78-D7F1-4270-A80B-0327B33783FA}"/>
              </a:ext>
            </a:extLst>
          </p:cNvPr>
          <p:cNvCxnSpPr>
            <a:cxnSpLocks/>
            <a:stCxn id="13" idx="2"/>
            <a:endCxn id="44" idx="0"/>
          </p:cNvCxnSpPr>
          <p:nvPr/>
        </p:nvCxnSpPr>
        <p:spPr>
          <a:xfrm flipH="1">
            <a:off x="5986789" y="2592360"/>
            <a:ext cx="2433737" cy="559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A73A65-F3B4-4D26-9274-A20B8C39EEE4}"/>
              </a:ext>
            </a:extLst>
          </p:cNvPr>
          <p:cNvCxnSpPr>
            <a:cxnSpLocks/>
            <a:stCxn id="14" idx="2"/>
            <a:endCxn id="44" idx="0"/>
          </p:cNvCxnSpPr>
          <p:nvPr/>
        </p:nvCxnSpPr>
        <p:spPr>
          <a:xfrm flipH="1">
            <a:off x="5986789" y="2592359"/>
            <a:ext cx="3647292" cy="55981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441325A-3698-465C-A6BC-0D41F96AE2F2}"/>
              </a:ext>
            </a:extLst>
          </p:cNvPr>
          <p:cNvCxnSpPr>
            <a:cxnSpLocks/>
            <a:stCxn id="10" idx="2"/>
            <a:endCxn id="44" idx="0"/>
          </p:cNvCxnSpPr>
          <p:nvPr/>
        </p:nvCxnSpPr>
        <p:spPr>
          <a:xfrm>
            <a:off x="4779861" y="2592363"/>
            <a:ext cx="1206928" cy="559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C43B046-D63F-444B-96E0-CC6E169349AE}"/>
              </a:ext>
            </a:extLst>
          </p:cNvPr>
          <p:cNvCxnSpPr>
            <a:cxnSpLocks/>
            <a:stCxn id="9" idx="2"/>
            <a:endCxn id="44" idx="0"/>
          </p:cNvCxnSpPr>
          <p:nvPr/>
        </p:nvCxnSpPr>
        <p:spPr>
          <a:xfrm>
            <a:off x="3566306" y="2592364"/>
            <a:ext cx="2420483" cy="559814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6E9958B-86D1-40C8-8087-10570A3DFDA8}"/>
              </a:ext>
            </a:extLst>
          </p:cNvPr>
          <p:cNvCxnSpPr>
            <a:cxnSpLocks/>
            <a:stCxn id="8" idx="2"/>
            <a:endCxn id="44" idx="0"/>
          </p:cNvCxnSpPr>
          <p:nvPr/>
        </p:nvCxnSpPr>
        <p:spPr>
          <a:xfrm>
            <a:off x="2352751" y="2592365"/>
            <a:ext cx="3634038" cy="5598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E18DF50-C34C-49E9-A505-E4143EEF80D0}"/>
              </a:ext>
            </a:extLst>
          </p:cNvPr>
          <p:cNvSpPr/>
          <p:nvPr/>
        </p:nvSpPr>
        <p:spPr>
          <a:xfrm>
            <a:off x="587267" y="1948898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D27F6E5-7CF2-4B09-B198-D200E2C7DE01}"/>
              </a:ext>
            </a:extLst>
          </p:cNvPr>
          <p:cNvSpPr/>
          <p:nvPr/>
        </p:nvSpPr>
        <p:spPr>
          <a:xfrm>
            <a:off x="10406388" y="1954690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-.4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52C4EDB-E10D-41F6-BC48-B9E38EB4CEBE}"/>
              </a:ext>
            </a:extLst>
          </p:cNvPr>
          <p:cNvCxnSpPr>
            <a:stCxn id="5" idx="2"/>
            <a:endCxn id="82" idx="0"/>
          </p:cNvCxnSpPr>
          <p:nvPr/>
        </p:nvCxnSpPr>
        <p:spPr>
          <a:xfrm>
            <a:off x="5994400" y="1696816"/>
            <a:ext cx="4853236" cy="257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FF0BA14-56FA-4ACE-BEEE-281CC09EFE9D}"/>
              </a:ext>
            </a:extLst>
          </p:cNvPr>
          <p:cNvCxnSpPr>
            <a:cxnSpLocks/>
            <a:stCxn id="5" idx="2"/>
            <a:endCxn id="81" idx="0"/>
          </p:cNvCxnSpPr>
          <p:nvPr/>
        </p:nvCxnSpPr>
        <p:spPr>
          <a:xfrm flipH="1">
            <a:off x="1028515" y="1696816"/>
            <a:ext cx="4965885" cy="252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A46A4E2-37AA-47C3-97A1-933AB43A5248}"/>
              </a:ext>
            </a:extLst>
          </p:cNvPr>
          <p:cNvCxnSpPr>
            <a:cxnSpLocks/>
            <a:stCxn id="82" idx="2"/>
            <a:endCxn id="44" idx="0"/>
          </p:cNvCxnSpPr>
          <p:nvPr/>
        </p:nvCxnSpPr>
        <p:spPr>
          <a:xfrm flipH="1">
            <a:off x="5986789" y="2598157"/>
            <a:ext cx="4860847" cy="554021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7FC74B4-B5D4-4D0D-A026-A79A963DD189}"/>
              </a:ext>
            </a:extLst>
          </p:cNvPr>
          <p:cNvCxnSpPr>
            <a:stCxn id="81" idx="2"/>
            <a:endCxn id="44" idx="0"/>
          </p:cNvCxnSpPr>
          <p:nvPr/>
        </p:nvCxnSpPr>
        <p:spPr>
          <a:xfrm>
            <a:off x="1028515" y="2592365"/>
            <a:ext cx="4958274" cy="559813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28E8-18FF-4FF4-A38F-5C7A1B7A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Hypotheses: Multiple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63E5-8D45-4335-A92D-55805705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5262585" cy="50165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Often, we’re interested in trying out more than one candidate model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E.g. Can we disprove all models with a negative value of beta?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amounts to simulating data from each of those models (but there are infinitely many…)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Sometimes, ruling out the nearest model is enough; we know that the other models have to be worse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a method claims it can test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cs typeface="Times New Roman" panose="02020603050405020304" pitchFamily="18" charset="0"/>
              </a:rPr>
              <a:t>&lt;0, this is how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5B81C-7564-47A8-9147-521A5E4C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49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B9E71F-1919-4E83-91A8-D8DE9D19F3D6}"/>
              </a:ext>
            </a:extLst>
          </p:cNvPr>
          <p:cNvCxnSpPr/>
          <p:nvPr/>
        </p:nvCxnSpPr>
        <p:spPr>
          <a:xfrm>
            <a:off x="6941575" y="3429000"/>
            <a:ext cx="42377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B7CE91-026E-407B-9C0C-B9B7080A1849}"/>
              </a:ext>
            </a:extLst>
          </p:cNvPr>
          <p:cNvCxnSpPr>
            <a:cxnSpLocks/>
          </p:cNvCxnSpPr>
          <p:nvPr/>
        </p:nvCxnSpPr>
        <p:spPr>
          <a:xfrm>
            <a:off x="9645443" y="3281516"/>
            <a:ext cx="0" cy="29496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035BD75-CC7F-41D8-A276-8C0EBD29948A}"/>
              </a:ext>
            </a:extLst>
          </p:cNvPr>
          <p:cNvSpPr txBox="1"/>
          <p:nvPr/>
        </p:nvSpPr>
        <p:spPr>
          <a:xfrm>
            <a:off x="11257935" y="3429000"/>
            <a:ext cx="42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6AED1-313F-4B81-8486-94F35E84CD87}"/>
              </a:ext>
            </a:extLst>
          </p:cNvPr>
          <p:cNvSpPr txBox="1"/>
          <p:nvPr/>
        </p:nvSpPr>
        <p:spPr>
          <a:xfrm>
            <a:off x="9355391" y="3583859"/>
            <a:ext cx="92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/>
              <a:t>MLE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0562F-4975-4184-84D5-969FB00D29F1}"/>
              </a:ext>
            </a:extLst>
          </p:cNvPr>
          <p:cNvGrpSpPr/>
          <p:nvPr/>
        </p:nvGrpSpPr>
        <p:grpSpPr>
          <a:xfrm>
            <a:off x="6595596" y="2459919"/>
            <a:ext cx="2548404" cy="1495688"/>
            <a:chOff x="6595596" y="2459919"/>
            <a:chExt cx="2548404" cy="14956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4B8557-0AA2-40D1-B3C5-F9737B67193D}"/>
                </a:ext>
              </a:extLst>
            </p:cNvPr>
            <p:cNvCxnSpPr>
              <a:cxnSpLocks/>
            </p:cNvCxnSpPr>
            <p:nvPr/>
          </p:nvCxnSpPr>
          <p:spPr>
            <a:xfrm>
              <a:off x="8819535" y="3274142"/>
              <a:ext cx="0" cy="29496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C8D4BC-49F9-4FCB-AEB5-AE565D7B07BE}"/>
                </a:ext>
              </a:extLst>
            </p:cNvPr>
            <p:cNvSpPr txBox="1"/>
            <p:nvPr/>
          </p:nvSpPr>
          <p:spPr>
            <a:xfrm>
              <a:off x="8563897" y="3586275"/>
              <a:ext cx="580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β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dirty="0"/>
                <a:t>0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B57406AC-90E7-48AD-986C-B9055246C552}"/>
                </a:ext>
              </a:extLst>
            </p:cNvPr>
            <p:cNvSpPr/>
            <p:nvPr/>
          </p:nvSpPr>
          <p:spPr>
            <a:xfrm rot="16200000">
              <a:off x="7460844" y="2093677"/>
              <a:ext cx="609579" cy="206106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C2F173-2BB1-4EE1-877E-AEF1879DEC77}"/>
                </a:ext>
              </a:extLst>
            </p:cNvPr>
            <p:cNvSpPr txBox="1"/>
            <p:nvPr/>
          </p:nvSpPr>
          <p:spPr>
            <a:xfrm>
              <a:off x="6595596" y="2459919"/>
              <a:ext cx="2340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Can we rule these out?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198CF8-9E62-4954-AFBC-77BDB0825300}"/>
              </a:ext>
            </a:extLst>
          </p:cNvPr>
          <p:cNvCxnSpPr>
            <a:cxnSpLocks/>
            <a:stCxn id="19" idx="0"/>
            <a:endCxn id="13" idx="2"/>
          </p:cNvCxnSpPr>
          <p:nvPr/>
        </p:nvCxnSpPr>
        <p:spPr>
          <a:xfrm flipH="1" flipV="1">
            <a:off x="8853949" y="3955607"/>
            <a:ext cx="373626" cy="832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D17A05-B271-4389-837F-23285E41A5D9}"/>
              </a:ext>
            </a:extLst>
          </p:cNvPr>
          <p:cNvSpPr txBox="1"/>
          <p:nvPr/>
        </p:nvSpPr>
        <p:spPr>
          <a:xfrm>
            <a:off x="6941575" y="4788309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/>
              <a:t>0 will be closer to matching the data (in terms of t statistic) than any other model in the set*; we only need to test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/>
              <a:t>0</a:t>
            </a:r>
          </a:p>
          <a:p>
            <a:r>
              <a:rPr lang="en-US" sz="1400" dirty="0"/>
              <a:t>* Non-trivial; true for student’s t but not for other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9268-9CAA-47EC-A275-7EC2555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A7437-0355-4A3E-93CA-654F8BF5E9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443" y="983807"/>
                <a:ext cx="10327008" cy="5223042"/>
              </a:xfrm>
            </p:spPr>
            <p:txBody>
              <a:bodyPr/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What does a dot product mean?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1,5,2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3,−2,4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ea typeface="Cambria Math" panose="02040503050406030204" pitchFamily="18" charset="0"/>
                  </a:rPr>
                  <a:t>Weighted sum</a:t>
                </a:r>
                <a:r>
                  <a:rPr lang="en-US" sz="2000" dirty="0">
                    <a:ea typeface="Cambria Math" panose="02040503050406030204" pitchFamily="18" charset="0"/>
                  </a:rPr>
                  <a:t>: We weight the entries of one vector by the entries of the other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a typeface="Cambria Math" panose="02040503050406030204" pitchFamily="18" charset="0"/>
                  </a:rPr>
                  <a:t>Either vector can be seen as weights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a typeface="Cambria Math" panose="02040503050406030204" pitchFamily="18" charset="0"/>
                  </a:rPr>
                  <a:t>Pick whichever is more convenient in your context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ea typeface="Cambria Math" panose="02040503050406030204" pitchFamily="18" charset="0"/>
                  </a:rPr>
                  <a:t>Measure of Length</a:t>
                </a:r>
                <a:r>
                  <a:rPr lang="en-US" sz="2000" dirty="0">
                    <a:ea typeface="Cambria Math" panose="02040503050406030204" pitchFamily="18" charset="0"/>
                  </a:rPr>
                  <a:t>: A vector dotted with itself gives the squared distance from (0,0,0) to the given point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1,5,2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1−0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1,5,2</m:t>
                        </m:r>
                      </m:e>
                    </m:d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thus has length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</m:e>
                    </m:ra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ea typeface="Cambria Math" panose="02040503050406030204" pitchFamily="18" charset="0"/>
                  </a:rPr>
                  <a:t>Measure of orthogonality</a:t>
                </a:r>
                <a:r>
                  <a:rPr lang="en-US" sz="2000" dirty="0">
                    <a:ea typeface="Cambria Math" panose="02040503050406030204" pitchFamily="18" charset="0"/>
                  </a:rPr>
                  <a:t>: For vectors of fixed length,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is biggest 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point are in the same direction, and zero when they are at a 90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° </a:t>
                </a:r>
                <a:r>
                  <a:rPr lang="en-US" sz="2000" dirty="0">
                    <a:ea typeface="Cambria Math" panose="02040503050406030204" pitchFamily="18" charset="0"/>
                  </a:rPr>
                  <a:t>angle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a typeface="Cambria Math" panose="02040503050406030204" pitchFamily="18" charset="0"/>
                  </a:rPr>
                  <a:t>Making a vector longer (multiplying all entries by c) scales the dot product by the same amount</a:t>
                </a:r>
              </a:p>
              <a:p>
                <a:r>
                  <a:rPr lang="en-US" sz="2400" b="1" dirty="0">
                    <a:ea typeface="Cambria Math" panose="02040503050406030204" pitchFamily="18" charset="0"/>
                  </a:rPr>
                  <a:t>Question</a:t>
                </a:r>
                <a:r>
                  <a:rPr lang="en-US" sz="2400" dirty="0">
                    <a:ea typeface="Cambria Math" panose="02040503050406030204" pitchFamily="18" charset="0"/>
                  </a:rPr>
                  <a:t>: how could we get a true measure of orthogonality (one that ignores length?)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1A7437-0355-4A3E-93CA-654F8BF5E9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443" y="983807"/>
                <a:ext cx="10327008" cy="5223042"/>
              </a:xfrm>
              <a:blipFill rotWithShape="0">
                <a:blip r:embed="rId3"/>
                <a:stretch>
                  <a:fillRect l="-945" t="-933" r="-413" b="-8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CBB3E-10FC-4BF9-BB2D-7B92EA64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28EC83-AE1C-48CB-8E6F-ABDD24282FDF}"/>
              </a:ext>
            </a:extLst>
          </p:cNvPr>
          <p:cNvGrpSpPr/>
          <p:nvPr/>
        </p:nvGrpSpPr>
        <p:grpSpPr>
          <a:xfrm>
            <a:off x="3125058" y="1696816"/>
            <a:ext cx="2869342" cy="1455362"/>
            <a:chOff x="3125058" y="1696816"/>
            <a:chExt cx="2869342" cy="14553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26F6B2-00C0-4D95-AE27-4716F556DF46}"/>
                </a:ext>
              </a:extLst>
            </p:cNvPr>
            <p:cNvSpPr/>
            <p:nvPr/>
          </p:nvSpPr>
          <p:spPr>
            <a:xfrm>
              <a:off x="3125058" y="1948897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CBD47DB-80C3-423E-9871-0D0818EB8324}"/>
                </a:ext>
              </a:extLst>
            </p:cNvPr>
            <p:cNvCxnSpPr>
              <a:cxnSpLocks/>
              <a:stCxn id="5" idx="2"/>
              <a:endCxn id="9" idx="0"/>
            </p:cNvCxnSpPr>
            <p:nvPr/>
          </p:nvCxnSpPr>
          <p:spPr>
            <a:xfrm flipH="1">
              <a:off x="3566306" y="1696816"/>
              <a:ext cx="2428094" cy="2520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C43B046-D63F-444B-96E0-CC6E169349AE}"/>
                </a:ext>
              </a:extLst>
            </p:cNvPr>
            <p:cNvCxnSpPr>
              <a:cxnSpLocks/>
              <a:stCxn id="9" idx="2"/>
              <a:endCxn id="44" idx="0"/>
            </p:cNvCxnSpPr>
            <p:nvPr/>
          </p:nvCxnSpPr>
          <p:spPr>
            <a:xfrm>
              <a:off x="3566306" y="2592364"/>
              <a:ext cx="2420483" cy="559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AD7D42-DEB0-41F0-AD08-9F04E635899B}"/>
              </a:ext>
            </a:extLst>
          </p:cNvPr>
          <p:cNvGrpSpPr/>
          <p:nvPr/>
        </p:nvGrpSpPr>
        <p:grpSpPr>
          <a:xfrm>
            <a:off x="587267" y="1696816"/>
            <a:ext cx="5407133" cy="1455362"/>
            <a:chOff x="587267" y="1696816"/>
            <a:chExt cx="5407133" cy="1455362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FF0BA14-56FA-4ACE-BEEE-281CC09EFE9D}"/>
                </a:ext>
              </a:extLst>
            </p:cNvPr>
            <p:cNvCxnSpPr>
              <a:cxnSpLocks/>
              <a:stCxn id="5" idx="2"/>
              <a:endCxn id="81" idx="0"/>
            </p:cNvCxnSpPr>
            <p:nvPr/>
          </p:nvCxnSpPr>
          <p:spPr>
            <a:xfrm flipH="1">
              <a:off x="1028515" y="1696816"/>
              <a:ext cx="4965885" cy="2520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E18DF50-C34C-49E9-A505-E4143EEF80D0}"/>
                </a:ext>
              </a:extLst>
            </p:cNvPr>
            <p:cNvSpPr/>
            <p:nvPr/>
          </p:nvSpPr>
          <p:spPr>
            <a:xfrm>
              <a:off x="587267" y="1948898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-.4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7FC74B4-B5D4-4D0D-A026-A79A963DD189}"/>
                </a:ext>
              </a:extLst>
            </p:cNvPr>
            <p:cNvCxnSpPr>
              <a:stCxn id="81" idx="2"/>
              <a:endCxn id="44" idx="0"/>
            </p:cNvCxnSpPr>
            <p:nvPr/>
          </p:nvCxnSpPr>
          <p:spPr>
            <a:xfrm>
              <a:off x="1028515" y="2592365"/>
              <a:ext cx="4958274" cy="55981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FB22FC-F92A-44BD-89CA-6FFA9CDA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THE Null vs A Null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65FF-B36D-4810-9E43-398152E7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3996266"/>
            <a:ext cx="10327008" cy="22239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if we tested LOTS of possible values of beta?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Special conditions must hold to avoid multiple-testing issues; again, the t test </a:t>
            </a:r>
            <a:r>
              <a:rPr lang="en-US" sz="1600" dirty="0" err="1"/>
              <a:t>model+statistic</a:t>
            </a:r>
            <a:r>
              <a:rPr lang="en-US" sz="1600" dirty="0"/>
              <a:t> pass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end up with a set/interval of surviving values, e.g. [.1,.3]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Sometimes, we can directly calculate what the endpoints would 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Since each beta was tested under the rule “reject this beta if the observed results are in the top 5% of weird datasets under this model”, we have [.1,.3] as a 95% confidence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723F0-B281-48D5-88A7-678D19F9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ED11E-7492-44E8-8C53-DED8C805FC82}"/>
              </a:ext>
            </a:extLst>
          </p:cNvPr>
          <p:cNvSpPr/>
          <p:nvPr/>
        </p:nvSpPr>
        <p:spPr>
          <a:xfrm>
            <a:off x="4001911" y="1053349"/>
            <a:ext cx="398497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Dawn of Time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1A418D-7A65-430B-88E5-0BA3B1FEF587}"/>
              </a:ext>
            </a:extLst>
          </p:cNvPr>
          <p:cNvSpPr/>
          <p:nvPr/>
        </p:nvSpPr>
        <p:spPr>
          <a:xfrm>
            <a:off x="5207855" y="3152178"/>
            <a:ext cx="155786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Data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5F9251-514A-4A05-9A5F-713F4136F510}"/>
              </a:ext>
            </a:extLst>
          </p:cNvPr>
          <p:cNvGrpSpPr/>
          <p:nvPr/>
        </p:nvGrpSpPr>
        <p:grpSpPr>
          <a:xfrm>
            <a:off x="5552168" y="1696816"/>
            <a:ext cx="882496" cy="1455362"/>
            <a:chOff x="5552168" y="1696816"/>
            <a:chExt cx="882496" cy="14553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EA1566-441D-436B-9F7A-7B23115C458E}"/>
                </a:ext>
              </a:extLst>
            </p:cNvPr>
            <p:cNvSpPr/>
            <p:nvPr/>
          </p:nvSpPr>
          <p:spPr>
            <a:xfrm>
              <a:off x="5552168" y="1948895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0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76C1F74-6197-41D3-906E-0CDD6E7A48EA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 flipH="1">
              <a:off x="5993416" y="1696816"/>
              <a:ext cx="984" cy="2520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E3C5CA6-9E98-48B6-A4B9-A9255434FABE}"/>
                </a:ext>
              </a:extLst>
            </p:cNvPr>
            <p:cNvCxnSpPr>
              <a:cxnSpLocks/>
              <a:stCxn id="11" idx="2"/>
              <a:endCxn id="44" idx="0"/>
            </p:cNvCxnSpPr>
            <p:nvPr/>
          </p:nvCxnSpPr>
          <p:spPr>
            <a:xfrm flipH="1">
              <a:off x="5986789" y="2592362"/>
              <a:ext cx="6627" cy="5598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E7A1F5-4A04-4A20-8142-0FE21E118C2E}"/>
              </a:ext>
            </a:extLst>
          </p:cNvPr>
          <p:cNvGrpSpPr/>
          <p:nvPr/>
        </p:nvGrpSpPr>
        <p:grpSpPr>
          <a:xfrm>
            <a:off x="5986789" y="1696816"/>
            <a:ext cx="1661430" cy="1455362"/>
            <a:chOff x="5986789" y="1696816"/>
            <a:chExt cx="1661430" cy="14553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21A584-1BF0-49D0-BD77-F7FE86D85F3D}"/>
                </a:ext>
              </a:extLst>
            </p:cNvPr>
            <p:cNvSpPr/>
            <p:nvPr/>
          </p:nvSpPr>
          <p:spPr>
            <a:xfrm>
              <a:off x="6765723" y="1948894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.1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EB3194-F797-40C9-98EB-021C969B77A3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994400" y="1696816"/>
              <a:ext cx="1212571" cy="25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483DB69-5138-4414-B416-2714716C1AF6}"/>
                </a:ext>
              </a:extLst>
            </p:cNvPr>
            <p:cNvCxnSpPr>
              <a:cxnSpLocks/>
              <a:stCxn id="12" idx="2"/>
              <a:endCxn id="44" idx="0"/>
            </p:cNvCxnSpPr>
            <p:nvPr/>
          </p:nvCxnSpPr>
          <p:spPr>
            <a:xfrm flipH="1">
              <a:off x="5986789" y="2592361"/>
              <a:ext cx="1220182" cy="5598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4D78E5-3A2B-4B95-88BB-CCB92D557DE6}"/>
              </a:ext>
            </a:extLst>
          </p:cNvPr>
          <p:cNvGrpSpPr/>
          <p:nvPr/>
        </p:nvGrpSpPr>
        <p:grpSpPr>
          <a:xfrm>
            <a:off x="5986789" y="1696816"/>
            <a:ext cx="2874985" cy="1455362"/>
            <a:chOff x="5986789" y="1696816"/>
            <a:chExt cx="2874985" cy="14553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2B932E-18EB-45D7-907A-14A34E8FEC7B}"/>
                </a:ext>
              </a:extLst>
            </p:cNvPr>
            <p:cNvSpPr/>
            <p:nvPr/>
          </p:nvSpPr>
          <p:spPr>
            <a:xfrm>
              <a:off x="7979278" y="1948893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C4786EE-276F-4CA7-9906-616C4318CABA}"/>
                </a:ext>
              </a:extLst>
            </p:cNvPr>
            <p:cNvCxnSpPr>
              <a:cxnSpLocks/>
              <a:stCxn id="5" idx="2"/>
              <a:endCxn id="13" idx="0"/>
            </p:cNvCxnSpPr>
            <p:nvPr/>
          </p:nvCxnSpPr>
          <p:spPr>
            <a:xfrm>
              <a:off x="5994400" y="1696816"/>
              <a:ext cx="2426126" cy="2520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5D9AD78-D7F1-4270-A80B-0327B33783FA}"/>
                </a:ext>
              </a:extLst>
            </p:cNvPr>
            <p:cNvCxnSpPr>
              <a:cxnSpLocks/>
              <a:stCxn id="13" idx="2"/>
              <a:endCxn id="44" idx="0"/>
            </p:cNvCxnSpPr>
            <p:nvPr/>
          </p:nvCxnSpPr>
          <p:spPr>
            <a:xfrm flipH="1">
              <a:off x="5986789" y="2592360"/>
              <a:ext cx="2433737" cy="5598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6EA85A-7090-44C4-A1CB-B876111FCBC8}"/>
              </a:ext>
            </a:extLst>
          </p:cNvPr>
          <p:cNvGrpSpPr/>
          <p:nvPr/>
        </p:nvGrpSpPr>
        <p:grpSpPr>
          <a:xfrm>
            <a:off x="5986789" y="1696816"/>
            <a:ext cx="4088540" cy="1455362"/>
            <a:chOff x="5986789" y="1696816"/>
            <a:chExt cx="4088540" cy="14553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BA2DE-4CB2-44E5-B413-D2F5344CEFBF}"/>
                </a:ext>
              </a:extLst>
            </p:cNvPr>
            <p:cNvSpPr/>
            <p:nvPr/>
          </p:nvSpPr>
          <p:spPr>
            <a:xfrm>
              <a:off x="9192833" y="1948892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.3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F9CE34A-ADFF-4AE5-B812-9C9E82951D2F}"/>
                </a:ext>
              </a:extLst>
            </p:cNvPr>
            <p:cNvCxnSpPr>
              <a:cxnSpLocks/>
              <a:stCxn id="5" idx="2"/>
              <a:endCxn id="14" idx="0"/>
            </p:cNvCxnSpPr>
            <p:nvPr/>
          </p:nvCxnSpPr>
          <p:spPr>
            <a:xfrm>
              <a:off x="5994400" y="1696816"/>
              <a:ext cx="3639681" cy="2520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6A73A65-F3B4-4D26-9274-A20B8C39EEE4}"/>
                </a:ext>
              </a:extLst>
            </p:cNvPr>
            <p:cNvCxnSpPr>
              <a:cxnSpLocks/>
              <a:stCxn id="14" idx="2"/>
              <a:endCxn id="44" idx="0"/>
            </p:cNvCxnSpPr>
            <p:nvPr/>
          </p:nvCxnSpPr>
          <p:spPr>
            <a:xfrm flipH="1">
              <a:off x="5986789" y="2592359"/>
              <a:ext cx="3647292" cy="5598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86A1CE-ED55-4432-8A27-15E2FF2C47A5}"/>
              </a:ext>
            </a:extLst>
          </p:cNvPr>
          <p:cNvGrpSpPr/>
          <p:nvPr/>
        </p:nvGrpSpPr>
        <p:grpSpPr>
          <a:xfrm>
            <a:off x="4338613" y="1696816"/>
            <a:ext cx="1655787" cy="1455362"/>
            <a:chOff x="4338613" y="1696816"/>
            <a:chExt cx="1655787" cy="14553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B55421-6F5F-46DD-B470-CACBFE7E943A}"/>
                </a:ext>
              </a:extLst>
            </p:cNvPr>
            <p:cNvSpPr/>
            <p:nvPr/>
          </p:nvSpPr>
          <p:spPr>
            <a:xfrm>
              <a:off x="4338613" y="1948896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-.1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8198837-EDE5-4E4F-9426-3E6B77DEEC76}"/>
                </a:ext>
              </a:extLst>
            </p:cNvPr>
            <p:cNvCxnSpPr>
              <a:cxnSpLocks/>
              <a:stCxn id="5" idx="2"/>
              <a:endCxn id="10" idx="0"/>
            </p:cNvCxnSpPr>
            <p:nvPr/>
          </p:nvCxnSpPr>
          <p:spPr>
            <a:xfrm flipH="1">
              <a:off x="4779861" y="1696816"/>
              <a:ext cx="1214539" cy="252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441325A-3698-465C-A6BC-0D41F96AE2F2}"/>
                </a:ext>
              </a:extLst>
            </p:cNvPr>
            <p:cNvCxnSpPr>
              <a:cxnSpLocks/>
              <a:stCxn id="10" idx="2"/>
              <a:endCxn id="44" idx="0"/>
            </p:cNvCxnSpPr>
            <p:nvPr/>
          </p:nvCxnSpPr>
          <p:spPr>
            <a:xfrm>
              <a:off x="4779861" y="2592363"/>
              <a:ext cx="1206928" cy="5598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B57436-A1E6-454E-BB37-13F65DA60950}"/>
              </a:ext>
            </a:extLst>
          </p:cNvPr>
          <p:cNvGrpSpPr/>
          <p:nvPr/>
        </p:nvGrpSpPr>
        <p:grpSpPr>
          <a:xfrm>
            <a:off x="1911503" y="1696816"/>
            <a:ext cx="4082897" cy="1455362"/>
            <a:chOff x="1911503" y="1696816"/>
            <a:chExt cx="4082897" cy="14553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B9251C-D71D-422C-A68E-F04FC6FFFA44}"/>
                </a:ext>
              </a:extLst>
            </p:cNvPr>
            <p:cNvSpPr/>
            <p:nvPr/>
          </p:nvSpPr>
          <p:spPr>
            <a:xfrm>
              <a:off x="1911503" y="1948898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-.3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0AE809-2483-4B33-8A04-9912FA9EB69A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 flipH="1">
              <a:off x="2352751" y="1696816"/>
              <a:ext cx="3641649" cy="2520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6E9958B-86D1-40C8-8087-10570A3DFDA8}"/>
                </a:ext>
              </a:extLst>
            </p:cNvPr>
            <p:cNvCxnSpPr>
              <a:cxnSpLocks/>
              <a:stCxn id="8" idx="2"/>
              <a:endCxn id="44" idx="0"/>
            </p:cNvCxnSpPr>
            <p:nvPr/>
          </p:nvCxnSpPr>
          <p:spPr>
            <a:xfrm>
              <a:off x="2352751" y="2592365"/>
              <a:ext cx="3634038" cy="55981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D2F5EC-036B-48F3-9868-0754B2E78E4C}"/>
              </a:ext>
            </a:extLst>
          </p:cNvPr>
          <p:cNvGrpSpPr/>
          <p:nvPr/>
        </p:nvGrpSpPr>
        <p:grpSpPr>
          <a:xfrm>
            <a:off x="5986789" y="1696816"/>
            <a:ext cx="5302095" cy="1455362"/>
            <a:chOff x="5986789" y="1696816"/>
            <a:chExt cx="5302095" cy="145536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D27F6E5-7CF2-4B09-B198-D200E2C7DE01}"/>
                </a:ext>
              </a:extLst>
            </p:cNvPr>
            <p:cNvSpPr/>
            <p:nvPr/>
          </p:nvSpPr>
          <p:spPr>
            <a:xfrm>
              <a:off x="10406388" y="1954690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52C4EDB-E10D-41F6-BC48-B9E38EB4CEBE}"/>
                </a:ext>
              </a:extLst>
            </p:cNvPr>
            <p:cNvCxnSpPr>
              <a:stCxn id="5" idx="2"/>
              <a:endCxn id="82" idx="0"/>
            </p:cNvCxnSpPr>
            <p:nvPr/>
          </p:nvCxnSpPr>
          <p:spPr>
            <a:xfrm>
              <a:off x="5994400" y="1696816"/>
              <a:ext cx="4853236" cy="2578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A46A4E2-37AA-47C3-97A1-933AB43A5248}"/>
                </a:ext>
              </a:extLst>
            </p:cNvPr>
            <p:cNvCxnSpPr>
              <a:cxnSpLocks/>
              <a:stCxn id="82" idx="2"/>
              <a:endCxn id="44" idx="0"/>
            </p:cNvCxnSpPr>
            <p:nvPr/>
          </p:nvCxnSpPr>
          <p:spPr>
            <a:xfrm flipH="1">
              <a:off x="5986789" y="2598157"/>
              <a:ext cx="4860847" cy="55402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61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87FA-FDF0-4DDB-AF0E-6BBA57E7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AEAB-ED94-4445-879F-20C4D4C2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9995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WARNING: This kind of accept/reject confidence interval is rare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Most confidence intervals </a:t>
            </a:r>
            <a:r>
              <a:rPr lang="en-US" sz="2000" u="sng" dirty="0"/>
              <a:t>do not</a:t>
            </a:r>
            <a:r>
              <a:rPr lang="en-US" sz="2000" dirty="0"/>
              <a:t> map accept/reject regions of a (useful) hypothesis test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 confidence interval that excludes zero does not usually mean a result is statistically significant</a:t>
            </a:r>
          </a:p>
          <a:p>
            <a:pPr marL="1600154" lvl="2" indent="-457200">
              <a:buFont typeface="Arial" panose="020B0604020202020204" pitchFamily="34" charset="0"/>
              <a:buChar char="•"/>
            </a:pPr>
            <a:r>
              <a:rPr lang="en-US" sz="1600" i="1" dirty="0"/>
              <a:t>Statistically significant</a:t>
            </a:r>
            <a:r>
              <a:rPr lang="en-US" sz="1600" dirty="0"/>
              <a:t>: The data resulting from an experiment/data collection have p&lt;.05 (or some other threshold) against a no-effect model, meaning we reject the no-effect model</a:t>
            </a:r>
            <a:endParaRPr lang="en-US" sz="2000" dirty="0"/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It depends on how that confidence interval was built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 confidence interval’s </a:t>
            </a:r>
            <a:r>
              <a:rPr lang="en-US" sz="2400" b="1" u="sng" dirty="0"/>
              <a:t>only</a:t>
            </a:r>
            <a:r>
              <a:rPr lang="en-US" sz="2400" b="1" dirty="0"/>
              <a:t> promise</a:t>
            </a:r>
            <a:r>
              <a:rPr lang="en-US" sz="2400" dirty="0"/>
              <a:t>: if you were to repeatedly re-collect the data and build 95% CIs, (assuming our story about data generation is correct) 95% of the intervals would contain the true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D3D2C-7722-4F43-8047-377BB236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87FA-FDF0-4DDB-AF0E-6BBA57E7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AEAB-ED94-4445-879F-20C4D4C2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9995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WARNING: A 95% confidence interval DOES NOT have a 95% chance of holding the true value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There may be no such thing as “the true value”, b/c the model is wrong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 if the model is true, a “95% chance” statement requires prior assumptions about how nature sets the true value</a:t>
            </a:r>
            <a:endParaRPr lang="en-US" sz="2400" dirty="0"/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Stick around after section for a heartbreaking demo of why a group of confidence intervals make 95% but any particular CI can be 0%, 100%, or anything in between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D3D2C-7722-4F43-8047-377BB236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F892-0EF4-4C5A-9C70-FAEB4D0E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1590-5046-4635-A6B7-FFDC3965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209 homework touches on another kind of confidence interval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Class: “How well have I estimated beta?”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HW: “How well can I estimate the </a:t>
            </a:r>
            <a:r>
              <a:rPr lang="en-US" i="1" dirty="0"/>
              <a:t>mean</a:t>
            </a:r>
            <a:r>
              <a:rPr lang="en-US" dirty="0"/>
              <a:t> response at each X?”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Bonus: “How well can I estimate the </a:t>
            </a:r>
            <a:r>
              <a:rPr lang="en-US" i="1" dirty="0"/>
              <a:t>possible</a:t>
            </a:r>
            <a:r>
              <a:rPr lang="en-US" dirty="0"/>
              <a:t> responses at each X”?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D96D0-6DBE-4877-BC91-E23E0B0F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22FC-F92A-44BD-89CA-6FFA9CDA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Remember those assumptions?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723F0-B281-48D5-88A7-678D19F9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ED11E-7492-44E8-8C53-DED8C805FC82}"/>
              </a:ext>
            </a:extLst>
          </p:cNvPr>
          <p:cNvSpPr/>
          <p:nvPr/>
        </p:nvSpPr>
        <p:spPr>
          <a:xfrm>
            <a:off x="1217839" y="3128522"/>
            <a:ext cx="398497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Dawn of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26F6B2-00C0-4D95-AE27-4716F556DF46}"/>
              </a:ext>
            </a:extLst>
          </p:cNvPr>
          <p:cNvSpPr/>
          <p:nvPr/>
        </p:nvSpPr>
        <p:spPr>
          <a:xfrm>
            <a:off x="340986" y="4024070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B55421-6F5F-46DD-B470-CACBFE7E943A}"/>
              </a:ext>
            </a:extLst>
          </p:cNvPr>
          <p:cNvSpPr/>
          <p:nvPr/>
        </p:nvSpPr>
        <p:spPr>
          <a:xfrm>
            <a:off x="1554541" y="4024069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EA1566-441D-436B-9F7A-7B23115C458E}"/>
              </a:ext>
            </a:extLst>
          </p:cNvPr>
          <p:cNvSpPr/>
          <p:nvPr/>
        </p:nvSpPr>
        <p:spPr>
          <a:xfrm>
            <a:off x="2768096" y="4024068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21A584-1BF0-49D0-BD77-F7FE86D85F3D}"/>
              </a:ext>
            </a:extLst>
          </p:cNvPr>
          <p:cNvSpPr/>
          <p:nvPr/>
        </p:nvSpPr>
        <p:spPr>
          <a:xfrm>
            <a:off x="3981651" y="4024067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B932E-18EB-45D7-907A-14A34E8FEC7B}"/>
              </a:ext>
            </a:extLst>
          </p:cNvPr>
          <p:cNvSpPr/>
          <p:nvPr/>
        </p:nvSpPr>
        <p:spPr>
          <a:xfrm>
            <a:off x="5195206" y="4024066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BD47DB-80C3-423E-9871-0D0818EB8324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782234" y="3771989"/>
            <a:ext cx="2428094" cy="252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198837-EDE5-4E4F-9426-3E6B77DEEC76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1995789" y="3771989"/>
            <a:ext cx="1214539" cy="252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6C1F74-6197-41D3-906E-0CDD6E7A48E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3209344" y="3771989"/>
            <a:ext cx="984" cy="252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EB3194-F797-40C9-98EB-021C969B77A3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3210328" y="3771989"/>
            <a:ext cx="1212571" cy="252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4786EE-276F-4CA7-9906-616C4318CABA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3210328" y="3771989"/>
            <a:ext cx="2426126" cy="252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D1A418D-7A65-430B-88E5-0BA3B1FEF587}"/>
              </a:ext>
            </a:extLst>
          </p:cNvPr>
          <p:cNvSpPr/>
          <p:nvPr/>
        </p:nvSpPr>
        <p:spPr>
          <a:xfrm>
            <a:off x="2423783" y="5227351"/>
            <a:ext cx="155786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Data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3C5CA6-9E98-48B6-A4B9-A9255434FABE}"/>
              </a:ext>
            </a:extLst>
          </p:cNvPr>
          <p:cNvCxnSpPr>
            <a:cxnSpLocks/>
            <a:stCxn id="11" idx="2"/>
            <a:endCxn id="44" idx="0"/>
          </p:cNvCxnSpPr>
          <p:nvPr/>
        </p:nvCxnSpPr>
        <p:spPr>
          <a:xfrm flipH="1">
            <a:off x="3202717" y="4667535"/>
            <a:ext cx="6627" cy="559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83DB69-5138-4414-B416-2714716C1AF6}"/>
              </a:ext>
            </a:extLst>
          </p:cNvPr>
          <p:cNvCxnSpPr>
            <a:cxnSpLocks/>
            <a:stCxn id="12" idx="2"/>
            <a:endCxn id="44" idx="0"/>
          </p:cNvCxnSpPr>
          <p:nvPr/>
        </p:nvCxnSpPr>
        <p:spPr>
          <a:xfrm flipH="1">
            <a:off x="3202717" y="4667534"/>
            <a:ext cx="1220182" cy="55981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D9AD78-D7F1-4270-A80B-0327B33783FA}"/>
              </a:ext>
            </a:extLst>
          </p:cNvPr>
          <p:cNvCxnSpPr>
            <a:cxnSpLocks/>
            <a:stCxn id="13" idx="2"/>
            <a:endCxn id="44" idx="0"/>
          </p:cNvCxnSpPr>
          <p:nvPr/>
        </p:nvCxnSpPr>
        <p:spPr>
          <a:xfrm flipH="1">
            <a:off x="3202717" y="4667533"/>
            <a:ext cx="2433737" cy="559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441325A-3698-465C-A6BC-0D41F96AE2F2}"/>
              </a:ext>
            </a:extLst>
          </p:cNvPr>
          <p:cNvCxnSpPr>
            <a:cxnSpLocks/>
            <a:stCxn id="10" idx="2"/>
            <a:endCxn id="44" idx="0"/>
          </p:cNvCxnSpPr>
          <p:nvPr/>
        </p:nvCxnSpPr>
        <p:spPr>
          <a:xfrm>
            <a:off x="1995789" y="4667536"/>
            <a:ext cx="1206928" cy="559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C43B046-D63F-444B-96E0-CC6E169349AE}"/>
              </a:ext>
            </a:extLst>
          </p:cNvPr>
          <p:cNvCxnSpPr>
            <a:cxnSpLocks/>
            <a:stCxn id="9" idx="2"/>
            <a:endCxn id="44" idx="0"/>
          </p:cNvCxnSpPr>
          <p:nvPr/>
        </p:nvCxnSpPr>
        <p:spPr>
          <a:xfrm>
            <a:off x="782234" y="4667537"/>
            <a:ext cx="2420483" cy="559814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AAED87-E322-4C58-B616-9A1C61FD8A3C}"/>
              </a:ext>
            </a:extLst>
          </p:cNvPr>
          <p:cNvGrpSpPr/>
          <p:nvPr/>
        </p:nvGrpSpPr>
        <p:grpSpPr>
          <a:xfrm>
            <a:off x="1227558" y="2163317"/>
            <a:ext cx="9991245" cy="1608668"/>
            <a:chOff x="1169672" y="2649371"/>
            <a:chExt cx="9991245" cy="160866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DE8FFDA-8822-4A47-9B1F-266672198C1A}"/>
                </a:ext>
              </a:extLst>
            </p:cNvPr>
            <p:cNvSpPr/>
            <p:nvPr/>
          </p:nvSpPr>
          <p:spPr>
            <a:xfrm>
              <a:off x="5256714" y="2649371"/>
              <a:ext cx="2853489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Dawn of Time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3184EAF-5761-4C0C-9251-63AD98252990}"/>
                </a:ext>
              </a:extLst>
            </p:cNvPr>
            <p:cNvSpPr/>
            <p:nvPr/>
          </p:nvSpPr>
          <p:spPr>
            <a:xfrm>
              <a:off x="1169672" y="3614572"/>
              <a:ext cx="3984978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All other betas have their MLE values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BFB61FA-1337-492C-8013-34D9DD087869}"/>
                </a:ext>
              </a:extLst>
            </p:cNvPr>
            <p:cNvSpPr/>
            <p:nvPr/>
          </p:nvSpPr>
          <p:spPr>
            <a:xfrm>
              <a:off x="7175939" y="3605445"/>
              <a:ext cx="3984978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 betas have different values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4813E6-E586-4326-8544-58A0827EB2C5}"/>
                </a:ext>
              </a:extLst>
            </p:cNvPr>
            <p:cNvCxnSpPr>
              <a:cxnSpLocks/>
              <a:stCxn id="37" idx="2"/>
              <a:endCxn id="40" idx="0"/>
            </p:cNvCxnSpPr>
            <p:nvPr/>
          </p:nvCxnSpPr>
          <p:spPr>
            <a:xfrm flipH="1">
              <a:off x="3162161" y="3292841"/>
              <a:ext cx="3513687" cy="3217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4FBD05-66D7-445C-A237-94644AEF332A}"/>
                </a:ext>
              </a:extLst>
            </p:cNvPr>
            <p:cNvCxnSpPr>
              <a:stCxn id="37" idx="2"/>
              <a:endCxn id="41" idx="0"/>
            </p:cNvCxnSpPr>
            <p:nvPr/>
          </p:nvCxnSpPr>
          <p:spPr>
            <a:xfrm>
              <a:off x="6675848" y="3292841"/>
              <a:ext cx="2492580" cy="3126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04B1FA-09B9-4492-823A-0458DCF9B05E}"/>
              </a:ext>
            </a:extLst>
          </p:cNvPr>
          <p:cNvGrpSpPr/>
          <p:nvPr/>
        </p:nvGrpSpPr>
        <p:grpSpPr>
          <a:xfrm>
            <a:off x="1894383" y="814392"/>
            <a:ext cx="9890786" cy="1992395"/>
            <a:chOff x="1844108" y="1300443"/>
            <a:chExt cx="9890786" cy="199239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9F18CA0-7D80-46D6-800F-F32D17F4C73C}"/>
                </a:ext>
              </a:extLst>
            </p:cNvPr>
            <p:cNvCxnSpPr>
              <a:cxnSpLocks/>
              <a:stCxn id="36" idx="2"/>
              <a:endCxn id="37" idx="0"/>
            </p:cNvCxnSpPr>
            <p:nvPr/>
          </p:nvCxnSpPr>
          <p:spPr>
            <a:xfrm flipH="1">
              <a:off x="6683459" y="1943910"/>
              <a:ext cx="12417" cy="7054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0DFC4FC-36F6-4D47-AE03-ADDA8B6E87D4}"/>
                </a:ext>
              </a:extLst>
            </p:cNvPr>
            <p:cNvGrpSpPr/>
            <p:nvPr/>
          </p:nvGrpSpPr>
          <p:grpSpPr>
            <a:xfrm>
              <a:off x="1844108" y="1300443"/>
              <a:ext cx="9890786" cy="1992395"/>
              <a:chOff x="1844108" y="1300443"/>
              <a:chExt cx="9890786" cy="19923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58461C1-FEC8-4A70-9B13-46F0A05BED3E}"/>
                  </a:ext>
                </a:extLst>
              </p:cNvPr>
              <p:cNvSpPr/>
              <p:nvPr/>
            </p:nvSpPr>
            <p:spPr>
              <a:xfrm>
                <a:off x="4703387" y="1300443"/>
                <a:ext cx="3984978" cy="6434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Dawn of Time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80CBAE2-C4A1-4AE7-B32B-3E66D7FDA4BD}"/>
                  </a:ext>
                </a:extLst>
              </p:cNvPr>
              <p:cNvSpPr/>
              <p:nvPr/>
            </p:nvSpPr>
            <p:spPr>
              <a:xfrm>
                <a:off x="1844108" y="2649371"/>
                <a:ext cx="2853489" cy="6434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World is not linear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39619F0-A590-4A18-A326-F20452B39A63}"/>
                  </a:ext>
                </a:extLst>
              </p:cNvPr>
              <p:cNvSpPr/>
              <p:nvPr/>
            </p:nvSpPr>
            <p:spPr>
              <a:xfrm>
                <a:off x="8881405" y="2649371"/>
                <a:ext cx="2853489" cy="6434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World has non-Gaussian noise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A6575CA-A32A-4E2B-9BD5-51B558E1DB97}"/>
                  </a:ext>
                </a:extLst>
              </p:cNvPr>
              <p:cNvCxnSpPr>
                <a:cxnSpLocks/>
                <a:stCxn id="36" idx="2"/>
                <a:endCxn id="43" idx="0"/>
              </p:cNvCxnSpPr>
              <p:nvPr/>
            </p:nvCxnSpPr>
            <p:spPr>
              <a:xfrm>
                <a:off x="6695876" y="1943910"/>
                <a:ext cx="3612274" cy="7054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C7EE128A-D4E5-462A-B64E-9B100C1CB53B}"/>
                  </a:ext>
                </a:extLst>
              </p:cNvPr>
              <p:cNvCxnSpPr>
                <a:cxnSpLocks/>
                <a:stCxn id="36" idx="2"/>
                <a:endCxn id="42" idx="0"/>
              </p:cNvCxnSpPr>
              <p:nvPr/>
            </p:nvCxnSpPr>
            <p:spPr>
              <a:xfrm flipH="1">
                <a:off x="3270853" y="1943910"/>
                <a:ext cx="3425023" cy="7054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A59A7B3-452E-4342-84A5-E6448C81C340}"/>
                  </a:ext>
                </a:extLst>
              </p:cNvPr>
              <p:cNvSpPr/>
              <p:nvPr/>
            </p:nvSpPr>
            <p:spPr>
              <a:xfrm>
                <a:off x="5256714" y="2649371"/>
                <a:ext cx="2853489" cy="6434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World is linear w/ </a:t>
                </a:r>
                <a:br>
                  <a:rPr lang="en-US" dirty="0"/>
                </a:br>
                <a:r>
                  <a:rPr lang="en-US" dirty="0"/>
                  <a:t>MLE Gaussian noise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85C06D-0240-48EC-9EF9-76DD258789C6}"/>
              </a:ext>
            </a:extLst>
          </p:cNvPr>
          <p:cNvGrpSpPr/>
          <p:nvPr/>
        </p:nvGrpSpPr>
        <p:grpSpPr>
          <a:xfrm>
            <a:off x="6351329" y="3771989"/>
            <a:ext cx="5736716" cy="2098829"/>
            <a:chOff x="6301054" y="4258040"/>
            <a:chExt cx="5736716" cy="209882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84271DB-322E-440D-A557-BD51F63580EF}"/>
                </a:ext>
              </a:extLst>
            </p:cNvPr>
            <p:cNvSpPr/>
            <p:nvPr/>
          </p:nvSpPr>
          <p:spPr>
            <a:xfrm>
              <a:off x="6301054" y="4510121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CC36038-A570-40DC-A820-FFC30EDB6C23}"/>
                </a:ext>
              </a:extLst>
            </p:cNvPr>
            <p:cNvSpPr/>
            <p:nvPr/>
          </p:nvSpPr>
          <p:spPr>
            <a:xfrm>
              <a:off x="7514609" y="4510120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3CD295-F9A5-409C-9266-0008D68F16BC}"/>
                </a:ext>
              </a:extLst>
            </p:cNvPr>
            <p:cNvSpPr/>
            <p:nvPr/>
          </p:nvSpPr>
          <p:spPr>
            <a:xfrm>
              <a:off x="8728164" y="4510119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8B8F58-2BFD-4F61-BD2D-B3811B9B17E3}"/>
                </a:ext>
              </a:extLst>
            </p:cNvPr>
            <p:cNvSpPr/>
            <p:nvPr/>
          </p:nvSpPr>
          <p:spPr>
            <a:xfrm>
              <a:off x="9941719" y="4510118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7FBF39-C931-4721-865A-8AAC46A3F2C6}"/>
                </a:ext>
              </a:extLst>
            </p:cNvPr>
            <p:cNvSpPr/>
            <p:nvPr/>
          </p:nvSpPr>
          <p:spPr>
            <a:xfrm>
              <a:off x="11155274" y="4510117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.2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0F1B339-699C-4DA1-8B29-EC968288B8B9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 flipH="1">
              <a:off x="6742302" y="4258040"/>
              <a:ext cx="2428094" cy="2520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706FF2C-FC35-4504-B475-216A309305D2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7955857" y="4258040"/>
              <a:ext cx="1214539" cy="252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AAAA012-AEEB-455C-A1E8-858926D54351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9169412" y="4258040"/>
              <a:ext cx="984" cy="2520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DD3FAC3-A86D-43AF-9704-3DD764D8F4F4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9170396" y="4258040"/>
              <a:ext cx="1212571" cy="25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2A4A5D0-34B8-4516-9678-FAC4AFE20673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>
              <a:off x="9170396" y="4258040"/>
              <a:ext cx="2426126" cy="2520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2F0CE9E-A8BE-4099-8E25-A81786874E99}"/>
                </a:ext>
              </a:extLst>
            </p:cNvPr>
            <p:cNvSpPr/>
            <p:nvPr/>
          </p:nvSpPr>
          <p:spPr>
            <a:xfrm>
              <a:off x="8383851" y="5713402"/>
              <a:ext cx="1557868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Our Data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CDB23BAC-084C-4AAB-97C3-7A07D568A84B}"/>
                </a:ext>
              </a:extLst>
            </p:cNvPr>
            <p:cNvCxnSpPr>
              <a:cxnSpLocks/>
              <a:stCxn id="68" idx="2"/>
              <a:endCxn id="76" idx="0"/>
            </p:cNvCxnSpPr>
            <p:nvPr/>
          </p:nvCxnSpPr>
          <p:spPr>
            <a:xfrm flipH="1">
              <a:off x="9162785" y="5153586"/>
              <a:ext cx="6627" cy="5598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2D7C22C-926D-4C2D-A2FD-91F98A8A9D66}"/>
                </a:ext>
              </a:extLst>
            </p:cNvPr>
            <p:cNvCxnSpPr>
              <a:cxnSpLocks/>
              <a:stCxn id="69" idx="2"/>
              <a:endCxn id="76" idx="0"/>
            </p:cNvCxnSpPr>
            <p:nvPr/>
          </p:nvCxnSpPr>
          <p:spPr>
            <a:xfrm flipH="1">
              <a:off x="9162785" y="5153585"/>
              <a:ext cx="1220182" cy="5598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629748B-E79E-4F03-B913-1E343C3FC1F0}"/>
                </a:ext>
              </a:extLst>
            </p:cNvPr>
            <p:cNvCxnSpPr>
              <a:cxnSpLocks/>
              <a:stCxn id="70" idx="2"/>
              <a:endCxn id="76" idx="0"/>
            </p:cNvCxnSpPr>
            <p:nvPr/>
          </p:nvCxnSpPr>
          <p:spPr>
            <a:xfrm flipH="1">
              <a:off x="9162785" y="5153584"/>
              <a:ext cx="2433737" cy="5598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69625EE-8E91-449D-83B4-F652E9BE797B}"/>
                </a:ext>
              </a:extLst>
            </p:cNvPr>
            <p:cNvCxnSpPr>
              <a:cxnSpLocks/>
              <a:stCxn id="67" idx="2"/>
              <a:endCxn id="76" idx="0"/>
            </p:cNvCxnSpPr>
            <p:nvPr/>
          </p:nvCxnSpPr>
          <p:spPr>
            <a:xfrm>
              <a:off x="7955857" y="5153587"/>
              <a:ext cx="1206928" cy="5598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5352F8E-3CE0-4EBC-B53D-0CE6EF48259D}"/>
                </a:ext>
              </a:extLst>
            </p:cNvPr>
            <p:cNvCxnSpPr>
              <a:cxnSpLocks/>
              <a:stCxn id="65" idx="2"/>
              <a:endCxn id="76" idx="0"/>
            </p:cNvCxnSpPr>
            <p:nvPr/>
          </p:nvCxnSpPr>
          <p:spPr>
            <a:xfrm>
              <a:off x="6742302" y="5153588"/>
              <a:ext cx="2420483" cy="559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0CBD3BD5-AABD-4687-9EDF-28D215DC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41" y="5857978"/>
            <a:ext cx="11342728" cy="5266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We rejected the null model(s) as tested, not the </a:t>
            </a:r>
            <a:r>
              <a:rPr lang="en-US" sz="2400" i="1" dirty="0"/>
              <a:t>idea</a:t>
            </a:r>
            <a:r>
              <a:rPr lang="en-US" sz="2400" dirty="0"/>
              <a:t> that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en-US" sz="2400" dirty="0"/>
              <a:t> – assumptions matter</a:t>
            </a:r>
          </a:p>
        </p:txBody>
      </p:sp>
    </p:spTree>
    <p:extLst>
      <p:ext uri="{BB962C8B-B14F-4D97-AF65-F5344CB8AC3E}">
        <p14:creationId xmlns:p14="http://schemas.microsoft.com/office/powerpoint/2010/main" val="3917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5CB8-789B-4E54-BDF9-3A9BD4FB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8D06-514E-40AE-ABB9-E3F58D42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9575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Ruling out a single model isn’t much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Sometimes, ruling out a single model is enough to rule out a whole class of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Assumptions our model makes are weak points that should be justified and checked for 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Confidence intervals give a reasonable idea of what some unknown value might 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single confidence intervals cannot give a probability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Statistical significance is 99% unrelated to confidence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C349C-19C6-456E-921C-ED1252D2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3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10265832" cy="1362076"/>
          </a:xfrm>
        </p:spPr>
        <p:txBody>
          <a:bodyPr/>
          <a:lstStyle/>
          <a:p>
            <a:r>
              <a:rPr lang="en-US" dirty="0"/>
              <a:t>Statistics: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889546"/>
          </a:xfrm>
        </p:spPr>
        <p:txBody>
          <a:bodyPr anchor="t"/>
          <a:lstStyle/>
          <a:p>
            <a:r>
              <a:rPr lang="en-US" dirty="0"/>
              <a:t>You made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7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AA1E-B5AC-423B-9D11-3B0C6D8F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A5D85-6975-4C06-A294-725BD1DFD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096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 test a particular model (a particular set of parameters) we must:</a:t>
            </a:r>
          </a:p>
          <a:p>
            <a:pPr marL="1257270" lvl="1" indent="-514350">
              <a:buFont typeface="+mj-lt"/>
              <a:buAutoNum type="arabicPeriod"/>
            </a:pPr>
            <a:r>
              <a:rPr lang="en-US" sz="2000" dirty="0"/>
              <a:t>Specify a data generating process</a:t>
            </a:r>
          </a:p>
          <a:p>
            <a:pPr marL="1257270" lvl="1" indent="-514350">
              <a:buFont typeface="+mj-lt"/>
              <a:buAutoNum type="arabicPeriod"/>
            </a:pPr>
            <a:r>
              <a:rPr lang="en-US" sz="2000" dirty="0"/>
              <a:t>Pick a way to measure whether our data plausibly comes from the process</a:t>
            </a:r>
          </a:p>
          <a:p>
            <a:pPr marL="1257270" lvl="1" indent="-514350">
              <a:buFont typeface="+mj-lt"/>
              <a:buAutoNum type="arabicPeriod"/>
            </a:pPr>
            <a:r>
              <a:rPr lang="en-US" sz="2000" dirty="0"/>
              <a:t>Pick a rule for when a model cannot be trusted (when is the range of simulated results too different from the observed data?)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i="1" dirty="0"/>
              <a:t>What features make for a good test</a:t>
            </a:r>
            <a:r>
              <a:rPr lang="en-US" sz="2400" dirty="0"/>
              <a:t>?</a:t>
            </a:r>
          </a:p>
          <a:p>
            <a:pPr marL="125727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We want to make as few assumptions as possible, and choose a measure that is sensitive to deviations from the model</a:t>
            </a:r>
          </a:p>
          <a:p>
            <a:pPr marL="125727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If we’re clever, we might get math that lets us skip simulating from the model</a:t>
            </a:r>
          </a:p>
          <a:p>
            <a:pPr marL="125727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Tension: more assumptions make math easier, fewer assumptions make results broader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/>
              <a:t>There is no such thing as THE null hypothesis. It’s only </a:t>
            </a:r>
            <a:r>
              <a:rPr lang="en-US" sz="2400" b="1" i="1" dirty="0"/>
              <a:t>A</a:t>
            </a:r>
            <a:r>
              <a:rPr lang="en-US" sz="2400" dirty="0"/>
              <a:t> null hypothesis.</a:t>
            </a:r>
          </a:p>
          <a:p>
            <a:pPr marL="125727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A p value only tests one null hypothesis, and is rarely enough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A6580-FF0F-4082-B12B-AFFA06BA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138F-622D-456B-AEF5-70B39017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661B2-1AF5-48B4-A186-2BD883C5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897922"/>
          </a:xfrm>
        </p:spPr>
        <p:txBody>
          <a:bodyPr/>
          <a:lstStyle/>
          <a:p>
            <a:r>
              <a:rPr lang="en-US" dirty="0"/>
              <a:t>As the course moves on, we’ll 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Flexible assumptions about the data generating process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Generalized Linear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Ways of making fewer assumptions about the data generating process: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Bootstrapping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Permutation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Easier questions: Instead of ‘find a model that explains the world’, ‘pick the model that predicts best’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Validation sets and cross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E3B6C-9FD9-49F8-8DE3-1CCAE79B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EC08-729B-4DFB-9B9B-8EF150BD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6B109-C7D2-44AD-A84C-15A910AE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06732"/>
          </a:xfrm>
        </p:spPr>
        <p:txBody>
          <a:bodyPr/>
          <a:lstStyle/>
          <a:p>
            <a:pPr algn="ctr"/>
            <a:endParaRPr lang="en-US" sz="5400" dirty="0"/>
          </a:p>
          <a:p>
            <a:pPr algn="ctr"/>
            <a:endParaRPr lang="en-US" sz="5400" dirty="0"/>
          </a:p>
          <a:p>
            <a:pPr algn="ctr"/>
            <a:r>
              <a:rPr lang="en-US" sz="5400" dirty="0"/>
              <a:t>Thank you</a:t>
            </a:r>
          </a:p>
          <a:p>
            <a:endParaRPr lang="en-US" dirty="0"/>
          </a:p>
          <a:p>
            <a:r>
              <a:rPr lang="en-US" dirty="0"/>
              <a:t>Office hours are:</a:t>
            </a:r>
          </a:p>
          <a:p>
            <a:r>
              <a:rPr lang="en-US" dirty="0"/>
              <a:t>	Monday 6-7:30 (Camilo)</a:t>
            </a:r>
          </a:p>
          <a:p>
            <a:r>
              <a:rPr lang="en-US" dirty="0"/>
              <a:t>	Tuesday 6:30-8 (Will)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E63BE-EB10-4726-A930-37A6285B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4034-5ABD-4A30-87C9-D0A61D82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for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D093EA-2F14-4F81-A297-06C08E71A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4522345"/>
                <a:ext cx="11155385" cy="1426898"/>
              </a:xfrm>
            </p:spPr>
            <p:txBody>
              <a:bodyPr/>
              <a:lstStyle/>
              <a:p>
                <a:r>
                  <a:rPr lang="en-US" sz="2400" dirty="0"/>
                  <a:t>Matrix multiplication is a bunch of dot products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fact, it is every possible dot product, nicely organized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Matrices being multiplied must have the shapes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and the result is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/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(the middle dimensions have to match, and then drop out)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D093EA-2F14-4F81-A297-06C08E71A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4522345"/>
                <a:ext cx="11155385" cy="1426898"/>
              </a:xfrm>
              <a:blipFill>
                <a:blip r:embed="rId3"/>
                <a:stretch>
                  <a:fillRect l="-874" t="-3419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6775F-0351-453A-A911-733052C0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33663F-DE5F-4936-9794-6D249E6C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29738"/>
              </p:ext>
            </p:extLst>
          </p:nvPr>
        </p:nvGraphicFramePr>
        <p:xfrm>
          <a:off x="948268" y="1049864"/>
          <a:ext cx="3127023" cy="300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1042341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  <a:gridCol w="1042341">
                  <a:extLst>
                    <a:ext uri="{9D8B030D-6E8A-4147-A177-3AD203B41FA5}">
                      <a16:colId xmlns:a16="http://schemas.microsoft.com/office/drawing/2014/main" val="1042760443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097202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8A5D00-A81D-483F-866E-E8135F283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48286"/>
              </p:ext>
            </p:extLst>
          </p:nvPr>
        </p:nvGraphicFramePr>
        <p:xfrm>
          <a:off x="4632205" y="1428041"/>
          <a:ext cx="2084682" cy="180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1042341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F7985E-195E-4D5E-89CD-17573E43E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3200"/>
              </p:ext>
            </p:extLst>
          </p:nvPr>
        </p:nvGraphicFramePr>
        <p:xfrm>
          <a:off x="7688674" y="1049864"/>
          <a:ext cx="2084683" cy="300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1042342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617012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2828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/>
              <p:nvPr/>
            </p:nvSpPr>
            <p:spPr>
              <a:xfrm>
                <a:off x="4155470" y="2008761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470" y="2008761"/>
                <a:ext cx="43830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/>
              <p:nvPr/>
            </p:nvSpPr>
            <p:spPr>
              <a:xfrm>
                <a:off x="6899295" y="2008761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295" y="2008761"/>
                <a:ext cx="438300" cy="923330"/>
              </a:xfrm>
              <a:prstGeom prst="rect">
                <a:avLst/>
              </a:prstGeom>
              <a:blipFill>
                <a:blip r:embed="rId5"/>
                <a:stretch>
                  <a:fillRect r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651FAE2-5DFF-4842-B2A6-216560B1051D}"/>
              </a:ext>
            </a:extLst>
          </p:cNvPr>
          <p:cNvGrpSpPr/>
          <p:nvPr/>
        </p:nvGrpSpPr>
        <p:grpSpPr>
          <a:xfrm>
            <a:off x="9516533" y="3252548"/>
            <a:ext cx="2472267" cy="473065"/>
            <a:chOff x="9516533" y="3252548"/>
            <a:chExt cx="2472267" cy="473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29D7F6-46D7-4636-A440-1A5E9C889F33}"/>
                    </a:ext>
                  </a:extLst>
                </p:cNvPr>
                <p:cNvSpPr txBox="1"/>
                <p:nvPr/>
              </p:nvSpPr>
              <p:spPr>
                <a:xfrm>
                  <a:off x="9904117" y="3252548"/>
                  <a:ext cx="208468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2,2,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1,7,−2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29D7F6-46D7-4636-A440-1A5E9C889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4117" y="3252548"/>
                  <a:ext cx="208468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5309A78-0918-4F7E-B55F-0010DFD96994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9516533" y="3437214"/>
              <a:ext cx="387584" cy="2883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5C3E2DF-C40B-4FC5-85A5-30B03338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93157"/>
              </p:ext>
            </p:extLst>
          </p:nvPr>
        </p:nvGraphicFramePr>
        <p:xfrm>
          <a:off x="948267" y="1659666"/>
          <a:ext cx="3127023" cy="600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:a16="http://schemas.microsoft.com/office/drawing/2014/main" val="3073760774"/>
                    </a:ext>
                  </a:extLst>
                </a:gridCol>
                <a:gridCol w="1042341">
                  <a:extLst>
                    <a:ext uri="{9D8B030D-6E8A-4147-A177-3AD203B41FA5}">
                      <a16:colId xmlns:a16="http://schemas.microsoft.com/office/drawing/2014/main" val="2076881255"/>
                    </a:ext>
                  </a:extLst>
                </a:gridCol>
                <a:gridCol w="1042341">
                  <a:extLst>
                    <a:ext uri="{9D8B030D-6E8A-4147-A177-3AD203B41FA5}">
                      <a16:colId xmlns:a16="http://schemas.microsoft.com/office/drawing/2014/main" val="3455184177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66645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965036F-8E9F-43B3-8212-295C614C6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19067"/>
              </p:ext>
            </p:extLst>
          </p:nvPr>
        </p:nvGraphicFramePr>
        <p:xfrm>
          <a:off x="4632205" y="1428041"/>
          <a:ext cx="1042341" cy="180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:a16="http://schemas.microsoft.com/office/drawing/2014/main" val="3854105597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34361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3255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9188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080BC25B-AE59-4AE0-A90B-BC6918151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7845"/>
              </p:ext>
            </p:extLst>
          </p:nvPr>
        </p:nvGraphicFramePr>
        <p:xfrm>
          <a:off x="7688674" y="1659666"/>
          <a:ext cx="1042341" cy="600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:a16="http://schemas.microsoft.com/office/drawing/2014/main" val="973421435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39029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C9837935-B459-4D53-A44E-D47F4047194D}"/>
              </a:ext>
            </a:extLst>
          </p:cNvPr>
          <p:cNvGrpSpPr/>
          <p:nvPr/>
        </p:nvGrpSpPr>
        <p:grpSpPr>
          <a:xfrm>
            <a:off x="8544747" y="1590619"/>
            <a:ext cx="3297961" cy="369332"/>
            <a:chOff x="8544747" y="1590619"/>
            <a:chExt cx="329796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7C72A0E-D75A-4F36-A6BA-1D3BE2DE0478}"/>
                    </a:ext>
                  </a:extLst>
                </p:cNvPr>
                <p:cNvSpPr txBox="1"/>
                <p:nvPr/>
              </p:nvSpPr>
              <p:spPr>
                <a:xfrm>
                  <a:off x="9904117" y="1590619"/>
                  <a:ext cx="193859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1,5,2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3,−2,4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7C72A0E-D75A-4F36-A6BA-1D3BE2DE0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4117" y="1590619"/>
                  <a:ext cx="193859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1E3A6C-BEF0-41C7-B9CC-CF3B5156B83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8544747" y="1775285"/>
              <a:ext cx="1359370" cy="873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6AAC45-061A-4FC3-B59E-375CB96EC614}"/>
              </a:ext>
            </a:extLst>
          </p:cNvPr>
          <p:cNvSpPr txBox="1"/>
          <p:nvPr/>
        </p:nvSpPr>
        <p:spPr>
          <a:xfrm>
            <a:off x="2118487" y="4153030"/>
            <a:ext cx="78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rla"/>
              </a:rPr>
              <a:t>5 by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DBC5E-36BD-495E-8926-6B2693E2CEE8}"/>
              </a:ext>
            </a:extLst>
          </p:cNvPr>
          <p:cNvSpPr txBox="1"/>
          <p:nvPr/>
        </p:nvSpPr>
        <p:spPr>
          <a:xfrm>
            <a:off x="5281255" y="4153030"/>
            <a:ext cx="78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rla"/>
              </a:rPr>
              <a:t>3 by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B44608-65F3-44EF-91C0-5A94AAC9A544}"/>
              </a:ext>
            </a:extLst>
          </p:cNvPr>
          <p:cNvSpPr txBox="1"/>
          <p:nvPr/>
        </p:nvSpPr>
        <p:spPr>
          <a:xfrm>
            <a:off x="8318605" y="4153030"/>
            <a:ext cx="78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rla"/>
              </a:rPr>
              <a:t>5 by 2</a:t>
            </a:r>
          </a:p>
        </p:txBody>
      </p:sp>
    </p:spTree>
    <p:extLst>
      <p:ext uri="{BB962C8B-B14F-4D97-AF65-F5344CB8AC3E}">
        <p14:creationId xmlns:p14="http://schemas.microsoft.com/office/powerpoint/2010/main" val="37272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6485-5EBD-45D5-8D9F-D740C7523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Heartbreaking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3089-747F-469A-9871-A9CD03A9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73067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a volunteer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I’ll explain the rules and you’ll write down some letter between A and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Everyone else: go to Random.org and get a random number between 1 and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your number was __ your wining letters are: </a:t>
            </a:r>
          </a:p>
          <a:p>
            <a:pPr marL="457182" lvl="1" indent="0">
              <a:buNone/>
            </a:pPr>
            <a:r>
              <a:rPr lang="en-US" dirty="0"/>
              <a:t>1: G,H,I,J,A,B,C,D,E		6: F,G,H,I,J,A,B,C,D</a:t>
            </a:r>
          </a:p>
          <a:p>
            <a:pPr marL="457182" lvl="1" indent="0">
              <a:buNone/>
            </a:pPr>
            <a:r>
              <a:rPr lang="en-US" dirty="0"/>
              <a:t>2: E,F,G,H,I,J,A,B,C			7: I,J,A,B,C,D,E,F,G</a:t>
            </a:r>
          </a:p>
          <a:p>
            <a:pPr marL="457182" lvl="1" indent="0">
              <a:buNone/>
            </a:pPr>
            <a:r>
              <a:rPr lang="en-US" dirty="0"/>
              <a:t>3: D,E,F,G,H,I,J,A,B			8: C,D,E,F,G,H,I,J,A</a:t>
            </a:r>
          </a:p>
          <a:p>
            <a:pPr marL="457182" lvl="1" indent="0">
              <a:buNone/>
            </a:pPr>
            <a:r>
              <a:rPr lang="en-US" dirty="0"/>
              <a:t>4: J,A,B,C,D,E,F,G,H		9: H,I,J,A,B,C,D,E,F</a:t>
            </a:r>
          </a:p>
          <a:p>
            <a:pPr marL="457182" lvl="1" indent="0">
              <a:buNone/>
            </a:pPr>
            <a:r>
              <a:rPr lang="en-US" dirty="0"/>
              <a:t>5: B,C,D,E,F,G,H,I,J		    10: A,B,C,D,E,F,G,H,I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43D9-9BB6-4546-8274-227DEA77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1B67B07-8646-4F3E-BFAB-6F4898AE5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9231"/>
              </p:ext>
            </p:extLst>
          </p:nvPr>
        </p:nvGraphicFramePr>
        <p:xfrm>
          <a:off x="7547318" y="989099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9513902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AD54034-5ABD-4A30-87C9-D0A61D82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Column by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093EA-2F14-4F81-A297-06C08E71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07" y="3793068"/>
            <a:ext cx="10587782" cy="22239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Since matrix multiplication is a dot product, </a:t>
            </a:r>
            <a:r>
              <a:rPr lang="en-US" sz="2400" i="1" dirty="0"/>
              <a:t>we can think of it as a weighted sum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We weight each column as specified, and sum them together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This produces the first column of the output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second column of the output combines the same columns under different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Rows?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6775F-0351-453A-A911-733052C0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33663F-DE5F-4936-9794-6D249E6C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28696"/>
              </p:ext>
            </p:extLst>
          </p:nvPr>
        </p:nvGraphicFramePr>
        <p:xfrm>
          <a:off x="420183" y="1003563"/>
          <a:ext cx="2315877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771959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  <a:gridCol w="771959">
                  <a:extLst>
                    <a:ext uri="{9D8B030D-6E8A-4147-A177-3AD203B41FA5}">
                      <a16:colId xmlns:a16="http://schemas.microsoft.com/office/drawing/2014/main" val="104276044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502097202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8A5D00-A81D-483F-866E-E8135F283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66107"/>
              </p:ext>
            </p:extLst>
          </p:nvPr>
        </p:nvGraphicFramePr>
        <p:xfrm>
          <a:off x="3056415" y="1448345"/>
          <a:ext cx="771959" cy="1334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-2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F7985E-195E-4D5E-89CD-17573E43E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37184"/>
              </p:ext>
            </p:extLst>
          </p:nvPr>
        </p:nvGraphicFramePr>
        <p:xfrm>
          <a:off x="11122628" y="989099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46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974617012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2152828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/>
              <p:nvPr/>
            </p:nvSpPr>
            <p:spPr>
              <a:xfrm>
                <a:off x="2634001" y="1633834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01" y="1633834"/>
                <a:ext cx="43830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/>
              <p:nvPr/>
            </p:nvSpPr>
            <p:spPr>
              <a:xfrm>
                <a:off x="3785074" y="1592750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74" y="1592750"/>
                <a:ext cx="438300" cy="923330"/>
              </a:xfrm>
              <a:prstGeom prst="rect">
                <a:avLst/>
              </a:prstGeom>
              <a:blipFill>
                <a:blip r:embed="rId4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AF68176-56A0-420D-8756-0B806BE21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03441"/>
              </p:ext>
            </p:extLst>
          </p:nvPr>
        </p:nvGraphicFramePr>
        <p:xfrm>
          <a:off x="9568000" y="989099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95139029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A7BFA00-2385-42C7-B00C-47147912A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80485"/>
              </p:ext>
            </p:extLst>
          </p:nvPr>
        </p:nvGraphicFramePr>
        <p:xfrm>
          <a:off x="8557659" y="1842997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391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BFDADFE-CD99-4FC1-BD6F-6BF400EC106C}"/>
              </a:ext>
            </a:extLst>
          </p:cNvPr>
          <p:cNvSpPr txBox="1"/>
          <p:nvPr/>
        </p:nvSpPr>
        <p:spPr>
          <a:xfrm>
            <a:off x="8277021" y="18807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8AF17B-527D-4A4B-8C7F-C1E155BE12F8}"/>
                  </a:ext>
                </a:extLst>
              </p:cNvPr>
              <p:cNvSpPr txBox="1"/>
              <p:nvPr/>
            </p:nvSpPr>
            <p:spPr>
              <a:xfrm>
                <a:off x="10327619" y="1565355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8AF17B-527D-4A4B-8C7F-C1E155BE1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619" y="1565355"/>
                <a:ext cx="438300" cy="923330"/>
              </a:xfrm>
              <a:prstGeom prst="rect">
                <a:avLst/>
              </a:prstGeom>
              <a:blipFill>
                <a:blip r:embed="rId5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55290-1BF4-4AD9-8A04-107870B0E1AC}"/>
                  </a:ext>
                </a:extLst>
              </p:cNvPr>
              <p:cNvSpPr txBox="1"/>
              <p:nvPr/>
            </p:nvSpPr>
            <p:spPr>
              <a:xfrm>
                <a:off x="9280130" y="189636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55290-1BF4-4AD9-8A04-107870B0E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130" y="1896369"/>
                <a:ext cx="304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8BFE83B-069B-4BE4-A06D-AF8F2A379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05849"/>
              </p:ext>
            </p:extLst>
          </p:nvPr>
        </p:nvGraphicFramePr>
        <p:xfrm>
          <a:off x="6536977" y="1842997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-2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51448F-0797-4685-B72D-D3E34E4E5D36}"/>
                  </a:ext>
                </a:extLst>
              </p:cNvPr>
              <p:cNvSpPr txBox="1"/>
              <p:nvPr/>
            </p:nvSpPr>
            <p:spPr>
              <a:xfrm>
                <a:off x="7259448" y="189636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51448F-0797-4685-B72D-D3E34E4E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448" y="1896369"/>
                <a:ext cx="304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ADE8070-4FC7-4902-B672-BF121B4B9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36542"/>
              </p:ext>
            </p:extLst>
          </p:nvPr>
        </p:nvGraphicFramePr>
        <p:xfrm>
          <a:off x="5510636" y="1003563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:a16="http://schemas.microsoft.com/office/drawing/2014/main" val="2951390297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F9126AC-BEF6-47B1-8624-08DD0AFD9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65042"/>
              </p:ext>
            </p:extLst>
          </p:nvPr>
        </p:nvGraphicFramePr>
        <p:xfrm>
          <a:off x="4500295" y="1857461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D68BB2-D852-4F61-8CD1-D277DA3E70BE}"/>
                  </a:ext>
                </a:extLst>
              </p:cNvPr>
              <p:cNvSpPr txBox="1"/>
              <p:nvPr/>
            </p:nvSpPr>
            <p:spPr>
              <a:xfrm>
                <a:off x="5222766" y="19108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D68BB2-D852-4F61-8CD1-D277DA3E7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66" y="1910833"/>
                <a:ext cx="3048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1672927-EC03-4435-9368-F14959E6265C}"/>
              </a:ext>
            </a:extLst>
          </p:cNvPr>
          <p:cNvSpPr txBox="1"/>
          <p:nvPr/>
        </p:nvSpPr>
        <p:spPr>
          <a:xfrm>
            <a:off x="6258557" y="189518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E885F37-A5C1-41E2-9A07-415E5D120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43941"/>
              </p:ext>
            </p:extLst>
          </p:nvPr>
        </p:nvGraphicFramePr>
        <p:xfrm>
          <a:off x="9934792" y="114640"/>
          <a:ext cx="61026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1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  <a:gridCol w="203421">
                  <a:extLst>
                    <a:ext uri="{9D8B030D-6E8A-4147-A177-3AD203B41FA5}">
                      <a16:colId xmlns:a16="http://schemas.microsoft.com/office/drawing/2014/main" val="1042760443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5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9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50209720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FDFD87A-F3EF-44F5-8372-6E30EE32F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94863"/>
              </p:ext>
            </p:extLst>
          </p:nvPr>
        </p:nvGraphicFramePr>
        <p:xfrm>
          <a:off x="10750101" y="204359"/>
          <a:ext cx="406844" cy="35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2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D17DA44-2730-4FF6-89D2-E2ADF8E63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45716"/>
              </p:ext>
            </p:extLst>
          </p:nvPr>
        </p:nvGraphicFramePr>
        <p:xfrm>
          <a:off x="11361991" y="107315"/>
          <a:ext cx="40684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20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b="1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32</a:t>
                      </a:r>
                    </a:p>
                  </a:txBody>
                  <a:tcPr marL="17845" marR="17845" marT="8922" marB="892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0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16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97461701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14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15282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7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B2FA9B-1AB9-4041-BFD9-D394C0448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74699"/>
              </p:ext>
            </p:extLst>
          </p:nvPr>
        </p:nvGraphicFramePr>
        <p:xfrm>
          <a:off x="2956818" y="1821627"/>
          <a:ext cx="1382416" cy="1334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08">
                  <a:extLst>
                    <a:ext uri="{9D8B030D-6E8A-4147-A177-3AD203B41FA5}">
                      <a16:colId xmlns:a16="http://schemas.microsoft.com/office/drawing/2014/main" val="3591006671"/>
                    </a:ext>
                  </a:extLst>
                </a:gridCol>
                <a:gridCol w="691208">
                  <a:extLst>
                    <a:ext uri="{9D8B030D-6E8A-4147-A177-3AD203B41FA5}">
                      <a16:colId xmlns:a16="http://schemas.microsoft.com/office/drawing/2014/main" val="22359326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5317" marR="55317" marT="27659" marB="2765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019978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7</a:t>
                      </a:r>
                      <a:endParaRPr lang="en-US" sz="1100" dirty="0"/>
                    </a:p>
                  </a:txBody>
                  <a:tcPr marL="55317" marR="55317" marT="27659" marB="2765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539560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</a:t>
                      </a:r>
                    </a:p>
                  </a:txBody>
                  <a:tcPr marL="55317" marR="55317" marT="27659" marB="2765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51086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AD54034-5ABD-4A30-87C9-D0A61D82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Row by 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093EA-2F14-4F81-A297-06C08E71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3759993"/>
            <a:ext cx="10715118" cy="22231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Apply a row of A as weights on the rows B to get a row of output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6775F-0351-453A-A911-733052C0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33663F-DE5F-4936-9794-6D249E6C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97478"/>
              </p:ext>
            </p:extLst>
          </p:nvPr>
        </p:nvGraphicFramePr>
        <p:xfrm>
          <a:off x="316658" y="2223239"/>
          <a:ext cx="2315877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771959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  <a:gridCol w="771959">
                  <a:extLst>
                    <a:ext uri="{9D8B030D-6E8A-4147-A177-3AD203B41FA5}">
                      <a16:colId xmlns:a16="http://schemas.microsoft.com/office/drawing/2014/main" val="104276044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/>
              <p:nvPr/>
            </p:nvSpPr>
            <p:spPr>
              <a:xfrm>
                <a:off x="2549151" y="1947307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151" y="1947307"/>
                <a:ext cx="43830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/>
              <p:nvPr/>
            </p:nvSpPr>
            <p:spPr>
              <a:xfrm>
                <a:off x="4444273" y="1981905"/>
                <a:ext cx="4804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273" y="1981905"/>
                <a:ext cx="480448" cy="923330"/>
              </a:xfrm>
              <a:prstGeom prst="rect">
                <a:avLst/>
              </a:prstGeom>
              <a:blipFill>
                <a:blip r:embed="rId4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8AF17B-527D-4A4B-8C7F-C1E155BE12F8}"/>
                  </a:ext>
                </a:extLst>
              </p:cNvPr>
              <p:cNvSpPr txBox="1"/>
              <p:nvPr/>
            </p:nvSpPr>
            <p:spPr>
              <a:xfrm>
                <a:off x="8790515" y="2000818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8AF17B-527D-4A4B-8C7F-C1E155BE1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15" y="2000818"/>
                <a:ext cx="438300" cy="923330"/>
              </a:xfrm>
              <a:prstGeom prst="rect">
                <a:avLst/>
              </a:prstGeom>
              <a:blipFill>
                <a:blip r:embed="rId5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F9126AC-BEF6-47B1-8624-08DD0AFD9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81613"/>
              </p:ext>
            </p:extLst>
          </p:nvPr>
        </p:nvGraphicFramePr>
        <p:xfrm>
          <a:off x="5623113" y="1179656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D68BB2-D852-4F61-8CD1-D277DA3E70BE}"/>
                  </a:ext>
                </a:extLst>
              </p:cNvPr>
              <p:cNvSpPr txBox="1"/>
              <p:nvPr/>
            </p:nvSpPr>
            <p:spPr>
              <a:xfrm>
                <a:off x="6606513" y="119814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D68BB2-D852-4F61-8CD1-D277DA3E7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13" y="1198143"/>
                <a:ext cx="304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1672927-EC03-4435-9368-F14959E6265C}"/>
              </a:ext>
            </a:extLst>
          </p:cNvPr>
          <p:cNvSpPr txBox="1"/>
          <p:nvPr/>
        </p:nvSpPr>
        <p:spPr>
          <a:xfrm>
            <a:off x="6600693" y="163696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44EDBF5-D38A-431E-BB1B-A790AB34A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25613"/>
              </p:ext>
            </p:extLst>
          </p:nvPr>
        </p:nvGraphicFramePr>
        <p:xfrm>
          <a:off x="6993060" y="1179656"/>
          <a:ext cx="1382416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08">
                  <a:extLst>
                    <a:ext uri="{9D8B030D-6E8A-4147-A177-3AD203B41FA5}">
                      <a16:colId xmlns:a16="http://schemas.microsoft.com/office/drawing/2014/main" val="3591006671"/>
                    </a:ext>
                  </a:extLst>
                </a:gridCol>
                <a:gridCol w="691208">
                  <a:extLst>
                    <a:ext uri="{9D8B030D-6E8A-4147-A177-3AD203B41FA5}">
                      <a16:colId xmlns:a16="http://schemas.microsoft.com/office/drawing/2014/main" val="22359326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5317" marR="55317" marT="27659" marB="276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0199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B963ABC-0A39-46A4-926F-E73B4434B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08441"/>
              </p:ext>
            </p:extLst>
          </p:nvPr>
        </p:nvGraphicFramePr>
        <p:xfrm>
          <a:off x="5618063" y="2075779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C233F2-9022-4B2F-9DA1-D9905EB9863B}"/>
                  </a:ext>
                </a:extLst>
              </p:cNvPr>
              <p:cNvSpPr txBox="1"/>
              <p:nvPr/>
            </p:nvSpPr>
            <p:spPr>
              <a:xfrm>
                <a:off x="6601463" y="209426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C233F2-9022-4B2F-9DA1-D9905EB98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63" y="2094266"/>
                <a:ext cx="304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89E324C-89F7-4E30-9C19-382FE5F7DB9E}"/>
              </a:ext>
            </a:extLst>
          </p:cNvPr>
          <p:cNvSpPr txBox="1"/>
          <p:nvPr/>
        </p:nvSpPr>
        <p:spPr>
          <a:xfrm>
            <a:off x="6595643" y="25330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F3CBD03-F096-4DC7-82FD-48FA8FD9E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14045"/>
              </p:ext>
            </p:extLst>
          </p:nvPr>
        </p:nvGraphicFramePr>
        <p:xfrm>
          <a:off x="6988010" y="2075779"/>
          <a:ext cx="1382416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08">
                  <a:extLst>
                    <a:ext uri="{9D8B030D-6E8A-4147-A177-3AD203B41FA5}">
                      <a16:colId xmlns:a16="http://schemas.microsoft.com/office/drawing/2014/main" val="3591006671"/>
                    </a:ext>
                  </a:extLst>
                </a:gridCol>
                <a:gridCol w="691208">
                  <a:extLst>
                    <a:ext uri="{9D8B030D-6E8A-4147-A177-3AD203B41FA5}">
                      <a16:colId xmlns:a16="http://schemas.microsoft.com/office/drawing/2014/main" val="22359326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7</a:t>
                      </a:r>
                      <a:endParaRPr lang="en-US" sz="1100" dirty="0"/>
                    </a:p>
                  </a:txBody>
                  <a:tcPr marL="55317" marR="55317" marT="27659" marB="276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019978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D349676-DE50-4F51-972A-936DA519F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17769"/>
              </p:ext>
            </p:extLst>
          </p:nvPr>
        </p:nvGraphicFramePr>
        <p:xfrm>
          <a:off x="5623113" y="2990389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2D2FE6-11EB-47D9-BBCA-01B760757351}"/>
                  </a:ext>
                </a:extLst>
              </p:cNvPr>
              <p:cNvSpPr txBox="1"/>
              <p:nvPr/>
            </p:nvSpPr>
            <p:spPr>
              <a:xfrm>
                <a:off x="6606513" y="300887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2D2FE6-11EB-47D9-BBCA-01B760757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13" y="3008876"/>
                <a:ext cx="3048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5D6A324-9242-4E94-8EBB-5856CDD5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74163"/>
              </p:ext>
            </p:extLst>
          </p:nvPr>
        </p:nvGraphicFramePr>
        <p:xfrm>
          <a:off x="6993060" y="2990389"/>
          <a:ext cx="1382416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08">
                  <a:extLst>
                    <a:ext uri="{9D8B030D-6E8A-4147-A177-3AD203B41FA5}">
                      <a16:colId xmlns:a16="http://schemas.microsoft.com/office/drawing/2014/main" val="3591006671"/>
                    </a:ext>
                  </a:extLst>
                </a:gridCol>
                <a:gridCol w="691208">
                  <a:extLst>
                    <a:ext uri="{9D8B030D-6E8A-4147-A177-3AD203B41FA5}">
                      <a16:colId xmlns:a16="http://schemas.microsoft.com/office/drawing/2014/main" val="22359326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</a:t>
                      </a:r>
                    </a:p>
                  </a:txBody>
                  <a:tcPr marL="55317" marR="55317" marT="27659" marB="276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0199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D2EBE4-D72B-4EDE-AC32-4990F2603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82410"/>
              </p:ext>
            </p:extLst>
          </p:nvPr>
        </p:nvGraphicFramePr>
        <p:xfrm>
          <a:off x="9702503" y="2136716"/>
          <a:ext cx="1598036" cy="54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018">
                  <a:extLst>
                    <a:ext uri="{9D8B030D-6E8A-4147-A177-3AD203B41FA5}">
                      <a16:colId xmlns:a16="http://schemas.microsoft.com/office/drawing/2014/main" val="1585369940"/>
                    </a:ext>
                  </a:extLst>
                </a:gridCol>
                <a:gridCol w="799018">
                  <a:extLst>
                    <a:ext uri="{9D8B030D-6E8A-4147-A177-3AD203B41FA5}">
                      <a16:colId xmlns:a16="http://schemas.microsoft.com/office/drawing/2014/main" val="670232996"/>
                    </a:ext>
                  </a:extLst>
                </a:gridCol>
              </a:tblGrid>
              <a:tr h="5445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</a:t>
                      </a:r>
                    </a:p>
                  </a:txBody>
                  <a:tcPr marL="43385" marR="43385" marT="21693" marB="21693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 marL="43385" marR="43385" marT="21693" marB="2169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00319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E0550BEE-6C0A-49F5-A741-8B7E33F1C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76792"/>
              </p:ext>
            </p:extLst>
          </p:nvPr>
        </p:nvGraphicFramePr>
        <p:xfrm>
          <a:off x="9934792" y="114640"/>
          <a:ext cx="61026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1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  <a:gridCol w="203421">
                  <a:extLst>
                    <a:ext uri="{9D8B030D-6E8A-4147-A177-3AD203B41FA5}">
                      <a16:colId xmlns:a16="http://schemas.microsoft.com/office/drawing/2014/main" val="1042760443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5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9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50209720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4DFA71A-1DD5-4F6A-B0DF-BBB2D86CF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81135"/>
              </p:ext>
            </p:extLst>
          </p:nvPr>
        </p:nvGraphicFramePr>
        <p:xfrm>
          <a:off x="10750101" y="204359"/>
          <a:ext cx="406844" cy="35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2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E8DD310-609B-487C-B792-E57450236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63283"/>
              </p:ext>
            </p:extLst>
          </p:nvPr>
        </p:nvGraphicFramePr>
        <p:xfrm>
          <a:off x="11361991" y="107315"/>
          <a:ext cx="40684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20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b="1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32</a:t>
                      </a:r>
                    </a:p>
                  </a:txBody>
                  <a:tcPr marL="17845" marR="17845" marT="8922" marB="892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0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16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97461701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14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:a16="http://schemas.microsoft.com/office/drawing/2014/main" val="3215282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0" grpId="0"/>
      <p:bldP spid="31" grpId="0"/>
      <p:bldP spid="34" grpId="0"/>
      <p:bldP spid="3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205285870"/>
      </p:ext>
    </p:extLst>
  </p:cSld>
  <p:clrMapOvr>
    <a:masterClrMapping/>
  </p:clrMapOvr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-section1" id="{8B278A5C-9171-4A2F-A1EB-343972196E8D}" vid="{5057EED4-276A-4660-BA67-55B720D25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a-section1</Template>
  <TotalTime>5587</TotalTime>
  <Words>5340</Words>
  <Application>Microsoft Office PowerPoint</Application>
  <PresentationFormat>Widescreen</PresentationFormat>
  <Paragraphs>896</Paragraphs>
  <Slides>60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Cambria Math</vt:lpstr>
      <vt:lpstr>Karla</vt:lpstr>
      <vt:lpstr>Times New Roman</vt:lpstr>
      <vt:lpstr>GEC_template</vt:lpstr>
      <vt:lpstr>Advanced Section #1:  Linear Algebra and Hypothesis Testing  </vt:lpstr>
      <vt:lpstr>Advanced Section 1</vt:lpstr>
      <vt:lpstr>Advanced Section 1</vt:lpstr>
      <vt:lpstr>Linear Algebra</vt:lpstr>
      <vt:lpstr>Interpreting the dot product</vt:lpstr>
      <vt:lpstr>Dot Product for Matrices</vt:lpstr>
      <vt:lpstr>Column by Column</vt:lpstr>
      <vt:lpstr>Row by Row</vt:lpstr>
      <vt:lpstr>Linear Algebra</vt:lpstr>
      <vt:lpstr>Span and Column Space</vt:lpstr>
      <vt:lpstr>Linear Algebra</vt:lpstr>
      <vt:lpstr>Basis Basics</vt:lpstr>
      <vt:lpstr>Function Bases</vt:lpstr>
      <vt:lpstr>Linear Algebra</vt:lpstr>
      <vt:lpstr>Transpose</vt:lpstr>
      <vt:lpstr>Inverses</vt:lpstr>
      <vt:lpstr>Linear Algebra</vt:lpstr>
      <vt:lpstr>Eigenvalues</vt:lpstr>
      <vt:lpstr>Interpreting Eigenthings</vt:lpstr>
      <vt:lpstr>Calculating Eigenvalues</vt:lpstr>
      <vt:lpstr>Linear Algebra</vt:lpstr>
      <vt:lpstr>Matrix Decompositions</vt:lpstr>
      <vt:lpstr>Where we’ve been</vt:lpstr>
      <vt:lpstr>Practice</vt:lpstr>
      <vt:lpstr>Linear Algebra</vt:lpstr>
      <vt:lpstr>Notes</vt:lpstr>
      <vt:lpstr>Linear Regression</vt:lpstr>
      <vt:lpstr>Review and Practice: Linear Regression</vt:lpstr>
      <vt:lpstr>Interpreting LR: Algebra</vt:lpstr>
      <vt:lpstr>Interpreting LR: Geometry</vt:lpstr>
      <vt:lpstr>Statistics</vt:lpstr>
      <vt:lpstr>ML to Statistics</vt:lpstr>
      <vt:lpstr>Statistical Assumptions</vt:lpstr>
      <vt:lpstr>Maximum Likelihood: the other ML</vt:lpstr>
      <vt:lpstr>Maximum Likelihood: the other ML</vt:lpstr>
      <vt:lpstr>Benefits of assumptions</vt:lpstr>
      <vt:lpstr>Review</vt:lpstr>
      <vt:lpstr>Statistics: Hypothesis Testing</vt:lpstr>
      <vt:lpstr>A Popper’s Grave</vt:lpstr>
      <vt:lpstr>Model Rejection</vt:lpstr>
      <vt:lpstr>Recap: How to understand any test</vt:lpstr>
      <vt:lpstr>The t-test</vt:lpstr>
      <vt:lpstr>The Value of Assumptions</vt:lpstr>
      <vt:lpstr>p-values</vt:lpstr>
      <vt:lpstr>p Value Warnings</vt:lpstr>
      <vt:lpstr>Recap</vt:lpstr>
      <vt:lpstr>Statistics: Hypothesis Testing</vt:lpstr>
      <vt:lpstr>Recap</vt:lpstr>
      <vt:lpstr>Composite Hypotheses: Multiple Models</vt:lpstr>
      <vt:lpstr>THE Null vs A Null</vt:lpstr>
      <vt:lpstr>Confidence Interval Warnings</vt:lpstr>
      <vt:lpstr>Confidence Interval Warnings</vt:lpstr>
      <vt:lpstr>HW Preview</vt:lpstr>
      <vt:lpstr>Remember those assumptions?</vt:lpstr>
      <vt:lpstr>Review</vt:lpstr>
      <vt:lpstr>Statistics: Review</vt:lpstr>
      <vt:lpstr>Review</vt:lpstr>
      <vt:lpstr>Going forward</vt:lpstr>
      <vt:lpstr>PowerPoint Presentation</vt:lpstr>
      <vt:lpstr>Bonus: Heartbreaking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Section #1:  Linear Algebra and Hypothesis Testing  (The Short Version)</dc:title>
  <dc:creator>William Claybaugh</dc:creator>
  <cp:lastModifiedBy>William Claybaugh</cp:lastModifiedBy>
  <cp:revision>168</cp:revision>
  <cp:lastPrinted>2018-06-25T15:52:14Z</cp:lastPrinted>
  <dcterms:created xsi:type="dcterms:W3CDTF">2018-09-10T00:54:50Z</dcterms:created>
  <dcterms:modified xsi:type="dcterms:W3CDTF">2018-09-19T20:54:44Z</dcterms:modified>
</cp:coreProperties>
</file>