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1"/>
  </p:notesMasterIdLst>
  <p:sldIdLst>
    <p:sldId id="256" r:id="rId2"/>
    <p:sldId id="1132" r:id="rId3"/>
    <p:sldId id="1131" r:id="rId4"/>
    <p:sldId id="832" r:id="rId5"/>
    <p:sldId id="865" r:id="rId6"/>
    <p:sldId id="855" r:id="rId7"/>
    <p:sldId id="829" r:id="rId8"/>
    <p:sldId id="831" r:id="rId9"/>
    <p:sldId id="697" r:id="rId10"/>
    <p:sldId id="699" r:id="rId11"/>
    <p:sldId id="700" r:id="rId12"/>
    <p:sldId id="704" r:id="rId13"/>
    <p:sldId id="711" r:id="rId14"/>
    <p:sldId id="710" r:id="rId15"/>
    <p:sldId id="709" r:id="rId16"/>
    <p:sldId id="708" r:id="rId17"/>
    <p:sldId id="707" r:id="rId18"/>
    <p:sldId id="706" r:id="rId19"/>
    <p:sldId id="705" r:id="rId20"/>
    <p:sldId id="701" r:id="rId21"/>
    <p:sldId id="703" r:id="rId22"/>
    <p:sldId id="702" r:id="rId23"/>
    <p:sldId id="712" r:id="rId24"/>
    <p:sldId id="713" r:id="rId25"/>
    <p:sldId id="714" r:id="rId26"/>
    <p:sldId id="715" r:id="rId27"/>
    <p:sldId id="716" r:id="rId28"/>
    <p:sldId id="717" r:id="rId29"/>
    <p:sldId id="835" r:id="rId30"/>
    <p:sldId id="720" r:id="rId31"/>
    <p:sldId id="721" r:id="rId32"/>
    <p:sldId id="722" r:id="rId33"/>
    <p:sldId id="724" r:id="rId34"/>
    <p:sldId id="725" r:id="rId35"/>
    <p:sldId id="787" r:id="rId36"/>
    <p:sldId id="742" r:id="rId37"/>
    <p:sldId id="743" r:id="rId38"/>
    <p:sldId id="744" r:id="rId39"/>
    <p:sldId id="745" r:id="rId40"/>
    <p:sldId id="790" r:id="rId41"/>
    <p:sldId id="752" r:id="rId42"/>
    <p:sldId id="754" r:id="rId43"/>
    <p:sldId id="866" r:id="rId44"/>
    <p:sldId id="867" r:id="rId45"/>
    <p:sldId id="728" r:id="rId46"/>
    <p:sldId id="729" r:id="rId47"/>
    <p:sldId id="730" r:id="rId48"/>
    <p:sldId id="731" r:id="rId49"/>
    <p:sldId id="732" r:id="rId50"/>
    <p:sldId id="733" r:id="rId51"/>
    <p:sldId id="735" r:id="rId52"/>
    <p:sldId id="838" r:id="rId53"/>
    <p:sldId id="839" r:id="rId54"/>
    <p:sldId id="840" r:id="rId55"/>
    <p:sldId id="841" r:id="rId56"/>
    <p:sldId id="842" r:id="rId57"/>
    <p:sldId id="736" r:id="rId58"/>
    <p:sldId id="737" r:id="rId59"/>
    <p:sldId id="868" r:id="rId60"/>
    <p:sldId id="869" r:id="rId61"/>
    <p:sldId id="843" r:id="rId62"/>
    <p:sldId id="844" r:id="rId63"/>
    <p:sldId id="845" r:id="rId64"/>
    <p:sldId id="846" r:id="rId65"/>
    <p:sldId id="741" r:id="rId66"/>
    <p:sldId id="871" r:id="rId67"/>
    <p:sldId id="870" r:id="rId68"/>
    <p:sldId id="746" r:id="rId69"/>
    <p:sldId id="850" r:id="rId70"/>
    <p:sldId id="772" r:id="rId71"/>
    <p:sldId id="849" r:id="rId72"/>
    <p:sldId id="750" r:id="rId73"/>
    <p:sldId id="851" r:id="rId74"/>
    <p:sldId id="822" r:id="rId75"/>
    <p:sldId id="852" r:id="rId76"/>
    <p:sldId id="872" r:id="rId77"/>
    <p:sldId id="873" r:id="rId78"/>
    <p:sldId id="755" r:id="rId79"/>
    <p:sldId id="758" r:id="rId80"/>
    <p:sldId id="757" r:id="rId81"/>
    <p:sldId id="770" r:id="rId82"/>
    <p:sldId id="759" r:id="rId83"/>
    <p:sldId id="856" r:id="rId84"/>
    <p:sldId id="760" r:id="rId85"/>
    <p:sldId id="771" r:id="rId86"/>
    <p:sldId id="794" r:id="rId87"/>
    <p:sldId id="795" r:id="rId88"/>
    <p:sldId id="798" r:id="rId89"/>
    <p:sldId id="799" r:id="rId90"/>
    <p:sldId id="789" r:id="rId91"/>
    <p:sldId id="874" r:id="rId92"/>
    <p:sldId id="875" r:id="rId93"/>
    <p:sldId id="762" r:id="rId94"/>
    <p:sldId id="857" r:id="rId95"/>
    <p:sldId id="860" r:id="rId96"/>
    <p:sldId id="862" r:id="rId97"/>
    <p:sldId id="876" r:id="rId98"/>
    <p:sldId id="877" r:id="rId99"/>
    <p:sldId id="858" r:id="rId100"/>
    <p:sldId id="776" r:id="rId101"/>
    <p:sldId id="778" r:id="rId102"/>
    <p:sldId id="779" r:id="rId103"/>
    <p:sldId id="780" r:id="rId104"/>
    <p:sldId id="781" r:id="rId105"/>
    <p:sldId id="764" r:id="rId106"/>
    <p:sldId id="878" r:id="rId107"/>
    <p:sldId id="879" r:id="rId108"/>
    <p:sldId id="881" r:id="rId109"/>
    <p:sldId id="797"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3FCC"/>
    <a:srgbClr val="C0B2FF"/>
    <a:srgbClr val="FF91A7"/>
    <a:srgbClr val="FF4F00"/>
    <a:srgbClr val="A30000"/>
    <a:srgbClr val="AB0000"/>
    <a:srgbClr val="AA67A4"/>
    <a:srgbClr val="6B818C"/>
    <a:srgbClr val="FFD6D3"/>
    <a:srgbClr val="FFF7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0"/>
    <p:restoredTop sz="73061"/>
  </p:normalViewPr>
  <p:slideViewPr>
    <p:cSldViewPr snapToGrid="0" snapToObjects="1">
      <p:cViewPr varScale="1">
        <p:scale>
          <a:sx n="87" d="100"/>
          <a:sy n="87" d="100"/>
        </p:scale>
        <p:origin x="2312" y="192"/>
      </p:cViewPr>
      <p:guideLst/>
    </p:cSldViewPr>
  </p:slideViewPr>
  <p:notesTextViewPr>
    <p:cViewPr>
      <p:scale>
        <a:sx n="155" d="100"/>
        <a:sy n="15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BC4EB-2D9A-C542-A578-2B57E0FB18FF}" type="datetimeFigureOut">
              <a:rPr lang="en-US" smtClean="0"/>
              <a:t>10/26/21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71AF9-BBC8-D045-B571-D125776D9767}" type="slidenum">
              <a:rPr lang="en-US" smtClean="0"/>
              <a:t>‹#›</a:t>
            </a:fld>
            <a:endParaRPr lang="en-US"/>
          </a:p>
        </p:txBody>
      </p:sp>
    </p:spTree>
    <p:extLst>
      <p:ext uri="{BB962C8B-B14F-4D97-AF65-F5344CB8AC3E}">
        <p14:creationId xmlns:p14="http://schemas.microsoft.com/office/powerpoint/2010/main" val="36178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a:t>
            </a:fld>
            <a:endParaRPr lang="en-US"/>
          </a:p>
        </p:txBody>
      </p:sp>
    </p:spTree>
    <p:extLst>
      <p:ext uri="{BB962C8B-B14F-4D97-AF65-F5344CB8AC3E}">
        <p14:creationId xmlns:p14="http://schemas.microsoft.com/office/powerpoint/2010/main" val="899963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encounter “Egyptian mud”, this also appears like an entity, but it is distinctly different from the “mammoth barge.” So, here, I will color it with a different color, just to indicate that these things aren’t referring to the same item.</a:t>
            </a:r>
          </a:p>
        </p:txBody>
      </p:sp>
      <p:sp>
        <p:nvSpPr>
          <p:cNvPr id="4" name="Slide Number Placeholder 3"/>
          <p:cNvSpPr>
            <a:spLocks noGrp="1"/>
          </p:cNvSpPr>
          <p:nvPr>
            <p:ph type="sldNum" sz="quarter" idx="5"/>
          </p:nvPr>
        </p:nvSpPr>
        <p:spPr/>
        <p:txBody>
          <a:bodyPr/>
          <a:lstStyle/>
          <a:p>
            <a:fld id="{87371AF9-BBC8-D045-B571-D125776D9767}" type="slidenum">
              <a:rPr lang="en-US" smtClean="0"/>
              <a:t>13</a:t>
            </a:fld>
            <a:endParaRPr lang="en-US"/>
          </a:p>
        </p:txBody>
      </p:sp>
    </p:spTree>
    <p:extLst>
      <p:ext uri="{BB962C8B-B14F-4D97-AF65-F5344CB8AC3E}">
        <p14:creationId xmlns:p14="http://schemas.microsoft.com/office/powerpoint/2010/main" val="233326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14</a:t>
            </a:fld>
            <a:endParaRPr lang="en-US"/>
          </a:p>
        </p:txBody>
      </p:sp>
    </p:spTree>
    <p:extLst>
      <p:ext uri="{BB962C8B-B14F-4D97-AF65-F5344CB8AC3E}">
        <p14:creationId xmlns:p14="http://schemas.microsoft.com/office/powerpoint/2010/main" val="340469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Yet, when we reach the pronoun “it”, we immediately know it’s referring to the “mammoth barge”, not the “Egyptian mud” or a new concept.</a:t>
            </a:r>
          </a:p>
        </p:txBody>
      </p:sp>
      <p:sp>
        <p:nvSpPr>
          <p:cNvPr id="4" name="Slide Number Placeholder 3"/>
          <p:cNvSpPr>
            <a:spLocks noGrp="1"/>
          </p:cNvSpPr>
          <p:nvPr>
            <p:ph type="sldNum" sz="quarter" idx="5"/>
          </p:nvPr>
        </p:nvSpPr>
        <p:spPr/>
        <p:txBody>
          <a:bodyPr/>
          <a:lstStyle/>
          <a:p>
            <a:fld id="{87371AF9-BBC8-D045-B571-D125776D9767}" type="slidenum">
              <a:rPr lang="en-US" smtClean="0"/>
              <a:t>15</a:t>
            </a:fld>
            <a:endParaRPr lang="en-US"/>
          </a:p>
        </p:txBody>
      </p:sp>
    </p:spTree>
    <p:extLst>
      <p:ext uri="{BB962C8B-B14F-4D97-AF65-F5344CB8AC3E}">
        <p14:creationId xmlns:p14="http://schemas.microsoft.com/office/powerpoint/2010/main" val="404145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16</a:t>
            </a:fld>
            <a:endParaRPr lang="en-US"/>
          </a:p>
        </p:txBody>
      </p:sp>
    </p:spTree>
    <p:extLst>
      <p:ext uri="{BB962C8B-B14F-4D97-AF65-F5344CB8AC3E}">
        <p14:creationId xmlns:p14="http://schemas.microsoft.com/office/powerpoint/2010/main" val="699010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17</a:t>
            </a:fld>
            <a:endParaRPr lang="en-US"/>
          </a:p>
        </p:txBody>
      </p:sp>
    </p:spTree>
    <p:extLst>
      <p:ext uri="{BB962C8B-B14F-4D97-AF65-F5344CB8AC3E}">
        <p14:creationId xmlns:p14="http://schemas.microsoft.com/office/powerpoint/2010/main" val="1592073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18</a:t>
            </a:fld>
            <a:endParaRPr lang="en-US"/>
          </a:p>
        </p:txBody>
      </p:sp>
    </p:spTree>
    <p:extLst>
      <p:ext uri="{BB962C8B-B14F-4D97-AF65-F5344CB8AC3E}">
        <p14:creationId xmlns:p14="http://schemas.microsoft.com/office/powerpoint/2010/main" val="2694594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19</a:t>
            </a:fld>
            <a:endParaRPr lang="en-US"/>
          </a:p>
        </p:txBody>
      </p:sp>
    </p:spTree>
    <p:extLst>
      <p:ext uri="{BB962C8B-B14F-4D97-AF65-F5344CB8AC3E}">
        <p14:creationId xmlns:p14="http://schemas.microsoft.com/office/powerpoint/2010/main" val="3429444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20</a:t>
            </a:fld>
            <a:endParaRPr lang="en-US"/>
          </a:p>
        </p:txBody>
      </p:sp>
    </p:spTree>
    <p:extLst>
      <p:ext uri="{BB962C8B-B14F-4D97-AF65-F5344CB8AC3E}">
        <p14:creationId xmlns:p14="http://schemas.microsoft.com/office/powerpoint/2010/main" val="93331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21</a:t>
            </a:fld>
            <a:endParaRPr lang="en-US"/>
          </a:p>
        </p:txBody>
      </p:sp>
    </p:spTree>
    <p:extLst>
      <p:ext uri="{BB962C8B-B14F-4D97-AF65-F5344CB8AC3E}">
        <p14:creationId xmlns:p14="http://schemas.microsoft.com/office/powerpoint/2010/main" val="2016285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mind, we’ve **resolved** which words all refer to the same underlying thing.</a:t>
            </a:r>
          </a:p>
        </p:txBody>
      </p:sp>
      <p:sp>
        <p:nvSpPr>
          <p:cNvPr id="4" name="Slide Number Placeholder 3"/>
          <p:cNvSpPr>
            <a:spLocks noGrp="1"/>
          </p:cNvSpPr>
          <p:nvPr>
            <p:ph type="sldNum" sz="quarter" idx="5"/>
          </p:nvPr>
        </p:nvSpPr>
        <p:spPr/>
        <p:txBody>
          <a:bodyPr/>
          <a:lstStyle/>
          <a:p>
            <a:fld id="{87371AF9-BBC8-D045-B571-D125776D9767}" type="slidenum">
              <a:rPr lang="en-US" smtClean="0"/>
              <a:t>22</a:t>
            </a:fld>
            <a:endParaRPr lang="en-US"/>
          </a:p>
        </p:txBody>
      </p:sp>
    </p:spTree>
    <p:extLst>
      <p:ext uri="{BB962C8B-B14F-4D97-AF65-F5344CB8AC3E}">
        <p14:creationId xmlns:p14="http://schemas.microsoft.com/office/powerpoint/2010/main" val="124866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a:t>
            </a:fld>
            <a:endParaRPr lang="en-US"/>
          </a:p>
        </p:txBody>
      </p:sp>
    </p:spTree>
    <p:extLst>
      <p:ext uri="{BB962C8B-B14F-4D97-AF65-F5344CB8AC3E}">
        <p14:creationId xmlns:p14="http://schemas.microsoft.com/office/powerpoint/2010/main" val="4204486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exactly what Coref Resolution is. I’m deliberately being abstract here by saying “thing”</a:t>
            </a:r>
          </a:p>
        </p:txBody>
      </p:sp>
      <p:sp>
        <p:nvSpPr>
          <p:cNvPr id="4" name="Slide Number Placeholder 3"/>
          <p:cNvSpPr>
            <a:spLocks noGrp="1"/>
          </p:cNvSpPr>
          <p:nvPr>
            <p:ph type="sldNum" sz="quarter" idx="5"/>
          </p:nvPr>
        </p:nvSpPr>
        <p:spPr/>
        <p:txBody>
          <a:bodyPr/>
          <a:lstStyle/>
          <a:p>
            <a:fld id="{87371AF9-BBC8-D045-B571-D125776D9767}" type="slidenum">
              <a:rPr lang="en-US" smtClean="0"/>
              <a:t>23</a:t>
            </a:fld>
            <a:endParaRPr lang="en-US"/>
          </a:p>
        </p:txBody>
      </p:sp>
    </p:spTree>
    <p:extLst>
      <p:ext uri="{BB962C8B-B14F-4D97-AF65-F5344CB8AC3E}">
        <p14:creationId xmlns:p14="http://schemas.microsoft.com/office/powerpoint/2010/main" val="3257870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task is easy for humans. Rarely do we need to ask people to clarify, ”when you said ‘he’, are you referring to person A or B”</a:t>
            </a:r>
          </a:p>
        </p:txBody>
      </p:sp>
      <p:sp>
        <p:nvSpPr>
          <p:cNvPr id="4" name="Slide Number Placeholder 3"/>
          <p:cNvSpPr>
            <a:spLocks noGrp="1"/>
          </p:cNvSpPr>
          <p:nvPr>
            <p:ph type="sldNum" sz="quarter" idx="5"/>
          </p:nvPr>
        </p:nvSpPr>
        <p:spPr/>
        <p:txBody>
          <a:bodyPr/>
          <a:lstStyle/>
          <a:p>
            <a:fld id="{87371AF9-BBC8-D045-B571-D125776D9767}" type="slidenum">
              <a:rPr lang="en-US" smtClean="0"/>
              <a:t>24</a:t>
            </a:fld>
            <a:endParaRPr lang="en-US"/>
          </a:p>
        </p:txBody>
      </p:sp>
    </p:spTree>
    <p:extLst>
      <p:ext uri="{BB962C8B-B14F-4D97-AF65-F5344CB8AC3E}">
        <p14:creationId xmlns:p14="http://schemas.microsoft.com/office/powerpoint/2010/main" val="3279120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you use a state-of-the-art model, one that has been incredibly influential, we see that even in this simple example, it fails to know that “mammoth barge” and “Ever Given are the same thing.</a:t>
            </a:r>
          </a:p>
        </p:txBody>
      </p:sp>
      <p:sp>
        <p:nvSpPr>
          <p:cNvPr id="4" name="Slide Number Placeholder 3"/>
          <p:cNvSpPr>
            <a:spLocks noGrp="1"/>
          </p:cNvSpPr>
          <p:nvPr>
            <p:ph type="sldNum" sz="quarter" idx="5"/>
          </p:nvPr>
        </p:nvSpPr>
        <p:spPr/>
        <p:txBody>
          <a:bodyPr/>
          <a:lstStyle/>
          <a:p>
            <a:fld id="{87371AF9-BBC8-D045-B571-D125776D9767}" type="slidenum">
              <a:rPr lang="en-US" smtClean="0"/>
              <a:t>25</a:t>
            </a:fld>
            <a:endParaRPr lang="en-US"/>
          </a:p>
        </p:txBody>
      </p:sp>
    </p:spTree>
    <p:extLst>
      <p:ext uri="{BB962C8B-B14F-4D97-AF65-F5344CB8AC3E}">
        <p14:creationId xmlns:p14="http://schemas.microsoft.com/office/powerpoint/2010/main" val="298858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it wouldn’t be able to leverage this information and know that it’s a “mammoth barge”</a:t>
            </a:r>
          </a:p>
        </p:txBody>
      </p:sp>
      <p:sp>
        <p:nvSpPr>
          <p:cNvPr id="4" name="Slide Number Placeholder 3"/>
          <p:cNvSpPr>
            <a:spLocks noGrp="1"/>
          </p:cNvSpPr>
          <p:nvPr>
            <p:ph type="sldNum" sz="quarter" idx="5"/>
          </p:nvPr>
        </p:nvSpPr>
        <p:spPr/>
        <p:txBody>
          <a:bodyPr/>
          <a:lstStyle/>
          <a:p>
            <a:fld id="{87371AF9-BBC8-D045-B571-D125776D9767}" type="slidenum">
              <a:rPr lang="en-US" smtClean="0"/>
              <a:t>26</a:t>
            </a:fld>
            <a:endParaRPr lang="en-US"/>
          </a:p>
        </p:txBody>
      </p:sp>
    </p:spTree>
    <p:extLst>
      <p:ext uri="{BB962C8B-B14F-4D97-AF65-F5344CB8AC3E}">
        <p14:creationId xmlns:p14="http://schemas.microsoft.com/office/powerpoint/2010/main" val="2429000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difficult for computers. Whereas many NLP tasks have seen significant progress made in the past 5 years, largely due to Deep Learning, coref resolution is one where we’re still just slowly chipping away and making incremental gains for the past 10 years.</a:t>
            </a:r>
          </a:p>
        </p:txBody>
      </p:sp>
      <p:sp>
        <p:nvSpPr>
          <p:cNvPr id="4" name="Slide Number Placeholder 3"/>
          <p:cNvSpPr>
            <a:spLocks noGrp="1"/>
          </p:cNvSpPr>
          <p:nvPr>
            <p:ph type="sldNum" sz="quarter" idx="5"/>
          </p:nvPr>
        </p:nvSpPr>
        <p:spPr/>
        <p:txBody>
          <a:bodyPr/>
          <a:lstStyle/>
          <a:p>
            <a:fld id="{87371AF9-BBC8-D045-B571-D125776D9767}" type="slidenum">
              <a:rPr lang="en-US" smtClean="0"/>
              <a:t>27</a:t>
            </a:fld>
            <a:endParaRPr lang="en-US"/>
          </a:p>
        </p:txBody>
      </p:sp>
    </p:spTree>
    <p:extLst>
      <p:ext uri="{BB962C8B-B14F-4D97-AF65-F5344CB8AC3E}">
        <p14:creationId xmlns:p14="http://schemas.microsoft.com/office/powerpoint/2010/main" val="273792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28</a:t>
            </a:fld>
            <a:endParaRPr lang="en-US"/>
          </a:p>
        </p:txBody>
      </p:sp>
    </p:spTree>
    <p:extLst>
      <p:ext uri="{BB962C8B-B14F-4D97-AF65-F5344CB8AC3E}">
        <p14:creationId xmlns:p14="http://schemas.microsoft.com/office/powerpoint/2010/main" val="538532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example was just on a single document, but a good model ought to be able to operate across multiple documents, linking together all co-referring mentions.</a:t>
            </a:r>
          </a:p>
        </p:txBody>
      </p:sp>
      <p:sp>
        <p:nvSpPr>
          <p:cNvPr id="4" name="Slide Number Placeholder 3"/>
          <p:cNvSpPr>
            <a:spLocks noGrp="1"/>
          </p:cNvSpPr>
          <p:nvPr>
            <p:ph type="sldNum" sz="quarter" idx="5"/>
          </p:nvPr>
        </p:nvSpPr>
        <p:spPr/>
        <p:txBody>
          <a:bodyPr/>
          <a:lstStyle/>
          <a:p>
            <a:fld id="{87371AF9-BBC8-D045-B571-D125776D9767}" type="slidenum">
              <a:rPr lang="en-US" smtClean="0"/>
              <a:t>29</a:t>
            </a:fld>
            <a:endParaRPr lang="en-US"/>
          </a:p>
        </p:txBody>
      </p:sp>
    </p:spTree>
    <p:extLst>
      <p:ext uri="{BB962C8B-B14F-4D97-AF65-F5344CB8AC3E}">
        <p14:creationId xmlns:p14="http://schemas.microsoft.com/office/powerpoint/2010/main" val="4018308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35</a:t>
            </a:fld>
            <a:endParaRPr lang="en-US"/>
          </a:p>
        </p:txBody>
      </p:sp>
    </p:spTree>
    <p:extLst>
      <p:ext uri="{BB962C8B-B14F-4D97-AF65-F5344CB8AC3E}">
        <p14:creationId xmlns:p14="http://schemas.microsoft.com/office/powerpoint/2010/main" val="2022000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coreference method proposed by Stanford University at the CoNLL 2011 shared task (Pradhan et al., 2011) is a deterministic system consisting of a set of sieves applied in a cascade fashion. Initially, each mention is considered as a singleton cluster. Then, with a procedure that has some analogies with agglomerative clustering, the clusters are sequentially processed by the sieves. Each sieve embodies a specific linguistic rule and builds on the result of the previous one by merging a mention into an antecedent partially-formed entity cluster, depending on whether it satisfies a set of constraints. The architecture guarantees that high-precision constraints are given high priority, while rules with lower precision but higher recall are applied later.</a:t>
            </a:r>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36</a:t>
            </a:fld>
            <a:endParaRPr lang="en-US"/>
          </a:p>
        </p:txBody>
      </p:sp>
    </p:spTree>
    <p:extLst>
      <p:ext uri="{BB962C8B-B14F-4D97-AF65-F5344CB8AC3E}">
        <p14:creationId xmlns:p14="http://schemas.microsoft.com/office/powerpoint/2010/main" val="524318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40</a:t>
            </a:fld>
            <a:endParaRPr lang="en-US"/>
          </a:p>
        </p:txBody>
      </p:sp>
    </p:spTree>
    <p:extLst>
      <p:ext uri="{BB962C8B-B14F-4D97-AF65-F5344CB8AC3E}">
        <p14:creationId xmlns:p14="http://schemas.microsoft.com/office/powerpoint/2010/main" val="141455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a:t>
            </a:fld>
            <a:endParaRPr lang="en-US"/>
          </a:p>
        </p:txBody>
      </p:sp>
    </p:spTree>
    <p:extLst>
      <p:ext uri="{BB962C8B-B14F-4D97-AF65-F5344CB8AC3E}">
        <p14:creationId xmlns:p14="http://schemas.microsoft.com/office/powerpoint/2010/main" val="3536363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43</a:t>
            </a:fld>
            <a:endParaRPr lang="en-US"/>
          </a:p>
        </p:txBody>
      </p:sp>
    </p:spTree>
    <p:extLst>
      <p:ext uri="{BB962C8B-B14F-4D97-AF65-F5344CB8AC3E}">
        <p14:creationId xmlns:p14="http://schemas.microsoft.com/office/powerpoint/2010/main" val="277398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44</a:t>
            </a:fld>
            <a:endParaRPr lang="en-US"/>
          </a:p>
        </p:txBody>
      </p:sp>
    </p:spTree>
    <p:extLst>
      <p:ext uri="{BB962C8B-B14F-4D97-AF65-F5344CB8AC3E}">
        <p14:creationId xmlns:p14="http://schemas.microsoft.com/office/powerpoint/2010/main" val="2624696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input is always a set of documents. Raw text.</a:t>
            </a:r>
          </a:p>
          <a:p>
            <a:r>
              <a:rPr lang="en-US" dirty="0"/>
              <a:t>Our output is clusters of mentions.</a:t>
            </a:r>
          </a:p>
          <a:p>
            <a:r>
              <a:rPr lang="en-US" dirty="0"/>
              <a:t>So, coref is this magical part in the middle, and every system effectively has the same 3 components.</a:t>
            </a:r>
          </a:p>
        </p:txBody>
      </p:sp>
      <p:sp>
        <p:nvSpPr>
          <p:cNvPr id="4" name="Slide Number Placeholder 3"/>
          <p:cNvSpPr>
            <a:spLocks noGrp="1"/>
          </p:cNvSpPr>
          <p:nvPr>
            <p:ph type="sldNum" sz="quarter" idx="5"/>
          </p:nvPr>
        </p:nvSpPr>
        <p:spPr/>
        <p:txBody>
          <a:bodyPr/>
          <a:lstStyle/>
          <a:p>
            <a:fld id="{87371AF9-BBC8-D045-B571-D125776D9767}" type="slidenum">
              <a:rPr lang="en-US" smtClean="0"/>
              <a:t>45</a:t>
            </a:fld>
            <a:endParaRPr lang="en-US"/>
          </a:p>
        </p:txBody>
      </p:sp>
    </p:spTree>
    <p:extLst>
      <p:ext uri="{BB962C8B-B14F-4D97-AF65-F5344CB8AC3E}">
        <p14:creationId xmlns:p14="http://schemas.microsoft.com/office/powerpoint/2010/main" val="3535748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Detection has historically been its own line of research, so it’s quite common for coreference systems to hand waive on this part, and to just say, “we’ll use some pre-existing Mention Detection solution”</a:t>
            </a:r>
          </a:p>
        </p:txBody>
      </p:sp>
      <p:sp>
        <p:nvSpPr>
          <p:cNvPr id="4" name="Slide Number Placeholder 3"/>
          <p:cNvSpPr>
            <a:spLocks noGrp="1"/>
          </p:cNvSpPr>
          <p:nvPr>
            <p:ph type="sldNum" sz="quarter" idx="5"/>
          </p:nvPr>
        </p:nvSpPr>
        <p:spPr/>
        <p:txBody>
          <a:bodyPr/>
          <a:lstStyle/>
          <a:p>
            <a:fld id="{87371AF9-BBC8-D045-B571-D125776D9767}" type="slidenum">
              <a:rPr lang="en-US" smtClean="0"/>
              <a:t>49</a:t>
            </a:fld>
            <a:endParaRPr lang="en-US"/>
          </a:p>
        </p:txBody>
      </p:sp>
    </p:spTree>
    <p:extLst>
      <p:ext uri="{BB962C8B-B14F-4D97-AF65-F5344CB8AC3E}">
        <p14:creationId xmlns:p14="http://schemas.microsoft.com/office/powerpoint/2010/main" val="2409066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51</a:t>
            </a:fld>
            <a:endParaRPr lang="en-US"/>
          </a:p>
        </p:txBody>
      </p:sp>
    </p:spTree>
    <p:extLst>
      <p:ext uri="{BB962C8B-B14F-4D97-AF65-F5344CB8AC3E}">
        <p14:creationId xmlns:p14="http://schemas.microsoft.com/office/powerpoint/2010/main" val="2810861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52</a:t>
            </a:fld>
            <a:endParaRPr lang="en-US"/>
          </a:p>
        </p:txBody>
      </p:sp>
    </p:spTree>
    <p:extLst>
      <p:ext uri="{BB962C8B-B14F-4D97-AF65-F5344CB8AC3E}">
        <p14:creationId xmlns:p14="http://schemas.microsoft.com/office/powerpoint/2010/main" val="1168410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53</a:t>
            </a:fld>
            <a:endParaRPr lang="en-US"/>
          </a:p>
        </p:txBody>
      </p:sp>
    </p:spTree>
    <p:extLst>
      <p:ext uri="{BB962C8B-B14F-4D97-AF65-F5344CB8AC3E}">
        <p14:creationId xmlns:p14="http://schemas.microsoft.com/office/powerpoint/2010/main" val="3944222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the goal isn’t to classify the input, but to learn how to differentiate them.  the function evaluates how well the network is distinguishing b/w a pair of mentions.</a:t>
            </a:r>
          </a:p>
          <a:p>
            <a:r>
              <a:rPr lang="en-US" sz="1000" kern="1200" dirty="0">
                <a:solidFill>
                  <a:schemeClr val="tx1"/>
                </a:solidFill>
                <a:effectLst/>
                <a:latin typeface="+mn-lt"/>
                <a:ea typeface="+mn-ea"/>
                <a:cs typeface="+mn-cs"/>
              </a:rPr>
              <a:t>Y is the gold truth.</a:t>
            </a:r>
          </a:p>
          <a:p>
            <a:r>
              <a:rPr lang="en-US" sz="1000" kern="1200" dirty="0" err="1">
                <a:solidFill>
                  <a:schemeClr val="tx1"/>
                </a:solidFill>
                <a:effectLst/>
                <a:latin typeface="+mn-lt"/>
                <a:ea typeface="+mn-ea"/>
                <a:cs typeface="+mn-cs"/>
              </a:rPr>
              <a:t>Dw</a:t>
            </a:r>
            <a:r>
              <a:rPr lang="en-US" sz="1000" kern="1200" dirty="0">
                <a:solidFill>
                  <a:schemeClr val="tx1"/>
                </a:solidFill>
                <a:effectLst/>
                <a:latin typeface="+mn-lt"/>
                <a:ea typeface="+mn-ea"/>
                <a:cs typeface="+mn-cs"/>
              </a:rPr>
              <a:t> is the predicted value, per the distance function.</a:t>
            </a:r>
          </a:p>
          <a:p>
            <a:r>
              <a:rPr lang="en-US" sz="1000" kern="1200" dirty="0">
                <a:solidFill>
                  <a:schemeClr val="tx1"/>
                </a:solidFill>
                <a:effectLst/>
                <a:latin typeface="+mn-lt"/>
                <a:ea typeface="+mn-ea"/>
                <a:cs typeface="+mn-cs"/>
              </a:rPr>
              <a:t>m is a margin value &gt; 0 indicating that dissimilar pairs whose score is beyond this point will not contribute to the loss.</a:t>
            </a:r>
          </a:p>
          <a:p>
            <a:r>
              <a:rPr lang="en-US" sz="1000" kern="1200" dirty="0" err="1">
                <a:solidFill>
                  <a:schemeClr val="tx1"/>
                </a:solidFill>
                <a:effectLst/>
                <a:latin typeface="+mn-lt"/>
                <a:ea typeface="+mn-ea"/>
                <a:cs typeface="+mn-cs"/>
              </a:rPr>
              <a:t>Minimising</a:t>
            </a:r>
            <a:r>
              <a:rPr lang="en-US" sz="1000" kern="1200" dirty="0">
                <a:solidFill>
                  <a:schemeClr val="tx1"/>
                </a:solidFill>
                <a:effectLst/>
                <a:latin typeface="+mn-lt"/>
                <a:ea typeface="+mn-ea"/>
                <a:cs typeface="+mn-cs"/>
              </a:rPr>
              <a:t> the squared error is equivalent to predicting the (conditional) mean of y.</a:t>
            </a:r>
          </a:p>
          <a:p>
            <a:endParaRPr lang="en-US" sz="1000" dirty="0"/>
          </a:p>
        </p:txBody>
      </p:sp>
      <p:sp>
        <p:nvSpPr>
          <p:cNvPr id="4" name="Slide Number Placeholder 3"/>
          <p:cNvSpPr>
            <a:spLocks noGrp="1"/>
          </p:cNvSpPr>
          <p:nvPr>
            <p:ph type="sldNum" sz="quarter" idx="5"/>
          </p:nvPr>
        </p:nvSpPr>
        <p:spPr/>
        <p:txBody>
          <a:bodyPr/>
          <a:lstStyle/>
          <a:p>
            <a:fld id="{87371AF9-BBC8-D045-B571-D125776D9767}" type="slidenum">
              <a:rPr lang="en-US" smtClean="0"/>
              <a:t>54</a:t>
            </a:fld>
            <a:endParaRPr lang="en-US"/>
          </a:p>
        </p:txBody>
      </p:sp>
    </p:spTree>
    <p:extLst>
      <p:ext uri="{BB962C8B-B14F-4D97-AF65-F5344CB8AC3E}">
        <p14:creationId xmlns:p14="http://schemas.microsoft.com/office/powerpoint/2010/main" val="663764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87371AF9-BBC8-D045-B571-D125776D9767}" type="slidenum">
              <a:rPr lang="en-US" smtClean="0"/>
              <a:t>55</a:t>
            </a:fld>
            <a:endParaRPr lang="en-US"/>
          </a:p>
        </p:txBody>
      </p:sp>
    </p:spTree>
    <p:extLst>
      <p:ext uri="{BB962C8B-B14F-4D97-AF65-F5344CB8AC3E}">
        <p14:creationId xmlns:p14="http://schemas.microsoft.com/office/powerpoint/2010/main" val="3215505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87371AF9-BBC8-D045-B571-D125776D9767}" type="slidenum">
              <a:rPr lang="en-US" smtClean="0"/>
              <a:t>56</a:t>
            </a:fld>
            <a:endParaRPr lang="en-US"/>
          </a:p>
        </p:txBody>
      </p:sp>
    </p:spTree>
    <p:extLst>
      <p:ext uri="{BB962C8B-B14F-4D97-AF65-F5344CB8AC3E}">
        <p14:creationId xmlns:p14="http://schemas.microsoft.com/office/powerpoint/2010/main" val="323569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language being very tricky and nuanced, we’ve clearly made significant strives as a field. Apparent by the real-world applications such as Google Translate, voice assistants, power search engines, and chatbots</a:t>
            </a:r>
          </a:p>
        </p:txBody>
      </p:sp>
      <p:sp>
        <p:nvSpPr>
          <p:cNvPr id="4" name="Slide Number Placeholder 3"/>
          <p:cNvSpPr>
            <a:spLocks noGrp="1"/>
          </p:cNvSpPr>
          <p:nvPr>
            <p:ph type="sldNum" sz="quarter" idx="5"/>
          </p:nvPr>
        </p:nvSpPr>
        <p:spPr/>
        <p:txBody>
          <a:bodyPr/>
          <a:lstStyle/>
          <a:p>
            <a:fld id="{87371AF9-BBC8-D045-B571-D125776D9767}" type="slidenum">
              <a:rPr lang="en-US" smtClean="0"/>
              <a:t>7</a:t>
            </a:fld>
            <a:endParaRPr lang="en-US"/>
          </a:p>
        </p:txBody>
      </p:sp>
    </p:spTree>
    <p:extLst>
      <p:ext uri="{BB962C8B-B14F-4D97-AF65-F5344CB8AC3E}">
        <p14:creationId xmlns:p14="http://schemas.microsoft.com/office/powerpoint/2010/main" val="1597444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59</a:t>
            </a:fld>
            <a:endParaRPr lang="en-US"/>
          </a:p>
        </p:txBody>
      </p:sp>
    </p:spTree>
    <p:extLst>
      <p:ext uri="{BB962C8B-B14F-4D97-AF65-F5344CB8AC3E}">
        <p14:creationId xmlns:p14="http://schemas.microsoft.com/office/powerpoint/2010/main" val="4152122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60</a:t>
            </a:fld>
            <a:endParaRPr lang="en-US"/>
          </a:p>
        </p:txBody>
      </p:sp>
    </p:spTree>
    <p:extLst>
      <p:ext uri="{BB962C8B-B14F-4D97-AF65-F5344CB8AC3E}">
        <p14:creationId xmlns:p14="http://schemas.microsoft.com/office/powerpoint/2010/main" val="640435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61</a:t>
            </a:fld>
            <a:endParaRPr lang="en-US"/>
          </a:p>
        </p:txBody>
      </p:sp>
    </p:spTree>
    <p:extLst>
      <p:ext uri="{BB962C8B-B14F-4D97-AF65-F5344CB8AC3E}">
        <p14:creationId xmlns:p14="http://schemas.microsoft.com/office/powerpoint/2010/main" val="2842454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62</a:t>
            </a:fld>
            <a:endParaRPr lang="en-US"/>
          </a:p>
        </p:txBody>
      </p:sp>
    </p:spTree>
    <p:extLst>
      <p:ext uri="{BB962C8B-B14F-4D97-AF65-F5344CB8AC3E}">
        <p14:creationId xmlns:p14="http://schemas.microsoft.com/office/powerpoint/2010/main" val="3957609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63</a:t>
            </a:fld>
            <a:endParaRPr lang="en-US"/>
          </a:p>
        </p:txBody>
      </p:sp>
    </p:spTree>
    <p:extLst>
      <p:ext uri="{BB962C8B-B14F-4D97-AF65-F5344CB8AC3E}">
        <p14:creationId xmlns:p14="http://schemas.microsoft.com/office/powerpoint/2010/main" val="2480412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64</a:t>
            </a:fld>
            <a:endParaRPr lang="en-US"/>
          </a:p>
        </p:txBody>
      </p:sp>
    </p:spTree>
    <p:extLst>
      <p:ext uri="{BB962C8B-B14F-4D97-AF65-F5344CB8AC3E}">
        <p14:creationId xmlns:p14="http://schemas.microsoft.com/office/powerpoint/2010/main" val="672928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66</a:t>
            </a:fld>
            <a:endParaRPr lang="en-US"/>
          </a:p>
        </p:txBody>
      </p:sp>
    </p:spTree>
    <p:extLst>
      <p:ext uri="{BB962C8B-B14F-4D97-AF65-F5344CB8AC3E}">
        <p14:creationId xmlns:p14="http://schemas.microsoft.com/office/powerpoint/2010/main" val="2969280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67</a:t>
            </a:fld>
            <a:endParaRPr lang="en-US"/>
          </a:p>
        </p:txBody>
      </p:sp>
    </p:spTree>
    <p:extLst>
      <p:ext uri="{BB962C8B-B14F-4D97-AF65-F5344CB8AC3E}">
        <p14:creationId xmlns:p14="http://schemas.microsoft.com/office/powerpoint/2010/main" val="3400088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76</a:t>
            </a:fld>
            <a:endParaRPr lang="en-US"/>
          </a:p>
        </p:txBody>
      </p:sp>
    </p:spTree>
    <p:extLst>
      <p:ext uri="{BB962C8B-B14F-4D97-AF65-F5344CB8AC3E}">
        <p14:creationId xmlns:p14="http://schemas.microsoft.com/office/powerpoint/2010/main" val="15860353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77</a:t>
            </a:fld>
            <a:endParaRPr lang="en-US"/>
          </a:p>
        </p:txBody>
      </p:sp>
    </p:spTree>
    <p:extLst>
      <p:ext uri="{BB962C8B-B14F-4D97-AF65-F5344CB8AC3E}">
        <p14:creationId xmlns:p14="http://schemas.microsoft.com/office/powerpoint/2010/main" val="197657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a:t>
            </a:fld>
            <a:endParaRPr lang="en-US"/>
          </a:p>
        </p:txBody>
      </p:sp>
    </p:spTree>
    <p:extLst>
      <p:ext uri="{BB962C8B-B14F-4D97-AF65-F5344CB8AC3E}">
        <p14:creationId xmlns:p14="http://schemas.microsoft.com/office/powerpoint/2010/main" val="6178967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86</a:t>
            </a:fld>
            <a:endParaRPr lang="en-US"/>
          </a:p>
        </p:txBody>
      </p:sp>
    </p:spTree>
    <p:extLst>
      <p:ext uri="{BB962C8B-B14F-4D97-AF65-F5344CB8AC3E}">
        <p14:creationId xmlns:p14="http://schemas.microsoft.com/office/powerpoint/2010/main" val="34218566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87</a:t>
            </a:fld>
            <a:endParaRPr lang="en-US"/>
          </a:p>
        </p:txBody>
      </p:sp>
    </p:spTree>
    <p:extLst>
      <p:ext uri="{BB962C8B-B14F-4D97-AF65-F5344CB8AC3E}">
        <p14:creationId xmlns:p14="http://schemas.microsoft.com/office/powerpoint/2010/main" val="2448484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88</a:t>
            </a:fld>
            <a:endParaRPr lang="en-US"/>
          </a:p>
        </p:txBody>
      </p:sp>
    </p:spTree>
    <p:extLst>
      <p:ext uri="{BB962C8B-B14F-4D97-AF65-F5344CB8AC3E}">
        <p14:creationId xmlns:p14="http://schemas.microsoft.com/office/powerpoint/2010/main" val="1735507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91</a:t>
            </a:fld>
            <a:endParaRPr lang="en-US"/>
          </a:p>
        </p:txBody>
      </p:sp>
    </p:spTree>
    <p:extLst>
      <p:ext uri="{BB962C8B-B14F-4D97-AF65-F5344CB8AC3E}">
        <p14:creationId xmlns:p14="http://schemas.microsoft.com/office/powerpoint/2010/main" val="2563247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92</a:t>
            </a:fld>
            <a:endParaRPr lang="en-US"/>
          </a:p>
        </p:txBody>
      </p:sp>
    </p:spTree>
    <p:extLst>
      <p:ext uri="{BB962C8B-B14F-4D97-AF65-F5344CB8AC3E}">
        <p14:creationId xmlns:p14="http://schemas.microsoft.com/office/powerpoint/2010/main" val="17475937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97</a:t>
            </a:fld>
            <a:endParaRPr lang="en-US"/>
          </a:p>
        </p:txBody>
      </p:sp>
    </p:spTree>
    <p:extLst>
      <p:ext uri="{BB962C8B-B14F-4D97-AF65-F5344CB8AC3E}">
        <p14:creationId xmlns:p14="http://schemas.microsoft.com/office/powerpoint/2010/main" val="4219740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98</a:t>
            </a:fld>
            <a:endParaRPr lang="en-US"/>
          </a:p>
        </p:txBody>
      </p:sp>
    </p:spTree>
    <p:extLst>
      <p:ext uri="{BB962C8B-B14F-4D97-AF65-F5344CB8AC3E}">
        <p14:creationId xmlns:p14="http://schemas.microsoft.com/office/powerpoint/2010/main" val="20668130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By exploiting contextualized span representations within an end-to-end learning framework, we aim for the neural model to exhibit stronger generalization capabilities.</a:t>
            </a:r>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100</a:t>
            </a:fld>
            <a:endParaRPr lang="en-US"/>
          </a:p>
        </p:txBody>
      </p:sp>
    </p:spTree>
    <p:extLst>
      <p:ext uri="{BB962C8B-B14F-4D97-AF65-F5344CB8AC3E}">
        <p14:creationId xmlns:p14="http://schemas.microsoft.com/office/powerpoint/2010/main" val="1280440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102</a:t>
            </a:fld>
            <a:endParaRPr lang="en-US"/>
          </a:p>
        </p:txBody>
      </p:sp>
    </p:spTree>
    <p:extLst>
      <p:ext uri="{BB962C8B-B14F-4D97-AF65-F5344CB8AC3E}">
        <p14:creationId xmlns:p14="http://schemas.microsoft.com/office/powerpoint/2010/main" val="489319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105</a:t>
            </a:fld>
            <a:endParaRPr lang="en-US"/>
          </a:p>
        </p:txBody>
      </p:sp>
    </p:spTree>
    <p:extLst>
      <p:ext uri="{BB962C8B-B14F-4D97-AF65-F5344CB8AC3E}">
        <p14:creationId xmlns:p14="http://schemas.microsoft.com/office/powerpoint/2010/main" val="270989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as a human, pick a random news article such as this one.</a:t>
            </a:r>
          </a:p>
        </p:txBody>
      </p:sp>
      <p:sp>
        <p:nvSpPr>
          <p:cNvPr id="4" name="Slide Number Placeholder 3"/>
          <p:cNvSpPr>
            <a:spLocks noGrp="1"/>
          </p:cNvSpPr>
          <p:nvPr>
            <p:ph type="sldNum" sz="quarter" idx="5"/>
          </p:nvPr>
        </p:nvSpPr>
        <p:spPr/>
        <p:txBody>
          <a:bodyPr/>
          <a:lstStyle/>
          <a:p>
            <a:fld id="{87371AF9-BBC8-D045-B571-D125776D9767}" type="slidenum">
              <a:rPr lang="en-US" smtClean="0"/>
              <a:t>9</a:t>
            </a:fld>
            <a:endParaRPr lang="en-US"/>
          </a:p>
        </p:txBody>
      </p:sp>
    </p:spTree>
    <p:extLst>
      <p:ext uri="{BB962C8B-B14F-4D97-AF65-F5344CB8AC3E}">
        <p14:creationId xmlns:p14="http://schemas.microsoft.com/office/powerpoint/2010/main" val="2043995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106</a:t>
            </a:fld>
            <a:endParaRPr lang="en-US"/>
          </a:p>
        </p:txBody>
      </p:sp>
    </p:spTree>
    <p:extLst>
      <p:ext uri="{BB962C8B-B14F-4D97-AF65-F5344CB8AC3E}">
        <p14:creationId xmlns:p14="http://schemas.microsoft.com/office/powerpoint/2010/main" val="40214319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107</a:t>
            </a:fld>
            <a:endParaRPr lang="en-US"/>
          </a:p>
        </p:txBody>
      </p:sp>
    </p:spTree>
    <p:extLst>
      <p:ext uri="{BB962C8B-B14F-4D97-AF65-F5344CB8AC3E}">
        <p14:creationId xmlns:p14="http://schemas.microsoft.com/office/powerpoint/2010/main" val="24091526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108</a:t>
            </a:fld>
            <a:endParaRPr lang="en-US"/>
          </a:p>
        </p:txBody>
      </p:sp>
    </p:spTree>
    <p:extLst>
      <p:ext uri="{BB962C8B-B14F-4D97-AF65-F5344CB8AC3E}">
        <p14:creationId xmlns:p14="http://schemas.microsoft.com/office/powerpoint/2010/main" val="1695854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read it, left to right, we build up a mental model of what’s going on.</a:t>
            </a:r>
          </a:p>
        </p:txBody>
      </p:sp>
      <p:sp>
        <p:nvSpPr>
          <p:cNvPr id="4" name="Slide Number Placeholder 3"/>
          <p:cNvSpPr>
            <a:spLocks noGrp="1"/>
          </p:cNvSpPr>
          <p:nvPr>
            <p:ph type="sldNum" sz="quarter" idx="5"/>
          </p:nvPr>
        </p:nvSpPr>
        <p:spPr/>
        <p:txBody>
          <a:bodyPr/>
          <a:lstStyle/>
          <a:p>
            <a:fld id="{87371AF9-BBC8-D045-B571-D125776D9767}" type="slidenum">
              <a:rPr lang="en-US" smtClean="0"/>
              <a:t>10</a:t>
            </a:fld>
            <a:endParaRPr lang="en-US"/>
          </a:p>
        </p:txBody>
      </p:sp>
    </p:spTree>
    <p:extLst>
      <p:ext uri="{BB962C8B-B14F-4D97-AF65-F5344CB8AC3E}">
        <p14:creationId xmlns:p14="http://schemas.microsoft.com/office/powerpoint/2010/main" val="146876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reach the mention “mammoth barge”, we wonder what is this. We don’t yet know what it’s referring to, but that’s okay. We’ll add it to our mental narrative of what’s going on.</a:t>
            </a:r>
          </a:p>
        </p:txBody>
      </p:sp>
      <p:sp>
        <p:nvSpPr>
          <p:cNvPr id="4" name="Slide Number Placeholder 3"/>
          <p:cNvSpPr>
            <a:spLocks noGrp="1"/>
          </p:cNvSpPr>
          <p:nvPr>
            <p:ph type="sldNum" sz="quarter" idx="5"/>
          </p:nvPr>
        </p:nvSpPr>
        <p:spPr/>
        <p:txBody>
          <a:bodyPr/>
          <a:lstStyle/>
          <a:p>
            <a:fld id="{87371AF9-BBC8-D045-B571-D125776D9767}" type="slidenum">
              <a:rPr lang="en-US" smtClean="0"/>
              <a:t>11</a:t>
            </a:fld>
            <a:endParaRPr lang="en-US"/>
          </a:p>
        </p:txBody>
      </p:sp>
    </p:spTree>
    <p:extLst>
      <p:ext uri="{BB962C8B-B14F-4D97-AF65-F5344CB8AC3E}">
        <p14:creationId xmlns:p14="http://schemas.microsoft.com/office/powerpoint/2010/main" val="424336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coloring it here, just for aesthetic, to indicate that it is clearly some entity, some object, that we should probably care about.</a:t>
            </a:r>
          </a:p>
        </p:txBody>
      </p:sp>
      <p:sp>
        <p:nvSpPr>
          <p:cNvPr id="4" name="Slide Number Placeholder 3"/>
          <p:cNvSpPr>
            <a:spLocks noGrp="1"/>
          </p:cNvSpPr>
          <p:nvPr>
            <p:ph type="sldNum" sz="quarter" idx="5"/>
          </p:nvPr>
        </p:nvSpPr>
        <p:spPr/>
        <p:txBody>
          <a:bodyPr/>
          <a:lstStyle/>
          <a:p>
            <a:fld id="{87371AF9-BBC8-D045-B571-D125776D9767}" type="slidenum">
              <a:rPr lang="en-US" smtClean="0"/>
              <a:t>12</a:t>
            </a:fld>
            <a:endParaRPr lang="en-US"/>
          </a:p>
        </p:txBody>
      </p:sp>
    </p:spTree>
    <p:extLst>
      <p:ext uri="{BB962C8B-B14F-4D97-AF65-F5344CB8AC3E}">
        <p14:creationId xmlns:p14="http://schemas.microsoft.com/office/powerpoint/2010/main" val="362093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1C33-5988-D54F-BB26-5D5DAD4AF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9BA848-FA4A-0346-83E1-44D13A16B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5C035-42E1-754D-AF29-0F9C97627D40}"/>
              </a:ext>
            </a:extLst>
          </p:cNvPr>
          <p:cNvSpPr>
            <a:spLocks noGrp="1"/>
          </p:cNvSpPr>
          <p:nvPr>
            <p:ph type="dt" sz="half" idx="10"/>
          </p:nvPr>
        </p:nvSpPr>
        <p:spPr/>
        <p:txBody>
          <a:bodyPr/>
          <a:lstStyle/>
          <a:p>
            <a:fld id="{66578E98-C637-DE48-912A-CB1B3013F317}" type="datetime1">
              <a:rPr lang="en-US" smtClean="0"/>
              <a:t>10/26/21</a:t>
            </a:fld>
            <a:endParaRPr lang="en-US"/>
          </a:p>
        </p:txBody>
      </p:sp>
      <p:sp>
        <p:nvSpPr>
          <p:cNvPr id="5" name="Footer Placeholder 4">
            <a:extLst>
              <a:ext uri="{FF2B5EF4-FFF2-40B4-BE49-F238E27FC236}">
                <a16:creationId xmlns:a16="http://schemas.microsoft.com/office/drawing/2014/main" id="{8550DB20-4AFA-0443-8463-CC96FA03A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9BBF5-37BB-9A42-966A-3111868254AC}"/>
              </a:ext>
            </a:extLst>
          </p:cNvPr>
          <p:cNvSpPr>
            <a:spLocks noGrp="1"/>
          </p:cNvSpPr>
          <p:nvPr>
            <p:ph type="sldNum" sz="quarter" idx="12"/>
          </p:nvPr>
        </p:nvSpPr>
        <p:spPr>
          <a:xfrm>
            <a:off x="9194800" y="6356350"/>
            <a:ext cx="2743200" cy="365125"/>
          </a:xfrm>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97455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5FFE0-C88F-AC4C-B413-4CA6766452EA}"/>
              </a:ext>
            </a:extLst>
          </p:cNvPr>
          <p:cNvSpPr>
            <a:spLocks noGrp="1"/>
          </p:cNvSpPr>
          <p:nvPr>
            <p:ph type="dt" sz="half" idx="10"/>
          </p:nvPr>
        </p:nvSpPr>
        <p:spPr/>
        <p:txBody>
          <a:bodyPr/>
          <a:lstStyle/>
          <a:p>
            <a:fld id="{7F258AD8-F8E7-F946-BD46-7844CB5C97A2}" type="datetime1">
              <a:rPr lang="en-US" smtClean="0"/>
              <a:t>10/26/21</a:t>
            </a:fld>
            <a:endParaRPr lang="en-US"/>
          </a:p>
        </p:txBody>
      </p:sp>
      <p:sp>
        <p:nvSpPr>
          <p:cNvPr id="3" name="Footer Placeholder 2">
            <a:extLst>
              <a:ext uri="{FF2B5EF4-FFF2-40B4-BE49-F238E27FC236}">
                <a16:creationId xmlns:a16="http://schemas.microsoft.com/office/drawing/2014/main" id="{F69AA98C-D40D-8D43-98C3-46A866A4AB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D8FF45-51F5-8141-9CC0-7DC330B6B0A1}"/>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29238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E2CB-80F8-D044-9E4B-F28537928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BBA669-90B7-C24B-85DE-2B3AE23BA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A37B98-29BA-8C4A-92D6-327615463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D2CC34-7FA9-D642-B02C-D5F95E464962}"/>
              </a:ext>
            </a:extLst>
          </p:cNvPr>
          <p:cNvSpPr>
            <a:spLocks noGrp="1"/>
          </p:cNvSpPr>
          <p:nvPr>
            <p:ph type="dt" sz="half" idx="10"/>
          </p:nvPr>
        </p:nvSpPr>
        <p:spPr/>
        <p:txBody>
          <a:bodyPr/>
          <a:lstStyle/>
          <a:p>
            <a:fld id="{2B4D590F-AA81-D540-B26C-6D991D63D543}" type="datetime1">
              <a:rPr lang="en-US" smtClean="0"/>
              <a:t>10/26/21</a:t>
            </a:fld>
            <a:endParaRPr lang="en-US"/>
          </a:p>
        </p:txBody>
      </p:sp>
      <p:sp>
        <p:nvSpPr>
          <p:cNvPr id="6" name="Footer Placeholder 5">
            <a:extLst>
              <a:ext uri="{FF2B5EF4-FFF2-40B4-BE49-F238E27FC236}">
                <a16:creationId xmlns:a16="http://schemas.microsoft.com/office/drawing/2014/main" id="{B8A75B0C-13CF-B44D-AC2B-62756B967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29ACA-557C-D642-9221-716CB8856A9F}"/>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05805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B498-A163-CC43-81E8-5B8BB1A5DD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191C70-2BE4-4C4B-82E5-BDF2E7FCE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115BF7-13A1-7A4C-81CA-FF68AE174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6B23D8-BE98-3444-8236-7530A84FAE2D}"/>
              </a:ext>
            </a:extLst>
          </p:cNvPr>
          <p:cNvSpPr>
            <a:spLocks noGrp="1"/>
          </p:cNvSpPr>
          <p:nvPr>
            <p:ph type="dt" sz="half" idx="10"/>
          </p:nvPr>
        </p:nvSpPr>
        <p:spPr/>
        <p:txBody>
          <a:bodyPr/>
          <a:lstStyle/>
          <a:p>
            <a:fld id="{4C8E4644-B9A4-C04E-9C16-7219A5F573A5}" type="datetime1">
              <a:rPr lang="en-US" smtClean="0"/>
              <a:t>10/26/21</a:t>
            </a:fld>
            <a:endParaRPr lang="en-US"/>
          </a:p>
        </p:txBody>
      </p:sp>
      <p:sp>
        <p:nvSpPr>
          <p:cNvPr id="6" name="Footer Placeholder 5">
            <a:extLst>
              <a:ext uri="{FF2B5EF4-FFF2-40B4-BE49-F238E27FC236}">
                <a16:creationId xmlns:a16="http://schemas.microsoft.com/office/drawing/2014/main" id="{064F8367-2C30-414A-B7CB-0A1C4A799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8D990-6B2E-9840-8478-36F0D89AC03F}"/>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3818556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CC8A-803B-724E-AECF-F9E466395B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D74CA-2C44-7141-A60F-B722C70D0C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83FFE-E161-C74A-BD5F-88AF473EB88C}"/>
              </a:ext>
            </a:extLst>
          </p:cNvPr>
          <p:cNvSpPr>
            <a:spLocks noGrp="1"/>
          </p:cNvSpPr>
          <p:nvPr>
            <p:ph type="dt" sz="half" idx="10"/>
          </p:nvPr>
        </p:nvSpPr>
        <p:spPr/>
        <p:txBody>
          <a:bodyPr/>
          <a:lstStyle/>
          <a:p>
            <a:fld id="{64E7926F-5305-CE4E-A6B7-3EC7157494D0}" type="datetime1">
              <a:rPr lang="en-US" smtClean="0"/>
              <a:t>10/26/21</a:t>
            </a:fld>
            <a:endParaRPr lang="en-US"/>
          </a:p>
        </p:txBody>
      </p:sp>
      <p:sp>
        <p:nvSpPr>
          <p:cNvPr id="5" name="Footer Placeholder 4">
            <a:extLst>
              <a:ext uri="{FF2B5EF4-FFF2-40B4-BE49-F238E27FC236}">
                <a16:creationId xmlns:a16="http://schemas.microsoft.com/office/drawing/2014/main" id="{4F6345C2-A542-C644-9046-6C4684C7E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BCC9B-1D97-6E46-8F5C-D7A15AEFBECC}"/>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69662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155349-E760-A049-B782-49DD46AAC9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CF6423-2F3F-EE4C-9C5E-4D2744E354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FC342-0932-3E49-AB8D-9E00037231BC}"/>
              </a:ext>
            </a:extLst>
          </p:cNvPr>
          <p:cNvSpPr>
            <a:spLocks noGrp="1"/>
          </p:cNvSpPr>
          <p:nvPr>
            <p:ph type="dt" sz="half" idx="10"/>
          </p:nvPr>
        </p:nvSpPr>
        <p:spPr/>
        <p:txBody>
          <a:bodyPr/>
          <a:lstStyle/>
          <a:p>
            <a:fld id="{10C102E3-39CE-9E4A-8CB2-FAE42926AFF3}" type="datetime1">
              <a:rPr lang="en-US" smtClean="0"/>
              <a:t>10/26/21</a:t>
            </a:fld>
            <a:endParaRPr lang="en-US"/>
          </a:p>
        </p:txBody>
      </p:sp>
      <p:sp>
        <p:nvSpPr>
          <p:cNvPr id="5" name="Footer Placeholder 4">
            <a:extLst>
              <a:ext uri="{FF2B5EF4-FFF2-40B4-BE49-F238E27FC236}">
                <a16:creationId xmlns:a16="http://schemas.microsoft.com/office/drawing/2014/main" id="{35C7E810-6B49-2448-9378-755458BB4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4FFE0-7A6D-074A-AC35-C18BEA6DC9F6}"/>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95530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83DB64B1-3016-9A4F-853C-A03142A4574D}" type="datetime1">
              <a:rPr lang="en-US" smtClean="0"/>
              <a:t>10/26/21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rgbClr val="00B6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160E1B52-B9F8-4F44-986D-409D2D53C53F}"/>
              </a:ext>
            </a:extLst>
          </p:cNvPr>
          <p:cNvSpPr>
            <a:spLocks noGrp="1"/>
          </p:cNvSpPr>
          <p:nvPr>
            <p:ph type="sldNum" sz="quarter" idx="12"/>
          </p:nvPr>
        </p:nvSpPr>
        <p:spPr>
          <a:xfrm>
            <a:off x="9194800" y="6356350"/>
            <a:ext cx="2743200" cy="365125"/>
          </a:xfrm>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48785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83DB64B1-3016-9A4F-853C-A03142A4574D}" type="datetime1">
              <a:rPr lang="en-US" smtClean="0"/>
              <a:t>10/26/21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rgbClr val="A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160E1B52-B9F8-4F44-986D-409D2D53C53F}"/>
              </a:ext>
            </a:extLst>
          </p:cNvPr>
          <p:cNvSpPr>
            <a:spLocks noGrp="1"/>
          </p:cNvSpPr>
          <p:nvPr>
            <p:ph type="sldNum" sz="quarter" idx="12"/>
          </p:nvPr>
        </p:nvSpPr>
        <p:spPr>
          <a:xfrm>
            <a:off x="9194800" y="6356350"/>
            <a:ext cx="2743200" cy="365125"/>
          </a:xfrm>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18914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rgbClr val="AA6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2A9C65E7-C316-CE4D-B6A0-47D56FF3902A}"/>
              </a:ext>
            </a:extLst>
          </p:cNvPr>
          <p:cNvSpPr>
            <a:spLocks noGrp="1"/>
          </p:cNvSpPr>
          <p:nvPr>
            <p:ph type="sldNum" sz="quarter" idx="12"/>
          </p:nvPr>
        </p:nvSpPr>
        <p:spPr>
          <a:xfrm>
            <a:off x="9194800" y="6356350"/>
            <a:ext cx="2743200" cy="365125"/>
          </a:xfrm>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386128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2A9C65E7-C316-CE4D-B6A0-47D56FF3902A}"/>
              </a:ext>
            </a:extLst>
          </p:cNvPr>
          <p:cNvSpPr>
            <a:spLocks noGrp="1"/>
          </p:cNvSpPr>
          <p:nvPr>
            <p:ph type="sldNum" sz="quarter" idx="12"/>
          </p:nvPr>
        </p:nvSpPr>
        <p:spPr>
          <a:xfrm>
            <a:off x="9194800" y="6356350"/>
            <a:ext cx="2743200" cy="365125"/>
          </a:xfrm>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50702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AB10-9C5B-3C49-B908-D60D65720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B2FF2-3514-7E4F-979B-7D465AE1B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6229F0-20F9-7245-A8DF-ED91AF9AB9A9}"/>
              </a:ext>
            </a:extLst>
          </p:cNvPr>
          <p:cNvSpPr>
            <a:spLocks noGrp="1"/>
          </p:cNvSpPr>
          <p:nvPr>
            <p:ph type="dt" sz="half" idx="10"/>
          </p:nvPr>
        </p:nvSpPr>
        <p:spPr/>
        <p:txBody>
          <a:bodyPr/>
          <a:lstStyle/>
          <a:p>
            <a:fld id="{1570E602-125A-D841-BBD6-EADF0C39E925}" type="datetime1">
              <a:rPr lang="en-US" smtClean="0"/>
              <a:t>10/26/21</a:t>
            </a:fld>
            <a:endParaRPr lang="en-US"/>
          </a:p>
        </p:txBody>
      </p:sp>
      <p:sp>
        <p:nvSpPr>
          <p:cNvPr id="5" name="Footer Placeholder 4">
            <a:extLst>
              <a:ext uri="{FF2B5EF4-FFF2-40B4-BE49-F238E27FC236}">
                <a16:creationId xmlns:a16="http://schemas.microsoft.com/office/drawing/2014/main" id="{5500ABE4-540A-8A46-BADB-D57CF3600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E289A-E7A6-7041-AC8D-F84B985203D2}"/>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321668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0083-B51B-F64B-AA55-08C12C451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269A8-BAB3-5047-9C68-7A1701E5C9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3138AC-E452-D440-864F-ECCBC3D383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6ABF0-DD3E-AB42-9B7A-29D73575CF6C}"/>
              </a:ext>
            </a:extLst>
          </p:cNvPr>
          <p:cNvSpPr>
            <a:spLocks noGrp="1"/>
          </p:cNvSpPr>
          <p:nvPr>
            <p:ph type="dt" sz="half" idx="10"/>
          </p:nvPr>
        </p:nvSpPr>
        <p:spPr/>
        <p:txBody>
          <a:bodyPr/>
          <a:lstStyle/>
          <a:p>
            <a:fld id="{54F14BB8-74D2-3E43-890F-8F2F42968950}" type="datetime1">
              <a:rPr lang="en-US" smtClean="0"/>
              <a:t>10/26/21</a:t>
            </a:fld>
            <a:endParaRPr lang="en-US"/>
          </a:p>
        </p:txBody>
      </p:sp>
      <p:sp>
        <p:nvSpPr>
          <p:cNvPr id="6" name="Footer Placeholder 5">
            <a:extLst>
              <a:ext uri="{FF2B5EF4-FFF2-40B4-BE49-F238E27FC236}">
                <a16:creationId xmlns:a16="http://schemas.microsoft.com/office/drawing/2014/main" id="{930F0AD2-EEAA-084E-86BF-5E9E486A6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EA0A6-0275-B747-9008-35F9B8FBEC67}"/>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85169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8F68-5C69-394B-8BCF-D20309B06D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B7271F-5514-F246-8093-A1E88A3AC0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8AF8BF-D8FB-054F-AFB9-095D0F84E9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5D8762-E4ED-944E-9C50-E6D1F7468C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414A51-2447-9447-9E65-910F362E10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34532E-F973-AE4F-B307-9C4ABFDB41D3}"/>
              </a:ext>
            </a:extLst>
          </p:cNvPr>
          <p:cNvSpPr>
            <a:spLocks noGrp="1"/>
          </p:cNvSpPr>
          <p:nvPr>
            <p:ph type="dt" sz="half" idx="10"/>
          </p:nvPr>
        </p:nvSpPr>
        <p:spPr/>
        <p:txBody>
          <a:bodyPr/>
          <a:lstStyle/>
          <a:p>
            <a:fld id="{F378214F-A4C9-C041-8305-3968946FB632}" type="datetime1">
              <a:rPr lang="en-US" smtClean="0"/>
              <a:t>10/26/21</a:t>
            </a:fld>
            <a:endParaRPr lang="en-US"/>
          </a:p>
        </p:txBody>
      </p:sp>
      <p:sp>
        <p:nvSpPr>
          <p:cNvPr id="8" name="Footer Placeholder 7">
            <a:extLst>
              <a:ext uri="{FF2B5EF4-FFF2-40B4-BE49-F238E27FC236}">
                <a16:creationId xmlns:a16="http://schemas.microsoft.com/office/drawing/2014/main" id="{B0E3EA70-3106-774D-8323-DEFC4395D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B0D810-CC25-514E-90F4-4DE901DD15F8}"/>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47568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5B8A-B85B-3A4C-A622-549F6B2803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338235-253C-054A-863C-FEEF02C125D8}"/>
              </a:ext>
            </a:extLst>
          </p:cNvPr>
          <p:cNvSpPr>
            <a:spLocks noGrp="1"/>
          </p:cNvSpPr>
          <p:nvPr>
            <p:ph type="dt" sz="half" idx="10"/>
          </p:nvPr>
        </p:nvSpPr>
        <p:spPr/>
        <p:txBody>
          <a:bodyPr/>
          <a:lstStyle/>
          <a:p>
            <a:fld id="{EE428675-3694-DC45-9CCE-9680EB1371B3}" type="datetime1">
              <a:rPr lang="en-US" smtClean="0"/>
              <a:t>10/26/21</a:t>
            </a:fld>
            <a:endParaRPr lang="en-US"/>
          </a:p>
        </p:txBody>
      </p:sp>
      <p:sp>
        <p:nvSpPr>
          <p:cNvPr id="4" name="Footer Placeholder 3">
            <a:extLst>
              <a:ext uri="{FF2B5EF4-FFF2-40B4-BE49-F238E27FC236}">
                <a16:creationId xmlns:a16="http://schemas.microsoft.com/office/drawing/2014/main" id="{71C82665-4262-8347-AD55-38E1521E88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DCF5E5-C99B-3C42-B309-3F0AF7B72147}"/>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407651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6D1F4-47AB-674E-B7B4-644977D59212}"/>
              </a:ext>
            </a:extLst>
          </p:cNvPr>
          <p:cNvSpPr>
            <a:spLocks noGrp="1"/>
          </p:cNvSpPr>
          <p:nvPr>
            <p:ph type="title"/>
          </p:nvPr>
        </p:nvSpPr>
        <p:spPr>
          <a:xfrm>
            <a:off x="639956" y="277465"/>
            <a:ext cx="8941419" cy="116259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DA9934-6E1E-624F-92F4-CA26E392B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F979DC-2FF9-4F4E-A3A8-2BED888F8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6E0F3-851B-D04D-8388-F0082F0B8354}" type="datetime1">
              <a:rPr lang="en-US" smtClean="0"/>
              <a:t>10/26/21</a:t>
            </a:fld>
            <a:endParaRPr lang="en-US"/>
          </a:p>
        </p:txBody>
      </p:sp>
      <p:sp>
        <p:nvSpPr>
          <p:cNvPr id="5" name="Footer Placeholder 4">
            <a:extLst>
              <a:ext uri="{FF2B5EF4-FFF2-40B4-BE49-F238E27FC236}">
                <a16:creationId xmlns:a16="http://schemas.microsoft.com/office/drawing/2014/main" id="{960DBD27-42C0-3542-A8C3-E254AF9AE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5D511D-0DCF-4D4D-8359-143BCAE24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A73C5-4051-2D45-AC51-FD5A1C1C157A}" type="slidenum">
              <a:rPr lang="en-US" smtClean="0"/>
              <a:t>‹#›</a:t>
            </a:fld>
            <a:endParaRPr lang="en-US"/>
          </a:p>
        </p:txBody>
      </p:sp>
    </p:spTree>
    <p:extLst>
      <p:ext uri="{BB962C8B-B14F-4D97-AF65-F5344CB8AC3E}">
        <p14:creationId xmlns:p14="http://schemas.microsoft.com/office/powerpoint/2010/main" val="3994613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0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824E-0329-7345-8870-B3763055EC9A}"/>
              </a:ext>
            </a:extLst>
          </p:cNvPr>
          <p:cNvSpPr>
            <a:spLocks noGrp="1"/>
          </p:cNvSpPr>
          <p:nvPr>
            <p:ph type="ctrTitle"/>
          </p:nvPr>
        </p:nvSpPr>
        <p:spPr>
          <a:xfrm>
            <a:off x="2099818" y="1687691"/>
            <a:ext cx="9713640" cy="1176431"/>
          </a:xfrm>
        </p:spPr>
        <p:txBody>
          <a:bodyPr anchor="b" anchorCtr="0">
            <a:normAutofit/>
          </a:bodyPr>
          <a:lstStyle/>
          <a:p>
            <a:pPr algn="l"/>
            <a:r>
              <a:rPr lang="en-US" sz="4000" dirty="0">
                <a:latin typeface="Avenir Medium" panose="02000503020000020003" pitchFamily="2" charset="0"/>
              </a:rPr>
              <a:t>Lecture 16: Coreference Resolution</a:t>
            </a:r>
            <a:br>
              <a:rPr lang="en-US" sz="4000" dirty="0">
                <a:latin typeface="Avenir Medium" panose="02000503020000020003" pitchFamily="2" charset="0"/>
              </a:rPr>
            </a:br>
            <a:r>
              <a:rPr lang="en-US" sz="2400" dirty="0">
                <a:solidFill>
                  <a:schemeClr val="tx1">
                    <a:lumMod val="65000"/>
                    <a:lumOff val="35000"/>
                  </a:schemeClr>
                </a:solidFill>
                <a:latin typeface="Avenir Medium" panose="02000503020000020003" pitchFamily="2" charset="0"/>
              </a:rPr>
              <a:t>Determining who is who and what is what</a:t>
            </a:r>
          </a:p>
        </p:txBody>
      </p:sp>
      <p:sp>
        <p:nvSpPr>
          <p:cNvPr id="3" name="Subtitle 2">
            <a:extLst>
              <a:ext uri="{FF2B5EF4-FFF2-40B4-BE49-F238E27FC236}">
                <a16:creationId xmlns:a16="http://schemas.microsoft.com/office/drawing/2014/main" id="{A42AC2B2-BE48-F147-B8F0-C4214DE57FF7}"/>
              </a:ext>
            </a:extLst>
          </p:cNvPr>
          <p:cNvSpPr>
            <a:spLocks noGrp="1"/>
          </p:cNvSpPr>
          <p:nvPr>
            <p:ph type="subTitle" idx="1"/>
          </p:nvPr>
        </p:nvSpPr>
        <p:spPr>
          <a:xfrm>
            <a:off x="2099818" y="3486851"/>
            <a:ext cx="9144000" cy="1655762"/>
          </a:xfrm>
        </p:spPr>
        <p:txBody>
          <a:bodyPr/>
          <a:lstStyle/>
          <a:p>
            <a:pPr algn="l"/>
            <a:r>
              <a:rPr lang="en-US" sz="3200" b="1" dirty="0">
                <a:solidFill>
                  <a:srgbClr val="C00000"/>
                </a:solidFill>
                <a:latin typeface="Avenir Medium" panose="02000503020000020003" pitchFamily="2" charset="0"/>
              </a:rPr>
              <a:t>Harvard IACS</a:t>
            </a:r>
          </a:p>
          <a:p>
            <a:pPr algn="l"/>
            <a:r>
              <a:rPr lang="en-US" dirty="0">
                <a:solidFill>
                  <a:schemeClr val="tx1">
                    <a:lumMod val="75000"/>
                    <a:lumOff val="25000"/>
                  </a:schemeClr>
                </a:solidFill>
                <a:latin typeface="Avenir Medium" panose="02000503020000020003" pitchFamily="2" charset="0"/>
              </a:rPr>
              <a:t>Chris Tanner</a:t>
            </a:r>
          </a:p>
        </p:txBody>
      </p:sp>
      <p:sp>
        <p:nvSpPr>
          <p:cNvPr id="7" name="Rectangle 6">
            <a:extLst>
              <a:ext uri="{FF2B5EF4-FFF2-40B4-BE49-F238E27FC236}">
                <a16:creationId xmlns:a16="http://schemas.microsoft.com/office/drawing/2014/main" id="{C00021C8-F00C-6C43-B330-F8BA8DD2CC26}"/>
              </a:ext>
            </a:extLst>
          </p:cNvPr>
          <p:cNvSpPr/>
          <p:nvPr/>
        </p:nvSpPr>
        <p:spPr>
          <a:xfrm>
            <a:off x="2099818" y="2992415"/>
            <a:ext cx="7806044" cy="9966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0095D9-816C-7842-801A-6D3B6EE1281A}"/>
              </a:ext>
            </a:extLst>
          </p:cNvPr>
          <p:cNvSpPr/>
          <p:nvPr/>
        </p:nvSpPr>
        <p:spPr>
          <a:xfrm>
            <a:off x="2099818" y="3070307"/>
            <a:ext cx="7806044" cy="86497"/>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E08E0CE-39C7-A643-B7ED-92F447A1E1D5}"/>
              </a:ext>
            </a:extLst>
          </p:cNvPr>
          <p:cNvGrpSpPr>
            <a:grpSpLocks noChangeAspect="1"/>
          </p:cNvGrpSpPr>
          <p:nvPr/>
        </p:nvGrpSpPr>
        <p:grpSpPr>
          <a:xfrm>
            <a:off x="7891509" y="3410815"/>
            <a:ext cx="1789742" cy="1001334"/>
            <a:chOff x="3383860" y="4092499"/>
            <a:chExt cx="1774304" cy="1102997"/>
          </a:xfrm>
        </p:grpSpPr>
        <p:pic>
          <p:nvPicPr>
            <p:cNvPr id="10" name="Picture 9" descr="iacs.png">
              <a:extLst>
                <a:ext uri="{FF2B5EF4-FFF2-40B4-BE49-F238E27FC236}">
                  <a16:creationId xmlns:a16="http://schemas.microsoft.com/office/drawing/2014/main" id="{4BDB223D-D079-9D42-8CA1-AD998125D68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1" name="Picture 10" descr="harvard.png">
              <a:extLst>
                <a:ext uri="{FF2B5EF4-FFF2-40B4-BE49-F238E27FC236}">
                  <a16:creationId xmlns:a16="http://schemas.microsoft.com/office/drawing/2014/main" id="{3FB39F88-82EF-0E43-888E-3388EB909C53}"/>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Tree>
    <p:extLst>
      <p:ext uri="{BB962C8B-B14F-4D97-AF65-F5344CB8AC3E}">
        <p14:creationId xmlns:p14="http://schemas.microsoft.com/office/powerpoint/2010/main" val="134551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10</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7" name="TextBox 6">
            <a:extLst>
              <a:ext uri="{FF2B5EF4-FFF2-40B4-BE49-F238E27FC236}">
                <a16:creationId xmlns:a16="http://schemas.microsoft.com/office/drawing/2014/main" id="{EF78F3A9-60B3-8947-AA8B-713639D36E7B}"/>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Tree>
    <p:extLst>
      <p:ext uri="{BB962C8B-B14F-4D97-AF65-F5344CB8AC3E}">
        <p14:creationId xmlns:p14="http://schemas.microsoft.com/office/powerpoint/2010/main" val="134217828"/>
      </p:ext>
    </p:extLst>
  </p:cSld>
  <p:clrMapOvr>
    <a:overrideClrMapping bg1="dk1" tx1="lt1" bg2="dk2" tx2="lt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100</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4" name="Rectangle 3">
            <a:extLst>
              <a:ext uri="{FF2B5EF4-FFF2-40B4-BE49-F238E27FC236}">
                <a16:creationId xmlns:a16="http://schemas.microsoft.com/office/drawing/2014/main" id="{1A80A9B4-BF52-F44B-BFE1-6D4E62BF3D80}"/>
              </a:ext>
            </a:extLst>
          </p:cNvPr>
          <p:cNvSpPr/>
          <p:nvPr/>
        </p:nvSpPr>
        <p:spPr>
          <a:xfrm>
            <a:off x="523310" y="558882"/>
            <a:ext cx="4670990" cy="954107"/>
          </a:xfrm>
          <a:prstGeom prst="rect">
            <a:avLst/>
          </a:prstGeom>
        </p:spPr>
        <p:txBody>
          <a:bodyPr wrap="square">
            <a:spAutoFit/>
          </a:bodyPr>
          <a:lstStyle/>
          <a:p>
            <a:r>
              <a:rPr lang="en-US" sz="2800" dirty="0">
                <a:latin typeface="Avenir Light" panose="020B0402020203020204" pitchFamily="34" charset="77"/>
              </a:rPr>
              <a:t>We combine the old school, </a:t>
            </a:r>
            <a:r>
              <a:rPr lang="en-US" sz="2800" dirty="0">
                <a:solidFill>
                  <a:srgbClr val="C00000"/>
                </a:solidFill>
                <a:latin typeface="Avenir Light" panose="020B0402020203020204" pitchFamily="34" charset="77"/>
              </a:rPr>
              <a:t>manual rule-based system</a:t>
            </a:r>
            <a:endParaRPr lang="en-US" sz="2800" dirty="0"/>
          </a:p>
        </p:txBody>
      </p:sp>
      <p:sp>
        <p:nvSpPr>
          <p:cNvPr id="6" name="Rectangle 5">
            <a:extLst>
              <a:ext uri="{FF2B5EF4-FFF2-40B4-BE49-F238E27FC236}">
                <a16:creationId xmlns:a16="http://schemas.microsoft.com/office/drawing/2014/main" id="{DC98FC85-C34B-9F49-8946-5D91A9E5BDF7}"/>
              </a:ext>
            </a:extLst>
          </p:cNvPr>
          <p:cNvSpPr/>
          <p:nvPr/>
        </p:nvSpPr>
        <p:spPr>
          <a:xfrm>
            <a:off x="6819899" y="558882"/>
            <a:ext cx="4263273" cy="954107"/>
          </a:xfrm>
          <a:prstGeom prst="rect">
            <a:avLst/>
          </a:prstGeom>
        </p:spPr>
        <p:txBody>
          <a:bodyPr wrap="square">
            <a:spAutoFit/>
          </a:bodyPr>
          <a:lstStyle/>
          <a:p>
            <a:r>
              <a:rPr lang="en-US" sz="2800" dirty="0">
                <a:latin typeface="Avenir Light" panose="020B0402020203020204" pitchFamily="34" charset="77"/>
              </a:rPr>
              <a:t>with the SOTA </a:t>
            </a:r>
            <a:r>
              <a:rPr lang="en-US" sz="2800" dirty="0">
                <a:solidFill>
                  <a:srgbClr val="C00000"/>
                </a:solidFill>
                <a:latin typeface="Avenir Light" panose="020B0402020203020204" pitchFamily="34" charset="77"/>
              </a:rPr>
              <a:t>BERT-based end-to-end model</a:t>
            </a:r>
            <a:endParaRPr lang="en-US" sz="2800" dirty="0"/>
          </a:p>
        </p:txBody>
      </p:sp>
      <p:pic>
        <p:nvPicPr>
          <p:cNvPr id="8" name="Picture 7">
            <a:extLst>
              <a:ext uri="{FF2B5EF4-FFF2-40B4-BE49-F238E27FC236}">
                <a16:creationId xmlns:a16="http://schemas.microsoft.com/office/drawing/2014/main" id="{FD6B10CA-D27B-DD4A-8568-B84CA70201EF}"/>
              </a:ext>
            </a:extLst>
          </p:cNvPr>
          <p:cNvPicPr>
            <a:picLocks noChangeAspect="1"/>
          </p:cNvPicPr>
          <p:nvPr/>
        </p:nvPicPr>
        <p:blipFill>
          <a:blip r:embed="rId3"/>
          <a:stretch>
            <a:fillRect/>
          </a:stretch>
        </p:blipFill>
        <p:spPr>
          <a:xfrm>
            <a:off x="523310" y="1706911"/>
            <a:ext cx="5354244" cy="3919189"/>
          </a:xfrm>
          <a:prstGeom prst="rect">
            <a:avLst/>
          </a:prstGeom>
        </p:spPr>
      </p:pic>
      <p:sp>
        <p:nvSpPr>
          <p:cNvPr id="16" name="Rectangle 15">
            <a:extLst>
              <a:ext uri="{FF2B5EF4-FFF2-40B4-BE49-F238E27FC236}">
                <a16:creationId xmlns:a16="http://schemas.microsoft.com/office/drawing/2014/main" id="{DE398DEA-CFB6-4742-8BF5-084C3B2EAA30}"/>
              </a:ext>
            </a:extLst>
          </p:cNvPr>
          <p:cNvSpPr/>
          <p:nvPr/>
        </p:nvSpPr>
        <p:spPr>
          <a:xfrm>
            <a:off x="567800" y="4851401"/>
            <a:ext cx="5354244"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3943022-35C3-3C43-BC1B-2A85F337E08C}"/>
              </a:ext>
            </a:extLst>
          </p:cNvPr>
          <p:cNvPicPr>
            <a:picLocks noChangeAspect="1"/>
          </p:cNvPicPr>
          <p:nvPr/>
        </p:nvPicPr>
        <p:blipFill>
          <a:blip r:embed="rId4"/>
          <a:stretch>
            <a:fillRect/>
          </a:stretch>
        </p:blipFill>
        <p:spPr>
          <a:xfrm>
            <a:off x="5303827" y="2362200"/>
            <a:ext cx="6161663" cy="2347300"/>
          </a:xfrm>
          <a:prstGeom prst="rect">
            <a:avLst/>
          </a:prstGeom>
        </p:spPr>
      </p:pic>
      <p:sp>
        <p:nvSpPr>
          <p:cNvPr id="20" name="Rectangle 19">
            <a:extLst>
              <a:ext uri="{FF2B5EF4-FFF2-40B4-BE49-F238E27FC236}">
                <a16:creationId xmlns:a16="http://schemas.microsoft.com/office/drawing/2014/main" id="{605D41E0-A6EA-F640-86A8-E0EBAF084082}"/>
              </a:ext>
            </a:extLst>
          </p:cNvPr>
          <p:cNvSpPr/>
          <p:nvPr/>
        </p:nvSpPr>
        <p:spPr>
          <a:xfrm>
            <a:off x="6096001" y="3053542"/>
            <a:ext cx="5572690" cy="832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8BAF56A-A9BD-0F4B-92B5-0B288F8781D1}"/>
              </a:ext>
            </a:extLst>
          </p:cNvPr>
          <p:cNvSpPr/>
          <p:nvPr/>
        </p:nvSpPr>
        <p:spPr>
          <a:xfrm>
            <a:off x="6819900" y="3053542"/>
            <a:ext cx="4436041" cy="832657"/>
          </a:xfrm>
          <a:prstGeom prst="rect">
            <a:avLst/>
          </a:prstGeom>
          <a:solidFill>
            <a:schemeClr val="bg1"/>
          </a:solidFill>
          <a:ln w="6032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22" name="Content Placeholder 2">
            <a:extLst>
              <a:ext uri="{FF2B5EF4-FFF2-40B4-BE49-F238E27FC236}">
                <a16:creationId xmlns:a16="http://schemas.microsoft.com/office/drawing/2014/main" id="{F1D3A73C-4402-1743-8CEC-CEDED7917E28}"/>
              </a:ext>
            </a:extLst>
          </p:cNvPr>
          <p:cNvSpPr txBox="1">
            <a:spLocks/>
          </p:cNvSpPr>
          <p:nvPr/>
        </p:nvSpPr>
        <p:spPr>
          <a:xfrm>
            <a:off x="7469215" y="3244078"/>
            <a:ext cx="3137410" cy="4035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b="1" dirty="0">
                <a:latin typeface="Avenir Light" panose="020B0402020203020204" pitchFamily="34" charset="77"/>
              </a:rPr>
              <a:t>SpanBERT</a:t>
            </a:r>
            <a:endParaRPr lang="en-US" dirty="0">
              <a:latin typeface="Avenir Light" panose="020B0402020203020204" pitchFamily="34" charset="77"/>
            </a:endParaRPr>
          </a:p>
        </p:txBody>
      </p:sp>
      <p:sp>
        <p:nvSpPr>
          <p:cNvPr id="23" name="Rectangle 22">
            <a:extLst>
              <a:ext uri="{FF2B5EF4-FFF2-40B4-BE49-F238E27FC236}">
                <a16:creationId xmlns:a16="http://schemas.microsoft.com/office/drawing/2014/main" id="{67FB3B5E-7A97-E043-895C-A3BEE67933E8}"/>
              </a:ext>
            </a:extLst>
          </p:cNvPr>
          <p:cNvSpPr/>
          <p:nvPr/>
        </p:nvSpPr>
        <p:spPr>
          <a:xfrm>
            <a:off x="5355104" y="3302273"/>
            <a:ext cx="1044900" cy="77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B77B53B9-1C66-DA44-9D9A-F7361C084888}"/>
              </a:ext>
            </a:extLst>
          </p:cNvPr>
          <p:cNvSpPr txBox="1">
            <a:spLocks/>
          </p:cNvSpPr>
          <p:nvPr/>
        </p:nvSpPr>
        <p:spPr>
          <a:xfrm>
            <a:off x="5309853" y="3342792"/>
            <a:ext cx="1264584" cy="305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sz="1200" dirty="0">
                <a:latin typeface="Times" pitchFamily="2" charset="0"/>
              </a:rPr>
              <a:t>Transformer (x)</a:t>
            </a:r>
          </a:p>
        </p:txBody>
      </p:sp>
      <p:sp>
        <p:nvSpPr>
          <p:cNvPr id="25" name="Rectangle 24">
            <a:extLst>
              <a:ext uri="{FF2B5EF4-FFF2-40B4-BE49-F238E27FC236}">
                <a16:creationId xmlns:a16="http://schemas.microsoft.com/office/drawing/2014/main" id="{8712122B-3B3E-E841-8C7E-ADB0AB53F8E8}"/>
              </a:ext>
            </a:extLst>
          </p:cNvPr>
          <p:cNvSpPr/>
          <p:nvPr/>
        </p:nvSpPr>
        <p:spPr>
          <a:xfrm>
            <a:off x="153894" y="6311900"/>
            <a:ext cx="8384988" cy="461665"/>
          </a:xfrm>
          <a:prstGeom prst="rect">
            <a:avLst/>
          </a:prstGeom>
        </p:spPr>
        <p:txBody>
          <a:bodyPr wrap="square">
            <a:spAutoFit/>
          </a:bodyPr>
          <a:lstStyle/>
          <a:p>
            <a:r>
              <a:rPr lang="en-US" sz="1200" dirty="0">
                <a:latin typeface="Avenir Book" panose="02000503020000020003" pitchFamily="2" charset="0"/>
              </a:rPr>
              <a:t>A Simple and Effective Approach for Unsupervised Coreference using Pretrained Representations and Weak Supervision from Linguistic Rules. Alessandro Stolfo et al. In preparation. </a:t>
            </a:r>
          </a:p>
        </p:txBody>
      </p:sp>
    </p:spTree>
    <p:extLst>
      <p:ext uri="{BB962C8B-B14F-4D97-AF65-F5344CB8AC3E}">
        <p14:creationId xmlns:p14="http://schemas.microsoft.com/office/powerpoint/2010/main" val="35867358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101</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4" name="Rectangle 3">
            <a:extLst>
              <a:ext uri="{FF2B5EF4-FFF2-40B4-BE49-F238E27FC236}">
                <a16:creationId xmlns:a16="http://schemas.microsoft.com/office/drawing/2014/main" id="{1A80A9B4-BF52-F44B-BFE1-6D4E62BF3D80}"/>
              </a:ext>
            </a:extLst>
          </p:cNvPr>
          <p:cNvSpPr/>
          <p:nvPr/>
        </p:nvSpPr>
        <p:spPr>
          <a:xfrm>
            <a:off x="523310" y="558882"/>
            <a:ext cx="4670990" cy="954107"/>
          </a:xfrm>
          <a:prstGeom prst="rect">
            <a:avLst/>
          </a:prstGeom>
        </p:spPr>
        <p:txBody>
          <a:bodyPr wrap="square">
            <a:spAutoFit/>
          </a:bodyPr>
          <a:lstStyle/>
          <a:p>
            <a:r>
              <a:rPr lang="en-US" sz="2800" dirty="0">
                <a:latin typeface="Avenir Light" panose="020B0402020203020204" pitchFamily="34" charset="77"/>
              </a:rPr>
              <a:t>We combine the old school, </a:t>
            </a:r>
            <a:r>
              <a:rPr lang="en-US" sz="2800" dirty="0">
                <a:solidFill>
                  <a:srgbClr val="C00000"/>
                </a:solidFill>
                <a:latin typeface="Avenir Light" panose="020B0402020203020204" pitchFamily="34" charset="77"/>
              </a:rPr>
              <a:t>manual rule-based system</a:t>
            </a:r>
            <a:endParaRPr lang="en-US" sz="2800" dirty="0"/>
          </a:p>
        </p:txBody>
      </p:sp>
      <p:sp>
        <p:nvSpPr>
          <p:cNvPr id="6" name="Rectangle 5">
            <a:extLst>
              <a:ext uri="{FF2B5EF4-FFF2-40B4-BE49-F238E27FC236}">
                <a16:creationId xmlns:a16="http://schemas.microsoft.com/office/drawing/2014/main" id="{DC98FC85-C34B-9F49-8946-5D91A9E5BDF7}"/>
              </a:ext>
            </a:extLst>
          </p:cNvPr>
          <p:cNvSpPr/>
          <p:nvPr/>
        </p:nvSpPr>
        <p:spPr>
          <a:xfrm>
            <a:off x="6819899" y="558882"/>
            <a:ext cx="4263273" cy="954107"/>
          </a:xfrm>
          <a:prstGeom prst="rect">
            <a:avLst/>
          </a:prstGeom>
        </p:spPr>
        <p:txBody>
          <a:bodyPr wrap="square">
            <a:spAutoFit/>
          </a:bodyPr>
          <a:lstStyle/>
          <a:p>
            <a:r>
              <a:rPr lang="en-US" sz="2800" dirty="0">
                <a:latin typeface="Avenir Light" panose="020B0402020203020204" pitchFamily="34" charset="77"/>
              </a:rPr>
              <a:t>with the SOTA </a:t>
            </a:r>
            <a:r>
              <a:rPr lang="en-US" sz="2800" dirty="0">
                <a:solidFill>
                  <a:srgbClr val="C00000"/>
                </a:solidFill>
                <a:latin typeface="Avenir Light" panose="020B0402020203020204" pitchFamily="34" charset="77"/>
              </a:rPr>
              <a:t>BERT-based end-to-end model</a:t>
            </a:r>
            <a:endParaRPr lang="en-US" sz="2800" dirty="0"/>
          </a:p>
        </p:txBody>
      </p:sp>
      <p:pic>
        <p:nvPicPr>
          <p:cNvPr id="8" name="Picture 7">
            <a:extLst>
              <a:ext uri="{FF2B5EF4-FFF2-40B4-BE49-F238E27FC236}">
                <a16:creationId xmlns:a16="http://schemas.microsoft.com/office/drawing/2014/main" id="{FD6B10CA-D27B-DD4A-8568-B84CA70201EF}"/>
              </a:ext>
            </a:extLst>
          </p:cNvPr>
          <p:cNvPicPr>
            <a:picLocks noChangeAspect="1"/>
          </p:cNvPicPr>
          <p:nvPr/>
        </p:nvPicPr>
        <p:blipFill>
          <a:blip r:embed="rId2"/>
          <a:stretch>
            <a:fillRect/>
          </a:stretch>
        </p:blipFill>
        <p:spPr>
          <a:xfrm>
            <a:off x="523310" y="1706911"/>
            <a:ext cx="5354244" cy="3919189"/>
          </a:xfrm>
          <a:prstGeom prst="rect">
            <a:avLst/>
          </a:prstGeom>
        </p:spPr>
      </p:pic>
      <p:pic>
        <p:nvPicPr>
          <p:cNvPr id="9" name="Picture 8">
            <a:extLst>
              <a:ext uri="{FF2B5EF4-FFF2-40B4-BE49-F238E27FC236}">
                <a16:creationId xmlns:a16="http://schemas.microsoft.com/office/drawing/2014/main" id="{FAC4F127-4EAA-E740-A9C6-A68D49ED4F46}"/>
              </a:ext>
            </a:extLst>
          </p:cNvPr>
          <p:cNvPicPr>
            <a:picLocks noChangeAspect="1"/>
          </p:cNvPicPr>
          <p:nvPr/>
        </p:nvPicPr>
        <p:blipFill>
          <a:blip r:embed="rId3"/>
          <a:stretch>
            <a:fillRect/>
          </a:stretch>
        </p:blipFill>
        <p:spPr>
          <a:xfrm>
            <a:off x="5303827" y="2362200"/>
            <a:ext cx="6161663" cy="2347300"/>
          </a:xfrm>
          <a:prstGeom prst="rect">
            <a:avLst/>
          </a:prstGeom>
        </p:spPr>
      </p:pic>
      <p:sp>
        <p:nvSpPr>
          <p:cNvPr id="10" name="Rectangle 9">
            <a:extLst>
              <a:ext uri="{FF2B5EF4-FFF2-40B4-BE49-F238E27FC236}">
                <a16:creationId xmlns:a16="http://schemas.microsoft.com/office/drawing/2014/main" id="{0AE51999-0452-D640-BB2C-17F12A5E4E9E}"/>
              </a:ext>
            </a:extLst>
          </p:cNvPr>
          <p:cNvSpPr/>
          <p:nvPr/>
        </p:nvSpPr>
        <p:spPr>
          <a:xfrm>
            <a:off x="6096001" y="3053542"/>
            <a:ext cx="5572690" cy="832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58C4F8-3AA2-8045-B42A-73515760DCD1}"/>
              </a:ext>
            </a:extLst>
          </p:cNvPr>
          <p:cNvSpPr/>
          <p:nvPr/>
        </p:nvSpPr>
        <p:spPr>
          <a:xfrm>
            <a:off x="6819900" y="3053542"/>
            <a:ext cx="4436041" cy="832657"/>
          </a:xfrm>
          <a:prstGeom prst="rect">
            <a:avLst/>
          </a:prstGeom>
          <a:solidFill>
            <a:schemeClr val="bg1"/>
          </a:solidFill>
          <a:ln w="6032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12" name="Content Placeholder 2">
            <a:extLst>
              <a:ext uri="{FF2B5EF4-FFF2-40B4-BE49-F238E27FC236}">
                <a16:creationId xmlns:a16="http://schemas.microsoft.com/office/drawing/2014/main" id="{DA4BD905-2FD3-5A45-845E-7E4CC4E5C3BF}"/>
              </a:ext>
            </a:extLst>
          </p:cNvPr>
          <p:cNvSpPr txBox="1">
            <a:spLocks/>
          </p:cNvSpPr>
          <p:nvPr/>
        </p:nvSpPr>
        <p:spPr>
          <a:xfrm>
            <a:off x="7469215" y="3244078"/>
            <a:ext cx="3137410" cy="4035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b="1" dirty="0">
                <a:latin typeface="Avenir Light" panose="020B0402020203020204" pitchFamily="34" charset="77"/>
              </a:rPr>
              <a:t>SpanBERT</a:t>
            </a:r>
            <a:endParaRPr lang="en-US" dirty="0">
              <a:latin typeface="Avenir Light" panose="020B0402020203020204" pitchFamily="34" charset="77"/>
            </a:endParaRPr>
          </a:p>
        </p:txBody>
      </p:sp>
      <p:sp>
        <p:nvSpPr>
          <p:cNvPr id="16" name="Rectangle 15">
            <a:extLst>
              <a:ext uri="{FF2B5EF4-FFF2-40B4-BE49-F238E27FC236}">
                <a16:creationId xmlns:a16="http://schemas.microsoft.com/office/drawing/2014/main" id="{DE398DEA-CFB6-4742-8BF5-084C3B2EAA30}"/>
              </a:ext>
            </a:extLst>
          </p:cNvPr>
          <p:cNvSpPr/>
          <p:nvPr/>
        </p:nvSpPr>
        <p:spPr>
          <a:xfrm>
            <a:off x="413895" y="4772350"/>
            <a:ext cx="5640305"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F5C7793-041F-3749-9795-BC288E7C59BE}"/>
              </a:ext>
            </a:extLst>
          </p:cNvPr>
          <p:cNvSpPr/>
          <p:nvPr/>
        </p:nvSpPr>
        <p:spPr>
          <a:xfrm>
            <a:off x="5355104" y="3302273"/>
            <a:ext cx="1044900" cy="77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AA00C143-B151-FB48-A547-C2EC5FE2EABB}"/>
              </a:ext>
            </a:extLst>
          </p:cNvPr>
          <p:cNvSpPr txBox="1">
            <a:spLocks/>
          </p:cNvSpPr>
          <p:nvPr/>
        </p:nvSpPr>
        <p:spPr>
          <a:xfrm>
            <a:off x="5309853" y="3342792"/>
            <a:ext cx="1264584" cy="305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sz="1200" dirty="0">
                <a:latin typeface="Times" pitchFamily="2" charset="0"/>
              </a:rPr>
              <a:t>Transformer (x)</a:t>
            </a:r>
          </a:p>
        </p:txBody>
      </p:sp>
      <p:sp>
        <p:nvSpPr>
          <p:cNvPr id="14" name="Rectangle 13">
            <a:extLst>
              <a:ext uri="{FF2B5EF4-FFF2-40B4-BE49-F238E27FC236}">
                <a16:creationId xmlns:a16="http://schemas.microsoft.com/office/drawing/2014/main" id="{5233C00A-6338-A74B-B547-7DD29FD55D30}"/>
              </a:ext>
            </a:extLst>
          </p:cNvPr>
          <p:cNvSpPr/>
          <p:nvPr/>
        </p:nvSpPr>
        <p:spPr>
          <a:xfrm>
            <a:off x="6523566" y="5400842"/>
            <a:ext cx="4855937" cy="830997"/>
          </a:xfrm>
          <a:prstGeom prst="rect">
            <a:avLst/>
          </a:prstGeom>
        </p:spPr>
        <p:txBody>
          <a:bodyPr wrap="square">
            <a:spAutoFit/>
          </a:bodyPr>
          <a:lstStyle/>
          <a:p>
            <a:pPr algn="ctr"/>
            <a:r>
              <a:rPr lang="en-US" sz="2400" b="1" dirty="0">
                <a:solidFill>
                  <a:schemeClr val="accent5">
                    <a:lumMod val="75000"/>
                  </a:schemeClr>
                </a:solidFill>
                <a:latin typeface="Avenir Light" panose="020B0402020203020204" pitchFamily="34" charset="77"/>
              </a:rPr>
              <a:t>Supervised</a:t>
            </a:r>
            <a:br>
              <a:rPr lang="en-US" sz="2400" b="1" dirty="0">
                <a:solidFill>
                  <a:schemeClr val="accent5">
                    <a:lumMod val="75000"/>
                  </a:schemeClr>
                </a:solidFill>
                <a:latin typeface="Avenir Light" panose="020B0402020203020204" pitchFamily="34" charset="77"/>
              </a:rPr>
            </a:br>
            <a:r>
              <a:rPr lang="en-US" sz="2400" dirty="0">
                <a:latin typeface="Avenir Light" panose="020B0402020203020204" pitchFamily="34" charset="77"/>
              </a:rPr>
              <a:t>(needs training data)</a:t>
            </a:r>
            <a:endParaRPr lang="en-US" sz="2400" dirty="0"/>
          </a:p>
        </p:txBody>
      </p:sp>
      <p:sp>
        <p:nvSpPr>
          <p:cNvPr id="15" name="Rectangle 14">
            <a:extLst>
              <a:ext uri="{FF2B5EF4-FFF2-40B4-BE49-F238E27FC236}">
                <a16:creationId xmlns:a16="http://schemas.microsoft.com/office/drawing/2014/main" id="{4C033756-6D1F-5649-98F9-E25FA431D64E}"/>
              </a:ext>
            </a:extLst>
          </p:cNvPr>
          <p:cNvSpPr/>
          <p:nvPr/>
        </p:nvSpPr>
        <p:spPr>
          <a:xfrm>
            <a:off x="-140790" y="5461559"/>
            <a:ext cx="5229010" cy="830997"/>
          </a:xfrm>
          <a:prstGeom prst="rect">
            <a:avLst/>
          </a:prstGeom>
        </p:spPr>
        <p:txBody>
          <a:bodyPr wrap="square">
            <a:spAutoFit/>
          </a:bodyPr>
          <a:lstStyle/>
          <a:p>
            <a:pPr algn="ctr"/>
            <a:r>
              <a:rPr lang="en-US" sz="2400" b="1" dirty="0">
                <a:solidFill>
                  <a:schemeClr val="accent5">
                    <a:lumMod val="75000"/>
                  </a:schemeClr>
                </a:solidFill>
                <a:latin typeface="Avenir Light" panose="020B0402020203020204" pitchFamily="34" charset="77"/>
              </a:rPr>
              <a:t>Unsupervised</a:t>
            </a:r>
            <a:br>
              <a:rPr lang="en-US" sz="2400" b="1" dirty="0">
                <a:solidFill>
                  <a:schemeClr val="accent5">
                    <a:lumMod val="75000"/>
                  </a:schemeClr>
                </a:solidFill>
                <a:latin typeface="Avenir Light" panose="020B0402020203020204" pitchFamily="34" charset="77"/>
              </a:rPr>
            </a:br>
            <a:r>
              <a:rPr lang="en-US" sz="2400" dirty="0">
                <a:latin typeface="Avenir Light" panose="020B0402020203020204" pitchFamily="34" charset="77"/>
              </a:rPr>
              <a:t>(doesn’t need training data)</a:t>
            </a:r>
            <a:endParaRPr lang="en-US" sz="2400" dirty="0"/>
          </a:p>
        </p:txBody>
      </p:sp>
      <p:sp>
        <p:nvSpPr>
          <p:cNvPr id="18" name="Left Brace 17">
            <a:extLst>
              <a:ext uri="{FF2B5EF4-FFF2-40B4-BE49-F238E27FC236}">
                <a16:creationId xmlns:a16="http://schemas.microsoft.com/office/drawing/2014/main" id="{0B5E58F4-F29B-7E45-9F55-A4979F2D2EE1}"/>
              </a:ext>
            </a:extLst>
          </p:cNvPr>
          <p:cNvSpPr/>
          <p:nvPr/>
        </p:nvSpPr>
        <p:spPr>
          <a:xfrm rot="16200000">
            <a:off x="2229586" y="2967571"/>
            <a:ext cx="510630" cy="4224998"/>
          </a:xfrm>
          <a:prstGeom prst="leftBrace">
            <a:avLst>
              <a:gd name="adj1" fmla="val 40355"/>
              <a:gd name="adj2" fmla="val 50000"/>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Left Brace 18">
            <a:extLst>
              <a:ext uri="{FF2B5EF4-FFF2-40B4-BE49-F238E27FC236}">
                <a16:creationId xmlns:a16="http://schemas.microsoft.com/office/drawing/2014/main" id="{25DE7BDC-326E-C44B-AB1A-905982B17FAF}"/>
              </a:ext>
            </a:extLst>
          </p:cNvPr>
          <p:cNvSpPr/>
          <p:nvPr/>
        </p:nvSpPr>
        <p:spPr>
          <a:xfrm rot="16200000">
            <a:off x="8828957" y="2705134"/>
            <a:ext cx="510630" cy="4731944"/>
          </a:xfrm>
          <a:prstGeom prst="leftBrace">
            <a:avLst>
              <a:gd name="adj1" fmla="val 40355"/>
              <a:gd name="adj2" fmla="val 50000"/>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Rectangle 20">
            <a:extLst>
              <a:ext uri="{FF2B5EF4-FFF2-40B4-BE49-F238E27FC236}">
                <a16:creationId xmlns:a16="http://schemas.microsoft.com/office/drawing/2014/main" id="{9138581A-00D3-0F41-9EC5-5796567874C7}"/>
              </a:ext>
            </a:extLst>
          </p:cNvPr>
          <p:cNvSpPr/>
          <p:nvPr/>
        </p:nvSpPr>
        <p:spPr>
          <a:xfrm>
            <a:off x="153894" y="6311900"/>
            <a:ext cx="8384988" cy="461665"/>
          </a:xfrm>
          <a:prstGeom prst="rect">
            <a:avLst/>
          </a:prstGeom>
        </p:spPr>
        <p:txBody>
          <a:bodyPr wrap="square">
            <a:spAutoFit/>
          </a:bodyPr>
          <a:lstStyle/>
          <a:p>
            <a:r>
              <a:rPr lang="en-US" sz="1200" dirty="0">
                <a:latin typeface="Avenir Book" panose="02000503020000020003" pitchFamily="2" charset="0"/>
              </a:rPr>
              <a:t>A Simple and Effective Approach for Unsupervised Coreference using Pretrained Representations and Weak Supervision from Linguistic Rules. Alessandro Stolfo et al. In preparation. </a:t>
            </a:r>
          </a:p>
        </p:txBody>
      </p:sp>
    </p:spTree>
    <p:extLst>
      <p:ext uri="{BB962C8B-B14F-4D97-AF65-F5344CB8AC3E}">
        <p14:creationId xmlns:p14="http://schemas.microsoft.com/office/powerpoint/2010/main" val="10305325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102</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4" name="Rectangle 3">
            <a:extLst>
              <a:ext uri="{FF2B5EF4-FFF2-40B4-BE49-F238E27FC236}">
                <a16:creationId xmlns:a16="http://schemas.microsoft.com/office/drawing/2014/main" id="{1A80A9B4-BF52-F44B-BFE1-6D4E62BF3D80}"/>
              </a:ext>
            </a:extLst>
          </p:cNvPr>
          <p:cNvSpPr/>
          <p:nvPr/>
        </p:nvSpPr>
        <p:spPr>
          <a:xfrm>
            <a:off x="523310" y="558882"/>
            <a:ext cx="4670990" cy="954107"/>
          </a:xfrm>
          <a:prstGeom prst="rect">
            <a:avLst/>
          </a:prstGeom>
        </p:spPr>
        <p:txBody>
          <a:bodyPr wrap="square">
            <a:spAutoFit/>
          </a:bodyPr>
          <a:lstStyle/>
          <a:p>
            <a:r>
              <a:rPr lang="en-US" sz="2800" dirty="0">
                <a:latin typeface="Avenir Light" panose="020B0402020203020204" pitchFamily="34" charset="77"/>
              </a:rPr>
              <a:t>We combine the old school, </a:t>
            </a:r>
            <a:r>
              <a:rPr lang="en-US" sz="2800" dirty="0">
                <a:solidFill>
                  <a:srgbClr val="C00000"/>
                </a:solidFill>
                <a:latin typeface="Avenir Light" panose="020B0402020203020204" pitchFamily="34" charset="77"/>
              </a:rPr>
              <a:t>manual rule-based system</a:t>
            </a:r>
            <a:endParaRPr lang="en-US" sz="2800" dirty="0"/>
          </a:p>
        </p:txBody>
      </p:sp>
      <p:sp>
        <p:nvSpPr>
          <p:cNvPr id="6" name="Rectangle 5">
            <a:extLst>
              <a:ext uri="{FF2B5EF4-FFF2-40B4-BE49-F238E27FC236}">
                <a16:creationId xmlns:a16="http://schemas.microsoft.com/office/drawing/2014/main" id="{DC98FC85-C34B-9F49-8946-5D91A9E5BDF7}"/>
              </a:ext>
            </a:extLst>
          </p:cNvPr>
          <p:cNvSpPr/>
          <p:nvPr/>
        </p:nvSpPr>
        <p:spPr>
          <a:xfrm>
            <a:off x="6819899" y="558882"/>
            <a:ext cx="4263273" cy="954107"/>
          </a:xfrm>
          <a:prstGeom prst="rect">
            <a:avLst/>
          </a:prstGeom>
        </p:spPr>
        <p:txBody>
          <a:bodyPr wrap="square">
            <a:spAutoFit/>
          </a:bodyPr>
          <a:lstStyle/>
          <a:p>
            <a:r>
              <a:rPr lang="en-US" sz="2800" dirty="0">
                <a:latin typeface="Avenir Light" panose="020B0402020203020204" pitchFamily="34" charset="77"/>
              </a:rPr>
              <a:t>with the SOTA </a:t>
            </a:r>
            <a:r>
              <a:rPr lang="en-US" sz="2800" dirty="0">
                <a:solidFill>
                  <a:srgbClr val="C00000"/>
                </a:solidFill>
                <a:latin typeface="Avenir Light" panose="020B0402020203020204" pitchFamily="34" charset="77"/>
              </a:rPr>
              <a:t>BERT-based end-to-end model</a:t>
            </a:r>
            <a:endParaRPr lang="en-US" sz="2800" dirty="0"/>
          </a:p>
        </p:txBody>
      </p:sp>
      <p:pic>
        <p:nvPicPr>
          <p:cNvPr id="8" name="Picture 7">
            <a:extLst>
              <a:ext uri="{FF2B5EF4-FFF2-40B4-BE49-F238E27FC236}">
                <a16:creationId xmlns:a16="http://schemas.microsoft.com/office/drawing/2014/main" id="{FD6B10CA-D27B-DD4A-8568-B84CA70201EF}"/>
              </a:ext>
            </a:extLst>
          </p:cNvPr>
          <p:cNvPicPr>
            <a:picLocks noChangeAspect="1"/>
          </p:cNvPicPr>
          <p:nvPr/>
        </p:nvPicPr>
        <p:blipFill>
          <a:blip r:embed="rId3"/>
          <a:stretch>
            <a:fillRect/>
          </a:stretch>
        </p:blipFill>
        <p:spPr>
          <a:xfrm>
            <a:off x="523310" y="1706911"/>
            <a:ext cx="5354244" cy="3919189"/>
          </a:xfrm>
          <a:prstGeom prst="rect">
            <a:avLst/>
          </a:prstGeom>
        </p:spPr>
      </p:pic>
      <p:pic>
        <p:nvPicPr>
          <p:cNvPr id="9" name="Picture 8">
            <a:extLst>
              <a:ext uri="{FF2B5EF4-FFF2-40B4-BE49-F238E27FC236}">
                <a16:creationId xmlns:a16="http://schemas.microsoft.com/office/drawing/2014/main" id="{FAC4F127-4EAA-E740-A9C6-A68D49ED4F46}"/>
              </a:ext>
            </a:extLst>
          </p:cNvPr>
          <p:cNvPicPr>
            <a:picLocks noChangeAspect="1"/>
          </p:cNvPicPr>
          <p:nvPr/>
        </p:nvPicPr>
        <p:blipFill>
          <a:blip r:embed="rId4"/>
          <a:stretch>
            <a:fillRect/>
          </a:stretch>
        </p:blipFill>
        <p:spPr>
          <a:xfrm>
            <a:off x="5303827" y="2362200"/>
            <a:ext cx="6161663" cy="2347300"/>
          </a:xfrm>
          <a:prstGeom prst="rect">
            <a:avLst/>
          </a:prstGeom>
        </p:spPr>
      </p:pic>
      <p:sp>
        <p:nvSpPr>
          <p:cNvPr id="10" name="Rectangle 9">
            <a:extLst>
              <a:ext uri="{FF2B5EF4-FFF2-40B4-BE49-F238E27FC236}">
                <a16:creationId xmlns:a16="http://schemas.microsoft.com/office/drawing/2014/main" id="{0AE51999-0452-D640-BB2C-17F12A5E4E9E}"/>
              </a:ext>
            </a:extLst>
          </p:cNvPr>
          <p:cNvSpPr/>
          <p:nvPr/>
        </p:nvSpPr>
        <p:spPr>
          <a:xfrm>
            <a:off x="6096001" y="3053542"/>
            <a:ext cx="5572690" cy="832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58C4F8-3AA2-8045-B42A-73515760DCD1}"/>
              </a:ext>
            </a:extLst>
          </p:cNvPr>
          <p:cNvSpPr/>
          <p:nvPr/>
        </p:nvSpPr>
        <p:spPr>
          <a:xfrm>
            <a:off x="6819900" y="3053542"/>
            <a:ext cx="4436041" cy="832657"/>
          </a:xfrm>
          <a:prstGeom prst="rect">
            <a:avLst/>
          </a:prstGeom>
          <a:solidFill>
            <a:schemeClr val="bg1"/>
          </a:solidFill>
          <a:ln w="6032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12" name="Content Placeholder 2">
            <a:extLst>
              <a:ext uri="{FF2B5EF4-FFF2-40B4-BE49-F238E27FC236}">
                <a16:creationId xmlns:a16="http://schemas.microsoft.com/office/drawing/2014/main" id="{DA4BD905-2FD3-5A45-845E-7E4CC4E5C3BF}"/>
              </a:ext>
            </a:extLst>
          </p:cNvPr>
          <p:cNvSpPr txBox="1">
            <a:spLocks/>
          </p:cNvSpPr>
          <p:nvPr/>
        </p:nvSpPr>
        <p:spPr>
          <a:xfrm>
            <a:off x="7469215" y="3244078"/>
            <a:ext cx="3137410" cy="4035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b="1" dirty="0">
                <a:latin typeface="Avenir Light" panose="020B0402020203020204" pitchFamily="34" charset="77"/>
              </a:rPr>
              <a:t>BERT</a:t>
            </a:r>
            <a:endParaRPr lang="en-US" dirty="0">
              <a:latin typeface="Avenir Light" panose="020B0402020203020204" pitchFamily="34" charset="77"/>
            </a:endParaRPr>
          </a:p>
        </p:txBody>
      </p:sp>
      <p:sp>
        <p:nvSpPr>
          <p:cNvPr id="16" name="Rectangle 15">
            <a:extLst>
              <a:ext uri="{FF2B5EF4-FFF2-40B4-BE49-F238E27FC236}">
                <a16:creationId xmlns:a16="http://schemas.microsoft.com/office/drawing/2014/main" id="{DE398DEA-CFB6-4742-8BF5-084C3B2EAA30}"/>
              </a:ext>
            </a:extLst>
          </p:cNvPr>
          <p:cNvSpPr/>
          <p:nvPr/>
        </p:nvSpPr>
        <p:spPr>
          <a:xfrm>
            <a:off x="413895" y="4772350"/>
            <a:ext cx="5640305"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F5C7793-041F-3749-9795-BC288E7C59BE}"/>
              </a:ext>
            </a:extLst>
          </p:cNvPr>
          <p:cNvSpPr/>
          <p:nvPr/>
        </p:nvSpPr>
        <p:spPr>
          <a:xfrm>
            <a:off x="5355104" y="3302273"/>
            <a:ext cx="1044900" cy="77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AA00C143-B151-FB48-A547-C2EC5FE2EABB}"/>
              </a:ext>
            </a:extLst>
          </p:cNvPr>
          <p:cNvSpPr txBox="1">
            <a:spLocks/>
          </p:cNvSpPr>
          <p:nvPr/>
        </p:nvSpPr>
        <p:spPr>
          <a:xfrm>
            <a:off x="5309853" y="3342792"/>
            <a:ext cx="1264584" cy="305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sz="1200" dirty="0">
                <a:latin typeface="Times" pitchFamily="2" charset="0"/>
              </a:rPr>
              <a:t>Transformer (x)</a:t>
            </a:r>
          </a:p>
        </p:txBody>
      </p:sp>
      <p:sp>
        <p:nvSpPr>
          <p:cNvPr id="14" name="Rectangle 13">
            <a:extLst>
              <a:ext uri="{FF2B5EF4-FFF2-40B4-BE49-F238E27FC236}">
                <a16:creationId xmlns:a16="http://schemas.microsoft.com/office/drawing/2014/main" id="{5233C00A-6338-A74B-B547-7DD29FD55D30}"/>
              </a:ext>
            </a:extLst>
          </p:cNvPr>
          <p:cNvSpPr/>
          <p:nvPr/>
        </p:nvSpPr>
        <p:spPr>
          <a:xfrm>
            <a:off x="6523566" y="5400842"/>
            <a:ext cx="4855937" cy="830997"/>
          </a:xfrm>
          <a:prstGeom prst="rect">
            <a:avLst/>
          </a:prstGeom>
        </p:spPr>
        <p:txBody>
          <a:bodyPr wrap="square">
            <a:spAutoFit/>
          </a:bodyPr>
          <a:lstStyle/>
          <a:p>
            <a:pPr algn="ctr"/>
            <a:r>
              <a:rPr lang="en-US" sz="2400" b="1" dirty="0">
                <a:solidFill>
                  <a:schemeClr val="accent5">
                    <a:lumMod val="75000"/>
                  </a:schemeClr>
                </a:solidFill>
                <a:latin typeface="Avenir Light" panose="020B0402020203020204" pitchFamily="34" charset="77"/>
              </a:rPr>
              <a:t>Supervised</a:t>
            </a:r>
            <a:br>
              <a:rPr lang="en-US" sz="2400" b="1" dirty="0">
                <a:solidFill>
                  <a:schemeClr val="accent5">
                    <a:lumMod val="75000"/>
                  </a:schemeClr>
                </a:solidFill>
                <a:latin typeface="Avenir Light" panose="020B0402020203020204" pitchFamily="34" charset="77"/>
              </a:rPr>
            </a:br>
            <a:r>
              <a:rPr lang="en-US" sz="2400" dirty="0">
                <a:latin typeface="Avenir Light" panose="020B0402020203020204" pitchFamily="34" charset="77"/>
              </a:rPr>
              <a:t>(needs training data)</a:t>
            </a:r>
            <a:endParaRPr lang="en-US" sz="2400" dirty="0"/>
          </a:p>
        </p:txBody>
      </p:sp>
      <p:sp>
        <p:nvSpPr>
          <p:cNvPr id="15" name="Rectangle 14">
            <a:extLst>
              <a:ext uri="{FF2B5EF4-FFF2-40B4-BE49-F238E27FC236}">
                <a16:creationId xmlns:a16="http://schemas.microsoft.com/office/drawing/2014/main" id="{4C033756-6D1F-5649-98F9-E25FA431D64E}"/>
              </a:ext>
            </a:extLst>
          </p:cNvPr>
          <p:cNvSpPr/>
          <p:nvPr/>
        </p:nvSpPr>
        <p:spPr>
          <a:xfrm>
            <a:off x="-140790" y="5461559"/>
            <a:ext cx="5229010" cy="830997"/>
          </a:xfrm>
          <a:prstGeom prst="rect">
            <a:avLst/>
          </a:prstGeom>
        </p:spPr>
        <p:txBody>
          <a:bodyPr wrap="square">
            <a:spAutoFit/>
          </a:bodyPr>
          <a:lstStyle/>
          <a:p>
            <a:pPr algn="ctr"/>
            <a:r>
              <a:rPr lang="en-US" sz="2400" b="1" dirty="0">
                <a:solidFill>
                  <a:schemeClr val="accent5">
                    <a:lumMod val="75000"/>
                  </a:schemeClr>
                </a:solidFill>
                <a:latin typeface="Avenir Light" panose="020B0402020203020204" pitchFamily="34" charset="77"/>
              </a:rPr>
              <a:t>Unsupervised</a:t>
            </a:r>
            <a:br>
              <a:rPr lang="en-US" sz="2400" b="1" dirty="0">
                <a:solidFill>
                  <a:schemeClr val="accent5">
                    <a:lumMod val="75000"/>
                  </a:schemeClr>
                </a:solidFill>
                <a:latin typeface="Avenir Light" panose="020B0402020203020204" pitchFamily="34" charset="77"/>
              </a:rPr>
            </a:br>
            <a:r>
              <a:rPr lang="en-US" sz="2400" dirty="0">
                <a:latin typeface="Avenir Light" panose="020B0402020203020204" pitchFamily="34" charset="77"/>
              </a:rPr>
              <a:t>(doesn’t need training data)</a:t>
            </a:r>
            <a:endParaRPr lang="en-US" sz="2400" dirty="0"/>
          </a:p>
        </p:txBody>
      </p:sp>
      <p:sp>
        <p:nvSpPr>
          <p:cNvPr id="18" name="Left Brace 17">
            <a:extLst>
              <a:ext uri="{FF2B5EF4-FFF2-40B4-BE49-F238E27FC236}">
                <a16:creationId xmlns:a16="http://schemas.microsoft.com/office/drawing/2014/main" id="{0B5E58F4-F29B-7E45-9F55-A4979F2D2EE1}"/>
              </a:ext>
            </a:extLst>
          </p:cNvPr>
          <p:cNvSpPr/>
          <p:nvPr/>
        </p:nvSpPr>
        <p:spPr>
          <a:xfrm rot="16200000">
            <a:off x="2229586" y="2967571"/>
            <a:ext cx="510630" cy="4224998"/>
          </a:xfrm>
          <a:prstGeom prst="leftBrace">
            <a:avLst>
              <a:gd name="adj1" fmla="val 40355"/>
              <a:gd name="adj2" fmla="val 50000"/>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Left Brace 18">
            <a:extLst>
              <a:ext uri="{FF2B5EF4-FFF2-40B4-BE49-F238E27FC236}">
                <a16:creationId xmlns:a16="http://schemas.microsoft.com/office/drawing/2014/main" id="{25DE7BDC-326E-C44B-AB1A-905982B17FAF}"/>
              </a:ext>
            </a:extLst>
          </p:cNvPr>
          <p:cNvSpPr/>
          <p:nvPr/>
        </p:nvSpPr>
        <p:spPr>
          <a:xfrm rot="16200000">
            <a:off x="8828957" y="2705134"/>
            <a:ext cx="510630" cy="4731944"/>
          </a:xfrm>
          <a:prstGeom prst="leftBrace">
            <a:avLst>
              <a:gd name="adj1" fmla="val 40355"/>
              <a:gd name="adj2" fmla="val 50000"/>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Rectangle 19">
            <a:extLst>
              <a:ext uri="{FF2B5EF4-FFF2-40B4-BE49-F238E27FC236}">
                <a16:creationId xmlns:a16="http://schemas.microsoft.com/office/drawing/2014/main" id="{50F18C05-95CA-1944-A9A8-09A6CD044C3B}"/>
              </a:ext>
            </a:extLst>
          </p:cNvPr>
          <p:cNvSpPr/>
          <p:nvPr/>
        </p:nvSpPr>
        <p:spPr>
          <a:xfrm>
            <a:off x="5207000" y="1706911"/>
            <a:ext cx="6731000" cy="4524927"/>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ular Callout 9">
            <a:extLst>
              <a:ext uri="{FF2B5EF4-FFF2-40B4-BE49-F238E27FC236}">
                <a16:creationId xmlns:a16="http://schemas.microsoft.com/office/drawing/2014/main" id="{B8CDE7D9-9C4D-FE4B-8B67-A2D80C881C52}"/>
              </a:ext>
            </a:extLst>
          </p:cNvPr>
          <p:cNvSpPr/>
          <p:nvPr/>
        </p:nvSpPr>
        <p:spPr>
          <a:xfrm rot="5400000" flipH="1">
            <a:off x="6823412" y="848179"/>
            <a:ext cx="2874057" cy="6410097"/>
          </a:xfrm>
          <a:custGeom>
            <a:avLst/>
            <a:gdLst>
              <a:gd name="connsiteX0" fmla="*/ 0 w 3327399"/>
              <a:gd name="connsiteY0" fmla="*/ 0 h 5930349"/>
              <a:gd name="connsiteX1" fmla="*/ 554567 w 3327399"/>
              <a:gd name="connsiteY1" fmla="*/ 0 h 5930349"/>
              <a:gd name="connsiteX2" fmla="*/ 554567 w 3327399"/>
              <a:gd name="connsiteY2" fmla="*/ 0 h 5930349"/>
              <a:gd name="connsiteX3" fmla="*/ 1386416 w 3327399"/>
              <a:gd name="connsiteY3" fmla="*/ 0 h 5930349"/>
              <a:gd name="connsiteX4" fmla="*/ 3327399 w 3327399"/>
              <a:gd name="connsiteY4" fmla="*/ 0 h 5930349"/>
              <a:gd name="connsiteX5" fmla="*/ 3327399 w 3327399"/>
              <a:gd name="connsiteY5" fmla="*/ 3459370 h 5930349"/>
              <a:gd name="connsiteX6" fmla="*/ 3327399 w 3327399"/>
              <a:gd name="connsiteY6" fmla="*/ 3459370 h 5930349"/>
              <a:gd name="connsiteX7" fmla="*/ 3327399 w 3327399"/>
              <a:gd name="connsiteY7" fmla="*/ 4941958 h 5930349"/>
              <a:gd name="connsiteX8" fmla="*/ 3327399 w 3327399"/>
              <a:gd name="connsiteY8" fmla="*/ 5930349 h 5930349"/>
              <a:gd name="connsiteX9" fmla="*/ 1386416 w 3327399"/>
              <a:gd name="connsiteY9" fmla="*/ 5930349 h 5930349"/>
              <a:gd name="connsiteX10" fmla="*/ 325553 w 3327399"/>
              <a:gd name="connsiteY10" fmla="*/ 6612636 h 5930349"/>
              <a:gd name="connsiteX11" fmla="*/ 554567 w 3327399"/>
              <a:gd name="connsiteY11" fmla="*/ 5930349 h 5930349"/>
              <a:gd name="connsiteX12" fmla="*/ 0 w 3327399"/>
              <a:gd name="connsiteY12" fmla="*/ 5930349 h 5930349"/>
              <a:gd name="connsiteX13" fmla="*/ 0 w 3327399"/>
              <a:gd name="connsiteY13" fmla="*/ 4941958 h 5930349"/>
              <a:gd name="connsiteX14" fmla="*/ 0 w 3327399"/>
              <a:gd name="connsiteY14" fmla="*/ 3459370 h 5930349"/>
              <a:gd name="connsiteX15" fmla="*/ 0 w 3327399"/>
              <a:gd name="connsiteY15" fmla="*/ 3459370 h 5930349"/>
              <a:gd name="connsiteX16" fmla="*/ 0 w 3327399"/>
              <a:gd name="connsiteY16" fmla="*/ 0 h 5930349"/>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386416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667959 w 3327399"/>
              <a:gd name="connsiteY9" fmla="*/ 5930349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12636"/>
              <a:gd name="connsiteX1" fmla="*/ 554567 w 3327399"/>
              <a:gd name="connsiteY1" fmla="*/ 0 h 6612636"/>
              <a:gd name="connsiteX2" fmla="*/ 554567 w 3327399"/>
              <a:gd name="connsiteY2" fmla="*/ 0 h 6612636"/>
              <a:gd name="connsiteX3" fmla="*/ 1386416 w 3327399"/>
              <a:gd name="connsiteY3" fmla="*/ 0 h 6612636"/>
              <a:gd name="connsiteX4" fmla="*/ 3327399 w 3327399"/>
              <a:gd name="connsiteY4" fmla="*/ 0 h 6612636"/>
              <a:gd name="connsiteX5" fmla="*/ 3327399 w 3327399"/>
              <a:gd name="connsiteY5" fmla="*/ 3459370 h 6612636"/>
              <a:gd name="connsiteX6" fmla="*/ 3327399 w 3327399"/>
              <a:gd name="connsiteY6" fmla="*/ 3459370 h 6612636"/>
              <a:gd name="connsiteX7" fmla="*/ 3327399 w 3327399"/>
              <a:gd name="connsiteY7" fmla="*/ 4941958 h 6612636"/>
              <a:gd name="connsiteX8" fmla="*/ 3327399 w 3327399"/>
              <a:gd name="connsiteY8" fmla="*/ 5930349 h 6612636"/>
              <a:gd name="connsiteX9" fmla="*/ 1672035 w 3327399"/>
              <a:gd name="connsiteY9" fmla="*/ 5911868 h 6612636"/>
              <a:gd name="connsiteX10" fmla="*/ 325553 w 3327399"/>
              <a:gd name="connsiteY10" fmla="*/ 6612636 h 6612636"/>
              <a:gd name="connsiteX11" fmla="*/ 227995 w 3327399"/>
              <a:gd name="connsiteY11" fmla="*/ 5930349 h 6612636"/>
              <a:gd name="connsiteX12" fmla="*/ 0 w 3327399"/>
              <a:gd name="connsiteY12" fmla="*/ 5930349 h 6612636"/>
              <a:gd name="connsiteX13" fmla="*/ 0 w 3327399"/>
              <a:gd name="connsiteY13" fmla="*/ 4941958 h 6612636"/>
              <a:gd name="connsiteX14" fmla="*/ 0 w 3327399"/>
              <a:gd name="connsiteY14" fmla="*/ 3459370 h 6612636"/>
              <a:gd name="connsiteX15" fmla="*/ 0 w 3327399"/>
              <a:gd name="connsiteY15" fmla="*/ 3459370 h 6612636"/>
              <a:gd name="connsiteX16" fmla="*/ 0 w 3327399"/>
              <a:gd name="connsiteY16" fmla="*/ 0 h 6612636"/>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33629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5930350"/>
              <a:gd name="connsiteX1" fmla="*/ 554567 w 3327399"/>
              <a:gd name="connsiteY1" fmla="*/ 0 h 5930350"/>
              <a:gd name="connsiteX2" fmla="*/ 554567 w 3327399"/>
              <a:gd name="connsiteY2" fmla="*/ 0 h 5930350"/>
              <a:gd name="connsiteX3" fmla="*/ 1386416 w 3327399"/>
              <a:gd name="connsiteY3" fmla="*/ 0 h 5930350"/>
              <a:gd name="connsiteX4" fmla="*/ 3327399 w 3327399"/>
              <a:gd name="connsiteY4" fmla="*/ 0 h 5930350"/>
              <a:gd name="connsiteX5" fmla="*/ 3327399 w 3327399"/>
              <a:gd name="connsiteY5" fmla="*/ 3459370 h 5930350"/>
              <a:gd name="connsiteX6" fmla="*/ 3327399 w 3327399"/>
              <a:gd name="connsiteY6" fmla="*/ 3459370 h 5930350"/>
              <a:gd name="connsiteX7" fmla="*/ 3327399 w 3327399"/>
              <a:gd name="connsiteY7" fmla="*/ 4941958 h 5930350"/>
              <a:gd name="connsiteX8" fmla="*/ 3327399 w 3327399"/>
              <a:gd name="connsiteY8" fmla="*/ 5930349 h 5930350"/>
              <a:gd name="connsiteX9" fmla="*/ 1672035 w 3327399"/>
              <a:gd name="connsiteY9" fmla="*/ 5911868 h 5930350"/>
              <a:gd name="connsiteX10" fmla="*/ 1225621 w 3327399"/>
              <a:gd name="connsiteY10" fmla="*/ 5910327 h 5930350"/>
              <a:gd name="connsiteX11" fmla="*/ 227995 w 3327399"/>
              <a:gd name="connsiteY11" fmla="*/ 5930349 h 5930350"/>
              <a:gd name="connsiteX12" fmla="*/ 0 w 3327399"/>
              <a:gd name="connsiteY12" fmla="*/ 5930349 h 5930350"/>
              <a:gd name="connsiteX13" fmla="*/ 0 w 3327399"/>
              <a:gd name="connsiteY13" fmla="*/ 4941958 h 5930350"/>
              <a:gd name="connsiteX14" fmla="*/ 0 w 3327399"/>
              <a:gd name="connsiteY14" fmla="*/ 3459370 h 5930350"/>
              <a:gd name="connsiteX15" fmla="*/ 0 w 3327399"/>
              <a:gd name="connsiteY15" fmla="*/ 3459370 h 5930350"/>
              <a:gd name="connsiteX16" fmla="*/ 0 w 3327399"/>
              <a:gd name="connsiteY16" fmla="*/ 0 h 5930350"/>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227995 w 3327399"/>
              <a:gd name="connsiteY11" fmla="*/ 5930349 h 6686564"/>
              <a:gd name="connsiteX12" fmla="*/ 0 w 3327399"/>
              <a:gd name="connsiteY12" fmla="*/ 5930349 h 6686564"/>
              <a:gd name="connsiteX13" fmla="*/ 0 w 3327399"/>
              <a:gd name="connsiteY13" fmla="*/ 4941958 h 6686564"/>
              <a:gd name="connsiteX14" fmla="*/ 0 w 3327399"/>
              <a:gd name="connsiteY14" fmla="*/ 3459370 h 6686564"/>
              <a:gd name="connsiteX15" fmla="*/ 0 w 3327399"/>
              <a:gd name="connsiteY15" fmla="*/ 3459370 h 6686564"/>
              <a:gd name="connsiteX16" fmla="*/ 0 w 3327399"/>
              <a:gd name="connsiteY16"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227995 w 3327399"/>
              <a:gd name="connsiteY12" fmla="*/ 5930349 h 6686564"/>
              <a:gd name="connsiteX13" fmla="*/ 0 w 3327399"/>
              <a:gd name="connsiteY13" fmla="*/ 5930349 h 6686564"/>
              <a:gd name="connsiteX14" fmla="*/ 0 w 3327399"/>
              <a:gd name="connsiteY14" fmla="*/ 4941958 h 6686564"/>
              <a:gd name="connsiteX15" fmla="*/ 0 w 3327399"/>
              <a:gd name="connsiteY15" fmla="*/ 3459370 h 6686564"/>
              <a:gd name="connsiteX16" fmla="*/ 0 w 3327399"/>
              <a:gd name="connsiteY16" fmla="*/ 3459370 h 6686564"/>
              <a:gd name="connsiteX17" fmla="*/ 0 w 3327399"/>
              <a:gd name="connsiteY17"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229621 w 3327399"/>
              <a:gd name="connsiteY10" fmla="*/ 6686564 h 6686564"/>
              <a:gd name="connsiteX11" fmla="*/ 1223239 w 3327399"/>
              <a:gd name="connsiteY11" fmla="*/ 6651981 h 6686564"/>
              <a:gd name="connsiteX12" fmla="*/ 767205 w 3327399"/>
              <a:gd name="connsiteY12" fmla="*/ 6300826 h 6686564"/>
              <a:gd name="connsiteX13" fmla="*/ 227995 w 3327399"/>
              <a:gd name="connsiteY13" fmla="*/ 5930349 h 6686564"/>
              <a:gd name="connsiteX14" fmla="*/ 0 w 3327399"/>
              <a:gd name="connsiteY14" fmla="*/ 5930349 h 6686564"/>
              <a:gd name="connsiteX15" fmla="*/ 0 w 3327399"/>
              <a:gd name="connsiteY15" fmla="*/ 4941958 h 6686564"/>
              <a:gd name="connsiteX16" fmla="*/ 0 w 3327399"/>
              <a:gd name="connsiteY16" fmla="*/ 3459370 h 6686564"/>
              <a:gd name="connsiteX17" fmla="*/ 0 w 3327399"/>
              <a:gd name="connsiteY17" fmla="*/ 3459370 h 6686564"/>
              <a:gd name="connsiteX18" fmla="*/ 0 w 3327399"/>
              <a:gd name="connsiteY18"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451257 w 3327399"/>
              <a:gd name="connsiteY10" fmla="*/ 6319309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95253 w 3327399"/>
              <a:gd name="connsiteY10" fmla="*/ 6023600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767205 w 3327399"/>
              <a:gd name="connsiteY13" fmla="*/ 6300826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379252 w 3327399"/>
              <a:gd name="connsiteY10" fmla="*/ 5894227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1672035 w 3327399"/>
              <a:gd name="connsiteY9" fmla="*/ 5911868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1500284 w 3327399"/>
              <a:gd name="connsiteY10" fmla="*/ 585726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223239 w 3327399"/>
              <a:gd name="connsiteY12" fmla="*/ 6651981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686564"/>
              <a:gd name="connsiteX1" fmla="*/ 554567 w 3327399"/>
              <a:gd name="connsiteY1" fmla="*/ 0 h 6686564"/>
              <a:gd name="connsiteX2" fmla="*/ 554567 w 3327399"/>
              <a:gd name="connsiteY2" fmla="*/ 0 h 6686564"/>
              <a:gd name="connsiteX3" fmla="*/ 1386416 w 3327399"/>
              <a:gd name="connsiteY3" fmla="*/ 0 h 6686564"/>
              <a:gd name="connsiteX4" fmla="*/ 3327399 w 3327399"/>
              <a:gd name="connsiteY4" fmla="*/ 0 h 6686564"/>
              <a:gd name="connsiteX5" fmla="*/ 3327399 w 3327399"/>
              <a:gd name="connsiteY5" fmla="*/ 3459370 h 6686564"/>
              <a:gd name="connsiteX6" fmla="*/ 3327399 w 3327399"/>
              <a:gd name="connsiteY6" fmla="*/ 3459370 h 6686564"/>
              <a:gd name="connsiteX7" fmla="*/ 3327399 w 3327399"/>
              <a:gd name="connsiteY7" fmla="*/ 4941958 h 6686564"/>
              <a:gd name="connsiteX8" fmla="*/ 3327399 w 3327399"/>
              <a:gd name="connsiteY8" fmla="*/ 5930349 h 6686564"/>
              <a:gd name="connsiteX9" fmla="*/ 3003392 w 3327399"/>
              <a:gd name="connsiteY9" fmla="*/ 5967313 h 6686564"/>
              <a:gd name="connsiteX10" fmla="*/ 2775780 w 3327399"/>
              <a:gd name="connsiteY10" fmla="*/ 5968154 h 6686564"/>
              <a:gd name="connsiteX11" fmla="*/ 1229621 w 3327399"/>
              <a:gd name="connsiteY11" fmla="*/ 6686564 h 6686564"/>
              <a:gd name="connsiteX12" fmla="*/ 1986674 w 3327399"/>
              <a:gd name="connsiteY12" fmla="*/ 5968155 h 6686564"/>
              <a:gd name="connsiteX13" fmla="*/ 1103230 w 3327399"/>
              <a:gd name="connsiteY13" fmla="*/ 5931190 h 6686564"/>
              <a:gd name="connsiteX14" fmla="*/ 227995 w 3327399"/>
              <a:gd name="connsiteY14" fmla="*/ 5930349 h 6686564"/>
              <a:gd name="connsiteX15" fmla="*/ 0 w 3327399"/>
              <a:gd name="connsiteY15" fmla="*/ 5930349 h 6686564"/>
              <a:gd name="connsiteX16" fmla="*/ 0 w 3327399"/>
              <a:gd name="connsiteY16" fmla="*/ 4941958 h 6686564"/>
              <a:gd name="connsiteX17" fmla="*/ 0 w 3327399"/>
              <a:gd name="connsiteY17" fmla="*/ 3459370 h 6686564"/>
              <a:gd name="connsiteX18" fmla="*/ 0 w 3327399"/>
              <a:gd name="connsiteY18" fmla="*/ 3459370 h 6686564"/>
              <a:gd name="connsiteX19" fmla="*/ 0 w 3327399"/>
              <a:gd name="connsiteY19" fmla="*/ 0 h 6686564"/>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1986674 w 3327399"/>
              <a:gd name="connsiteY12" fmla="*/ 5968155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03392 w 3327399"/>
              <a:gd name="connsiteY9" fmla="*/ 5967313 h 6353890"/>
              <a:gd name="connsiteX10" fmla="*/ 2775780 w 3327399"/>
              <a:gd name="connsiteY10" fmla="*/ 5968154 h 6353890"/>
              <a:gd name="connsiteX11" fmla="*/ 2481841 w 3327399"/>
              <a:gd name="connsiteY11" fmla="*/ 6353890 h 6353890"/>
              <a:gd name="connsiteX12" fmla="*/ 2400978 w 3327399"/>
              <a:gd name="connsiteY12" fmla="*/ 5931192 h 6353890"/>
              <a:gd name="connsiteX13" fmla="*/ 1103230 w 3327399"/>
              <a:gd name="connsiteY13" fmla="*/ 5931190 h 6353890"/>
              <a:gd name="connsiteX14" fmla="*/ 227995 w 3327399"/>
              <a:gd name="connsiteY14" fmla="*/ 5930349 h 6353890"/>
              <a:gd name="connsiteX15" fmla="*/ 0 w 3327399"/>
              <a:gd name="connsiteY15" fmla="*/ 5930349 h 6353890"/>
              <a:gd name="connsiteX16" fmla="*/ 0 w 3327399"/>
              <a:gd name="connsiteY16" fmla="*/ 4941958 h 6353890"/>
              <a:gd name="connsiteX17" fmla="*/ 0 w 3327399"/>
              <a:gd name="connsiteY17" fmla="*/ 3459370 h 6353890"/>
              <a:gd name="connsiteX18" fmla="*/ 0 w 3327399"/>
              <a:gd name="connsiteY18" fmla="*/ 3459370 h 6353890"/>
              <a:gd name="connsiteX19" fmla="*/ 0 w 3327399"/>
              <a:gd name="connsiteY19"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2775780 w 3327399"/>
              <a:gd name="connsiteY9" fmla="*/ 5968154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53890"/>
              <a:gd name="connsiteX1" fmla="*/ 554567 w 3327399"/>
              <a:gd name="connsiteY1" fmla="*/ 0 h 6353890"/>
              <a:gd name="connsiteX2" fmla="*/ 554567 w 3327399"/>
              <a:gd name="connsiteY2" fmla="*/ 0 h 6353890"/>
              <a:gd name="connsiteX3" fmla="*/ 1386416 w 3327399"/>
              <a:gd name="connsiteY3" fmla="*/ 0 h 6353890"/>
              <a:gd name="connsiteX4" fmla="*/ 3327399 w 3327399"/>
              <a:gd name="connsiteY4" fmla="*/ 0 h 6353890"/>
              <a:gd name="connsiteX5" fmla="*/ 3327399 w 3327399"/>
              <a:gd name="connsiteY5" fmla="*/ 3459370 h 6353890"/>
              <a:gd name="connsiteX6" fmla="*/ 3327399 w 3327399"/>
              <a:gd name="connsiteY6" fmla="*/ 3459370 h 6353890"/>
              <a:gd name="connsiteX7" fmla="*/ 3327399 w 3327399"/>
              <a:gd name="connsiteY7" fmla="*/ 4941958 h 6353890"/>
              <a:gd name="connsiteX8" fmla="*/ 3327399 w 3327399"/>
              <a:gd name="connsiteY8" fmla="*/ 5930349 h 6353890"/>
              <a:gd name="connsiteX9" fmla="*/ 3031810 w 3327399"/>
              <a:gd name="connsiteY9" fmla="*/ 5931190 h 6353890"/>
              <a:gd name="connsiteX10" fmla="*/ 2481841 w 3327399"/>
              <a:gd name="connsiteY10" fmla="*/ 6353890 h 6353890"/>
              <a:gd name="connsiteX11" fmla="*/ 2400978 w 3327399"/>
              <a:gd name="connsiteY11" fmla="*/ 5931192 h 6353890"/>
              <a:gd name="connsiteX12" fmla="*/ 1103230 w 3327399"/>
              <a:gd name="connsiteY12" fmla="*/ 5931190 h 6353890"/>
              <a:gd name="connsiteX13" fmla="*/ 227995 w 3327399"/>
              <a:gd name="connsiteY13" fmla="*/ 5930349 h 6353890"/>
              <a:gd name="connsiteX14" fmla="*/ 0 w 3327399"/>
              <a:gd name="connsiteY14" fmla="*/ 5930349 h 6353890"/>
              <a:gd name="connsiteX15" fmla="*/ 0 w 3327399"/>
              <a:gd name="connsiteY15" fmla="*/ 4941958 h 6353890"/>
              <a:gd name="connsiteX16" fmla="*/ 0 w 3327399"/>
              <a:gd name="connsiteY16" fmla="*/ 3459370 h 6353890"/>
              <a:gd name="connsiteX17" fmla="*/ 0 w 3327399"/>
              <a:gd name="connsiteY17" fmla="*/ 3459370 h 6353890"/>
              <a:gd name="connsiteX18" fmla="*/ 0 w 3327399"/>
              <a:gd name="connsiteY18" fmla="*/ 0 h 6353890"/>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400978 w 3327399"/>
              <a:gd name="connsiteY11" fmla="*/ 5931192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801316 w 3327399"/>
              <a:gd name="connsiteY11" fmla="*/ 5911281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6335408"/>
              <a:gd name="connsiteX1" fmla="*/ 554567 w 3327399"/>
              <a:gd name="connsiteY1" fmla="*/ 0 h 6335408"/>
              <a:gd name="connsiteX2" fmla="*/ 554567 w 3327399"/>
              <a:gd name="connsiteY2" fmla="*/ 0 h 6335408"/>
              <a:gd name="connsiteX3" fmla="*/ 1386416 w 3327399"/>
              <a:gd name="connsiteY3" fmla="*/ 0 h 6335408"/>
              <a:gd name="connsiteX4" fmla="*/ 3327399 w 3327399"/>
              <a:gd name="connsiteY4" fmla="*/ 0 h 6335408"/>
              <a:gd name="connsiteX5" fmla="*/ 3327399 w 3327399"/>
              <a:gd name="connsiteY5" fmla="*/ 3459370 h 6335408"/>
              <a:gd name="connsiteX6" fmla="*/ 3327399 w 3327399"/>
              <a:gd name="connsiteY6" fmla="*/ 3459370 h 6335408"/>
              <a:gd name="connsiteX7" fmla="*/ 3327399 w 3327399"/>
              <a:gd name="connsiteY7" fmla="*/ 4941958 h 6335408"/>
              <a:gd name="connsiteX8" fmla="*/ 3327399 w 3327399"/>
              <a:gd name="connsiteY8" fmla="*/ 5930349 h 6335408"/>
              <a:gd name="connsiteX9" fmla="*/ 3031810 w 3327399"/>
              <a:gd name="connsiteY9" fmla="*/ 5931190 h 6335408"/>
              <a:gd name="connsiteX10" fmla="*/ 3012522 w 3327399"/>
              <a:gd name="connsiteY10" fmla="*/ 6335408 h 6335408"/>
              <a:gd name="connsiteX11" fmla="*/ 2066335 w 3327399"/>
              <a:gd name="connsiteY11" fmla="*/ 5886194 h 6335408"/>
              <a:gd name="connsiteX12" fmla="*/ 1103230 w 3327399"/>
              <a:gd name="connsiteY12" fmla="*/ 5931190 h 6335408"/>
              <a:gd name="connsiteX13" fmla="*/ 227995 w 3327399"/>
              <a:gd name="connsiteY13" fmla="*/ 5930349 h 6335408"/>
              <a:gd name="connsiteX14" fmla="*/ 0 w 3327399"/>
              <a:gd name="connsiteY14" fmla="*/ 5930349 h 6335408"/>
              <a:gd name="connsiteX15" fmla="*/ 0 w 3327399"/>
              <a:gd name="connsiteY15" fmla="*/ 4941958 h 6335408"/>
              <a:gd name="connsiteX16" fmla="*/ 0 w 3327399"/>
              <a:gd name="connsiteY16" fmla="*/ 3459370 h 6335408"/>
              <a:gd name="connsiteX17" fmla="*/ 0 w 3327399"/>
              <a:gd name="connsiteY17" fmla="*/ 3459370 h 6335408"/>
              <a:gd name="connsiteX18" fmla="*/ 0 w 3327399"/>
              <a:gd name="connsiteY18" fmla="*/ 0 h 6335408"/>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3031810 w 3327399"/>
              <a:gd name="connsiteY9" fmla="*/ 5931190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5931190"/>
              <a:gd name="connsiteX1" fmla="*/ 554567 w 3327399"/>
              <a:gd name="connsiteY1" fmla="*/ 0 h 5931190"/>
              <a:gd name="connsiteX2" fmla="*/ 554567 w 3327399"/>
              <a:gd name="connsiteY2" fmla="*/ 0 h 5931190"/>
              <a:gd name="connsiteX3" fmla="*/ 1386416 w 3327399"/>
              <a:gd name="connsiteY3" fmla="*/ 0 h 5931190"/>
              <a:gd name="connsiteX4" fmla="*/ 3327399 w 3327399"/>
              <a:gd name="connsiteY4" fmla="*/ 0 h 5931190"/>
              <a:gd name="connsiteX5" fmla="*/ 3327399 w 3327399"/>
              <a:gd name="connsiteY5" fmla="*/ 3459370 h 5931190"/>
              <a:gd name="connsiteX6" fmla="*/ 3327399 w 3327399"/>
              <a:gd name="connsiteY6" fmla="*/ 3459370 h 5931190"/>
              <a:gd name="connsiteX7" fmla="*/ 3327399 w 3327399"/>
              <a:gd name="connsiteY7" fmla="*/ 4941958 h 5931190"/>
              <a:gd name="connsiteX8" fmla="*/ 3327399 w 3327399"/>
              <a:gd name="connsiteY8" fmla="*/ 5930349 h 5931190"/>
              <a:gd name="connsiteX9" fmla="*/ 2559594 w 3327399"/>
              <a:gd name="connsiteY9" fmla="*/ 5906103 h 5931190"/>
              <a:gd name="connsiteX10" fmla="*/ 2418444 w 3327399"/>
              <a:gd name="connsiteY10" fmla="*/ 5908928 h 5931190"/>
              <a:gd name="connsiteX11" fmla="*/ 2066335 w 3327399"/>
              <a:gd name="connsiteY11" fmla="*/ 5886194 h 5931190"/>
              <a:gd name="connsiteX12" fmla="*/ 1103230 w 3327399"/>
              <a:gd name="connsiteY12" fmla="*/ 5931190 h 5931190"/>
              <a:gd name="connsiteX13" fmla="*/ 227995 w 3327399"/>
              <a:gd name="connsiteY13" fmla="*/ 5930349 h 5931190"/>
              <a:gd name="connsiteX14" fmla="*/ 0 w 3327399"/>
              <a:gd name="connsiteY14" fmla="*/ 5930349 h 5931190"/>
              <a:gd name="connsiteX15" fmla="*/ 0 w 3327399"/>
              <a:gd name="connsiteY15" fmla="*/ 4941958 h 5931190"/>
              <a:gd name="connsiteX16" fmla="*/ 0 w 3327399"/>
              <a:gd name="connsiteY16" fmla="*/ 3459370 h 5931190"/>
              <a:gd name="connsiteX17" fmla="*/ 0 w 3327399"/>
              <a:gd name="connsiteY17" fmla="*/ 3459370 h 5931190"/>
              <a:gd name="connsiteX18" fmla="*/ 0 w 3327399"/>
              <a:gd name="connsiteY18" fmla="*/ 0 h 5931190"/>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066335 w 3327399"/>
              <a:gd name="connsiteY11" fmla="*/ 5886194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 name="connsiteX0" fmla="*/ 0 w 3327399"/>
              <a:gd name="connsiteY0" fmla="*/ 0 h 6736798"/>
              <a:gd name="connsiteX1" fmla="*/ 554567 w 3327399"/>
              <a:gd name="connsiteY1" fmla="*/ 0 h 6736798"/>
              <a:gd name="connsiteX2" fmla="*/ 554567 w 3327399"/>
              <a:gd name="connsiteY2" fmla="*/ 0 h 6736798"/>
              <a:gd name="connsiteX3" fmla="*/ 1386416 w 3327399"/>
              <a:gd name="connsiteY3" fmla="*/ 0 h 6736798"/>
              <a:gd name="connsiteX4" fmla="*/ 3327399 w 3327399"/>
              <a:gd name="connsiteY4" fmla="*/ 0 h 6736798"/>
              <a:gd name="connsiteX5" fmla="*/ 3327399 w 3327399"/>
              <a:gd name="connsiteY5" fmla="*/ 3459370 h 6736798"/>
              <a:gd name="connsiteX6" fmla="*/ 3327399 w 3327399"/>
              <a:gd name="connsiteY6" fmla="*/ 3459370 h 6736798"/>
              <a:gd name="connsiteX7" fmla="*/ 3327399 w 3327399"/>
              <a:gd name="connsiteY7" fmla="*/ 4941958 h 6736798"/>
              <a:gd name="connsiteX8" fmla="*/ 3327399 w 3327399"/>
              <a:gd name="connsiteY8" fmla="*/ 5930349 h 6736798"/>
              <a:gd name="connsiteX9" fmla="*/ 2559594 w 3327399"/>
              <a:gd name="connsiteY9" fmla="*/ 5906103 h 6736798"/>
              <a:gd name="connsiteX10" fmla="*/ 2365129 w 3327399"/>
              <a:gd name="connsiteY10" fmla="*/ 6736798 h 6736798"/>
              <a:gd name="connsiteX11" fmla="*/ 2275786 w 3327399"/>
              <a:gd name="connsiteY11" fmla="*/ 5961453 h 6736798"/>
              <a:gd name="connsiteX12" fmla="*/ 1103230 w 3327399"/>
              <a:gd name="connsiteY12" fmla="*/ 5931190 h 6736798"/>
              <a:gd name="connsiteX13" fmla="*/ 227995 w 3327399"/>
              <a:gd name="connsiteY13" fmla="*/ 5930349 h 6736798"/>
              <a:gd name="connsiteX14" fmla="*/ 0 w 3327399"/>
              <a:gd name="connsiteY14" fmla="*/ 5930349 h 6736798"/>
              <a:gd name="connsiteX15" fmla="*/ 0 w 3327399"/>
              <a:gd name="connsiteY15" fmla="*/ 4941958 h 6736798"/>
              <a:gd name="connsiteX16" fmla="*/ 0 w 3327399"/>
              <a:gd name="connsiteY16" fmla="*/ 3459370 h 6736798"/>
              <a:gd name="connsiteX17" fmla="*/ 0 w 3327399"/>
              <a:gd name="connsiteY17" fmla="*/ 3459370 h 6736798"/>
              <a:gd name="connsiteX18" fmla="*/ 0 w 3327399"/>
              <a:gd name="connsiteY18" fmla="*/ 0 h 673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7399" h="6736798">
                <a:moveTo>
                  <a:pt x="0" y="0"/>
                </a:moveTo>
                <a:lnTo>
                  <a:pt x="554567" y="0"/>
                </a:lnTo>
                <a:lnTo>
                  <a:pt x="554567" y="0"/>
                </a:lnTo>
                <a:lnTo>
                  <a:pt x="1386416" y="0"/>
                </a:lnTo>
                <a:lnTo>
                  <a:pt x="3327399" y="0"/>
                </a:lnTo>
                <a:lnTo>
                  <a:pt x="3327399" y="3459370"/>
                </a:lnTo>
                <a:lnTo>
                  <a:pt x="3327399" y="3459370"/>
                </a:lnTo>
                <a:lnTo>
                  <a:pt x="3327399" y="4941958"/>
                </a:lnTo>
                <a:lnTo>
                  <a:pt x="3327399" y="5930349"/>
                </a:lnTo>
                <a:lnTo>
                  <a:pt x="2559594" y="5906103"/>
                </a:lnTo>
                <a:lnTo>
                  <a:pt x="2365129" y="6736798"/>
                </a:lnTo>
                <a:lnTo>
                  <a:pt x="2275786" y="5961453"/>
                </a:lnTo>
                <a:lnTo>
                  <a:pt x="1103230" y="5931190"/>
                </a:lnTo>
                <a:lnTo>
                  <a:pt x="227995" y="5930349"/>
                </a:lnTo>
                <a:lnTo>
                  <a:pt x="0" y="5930349"/>
                </a:lnTo>
                <a:lnTo>
                  <a:pt x="0" y="4941958"/>
                </a:lnTo>
                <a:lnTo>
                  <a:pt x="0" y="3459370"/>
                </a:lnTo>
                <a:lnTo>
                  <a:pt x="0" y="3459370"/>
                </a:lnTo>
                <a:lnTo>
                  <a:pt x="0" y="0"/>
                </a:lnTo>
                <a:close/>
              </a:path>
            </a:pathLst>
          </a:custGeom>
          <a:solidFill>
            <a:srgbClr val="FFF2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D73A9B04-FADF-E54C-B255-E750E2429EF2}"/>
              </a:ext>
            </a:extLst>
          </p:cNvPr>
          <p:cNvSpPr txBox="1">
            <a:spLocks/>
          </p:cNvSpPr>
          <p:nvPr/>
        </p:nvSpPr>
        <p:spPr>
          <a:xfrm>
            <a:off x="6335546" y="3176110"/>
            <a:ext cx="4768724" cy="1503837"/>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Avenir Next" panose="020B0503020202020204" pitchFamily="34" charset="0"/>
                <a:ea typeface="+mn-ea"/>
                <a:cs typeface="Avenir Next" panose="020B0503020202020204" pitchFamily="34" charset="0"/>
              </a:defRPr>
            </a:lvl1pPr>
            <a:lvl2pPr marL="742920" indent="-285738" algn="l" defTabSz="457182" rtl="0" eaLnBrk="1" latinLnBrk="0" hangingPunct="1">
              <a:spcBef>
                <a:spcPct val="20000"/>
              </a:spcBef>
              <a:buFont typeface="Arial"/>
              <a:buChar char="–"/>
              <a:defRPr sz="2400" kern="1200">
                <a:solidFill>
                  <a:srgbClr val="464646"/>
                </a:solidFill>
                <a:latin typeface="Avenir Next" panose="020B0503020202020204" pitchFamily="34" charset="0"/>
                <a:ea typeface="+mn-ea"/>
                <a:cs typeface="Avenir Next" panose="020B0503020202020204" pitchFamily="34" charset="0"/>
              </a:defRPr>
            </a:lvl2pPr>
            <a:lvl3pPr marL="1142954" indent="-228590" algn="l" defTabSz="457182" rtl="0" eaLnBrk="1" latinLnBrk="0" hangingPunct="1">
              <a:spcBef>
                <a:spcPct val="20000"/>
              </a:spcBef>
              <a:buFont typeface="Arial"/>
              <a:buChar char="•"/>
              <a:defRPr sz="2000" kern="1200">
                <a:solidFill>
                  <a:srgbClr val="464646"/>
                </a:solidFill>
                <a:latin typeface="Avenir Next" panose="020B0503020202020204" pitchFamily="34" charset="0"/>
                <a:ea typeface="+mn-ea"/>
                <a:cs typeface="Avenir Next" panose="020B0503020202020204" pitchFamily="34" charset="0"/>
              </a:defRPr>
            </a:lvl3pPr>
            <a:lvl4pPr marL="1600136"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4pPr>
            <a:lvl5pPr marL="2057317" indent="-228590" algn="l" defTabSz="457182" rtl="0" eaLnBrk="1" latinLnBrk="0" hangingPunct="1">
              <a:spcBef>
                <a:spcPct val="20000"/>
              </a:spcBef>
              <a:buFont typeface="Arial"/>
              <a:buChar char="»"/>
              <a:defRPr sz="1800" kern="1200">
                <a:solidFill>
                  <a:srgbClr val="464646"/>
                </a:solidFill>
                <a:latin typeface="Avenir Next" panose="020B0503020202020204" pitchFamily="34" charset="0"/>
                <a:ea typeface="+mn-ea"/>
                <a:cs typeface="Avenir Next" panose="020B0503020202020204" pitchFamily="34" charset="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50000"/>
              </a:lnSpc>
              <a:spcBef>
                <a:spcPts val="2000"/>
              </a:spcBef>
            </a:pPr>
            <a:r>
              <a:rPr lang="en-US" b="1" dirty="0">
                <a:solidFill>
                  <a:schemeClr val="tx1"/>
                </a:solidFill>
                <a:sym typeface="Wingdings" pitchFamily="2" charset="2"/>
              </a:rPr>
              <a:t>Let’s use this as synthetic “</a:t>
            </a:r>
            <a:r>
              <a:rPr lang="en-US" b="1" dirty="0">
                <a:solidFill>
                  <a:schemeClr val="tx1"/>
                </a:solidFill>
                <a:highlight>
                  <a:srgbClr val="FFFF00"/>
                </a:highlight>
                <a:sym typeface="Wingdings" pitchFamily="2" charset="2"/>
              </a:rPr>
              <a:t>gold</a:t>
            </a:r>
            <a:r>
              <a:rPr lang="en-US" b="1" dirty="0">
                <a:solidFill>
                  <a:schemeClr val="tx1"/>
                </a:solidFill>
                <a:sym typeface="Wingdings" pitchFamily="2" charset="2"/>
              </a:rPr>
              <a:t>” labels for </a:t>
            </a:r>
            <a:r>
              <a:rPr lang="en-US" b="1" dirty="0">
                <a:solidFill>
                  <a:srgbClr val="C00000"/>
                </a:solidFill>
                <a:sym typeface="Wingdings" pitchFamily="2" charset="2"/>
              </a:rPr>
              <a:t>BERT</a:t>
            </a:r>
            <a:endParaRPr lang="en-US" sz="2400" dirty="0">
              <a:solidFill>
                <a:srgbClr val="C00000"/>
              </a:solidFill>
              <a:sym typeface="Wingdings" pitchFamily="2" charset="2"/>
            </a:endParaRPr>
          </a:p>
        </p:txBody>
      </p:sp>
      <p:sp>
        <p:nvSpPr>
          <p:cNvPr id="24" name="Rectangle 23">
            <a:extLst>
              <a:ext uri="{FF2B5EF4-FFF2-40B4-BE49-F238E27FC236}">
                <a16:creationId xmlns:a16="http://schemas.microsoft.com/office/drawing/2014/main" id="{C035EBDB-A226-724B-A695-6DA323495B03}"/>
              </a:ext>
            </a:extLst>
          </p:cNvPr>
          <p:cNvSpPr/>
          <p:nvPr/>
        </p:nvSpPr>
        <p:spPr>
          <a:xfrm>
            <a:off x="153894" y="6311900"/>
            <a:ext cx="8384988" cy="461665"/>
          </a:xfrm>
          <a:prstGeom prst="rect">
            <a:avLst/>
          </a:prstGeom>
        </p:spPr>
        <p:txBody>
          <a:bodyPr wrap="square">
            <a:spAutoFit/>
          </a:bodyPr>
          <a:lstStyle/>
          <a:p>
            <a:r>
              <a:rPr lang="en-US" sz="1200" dirty="0">
                <a:latin typeface="Avenir Book" panose="02000503020000020003" pitchFamily="2" charset="0"/>
              </a:rPr>
              <a:t>A Simple and Effective Approach for Unsupervised Coreference using Pretrained Representations and Weak Supervision from Linguistic Rules. Alessandro Stolfo et al. In preparation. </a:t>
            </a:r>
          </a:p>
        </p:txBody>
      </p:sp>
    </p:spTree>
    <p:extLst>
      <p:ext uri="{BB962C8B-B14F-4D97-AF65-F5344CB8AC3E}">
        <p14:creationId xmlns:p14="http://schemas.microsoft.com/office/powerpoint/2010/main" val="16294513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103</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5" name="Content Placeholder 2">
            <a:extLst>
              <a:ext uri="{FF2B5EF4-FFF2-40B4-BE49-F238E27FC236}">
                <a16:creationId xmlns:a16="http://schemas.microsoft.com/office/drawing/2014/main" id="{9CCAF0F8-9371-A447-A0E1-D4E450AA5C28}"/>
              </a:ext>
            </a:extLst>
          </p:cNvPr>
          <p:cNvSpPr txBox="1">
            <a:spLocks/>
          </p:cNvSpPr>
          <p:nvPr/>
        </p:nvSpPr>
        <p:spPr>
          <a:xfrm>
            <a:off x="1295400" y="1722171"/>
            <a:ext cx="10477500" cy="1122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dirty="0">
                <a:latin typeface="Avenir Light" panose="020B0402020203020204" pitchFamily="34" charset="77"/>
              </a:rPr>
              <a:t>Training with </a:t>
            </a:r>
            <a:r>
              <a:rPr lang="en-US" b="1" dirty="0">
                <a:solidFill>
                  <a:srgbClr val="C00000"/>
                </a:solidFill>
                <a:latin typeface="Avenir Light" panose="020B0402020203020204" pitchFamily="34" charset="77"/>
              </a:rPr>
              <a:t>noisy (imperfect) rule-based labels </a:t>
            </a:r>
            <a:r>
              <a:rPr lang="en-US" dirty="0">
                <a:latin typeface="Avenir Light" panose="020B0402020203020204" pitchFamily="34" charset="77"/>
              </a:rPr>
              <a:t>would limit our </a:t>
            </a:r>
            <a:r>
              <a:rPr lang="en-US" b="1" dirty="0">
                <a:latin typeface="Avenir Light" panose="020B0402020203020204" pitchFamily="34" charset="77"/>
              </a:rPr>
              <a:t>BERT</a:t>
            </a:r>
            <a:r>
              <a:rPr lang="en-US" dirty="0">
                <a:latin typeface="Avenir Light" panose="020B0402020203020204" pitchFamily="34" charset="77"/>
              </a:rPr>
              <a:t> model to perform no better than the rule-based system</a:t>
            </a:r>
          </a:p>
        </p:txBody>
      </p:sp>
      <p:sp>
        <p:nvSpPr>
          <p:cNvPr id="6" name="Rectangle 5">
            <a:extLst>
              <a:ext uri="{FF2B5EF4-FFF2-40B4-BE49-F238E27FC236}">
                <a16:creationId xmlns:a16="http://schemas.microsoft.com/office/drawing/2014/main" id="{AB46B084-1283-874C-A7D7-98AB89E7C6D2}"/>
              </a:ext>
            </a:extLst>
          </p:cNvPr>
          <p:cNvSpPr/>
          <p:nvPr/>
        </p:nvSpPr>
        <p:spPr>
          <a:xfrm>
            <a:off x="406400" y="558741"/>
            <a:ext cx="3155950" cy="701619"/>
          </a:xfrm>
          <a:prstGeom prst="rect">
            <a:avLst/>
          </a:prstGeom>
          <a:solidFill>
            <a:srgbClr val="FF0000">
              <a:alpha val="18000"/>
            </a:srgb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36BBD6-60AF-5244-A96E-912429829FF5}"/>
              </a:ext>
            </a:extLst>
          </p:cNvPr>
          <p:cNvSpPr/>
          <p:nvPr/>
        </p:nvSpPr>
        <p:spPr>
          <a:xfrm>
            <a:off x="565150" y="569535"/>
            <a:ext cx="3155950" cy="707886"/>
          </a:xfrm>
          <a:prstGeom prst="rect">
            <a:avLst/>
          </a:prstGeom>
        </p:spPr>
        <p:txBody>
          <a:bodyPr wrap="square">
            <a:spAutoFit/>
          </a:bodyPr>
          <a:lstStyle/>
          <a:p>
            <a:r>
              <a:rPr lang="en-US" sz="4000" b="1" dirty="0">
                <a:latin typeface="Avenir Medium" panose="02000503020000020003" pitchFamily="2" charset="0"/>
              </a:rPr>
              <a:t>CONCERN</a:t>
            </a:r>
          </a:p>
        </p:txBody>
      </p:sp>
      <p:sp>
        <p:nvSpPr>
          <p:cNvPr id="8" name="Rectangle 7">
            <a:extLst>
              <a:ext uri="{FF2B5EF4-FFF2-40B4-BE49-F238E27FC236}">
                <a16:creationId xmlns:a16="http://schemas.microsoft.com/office/drawing/2014/main" id="{7A6A1841-7199-9F4A-B555-B036105397AC}"/>
              </a:ext>
            </a:extLst>
          </p:cNvPr>
          <p:cNvSpPr/>
          <p:nvPr/>
        </p:nvSpPr>
        <p:spPr>
          <a:xfrm>
            <a:off x="153894" y="6311900"/>
            <a:ext cx="8384988" cy="461665"/>
          </a:xfrm>
          <a:prstGeom prst="rect">
            <a:avLst/>
          </a:prstGeom>
        </p:spPr>
        <p:txBody>
          <a:bodyPr wrap="square">
            <a:spAutoFit/>
          </a:bodyPr>
          <a:lstStyle/>
          <a:p>
            <a:r>
              <a:rPr lang="en-US" sz="1200" dirty="0">
                <a:latin typeface="Avenir Book" panose="02000503020000020003" pitchFamily="2" charset="0"/>
              </a:rPr>
              <a:t>A Simple and Effective Approach for Unsupervised Coreference using Pretrained Representations and Weak Supervision from Linguistic Rules. Alessandro Stolfo et al. In preparation. </a:t>
            </a:r>
          </a:p>
        </p:txBody>
      </p:sp>
    </p:spTree>
    <p:extLst>
      <p:ext uri="{BB962C8B-B14F-4D97-AF65-F5344CB8AC3E}">
        <p14:creationId xmlns:p14="http://schemas.microsoft.com/office/powerpoint/2010/main" val="13139343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104</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5" name="Content Placeholder 2">
            <a:extLst>
              <a:ext uri="{FF2B5EF4-FFF2-40B4-BE49-F238E27FC236}">
                <a16:creationId xmlns:a16="http://schemas.microsoft.com/office/drawing/2014/main" id="{9CCAF0F8-9371-A447-A0E1-D4E450AA5C28}"/>
              </a:ext>
            </a:extLst>
          </p:cNvPr>
          <p:cNvSpPr txBox="1">
            <a:spLocks/>
          </p:cNvSpPr>
          <p:nvPr/>
        </p:nvSpPr>
        <p:spPr>
          <a:xfrm>
            <a:off x="1295400" y="1722171"/>
            <a:ext cx="10477500" cy="1122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dirty="0">
                <a:latin typeface="Avenir Light" panose="020B0402020203020204" pitchFamily="34" charset="77"/>
              </a:rPr>
              <a:t>Training with </a:t>
            </a:r>
            <a:r>
              <a:rPr lang="en-US" b="1" dirty="0">
                <a:solidFill>
                  <a:srgbClr val="C00000"/>
                </a:solidFill>
                <a:latin typeface="Avenir Light" panose="020B0402020203020204" pitchFamily="34" charset="77"/>
              </a:rPr>
              <a:t>noisy (imperfect) rule-based labels </a:t>
            </a:r>
            <a:r>
              <a:rPr lang="en-US" dirty="0">
                <a:latin typeface="Avenir Light" panose="020B0402020203020204" pitchFamily="34" charset="77"/>
              </a:rPr>
              <a:t>would limit our </a:t>
            </a:r>
            <a:r>
              <a:rPr lang="en-US" b="1" dirty="0">
                <a:latin typeface="Avenir Light" panose="020B0402020203020204" pitchFamily="34" charset="77"/>
              </a:rPr>
              <a:t>BERT</a:t>
            </a:r>
            <a:r>
              <a:rPr lang="en-US" dirty="0">
                <a:latin typeface="Avenir Light" panose="020B0402020203020204" pitchFamily="34" charset="77"/>
              </a:rPr>
              <a:t> model to perform no better than the rule-based system</a:t>
            </a:r>
          </a:p>
        </p:txBody>
      </p:sp>
      <p:sp>
        <p:nvSpPr>
          <p:cNvPr id="6" name="Rectangle 5">
            <a:extLst>
              <a:ext uri="{FF2B5EF4-FFF2-40B4-BE49-F238E27FC236}">
                <a16:creationId xmlns:a16="http://schemas.microsoft.com/office/drawing/2014/main" id="{AB46B084-1283-874C-A7D7-98AB89E7C6D2}"/>
              </a:ext>
            </a:extLst>
          </p:cNvPr>
          <p:cNvSpPr/>
          <p:nvPr/>
        </p:nvSpPr>
        <p:spPr>
          <a:xfrm>
            <a:off x="406400" y="558741"/>
            <a:ext cx="3155950" cy="701619"/>
          </a:xfrm>
          <a:prstGeom prst="rect">
            <a:avLst/>
          </a:prstGeom>
          <a:solidFill>
            <a:srgbClr val="FF0000">
              <a:alpha val="18000"/>
            </a:srgb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36BBD6-60AF-5244-A96E-912429829FF5}"/>
              </a:ext>
            </a:extLst>
          </p:cNvPr>
          <p:cNvSpPr/>
          <p:nvPr/>
        </p:nvSpPr>
        <p:spPr>
          <a:xfrm>
            <a:off x="565150" y="569535"/>
            <a:ext cx="3155950" cy="707886"/>
          </a:xfrm>
          <a:prstGeom prst="rect">
            <a:avLst/>
          </a:prstGeom>
        </p:spPr>
        <p:txBody>
          <a:bodyPr wrap="square">
            <a:spAutoFit/>
          </a:bodyPr>
          <a:lstStyle/>
          <a:p>
            <a:r>
              <a:rPr lang="en-US" sz="4000" b="1" dirty="0">
                <a:latin typeface="Avenir Medium" panose="02000503020000020003" pitchFamily="2" charset="0"/>
              </a:rPr>
              <a:t>CONCERN</a:t>
            </a:r>
          </a:p>
        </p:txBody>
      </p:sp>
      <p:sp>
        <p:nvSpPr>
          <p:cNvPr id="8" name="Rectangle 7">
            <a:extLst>
              <a:ext uri="{FF2B5EF4-FFF2-40B4-BE49-F238E27FC236}">
                <a16:creationId xmlns:a16="http://schemas.microsoft.com/office/drawing/2014/main" id="{7FBBD361-CCBC-D949-9737-4B7CD694FEFC}"/>
              </a:ext>
            </a:extLst>
          </p:cNvPr>
          <p:cNvSpPr/>
          <p:nvPr/>
        </p:nvSpPr>
        <p:spPr>
          <a:xfrm>
            <a:off x="406400" y="3329085"/>
            <a:ext cx="3149600" cy="669451"/>
          </a:xfrm>
          <a:prstGeom prst="rect">
            <a:avLst/>
          </a:prstGeom>
          <a:solidFill>
            <a:srgbClr val="00B050">
              <a:alpha val="36000"/>
            </a:srgb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18E85A3-E9D6-7F45-86B0-6B55CBDBD070}"/>
              </a:ext>
            </a:extLst>
          </p:cNvPr>
          <p:cNvSpPr/>
          <p:nvPr/>
        </p:nvSpPr>
        <p:spPr>
          <a:xfrm>
            <a:off x="485775" y="3367261"/>
            <a:ext cx="2990850" cy="707886"/>
          </a:xfrm>
          <a:prstGeom prst="rect">
            <a:avLst/>
          </a:prstGeom>
        </p:spPr>
        <p:txBody>
          <a:bodyPr wrap="square">
            <a:spAutoFit/>
          </a:bodyPr>
          <a:lstStyle/>
          <a:p>
            <a:pPr algn="ctr"/>
            <a:r>
              <a:rPr lang="en-US" sz="4000" b="1" dirty="0">
                <a:latin typeface="Avenir Medium" panose="02000503020000020003" pitchFamily="2" charset="0"/>
              </a:rPr>
              <a:t>FINDINGS</a:t>
            </a:r>
          </a:p>
        </p:txBody>
      </p:sp>
      <p:sp>
        <p:nvSpPr>
          <p:cNvPr id="10" name="Content Placeholder 2">
            <a:extLst>
              <a:ext uri="{FF2B5EF4-FFF2-40B4-BE49-F238E27FC236}">
                <a16:creationId xmlns:a16="http://schemas.microsoft.com/office/drawing/2014/main" id="{57249C3B-BA36-4043-8F56-7E09E5201FFC}"/>
              </a:ext>
            </a:extLst>
          </p:cNvPr>
          <p:cNvSpPr txBox="1">
            <a:spLocks/>
          </p:cNvSpPr>
          <p:nvPr/>
        </p:nvSpPr>
        <p:spPr>
          <a:xfrm>
            <a:off x="1295400" y="4687346"/>
            <a:ext cx="10477500" cy="1122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dirty="0">
                <a:latin typeface="Avenir Light" panose="020B0402020203020204" pitchFamily="34" charset="77"/>
              </a:rPr>
              <a:t>Our combined </a:t>
            </a:r>
            <a:r>
              <a:rPr lang="en-US" b="1" dirty="0">
                <a:latin typeface="Avenir Light" panose="020B0402020203020204" pitchFamily="34" charset="77"/>
              </a:rPr>
              <a:t>BERT</a:t>
            </a:r>
            <a:r>
              <a:rPr lang="en-US" dirty="0">
                <a:latin typeface="Avenir Light" panose="020B0402020203020204" pitchFamily="34" charset="77"/>
              </a:rPr>
              <a:t> model successfully uses </a:t>
            </a:r>
            <a:r>
              <a:rPr lang="en-US" i="1" dirty="0">
                <a:solidFill>
                  <a:schemeClr val="accent5">
                    <a:lumMod val="75000"/>
                  </a:schemeClr>
                </a:solidFill>
                <a:latin typeface="Avenir Light" panose="020B0402020203020204" pitchFamily="34" charset="77"/>
              </a:rPr>
              <a:t>distant-supervision</a:t>
            </a:r>
            <a:r>
              <a:rPr lang="en-US" dirty="0">
                <a:latin typeface="Avenir Light" panose="020B0402020203020204" pitchFamily="34" charset="77"/>
              </a:rPr>
              <a:t> to outperform the </a:t>
            </a:r>
            <a:r>
              <a:rPr lang="en-US" dirty="0">
                <a:solidFill>
                  <a:srgbClr val="C00000"/>
                </a:solidFill>
                <a:latin typeface="Avenir Light" panose="020B0402020203020204" pitchFamily="34" charset="77"/>
              </a:rPr>
              <a:t>rule-based system</a:t>
            </a:r>
          </a:p>
        </p:txBody>
      </p:sp>
      <p:sp>
        <p:nvSpPr>
          <p:cNvPr id="12" name="Rectangle 11">
            <a:extLst>
              <a:ext uri="{FF2B5EF4-FFF2-40B4-BE49-F238E27FC236}">
                <a16:creationId xmlns:a16="http://schemas.microsoft.com/office/drawing/2014/main" id="{567A9114-4E4B-1445-8B26-308B8F63FC5D}"/>
              </a:ext>
            </a:extLst>
          </p:cNvPr>
          <p:cNvSpPr/>
          <p:nvPr/>
        </p:nvSpPr>
        <p:spPr>
          <a:xfrm>
            <a:off x="153894" y="6311900"/>
            <a:ext cx="8384988" cy="461665"/>
          </a:xfrm>
          <a:prstGeom prst="rect">
            <a:avLst/>
          </a:prstGeom>
        </p:spPr>
        <p:txBody>
          <a:bodyPr wrap="square">
            <a:spAutoFit/>
          </a:bodyPr>
          <a:lstStyle/>
          <a:p>
            <a:r>
              <a:rPr lang="en-US" sz="1200" dirty="0">
                <a:latin typeface="Avenir Book" panose="02000503020000020003" pitchFamily="2" charset="0"/>
              </a:rPr>
              <a:t>A Simple and Effective Approach for Unsupervised Coreference using Pretrained Representations and Weak Supervision from Linguistic Rules. Alessandro Stolfo et al. In preparation. </a:t>
            </a:r>
          </a:p>
        </p:txBody>
      </p:sp>
    </p:spTree>
    <p:extLst>
      <p:ext uri="{BB962C8B-B14F-4D97-AF65-F5344CB8AC3E}">
        <p14:creationId xmlns:p14="http://schemas.microsoft.com/office/powerpoint/2010/main" val="9168411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105</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7" name="Rectangle 6">
            <a:extLst>
              <a:ext uri="{FF2B5EF4-FFF2-40B4-BE49-F238E27FC236}">
                <a16:creationId xmlns:a16="http://schemas.microsoft.com/office/drawing/2014/main" id="{27936744-E6B5-DE4A-8ED7-65340A0389C3}"/>
              </a:ext>
            </a:extLst>
          </p:cNvPr>
          <p:cNvSpPr/>
          <p:nvPr/>
        </p:nvSpPr>
        <p:spPr>
          <a:xfrm>
            <a:off x="153894" y="6311900"/>
            <a:ext cx="8384988" cy="461665"/>
          </a:xfrm>
          <a:prstGeom prst="rect">
            <a:avLst/>
          </a:prstGeom>
        </p:spPr>
        <p:txBody>
          <a:bodyPr wrap="square">
            <a:spAutoFit/>
          </a:bodyPr>
          <a:lstStyle/>
          <a:p>
            <a:r>
              <a:rPr lang="en-US" sz="1200" dirty="0">
                <a:latin typeface="Avenir Book" panose="02000503020000020003" pitchFamily="2" charset="0"/>
              </a:rPr>
              <a:t>A Simple and Effective Approach for Unsupervised Coreference using Pretrained Representations and Weak Supervision from Linguistic Rules. Alessandro Stolfo et al. In preparation. </a:t>
            </a:r>
          </a:p>
        </p:txBody>
      </p:sp>
      <p:pic>
        <p:nvPicPr>
          <p:cNvPr id="4" name="Picture 3">
            <a:extLst>
              <a:ext uri="{FF2B5EF4-FFF2-40B4-BE49-F238E27FC236}">
                <a16:creationId xmlns:a16="http://schemas.microsoft.com/office/drawing/2014/main" id="{A0BC9654-8B32-1942-A135-A84F78F930DC}"/>
              </a:ext>
            </a:extLst>
          </p:cNvPr>
          <p:cNvPicPr>
            <a:picLocks noChangeAspect="1"/>
          </p:cNvPicPr>
          <p:nvPr/>
        </p:nvPicPr>
        <p:blipFill>
          <a:blip r:embed="rId3"/>
          <a:stretch>
            <a:fillRect/>
          </a:stretch>
        </p:blipFill>
        <p:spPr>
          <a:xfrm>
            <a:off x="286674" y="549335"/>
            <a:ext cx="11724109" cy="4953849"/>
          </a:xfrm>
          <a:prstGeom prst="rect">
            <a:avLst/>
          </a:prstGeom>
        </p:spPr>
      </p:pic>
      <p:sp>
        <p:nvSpPr>
          <p:cNvPr id="8" name="Rectangle 7">
            <a:extLst>
              <a:ext uri="{FF2B5EF4-FFF2-40B4-BE49-F238E27FC236}">
                <a16:creationId xmlns:a16="http://schemas.microsoft.com/office/drawing/2014/main" id="{EA452C6E-7DF9-D147-8C47-AB65D2BA5CC8}"/>
              </a:ext>
            </a:extLst>
          </p:cNvPr>
          <p:cNvSpPr/>
          <p:nvPr/>
        </p:nvSpPr>
        <p:spPr>
          <a:xfrm>
            <a:off x="286674" y="3947361"/>
            <a:ext cx="11291244" cy="328804"/>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Tree>
    <p:extLst>
      <p:ext uri="{BB962C8B-B14F-4D97-AF65-F5344CB8AC3E}">
        <p14:creationId xmlns:p14="http://schemas.microsoft.com/office/powerpoint/2010/main" val="19176243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34" name="Rectangle 33">
            <a:extLst>
              <a:ext uri="{FF2B5EF4-FFF2-40B4-BE49-F238E27FC236}">
                <a16:creationId xmlns:a16="http://schemas.microsoft.com/office/drawing/2014/main" id="{1823E331-050F-8B4C-8D74-59B642097726}"/>
              </a:ext>
            </a:extLst>
          </p:cNvPr>
          <p:cNvSpPr/>
          <p:nvPr/>
        </p:nvSpPr>
        <p:spPr>
          <a:xfrm>
            <a:off x="2764215" y="4651300"/>
            <a:ext cx="1350585"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106</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293B9A2-872D-914A-9C36-2510DBE1D7EF}"/>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
        <p:nvSpPr>
          <p:cNvPr id="39" name="Rectangle 38">
            <a:extLst>
              <a:ext uri="{FF2B5EF4-FFF2-40B4-BE49-F238E27FC236}">
                <a16:creationId xmlns:a16="http://schemas.microsoft.com/office/drawing/2014/main" id="{38A425B8-3CF8-B44D-A852-FBC621D20C30}"/>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Tree>
    <p:extLst>
      <p:ext uri="{BB962C8B-B14F-4D97-AF65-F5344CB8AC3E}">
        <p14:creationId xmlns:p14="http://schemas.microsoft.com/office/powerpoint/2010/main" val="36968535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34" name="Rectangle 33">
            <a:extLst>
              <a:ext uri="{FF2B5EF4-FFF2-40B4-BE49-F238E27FC236}">
                <a16:creationId xmlns:a16="http://schemas.microsoft.com/office/drawing/2014/main" id="{1823E331-050F-8B4C-8D74-59B642097726}"/>
              </a:ext>
            </a:extLst>
          </p:cNvPr>
          <p:cNvSpPr/>
          <p:nvPr/>
        </p:nvSpPr>
        <p:spPr>
          <a:xfrm>
            <a:off x="2764215" y="5187059"/>
            <a:ext cx="1795085"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107</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293B9A2-872D-914A-9C36-2510DBE1D7EF}"/>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
        <p:nvSpPr>
          <p:cNvPr id="40" name="Rectangle 39">
            <a:extLst>
              <a:ext uri="{FF2B5EF4-FFF2-40B4-BE49-F238E27FC236}">
                <a16:creationId xmlns:a16="http://schemas.microsoft.com/office/drawing/2014/main" id="{F7B59ED8-3032-5542-B343-DD49710A916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Tree>
    <p:extLst>
      <p:ext uri="{BB962C8B-B14F-4D97-AF65-F5344CB8AC3E}">
        <p14:creationId xmlns:p14="http://schemas.microsoft.com/office/powerpoint/2010/main" val="6772673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34" name="Rectangle 33">
            <a:extLst>
              <a:ext uri="{FF2B5EF4-FFF2-40B4-BE49-F238E27FC236}">
                <a16:creationId xmlns:a16="http://schemas.microsoft.com/office/drawing/2014/main" id="{1823E331-050F-8B4C-8D74-59B642097726}"/>
              </a:ext>
            </a:extLst>
          </p:cNvPr>
          <p:cNvSpPr/>
          <p:nvPr/>
        </p:nvSpPr>
        <p:spPr>
          <a:xfrm>
            <a:off x="2092364" y="5927405"/>
            <a:ext cx="3394036"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108</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293B9A2-872D-914A-9C36-2510DBE1D7EF}"/>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
        <p:nvSpPr>
          <p:cNvPr id="39" name="Rectangle 38">
            <a:extLst>
              <a:ext uri="{FF2B5EF4-FFF2-40B4-BE49-F238E27FC236}">
                <a16:creationId xmlns:a16="http://schemas.microsoft.com/office/drawing/2014/main" id="{9A28F01C-032D-5D46-893A-8B3943B1EDB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Tree>
    <p:extLst>
      <p:ext uri="{BB962C8B-B14F-4D97-AF65-F5344CB8AC3E}">
        <p14:creationId xmlns:p14="http://schemas.microsoft.com/office/powerpoint/2010/main" val="26572326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109</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5" name="Content Placeholder 2">
            <a:extLst>
              <a:ext uri="{FF2B5EF4-FFF2-40B4-BE49-F238E27FC236}">
                <a16:creationId xmlns:a16="http://schemas.microsoft.com/office/drawing/2014/main" id="{9CCAF0F8-9371-A447-A0E1-D4E450AA5C28}"/>
              </a:ext>
            </a:extLst>
          </p:cNvPr>
          <p:cNvSpPr txBox="1">
            <a:spLocks/>
          </p:cNvSpPr>
          <p:nvPr/>
        </p:nvSpPr>
        <p:spPr>
          <a:xfrm>
            <a:off x="2381249" y="1780690"/>
            <a:ext cx="8000535" cy="32816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4000"/>
              </a:spcBef>
              <a:buNone/>
            </a:pPr>
            <a:r>
              <a:rPr lang="en-US" sz="3200" b="1" dirty="0">
                <a:solidFill>
                  <a:srgbClr val="C00000"/>
                </a:solidFill>
                <a:latin typeface="Avenir Light" panose="020B0402020203020204" pitchFamily="34" charset="77"/>
              </a:rPr>
              <a:t>Coreference Resolution </a:t>
            </a:r>
            <a:r>
              <a:rPr lang="en-US" sz="3200" dirty="0">
                <a:latin typeface="Avenir Light" panose="020B0402020203020204" pitchFamily="34" charset="77"/>
              </a:rPr>
              <a:t>has had many exciting advances in the last 10 years, but it’s far from solved and remains one of the most challenging and exciting NLP tasks.</a:t>
            </a:r>
          </a:p>
        </p:txBody>
      </p:sp>
      <p:sp>
        <p:nvSpPr>
          <p:cNvPr id="6" name="Title 1">
            <a:extLst>
              <a:ext uri="{FF2B5EF4-FFF2-40B4-BE49-F238E27FC236}">
                <a16:creationId xmlns:a16="http://schemas.microsoft.com/office/drawing/2014/main" id="{092BFB3A-7749-2D43-84F4-4B9C0235E4C9}"/>
              </a:ext>
            </a:extLst>
          </p:cNvPr>
          <p:cNvSpPr txBox="1">
            <a:spLocks/>
          </p:cNvSpPr>
          <p:nvPr/>
        </p:nvSpPr>
        <p:spPr>
          <a:xfrm>
            <a:off x="214785" y="196293"/>
            <a:ext cx="2925979" cy="670494"/>
          </a:xfrm>
          <a:prstGeom prst="rect">
            <a:avLst/>
          </a:prstGeom>
        </p:spPr>
        <p:txBody>
          <a:bodyPr anchor="b">
            <a:normAutofit/>
          </a:bodyPr>
          <a:lstStyle>
            <a:lvl1pPr algn="l" defTabSz="914400" rtl="0" eaLnBrk="1" latinLnBrk="0" hangingPunct="1">
              <a:lnSpc>
                <a:spcPct val="90000"/>
              </a:lnSpc>
              <a:spcBef>
                <a:spcPct val="0"/>
              </a:spcBef>
              <a:buNone/>
              <a:defRPr sz="2800" b="0" i="0" kern="1200">
                <a:solidFill>
                  <a:schemeClr val="tx1"/>
                </a:solidFill>
                <a:latin typeface="Avenir Book" panose="02000503020000020003" pitchFamily="2" charset="0"/>
                <a:ea typeface="+mj-ea"/>
                <a:cs typeface="+mj-cs"/>
              </a:defRPr>
            </a:lvl1pPr>
          </a:lstStyle>
          <a:p>
            <a:r>
              <a:rPr lang="en-US" sz="3200" b="1" dirty="0"/>
              <a:t>Conclusions</a:t>
            </a:r>
          </a:p>
        </p:txBody>
      </p:sp>
      <p:sp>
        <p:nvSpPr>
          <p:cNvPr id="7" name="Rectangle 6">
            <a:extLst>
              <a:ext uri="{FF2B5EF4-FFF2-40B4-BE49-F238E27FC236}">
                <a16:creationId xmlns:a16="http://schemas.microsoft.com/office/drawing/2014/main" id="{E8512BAC-9D6A-8344-8562-17ACB394AAE9}"/>
              </a:ext>
            </a:extLst>
          </p:cNvPr>
          <p:cNvSpPr/>
          <p:nvPr/>
        </p:nvSpPr>
        <p:spPr>
          <a:xfrm>
            <a:off x="335394" y="847064"/>
            <a:ext cx="2222276" cy="133597"/>
          </a:xfrm>
          <a:prstGeom prst="rect">
            <a:avLst/>
          </a:prstGeom>
          <a:solidFill>
            <a:srgbClr val="AA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28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11</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11" name="TextBox 10">
            <a:extLst>
              <a:ext uri="{FF2B5EF4-FFF2-40B4-BE49-F238E27FC236}">
                <a16:creationId xmlns:a16="http://schemas.microsoft.com/office/drawing/2014/main" id="{3BF55263-C8E3-9342-A8BC-BCF591DFDA97}"/>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Tree>
    <p:extLst>
      <p:ext uri="{BB962C8B-B14F-4D97-AF65-F5344CB8AC3E}">
        <p14:creationId xmlns:p14="http://schemas.microsoft.com/office/powerpoint/2010/main" val="25722408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12</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23" name="TextBox 22">
            <a:extLst>
              <a:ext uri="{FF2B5EF4-FFF2-40B4-BE49-F238E27FC236}">
                <a16:creationId xmlns:a16="http://schemas.microsoft.com/office/drawing/2014/main" id="{F97752DF-B1B6-BF40-A58F-DB6A79BC54D3}"/>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Tree>
    <p:extLst>
      <p:ext uri="{BB962C8B-B14F-4D97-AF65-F5344CB8AC3E}">
        <p14:creationId xmlns:p14="http://schemas.microsoft.com/office/powerpoint/2010/main" val="195924033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13</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12" name="Rounded Rectangle 11">
            <a:extLst>
              <a:ext uri="{FF2B5EF4-FFF2-40B4-BE49-F238E27FC236}">
                <a16:creationId xmlns:a16="http://schemas.microsoft.com/office/drawing/2014/main" id="{8490C723-5FC2-9B49-97B1-9CEDDE77EBD4}"/>
              </a:ext>
            </a:extLst>
          </p:cNvPr>
          <p:cNvSpPr/>
          <p:nvPr/>
        </p:nvSpPr>
        <p:spPr>
          <a:xfrm>
            <a:off x="7155710" y="2640330"/>
            <a:ext cx="1985010" cy="525780"/>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D21F876-B180-AB4B-A70C-D1DFD41CC3E4}"/>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Tree>
    <p:extLst>
      <p:ext uri="{BB962C8B-B14F-4D97-AF65-F5344CB8AC3E}">
        <p14:creationId xmlns:p14="http://schemas.microsoft.com/office/powerpoint/2010/main" val="178733274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14</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12" name="Rounded Rectangle 11">
            <a:extLst>
              <a:ext uri="{FF2B5EF4-FFF2-40B4-BE49-F238E27FC236}">
                <a16:creationId xmlns:a16="http://schemas.microsoft.com/office/drawing/2014/main" id="{8490C723-5FC2-9B49-97B1-9CEDDE77EBD4}"/>
              </a:ext>
            </a:extLst>
          </p:cNvPr>
          <p:cNvSpPr/>
          <p:nvPr/>
        </p:nvSpPr>
        <p:spPr>
          <a:xfrm>
            <a:off x="7155710" y="2640330"/>
            <a:ext cx="1985010" cy="52578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254DEC3-A447-0041-BA0C-6B64E6127F37}"/>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Tree>
    <p:extLst>
      <p:ext uri="{BB962C8B-B14F-4D97-AF65-F5344CB8AC3E}">
        <p14:creationId xmlns:p14="http://schemas.microsoft.com/office/powerpoint/2010/main" val="208269564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15</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12" name="Rounded Rectangle 11">
            <a:extLst>
              <a:ext uri="{FF2B5EF4-FFF2-40B4-BE49-F238E27FC236}">
                <a16:creationId xmlns:a16="http://schemas.microsoft.com/office/drawing/2014/main" id="{8490C723-5FC2-9B49-97B1-9CEDDE77EBD4}"/>
              </a:ext>
            </a:extLst>
          </p:cNvPr>
          <p:cNvSpPr/>
          <p:nvPr/>
        </p:nvSpPr>
        <p:spPr>
          <a:xfrm>
            <a:off x="7155710" y="2640330"/>
            <a:ext cx="1985010" cy="52578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C44A211-DD07-A446-ACBE-779B5DAEB7ED}"/>
              </a:ext>
            </a:extLst>
          </p:cNvPr>
          <p:cNvSpPr/>
          <p:nvPr/>
        </p:nvSpPr>
        <p:spPr>
          <a:xfrm>
            <a:off x="10389870" y="2647105"/>
            <a:ext cx="289560" cy="525780"/>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738E274-E5AD-2B4D-BA95-232881C61624}"/>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Tree>
    <p:extLst>
      <p:ext uri="{BB962C8B-B14F-4D97-AF65-F5344CB8AC3E}">
        <p14:creationId xmlns:p14="http://schemas.microsoft.com/office/powerpoint/2010/main" val="202012099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16</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12" name="Rounded Rectangle 11">
            <a:extLst>
              <a:ext uri="{FF2B5EF4-FFF2-40B4-BE49-F238E27FC236}">
                <a16:creationId xmlns:a16="http://schemas.microsoft.com/office/drawing/2014/main" id="{8490C723-5FC2-9B49-97B1-9CEDDE77EBD4}"/>
              </a:ext>
            </a:extLst>
          </p:cNvPr>
          <p:cNvSpPr/>
          <p:nvPr/>
        </p:nvSpPr>
        <p:spPr>
          <a:xfrm>
            <a:off x="7155710" y="2640330"/>
            <a:ext cx="1985010" cy="52578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C44A211-DD07-A446-ACBE-779B5DAEB7ED}"/>
              </a:ext>
            </a:extLst>
          </p:cNvPr>
          <p:cNvSpPr/>
          <p:nvPr/>
        </p:nvSpPr>
        <p:spPr>
          <a:xfrm>
            <a:off x="10389870" y="2647105"/>
            <a:ext cx="28956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2FC42E-F242-934E-B1FB-9C4562A23B02}"/>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Tree>
    <p:extLst>
      <p:ext uri="{BB962C8B-B14F-4D97-AF65-F5344CB8AC3E}">
        <p14:creationId xmlns:p14="http://schemas.microsoft.com/office/powerpoint/2010/main" val="63677412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17</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12" name="Rounded Rectangle 11">
            <a:extLst>
              <a:ext uri="{FF2B5EF4-FFF2-40B4-BE49-F238E27FC236}">
                <a16:creationId xmlns:a16="http://schemas.microsoft.com/office/drawing/2014/main" id="{8490C723-5FC2-9B49-97B1-9CEDDE77EBD4}"/>
              </a:ext>
            </a:extLst>
          </p:cNvPr>
          <p:cNvSpPr/>
          <p:nvPr/>
        </p:nvSpPr>
        <p:spPr>
          <a:xfrm>
            <a:off x="7155710" y="2640330"/>
            <a:ext cx="1985010" cy="52578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C44A211-DD07-A446-ACBE-779B5DAEB7ED}"/>
              </a:ext>
            </a:extLst>
          </p:cNvPr>
          <p:cNvSpPr/>
          <p:nvPr/>
        </p:nvSpPr>
        <p:spPr>
          <a:xfrm>
            <a:off x="10389870" y="2647105"/>
            <a:ext cx="28956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DA9010D-2302-AE40-86CC-CB75B1755535}"/>
              </a:ext>
            </a:extLst>
          </p:cNvPr>
          <p:cNvSpPr/>
          <p:nvPr/>
        </p:nvSpPr>
        <p:spPr>
          <a:xfrm>
            <a:off x="8846820" y="3747646"/>
            <a:ext cx="1832610" cy="525780"/>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BDBC2E9-419C-4E45-8C3D-5C39D8A7AE05}"/>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Tree>
    <p:extLst>
      <p:ext uri="{BB962C8B-B14F-4D97-AF65-F5344CB8AC3E}">
        <p14:creationId xmlns:p14="http://schemas.microsoft.com/office/powerpoint/2010/main" val="35936183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18</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12" name="Rounded Rectangle 11">
            <a:extLst>
              <a:ext uri="{FF2B5EF4-FFF2-40B4-BE49-F238E27FC236}">
                <a16:creationId xmlns:a16="http://schemas.microsoft.com/office/drawing/2014/main" id="{8490C723-5FC2-9B49-97B1-9CEDDE77EBD4}"/>
              </a:ext>
            </a:extLst>
          </p:cNvPr>
          <p:cNvSpPr/>
          <p:nvPr/>
        </p:nvSpPr>
        <p:spPr>
          <a:xfrm>
            <a:off x="7155710" y="2640330"/>
            <a:ext cx="1985010" cy="52578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C44A211-DD07-A446-ACBE-779B5DAEB7ED}"/>
              </a:ext>
            </a:extLst>
          </p:cNvPr>
          <p:cNvSpPr/>
          <p:nvPr/>
        </p:nvSpPr>
        <p:spPr>
          <a:xfrm>
            <a:off x="10389870" y="2647105"/>
            <a:ext cx="28956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DA9010D-2302-AE40-86CC-CB75B1755535}"/>
              </a:ext>
            </a:extLst>
          </p:cNvPr>
          <p:cNvSpPr/>
          <p:nvPr/>
        </p:nvSpPr>
        <p:spPr>
          <a:xfrm>
            <a:off x="8846820" y="3747646"/>
            <a:ext cx="183261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81372A1-1882-5541-9CC5-15A217BC2DB1}"/>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Tree>
    <p:extLst>
      <p:ext uri="{BB962C8B-B14F-4D97-AF65-F5344CB8AC3E}">
        <p14:creationId xmlns:p14="http://schemas.microsoft.com/office/powerpoint/2010/main" val="121008548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19</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12" name="Rounded Rectangle 11">
            <a:extLst>
              <a:ext uri="{FF2B5EF4-FFF2-40B4-BE49-F238E27FC236}">
                <a16:creationId xmlns:a16="http://schemas.microsoft.com/office/drawing/2014/main" id="{8490C723-5FC2-9B49-97B1-9CEDDE77EBD4}"/>
              </a:ext>
            </a:extLst>
          </p:cNvPr>
          <p:cNvSpPr/>
          <p:nvPr/>
        </p:nvSpPr>
        <p:spPr>
          <a:xfrm>
            <a:off x="7155710" y="2640330"/>
            <a:ext cx="1985010" cy="52578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C44A211-DD07-A446-ACBE-779B5DAEB7ED}"/>
              </a:ext>
            </a:extLst>
          </p:cNvPr>
          <p:cNvSpPr/>
          <p:nvPr/>
        </p:nvSpPr>
        <p:spPr>
          <a:xfrm>
            <a:off x="10389870" y="2647105"/>
            <a:ext cx="28956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DA9010D-2302-AE40-86CC-CB75B1755535}"/>
              </a:ext>
            </a:extLst>
          </p:cNvPr>
          <p:cNvSpPr/>
          <p:nvPr/>
        </p:nvSpPr>
        <p:spPr>
          <a:xfrm>
            <a:off x="8846820" y="3747646"/>
            <a:ext cx="183261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96DAC5DA-2CF0-F648-AC85-A26CC3E1D35C}"/>
              </a:ext>
            </a:extLst>
          </p:cNvPr>
          <p:cNvSpPr/>
          <p:nvPr/>
        </p:nvSpPr>
        <p:spPr>
          <a:xfrm>
            <a:off x="11429999" y="3754746"/>
            <a:ext cx="414021" cy="525780"/>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C4FEFE1-5D45-6841-A2F9-10438BB9C160}"/>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Tree>
    <p:extLst>
      <p:ext uri="{BB962C8B-B14F-4D97-AF65-F5344CB8AC3E}">
        <p14:creationId xmlns:p14="http://schemas.microsoft.com/office/powerpoint/2010/main" val="397605034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B9CA6F-B367-5F41-BD93-A2712B074D40}"/>
              </a:ext>
            </a:extLst>
          </p:cNvPr>
          <p:cNvSpPr>
            <a:spLocks noGrp="1"/>
          </p:cNvSpPr>
          <p:nvPr>
            <p:ph type="sldNum" sz="quarter" idx="12"/>
          </p:nvPr>
        </p:nvSpPr>
        <p:spPr/>
        <p:txBody>
          <a:bodyPr/>
          <a:lstStyle/>
          <a:p>
            <a:fld id="{6BCA73C5-4051-2D45-AC51-FD5A1C1C157A}" type="slidenum">
              <a:rPr lang="en-US" smtClean="0">
                <a:solidFill>
                  <a:schemeClr val="bg1"/>
                </a:solidFill>
              </a:rPr>
              <a:t>2</a:t>
            </a:fld>
            <a:endParaRPr lang="en-US">
              <a:solidFill>
                <a:schemeClr val="bg1"/>
              </a:solidFill>
            </a:endParaRPr>
          </a:p>
        </p:txBody>
      </p:sp>
      <p:sp>
        <p:nvSpPr>
          <p:cNvPr id="6" name="Rectangle 5">
            <a:extLst>
              <a:ext uri="{FF2B5EF4-FFF2-40B4-BE49-F238E27FC236}">
                <a16:creationId xmlns:a16="http://schemas.microsoft.com/office/drawing/2014/main" id="{0E39EA22-07D8-2940-A210-36B83BCF71D0}"/>
              </a:ext>
            </a:extLst>
          </p:cNvPr>
          <p:cNvSpPr/>
          <p:nvPr/>
        </p:nvSpPr>
        <p:spPr>
          <a:xfrm>
            <a:off x="6858000" y="0"/>
            <a:ext cx="5334000" cy="6858000"/>
          </a:xfrm>
          <a:prstGeom prst="rect">
            <a:avLst/>
          </a:prstGeom>
          <a:solidFill>
            <a:srgbClr val="563C2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pic>
        <p:nvPicPr>
          <p:cNvPr id="1028" name="Picture 4" descr="dead prez (@DeadPrezRBG) | Twitter">
            <a:extLst>
              <a:ext uri="{FF2B5EF4-FFF2-40B4-BE49-F238E27FC236}">
                <a16:creationId xmlns:a16="http://schemas.microsoft.com/office/drawing/2014/main" id="{2B178ADD-1B64-EE4D-9C4A-64E662D4D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EA3A44B-2873-6245-B6E8-8BDCE669E702}"/>
              </a:ext>
            </a:extLst>
          </p:cNvPr>
          <p:cNvSpPr/>
          <p:nvPr/>
        </p:nvSpPr>
        <p:spPr>
          <a:xfrm>
            <a:off x="346476" y="2357252"/>
            <a:ext cx="6511524" cy="5997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8F5BF80D-D8DF-D747-9D3D-350E3F043FA4}"/>
              </a:ext>
            </a:extLst>
          </p:cNvPr>
          <p:cNvSpPr txBox="1">
            <a:spLocks/>
          </p:cNvSpPr>
          <p:nvPr/>
        </p:nvSpPr>
        <p:spPr>
          <a:xfrm>
            <a:off x="637289" y="2472955"/>
            <a:ext cx="6761038" cy="48400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2400" dirty="0">
                <a:solidFill>
                  <a:schemeClr val="bg1"/>
                </a:solidFill>
                <a:latin typeface="Castellar" panose="020F0502020204030204" pitchFamily="34" charset="0"/>
                <a:cs typeface="Castellar" panose="020F0502020204030204" pitchFamily="34" charset="0"/>
              </a:rPr>
              <a:t>COREFERENCE</a:t>
            </a:r>
            <a:r>
              <a:rPr lang="en-US" sz="2400" b="1" dirty="0">
                <a:solidFill>
                  <a:schemeClr val="bg1"/>
                </a:solidFill>
                <a:latin typeface="Castellar" panose="020F0502020204030204" pitchFamily="34" charset="0"/>
                <a:cs typeface="Castellar" panose="020F0502020204030204" pitchFamily="34" charset="0"/>
              </a:rPr>
              <a:t>   RESOLUTIONARY</a:t>
            </a:r>
          </a:p>
        </p:txBody>
      </p:sp>
      <p:sp>
        <p:nvSpPr>
          <p:cNvPr id="5" name="Rectangle 4">
            <a:extLst>
              <a:ext uri="{FF2B5EF4-FFF2-40B4-BE49-F238E27FC236}">
                <a16:creationId xmlns:a16="http://schemas.microsoft.com/office/drawing/2014/main" id="{7D939CF4-B71A-3A45-B44C-BFCBE12185FD}"/>
              </a:ext>
            </a:extLst>
          </p:cNvPr>
          <p:cNvSpPr/>
          <p:nvPr/>
        </p:nvSpPr>
        <p:spPr>
          <a:xfrm>
            <a:off x="7748573" y="5461694"/>
            <a:ext cx="3965808" cy="1077218"/>
          </a:xfrm>
          <a:prstGeom prst="rect">
            <a:avLst/>
          </a:prstGeom>
        </p:spPr>
        <p:txBody>
          <a:bodyPr wrap="square">
            <a:spAutoFit/>
          </a:bodyPr>
          <a:lstStyle/>
          <a:p>
            <a:r>
              <a:rPr lang="en-US" sz="1600" dirty="0">
                <a:solidFill>
                  <a:schemeClr val="bg1"/>
                </a:solidFill>
                <a:latin typeface="Avenir Book" panose="02000503020000020003" pitchFamily="2" charset="0"/>
              </a:rPr>
              <a:t>“You would rather have a Lexus or justice? A dream or some substance? A </a:t>
            </a:r>
            <a:r>
              <a:rPr lang="en-US" sz="1600" dirty="0" err="1">
                <a:solidFill>
                  <a:schemeClr val="bg1"/>
                </a:solidFill>
                <a:latin typeface="Avenir Book" panose="02000503020000020003" pitchFamily="2" charset="0"/>
              </a:rPr>
              <a:t>Bimmer</a:t>
            </a:r>
            <a:r>
              <a:rPr lang="en-US" sz="1600" dirty="0">
                <a:solidFill>
                  <a:schemeClr val="bg1"/>
                </a:solidFill>
                <a:latin typeface="Avenir Book" panose="02000503020000020003" pitchFamily="2" charset="0"/>
              </a:rPr>
              <a:t>, a necklace, or freedom?</a:t>
            </a:r>
          </a:p>
          <a:p>
            <a:pPr algn="r"/>
            <a:r>
              <a:rPr lang="en-US" sz="1600" dirty="0">
                <a:solidFill>
                  <a:schemeClr val="bg1"/>
                </a:solidFill>
                <a:latin typeface="Avenir Book" panose="02000503020000020003" pitchFamily="2" charset="0"/>
              </a:rPr>
              <a:t>-- Dead </a:t>
            </a:r>
            <a:r>
              <a:rPr lang="en-US" sz="1600" dirty="0" err="1">
                <a:solidFill>
                  <a:schemeClr val="bg1"/>
                </a:solidFill>
                <a:latin typeface="Avenir Book" panose="02000503020000020003" pitchFamily="2" charset="0"/>
              </a:rPr>
              <a:t>Prez</a:t>
            </a:r>
            <a:endParaRPr lang="en-US" sz="1600"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417193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20</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12" name="Rounded Rectangle 11">
            <a:extLst>
              <a:ext uri="{FF2B5EF4-FFF2-40B4-BE49-F238E27FC236}">
                <a16:creationId xmlns:a16="http://schemas.microsoft.com/office/drawing/2014/main" id="{8490C723-5FC2-9B49-97B1-9CEDDE77EBD4}"/>
              </a:ext>
            </a:extLst>
          </p:cNvPr>
          <p:cNvSpPr/>
          <p:nvPr/>
        </p:nvSpPr>
        <p:spPr>
          <a:xfrm>
            <a:off x="7155710" y="2640330"/>
            <a:ext cx="1985010" cy="52578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C44A211-DD07-A446-ACBE-779B5DAEB7ED}"/>
              </a:ext>
            </a:extLst>
          </p:cNvPr>
          <p:cNvSpPr/>
          <p:nvPr/>
        </p:nvSpPr>
        <p:spPr>
          <a:xfrm>
            <a:off x="10389870" y="2647105"/>
            <a:ext cx="28956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DA9010D-2302-AE40-86CC-CB75B1755535}"/>
              </a:ext>
            </a:extLst>
          </p:cNvPr>
          <p:cNvSpPr/>
          <p:nvPr/>
        </p:nvSpPr>
        <p:spPr>
          <a:xfrm>
            <a:off x="8846820" y="3747646"/>
            <a:ext cx="183261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96DAC5DA-2CF0-F648-AC85-A26CC3E1D35C}"/>
              </a:ext>
            </a:extLst>
          </p:cNvPr>
          <p:cNvSpPr/>
          <p:nvPr/>
        </p:nvSpPr>
        <p:spPr>
          <a:xfrm>
            <a:off x="11429999" y="3754746"/>
            <a:ext cx="414021"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A00403B-5260-2B47-82E7-1350E2C0AC0B}"/>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Tree>
    <p:extLst>
      <p:ext uri="{BB962C8B-B14F-4D97-AF65-F5344CB8AC3E}">
        <p14:creationId xmlns:p14="http://schemas.microsoft.com/office/powerpoint/2010/main" val="212712019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21</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12" name="Rounded Rectangle 11">
            <a:extLst>
              <a:ext uri="{FF2B5EF4-FFF2-40B4-BE49-F238E27FC236}">
                <a16:creationId xmlns:a16="http://schemas.microsoft.com/office/drawing/2014/main" id="{8490C723-5FC2-9B49-97B1-9CEDDE77EBD4}"/>
              </a:ext>
            </a:extLst>
          </p:cNvPr>
          <p:cNvSpPr/>
          <p:nvPr/>
        </p:nvSpPr>
        <p:spPr>
          <a:xfrm>
            <a:off x="7155710" y="2640330"/>
            <a:ext cx="1985010" cy="52578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C44A211-DD07-A446-ACBE-779B5DAEB7ED}"/>
              </a:ext>
            </a:extLst>
          </p:cNvPr>
          <p:cNvSpPr/>
          <p:nvPr/>
        </p:nvSpPr>
        <p:spPr>
          <a:xfrm>
            <a:off x="10389870" y="2647105"/>
            <a:ext cx="28956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DA9010D-2302-AE40-86CC-CB75B1755535}"/>
              </a:ext>
            </a:extLst>
          </p:cNvPr>
          <p:cNvSpPr/>
          <p:nvPr/>
        </p:nvSpPr>
        <p:spPr>
          <a:xfrm>
            <a:off x="8846820" y="3747646"/>
            <a:ext cx="183261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96DAC5DA-2CF0-F648-AC85-A26CC3E1D35C}"/>
              </a:ext>
            </a:extLst>
          </p:cNvPr>
          <p:cNvSpPr/>
          <p:nvPr/>
        </p:nvSpPr>
        <p:spPr>
          <a:xfrm>
            <a:off x="11429999" y="3754746"/>
            <a:ext cx="414021"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80D8B907-3A3F-3D4B-AA8E-60F22712FF3D}"/>
              </a:ext>
            </a:extLst>
          </p:cNvPr>
          <p:cNvSpPr/>
          <p:nvPr/>
        </p:nvSpPr>
        <p:spPr>
          <a:xfrm>
            <a:off x="8360251" y="5424188"/>
            <a:ext cx="1560937" cy="525780"/>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C121087-D7B8-FF4E-9A48-4AB309E733FA}"/>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Tree>
    <p:extLst>
      <p:ext uri="{BB962C8B-B14F-4D97-AF65-F5344CB8AC3E}">
        <p14:creationId xmlns:p14="http://schemas.microsoft.com/office/powerpoint/2010/main" val="2453031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22</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12" name="Rounded Rectangle 11">
            <a:extLst>
              <a:ext uri="{FF2B5EF4-FFF2-40B4-BE49-F238E27FC236}">
                <a16:creationId xmlns:a16="http://schemas.microsoft.com/office/drawing/2014/main" id="{8490C723-5FC2-9B49-97B1-9CEDDE77EBD4}"/>
              </a:ext>
            </a:extLst>
          </p:cNvPr>
          <p:cNvSpPr/>
          <p:nvPr/>
        </p:nvSpPr>
        <p:spPr>
          <a:xfrm>
            <a:off x="7155710" y="2640330"/>
            <a:ext cx="1985010" cy="52578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C44A211-DD07-A446-ACBE-779B5DAEB7ED}"/>
              </a:ext>
            </a:extLst>
          </p:cNvPr>
          <p:cNvSpPr/>
          <p:nvPr/>
        </p:nvSpPr>
        <p:spPr>
          <a:xfrm>
            <a:off x="10389870" y="2647105"/>
            <a:ext cx="28956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DA9010D-2302-AE40-86CC-CB75B1755535}"/>
              </a:ext>
            </a:extLst>
          </p:cNvPr>
          <p:cNvSpPr/>
          <p:nvPr/>
        </p:nvSpPr>
        <p:spPr>
          <a:xfrm>
            <a:off x="8846820" y="3747646"/>
            <a:ext cx="183261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96DAC5DA-2CF0-F648-AC85-A26CC3E1D35C}"/>
              </a:ext>
            </a:extLst>
          </p:cNvPr>
          <p:cNvSpPr/>
          <p:nvPr/>
        </p:nvSpPr>
        <p:spPr>
          <a:xfrm>
            <a:off x="11429999" y="3754746"/>
            <a:ext cx="414021"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80D8B907-3A3F-3D4B-AA8E-60F22712FF3D}"/>
              </a:ext>
            </a:extLst>
          </p:cNvPr>
          <p:cNvSpPr/>
          <p:nvPr/>
        </p:nvSpPr>
        <p:spPr>
          <a:xfrm>
            <a:off x="8360251" y="5424188"/>
            <a:ext cx="1560937" cy="525780"/>
          </a:xfrm>
          <a:prstGeom prst="roundRect">
            <a:avLst/>
          </a:prstGeom>
          <a:solidFill>
            <a:schemeClr val="accent5">
              <a:lumMod val="60000"/>
              <a:lumOff val="40000"/>
              <a:alpha val="88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0DFCF4-1E1F-164F-82BB-D358D7C90264}"/>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Tree>
    <p:extLst>
      <p:ext uri="{BB962C8B-B14F-4D97-AF65-F5344CB8AC3E}">
        <p14:creationId xmlns:p14="http://schemas.microsoft.com/office/powerpoint/2010/main" val="144984580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23</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12" name="Rounded Rectangle 11">
            <a:extLst>
              <a:ext uri="{FF2B5EF4-FFF2-40B4-BE49-F238E27FC236}">
                <a16:creationId xmlns:a16="http://schemas.microsoft.com/office/drawing/2014/main" id="{8490C723-5FC2-9B49-97B1-9CEDDE77EBD4}"/>
              </a:ext>
            </a:extLst>
          </p:cNvPr>
          <p:cNvSpPr/>
          <p:nvPr/>
        </p:nvSpPr>
        <p:spPr>
          <a:xfrm>
            <a:off x="7155710" y="2640330"/>
            <a:ext cx="1985010" cy="52578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C44A211-DD07-A446-ACBE-779B5DAEB7ED}"/>
              </a:ext>
            </a:extLst>
          </p:cNvPr>
          <p:cNvSpPr/>
          <p:nvPr/>
        </p:nvSpPr>
        <p:spPr>
          <a:xfrm>
            <a:off x="10389870" y="2647105"/>
            <a:ext cx="28956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DA9010D-2302-AE40-86CC-CB75B1755535}"/>
              </a:ext>
            </a:extLst>
          </p:cNvPr>
          <p:cNvSpPr/>
          <p:nvPr/>
        </p:nvSpPr>
        <p:spPr>
          <a:xfrm>
            <a:off x="8846820" y="3747646"/>
            <a:ext cx="183261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96DAC5DA-2CF0-F648-AC85-A26CC3E1D35C}"/>
              </a:ext>
            </a:extLst>
          </p:cNvPr>
          <p:cNvSpPr/>
          <p:nvPr/>
        </p:nvSpPr>
        <p:spPr>
          <a:xfrm>
            <a:off x="11429999" y="3754746"/>
            <a:ext cx="414021"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80D8B907-3A3F-3D4B-AA8E-60F22712FF3D}"/>
              </a:ext>
            </a:extLst>
          </p:cNvPr>
          <p:cNvSpPr/>
          <p:nvPr/>
        </p:nvSpPr>
        <p:spPr>
          <a:xfrm>
            <a:off x="8360251" y="5424188"/>
            <a:ext cx="1560937" cy="525780"/>
          </a:xfrm>
          <a:prstGeom prst="roundRect">
            <a:avLst/>
          </a:prstGeom>
          <a:solidFill>
            <a:schemeClr val="accent5">
              <a:lumMod val="60000"/>
              <a:lumOff val="40000"/>
              <a:alpha val="88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0DFCF4-1E1F-164F-82BB-D358D7C90264}"/>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
        <p:nvSpPr>
          <p:cNvPr id="7" name="Rectangle 6">
            <a:extLst>
              <a:ext uri="{FF2B5EF4-FFF2-40B4-BE49-F238E27FC236}">
                <a16:creationId xmlns:a16="http://schemas.microsoft.com/office/drawing/2014/main" id="{604F617F-5796-9440-8F84-7B45DE2208EA}"/>
              </a:ext>
            </a:extLst>
          </p:cNvPr>
          <p:cNvSpPr/>
          <p:nvPr/>
        </p:nvSpPr>
        <p:spPr>
          <a:xfrm>
            <a:off x="321733" y="321733"/>
            <a:ext cx="11638916" cy="6200984"/>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E6E283-4A6A-174D-B105-9E7B588940F6}"/>
              </a:ext>
            </a:extLst>
          </p:cNvPr>
          <p:cNvSpPr/>
          <p:nvPr/>
        </p:nvSpPr>
        <p:spPr>
          <a:xfrm>
            <a:off x="3020587" y="1028473"/>
            <a:ext cx="7066995" cy="2081881"/>
          </a:xfrm>
          <a:prstGeom prst="rect">
            <a:avLst/>
          </a:prstGeom>
          <a:solidFill>
            <a:schemeClr val="accent4">
              <a:lumMod val="20000"/>
              <a:lumOff val="80000"/>
            </a:schemeClr>
          </a:solidFill>
          <a:ln w="63500">
            <a:solidFill>
              <a:schemeClr val="bg1"/>
            </a:solidFill>
          </a:ln>
          <a:effectLst>
            <a:outerShdw blurRad="1778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A185A7-AD85-E645-B363-352B38C2F9C6}"/>
              </a:ext>
            </a:extLst>
          </p:cNvPr>
          <p:cNvSpPr/>
          <p:nvPr/>
        </p:nvSpPr>
        <p:spPr>
          <a:xfrm>
            <a:off x="3341883" y="1011191"/>
            <a:ext cx="4208374" cy="715068"/>
          </a:xfrm>
          <a:prstGeom prst="rect">
            <a:avLst/>
          </a:prstGeom>
        </p:spPr>
        <p:txBody>
          <a:bodyPr wrap="square">
            <a:spAutoFit/>
          </a:bodyPr>
          <a:lstStyle/>
          <a:p>
            <a:pPr>
              <a:lnSpc>
                <a:spcPct val="160000"/>
              </a:lnSpc>
            </a:pPr>
            <a:r>
              <a:rPr lang="en-US" sz="2800" dirty="0">
                <a:solidFill>
                  <a:srgbClr val="C00000"/>
                </a:solidFill>
                <a:latin typeface="Avenir Medium" panose="02000503020000020003" pitchFamily="2" charset="0"/>
              </a:rPr>
              <a:t>Coreference Resolution</a:t>
            </a:r>
          </a:p>
        </p:txBody>
      </p:sp>
      <p:sp>
        <p:nvSpPr>
          <p:cNvPr id="9" name="Rectangle 8">
            <a:extLst>
              <a:ext uri="{FF2B5EF4-FFF2-40B4-BE49-F238E27FC236}">
                <a16:creationId xmlns:a16="http://schemas.microsoft.com/office/drawing/2014/main" id="{F9989DC6-8E05-884D-9072-D6E1B409EC38}"/>
              </a:ext>
            </a:extLst>
          </p:cNvPr>
          <p:cNvSpPr/>
          <p:nvPr/>
        </p:nvSpPr>
        <p:spPr>
          <a:xfrm>
            <a:off x="3341883" y="1611968"/>
            <a:ext cx="6548261" cy="1217064"/>
          </a:xfrm>
          <a:prstGeom prst="rect">
            <a:avLst/>
          </a:prstGeom>
        </p:spPr>
        <p:txBody>
          <a:bodyPr wrap="square">
            <a:spAutoFit/>
          </a:bodyPr>
          <a:lstStyle/>
          <a:p>
            <a:pPr>
              <a:lnSpc>
                <a:spcPct val="160000"/>
              </a:lnSpc>
            </a:pPr>
            <a:r>
              <a:rPr lang="en-US" sz="2400" b="1" dirty="0">
                <a:solidFill>
                  <a:schemeClr val="bg1"/>
                </a:solidFill>
                <a:latin typeface="Avenir Book" panose="02000503020000020003" pitchFamily="2" charset="0"/>
              </a:rPr>
              <a:t>The task of determining which words all refer to the same underlying real-world </a:t>
            </a:r>
            <a:r>
              <a:rPr lang="en-US" sz="2400" b="1" i="1" dirty="0">
                <a:solidFill>
                  <a:schemeClr val="bg1"/>
                </a:solidFill>
                <a:latin typeface="Avenir Book" panose="02000503020000020003" pitchFamily="2" charset="0"/>
              </a:rPr>
              <a:t>thing</a:t>
            </a:r>
          </a:p>
        </p:txBody>
      </p:sp>
    </p:spTree>
    <p:extLst>
      <p:ext uri="{BB962C8B-B14F-4D97-AF65-F5344CB8AC3E}">
        <p14:creationId xmlns:p14="http://schemas.microsoft.com/office/powerpoint/2010/main" val="206936731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24</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4" name="Rounded Rectangle 3">
            <a:extLst>
              <a:ext uri="{FF2B5EF4-FFF2-40B4-BE49-F238E27FC236}">
                <a16:creationId xmlns:a16="http://schemas.microsoft.com/office/drawing/2014/main" id="{0BA2FB51-9937-BD46-A514-A370B5D23446}"/>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12" name="Rounded Rectangle 11">
            <a:extLst>
              <a:ext uri="{FF2B5EF4-FFF2-40B4-BE49-F238E27FC236}">
                <a16:creationId xmlns:a16="http://schemas.microsoft.com/office/drawing/2014/main" id="{8490C723-5FC2-9B49-97B1-9CEDDE77EBD4}"/>
              </a:ext>
            </a:extLst>
          </p:cNvPr>
          <p:cNvSpPr/>
          <p:nvPr/>
        </p:nvSpPr>
        <p:spPr>
          <a:xfrm>
            <a:off x="7155710" y="2640330"/>
            <a:ext cx="1985010" cy="52578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C44A211-DD07-A446-ACBE-779B5DAEB7ED}"/>
              </a:ext>
            </a:extLst>
          </p:cNvPr>
          <p:cNvSpPr/>
          <p:nvPr/>
        </p:nvSpPr>
        <p:spPr>
          <a:xfrm>
            <a:off x="10389870" y="2647105"/>
            <a:ext cx="28956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DA9010D-2302-AE40-86CC-CB75B1755535}"/>
              </a:ext>
            </a:extLst>
          </p:cNvPr>
          <p:cNvSpPr/>
          <p:nvPr/>
        </p:nvSpPr>
        <p:spPr>
          <a:xfrm>
            <a:off x="8846820" y="3747646"/>
            <a:ext cx="183261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96DAC5DA-2CF0-F648-AC85-A26CC3E1D35C}"/>
              </a:ext>
            </a:extLst>
          </p:cNvPr>
          <p:cNvSpPr/>
          <p:nvPr/>
        </p:nvSpPr>
        <p:spPr>
          <a:xfrm>
            <a:off x="11429999" y="3754746"/>
            <a:ext cx="414021"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80D8B907-3A3F-3D4B-AA8E-60F22712FF3D}"/>
              </a:ext>
            </a:extLst>
          </p:cNvPr>
          <p:cNvSpPr/>
          <p:nvPr/>
        </p:nvSpPr>
        <p:spPr>
          <a:xfrm>
            <a:off x="8360251" y="5424188"/>
            <a:ext cx="1560937" cy="525780"/>
          </a:xfrm>
          <a:prstGeom prst="roundRect">
            <a:avLst/>
          </a:prstGeom>
          <a:solidFill>
            <a:schemeClr val="accent5">
              <a:lumMod val="60000"/>
              <a:lumOff val="40000"/>
              <a:alpha val="88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0DFCF4-1E1F-164F-82BB-D358D7C90264}"/>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
        <p:nvSpPr>
          <p:cNvPr id="7" name="Rectangle 6">
            <a:extLst>
              <a:ext uri="{FF2B5EF4-FFF2-40B4-BE49-F238E27FC236}">
                <a16:creationId xmlns:a16="http://schemas.microsoft.com/office/drawing/2014/main" id="{604F617F-5796-9440-8F84-7B45DE2208EA}"/>
              </a:ext>
            </a:extLst>
          </p:cNvPr>
          <p:cNvSpPr/>
          <p:nvPr/>
        </p:nvSpPr>
        <p:spPr>
          <a:xfrm>
            <a:off x="321733" y="321733"/>
            <a:ext cx="11638916" cy="6200984"/>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E6E283-4A6A-174D-B105-9E7B588940F6}"/>
              </a:ext>
            </a:extLst>
          </p:cNvPr>
          <p:cNvSpPr/>
          <p:nvPr/>
        </p:nvSpPr>
        <p:spPr>
          <a:xfrm>
            <a:off x="3020587" y="1028473"/>
            <a:ext cx="7066995" cy="2081881"/>
          </a:xfrm>
          <a:prstGeom prst="rect">
            <a:avLst/>
          </a:prstGeom>
          <a:solidFill>
            <a:schemeClr val="accent4">
              <a:lumMod val="20000"/>
              <a:lumOff val="80000"/>
            </a:schemeClr>
          </a:solidFill>
          <a:ln w="63500">
            <a:solidFill>
              <a:schemeClr val="bg1"/>
            </a:solidFill>
          </a:ln>
          <a:effectLst>
            <a:outerShdw blurRad="177800" dist="381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A185A7-AD85-E645-B363-352B38C2F9C6}"/>
              </a:ext>
            </a:extLst>
          </p:cNvPr>
          <p:cNvSpPr/>
          <p:nvPr/>
        </p:nvSpPr>
        <p:spPr>
          <a:xfrm>
            <a:off x="3341883" y="1011191"/>
            <a:ext cx="4208374" cy="715068"/>
          </a:xfrm>
          <a:prstGeom prst="rect">
            <a:avLst/>
          </a:prstGeom>
        </p:spPr>
        <p:txBody>
          <a:bodyPr wrap="square">
            <a:spAutoFit/>
          </a:bodyPr>
          <a:lstStyle/>
          <a:p>
            <a:pPr>
              <a:lnSpc>
                <a:spcPct val="160000"/>
              </a:lnSpc>
            </a:pPr>
            <a:r>
              <a:rPr lang="en-US" sz="2800" dirty="0">
                <a:solidFill>
                  <a:srgbClr val="C00000"/>
                </a:solidFill>
                <a:latin typeface="Avenir Medium" panose="02000503020000020003" pitchFamily="2" charset="0"/>
              </a:rPr>
              <a:t>Coreference Resolution</a:t>
            </a:r>
          </a:p>
        </p:txBody>
      </p:sp>
      <p:sp>
        <p:nvSpPr>
          <p:cNvPr id="9" name="Rectangle 8">
            <a:extLst>
              <a:ext uri="{FF2B5EF4-FFF2-40B4-BE49-F238E27FC236}">
                <a16:creationId xmlns:a16="http://schemas.microsoft.com/office/drawing/2014/main" id="{F9989DC6-8E05-884D-9072-D6E1B409EC38}"/>
              </a:ext>
            </a:extLst>
          </p:cNvPr>
          <p:cNvSpPr/>
          <p:nvPr/>
        </p:nvSpPr>
        <p:spPr>
          <a:xfrm>
            <a:off x="3341883" y="1611968"/>
            <a:ext cx="6548261" cy="1217064"/>
          </a:xfrm>
          <a:prstGeom prst="rect">
            <a:avLst/>
          </a:prstGeom>
        </p:spPr>
        <p:txBody>
          <a:bodyPr wrap="square">
            <a:spAutoFit/>
          </a:bodyPr>
          <a:lstStyle/>
          <a:p>
            <a:pPr>
              <a:lnSpc>
                <a:spcPct val="160000"/>
              </a:lnSpc>
            </a:pPr>
            <a:r>
              <a:rPr lang="en-US" sz="2400" b="1" dirty="0">
                <a:solidFill>
                  <a:schemeClr val="bg1"/>
                </a:solidFill>
                <a:latin typeface="Avenir Book" panose="02000503020000020003" pitchFamily="2" charset="0"/>
              </a:rPr>
              <a:t>The task of determining which words all refer to the same underlying real-world </a:t>
            </a:r>
            <a:r>
              <a:rPr lang="en-US" sz="2400" b="1" i="1" dirty="0">
                <a:solidFill>
                  <a:schemeClr val="bg1"/>
                </a:solidFill>
                <a:latin typeface="Avenir Book" panose="02000503020000020003" pitchFamily="2" charset="0"/>
              </a:rPr>
              <a:t>thing</a:t>
            </a:r>
          </a:p>
        </p:txBody>
      </p:sp>
      <p:sp>
        <p:nvSpPr>
          <p:cNvPr id="19" name="Rectangle 18">
            <a:extLst>
              <a:ext uri="{FF2B5EF4-FFF2-40B4-BE49-F238E27FC236}">
                <a16:creationId xmlns:a16="http://schemas.microsoft.com/office/drawing/2014/main" id="{FD1F29CE-78E7-AE45-A69F-3865EC32FA5B}"/>
              </a:ext>
            </a:extLst>
          </p:cNvPr>
          <p:cNvSpPr/>
          <p:nvPr/>
        </p:nvSpPr>
        <p:spPr>
          <a:xfrm>
            <a:off x="2833281" y="3857394"/>
            <a:ext cx="7708738" cy="1293367"/>
          </a:xfrm>
          <a:prstGeom prst="rect">
            <a:avLst/>
          </a:prstGeom>
        </p:spPr>
        <p:txBody>
          <a:bodyPr wrap="square">
            <a:spAutoFit/>
          </a:bodyPr>
          <a:lstStyle/>
          <a:p>
            <a:pPr algn="ctr">
              <a:lnSpc>
                <a:spcPct val="160000"/>
              </a:lnSpc>
            </a:pPr>
            <a:r>
              <a:rPr lang="en-US" sz="5400" dirty="0">
                <a:solidFill>
                  <a:srgbClr val="C00000"/>
                </a:solidFill>
                <a:latin typeface="Avenir Medium" panose="02000503020000020003" pitchFamily="2" charset="0"/>
              </a:rPr>
              <a:t>EASY FOR HUMANS</a:t>
            </a:r>
          </a:p>
        </p:txBody>
      </p:sp>
    </p:spTree>
    <p:extLst>
      <p:ext uri="{BB962C8B-B14F-4D97-AF65-F5344CB8AC3E}">
        <p14:creationId xmlns:p14="http://schemas.microsoft.com/office/powerpoint/2010/main" val="125884309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25</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sp>
        <p:nvSpPr>
          <p:cNvPr id="7" name="TextBox 6">
            <a:extLst>
              <a:ext uri="{FF2B5EF4-FFF2-40B4-BE49-F238E27FC236}">
                <a16:creationId xmlns:a16="http://schemas.microsoft.com/office/drawing/2014/main" id="{EF78F3A9-60B3-8947-AA8B-713639D36E7B}"/>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9" name="Rectangle 8">
            <a:extLst>
              <a:ext uri="{FF2B5EF4-FFF2-40B4-BE49-F238E27FC236}">
                <a16:creationId xmlns:a16="http://schemas.microsoft.com/office/drawing/2014/main" id="{8657BD92-6923-8341-8EE5-9CE39FF281E4}"/>
              </a:ext>
            </a:extLst>
          </p:cNvPr>
          <p:cNvSpPr/>
          <p:nvPr/>
        </p:nvSpPr>
        <p:spPr>
          <a:xfrm>
            <a:off x="336074" y="321733"/>
            <a:ext cx="5970377" cy="3695430"/>
          </a:xfrm>
          <a:prstGeom prst="rect">
            <a:avLst/>
          </a:prstGeom>
          <a:solidFill>
            <a:schemeClr val="tx1">
              <a:alpha val="84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sp>
        <p:nvSpPr>
          <p:cNvPr id="11" name="Rectangle 10">
            <a:extLst>
              <a:ext uri="{FF2B5EF4-FFF2-40B4-BE49-F238E27FC236}">
                <a16:creationId xmlns:a16="http://schemas.microsoft.com/office/drawing/2014/main" id="{9043FAE6-91D8-B845-85AB-22FA39418716}"/>
              </a:ext>
            </a:extLst>
          </p:cNvPr>
          <p:cNvSpPr/>
          <p:nvPr/>
        </p:nvSpPr>
        <p:spPr>
          <a:xfrm>
            <a:off x="901292" y="697646"/>
            <a:ext cx="5074853" cy="2622962"/>
          </a:xfrm>
          <a:prstGeom prst="rect">
            <a:avLst/>
          </a:prstGeom>
        </p:spPr>
        <p:txBody>
          <a:bodyPr wrap="square">
            <a:spAutoFit/>
          </a:bodyPr>
          <a:lstStyle/>
          <a:p>
            <a:pPr algn="ctr">
              <a:lnSpc>
                <a:spcPct val="160000"/>
              </a:lnSpc>
            </a:pPr>
            <a:r>
              <a:rPr lang="en-US" sz="5400" dirty="0">
                <a:solidFill>
                  <a:srgbClr val="C00000"/>
                </a:solidFill>
                <a:latin typeface="Avenir Medium" panose="02000503020000020003" pitchFamily="2" charset="0"/>
              </a:rPr>
              <a:t>State-of-the-art neural model? </a:t>
            </a:r>
          </a:p>
        </p:txBody>
      </p:sp>
      <p:sp>
        <p:nvSpPr>
          <p:cNvPr id="4" name="Rectangle 3">
            <a:extLst>
              <a:ext uri="{FF2B5EF4-FFF2-40B4-BE49-F238E27FC236}">
                <a16:creationId xmlns:a16="http://schemas.microsoft.com/office/drawing/2014/main" id="{4BB2F499-B1FB-914D-B539-6B94EEA8DC6A}"/>
              </a:ext>
            </a:extLst>
          </p:cNvPr>
          <p:cNvSpPr/>
          <p:nvPr/>
        </p:nvSpPr>
        <p:spPr>
          <a:xfrm>
            <a:off x="1483937" y="3696521"/>
            <a:ext cx="4165949" cy="276999"/>
          </a:xfrm>
          <a:prstGeom prst="rect">
            <a:avLst/>
          </a:prstGeom>
        </p:spPr>
        <p:txBody>
          <a:bodyPr wrap="none">
            <a:spAutoFit/>
          </a:bodyPr>
          <a:lstStyle/>
          <a:p>
            <a:r>
              <a:rPr lang="en-US" sz="1200" dirty="0">
                <a:solidFill>
                  <a:schemeClr val="bg1"/>
                </a:solidFill>
                <a:latin typeface="Avenir Light" panose="020B0402020203020204" pitchFamily="34" charset="77"/>
              </a:rPr>
              <a:t>End-to-end Neural Coreference Resolution. Lee et al. 2017</a:t>
            </a:r>
          </a:p>
        </p:txBody>
      </p:sp>
    </p:spTree>
    <p:extLst>
      <p:ext uri="{BB962C8B-B14F-4D97-AF65-F5344CB8AC3E}">
        <p14:creationId xmlns:p14="http://schemas.microsoft.com/office/powerpoint/2010/main" val="249925805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26</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9" name="Rounded Rectangle 8">
            <a:extLst>
              <a:ext uri="{FF2B5EF4-FFF2-40B4-BE49-F238E27FC236}">
                <a16:creationId xmlns:a16="http://schemas.microsoft.com/office/drawing/2014/main" id="{5575501E-98B0-8E4A-8366-81D2AF3390DE}"/>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0583F08-5034-ED4A-A2EE-C91043C60D52}"/>
              </a:ext>
            </a:extLst>
          </p:cNvPr>
          <p:cNvSpPr/>
          <p:nvPr/>
        </p:nvSpPr>
        <p:spPr>
          <a:xfrm>
            <a:off x="10389870" y="2647105"/>
            <a:ext cx="28956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5577AF24-29C8-0A4C-A401-1F377352119F}"/>
              </a:ext>
            </a:extLst>
          </p:cNvPr>
          <p:cNvSpPr/>
          <p:nvPr/>
        </p:nvSpPr>
        <p:spPr>
          <a:xfrm>
            <a:off x="8846820" y="3747646"/>
            <a:ext cx="1832610" cy="525780"/>
          </a:xfrm>
          <a:prstGeom prst="roundRect">
            <a:avLst/>
          </a:prstGeom>
          <a:solidFill>
            <a:srgbClr val="E247EC">
              <a:alpha val="38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35ED490-1C83-FE43-B363-FF6F60F4F338}"/>
              </a:ext>
            </a:extLst>
          </p:cNvPr>
          <p:cNvSpPr/>
          <p:nvPr/>
        </p:nvSpPr>
        <p:spPr>
          <a:xfrm>
            <a:off x="11429999" y="3754746"/>
            <a:ext cx="414021" cy="525780"/>
          </a:xfrm>
          <a:prstGeom prst="roundRect">
            <a:avLst/>
          </a:prstGeom>
          <a:solidFill>
            <a:srgbClr val="E247EC">
              <a:alpha val="38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4D4AEA4-9975-514A-B796-7A9009CC0B8F}"/>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
        <p:nvSpPr>
          <p:cNvPr id="17" name="Rectangle 16">
            <a:extLst>
              <a:ext uri="{FF2B5EF4-FFF2-40B4-BE49-F238E27FC236}">
                <a16:creationId xmlns:a16="http://schemas.microsoft.com/office/drawing/2014/main" id="{71BF6893-660E-724D-A383-23296BA72C1E}"/>
              </a:ext>
            </a:extLst>
          </p:cNvPr>
          <p:cNvSpPr/>
          <p:nvPr/>
        </p:nvSpPr>
        <p:spPr>
          <a:xfrm>
            <a:off x="336074" y="321733"/>
            <a:ext cx="5970377" cy="3695430"/>
          </a:xfrm>
          <a:prstGeom prst="rect">
            <a:avLst/>
          </a:prstGeom>
          <a:solidFill>
            <a:schemeClr val="tx1">
              <a:alpha val="84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sp>
        <p:nvSpPr>
          <p:cNvPr id="16" name="Rectangle 15">
            <a:extLst>
              <a:ext uri="{FF2B5EF4-FFF2-40B4-BE49-F238E27FC236}">
                <a16:creationId xmlns:a16="http://schemas.microsoft.com/office/drawing/2014/main" id="{CB9B506F-6FDE-EC4A-8F0C-D173048D3995}"/>
              </a:ext>
            </a:extLst>
          </p:cNvPr>
          <p:cNvSpPr/>
          <p:nvPr/>
        </p:nvSpPr>
        <p:spPr>
          <a:xfrm>
            <a:off x="901292" y="697646"/>
            <a:ext cx="5074853" cy="2622962"/>
          </a:xfrm>
          <a:prstGeom prst="rect">
            <a:avLst/>
          </a:prstGeom>
        </p:spPr>
        <p:txBody>
          <a:bodyPr wrap="square">
            <a:spAutoFit/>
          </a:bodyPr>
          <a:lstStyle/>
          <a:p>
            <a:pPr algn="ctr">
              <a:lnSpc>
                <a:spcPct val="160000"/>
              </a:lnSpc>
            </a:pPr>
            <a:r>
              <a:rPr lang="en-US" sz="5400" dirty="0">
                <a:solidFill>
                  <a:srgbClr val="C00000"/>
                </a:solidFill>
                <a:latin typeface="Avenir Medium" panose="02000503020000020003" pitchFamily="2" charset="0"/>
              </a:rPr>
              <a:t>State-of-the-art neural model? </a:t>
            </a:r>
          </a:p>
        </p:txBody>
      </p:sp>
      <p:sp>
        <p:nvSpPr>
          <p:cNvPr id="18" name="Rectangle 17">
            <a:extLst>
              <a:ext uri="{FF2B5EF4-FFF2-40B4-BE49-F238E27FC236}">
                <a16:creationId xmlns:a16="http://schemas.microsoft.com/office/drawing/2014/main" id="{9A81F80D-F9C5-5F44-8B60-D75688F64523}"/>
              </a:ext>
            </a:extLst>
          </p:cNvPr>
          <p:cNvSpPr/>
          <p:nvPr/>
        </p:nvSpPr>
        <p:spPr>
          <a:xfrm>
            <a:off x="1483937" y="3696521"/>
            <a:ext cx="4165949" cy="276999"/>
          </a:xfrm>
          <a:prstGeom prst="rect">
            <a:avLst/>
          </a:prstGeom>
        </p:spPr>
        <p:txBody>
          <a:bodyPr wrap="none">
            <a:spAutoFit/>
          </a:bodyPr>
          <a:lstStyle/>
          <a:p>
            <a:r>
              <a:rPr lang="en-US" sz="1200" dirty="0">
                <a:solidFill>
                  <a:schemeClr val="bg1"/>
                </a:solidFill>
                <a:latin typeface="Avenir Light" panose="020B0402020203020204" pitchFamily="34" charset="77"/>
              </a:rPr>
              <a:t>End-to-end Neural Coreference Resolution. Lee et al. 2017</a:t>
            </a:r>
          </a:p>
        </p:txBody>
      </p:sp>
    </p:spTree>
    <p:extLst>
      <p:ext uri="{BB962C8B-B14F-4D97-AF65-F5344CB8AC3E}">
        <p14:creationId xmlns:p14="http://schemas.microsoft.com/office/powerpoint/2010/main" val="60860504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27</a:t>
            </a:fld>
            <a:endParaRPr lang="en-US" dirty="0">
              <a:solidFill>
                <a:schemeClr val="tx1">
                  <a:tint val="75000"/>
                  <a:alpha val="80000"/>
                </a:schemeClr>
              </a:solidFill>
            </a:endParaRPr>
          </a:p>
        </p:txBody>
      </p:sp>
      <p:sp>
        <p:nvSpPr>
          <p:cNvPr id="5" name="Rectangle 4">
            <a:extLst>
              <a:ext uri="{FF2B5EF4-FFF2-40B4-BE49-F238E27FC236}">
                <a16:creationId xmlns:a16="http://schemas.microsoft.com/office/drawing/2014/main" id="{ADB4D18C-B164-654C-96B6-205D57470870}"/>
              </a:ext>
            </a:extLst>
          </p:cNvPr>
          <p:cNvSpPr/>
          <p:nvPr/>
        </p:nvSpPr>
        <p:spPr>
          <a:xfrm>
            <a:off x="6320791" y="321733"/>
            <a:ext cx="5639858" cy="6214534"/>
          </a:xfrm>
          <a:prstGeom prst="rect">
            <a:avLst/>
          </a:prstGeom>
          <a:solidFill>
            <a:schemeClr val="tx1"/>
          </a:solid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D5F21255-4865-C84D-A81B-04A4A92DDBA3}"/>
              </a:ext>
            </a:extLst>
          </p:cNvPr>
          <p:cNvPicPr>
            <a:picLocks noChangeAspect="1"/>
          </p:cNvPicPr>
          <p:nvPr/>
        </p:nvPicPr>
        <p:blipFill>
          <a:blip r:embed="rId4"/>
          <a:stretch>
            <a:fillRect/>
          </a:stretch>
        </p:blipFill>
        <p:spPr>
          <a:xfrm>
            <a:off x="9774767" y="405546"/>
            <a:ext cx="2095500" cy="292100"/>
          </a:xfrm>
          <a:prstGeom prst="rect">
            <a:avLst/>
          </a:prstGeom>
        </p:spPr>
      </p:pic>
      <p:pic>
        <p:nvPicPr>
          <p:cNvPr id="6" name="Picture 5">
            <a:extLst>
              <a:ext uri="{FF2B5EF4-FFF2-40B4-BE49-F238E27FC236}">
                <a16:creationId xmlns:a16="http://schemas.microsoft.com/office/drawing/2014/main" id="{B78C598E-3B89-0441-839E-47CA1B8BC113}"/>
              </a:ext>
            </a:extLst>
          </p:cNvPr>
          <p:cNvPicPr>
            <a:picLocks noChangeAspect="1"/>
          </p:cNvPicPr>
          <p:nvPr/>
        </p:nvPicPr>
        <p:blipFill>
          <a:blip r:embed="rId5"/>
          <a:stretch>
            <a:fillRect/>
          </a:stretch>
        </p:blipFill>
        <p:spPr>
          <a:xfrm>
            <a:off x="10822517" y="650645"/>
            <a:ext cx="1041400" cy="317500"/>
          </a:xfrm>
          <a:prstGeom prst="rect">
            <a:avLst/>
          </a:prstGeom>
        </p:spPr>
      </p:pic>
      <p:pic>
        <p:nvPicPr>
          <p:cNvPr id="8" name="Picture 7">
            <a:extLst>
              <a:ext uri="{FF2B5EF4-FFF2-40B4-BE49-F238E27FC236}">
                <a16:creationId xmlns:a16="http://schemas.microsoft.com/office/drawing/2014/main" id="{C5196636-332C-5D45-9C90-B5791B4387D5}"/>
              </a:ext>
            </a:extLst>
          </p:cNvPr>
          <p:cNvPicPr>
            <a:picLocks noChangeAspect="1"/>
          </p:cNvPicPr>
          <p:nvPr/>
        </p:nvPicPr>
        <p:blipFill>
          <a:blip r:embed="rId6"/>
          <a:stretch>
            <a:fillRect/>
          </a:stretch>
        </p:blipFill>
        <p:spPr>
          <a:xfrm>
            <a:off x="6419957" y="381416"/>
            <a:ext cx="2260600" cy="406400"/>
          </a:xfrm>
          <a:prstGeom prst="rect">
            <a:avLst/>
          </a:prstGeom>
        </p:spPr>
      </p:pic>
      <p:sp>
        <p:nvSpPr>
          <p:cNvPr id="9" name="Rounded Rectangle 8">
            <a:extLst>
              <a:ext uri="{FF2B5EF4-FFF2-40B4-BE49-F238E27FC236}">
                <a16:creationId xmlns:a16="http://schemas.microsoft.com/office/drawing/2014/main" id="{5575501E-98B0-8E4A-8366-81D2AF3390DE}"/>
              </a:ext>
            </a:extLst>
          </p:cNvPr>
          <p:cNvSpPr/>
          <p:nvPr/>
        </p:nvSpPr>
        <p:spPr>
          <a:xfrm>
            <a:off x="8595360" y="2114550"/>
            <a:ext cx="237744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0583F08-5034-ED4A-A2EE-C91043C60D52}"/>
              </a:ext>
            </a:extLst>
          </p:cNvPr>
          <p:cNvSpPr/>
          <p:nvPr/>
        </p:nvSpPr>
        <p:spPr>
          <a:xfrm>
            <a:off x="10389870" y="2647105"/>
            <a:ext cx="289560" cy="525780"/>
          </a:xfrm>
          <a:prstGeom prst="roundRect">
            <a:avLst/>
          </a:prstGeom>
          <a:solidFill>
            <a:schemeClr val="accent4">
              <a:lumMod val="40000"/>
              <a:lumOff val="60000"/>
              <a:alpha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5577AF24-29C8-0A4C-A401-1F377352119F}"/>
              </a:ext>
            </a:extLst>
          </p:cNvPr>
          <p:cNvSpPr/>
          <p:nvPr/>
        </p:nvSpPr>
        <p:spPr>
          <a:xfrm>
            <a:off x="8846820" y="3747646"/>
            <a:ext cx="1832610" cy="525780"/>
          </a:xfrm>
          <a:prstGeom prst="roundRect">
            <a:avLst/>
          </a:prstGeom>
          <a:solidFill>
            <a:srgbClr val="FF0000">
              <a:alpha val="40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35ED490-1C83-FE43-B363-FF6F60F4F338}"/>
              </a:ext>
            </a:extLst>
          </p:cNvPr>
          <p:cNvSpPr/>
          <p:nvPr/>
        </p:nvSpPr>
        <p:spPr>
          <a:xfrm>
            <a:off x="11429999" y="3754746"/>
            <a:ext cx="414021" cy="525780"/>
          </a:xfrm>
          <a:prstGeom prst="roundRect">
            <a:avLst/>
          </a:prstGeom>
          <a:solidFill>
            <a:srgbClr val="FF0000">
              <a:alpha val="40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A5701FF-7495-C148-AD5C-7E4BC0BC0387}"/>
              </a:ext>
            </a:extLst>
          </p:cNvPr>
          <p:cNvSpPr txBox="1"/>
          <p:nvPr/>
        </p:nvSpPr>
        <p:spPr>
          <a:xfrm>
            <a:off x="6523250" y="938303"/>
            <a:ext cx="5392208" cy="5584414"/>
          </a:xfrm>
          <a:prstGeom prst="rect">
            <a:avLst/>
          </a:prstGeom>
          <a:noFill/>
        </p:spPr>
        <p:txBody>
          <a:bodyPr wrap="square" rtlCol="0">
            <a:spAutoFit/>
          </a:bodyPr>
          <a:lstStyle/>
          <a:p>
            <a:pPr algn="just">
              <a:lnSpc>
                <a:spcPct val="150000"/>
              </a:lnSpc>
            </a:pPr>
            <a:r>
              <a:rPr lang="en-US" sz="2400" dirty="0">
                <a:solidFill>
                  <a:schemeClr val="bg1"/>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
        <p:nvSpPr>
          <p:cNvPr id="15" name="Rectangle 14">
            <a:extLst>
              <a:ext uri="{FF2B5EF4-FFF2-40B4-BE49-F238E27FC236}">
                <a16:creationId xmlns:a16="http://schemas.microsoft.com/office/drawing/2014/main" id="{35DAD4F5-27CF-FA40-B8CF-A6BC8F2ED58D}"/>
              </a:ext>
            </a:extLst>
          </p:cNvPr>
          <p:cNvSpPr/>
          <p:nvPr/>
        </p:nvSpPr>
        <p:spPr>
          <a:xfrm>
            <a:off x="321733" y="321733"/>
            <a:ext cx="11638916" cy="6200984"/>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8DB61A2-54A8-E541-BAC2-883A88B1FB54}"/>
              </a:ext>
            </a:extLst>
          </p:cNvPr>
          <p:cNvSpPr/>
          <p:nvPr/>
        </p:nvSpPr>
        <p:spPr>
          <a:xfrm>
            <a:off x="2708016" y="1404386"/>
            <a:ext cx="7044787" cy="2622962"/>
          </a:xfrm>
          <a:prstGeom prst="rect">
            <a:avLst/>
          </a:prstGeom>
        </p:spPr>
        <p:txBody>
          <a:bodyPr wrap="square">
            <a:spAutoFit/>
          </a:bodyPr>
          <a:lstStyle/>
          <a:p>
            <a:pPr algn="ctr">
              <a:lnSpc>
                <a:spcPct val="160000"/>
              </a:lnSpc>
            </a:pPr>
            <a:r>
              <a:rPr lang="en-US" sz="5400" dirty="0">
                <a:solidFill>
                  <a:srgbClr val="C00000"/>
                </a:solidFill>
                <a:latin typeface="Avenir Medium" panose="02000503020000020003" pitchFamily="2" charset="0"/>
              </a:rPr>
              <a:t>HARD FOR COMPUTERS</a:t>
            </a:r>
          </a:p>
        </p:txBody>
      </p:sp>
    </p:spTree>
    <p:extLst>
      <p:ext uri="{BB962C8B-B14F-4D97-AF65-F5344CB8AC3E}">
        <p14:creationId xmlns:p14="http://schemas.microsoft.com/office/powerpoint/2010/main" val="357509592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28</a:t>
            </a:fld>
            <a:endParaRPr lang="en-US"/>
          </a:p>
        </p:txBody>
      </p:sp>
      <p:sp>
        <p:nvSpPr>
          <p:cNvPr id="4" name="Rectangle 3">
            <a:extLst>
              <a:ext uri="{FF2B5EF4-FFF2-40B4-BE49-F238E27FC236}">
                <a16:creationId xmlns:a16="http://schemas.microsoft.com/office/drawing/2014/main" id="{7F678AC6-6518-504A-A4C3-8E348484444E}"/>
              </a:ext>
            </a:extLst>
          </p:cNvPr>
          <p:cNvSpPr/>
          <p:nvPr/>
        </p:nvSpPr>
        <p:spPr>
          <a:xfrm>
            <a:off x="2051302" y="266108"/>
            <a:ext cx="8089395" cy="682751"/>
          </a:xfrm>
          <a:prstGeom prst="rect">
            <a:avLst/>
          </a:prstGeom>
        </p:spPr>
        <p:txBody>
          <a:bodyPr wrap="square">
            <a:spAutoFit/>
          </a:bodyPr>
          <a:lstStyle/>
          <a:p>
            <a:pPr algn="ctr">
              <a:lnSpc>
                <a:spcPct val="150000"/>
              </a:lnSpc>
            </a:pPr>
            <a:r>
              <a:rPr lang="en-US" sz="2800" b="1" dirty="0">
                <a:latin typeface="Avenir Book" panose="02000503020000020003" pitchFamily="2" charset="0"/>
              </a:rPr>
              <a:t>Types of referring expressions</a:t>
            </a:r>
          </a:p>
        </p:txBody>
      </p:sp>
      <p:sp>
        <p:nvSpPr>
          <p:cNvPr id="5" name="Rectangle 4">
            <a:extLst>
              <a:ext uri="{FF2B5EF4-FFF2-40B4-BE49-F238E27FC236}">
                <a16:creationId xmlns:a16="http://schemas.microsoft.com/office/drawing/2014/main" id="{009DADE2-771B-D447-BD59-9DB9C0C9541B}"/>
              </a:ext>
            </a:extLst>
          </p:cNvPr>
          <p:cNvSpPr/>
          <p:nvPr/>
        </p:nvSpPr>
        <p:spPr>
          <a:xfrm>
            <a:off x="2396959" y="1318087"/>
            <a:ext cx="8468306" cy="4669035"/>
          </a:xfrm>
          <a:prstGeom prst="rect">
            <a:avLst/>
          </a:prstGeom>
        </p:spPr>
        <p:txBody>
          <a:bodyPr wrap="square">
            <a:spAutoFit/>
          </a:bodyPr>
          <a:lstStyle/>
          <a:p>
            <a:pPr>
              <a:lnSpc>
                <a:spcPct val="150000"/>
              </a:lnSpc>
            </a:pPr>
            <a:r>
              <a:rPr lang="en-US" sz="2000" b="1" dirty="0">
                <a:solidFill>
                  <a:srgbClr val="C00000"/>
                </a:solidFill>
                <a:latin typeface="Avenir Book" panose="02000503020000020003" pitchFamily="2" charset="0"/>
              </a:rPr>
              <a:t>Indefinite noun phrases:</a:t>
            </a:r>
          </a:p>
          <a:p>
            <a:pPr marL="800100" lvl="1" indent="-342900">
              <a:lnSpc>
                <a:spcPct val="150000"/>
              </a:lnSpc>
              <a:buFont typeface="Arial" panose="020B0604020202020204" pitchFamily="34" charset="0"/>
              <a:buChar char="•"/>
            </a:pPr>
            <a:r>
              <a:rPr lang="en-US" sz="2000" b="1" dirty="0">
                <a:latin typeface="Avenir Book" panose="02000503020000020003" pitchFamily="2" charset="0"/>
              </a:rPr>
              <a:t>I saw </a:t>
            </a:r>
            <a:r>
              <a:rPr lang="en-US" sz="2000" b="1" u="sng" dirty="0">
                <a:latin typeface="Avenir Book" panose="02000503020000020003" pitchFamily="2" charset="0"/>
              </a:rPr>
              <a:t>an incredible oak tree </a:t>
            </a:r>
            <a:r>
              <a:rPr lang="en-US" sz="2000" b="1" dirty="0">
                <a:latin typeface="Avenir Book" panose="02000503020000020003" pitchFamily="2" charset="0"/>
              </a:rPr>
              <a:t>today</a:t>
            </a:r>
          </a:p>
          <a:p>
            <a:pPr>
              <a:lnSpc>
                <a:spcPct val="150000"/>
              </a:lnSpc>
            </a:pPr>
            <a:r>
              <a:rPr lang="en-US" sz="2000" b="1" dirty="0">
                <a:solidFill>
                  <a:srgbClr val="C00000"/>
                </a:solidFill>
                <a:latin typeface="Avenir Book" panose="02000503020000020003" pitchFamily="2" charset="0"/>
              </a:rPr>
              <a:t>Definite noun phrases:</a:t>
            </a:r>
          </a:p>
          <a:p>
            <a:pPr marL="800100" lvl="1" indent="-342900">
              <a:lnSpc>
                <a:spcPct val="150000"/>
              </a:lnSpc>
              <a:buFont typeface="Arial" panose="020B0604020202020204" pitchFamily="34" charset="0"/>
              <a:buChar char="•"/>
            </a:pPr>
            <a:r>
              <a:rPr lang="en-US" sz="2000" b="1" dirty="0">
                <a:latin typeface="Avenir Book" panose="02000503020000020003" pitchFamily="2" charset="0"/>
              </a:rPr>
              <a:t>I read about it in </a:t>
            </a:r>
            <a:r>
              <a:rPr lang="en-US" sz="2000" b="1" u="sng" dirty="0">
                <a:latin typeface="Avenir Book" panose="02000503020000020003" pitchFamily="2" charset="0"/>
              </a:rPr>
              <a:t>the</a:t>
            </a:r>
            <a:r>
              <a:rPr lang="en-US" sz="2000" b="1" dirty="0">
                <a:latin typeface="Avenir Book" panose="02000503020000020003" pitchFamily="2" charset="0"/>
              </a:rPr>
              <a:t> New York Times</a:t>
            </a:r>
          </a:p>
          <a:p>
            <a:pPr>
              <a:lnSpc>
                <a:spcPct val="150000"/>
              </a:lnSpc>
            </a:pPr>
            <a:r>
              <a:rPr lang="en-US" sz="2000" b="1" dirty="0">
                <a:solidFill>
                  <a:srgbClr val="C00000"/>
                </a:solidFill>
                <a:latin typeface="Avenir Book" panose="02000503020000020003" pitchFamily="2" charset="0"/>
              </a:rPr>
              <a:t>Pronominal mentions:</a:t>
            </a:r>
          </a:p>
          <a:p>
            <a:pPr marL="800100" lvl="1" indent="-342900">
              <a:lnSpc>
                <a:spcPct val="150000"/>
              </a:lnSpc>
              <a:buFont typeface="Arial" panose="020B0604020202020204" pitchFamily="34" charset="0"/>
              <a:buChar char="•"/>
            </a:pPr>
            <a:r>
              <a:rPr lang="en-US" sz="2000" b="1" dirty="0">
                <a:latin typeface="Avenir Book" panose="02000503020000020003" pitchFamily="2" charset="0"/>
              </a:rPr>
              <a:t>Emily aced the quiz, as </a:t>
            </a:r>
            <a:r>
              <a:rPr lang="en-US" sz="2000" b="1" u="sng" dirty="0">
                <a:latin typeface="Avenir Book" panose="02000503020000020003" pitchFamily="2" charset="0"/>
              </a:rPr>
              <a:t>she</a:t>
            </a:r>
            <a:r>
              <a:rPr lang="en-US" sz="2000" b="1" dirty="0">
                <a:latin typeface="Avenir Book" panose="02000503020000020003" pitchFamily="2" charset="0"/>
              </a:rPr>
              <a:t> expected</a:t>
            </a:r>
          </a:p>
          <a:p>
            <a:pPr>
              <a:lnSpc>
                <a:spcPct val="150000"/>
              </a:lnSpc>
            </a:pPr>
            <a:r>
              <a:rPr lang="en-US" sz="2000" b="1" dirty="0">
                <a:solidFill>
                  <a:srgbClr val="C00000"/>
                </a:solidFill>
                <a:latin typeface="Avenir Book" panose="02000503020000020003" pitchFamily="2" charset="0"/>
              </a:rPr>
              <a:t>Nominal mentions and names:</a:t>
            </a:r>
          </a:p>
          <a:p>
            <a:pPr marL="800100" lvl="1" indent="-342900">
              <a:lnSpc>
                <a:spcPct val="150000"/>
              </a:lnSpc>
              <a:buFont typeface="Arial" panose="020B0604020202020204" pitchFamily="34" charset="0"/>
              <a:buChar char="•"/>
            </a:pPr>
            <a:r>
              <a:rPr lang="en-US" sz="2000" b="1" u="sng" dirty="0">
                <a:latin typeface="Avenir Book" panose="02000503020000020003" pitchFamily="2" charset="0"/>
              </a:rPr>
              <a:t>The amazing marathoner, Des Linden,</a:t>
            </a:r>
            <a:r>
              <a:rPr lang="en-US" sz="2000" b="1" dirty="0">
                <a:latin typeface="Avenir Book" panose="02000503020000020003" pitchFamily="2" charset="0"/>
              </a:rPr>
              <a:t> is a true inspiration</a:t>
            </a:r>
            <a:endParaRPr lang="en-US" sz="2000" b="1" dirty="0">
              <a:solidFill>
                <a:srgbClr val="C00000"/>
              </a:solidFill>
              <a:latin typeface="Avenir Book" panose="02000503020000020003" pitchFamily="2" charset="0"/>
            </a:endParaRPr>
          </a:p>
          <a:p>
            <a:pPr>
              <a:lnSpc>
                <a:spcPct val="150000"/>
              </a:lnSpc>
            </a:pPr>
            <a:r>
              <a:rPr lang="en-US" sz="2000" b="1" dirty="0">
                <a:solidFill>
                  <a:srgbClr val="C00000"/>
                </a:solidFill>
                <a:latin typeface="Avenir Book" panose="02000503020000020003" pitchFamily="2" charset="0"/>
              </a:rPr>
              <a:t>Demonstratives:</a:t>
            </a:r>
          </a:p>
          <a:p>
            <a:pPr marL="800100" lvl="1" indent="-342900">
              <a:lnSpc>
                <a:spcPct val="150000"/>
              </a:lnSpc>
              <a:buFont typeface="Arial" panose="020B0604020202020204" pitchFamily="34" charset="0"/>
              <a:buChar char="•"/>
            </a:pPr>
            <a:r>
              <a:rPr lang="en-US" sz="2000" b="1" u="sng" dirty="0">
                <a:latin typeface="Avenir Book" panose="02000503020000020003" pitchFamily="2" charset="0"/>
              </a:rPr>
              <a:t>These pretzels</a:t>
            </a:r>
            <a:r>
              <a:rPr lang="en-US" sz="2000" b="1" dirty="0">
                <a:latin typeface="Avenir Book" panose="02000503020000020003" pitchFamily="2" charset="0"/>
              </a:rPr>
              <a:t> are making me thirsty.</a:t>
            </a:r>
          </a:p>
        </p:txBody>
      </p:sp>
      <p:sp>
        <p:nvSpPr>
          <p:cNvPr id="6" name="Rectangle 5">
            <a:extLst>
              <a:ext uri="{FF2B5EF4-FFF2-40B4-BE49-F238E27FC236}">
                <a16:creationId xmlns:a16="http://schemas.microsoft.com/office/drawing/2014/main" id="{2C2DF6A2-58BD-2A41-A14D-1302DB39ED68}"/>
              </a:ext>
            </a:extLst>
          </p:cNvPr>
          <p:cNvSpPr/>
          <p:nvPr/>
        </p:nvSpPr>
        <p:spPr>
          <a:xfrm>
            <a:off x="3198231" y="5987018"/>
            <a:ext cx="2515432" cy="369332"/>
          </a:xfrm>
          <a:prstGeom prst="rect">
            <a:avLst/>
          </a:prstGeom>
        </p:spPr>
        <p:txBody>
          <a:bodyPr wrap="none">
            <a:spAutoFit/>
          </a:bodyPr>
          <a:lstStyle/>
          <a:p>
            <a:r>
              <a:rPr lang="en-US" i="1" dirty="0">
                <a:solidFill>
                  <a:srgbClr val="7030A0"/>
                </a:solidFill>
                <a:latin typeface="Avenir Book" panose="02000503020000020003" pitchFamily="2" charset="0"/>
              </a:rPr>
              <a:t>This, that, these, those</a:t>
            </a:r>
            <a:endParaRPr lang="en-US" i="1" dirty="0">
              <a:solidFill>
                <a:srgbClr val="7030A0"/>
              </a:solidFill>
            </a:endParaRPr>
          </a:p>
        </p:txBody>
      </p:sp>
    </p:spTree>
    <p:extLst>
      <p:ext uri="{BB962C8B-B14F-4D97-AF65-F5344CB8AC3E}">
        <p14:creationId xmlns:p14="http://schemas.microsoft.com/office/powerpoint/2010/main" val="4292465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a:extLst>
              <a:ext uri="{FF2B5EF4-FFF2-40B4-BE49-F238E27FC236}">
                <a16:creationId xmlns:a16="http://schemas.microsoft.com/office/drawing/2014/main" id="{28ED2F6C-60A5-BE44-A03E-04673A598E35}"/>
              </a:ext>
            </a:extLst>
          </p:cNvPr>
          <p:cNvSpPr txBox="1">
            <a:spLocks/>
          </p:cNvSpPr>
          <p:nvPr/>
        </p:nvSpPr>
        <p:spPr>
          <a:xfrm>
            <a:off x="2692401" y="1452662"/>
            <a:ext cx="8023968" cy="2704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4000" dirty="0">
                <a:latin typeface="Avenir Light" panose="020B0402020203020204" pitchFamily="34" charset="77"/>
              </a:rPr>
              <a:t>Good models should be able to perform coreference resolution across </a:t>
            </a:r>
            <a:r>
              <a:rPr lang="en-US" sz="4000" dirty="0">
                <a:solidFill>
                  <a:srgbClr val="C00000"/>
                </a:solidFill>
                <a:latin typeface="Avenir Light" panose="020B0402020203020204" pitchFamily="34" charset="77"/>
              </a:rPr>
              <a:t>multiple documents</a:t>
            </a: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29</a:t>
            </a:fld>
            <a:endParaRPr lang="en-US"/>
          </a:p>
        </p:txBody>
      </p:sp>
    </p:spTree>
    <p:extLst>
      <p:ext uri="{BB962C8B-B14F-4D97-AF65-F5344CB8AC3E}">
        <p14:creationId xmlns:p14="http://schemas.microsoft.com/office/powerpoint/2010/main" val="32586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a:t>
            </a:fld>
            <a:endParaRPr lang="en-US" dirty="0"/>
          </a:p>
        </p:txBody>
      </p:sp>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DE55B3"/>
                </a:solidFill>
                <a:latin typeface="Avenir Black" panose="02000503020000020003" pitchFamily="2" charset="0"/>
              </a:rPr>
              <a:t>ANNOUNCEMENTS</a:t>
            </a:r>
          </a:p>
        </p:txBody>
      </p:sp>
      <p:sp>
        <p:nvSpPr>
          <p:cNvPr id="8" name="Rectangle 7">
            <a:extLst>
              <a:ext uri="{FF2B5EF4-FFF2-40B4-BE49-F238E27FC236}">
                <a16:creationId xmlns:a16="http://schemas.microsoft.com/office/drawing/2014/main" id="{6DC880AC-9A27-734E-B6F8-26783E30FB60}"/>
              </a:ext>
            </a:extLst>
          </p:cNvPr>
          <p:cNvSpPr/>
          <p:nvPr/>
        </p:nvSpPr>
        <p:spPr>
          <a:xfrm>
            <a:off x="475344" y="1029833"/>
            <a:ext cx="10243456" cy="2214261"/>
          </a:xfrm>
          <a:prstGeom prst="rect">
            <a:avLst/>
          </a:prstGeom>
        </p:spPr>
        <p:txBody>
          <a:bodyPr wrap="square">
            <a:spAutoFit/>
          </a:bodyPr>
          <a:lstStyle/>
          <a:p>
            <a:pPr marL="342900" indent="-342900">
              <a:lnSpc>
                <a:spcPct val="200000"/>
              </a:lnSpc>
              <a:buFont typeface="Arial" panose="020B0604020202020204" pitchFamily="34" charset="0"/>
              <a:buChar char="•"/>
            </a:pPr>
            <a:r>
              <a:rPr lang="en-US" sz="2400" b="1" dirty="0">
                <a:solidFill>
                  <a:srgbClr val="C00000"/>
                </a:solidFill>
                <a:latin typeface="Avenir Light" panose="020B0402020203020204" pitchFamily="34" charset="77"/>
              </a:rPr>
              <a:t>HW4 </a:t>
            </a:r>
            <a:r>
              <a:rPr lang="en-US" sz="2400" dirty="0">
                <a:latin typeface="Avenir Light" panose="020B0402020203020204" pitchFamily="34" charset="77"/>
              </a:rPr>
              <a:t>is out</a:t>
            </a:r>
            <a:endParaRPr lang="en-US" sz="2400" dirty="0">
              <a:highlight>
                <a:srgbClr val="FFFF00"/>
              </a:highlight>
              <a:latin typeface="Avenir Light" panose="020B0402020203020204" pitchFamily="34" charset="77"/>
            </a:endParaRPr>
          </a:p>
          <a:p>
            <a:pPr marL="342900" indent="-342900">
              <a:lnSpc>
                <a:spcPct val="200000"/>
              </a:lnSpc>
              <a:buFont typeface="Arial" panose="020B0604020202020204" pitchFamily="34" charset="0"/>
              <a:buChar char="•"/>
            </a:pPr>
            <a:r>
              <a:rPr lang="en-US" sz="2400" b="1" dirty="0">
                <a:solidFill>
                  <a:srgbClr val="C00000"/>
                </a:solidFill>
                <a:latin typeface="Avenir Light" panose="020B0402020203020204" pitchFamily="34" charset="77"/>
              </a:rPr>
              <a:t>HW2 </a:t>
            </a:r>
            <a:r>
              <a:rPr lang="en-US" sz="2400" b="1" dirty="0">
                <a:latin typeface="Avenir Light" panose="020B0402020203020204" pitchFamily="34" charset="77"/>
              </a:rPr>
              <a:t>and</a:t>
            </a:r>
            <a:r>
              <a:rPr lang="en-US" sz="2400" b="1" dirty="0">
                <a:solidFill>
                  <a:srgbClr val="C00000"/>
                </a:solidFill>
                <a:latin typeface="Avenir Light" panose="020B0402020203020204" pitchFamily="34" charset="77"/>
              </a:rPr>
              <a:t> Phase 2 </a:t>
            </a:r>
            <a:r>
              <a:rPr lang="en-US" sz="2400" b="1" dirty="0">
                <a:latin typeface="Avenir Light" panose="020B0402020203020204" pitchFamily="34" charset="77"/>
              </a:rPr>
              <a:t>are </a:t>
            </a:r>
            <a:r>
              <a:rPr lang="en-US" sz="2400" b="1" dirty="0">
                <a:solidFill>
                  <a:srgbClr val="C00000"/>
                </a:solidFill>
                <a:latin typeface="Avenir Light" panose="020B0402020203020204" pitchFamily="34" charset="77"/>
              </a:rPr>
              <a:t>Quiz 5 </a:t>
            </a:r>
            <a:r>
              <a:rPr lang="en-US" sz="2400" b="1" dirty="0">
                <a:latin typeface="Avenir Light" panose="020B0402020203020204" pitchFamily="34" charset="77"/>
              </a:rPr>
              <a:t>have been graded</a:t>
            </a:r>
          </a:p>
          <a:p>
            <a:pPr marL="342900" indent="-342900">
              <a:lnSpc>
                <a:spcPct val="200000"/>
              </a:lnSpc>
              <a:buFont typeface="Arial" panose="020B0604020202020204" pitchFamily="34" charset="0"/>
              <a:buChar char="•"/>
            </a:pPr>
            <a:r>
              <a:rPr lang="en-US" sz="2400" b="1" dirty="0">
                <a:solidFill>
                  <a:srgbClr val="C00000"/>
                </a:solidFill>
                <a:latin typeface="Avenir Light" panose="020B0402020203020204" pitchFamily="34" charset="77"/>
              </a:rPr>
              <a:t>Research Project Phase 3 </a:t>
            </a:r>
            <a:r>
              <a:rPr lang="en-US" sz="2400" dirty="0">
                <a:latin typeface="Avenir Light" panose="020B0402020203020204" pitchFamily="34" charset="77"/>
              </a:rPr>
              <a:t>due </a:t>
            </a:r>
            <a:r>
              <a:rPr lang="en-US" sz="2400" dirty="0">
                <a:highlight>
                  <a:srgbClr val="FFFF00"/>
                </a:highlight>
                <a:latin typeface="Avenir Light" panose="020B0402020203020204" pitchFamily="34" charset="77"/>
              </a:rPr>
              <a:t>Oct 28 (Thurs) @ 11:59pm</a:t>
            </a:r>
          </a:p>
        </p:txBody>
      </p:sp>
    </p:spTree>
    <p:extLst>
      <p:ext uri="{BB962C8B-B14F-4D97-AF65-F5344CB8AC3E}">
        <p14:creationId xmlns:p14="http://schemas.microsoft.com/office/powerpoint/2010/main" val="2811529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30</a:t>
            </a:fld>
            <a:endParaRPr lang="en-US"/>
          </a:p>
        </p:txBody>
      </p:sp>
      <p:sp>
        <p:nvSpPr>
          <p:cNvPr id="4" name="Rectangle 3">
            <a:extLst>
              <a:ext uri="{FF2B5EF4-FFF2-40B4-BE49-F238E27FC236}">
                <a16:creationId xmlns:a16="http://schemas.microsoft.com/office/drawing/2014/main" id="{8846F22D-B542-E441-AE6F-1ADFC2E118A1}"/>
              </a:ext>
            </a:extLst>
          </p:cNvPr>
          <p:cNvSpPr/>
          <p:nvPr/>
        </p:nvSpPr>
        <p:spPr>
          <a:xfrm>
            <a:off x="231276" y="278341"/>
            <a:ext cx="5639858" cy="6214534"/>
          </a:xfrm>
          <a:prstGeom prst="rect">
            <a:avLst/>
          </a:prstGeom>
          <a:no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5" name="Picture 4">
            <a:extLst>
              <a:ext uri="{FF2B5EF4-FFF2-40B4-BE49-F238E27FC236}">
                <a16:creationId xmlns:a16="http://schemas.microsoft.com/office/drawing/2014/main" id="{E9F3EB6B-5943-BA40-A53A-1240A9F65089}"/>
              </a:ext>
            </a:extLst>
          </p:cNvPr>
          <p:cNvPicPr>
            <a:picLocks noChangeAspect="1"/>
          </p:cNvPicPr>
          <p:nvPr/>
        </p:nvPicPr>
        <p:blipFill>
          <a:blip r:embed="rId2"/>
          <a:stretch>
            <a:fillRect/>
          </a:stretch>
        </p:blipFill>
        <p:spPr>
          <a:xfrm>
            <a:off x="3685252" y="215472"/>
            <a:ext cx="2095500" cy="292100"/>
          </a:xfrm>
          <a:prstGeom prst="rect">
            <a:avLst/>
          </a:prstGeom>
        </p:spPr>
      </p:pic>
      <p:pic>
        <p:nvPicPr>
          <p:cNvPr id="6" name="Picture 5">
            <a:extLst>
              <a:ext uri="{FF2B5EF4-FFF2-40B4-BE49-F238E27FC236}">
                <a16:creationId xmlns:a16="http://schemas.microsoft.com/office/drawing/2014/main" id="{44278B8D-B372-7942-B2EC-617690FBB25B}"/>
              </a:ext>
            </a:extLst>
          </p:cNvPr>
          <p:cNvPicPr>
            <a:picLocks noChangeAspect="1"/>
          </p:cNvPicPr>
          <p:nvPr/>
        </p:nvPicPr>
        <p:blipFill>
          <a:blip r:embed="rId3"/>
          <a:stretch>
            <a:fillRect/>
          </a:stretch>
        </p:blipFill>
        <p:spPr>
          <a:xfrm>
            <a:off x="4784543" y="503108"/>
            <a:ext cx="1041400" cy="317500"/>
          </a:xfrm>
          <a:prstGeom prst="rect">
            <a:avLst/>
          </a:prstGeom>
        </p:spPr>
      </p:pic>
      <p:sp>
        <p:nvSpPr>
          <p:cNvPr id="7" name="Rounded Rectangle 6">
            <a:extLst>
              <a:ext uri="{FF2B5EF4-FFF2-40B4-BE49-F238E27FC236}">
                <a16:creationId xmlns:a16="http://schemas.microsoft.com/office/drawing/2014/main" id="{507BA22F-7FCC-C74C-B6AE-340F28EC4EF2}"/>
              </a:ext>
            </a:extLst>
          </p:cNvPr>
          <p:cNvSpPr/>
          <p:nvPr/>
        </p:nvSpPr>
        <p:spPr>
          <a:xfrm>
            <a:off x="350855" y="2931370"/>
            <a:ext cx="2022422"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1CC42C7-CF45-774C-9ECC-16EF880CAECC}"/>
              </a:ext>
            </a:extLst>
          </p:cNvPr>
          <p:cNvPicPr>
            <a:picLocks noChangeAspect="1"/>
          </p:cNvPicPr>
          <p:nvPr/>
        </p:nvPicPr>
        <p:blipFill>
          <a:blip r:embed="rId4"/>
          <a:stretch>
            <a:fillRect/>
          </a:stretch>
        </p:blipFill>
        <p:spPr>
          <a:xfrm>
            <a:off x="361585" y="175474"/>
            <a:ext cx="2846793" cy="511783"/>
          </a:xfrm>
          <a:prstGeom prst="rect">
            <a:avLst/>
          </a:prstGeom>
        </p:spPr>
      </p:pic>
      <p:sp>
        <p:nvSpPr>
          <p:cNvPr id="9" name="Rounded Rectangle 8">
            <a:extLst>
              <a:ext uri="{FF2B5EF4-FFF2-40B4-BE49-F238E27FC236}">
                <a16:creationId xmlns:a16="http://schemas.microsoft.com/office/drawing/2014/main" id="{34D52FDD-2AAB-5B4A-A3F1-FBBD59176F53}"/>
              </a:ext>
            </a:extLst>
          </p:cNvPr>
          <p:cNvSpPr/>
          <p:nvPr/>
        </p:nvSpPr>
        <p:spPr>
          <a:xfrm>
            <a:off x="3636818" y="2931370"/>
            <a:ext cx="1745162" cy="35234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4A6F19FE-228C-ED4C-BDB6-DCFCAE08AD62}"/>
              </a:ext>
            </a:extLst>
          </p:cNvPr>
          <p:cNvSpPr/>
          <p:nvPr/>
        </p:nvSpPr>
        <p:spPr>
          <a:xfrm>
            <a:off x="354587" y="5233133"/>
            <a:ext cx="1265566" cy="352341"/>
          </a:xfrm>
          <a:prstGeom prst="roundRect">
            <a:avLst/>
          </a:prstGeom>
          <a:solidFill>
            <a:schemeClr val="accent5">
              <a:lumMod val="60000"/>
              <a:lumOff val="40000"/>
              <a:alpha val="88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BE1DBBA-9590-484B-84C1-FBD6C8F04A83}"/>
              </a:ext>
            </a:extLst>
          </p:cNvPr>
          <p:cNvCxnSpPr>
            <a:cxnSpLocks/>
          </p:cNvCxnSpPr>
          <p:nvPr/>
        </p:nvCxnSpPr>
        <p:spPr>
          <a:xfrm>
            <a:off x="6064046" y="215472"/>
            <a:ext cx="0" cy="6330939"/>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68DF091-FE80-5840-A579-C063810102FB}"/>
              </a:ext>
            </a:extLst>
          </p:cNvPr>
          <p:cNvPicPr>
            <a:picLocks noChangeAspect="1"/>
          </p:cNvPicPr>
          <p:nvPr/>
        </p:nvPicPr>
        <p:blipFill>
          <a:blip r:embed="rId5"/>
          <a:stretch>
            <a:fillRect/>
          </a:stretch>
        </p:blipFill>
        <p:spPr>
          <a:xfrm>
            <a:off x="6345573" y="215472"/>
            <a:ext cx="762382" cy="801986"/>
          </a:xfrm>
          <a:prstGeom prst="rect">
            <a:avLst/>
          </a:prstGeom>
        </p:spPr>
      </p:pic>
      <p:pic>
        <p:nvPicPr>
          <p:cNvPr id="16" name="Picture 15">
            <a:extLst>
              <a:ext uri="{FF2B5EF4-FFF2-40B4-BE49-F238E27FC236}">
                <a16:creationId xmlns:a16="http://schemas.microsoft.com/office/drawing/2014/main" id="{C60FA69A-F106-4746-997E-8229A3384983}"/>
              </a:ext>
            </a:extLst>
          </p:cNvPr>
          <p:cNvPicPr>
            <a:picLocks noChangeAspect="1"/>
          </p:cNvPicPr>
          <p:nvPr/>
        </p:nvPicPr>
        <p:blipFill>
          <a:blip r:embed="rId6"/>
          <a:stretch>
            <a:fillRect/>
          </a:stretch>
        </p:blipFill>
        <p:spPr>
          <a:xfrm>
            <a:off x="8509000" y="318958"/>
            <a:ext cx="3321414" cy="306755"/>
          </a:xfrm>
          <a:prstGeom prst="rect">
            <a:avLst/>
          </a:prstGeom>
        </p:spPr>
      </p:pic>
      <p:pic>
        <p:nvPicPr>
          <p:cNvPr id="17" name="Picture 16">
            <a:extLst>
              <a:ext uri="{FF2B5EF4-FFF2-40B4-BE49-F238E27FC236}">
                <a16:creationId xmlns:a16="http://schemas.microsoft.com/office/drawing/2014/main" id="{ED0AF65F-349A-924C-A74A-22EC9744EDFB}"/>
              </a:ext>
            </a:extLst>
          </p:cNvPr>
          <p:cNvPicPr>
            <a:picLocks noChangeAspect="1"/>
          </p:cNvPicPr>
          <p:nvPr/>
        </p:nvPicPr>
        <p:blipFill>
          <a:blip r:embed="rId7"/>
          <a:stretch>
            <a:fillRect/>
          </a:stretch>
        </p:blipFill>
        <p:spPr>
          <a:xfrm>
            <a:off x="10379210" y="625713"/>
            <a:ext cx="1451204" cy="279491"/>
          </a:xfrm>
          <a:prstGeom prst="rect">
            <a:avLst/>
          </a:prstGeom>
        </p:spPr>
      </p:pic>
      <p:sp>
        <p:nvSpPr>
          <p:cNvPr id="24" name="Rounded Rectangle 23">
            <a:extLst>
              <a:ext uri="{FF2B5EF4-FFF2-40B4-BE49-F238E27FC236}">
                <a16:creationId xmlns:a16="http://schemas.microsoft.com/office/drawing/2014/main" id="{71752952-D215-584F-977D-B22E26BAFB3A}"/>
              </a:ext>
            </a:extLst>
          </p:cNvPr>
          <p:cNvSpPr/>
          <p:nvPr/>
        </p:nvSpPr>
        <p:spPr>
          <a:xfrm>
            <a:off x="3395252" y="3850863"/>
            <a:ext cx="1441253"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DE43630-B026-F44B-9BC5-F549D71F02AE}"/>
              </a:ext>
            </a:extLst>
          </p:cNvPr>
          <p:cNvSpPr/>
          <p:nvPr/>
        </p:nvSpPr>
        <p:spPr>
          <a:xfrm>
            <a:off x="5318479" y="3840358"/>
            <a:ext cx="403221"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2AF2D00A-CDFE-8D49-8637-C7DE81276391}"/>
              </a:ext>
            </a:extLst>
          </p:cNvPr>
          <p:cNvSpPr/>
          <p:nvPr/>
        </p:nvSpPr>
        <p:spPr>
          <a:xfrm>
            <a:off x="1135055" y="3390165"/>
            <a:ext cx="271825"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AA49208-565E-7749-AD16-1EF2177D8477}"/>
              </a:ext>
            </a:extLst>
          </p:cNvPr>
          <p:cNvSpPr/>
          <p:nvPr/>
        </p:nvSpPr>
        <p:spPr>
          <a:xfrm>
            <a:off x="7574163" y="2480916"/>
            <a:ext cx="1814203"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F3B24126-7BD0-2645-A718-A4A415FCA3E6}"/>
              </a:ext>
            </a:extLst>
          </p:cNvPr>
          <p:cNvSpPr/>
          <p:nvPr/>
        </p:nvSpPr>
        <p:spPr>
          <a:xfrm>
            <a:off x="9506607" y="2935885"/>
            <a:ext cx="1594946" cy="352339"/>
          </a:xfrm>
          <a:prstGeom prst="roundRect">
            <a:avLst/>
          </a:prstGeom>
          <a:solidFill>
            <a:srgbClr val="92D050">
              <a:alpha val="6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EBC3FF8D-755C-C34C-BEB2-CF678986E33E}"/>
              </a:ext>
            </a:extLst>
          </p:cNvPr>
          <p:cNvSpPr/>
          <p:nvPr/>
        </p:nvSpPr>
        <p:spPr>
          <a:xfrm>
            <a:off x="9194800" y="2004180"/>
            <a:ext cx="921114" cy="352339"/>
          </a:xfrm>
          <a:prstGeom prst="roundRect">
            <a:avLst/>
          </a:prstGeom>
          <a:solidFill>
            <a:srgbClr val="7030A0">
              <a:alpha val="36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06DEB77-74E7-FE4B-89B4-8CBA09993757}"/>
              </a:ext>
            </a:extLst>
          </p:cNvPr>
          <p:cNvSpPr txBox="1"/>
          <p:nvPr/>
        </p:nvSpPr>
        <p:spPr>
          <a:xfrm>
            <a:off x="338039" y="1879783"/>
            <a:ext cx="5392208" cy="4207370"/>
          </a:xfrm>
          <a:prstGeom prst="rect">
            <a:avLst/>
          </a:prstGeom>
          <a:noFill/>
        </p:spPr>
        <p:txBody>
          <a:bodyPr wrap="square" rtlCol="0">
            <a:spAutoFit/>
          </a:bodyPr>
          <a:lstStyle/>
          <a:p>
            <a:pPr algn="just">
              <a:lnSpc>
                <a:spcPct val="150000"/>
              </a:lnSpc>
            </a:pPr>
            <a:r>
              <a:rPr lang="en-US" sz="2000" dirty="0">
                <a:solidFill>
                  <a:schemeClr val="tx1">
                    <a:lumMod val="85000"/>
                    <a:lumOff val="15000"/>
                  </a:schemeClr>
                </a:solidFill>
                <a:latin typeface="Avenir Book" panose="02000503020000020003" pitchFamily="2" charset="0"/>
              </a:rPr>
              <a:t>In the end, a full moon succeeded where puny machines could not, wrenching the mammoth barge out of the Egyptian mud in which it became wedged six days earlier. A spring tide finally set the Ever Given and its enormous stack of 18,300 shipping containers afloat again, drawing cheers from Egyptians on the shore and a virtual world beyond.</a:t>
            </a:r>
          </a:p>
        </p:txBody>
      </p:sp>
      <p:sp>
        <p:nvSpPr>
          <p:cNvPr id="21" name="TextBox 20">
            <a:extLst>
              <a:ext uri="{FF2B5EF4-FFF2-40B4-BE49-F238E27FC236}">
                <a16:creationId xmlns:a16="http://schemas.microsoft.com/office/drawing/2014/main" id="{D4FDC599-5221-AC4D-8790-3BF67245C68A}"/>
              </a:ext>
            </a:extLst>
          </p:cNvPr>
          <p:cNvSpPr txBox="1"/>
          <p:nvPr/>
        </p:nvSpPr>
        <p:spPr>
          <a:xfrm>
            <a:off x="6438206" y="1879783"/>
            <a:ext cx="5392208" cy="3284041"/>
          </a:xfrm>
          <a:prstGeom prst="rect">
            <a:avLst/>
          </a:prstGeom>
          <a:noFill/>
        </p:spPr>
        <p:txBody>
          <a:bodyPr wrap="square" rtlCol="0">
            <a:spAutoFit/>
          </a:bodyPr>
          <a:lstStyle/>
          <a:p>
            <a:pPr algn="just">
              <a:lnSpc>
                <a:spcPct val="150000"/>
              </a:lnSpc>
            </a:pPr>
            <a:r>
              <a:rPr lang="en-US" sz="2000" b="1" dirty="0">
                <a:solidFill>
                  <a:schemeClr val="tx1">
                    <a:lumMod val="85000"/>
                    <a:lumOff val="15000"/>
                  </a:schemeClr>
                </a:solidFill>
                <a:latin typeface="Avenir Book" panose="02000503020000020003" pitchFamily="2" charset="0"/>
              </a:rPr>
              <a:t>SUEZ, Egypt (AP) </a:t>
            </a:r>
            <a:r>
              <a:rPr lang="en-US" sz="2000" dirty="0">
                <a:solidFill>
                  <a:schemeClr val="tx1">
                    <a:lumMod val="85000"/>
                    <a:lumOff val="15000"/>
                  </a:schemeClr>
                </a:solidFill>
                <a:latin typeface="Avenir Book" panose="02000503020000020003" pitchFamily="2" charset="0"/>
              </a:rPr>
              <a:t>— Experts boarded the massive container ship Tuesday that had blocked Egypt’s vital Suez Canal and disrupted global trade for nearly a week, seeking answers to a single question that could have billions of dollars in legal repercussions: What went wrong?</a:t>
            </a:r>
          </a:p>
        </p:txBody>
      </p:sp>
    </p:spTree>
    <p:extLst>
      <p:ext uri="{BB962C8B-B14F-4D97-AF65-F5344CB8AC3E}">
        <p14:creationId xmlns:p14="http://schemas.microsoft.com/office/powerpoint/2010/main" val="1168312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a:extLst>
              <a:ext uri="{FF2B5EF4-FFF2-40B4-BE49-F238E27FC236}">
                <a16:creationId xmlns:a16="http://schemas.microsoft.com/office/drawing/2014/main" id="{28ED2F6C-60A5-BE44-A03E-04673A598E35}"/>
              </a:ext>
            </a:extLst>
          </p:cNvPr>
          <p:cNvSpPr txBox="1">
            <a:spLocks/>
          </p:cNvSpPr>
          <p:nvPr/>
        </p:nvSpPr>
        <p:spPr>
          <a:xfrm>
            <a:off x="2534455" y="1546935"/>
            <a:ext cx="7123089" cy="1137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4000" dirty="0">
                <a:latin typeface="Avenir Light" panose="020B0402020203020204" pitchFamily="34" charset="77"/>
              </a:rPr>
              <a:t>And handle </a:t>
            </a:r>
            <a:r>
              <a:rPr lang="en-US" sz="4000" dirty="0">
                <a:solidFill>
                  <a:srgbClr val="C00000"/>
                </a:solidFill>
                <a:latin typeface="Avenir Light" panose="020B0402020203020204" pitchFamily="34" charset="77"/>
              </a:rPr>
              <a:t>events</a:t>
            </a: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31</a:t>
            </a:fld>
            <a:endParaRPr lang="en-US"/>
          </a:p>
        </p:txBody>
      </p:sp>
      <p:pic>
        <p:nvPicPr>
          <p:cNvPr id="1026" name="Picture 2" descr="Snowboarder on Google Android 11.0 December 2020 Feature Drop">
            <a:extLst>
              <a:ext uri="{FF2B5EF4-FFF2-40B4-BE49-F238E27FC236}">
                <a16:creationId xmlns:a16="http://schemas.microsoft.com/office/drawing/2014/main" id="{26B18FB5-E8EB-D545-BFD6-BDB60E1B0BA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8040" y="3063875"/>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rson Cartwheeling on Google Android 11.0 December 2020 Feature Drop">
            <a:extLst>
              <a:ext uri="{FF2B5EF4-FFF2-40B4-BE49-F238E27FC236}">
                <a16:creationId xmlns:a16="http://schemas.microsoft.com/office/drawing/2014/main" id="{6B505729-B2E3-4D43-904E-E704C74CE1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07121" y="3063875"/>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rench on Google Android 11.0 December 2020 Feature Drop">
            <a:extLst>
              <a:ext uri="{FF2B5EF4-FFF2-40B4-BE49-F238E27FC236}">
                <a16:creationId xmlns:a16="http://schemas.microsoft.com/office/drawing/2014/main" id="{081B30A1-7AA6-5E45-9783-542E9C3B72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85680" y="3063875"/>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llision on Google Android 11.0 December 2020 Feature Drop">
            <a:extLst>
              <a:ext uri="{FF2B5EF4-FFF2-40B4-BE49-F238E27FC236}">
                <a16:creationId xmlns:a16="http://schemas.microsoft.com/office/drawing/2014/main" id="{55B57712-6EBA-574A-B8DB-0C9B78F3613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20863" y="3063875"/>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130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32</a:t>
            </a:fld>
            <a:endParaRPr lang="en-US"/>
          </a:p>
        </p:txBody>
      </p:sp>
      <p:sp>
        <p:nvSpPr>
          <p:cNvPr id="4" name="Rectangle 3">
            <a:extLst>
              <a:ext uri="{FF2B5EF4-FFF2-40B4-BE49-F238E27FC236}">
                <a16:creationId xmlns:a16="http://schemas.microsoft.com/office/drawing/2014/main" id="{8846F22D-B542-E441-AE6F-1ADFC2E118A1}"/>
              </a:ext>
            </a:extLst>
          </p:cNvPr>
          <p:cNvSpPr/>
          <p:nvPr/>
        </p:nvSpPr>
        <p:spPr>
          <a:xfrm>
            <a:off x="231276" y="278341"/>
            <a:ext cx="5639858" cy="6214534"/>
          </a:xfrm>
          <a:prstGeom prst="rect">
            <a:avLst/>
          </a:prstGeom>
          <a:no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5" name="Picture 4">
            <a:extLst>
              <a:ext uri="{FF2B5EF4-FFF2-40B4-BE49-F238E27FC236}">
                <a16:creationId xmlns:a16="http://schemas.microsoft.com/office/drawing/2014/main" id="{E9F3EB6B-5943-BA40-A53A-1240A9F65089}"/>
              </a:ext>
            </a:extLst>
          </p:cNvPr>
          <p:cNvPicPr>
            <a:picLocks noChangeAspect="1"/>
          </p:cNvPicPr>
          <p:nvPr/>
        </p:nvPicPr>
        <p:blipFill>
          <a:blip r:embed="rId2"/>
          <a:stretch>
            <a:fillRect/>
          </a:stretch>
        </p:blipFill>
        <p:spPr>
          <a:xfrm>
            <a:off x="3685252" y="215472"/>
            <a:ext cx="2095500" cy="292100"/>
          </a:xfrm>
          <a:prstGeom prst="rect">
            <a:avLst/>
          </a:prstGeom>
        </p:spPr>
      </p:pic>
      <p:pic>
        <p:nvPicPr>
          <p:cNvPr id="6" name="Picture 5">
            <a:extLst>
              <a:ext uri="{FF2B5EF4-FFF2-40B4-BE49-F238E27FC236}">
                <a16:creationId xmlns:a16="http://schemas.microsoft.com/office/drawing/2014/main" id="{44278B8D-B372-7942-B2EC-617690FBB25B}"/>
              </a:ext>
            </a:extLst>
          </p:cNvPr>
          <p:cNvPicPr>
            <a:picLocks noChangeAspect="1"/>
          </p:cNvPicPr>
          <p:nvPr/>
        </p:nvPicPr>
        <p:blipFill>
          <a:blip r:embed="rId3"/>
          <a:stretch>
            <a:fillRect/>
          </a:stretch>
        </p:blipFill>
        <p:spPr>
          <a:xfrm>
            <a:off x="4784543" y="503108"/>
            <a:ext cx="1041400" cy="317500"/>
          </a:xfrm>
          <a:prstGeom prst="rect">
            <a:avLst/>
          </a:prstGeom>
        </p:spPr>
      </p:pic>
      <p:sp>
        <p:nvSpPr>
          <p:cNvPr id="7" name="Rounded Rectangle 6">
            <a:extLst>
              <a:ext uri="{FF2B5EF4-FFF2-40B4-BE49-F238E27FC236}">
                <a16:creationId xmlns:a16="http://schemas.microsoft.com/office/drawing/2014/main" id="{507BA22F-7FCC-C74C-B6AE-340F28EC4EF2}"/>
              </a:ext>
            </a:extLst>
          </p:cNvPr>
          <p:cNvSpPr/>
          <p:nvPr/>
        </p:nvSpPr>
        <p:spPr>
          <a:xfrm>
            <a:off x="350855" y="2931370"/>
            <a:ext cx="2022422"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1CC42C7-CF45-774C-9ECC-16EF880CAECC}"/>
              </a:ext>
            </a:extLst>
          </p:cNvPr>
          <p:cNvPicPr>
            <a:picLocks noChangeAspect="1"/>
          </p:cNvPicPr>
          <p:nvPr/>
        </p:nvPicPr>
        <p:blipFill>
          <a:blip r:embed="rId4"/>
          <a:stretch>
            <a:fillRect/>
          </a:stretch>
        </p:blipFill>
        <p:spPr>
          <a:xfrm>
            <a:off x="361585" y="175474"/>
            <a:ext cx="2846793" cy="511783"/>
          </a:xfrm>
          <a:prstGeom prst="rect">
            <a:avLst/>
          </a:prstGeom>
        </p:spPr>
      </p:pic>
      <p:sp>
        <p:nvSpPr>
          <p:cNvPr id="9" name="Rounded Rectangle 8">
            <a:extLst>
              <a:ext uri="{FF2B5EF4-FFF2-40B4-BE49-F238E27FC236}">
                <a16:creationId xmlns:a16="http://schemas.microsoft.com/office/drawing/2014/main" id="{34D52FDD-2AAB-5B4A-A3F1-FBBD59176F53}"/>
              </a:ext>
            </a:extLst>
          </p:cNvPr>
          <p:cNvSpPr/>
          <p:nvPr/>
        </p:nvSpPr>
        <p:spPr>
          <a:xfrm>
            <a:off x="3636818" y="2931370"/>
            <a:ext cx="1745162" cy="35234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BE1DBBA-9590-484B-84C1-FBD6C8F04A83}"/>
              </a:ext>
            </a:extLst>
          </p:cNvPr>
          <p:cNvCxnSpPr>
            <a:cxnSpLocks/>
          </p:cNvCxnSpPr>
          <p:nvPr/>
        </p:nvCxnSpPr>
        <p:spPr>
          <a:xfrm>
            <a:off x="6064046" y="215472"/>
            <a:ext cx="0" cy="6330939"/>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68DF091-FE80-5840-A579-C063810102FB}"/>
              </a:ext>
            </a:extLst>
          </p:cNvPr>
          <p:cNvPicPr>
            <a:picLocks noChangeAspect="1"/>
          </p:cNvPicPr>
          <p:nvPr/>
        </p:nvPicPr>
        <p:blipFill>
          <a:blip r:embed="rId5"/>
          <a:stretch>
            <a:fillRect/>
          </a:stretch>
        </p:blipFill>
        <p:spPr>
          <a:xfrm>
            <a:off x="6345573" y="215472"/>
            <a:ext cx="762382" cy="801986"/>
          </a:xfrm>
          <a:prstGeom prst="rect">
            <a:avLst/>
          </a:prstGeom>
        </p:spPr>
      </p:pic>
      <p:pic>
        <p:nvPicPr>
          <p:cNvPr id="16" name="Picture 15">
            <a:extLst>
              <a:ext uri="{FF2B5EF4-FFF2-40B4-BE49-F238E27FC236}">
                <a16:creationId xmlns:a16="http://schemas.microsoft.com/office/drawing/2014/main" id="{C60FA69A-F106-4746-997E-8229A3384983}"/>
              </a:ext>
            </a:extLst>
          </p:cNvPr>
          <p:cNvPicPr>
            <a:picLocks noChangeAspect="1"/>
          </p:cNvPicPr>
          <p:nvPr/>
        </p:nvPicPr>
        <p:blipFill>
          <a:blip r:embed="rId6"/>
          <a:stretch>
            <a:fillRect/>
          </a:stretch>
        </p:blipFill>
        <p:spPr>
          <a:xfrm>
            <a:off x="8509000" y="318958"/>
            <a:ext cx="3321414" cy="306755"/>
          </a:xfrm>
          <a:prstGeom prst="rect">
            <a:avLst/>
          </a:prstGeom>
        </p:spPr>
      </p:pic>
      <p:pic>
        <p:nvPicPr>
          <p:cNvPr id="17" name="Picture 16">
            <a:extLst>
              <a:ext uri="{FF2B5EF4-FFF2-40B4-BE49-F238E27FC236}">
                <a16:creationId xmlns:a16="http://schemas.microsoft.com/office/drawing/2014/main" id="{ED0AF65F-349A-924C-A74A-22EC9744EDFB}"/>
              </a:ext>
            </a:extLst>
          </p:cNvPr>
          <p:cNvPicPr>
            <a:picLocks noChangeAspect="1"/>
          </p:cNvPicPr>
          <p:nvPr/>
        </p:nvPicPr>
        <p:blipFill>
          <a:blip r:embed="rId7"/>
          <a:stretch>
            <a:fillRect/>
          </a:stretch>
        </p:blipFill>
        <p:spPr>
          <a:xfrm>
            <a:off x="10379210" y="625713"/>
            <a:ext cx="1451204" cy="279491"/>
          </a:xfrm>
          <a:prstGeom prst="rect">
            <a:avLst/>
          </a:prstGeom>
        </p:spPr>
      </p:pic>
      <p:sp>
        <p:nvSpPr>
          <p:cNvPr id="24" name="Rounded Rectangle 23">
            <a:extLst>
              <a:ext uri="{FF2B5EF4-FFF2-40B4-BE49-F238E27FC236}">
                <a16:creationId xmlns:a16="http://schemas.microsoft.com/office/drawing/2014/main" id="{71752952-D215-584F-977D-B22E26BAFB3A}"/>
              </a:ext>
            </a:extLst>
          </p:cNvPr>
          <p:cNvSpPr/>
          <p:nvPr/>
        </p:nvSpPr>
        <p:spPr>
          <a:xfrm>
            <a:off x="3395252" y="3850863"/>
            <a:ext cx="1441253"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DE43630-B026-F44B-9BC5-F549D71F02AE}"/>
              </a:ext>
            </a:extLst>
          </p:cNvPr>
          <p:cNvSpPr/>
          <p:nvPr/>
        </p:nvSpPr>
        <p:spPr>
          <a:xfrm>
            <a:off x="5318479" y="3840358"/>
            <a:ext cx="403221"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2AF2D00A-CDFE-8D49-8637-C7DE81276391}"/>
              </a:ext>
            </a:extLst>
          </p:cNvPr>
          <p:cNvSpPr/>
          <p:nvPr/>
        </p:nvSpPr>
        <p:spPr>
          <a:xfrm>
            <a:off x="1135055" y="3390165"/>
            <a:ext cx="271825"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AA49208-565E-7749-AD16-1EF2177D8477}"/>
              </a:ext>
            </a:extLst>
          </p:cNvPr>
          <p:cNvSpPr/>
          <p:nvPr/>
        </p:nvSpPr>
        <p:spPr>
          <a:xfrm>
            <a:off x="7601898" y="2484905"/>
            <a:ext cx="1814203" cy="311918"/>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F3B24126-7BD0-2645-A718-A4A415FCA3E6}"/>
              </a:ext>
            </a:extLst>
          </p:cNvPr>
          <p:cNvSpPr/>
          <p:nvPr/>
        </p:nvSpPr>
        <p:spPr>
          <a:xfrm>
            <a:off x="9509866" y="2931370"/>
            <a:ext cx="1594946" cy="315671"/>
          </a:xfrm>
          <a:prstGeom prst="roundRect">
            <a:avLst/>
          </a:prstGeom>
          <a:solidFill>
            <a:srgbClr val="92D050">
              <a:alpha val="6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EBC3FF8D-755C-C34C-BEB2-CF678986E33E}"/>
              </a:ext>
            </a:extLst>
          </p:cNvPr>
          <p:cNvSpPr/>
          <p:nvPr/>
        </p:nvSpPr>
        <p:spPr>
          <a:xfrm>
            <a:off x="9194800" y="2038028"/>
            <a:ext cx="921114" cy="318491"/>
          </a:xfrm>
          <a:prstGeom prst="roundRect">
            <a:avLst/>
          </a:prstGeom>
          <a:solidFill>
            <a:srgbClr val="C023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57AED1D5-C212-6344-BA4B-4782B530739C}"/>
              </a:ext>
            </a:extLst>
          </p:cNvPr>
          <p:cNvSpPr/>
          <p:nvPr/>
        </p:nvSpPr>
        <p:spPr>
          <a:xfrm>
            <a:off x="2427853" y="3374493"/>
            <a:ext cx="1068362" cy="352340"/>
          </a:xfrm>
          <a:custGeom>
            <a:avLst/>
            <a:gdLst>
              <a:gd name="connsiteX0" fmla="*/ 0 w 1068362"/>
              <a:gd name="connsiteY0" fmla="*/ 58725 h 352340"/>
              <a:gd name="connsiteX1" fmla="*/ 58725 w 1068362"/>
              <a:gd name="connsiteY1" fmla="*/ 0 h 352340"/>
              <a:gd name="connsiteX2" fmla="*/ 515163 w 1068362"/>
              <a:gd name="connsiteY2" fmla="*/ 0 h 352340"/>
              <a:gd name="connsiteX3" fmla="*/ 1009637 w 1068362"/>
              <a:gd name="connsiteY3" fmla="*/ 0 h 352340"/>
              <a:gd name="connsiteX4" fmla="*/ 1068362 w 1068362"/>
              <a:gd name="connsiteY4" fmla="*/ 58725 h 352340"/>
              <a:gd name="connsiteX5" fmla="*/ 1068362 w 1068362"/>
              <a:gd name="connsiteY5" fmla="*/ 293615 h 352340"/>
              <a:gd name="connsiteX6" fmla="*/ 1009637 w 1068362"/>
              <a:gd name="connsiteY6" fmla="*/ 352340 h 352340"/>
              <a:gd name="connsiteX7" fmla="*/ 553199 w 1068362"/>
              <a:gd name="connsiteY7" fmla="*/ 352340 h 352340"/>
              <a:gd name="connsiteX8" fmla="*/ 58725 w 1068362"/>
              <a:gd name="connsiteY8" fmla="*/ 352340 h 352340"/>
              <a:gd name="connsiteX9" fmla="*/ 0 w 1068362"/>
              <a:gd name="connsiteY9" fmla="*/ 293615 h 352340"/>
              <a:gd name="connsiteX10" fmla="*/ 0 w 1068362"/>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8362" h="352340" fill="none" extrusionOk="0">
                <a:moveTo>
                  <a:pt x="0" y="58725"/>
                </a:moveTo>
                <a:cubicBezTo>
                  <a:pt x="5005" y="21712"/>
                  <a:pt x="20723" y="365"/>
                  <a:pt x="58725" y="0"/>
                </a:cubicBezTo>
                <a:cubicBezTo>
                  <a:pt x="207036" y="13773"/>
                  <a:pt x="304191" y="9740"/>
                  <a:pt x="515163" y="0"/>
                </a:cubicBezTo>
                <a:cubicBezTo>
                  <a:pt x="726135" y="-9740"/>
                  <a:pt x="822983" y="-22251"/>
                  <a:pt x="1009637" y="0"/>
                </a:cubicBezTo>
                <a:cubicBezTo>
                  <a:pt x="1037857" y="-1922"/>
                  <a:pt x="1070029" y="28150"/>
                  <a:pt x="1068362" y="58725"/>
                </a:cubicBezTo>
                <a:cubicBezTo>
                  <a:pt x="1064095" y="165140"/>
                  <a:pt x="1077586" y="203779"/>
                  <a:pt x="1068362" y="293615"/>
                </a:cubicBezTo>
                <a:cubicBezTo>
                  <a:pt x="1072122" y="330652"/>
                  <a:pt x="1043603" y="355081"/>
                  <a:pt x="1009637" y="352340"/>
                </a:cubicBezTo>
                <a:cubicBezTo>
                  <a:pt x="905717" y="329901"/>
                  <a:pt x="742070" y="366441"/>
                  <a:pt x="553199" y="352340"/>
                </a:cubicBezTo>
                <a:cubicBezTo>
                  <a:pt x="364328" y="338239"/>
                  <a:pt x="267924" y="329966"/>
                  <a:pt x="58725" y="352340"/>
                </a:cubicBezTo>
                <a:cubicBezTo>
                  <a:pt x="32251" y="352003"/>
                  <a:pt x="6528" y="324380"/>
                  <a:pt x="0" y="293615"/>
                </a:cubicBezTo>
                <a:cubicBezTo>
                  <a:pt x="5862" y="222791"/>
                  <a:pt x="6020" y="144984"/>
                  <a:pt x="0" y="58725"/>
                </a:cubicBezTo>
                <a:close/>
              </a:path>
              <a:path w="1068362" h="352340" stroke="0" extrusionOk="0">
                <a:moveTo>
                  <a:pt x="0" y="58725"/>
                </a:moveTo>
                <a:cubicBezTo>
                  <a:pt x="-2110" y="22308"/>
                  <a:pt x="31998" y="-188"/>
                  <a:pt x="58725" y="0"/>
                </a:cubicBezTo>
                <a:cubicBezTo>
                  <a:pt x="170676" y="-11240"/>
                  <a:pt x="319834" y="21384"/>
                  <a:pt x="515163" y="0"/>
                </a:cubicBezTo>
                <a:cubicBezTo>
                  <a:pt x="710492" y="-21384"/>
                  <a:pt x="881492" y="-15323"/>
                  <a:pt x="1009637" y="0"/>
                </a:cubicBezTo>
                <a:cubicBezTo>
                  <a:pt x="1044872" y="6893"/>
                  <a:pt x="1064928" y="23525"/>
                  <a:pt x="1068362" y="58725"/>
                </a:cubicBezTo>
                <a:cubicBezTo>
                  <a:pt x="1073080" y="144005"/>
                  <a:pt x="1074214" y="244551"/>
                  <a:pt x="1068362" y="293615"/>
                </a:cubicBezTo>
                <a:cubicBezTo>
                  <a:pt x="1064087" y="321336"/>
                  <a:pt x="1038291" y="348055"/>
                  <a:pt x="1009637" y="352340"/>
                </a:cubicBezTo>
                <a:cubicBezTo>
                  <a:pt x="813265" y="330988"/>
                  <a:pt x="677456" y="333446"/>
                  <a:pt x="562708" y="352340"/>
                </a:cubicBezTo>
                <a:cubicBezTo>
                  <a:pt x="447960" y="371234"/>
                  <a:pt x="231261" y="348176"/>
                  <a:pt x="58725" y="352340"/>
                </a:cubicBezTo>
                <a:cubicBezTo>
                  <a:pt x="24832" y="357988"/>
                  <a:pt x="1115" y="326106"/>
                  <a:pt x="0" y="293615"/>
                </a:cubicBezTo>
                <a:cubicBezTo>
                  <a:pt x="-1282" y="181172"/>
                  <a:pt x="6697" y="139518"/>
                  <a:pt x="0" y="58725"/>
                </a:cubicBezTo>
                <a:close/>
              </a:path>
            </a:pathLst>
          </a:custGeom>
          <a:solidFill>
            <a:srgbClr val="00B0F0">
              <a:alpha val="49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65729984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B92A0493-02C4-7040-B97A-D3BE68976EE4}"/>
              </a:ext>
            </a:extLst>
          </p:cNvPr>
          <p:cNvSpPr/>
          <p:nvPr/>
        </p:nvSpPr>
        <p:spPr>
          <a:xfrm>
            <a:off x="2474495" y="3845783"/>
            <a:ext cx="458798" cy="352340"/>
          </a:xfrm>
          <a:custGeom>
            <a:avLst/>
            <a:gdLst>
              <a:gd name="connsiteX0" fmla="*/ 0 w 458798"/>
              <a:gd name="connsiteY0" fmla="*/ 58725 h 352340"/>
              <a:gd name="connsiteX1" fmla="*/ 58725 w 458798"/>
              <a:gd name="connsiteY1" fmla="*/ 0 h 352340"/>
              <a:gd name="connsiteX2" fmla="*/ 400073 w 458798"/>
              <a:gd name="connsiteY2" fmla="*/ 0 h 352340"/>
              <a:gd name="connsiteX3" fmla="*/ 458798 w 458798"/>
              <a:gd name="connsiteY3" fmla="*/ 58725 h 352340"/>
              <a:gd name="connsiteX4" fmla="*/ 458798 w 458798"/>
              <a:gd name="connsiteY4" fmla="*/ 293615 h 352340"/>
              <a:gd name="connsiteX5" fmla="*/ 400073 w 458798"/>
              <a:gd name="connsiteY5" fmla="*/ 352340 h 352340"/>
              <a:gd name="connsiteX6" fmla="*/ 58725 w 458798"/>
              <a:gd name="connsiteY6" fmla="*/ 352340 h 352340"/>
              <a:gd name="connsiteX7" fmla="*/ 0 w 458798"/>
              <a:gd name="connsiteY7" fmla="*/ 293615 h 352340"/>
              <a:gd name="connsiteX8" fmla="*/ 0 w 458798"/>
              <a:gd name="connsiteY8"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798" h="352340" fill="none" extrusionOk="0">
                <a:moveTo>
                  <a:pt x="0" y="58725"/>
                </a:moveTo>
                <a:cubicBezTo>
                  <a:pt x="705" y="19747"/>
                  <a:pt x="25856" y="-4270"/>
                  <a:pt x="58725" y="0"/>
                </a:cubicBezTo>
                <a:cubicBezTo>
                  <a:pt x="217357" y="-14069"/>
                  <a:pt x="315563" y="-7730"/>
                  <a:pt x="400073" y="0"/>
                </a:cubicBezTo>
                <a:cubicBezTo>
                  <a:pt x="434535" y="1802"/>
                  <a:pt x="458681" y="29016"/>
                  <a:pt x="458798" y="58725"/>
                </a:cubicBezTo>
                <a:cubicBezTo>
                  <a:pt x="461676" y="133958"/>
                  <a:pt x="449322" y="217780"/>
                  <a:pt x="458798" y="293615"/>
                </a:cubicBezTo>
                <a:cubicBezTo>
                  <a:pt x="460733" y="328786"/>
                  <a:pt x="436538" y="352437"/>
                  <a:pt x="400073" y="352340"/>
                </a:cubicBezTo>
                <a:cubicBezTo>
                  <a:pt x="309007" y="335813"/>
                  <a:pt x="162211" y="364915"/>
                  <a:pt x="58725" y="352340"/>
                </a:cubicBezTo>
                <a:cubicBezTo>
                  <a:pt x="26451" y="359193"/>
                  <a:pt x="-4079" y="324977"/>
                  <a:pt x="0" y="293615"/>
                </a:cubicBezTo>
                <a:cubicBezTo>
                  <a:pt x="8247" y="203535"/>
                  <a:pt x="6160" y="168802"/>
                  <a:pt x="0" y="58725"/>
                </a:cubicBezTo>
                <a:close/>
              </a:path>
              <a:path w="458798" h="352340" stroke="0" extrusionOk="0">
                <a:moveTo>
                  <a:pt x="0" y="58725"/>
                </a:moveTo>
                <a:cubicBezTo>
                  <a:pt x="-1543" y="22987"/>
                  <a:pt x="33898" y="-2731"/>
                  <a:pt x="58725" y="0"/>
                </a:cubicBezTo>
                <a:cubicBezTo>
                  <a:pt x="140577" y="-7420"/>
                  <a:pt x="320589" y="8859"/>
                  <a:pt x="400073" y="0"/>
                </a:cubicBezTo>
                <a:cubicBezTo>
                  <a:pt x="432096" y="3570"/>
                  <a:pt x="462630" y="26179"/>
                  <a:pt x="458798" y="58725"/>
                </a:cubicBezTo>
                <a:cubicBezTo>
                  <a:pt x="456689" y="163084"/>
                  <a:pt x="456557" y="225972"/>
                  <a:pt x="458798" y="293615"/>
                </a:cubicBezTo>
                <a:cubicBezTo>
                  <a:pt x="456136" y="322694"/>
                  <a:pt x="434159" y="350221"/>
                  <a:pt x="400073" y="352340"/>
                </a:cubicBezTo>
                <a:cubicBezTo>
                  <a:pt x="300157" y="354401"/>
                  <a:pt x="223360" y="363758"/>
                  <a:pt x="58725" y="352340"/>
                </a:cubicBezTo>
                <a:cubicBezTo>
                  <a:pt x="21244" y="353119"/>
                  <a:pt x="-1632" y="326993"/>
                  <a:pt x="0" y="293615"/>
                </a:cubicBezTo>
                <a:cubicBezTo>
                  <a:pt x="-1186" y="245821"/>
                  <a:pt x="-3305" y="160171"/>
                  <a:pt x="0" y="58725"/>
                </a:cubicBezTo>
                <a:close/>
              </a:path>
            </a:pathLst>
          </a:custGeom>
          <a:solidFill>
            <a:srgbClr val="002060">
              <a:alpha val="77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79641448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CE86043F-268A-E14D-B423-6F4274A5480F}"/>
              </a:ext>
            </a:extLst>
          </p:cNvPr>
          <p:cNvSpPr/>
          <p:nvPr/>
        </p:nvSpPr>
        <p:spPr>
          <a:xfrm>
            <a:off x="3208378" y="4770355"/>
            <a:ext cx="1854510" cy="352340"/>
          </a:xfrm>
          <a:custGeom>
            <a:avLst/>
            <a:gdLst>
              <a:gd name="connsiteX0" fmla="*/ 0 w 1854510"/>
              <a:gd name="connsiteY0" fmla="*/ 58725 h 352340"/>
              <a:gd name="connsiteX1" fmla="*/ 58725 w 1854510"/>
              <a:gd name="connsiteY1" fmla="*/ 0 h 352340"/>
              <a:gd name="connsiteX2" fmla="*/ 637745 w 1854510"/>
              <a:gd name="connsiteY2" fmla="*/ 0 h 352340"/>
              <a:gd name="connsiteX3" fmla="*/ 1182024 w 1854510"/>
              <a:gd name="connsiteY3" fmla="*/ 0 h 352340"/>
              <a:gd name="connsiteX4" fmla="*/ 1795785 w 1854510"/>
              <a:gd name="connsiteY4" fmla="*/ 0 h 352340"/>
              <a:gd name="connsiteX5" fmla="*/ 1854510 w 1854510"/>
              <a:gd name="connsiteY5" fmla="*/ 58725 h 352340"/>
              <a:gd name="connsiteX6" fmla="*/ 1854510 w 1854510"/>
              <a:gd name="connsiteY6" fmla="*/ 293615 h 352340"/>
              <a:gd name="connsiteX7" fmla="*/ 1795785 w 1854510"/>
              <a:gd name="connsiteY7" fmla="*/ 352340 h 352340"/>
              <a:gd name="connsiteX8" fmla="*/ 1199394 w 1854510"/>
              <a:gd name="connsiteY8" fmla="*/ 352340 h 352340"/>
              <a:gd name="connsiteX9" fmla="*/ 620374 w 1854510"/>
              <a:gd name="connsiteY9" fmla="*/ 352340 h 352340"/>
              <a:gd name="connsiteX10" fmla="*/ 58725 w 1854510"/>
              <a:gd name="connsiteY10" fmla="*/ 352340 h 352340"/>
              <a:gd name="connsiteX11" fmla="*/ 0 w 1854510"/>
              <a:gd name="connsiteY11" fmla="*/ 293615 h 352340"/>
              <a:gd name="connsiteX12" fmla="*/ 0 w 1854510"/>
              <a:gd name="connsiteY12"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4510" h="352340" fill="none" extrusionOk="0">
                <a:moveTo>
                  <a:pt x="0" y="58725"/>
                </a:moveTo>
                <a:cubicBezTo>
                  <a:pt x="-1705" y="32747"/>
                  <a:pt x="30200" y="-2804"/>
                  <a:pt x="58725" y="0"/>
                </a:cubicBezTo>
                <a:cubicBezTo>
                  <a:pt x="240054" y="19283"/>
                  <a:pt x="508588" y="7982"/>
                  <a:pt x="637745" y="0"/>
                </a:cubicBezTo>
                <a:cubicBezTo>
                  <a:pt x="766902" y="-7982"/>
                  <a:pt x="937423" y="-19536"/>
                  <a:pt x="1182024" y="0"/>
                </a:cubicBezTo>
                <a:cubicBezTo>
                  <a:pt x="1426625" y="19536"/>
                  <a:pt x="1652491" y="-9780"/>
                  <a:pt x="1795785" y="0"/>
                </a:cubicBezTo>
                <a:cubicBezTo>
                  <a:pt x="1827173" y="1924"/>
                  <a:pt x="1854184" y="30068"/>
                  <a:pt x="1854510" y="58725"/>
                </a:cubicBezTo>
                <a:cubicBezTo>
                  <a:pt x="1865625" y="176087"/>
                  <a:pt x="1852738" y="226120"/>
                  <a:pt x="1854510" y="293615"/>
                </a:cubicBezTo>
                <a:cubicBezTo>
                  <a:pt x="1856252" y="326973"/>
                  <a:pt x="1833397" y="353365"/>
                  <a:pt x="1795785" y="352340"/>
                </a:cubicBezTo>
                <a:cubicBezTo>
                  <a:pt x="1579464" y="330981"/>
                  <a:pt x="1370016" y="364660"/>
                  <a:pt x="1199394" y="352340"/>
                </a:cubicBezTo>
                <a:cubicBezTo>
                  <a:pt x="1028772" y="340020"/>
                  <a:pt x="753522" y="364178"/>
                  <a:pt x="620374" y="352340"/>
                </a:cubicBezTo>
                <a:cubicBezTo>
                  <a:pt x="487226" y="340502"/>
                  <a:pt x="304329" y="354551"/>
                  <a:pt x="58725" y="352340"/>
                </a:cubicBezTo>
                <a:cubicBezTo>
                  <a:pt x="28822" y="354772"/>
                  <a:pt x="-5174" y="322070"/>
                  <a:pt x="0" y="293615"/>
                </a:cubicBezTo>
                <a:cubicBezTo>
                  <a:pt x="2781" y="185495"/>
                  <a:pt x="-5018" y="116328"/>
                  <a:pt x="0" y="58725"/>
                </a:cubicBezTo>
                <a:close/>
              </a:path>
              <a:path w="1854510" h="352340" stroke="0" extrusionOk="0">
                <a:moveTo>
                  <a:pt x="0" y="58725"/>
                </a:moveTo>
                <a:cubicBezTo>
                  <a:pt x="-5145" y="20255"/>
                  <a:pt x="25458" y="-1485"/>
                  <a:pt x="58725" y="0"/>
                </a:cubicBezTo>
                <a:cubicBezTo>
                  <a:pt x="276954" y="24131"/>
                  <a:pt x="531026" y="21036"/>
                  <a:pt x="672486" y="0"/>
                </a:cubicBezTo>
                <a:cubicBezTo>
                  <a:pt x="813946" y="-21036"/>
                  <a:pt x="1004203" y="18313"/>
                  <a:pt x="1216765" y="0"/>
                </a:cubicBezTo>
                <a:cubicBezTo>
                  <a:pt x="1429327" y="-18313"/>
                  <a:pt x="1552925" y="20393"/>
                  <a:pt x="1795785" y="0"/>
                </a:cubicBezTo>
                <a:cubicBezTo>
                  <a:pt x="1830765" y="-1618"/>
                  <a:pt x="1855591" y="20518"/>
                  <a:pt x="1854510" y="58725"/>
                </a:cubicBezTo>
                <a:cubicBezTo>
                  <a:pt x="1854813" y="125596"/>
                  <a:pt x="1864516" y="221339"/>
                  <a:pt x="1854510" y="293615"/>
                </a:cubicBezTo>
                <a:cubicBezTo>
                  <a:pt x="1851790" y="331282"/>
                  <a:pt x="1827778" y="354676"/>
                  <a:pt x="1795785" y="352340"/>
                </a:cubicBezTo>
                <a:cubicBezTo>
                  <a:pt x="1588028" y="349939"/>
                  <a:pt x="1451946" y="366865"/>
                  <a:pt x="1234136" y="352340"/>
                </a:cubicBezTo>
                <a:cubicBezTo>
                  <a:pt x="1016326" y="337815"/>
                  <a:pt x="891025" y="379394"/>
                  <a:pt x="689857" y="352340"/>
                </a:cubicBezTo>
                <a:cubicBezTo>
                  <a:pt x="488689" y="325286"/>
                  <a:pt x="344106" y="345795"/>
                  <a:pt x="58725" y="352340"/>
                </a:cubicBezTo>
                <a:cubicBezTo>
                  <a:pt x="27342" y="350435"/>
                  <a:pt x="-1001" y="326781"/>
                  <a:pt x="0" y="293615"/>
                </a:cubicBezTo>
                <a:cubicBezTo>
                  <a:pt x="-10552" y="200189"/>
                  <a:pt x="9988" y="170551"/>
                  <a:pt x="0" y="58725"/>
                </a:cubicBezTo>
                <a:close/>
              </a:path>
            </a:pathLst>
          </a:custGeom>
          <a:solidFill>
            <a:srgbClr val="B9FFE5"/>
          </a:solidFill>
          <a:ln w="50800" cmpd="dbl">
            <a:solidFill>
              <a:schemeClr val="tx1">
                <a:lumMod val="95000"/>
                <a:lumOff val="5000"/>
              </a:schemeClr>
            </a:solidFill>
            <a:prstDash val="solid"/>
            <a:extLst>
              <a:ext uri="{C807C97D-BFC1-408E-A445-0C87EB9F89A2}">
                <ask:lineSketchStyleProps xmlns:ask="http://schemas.microsoft.com/office/drawing/2018/sketchyshapes" sd="273206756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3E39FCB4-8C12-0540-9EFC-AE2B98B0B487}"/>
              </a:ext>
            </a:extLst>
          </p:cNvPr>
          <p:cNvSpPr/>
          <p:nvPr/>
        </p:nvSpPr>
        <p:spPr>
          <a:xfrm>
            <a:off x="10169707" y="2038027"/>
            <a:ext cx="1101476" cy="318491"/>
          </a:xfrm>
          <a:custGeom>
            <a:avLst/>
            <a:gdLst>
              <a:gd name="connsiteX0" fmla="*/ 0 w 1101476"/>
              <a:gd name="connsiteY0" fmla="*/ 53083 h 318491"/>
              <a:gd name="connsiteX1" fmla="*/ 53083 w 1101476"/>
              <a:gd name="connsiteY1" fmla="*/ 0 h 318491"/>
              <a:gd name="connsiteX2" fmla="*/ 550738 w 1101476"/>
              <a:gd name="connsiteY2" fmla="*/ 0 h 318491"/>
              <a:gd name="connsiteX3" fmla="*/ 1048393 w 1101476"/>
              <a:gd name="connsiteY3" fmla="*/ 0 h 318491"/>
              <a:gd name="connsiteX4" fmla="*/ 1101476 w 1101476"/>
              <a:gd name="connsiteY4" fmla="*/ 53083 h 318491"/>
              <a:gd name="connsiteX5" fmla="*/ 1101476 w 1101476"/>
              <a:gd name="connsiteY5" fmla="*/ 265408 h 318491"/>
              <a:gd name="connsiteX6" fmla="*/ 1048393 w 1101476"/>
              <a:gd name="connsiteY6" fmla="*/ 318491 h 318491"/>
              <a:gd name="connsiteX7" fmla="*/ 540785 w 1101476"/>
              <a:gd name="connsiteY7" fmla="*/ 318491 h 318491"/>
              <a:gd name="connsiteX8" fmla="*/ 53083 w 1101476"/>
              <a:gd name="connsiteY8" fmla="*/ 318491 h 318491"/>
              <a:gd name="connsiteX9" fmla="*/ 0 w 1101476"/>
              <a:gd name="connsiteY9" fmla="*/ 265408 h 318491"/>
              <a:gd name="connsiteX10" fmla="*/ 0 w 1101476"/>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476" h="318491" fill="none" extrusionOk="0">
                <a:moveTo>
                  <a:pt x="0" y="53083"/>
                </a:moveTo>
                <a:cubicBezTo>
                  <a:pt x="4544" y="29332"/>
                  <a:pt x="28553" y="-4191"/>
                  <a:pt x="53083" y="0"/>
                </a:cubicBezTo>
                <a:cubicBezTo>
                  <a:pt x="214543" y="-57664"/>
                  <a:pt x="401556" y="7544"/>
                  <a:pt x="550738" y="0"/>
                </a:cubicBezTo>
                <a:cubicBezTo>
                  <a:pt x="699921" y="-7544"/>
                  <a:pt x="832966" y="28555"/>
                  <a:pt x="1048393" y="0"/>
                </a:cubicBezTo>
                <a:cubicBezTo>
                  <a:pt x="1076906" y="-1638"/>
                  <a:pt x="1102041" y="16120"/>
                  <a:pt x="1101476" y="53083"/>
                </a:cubicBezTo>
                <a:cubicBezTo>
                  <a:pt x="1122836" y="146225"/>
                  <a:pt x="1081756" y="191716"/>
                  <a:pt x="1101476" y="265408"/>
                </a:cubicBezTo>
                <a:cubicBezTo>
                  <a:pt x="1094071" y="295030"/>
                  <a:pt x="1078136" y="317723"/>
                  <a:pt x="1048393" y="318491"/>
                </a:cubicBezTo>
                <a:cubicBezTo>
                  <a:pt x="864102" y="376929"/>
                  <a:pt x="645853" y="313830"/>
                  <a:pt x="540785" y="318491"/>
                </a:cubicBezTo>
                <a:cubicBezTo>
                  <a:pt x="435717" y="323152"/>
                  <a:pt x="165315" y="312711"/>
                  <a:pt x="53083" y="318491"/>
                </a:cubicBezTo>
                <a:cubicBezTo>
                  <a:pt x="23540" y="312396"/>
                  <a:pt x="3853" y="295529"/>
                  <a:pt x="0" y="265408"/>
                </a:cubicBezTo>
                <a:cubicBezTo>
                  <a:pt x="-6936" y="191172"/>
                  <a:pt x="3111" y="115734"/>
                  <a:pt x="0" y="53083"/>
                </a:cubicBezTo>
                <a:close/>
              </a:path>
              <a:path w="1101476" h="318491" stroke="0" extrusionOk="0">
                <a:moveTo>
                  <a:pt x="0" y="53083"/>
                </a:moveTo>
                <a:cubicBezTo>
                  <a:pt x="-2791" y="22045"/>
                  <a:pt x="18513" y="1972"/>
                  <a:pt x="53083" y="0"/>
                </a:cubicBezTo>
                <a:cubicBezTo>
                  <a:pt x="291018" y="-23515"/>
                  <a:pt x="356694" y="15283"/>
                  <a:pt x="570644" y="0"/>
                </a:cubicBezTo>
                <a:cubicBezTo>
                  <a:pt x="784594" y="-15283"/>
                  <a:pt x="814084" y="25560"/>
                  <a:pt x="1048393" y="0"/>
                </a:cubicBezTo>
                <a:cubicBezTo>
                  <a:pt x="1074539" y="-1735"/>
                  <a:pt x="1104680" y="25297"/>
                  <a:pt x="1101476" y="53083"/>
                </a:cubicBezTo>
                <a:cubicBezTo>
                  <a:pt x="1104564" y="146338"/>
                  <a:pt x="1088158" y="195075"/>
                  <a:pt x="1101476" y="265408"/>
                </a:cubicBezTo>
                <a:cubicBezTo>
                  <a:pt x="1102006" y="293863"/>
                  <a:pt x="1073857" y="321877"/>
                  <a:pt x="1048393" y="318491"/>
                </a:cubicBezTo>
                <a:cubicBezTo>
                  <a:pt x="858632" y="373704"/>
                  <a:pt x="707768" y="269216"/>
                  <a:pt x="550738" y="318491"/>
                </a:cubicBezTo>
                <a:cubicBezTo>
                  <a:pt x="393709" y="367766"/>
                  <a:pt x="260207" y="266849"/>
                  <a:pt x="53083" y="318491"/>
                </a:cubicBezTo>
                <a:cubicBezTo>
                  <a:pt x="22519" y="318420"/>
                  <a:pt x="2599" y="287597"/>
                  <a:pt x="0" y="265408"/>
                </a:cubicBezTo>
                <a:cubicBezTo>
                  <a:pt x="-9940" y="219320"/>
                  <a:pt x="7816" y="122473"/>
                  <a:pt x="0" y="53083"/>
                </a:cubicBezTo>
                <a:close/>
              </a:path>
            </a:pathLst>
          </a:custGeom>
          <a:solidFill>
            <a:srgbClr val="7030A0">
              <a:alpha val="36000"/>
            </a:srgbClr>
          </a:solidFill>
          <a:ln w="50800" cmpd="dbl">
            <a:solidFill>
              <a:schemeClr val="tx1">
                <a:lumMod val="95000"/>
                <a:lumOff val="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B48BFFA5-EFDC-5D4E-AB10-96CE09954C7F}"/>
              </a:ext>
            </a:extLst>
          </p:cNvPr>
          <p:cNvSpPr/>
          <p:nvPr/>
        </p:nvSpPr>
        <p:spPr>
          <a:xfrm>
            <a:off x="6471085" y="2948293"/>
            <a:ext cx="1045405" cy="318491"/>
          </a:xfrm>
          <a:custGeom>
            <a:avLst/>
            <a:gdLst>
              <a:gd name="connsiteX0" fmla="*/ 0 w 1045405"/>
              <a:gd name="connsiteY0" fmla="*/ 53083 h 318491"/>
              <a:gd name="connsiteX1" fmla="*/ 53083 w 1045405"/>
              <a:gd name="connsiteY1" fmla="*/ 0 h 318491"/>
              <a:gd name="connsiteX2" fmla="*/ 522703 w 1045405"/>
              <a:gd name="connsiteY2" fmla="*/ 0 h 318491"/>
              <a:gd name="connsiteX3" fmla="*/ 992322 w 1045405"/>
              <a:gd name="connsiteY3" fmla="*/ 0 h 318491"/>
              <a:gd name="connsiteX4" fmla="*/ 1045405 w 1045405"/>
              <a:gd name="connsiteY4" fmla="*/ 53083 h 318491"/>
              <a:gd name="connsiteX5" fmla="*/ 1045405 w 1045405"/>
              <a:gd name="connsiteY5" fmla="*/ 265408 h 318491"/>
              <a:gd name="connsiteX6" fmla="*/ 992322 w 1045405"/>
              <a:gd name="connsiteY6" fmla="*/ 318491 h 318491"/>
              <a:gd name="connsiteX7" fmla="*/ 550880 w 1045405"/>
              <a:gd name="connsiteY7" fmla="*/ 318491 h 318491"/>
              <a:gd name="connsiteX8" fmla="*/ 53083 w 1045405"/>
              <a:gd name="connsiteY8" fmla="*/ 318491 h 318491"/>
              <a:gd name="connsiteX9" fmla="*/ 0 w 1045405"/>
              <a:gd name="connsiteY9" fmla="*/ 265408 h 318491"/>
              <a:gd name="connsiteX10" fmla="*/ 0 w 1045405"/>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5405" h="318491" fill="none" extrusionOk="0">
                <a:moveTo>
                  <a:pt x="0" y="53083"/>
                </a:moveTo>
                <a:cubicBezTo>
                  <a:pt x="-1630" y="23490"/>
                  <a:pt x="26954" y="-3458"/>
                  <a:pt x="53083" y="0"/>
                </a:cubicBezTo>
                <a:cubicBezTo>
                  <a:pt x="273138" y="-34327"/>
                  <a:pt x="409045" y="45304"/>
                  <a:pt x="522703" y="0"/>
                </a:cubicBezTo>
                <a:cubicBezTo>
                  <a:pt x="636361" y="-45304"/>
                  <a:pt x="765698" y="47922"/>
                  <a:pt x="992322" y="0"/>
                </a:cubicBezTo>
                <a:cubicBezTo>
                  <a:pt x="1023773" y="1710"/>
                  <a:pt x="1043071" y="22395"/>
                  <a:pt x="1045405" y="53083"/>
                </a:cubicBezTo>
                <a:cubicBezTo>
                  <a:pt x="1064913" y="145954"/>
                  <a:pt x="1021888" y="206577"/>
                  <a:pt x="1045405" y="265408"/>
                </a:cubicBezTo>
                <a:cubicBezTo>
                  <a:pt x="1052234" y="298119"/>
                  <a:pt x="1020338" y="316946"/>
                  <a:pt x="992322" y="318491"/>
                </a:cubicBezTo>
                <a:cubicBezTo>
                  <a:pt x="875744" y="326113"/>
                  <a:pt x="708566" y="278582"/>
                  <a:pt x="550880" y="318491"/>
                </a:cubicBezTo>
                <a:cubicBezTo>
                  <a:pt x="393194" y="358400"/>
                  <a:pt x="171402" y="307595"/>
                  <a:pt x="53083" y="318491"/>
                </a:cubicBezTo>
                <a:cubicBezTo>
                  <a:pt x="22279" y="315870"/>
                  <a:pt x="1118" y="297225"/>
                  <a:pt x="0" y="265408"/>
                </a:cubicBezTo>
                <a:cubicBezTo>
                  <a:pt x="-4601" y="214224"/>
                  <a:pt x="21066" y="147332"/>
                  <a:pt x="0" y="53083"/>
                </a:cubicBezTo>
                <a:close/>
              </a:path>
              <a:path w="1045405" h="318491" stroke="0" extrusionOk="0">
                <a:moveTo>
                  <a:pt x="0" y="53083"/>
                </a:moveTo>
                <a:cubicBezTo>
                  <a:pt x="5579" y="27692"/>
                  <a:pt x="26416" y="1175"/>
                  <a:pt x="53083" y="0"/>
                </a:cubicBezTo>
                <a:cubicBezTo>
                  <a:pt x="272358" y="-21605"/>
                  <a:pt x="357891" y="10931"/>
                  <a:pt x="532095" y="0"/>
                </a:cubicBezTo>
                <a:cubicBezTo>
                  <a:pt x="706299" y="-10931"/>
                  <a:pt x="818914" y="17552"/>
                  <a:pt x="992322" y="0"/>
                </a:cubicBezTo>
                <a:cubicBezTo>
                  <a:pt x="1018877" y="-2567"/>
                  <a:pt x="1042937" y="28513"/>
                  <a:pt x="1045405" y="53083"/>
                </a:cubicBezTo>
                <a:cubicBezTo>
                  <a:pt x="1051980" y="147356"/>
                  <a:pt x="1040062" y="182861"/>
                  <a:pt x="1045405" y="265408"/>
                </a:cubicBezTo>
                <a:cubicBezTo>
                  <a:pt x="1044615" y="292861"/>
                  <a:pt x="1022704" y="318809"/>
                  <a:pt x="992322" y="318491"/>
                </a:cubicBezTo>
                <a:cubicBezTo>
                  <a:pt x="888050" y="321502"/>
                  <a:pt x="628146" y="289264"/>
                  <a:pt x="513310" y="318491"/>
                </a:cubicBezTo>
                <a:cubicBezTo>
                  <a:pt x="398474" y="347718"/>
                  <a:pt x="172257" y="295950"/>
                  <a:pt x="53083" y="318491"/>
                </a:cubicBezTo>
                <a:cubicBezTo>
                  <a:pt x="22896" y="317902"/>
                  <a:pt x="-2910" y="295633"/>
                  <a:pt x="0" y="265408"/>
                </a:cubicBezTo>
                <a:cubicBezTo>
                  <a:pt x="-7275" y="211636"/>
                  <a:pt x="23173" y="135251"/>
                  <a:pt x="0" y="53083"/>
                </a:cubicBezTo>
                <a:close/>
              </a:path>
            </a:pathLst>
          </a:custGeom>
          <a:solidFill>
            <a:srgbClr val="00B0F0">
              <a:alpha val="49000"/>
            </a:srgbClr>
          </a:solidFill>
          <a:ln w="50800" cmpd="dbl">
            <a:solidFill>
              <a:schemeClr val="tx1">
                <a:lumMod val="95000"/>
                <a:lumOff val="5000"/>
              </a:schemeClr>
            </a:solidFill>
            <a:extLst>
              <a:ext uri="{C807C97D-BFC1-408E-A445-0C87EB9F89A2}">
                <ask:lineSketchStyleProps xmlns:ask="http://schemas.microsoft.com/office/drawing/2018/sketchyshapes" sd="352009323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32EF1383-B8C5-E94E-A083-1FA36D2EFDAC}"/>
              </a:ext>
            </a:extLst>
          </p:cNvPr>
          <p:cNvSpPr/>
          <p:nvPr/>
        </p:nvSpPr>
        <p:spPr>
          <a:xfrm>
            <a:off x="6500421" y="3393743"/>
            <a:ext cx="1199789" cy="318491"/>
          </a:xfrm>
          <a:custGeom>
            <a:avLst/>
            <a:gdLst>
              <a:gd name="connsiteX0" fmla="*/ 0 w 1199789"/>
              <a:gd name="connsiteY0" fmla="*/ 53083 h 318491"/>
              <a:gd name="connsiteX1" fmla="*/ 53083 w 1199789"/>
              <a:gd name="connsiteY1" fmla="*/ 0 h 318491"/>
              <a:gd name="connsiteX2" fmla="*/ 621767 w 1199789"/>
              <a:gd name="connsiteY2" fmla="*/ 0 h 318491"/>
              <a:gd name="connsiteX3" fmla="*/ 1146706 w 1199789"/>
              <a:gd name="connsiteY3" fmla="*/ 0 h 318491"/>
              <a:gd name="connsiteX4" fmla="*/ 1199789 w 1199789"/>
              <a:gd name="connsiteY4" fmla="*/ 53083 h 318491"/>
              <a:gd name="connsiteX5" fmla="*/ 1199789 w 1199789"/>
              <a:gd name="connsiteY5" fmla="*/ 265408 h 318491"/>
              <a:gd name="connsiteX6" fmla="*/ 1146706 w 1199789"/>
              <a:gd name="connsiteY6" fmla="*/ 318491 h 318491"/>
              <a:gd name="connsiteX7" fmla="*/ 621767 w 1199789"/>
              <a:gd name="connsiteY7" fmla="*/ 318491 h 318491"/>
              <a:gd name="connsiteX8" fmla="*/ 53083 w 1199789"/>
              <a:gd name="connsiteY8" fmla="*/ 318491 h 318491"/>
              <a:gd name="connsiteX9" fmla="*/ 0 w 1199789"/>
              <a:gd name="connsiteY9" fmla="*/ 265408 h 318491"/>
              <a:gd name="connsiteX10" fmla="*/ 0 w 1199789"/>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9789" h="318491" fill="none" extrusionOk="0">
                <a:moveTo>
                  <a:pt x="0" y="53083"/>
                </a:moveTo>
                <a:cubicBezTo>
                  <a:pt x="-1871" y="21656"/>
                  <a:pt x="31477" y="-2841"/>
                  <a:pt x="53083" y="0"/>
                </a:cubicBezTo>
                <a:cubicBezTo>
                  <a:pt x="226146" y="-15557"/>
                  <a:pt x="396308" y="41269"/>
                  <a:pt x="621767" y="0"/>
                </a:cubicBezTo>
                <a:cubicBezTo>
                  <a:pt x="847226" y="-41269"/>
                  <a:pt x="1040652" y="5164"/>
                  <a:pt x="1146706" y="0"/>
                </a:cubicBezTo>
                <a:cubicBezTo>
                  <a:pt x="1174951" y="1876"/>
                  <a:pt x="1206171" y="27996"/>
                  <a:pt x="1199789" y="53083"/>
                </a:cubicBezTo>
                <a:cubicBezTo>
                  <a:pt x="1210499" y="122038"/>
                  <a:pt x="1175327" y="188386"/>
                  <a:pt x="1199789" y="265408"/>
                </a:cubicBezTo>
                <a:cubicBezTo>
                  <a:pt x="1198789" y="292578"/>
                  <a:pt x="1176176" y="326300"/>
                  <a:pt x="1146706" y="318491"/>
                </a:cubicBezTo>
                <a:cubicBezTo>
                  <a:pt x="951138" y="346341"/>
                  <a:pt x="828781" y="256701"/>
                  <a:pt x="621767" y="318491"/>
                </a:cubicBezTo>
                <a:cubicBezTo>
                  <a:pt x="414753" y="380281"/>
                  <a:pt x="273971" y="300138"/>
                  <a:pt x="53083" y="318491"/>
                </a:cubicBezTo>
                <a:cubicBezTo>
                  <a:pt x="24837" y="317373"/>
                  <a:pt x="-952" y="293402"/>
                  <a:pt x="0" y="265408"/>
                </a:cubicBezTo>
                <a:cubicBezTo>
                  <a:pt x="-11501" y="215602"/>
                  <a:pt x="9174" y="147879"/>
                  <a:pt x="0" y="53083"/>
                </a:cubicBezTo>
                <a:close/>
              </a:path>
              <a:path w="1199789" h="318491" stroke="0" extrusionOk="0">
                <a:moveTo>
                  <a:pt x="0" y="53083"/>
                </a:moveTo>
                <a:cubicBezTo>
                  <a:pt x="1405" y="23364"/>
                  <a:pt x="22668" y="-4195"/>
                  <a:pt x="53083" y="0"/>
                </a:cubicBezTo>
                <a:cubicBezTo>
                  <a:pt x="310587" y="-30749"/>
                  <a:pt x="375707" y="56728"/>
                  <a:pt x="588958" y="0"/>
                </a:cubicBezTo>
                <a:cubicBezTo>
                  <a:pt x="802209" y="-56728"/>
                  <a:pt x="955118" y="1458"/>
                  <a:pt x="1146706" y="0"/>
                </a:cubicBezTo>
                <a:cubicBezTo>
                  <a:pt x="1177240" y="-4334"/>
                  <a:pt x="1201366" y="17696"/>
                  <a:pt x="1199789" y="53083"/>
                </a:cubicBezTo>
                <a:cubicBezTo>
                  <a:pt x="1214165" y="123591"/>
                  <a:pt x="1184304" y="173608"/>
                  <a:pt x="1199789" y="265408"/>
                </a:cubicBezTo>
                <a:cubicBezTo>
                  <a:pt x="1202334" y="286627"/>
                  <a:pt x="1180523" y="317646"/>
                  <a:pt x="1146706" y="318491"/>
                </a:cubicBezTo>
                <a:cubicBezTo>
                  <a:pt x="994020" y="348622"/>
                  <a:pt x="747201" y="311895"/>
                  <a:pt x="610831" y="318491"/>
                </a:cubicBezTo>
                <a:cubicBezTo>
                  <a:pt x="474461" y="325087"/>
                  <a:pt x="214699" y="257052"/>
                  <a:pt x="53083" y="318491"/>
                </a:cubicBezTo>
                <a:cubicBezTo>
                  <a:pt x="20570" y="312610"/>
                  <a:pt x="-3421" y="292045"/>
                  <a:pt x="0" y="265408"/>
                </a:cubicBezTo>
                <a:cubicBezTo>
                  <a:pt x="-1764" y="193032"/>
                  <a:pt x="12428" y="147115"/>
                  <a:pt x="0" y="53083"/>
                </a:cubicBezTo>
                <a:close/>
              </a:path>
            </a:pathLst>
          </a:custGeom>
          <a:solidFill>
            <a:srgbClr val="FF842F">
              <a:alpha val="83137"/>
            </a:srgbClr>
          </a:solidFill>
          <a:ln w="50800" cmpd="dbl">
            <a:solidFill>
              <a:schemeClr val="tx1">
                <a:lumMod val="95000"/>
                <a:lumOff val="5000"/>
              </a:schemeClr>
            </a:solidFill>
            <a:extLst>
              <a:ext uri="{C807C97D-BFC1-408E-A445-0C87EB9F89A2}">
                <ask:lineSketchStyleProps xmlns:ask="http://schemas.microsoft.com/office/drawing/2018/sketchyshapes" sd="403003284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E3A41883-6F02-2F46-BCC2-4AAE19BF2276}"/>
              </a:ext>
            </a:extLst>
          </p:cNvPr>
          <p:cNvSpPr/>
          <p:nvPr/>
        </p:nvSpPr>
        <p:spPr>
          <a:xfrm>
            <a:off x="6443049" y="3863704"/>
            <a:ext cx="1045405" cy="318491"/>
          </a:xfrm>
          <a:custGeom>
            <a:avLst/>
            <a:gdLst>
              <a:gd name="connsiteX0" fmla="*/ 0 w 1045405"/>
              <a:gd name="connsiteY0" fmla="*/ 53083 h 318491"/>
              <a:gd name="connsiteX1" fmla="*/ 53083 w 1045405"/>
              <a:gd name="connsiteY1" fmla="*/ 0 h 318491"/>
              <a:gd name="connsiteX2" fmla="*/ 532095 w 1045405"/>
              <a:gd name="connsiteY2" fmla="*/ 0 h 318491"/>
              <a:gd name="connsiteX3" fmla="*/ 992322 w 1045405"/>
              <a:gd name="connsiteY3" fmla="*/ 0 h 318491"/>
              <a:gd name="connsiteX4" fmla="*/ 1045405 w 1045405"/>
              <a:gd name="connsiteY4" fmla="*/ 53083 h 318491"/>
              <a:gd name="connsiteX5" fmla="*/ 1045405 w 1045405"/>
              <a:gd name="connsiteY5" fmla="*/ 265408 h 318491"/>
              <a:gd name="connsiteX6" fmla="*/ 992322 w 1045405"/>
              <a:gd name="connsiteY6" fmla="*/ 318491 h 318491"/>
              <a:gd name="connsiteX7" fmla="*/ 503918 w 1045405"/>
              <a:gd name="connsiteY7" fmla="*/ 318491 h 318491"/>
              <a:gd name="connsiteX8" fmla="*/ 53083 w 1045405"/>
              <a:gd name="connsiteY8" fmla="*/ 318491 h 318491"/>
              <a:gd name="connsiteX9" fmla="*/ 0 w 1045405"/>
              <a:gd name="connsiteY9" fmla="*/ 265408 h 318491"/>
              <a:gd name="connsiteX10" fmla="*/ 0 w 1045405"/>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5405" h="318491" fill="none" extrusionOk="0">
                <a:moveTo>
                  <a:pt x="0" y="53083"/>
                </a:moveTo>
                <a:cubicBezTo>
                  <a:pt x="-3261" y="24974"/>
                  <a:pt x="23704" y="3847"/>
                  <a:pt x="53083" y="0"/>
                </a:cubicBezTo>
                <a:cubicBezTo>
                  <a:pt x="227557" y="-10392"/>
                  <a:pt x="379789" y="34406"/>
                  <a:pt x="532095" y="0"/>
                </a:cubicBezTo>
                <a:cubicBezTo>
                  <a:pt x="684401" y="-34406"/>
                  <a:pt x="765248" y="49901"/>
                  <a:pt x="992322" y="0"/>
                </a:cubicBezTo>
                <a:cubicBezTo>
                  <a:pt x="1023068" y="-419"/>
                  <a:pt x="1046787" y="26517"/>
                  <a:pt x="1045405" y="53083"/>
                </a:cubicBezTo>
                <a:cubicBezTo>
                  <a:pt x="1060335" y="131021"/>
                  <a:pt x="1023910" y="177835"/>
                  <a:pt x="1045405" y="265408"/>
                </a:cubicBezTo>
                <a:cubicBezTo>
                  <a:pt x="1045394" y="291405"/>
                  <a:pt x="1015183" y="313182"/>
                  <a:pt x="992322" y="318491"/>
                </a:cubicBezTo>
                <a:cubicBezTo>
                  <a:pt x="863376" y="341409"/>
                  <a:pt x="727745" y="289720"/>
                  <a:pt x="503918" y="318491"/>
                </a:cubicBezTo>
                <a:cubicBezTo>
                  <a:pt x="280091" y="347262"/>
                  <a:pt x="155486" y="313645"/>
                  <a:pt x="53083" y="318491"/>
                </a:cubicBezTo>
                <a:cubicBezTo>
                  <a:pt x="26720" y="315439"/>
                  <a:pt x="2212" y="291912"/>
                  <a:pt x="0" y="265408"/>
                </a:cubicBezTo>
                <a:cubicBezTo>
                  <a:pt x="-15511" y="173407"/>
                  <a:pt x="9127" y="111445"/>
                  <a:pt x="0" y="53083"/>
                </a:cubicBezTo>
                <a:close/>
              </a:path>
              <a:path w="1045405" h="318491" stroke="0" extrusionOk="0">
                <a:moveTo>
                  <a:pt x="0" y="53083"/>
                </a:moveTo>
                <a:cubicBezTo>
                  <a:pt x="7214" y="20478"/>
                  <a:pt x="29403" y="-6183"/>
                  <a:pt x="53083" y="0"/>
                </a:cubicBezTo>
                <a:cubicBezTo>
                  <a:pt x="171997" y="-50050"/>
                  <a:pt x="367102" y="28447"/>
                  <a:pt x="503918" y="0"/>
                </a:cubicBezTo>
                <a:cubicBezTo>
                  <a:pt x="640735" y="-28447"/>
                  <a:pt x="768890" y="37428"/>
                  <a:pt x="992322" y="0"/>
                </a:cubicBezTo>
                <a:cubicBezTo>
                  <a:pt x="1025504" y="-4117"/>
                  <a:pt x="1047041" y="27694"/>
                  <a:pt x="1045405" y="53083"/>
                </a:cubicBezTo>
                <a:cubicBezTo>
                  <a:pt x="1050128" y="118026"/>
                  <a:pt x="1023582" y="168201"/>
                  <a:pt x="1045405" y="265408"/>
                </a:cubicBezTo>
                <a:cubicBezTo>
                  <a:pt x="1052459" y="295821"/>
                  <a:pt x="1023399" y="316786"/>
                  <a:pt x="992322" y="318491"/>
                </a:cubicBezTo>
                <a:cubicBezTo>
                  <a:pt x="831393" y="370371"/>
                  <a:pt x="665476" y="280495"/>
                  <a:pt x="513310" y="318491"/>
                </a:cubicBezTo>
                <a:cubicBezTo>
                  <a:pt x="361144" y="356487"/>
                  <a:pt x="202901" y="275207"/>
                  <a:pt x="53083" y="318491"/>
                </a:cubicBezTo>
                <a:cubicBezTo>
                  <a:pt x="26953" y="314666"/>
                  <a:pt x="-2862" y="293763"/>
                  <a:pt x="0" y="265408"/>
                </a:cubicBezTo>
                <a:cubicBezTo>
                  <a:pt x="-1011" y="215527"/>
                  <a:pt x="18252" y="118080"/>
                  <a:pt x="0" y="53083"/>
                </a:cubicBezTo>
                <a:close/>
              </a:path>
            </a:pathLst>
          </a:custGeom>
          <a:solidFill>
            <a:schemeClr val="tx2">
              <a:lumMod val="75000"/>
              <a:alpha val="39000"/>
            </a:schemeClr>
          </a:solidFill>
          <a:ln w="50800" cmpd="dbl">
            <a:solidFill>
              <a:schemeClr val="tx1">
                <a:lumMod val="95000"/>
                <a:lumOff val="5000"/>
              </a:schemeClr>
            </a:solidFill>
            <a:extLst>
              <a:ext uri="{C807C97D-BFC1-408E-A445-0C87EB9F89A2}">
                <ask:lineSketchStyleProps xmlns:ask="http://schemas.microsoft.com/office/drawing/2018/sketchyshapes" sd="426462477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7AF554E2-B73E-F740-AADF-D048882FBFCA}"/>
              </a:ext>
            </a:extLst>
          </p:cNvPr>
          <p:cNvSpPr/>
          <p:nvPr/>
        </p:nvSpPr>
        <p:spPr>
          <a:xfrm>
            <a:off x="354587" y="5233133"/>
            <a:ext cx="1265566" cy="352341"/>
          </a:xfrm>
          <a:prstGeom prst="roundRect">
            <a:avLst/>
          </a:prstGeom>
          <a:solidFill>
            <a:schemeClr val="accent5">
              <a:lumMod val="60000"/>
              <a:lumOff val="40000"/>
              <a:alpha val="88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260A8E50-9130-D444-8812-2A40B80A94FD}"/>
              </a:ext>
            </a:extLst>
          </p:cNvPr>
          <p:cNvSpPr/>
          <p:nvPr/>
        </p:nvSpPr>
        <p:spPr>
          <a:xfrm>
            <a:off x="1620153" y="4745463"/>
            <a:ext cx="807700" cy="352340"/>
          </a:xfrm>
          <a:custGeom>
            <a:avLst/>
            <a:gdLst>
              <a:gd name="connsiteX0" fmla="*/ 0 w 807700"/>
              <a:gd name="connsiteY0" fmla="*/ 58725 h 352340"/>
              <a:gd name="connsiteX1" fmla="*/ 58725 w 807700"/>
              <a:gd name="connsiteY1" fmla="*/ 0 h 352340"/>
              <a:gd name="connsiteX2" fmla="*/ 748975 w 807700"/>
              <a:gd name="connsiteY2" fmla="*/ 0 h 352340"/>
              <a:gd name="connsiteX3" fmla="*/ 807700 w 807700"/>
              <a:gd name="connsiteY3" fmla="*/ 58725 h 352340"/>
              <a:gd name="connsiteX4" fmla="*/ 807700 w 807700"/>
              <a:gd name="connsiteY4" fmla="*/ 293615 h 352340"/>
              <a:gd name="connsiteX5" fmla="*/ 748975 w 807700"/>
              <a:gd name="connsiteY5" fmla="*/ 352340 h 352340"/>
              <a:gd name="connsiteX6" fmla="*/ 58725 w 807700"/>
              <a:gd name="connsiteY6" fmla="*/ 352340 h 352340"/>
              <a:gd name="connsiteX7" fmla="*/ 0 w 807700"/>
              <a:gd name="connsiteY7" fmla="*/ 293615 h 352340"/>
              <a:gd name="connsiteX8" fmla="*/ 0 w 807700"/>
              <a:gd name="connsiteY8"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00" h="352340" fill="none" extrusionOk="0">
                <a:moveTo>
                  <a:pt x="0" y="58725"/>
                </a:moveTo>
                <a:cubicBezTo>
                  <a:pt x="-4116" y="30080"/>
                  <a:pt x="24532" y="794"/>
                  <a:pt x="58725" y="0"/>
                </a:cubicBezTo>
                <a:cubicBezTo>
                  <a:pt x="340816" y="-17289"/>
                  <a:pt x="506853" y="-32786"/>
                  <a:pt x="748975" y="0"/>
                </a:cubicBezTo>
                <a:cubicBezTo>
                  <a:pt x="779556" y="-562"/>
                  <a:pt x="807021" y="28306"/>
                  <a:pt x="807700" y="58725"/>
                </a:cubicBezTo>
                <a:cubicBezTo>
                  <a:pt x="813180" y="144571"/>
                  <a:pt x="811204" y="180575"/>
                  <a:pt x="807700" y="293615"/>
                </a:cubicBezTo>
                <a:cubicBezTo>
                  <a:pt x="811635" y="320847"/>
                  <a:pt x="780980" y="353003"/>
                  <a:pt x="748975" y="352340"/>
                </a:cubicBezTo>
                <a:cubicBezTo>
                  <a:pt x="566477" y="361605"/>
                  <a:pt x="295320" y="318961"/>
                  <a:pt x="58725" y="352340"/>
                </a:cubicBezTo>
                <a:cubicBezTo>
                  <a:pt x="24286" y="356263"/>
                  <a:pt x="-998" y="321868"/>
                  <a:pt x="0" y="293615"/>
                </a:cubicBezTo>
                <a:cubicBezTo>
                  <a:pt x="2910" y="211324"/>
                  <a:pt x="5723" y="122710"/>
                  <a:pt x="0" y="58725"/>
                </a:cubicBezTo>
                <a:close/>
              </a:path>
              <a:path w="807700" h="352340" stroke="0" extrusionOk="0">
                <a:moveTo>
                  <a:pt x="0" y="58725"/>
                </a:moveTo>
                <a:cubicBezTo>
                  <a:pt x="-2045" y="24943"/>
                  <a:pt x="26040" y="1912"/>
                  <a:pt x="58725" y="0"/>
                </a:cubicBezTo>
                <a:cubicBezTo>
                  <a:pt x="363661" y="14019"/>
                  <a:pt x="535109" y="12673"/>
                  <a:pt x="748975" y="0"/>
                </a:cubicBezTo>
                <a:cubicBezTo>
                  <a:pt x="778495" y="484"/>
                  <a:pt x="808640" y="25977"/>
                  <a:pt x="807700" y="58725"/>
                </a:cubicBezTo>
                <a:cubicBezTo>
                  <a:pt x="799298" y="130676"/>
                  <a:pt x="812768" y="228987"/>
                  <a:pt x="807700" y="293615"/>
                </a:cubicBezTo>
                <a:cubicBezTo>
                  <a:pt x="806666" y="325148"/>
                  <a:pt x="783401" y="359566"/>
                  <a:pt x="748975" y="352340"/>
                </a:cubicBezTo>
                <a:cubicBezTo>
                  <a:pt x="581785" y="371850"/>
                  <a:pt x="276131" y="346969"/>
                  <a:pt x="58725" y="352340"/>
                </a:cubicBezTo>
                <a:cubicBezTo>
                  <a:pt x="24373" y="348100"/>
                  <a:pt x="1299" y="325831"/>
                  <a:pt x="0" y="293615"/>
                </a:cubicBezTo>
                <a:cubicBezTo>
                  <a:pt x="3867" y="246191"/>
                  <a:pt x="11142" y="158507"/>
                  <a:pt x="0" y="58725"/>
                </a:cubicBezTo>
                <a:close/>
              </a:path>
            </a:pathLst>
          </a:custGeom>
          <a:solidFill>
            <a:srgbClr val="002060">
              <a:alpha val="77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96788144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B1176CB-516A-E843-971C-9081BB0A5CA6}"/>
              </a:ext>
            </a:extLst>
          </p:cNvPr>
          <p:cNvSpPr/>
          <p:nvPr/>
        </p:nvSpPr>
        <p:spPr>
          <a:xfrm>
            <a:off x="3806643" y="2481151"/>
            <a:ext cx="1359540" cy="352340"/>
          </a:xfrm>
          <a:custGeom>
            <a:avLst/>
            <a:gdLst>
              <a:gd name="connsiteX0" fmla="*/ 0 w 1359540"/>
              <a:gd name="connsiteY0" fmla="*/ 58725 h 352340"/>
              <a:gd name="connsiteX1" fmla="*/ 58725 w 1359540"/>
              <a:gd name="connsiteY1" fmla="*/ 0 h 352340"/>
              <a:gd name="connsiteX2" fmla="*/ 642507 w 1359540"/>
              <a:gd name="connsiteY2" fmla="*/ 0 h 352340"/>
              <a:gd name="connsiteX3" fmla="*/ 1300815 w 1359540"/>
              <a:gd name="connsiteY3" fmla="*/ 0 h 352340"/>
              <a:gd name="connsiteX4" fmla="*/ 1359540 w 1359540"/>
              <a:gd name="connsiteY4" fmla="*/ 58725 h 352340"/>
              <a:gd name="connsiteX5" fmla="*/ 1359540 w 1359540"/>
              <a:gd name="connsiteY5" fmla="*/ 293615 h 352340"/>
              <a:gd name="connsiteX6" fmla="*/ 1300815 w 1359540"/>
              <a:gd name="connsiteY6" fmla="*/ 352340 h 352340"/>
              <a:gd name="connsiteX7" fmla="*/ 654928 w 1359540"/>
              <a:gd name="connsiteY7" fmla="*/ 352340 h 352340"/>
              <a:gd name="connsiteX8" fmla="*/ 58725 w 1359540"/>
              <a:gd name="connsiteY8" fmla="*/ 352340 h 352340"/>
              <a:gd name="connsiteX9" fmla="*/ 0 w 1359540"/>
              <a:gd name="connsiteY9" fmla="*/ 293615 h 352340"/>
              <a:gd name="connsiteX10" fmla="*/ 0 w 1359540"/>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9540" h="352340" fill="none" extrusionOk="0">
                <a:moveTo>
                  <a:pt x="0" y="58725"/>
                </a:moveTo>
                <a:cubicBezTo>
                  <a:pt x="-1372" y="27398"/>
                  <a:pt x="26593" y="1775"/>
                  <a:pt x="58725" y="0"/>
                </a:cubicBezTo>
                <a:cubicBezTo>
                  <a:pt x="268075" y="7435"/>
                  <a:pt x="436167" y="-20900"/>
                  <a:pt x="642507" y="0"/>
                </a:cubicBezTo>
                <a:cubicBezTo>
                  <a:pt x="848847" y="20900"/>
                  <a:pt x="1004386" y="-11242"/>
                  <a:pt x="1300815" y="0"/>
                </a:cubicBezTo>
                <a:cubicBezTo>
                  <a:pt x="1332104" y="1212"/>
                  <a:pt x="1358781" y="31765"/>
                  <a:pt x="1359540" y="58725"/>
                </a:cubicBezTo>
                <a:cubicBezTo>
                  <a:pt x="1357752" y="174706"/>
                  <a:pt x="1360024" y="194187"/>
                  <a:pt x="1359540" y="293615"/>
                </a:cubicBezTo>
                <a:cubicBezTo>
                  <a:pt x="1357350" y="327871"/>
                  <a:pt x="1330929" y="349549"/>
                  <a:pt x="1300815" y="352340"/>
                </a:cubicBezTo>
                <a:cubicBezTo>
                  <a:pt x="1127984" y="363329"/>
                  <a:pt x="811402" y="343288"/>
                  <a:pt x="654928" y="352340"/>
                </a:cubicBezTo>
                <a:cubicBezTo>
                  <a:pt x="498454" y="361392"/>
                  <a:pt x="331053" y="364947"/>
                  <a:pt x="58725" y="352340"/>
                </a:cubicBezTo>
                <a:cubicBezTo>
                  <a:pt x="27091" y="352123"/>
                  <a:pt x="-253" y="328386"/>
                  <a:pt x="0" y="293615"/>
                </a:cubicBezTo>
                <a:cubicBezTo>
                  <a:pt x="-4585" y="196925"/>
                  <a:pt x="-2755" y="126012"/>
                  <a:pt x="0" y="58725"/>
                </a:cubicBezTo>
                <a:close/>
              </a:path>
              <a:path w="1359540" h="352340" stroke="0" extrusionOk="0">
                <a:moveTo>
                  <a:pt x="0" y="58725"/>
                </a:moveTo>
                <a:cubicBezTo>
                  <a:pt x="4215" y="22603"/>
                  <a:pt x="18613" y="-1941"/>
                  <a:pt x="58725" y="0"/>
                </a:cubicBezTo>
                <a:cubicBezTo>
                  <a:pt x="244490" y="-17777"/>
                  <a:pt x="470507" y="-9491"/>
                  <a:pt x="642507" y="0"/>
                </a:cubicBezTo>
                <a:cubicBezTo>
                  <a:pt x="814507" y="9491"/>
                  <a:pt x="991191" y="9343"/>
                  <a:pt x="1300815" y="0"/>
                </a:cubicBezTo>
                <a:cubicBezTo>
                  <a:pt x="1330156" y="1588"/>
                  <a:pt x="1355874" y="28978"/>
                  <a:pt x="1359540" y="58725"/>
                </a:cubicBezTo>
                <a:cubicBezTo>
                  <a:pt x="1355849" y="127804"/>
                  <a:pt x="1349995" y="224840"/>
                  <a:pt x="1359540" y="293615"/>
                </a:cubicBezTo>
                <a:cubicBezTo>
                  <a:pt x="1354794" y="332407"/>
                  <a:pt x="1329003" y="347197"/>
                  <a:pt x="1300815" y="352340"/>
                </a:cubicBezTo>
                <a:cubicBezTo>
                  <a:pt x="1059969" y="351764"/>
                  <a:pt x="870138" y="353916"/>
                  <a:pt x="679770" y="352340"/>
                </a:cubicBezTo>
                <a:cubicBezTo>
                  <a:pt x="489402" y="350764"/>
                  <a:pt x="261359" y="364451"/>
                  <a:pt x="58725" y="352340"/>
                </a:cubicBezTo>
                <a:cubicBezTo>
                  <a:pt x="28603" y="345452"/>
                  <a:pt x="-4546" y="331558"/>
                  <a:pt x="0" y="293615"/>
                </a:cubicBezTo>
                <a:cubicBezTo>
                  <a:pt x="-5591" y="213721"/>
                  <a:pt x="-2379" y="116912"/>
                  <a:pt x="0" y="58725"/>
                </a:cubicBezTo>
                <a:close/>
              </a:path>
            </a:pathLst>
          </a:custGeom>
          <a:solidFill>
            <a:schemeClr val="accent6">
              <a:lumMod val="50000"/>
              <a:alpha val="77000"/>
            </a:schemeClr>
          </a:solidFill>
          <a:ln w="50800" cmpd="dbl">
            <a:solidFill>
              <a:schemeClr val="tx1">
                <a:lumMod val="95000"/>
                <a:lumOff val="5000"/>
              </a:schemeClr>
            </a:solidFill>
            <a:prstDash val="solid"/>
            <a:extLst>
              <a:ext uri="{C807C97D-BFC1-408E-A445-0C87EB9F89A2}">
                <ask:lineSketchStyleProps xmlns:ask="http://schemas.microsoft.com/office/drawing/2018/sketchyshapes" sd="182505698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B5E589DD-0826-5E4A-A82D-B51EB503F194}"/>
              </a:ext>
            </a:extLst>
          </p:cNvPr>
          <p:cNvSpPr/>
          <p:nvPr/>
        </p:nvSpPr>
        <p:spPr>
          <a:xfrm>
            <a:off x="3496215" y="2038028"/>
            <a:ext cx="1369165" cy="352340"/>
          </a:xfrm>
          <a:custGeom>
            <a:avLst/>
            <a:gdLst>
              <a:gd name="connsiteX0" fmla="*/ 0 w 1369165"/>
              <a:gd name="connsiteY0" fmla="*/ 58725 h 352340"/>
              <a:gd name="connsiteX1" fmla="*/ 58725 w 1369165"/>
              <a:gd name="connsiteY1" fmla="*/ 0 h 352340"/>
              <a:gd name="connsiteX2" fmla="*/ 684583 w 1369165"/>
              <a:gd name="connsiteY2" fmla="*/ 0 h 352340"/>
              <a:gd name="connsiteX3" fmla="*/ 1310440 w 1369165"/>
              <a:gd name="connsiteY3" fmla="*/ 0 h 352340"/>
              <a:gd name="connsiteX4" fmla="*/ 1369165 w 1369165"/>
              <a:gd name="connsiteY4" fmla="*/ 58725 h 352340"/>
              <a:gd name="connsiteX5" fmla="*/ 1369165 w 1369165"/>
              <a:gd name="connsiteY5" fmla="*/ 293615 h 352340"/>
              <a:gd name="connsiteX6" fmla="*/ 1310440 w 1369165"/>
              <a:gd name="connsiteY6" fmla="*/ 352340 h 352340"/>
              <a:gd name="connsiteX7" fmla="*/ 672065 w 1369165"/>
              <a:gd name="connsiteY7" fmla="*/ 352340 h 352340"/>
              <a:gd name="connsiteX8" fmla="*/ 58725 w 1369165"/>
              <a:gd name="connsiteY8" fmla="*/ 352340 h 352340"/>
              <a:gd name="connsiteX9" fmla="*/ 0 w 1369165"/>
              <a:gd name="connsiteY9" fmla="*/ 293615 h 352340"/>
              <a:gd name="connsiteX10" fmla="*/ 0 w 1369165"/>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165" h="352340" fill="none" extrusionOk="0">
                <a:moveTo>
                  <a:pt x="0" y="58725"/>
                </a:moveTo>
                <a:cubicBezTo>
                  <a:pt x="2525" y="29385"/>
                  <a:pt x="28815" y="-2209"/>
                  <a:pt x="58725" y="0"/>
                </a:cubicBezTo>
                <a:cubicBezTo>
                  <a:pt x="357837" y="-3138"/>
                  <a:pt x="514574" y="-5812"/>
                  <a:pt x="684583" y="0"/>
                </a:cubicBezTo>
                <a:cubicBezTo>
                  <a:pt x="854592" y="5812"/>
                  <a:pt x="1154842" y="2471"/>
                  <a:pt x="1310440" y="0"/>
                </a:cubicBezTo>
                <a:cubicBezTo>
                  <a:pt x="1341270" y="-3269"/>
                  <a:pt x="1369354" y="23730"/>
                  <a:pt x="1369165" y="58725"/>
                </a:cubicBezTo>
                <a:cubicBezTo>
                  <a:pt x="1369031" y="131017"/>
                  <a:pt x="1360223" y="230334"/>
                  <a:pt x="1369165" y="293615"/>
                </a:cubicBezTo>
                <a:cubicBezTo>
                  <a:pt x="1364803" y="326228"/>
                  <a:pt x="1343999" y="350311"/>
                  <a:pt x="1310440" y="352340"/>
                </a:cubicBezTo>
                <a:cubicBezTo>
                  <a:pt x="1043034" y="373187"/>
                  <a:pt x="973986" y="366717"/>
                  <a:pt x="672065" y="352340"/>
                </a:cubicBezTo>
                <a:cubicBezTo>
                  <a:pt x="370145" y="337963"/>
                  <a:pt x="181419" y="355800"/>
                  <a:pt x="58725" y="352340"/>
                </a:cubicBezTo>
                <a:cubicBezTo>
                  <a:pt x="26088" y="346833"/>
                  <a:pt x="4054" y="326893"/>
                  <a:pt x="0" y="293615"/>
                </a:cubicBezTo>
                <a:cubicBezTo>
                  <a:pt x="-9760" y="224745"/>
                  <a:pt x="-11093" y="135805"/>
                  <a:pt x="0" y="58725"/>
                </a:cubicBezTo>
                <a:close/>
              </a:path>
              <a:path w="1369165" h="352340" stroke="0" extrusionOk="0">
                <a:moveTo>
                  <a:pt x="0" y="58725"/>
                </a:moveTo>
                <a:cubicBezTo>
                  <a:pt x="-2446" y="24783"/>
                  <a:pt x="21487" y="1803"/>
                  <a:pt x="58725" y="0"/>
                </a:cubicBezTo>
                <a:cubicBezTo>
                  <a:pt x="219819" y="4499"/>
                  <a:pt x="461915" y="29599"/>
                  <a:pt x="709617" y="0"/>
                </a:cubicBezTo>
                <a:cubicBezTo>
                  <a:pt x="957319" y="-29599"/>
                  <a:pt x="1181501" y="-384"/>
                  <a:pt x="1310440" y="0"/>
                </a:cubicBezTo>
                <a:cubicBezTo>
                  <a:pt x="1339980" y="-1583"/>
                  <a:pt x="1370581" y="26969"/>
                  <a:pt x="1369165" y="58725"/>
                </a:cubicBezTo>
                <a:cubicBezTo>
                  <a:pt x="1362350" y="173622"/>
                  <a:pt x="1371856" y="208769"/>
                  <a:pt x="1369165" y="293615"/>
                </a:cubicBezTo>
                <a:cubicBezTo>
                  <a:pt x="1371447" y="322334"/>
                  <a:pt x="1339169" y="355595"/>
                  <a:pt x="1310440" y="352340"/>
                </a:cubicBezTo>
                <a:cubicBezTo>
                  <a:pt x="1018900" y="326916"/>
                  <a:pt x="810809" y="349211"/>
                  <a:pt x="684583" y="352340"/>
                </a:cubicBezTo>
                <a:cubicBezTo>
                  <a:pt x="558357" y="355469"/>
                  <a:pt x="356735" y="338785"/>
                  <a:pt x="58725" y="352340"/>
                </a:cubicBezTo>
                <a:cubicBezTo>
                  <a:pt x="19754" y="351966"/>
                  <a:pt x="571" y="324481"/>
                  <a:pt x="0" y="293615"/>
                </a:cubicBezTo>
                <a:cubicBezTo>
                  <a:pt x="-1777" y="199007"/>
                  <a:pt x="3440" y="147104"/>
                  <a:pt x="0" y="58725"/>
                </a:cubicBezTo>
                <a:close/>
              </a:path>
            </a:pathLst>
          </a:custGeom>
          <a:solidFill>
            <a:srgbClr val="6EFF6D">
              <a:alpha val="79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06DEB77-74E7-FE4B-89B4-8CBA09993757}"/>
              </a:ext>
            </a:extLst>
          </p:cNvPr>
          <p:cNvSpPr txBox="1"/>
          <p:nvPr/>
        </p:nvSpPr>
        <p:spPr>
          <a:xfrm>
            <a:off x="338039" y="1879783"/>
            <a:ext cx="5392208" cy="4207370"/>
          </a:xfrm>
          <a:prstGeom prst="rect">
            <a:avLst/>
          </a:prstGeom>
          <a:noFill/>
        </p:spPr>
        <p:txBody>
          <a:bodyPr wrap="square" rtlCol="0">
            <a:spAutoFit/>
          </a:bodyPr>
          <a:lstStyle/>
          <a:p>
            <a:pPr algn="just">
              <a:lnSpc>
                <a:spcPct val="150000"/>
              </a:lnSpc>
            </a:pPr>
            <a:r>
              <a:rPr lang="en-US" sz="2000" dirty="0">
                <a:solidFill>
                  <a:schemeClr val="tx1">
                    <a:lumMod val="85000"/>
                    <a:lumOff val="15000"/>
                  </a:schemeClr>
                </a:solidFill>
                <a:latin typeface="Avenir Book" panose="02000503020000020003" pitchFamily="2" charset="0"/>
              </a:rPr>
              <a:t>In the end, a full moon succeeded where puny machines could not, </a:t>
            </a:r>
            <a:r>
              <a:rPr lang="en-US" sz="2000" dirty="0">
                <a:solidFill>
                  <a:schemeClr val="bg1"/>
                </a:solidFill>
                <a:latin typeface="Avenir Book" panose="02000503020000020003" pitchFamily="2" charset="0"/>
              </a:rPr>
              <a:t>wrenching</a:t>
            </a:r>
            <a:r>
              <a:rPr lang="en-US" sz="2000" dirty="0">
                <a:solidFill>
                  <a:schemeClr val="tx1">
                    <a:lumMod val="85000"/>
                    <a:lumOff val="15000"/>
                  </a:schemeClr>
                </a:solidFill>
                <a:latin typeface="Avenir Book" panose="02000503020000020003" pitchFamily="2" charset="0"/>
              </a:rPr>
              <a:t> the mammoth barge out of the Egyptian mud in which it became wedged six days earlier. A spring tide finally </a:t>
            </a:r>
            <a:r>
              <a:rPr lang="en-US" sz="2000" dirty="0">
                <a:solidFill>
                  <a:schemeClr val="bg1"/>
                </a:solidFill>
                <a:latin typeface="Avenir Book" panose="02000503020000020003" pitchFamily="2" charset="0"/>
              </a:rPr>
              <a:t>set</a:t>
            </a:r>
            <a:r>
              <a:rPr lang="en-US" sz="2000" dirty="0">
                <a:solidFill>
                  <a:schemeClr val="tx1">
                    <a:lumMod val="85000"/>
                    <a:lumOff val="15000"/>
                  </a:schemeClr>
                </a:solidFill>
                <a:latin typeface="Avenir Book" panose="02000503020000020003" pitchFamily="2" charset="0"/>
              </a:rPr>
              <a:t> the Ever Given and its enormous stack of 18,300 shipping containers </a:t>
            </a:r>
            <a:r>
              <a:rPr lang="en-US" sz="2000" dirty="0">
                <a:solidFill>
                  <a:schemeClr val="bg1"/>
                </a:solidFill>
                <a:latin typeface="Avenir Book" panose="02000503020000020003" pitchFamily="2" charset="0"/>
              </a:rPr>
              <a:t>afloat</a:t>
            </a:r>
            <a:r>
              <a:rPr lang="en-US" sz="2000" dirty="0">
                <a:solidFill>
                  <a:schemeClr val="tx1">
                    <a:lumMod val="85000"/>
                    <a:lumOff val="15000"/>
                  </a:schemeClr>
                </a:solidFill>
                <a:latin typeface="Avenir Book" panose="02000503020000020003" pitchFamily="2" charset="0"/>
              </a:rPr>
              <a:t> again, drawing cheers from Egyptians on the shore and a virtual world beyond.</a:t>
            </a:r>
          </a:p>
        </p:txBody>
      </p:sp>
      <p:sp>
        <p:nvSpPr>
          <p:cNvPr id="21" name="TextBox 20">
            <a:extLst>
              <a:ext uri="{FF2B5EF4-FFF2-40B4-BE49-F238E27FC236}">
                <a16:creationId xmlns:a16="http://schemas.microsoft.com/office/drawing/2014/main" id="{D4FDC599-5221-AC4D-8790-3BF67245C68A}"/>
              </a:ext>
            </a:extLst>
          </p:cNvPr>
          <p:cNvSpPr txBox="1"/>
          <p:nvPr/>
        </p:nvSpPr>
        <p:spPr>
          <a:xfrm>
            <a:off x="6438206" y="1879783"/>
            <a:ext cx="5392208" cy="3284041"/>
          </a:xfrm>
          <a:prstGeom prst="rect">
            <a:avLst/>
          </a:prstGeom>
          <a:noFill/>
        </p:spPr>
        <p:txBody>
          <a:bodyPr wrap="square" rtlCol="0">
            <a:spAutoFit/>
          </a:bodyPr>
          <a:lstStyle/>
          <a:p>
            <a:pPr algn="just">
              <a:lnSpc>
                <a:spcPct val="150000"/>
              </a:lnSpc>
            </a:pPr>
            <a:r>
              <a:rPr lang="en-US" sz="2000" b="1" dirty="0">
                <a:solidFill>
                  <a:schemeClr val="tx1">
                    <a:lumMod val="85000"/>
                    <a:lumOff val="15000"/>
                  </a:schemeClr>
                </a:solidFill>
                <a:latin typeface="Avenir Book" panose="02000503020000020003" pitchFamily="2" charset="0"/>
              </a:rPr>
              <a:t>SUEZ, Egypt (AP) </a:t>
            </a:r>
            <a:r>
              <a:rPr lang="en-US" sz="2000" dirty="0">
                <a:solidFill>
                  <a:schemeClr val="tx1">
                    <a:lumMod val="85000"/>
                    <a:lumOff val="15000"/>
                  </a:schemeClr>
                </a:solidFill>
                <a:latin typeface="Avenir Book" panose="02000503020000020003" pitchFamily="2" charset="0"/>
              </a:rPr>
              <a:t>— </a:t>
            </a:r>
            <a:r>
              <a:rPr lang="en-US" sz="2000" dirty="0">
                <a:solidFill>
                  <a:schemeClr val="bg1"/>
                </a:solidFill>
                <a:latin typeface="Avenir Book" panose="02000503020000020003" pitchFamily="2" charset="0"/>
              </a:rPr>
              <a:t>Experts</a:t>
            </a:r>
            <a:r>
              <a:rPr lang="en-US" sz="2000" dirty="0">
                <a:solidFill>
                  <a:schemeClr val="tx1">
                    <a:lumMod val="85000"/>
                    <a:lumOff val="15000"/>
                  </a:schemeClr>
                </a:solidFill>
                <a:latin typeface="Avenir Book" panose="02000503020000020003" pitchFamily="2" charset="0"/>
              </a:rPr>
              <a:t> boarded the massive container ship Tuesday that had blocked Egypt’s vital Suez Canal and disrupted global trade for nearly a week, seeking answers to a single question that could have billions of dollars in legal repercussions: What went wrong?</a:t>
            </a:r>
          </a:p>
        </p:txBody>
      </p:sp>
    </p:spTree>
    <p:extLst>
      <p:ext uri="{BB962C8B-B14F-4D97-AF65-F5344CB8AC3E}">
        <p14:creationId xmlns:p14="http://schemas.microsoft.com/office/powerpoint/2010/main" val="411967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33</a:t>
            </a:fld>
            <a:endParaRPr lang="en-US"/>
          </a:p>
        </p:txBody>
      </p:sp>
      <p:sp>
        <p:nvSpPr>
          <p:cNvPr id="4" name="Rectangle 3">
            <a:extLst>
              <a:ext uri="{FF2B5EF4-FFF2-40B4-BE49-F238E27FC236}">
                <a16:creationId xmlns:a16="http://schemas.microsoft.com/office/drawing/2014/main" id="{8846F22D-B542-E441-AE6F-1ADFC2E118A1}"/>
              </a:ext>
            </a:extLst>
          </p:cNvPr>
          <p:cNvSpPr/>
          <p:nvPr/>
        </p:nvSpPr>
        <p:spPr>
          <a:xfrm>
            <a:off x="231276" y="278341"/>
            <a:ext cx="5639858" cy="6214534"/>
          </a:xfrm>
          <a:prstGeom prst="rect">
            <a:avLst/>
          </a:prstGeom>
          <a:no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pic>
        <p:nvPicPr>
          <p:cNvPr id="5" name="Picture 4">
            <a:extLst>
              <a:ext uri="{FF2B5EF4-FFF2-40B4-BE49-F238E27FC236}">
                <a16:creationId xmlns:a16="http://schemas.microsoft.com/office/drawing/2014/main" id="{E9F3EB6B-5943-BA40-A53A-1240A9F65089}"/>
              </a:ext>
            </a:extLst>
          </p:cNvPr>
          <p:cNvPicPr>
            <a:picLocks noChangeAspect="1"/>
          </p:cNvPicPr>
          <p:nvPr/>
        </p:nvPicPr>
        <p:blipFill>
          <a:blip r:embed="rId2"/>
          <a:stretch>
            <a:fillRect/>
          </a:stretch>
        </p:blipFill>
        <p:spPr>
          <a:xfrm>
            <a:off x="3685252" y="215472"/>
            <a:ext cx="2095500" cy="292100"/>
          </a:xfrm>
          <a:prstGeom prst="rect">
            <a:avLst/>
          </a:prstGeom>
        </p:spPr>
      </p:pic>
      <p:pic>
        <p:nvPicPr>
          <p:cNvPr id="6" name="Picture 5">
            <a:extLst>
              <a:ext uri="{FF2B5EF4-FFF2-40B4-BE49-F238E27FC236}">
                <a16:creationId xmlns:a16="http://schemas.microsoft.com/office/drawing/2014/main" id="{44278B8D-B372-7942-B2EC-617690FBB25B}"/>
              </a:ext>
            </a:extLst>
          </p:cNvPr>
          <p:cNvPicPr>
            <a:picLocks noChangeAspect="1"/>
          </p:cNvPicPr>
          <p:nvPr/>
        </p:nvPicPr>
        <p:blipFill>
          <a:blip r:embed="rId3"/>
          <a:stretch>
            <a:fillRect/>
          </a:stretch>
        </p:blipFill>
        <p:spPr>
          <a:xfrm>
            <a:off x="4784543" y="503108"/>
            <a:ext cx="1041400" cy="317500"/>
          </a:xfrm>
          <a:prstGeom prst="rect">
            <a:avLst/>
          </a:prstGeom>
        </p:spPr>
      </p:pic>
      <p:sp>
        <p:nvSpPr>
          <p:cNvPr id="7" name="Rounded Rectangle 6">
            <a:extLst>
              <a:ext uri="{FF2B5EF4-FFF2-40B4-BE49-F238E27FC236}">
                <a16:creationId xmlns:a16="http://schemas.microsoft.com/office/drawing/2014/main" id="{507BA22F-7FCC-C74C-B6AE-340F28EC4EF2}"/>
              </a:ext>
            </a:extLst>
          </p:cNvPr>
          <p:cNvSpPr/>
          <p:nvPr/>
        </p:nvSpPr>
        <p:spPr>
          <a:xfrm>
            <a:off x="350855" y="2931370"/>
            <a:ext cx="2022422"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1CC42C7-CF45-774C-9ECC-16EF880CAECC}"/>
              </a:ext>
            </a:extLst>
          </p:cNvPr>
          <p:cNvPicPr>
            <a:picLocks noChangeAspect="1"/>
          </p:cNvPicPr>
          <p:nvPr/>
        </p:nvPicPr>
        <p:blipFill>
          <a:blip r:embed="rId4"/>
          <a:stretch>
            <a:fillRect/>
          </a:stretch>
        </p:blipFill>
        <p:spPr>
          <a:xfrm>
            <a:off x="361585" y="175474"/>
            <a:ext cx="2846793" cy="511783"/>
          </a:xfrm>
          <a:prstGeom prst="rect">
            <a:avLst/>
          </a:prstGeom>
        </p:spPr>
      </p:pic>
      <p:sp>
        <p:nvSpPr>
          <p:cNvPr id="9" name="Rounded Rectangle 8">
            <a:extLst>
              <a:ext uri="{FF2B5EF4-FFF2-40B4-BE49-F238E27FC236}">
                <a16:creationId xmlns:a16="http://schemas.microsoft.com/office/drawing/2014/main" id="{34D52FDD-2AAB-5B4A-A3F1-FBBD59176F53}"/>
              </a:ext>
            </a:extLst>
          </p:cNvPr>
          <p:cNvSpPr/>
          <p:nvPr/>
        </p:nvSpPr>
        <p:spPr>
          <a:xfrm>
            <a:off x="3636818" y="2931370"/>
            <a:ext cx="1745162" cy="35234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BE1DBBA-9590-484B-84C1-FBD6C8F04A83}"/>
              </a:ext>
            </a:extLst>
          </p:cNvPr>
          <p:cNvCxnSpPr>
            <a:cxnSpLocks/>
          </p:cNvCxnSpPr>
          <p:nvPr/>
        </p:nvCxnSpPr>
        <p:spPr>
          <a:xfrm>
            <a:off x="6064046" y="215472"/>
            <a:ext cx="0" cy="6330939"/>
          </a:xfrm>
          <a:prstGeom prst="line">
            <a:avLst/>
          </a:prstGeom>
          <a:ln w="28575">
            <a:solidFill>
              <a:schemeClr val="tx1">
                <a:lumMod val="75000"/>
                <a:lumOff val="25000"/>
                <a:alpha val="33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68DF091-FE80-5840-A579-C063810102FB}"/>
              </a:ext>
            </a:extLst>
          </p:cNvPr>
          <p:cNvPicPr>
            <a:picLocks noChangeAspect="1"/>
          </p:cNvPicPr>
          <p:nvPr/>
        </p:nvPicPr>
        <p:blipFill>
          <a:blip r:embed="rId5"/>
          <a:stretch>
            <a:fillRect/>
          </a:stretch>
        </p:blipFill>
        <p:spPr>
          <a:xfrm>
            <a:off x="6345573" y="215472"/>
            <a:ext cx="762382" cy="801986"/>
          </a:xfrm>
          <a:prstGeom prst="rect">
            <a:avLst/>
          </a:prstGeom>
        </p:spPr>
      </p:pic>
      <p:pic>
        <p:nvPicPr>
          <p:cNvPr id="16" name="Picture 15">
            <a:extLst>
              <a:ext uri="{FF2B5EF4-FFF2-40B4-BE49-F238E27FC236}">
                <a16:creationId xmlns:a16="http://schemas.microsoft.com/office/drawing/2014/main" id="{C60FA69A-F106-4746-997E-8229A3384983}"/>
              </a:ext>
            </a:extLst>
          </p:cNvPr>
          <p:cNvPicPr>
            <a:picLocks noChangeAspect="1"/>
          </p:cNvPicPr>
          <p:nvPr/>
        </p:nvPicPr>
        <p:blipFill>
          <a:blip r:embed="rId6"/>
          <a:stretch>
            <a:fillRect/>
          </a:stretch>
        </p:blipFill>
        <p:spPr>
          <a:xfrm>
            <a:off x="8509000" y="318958"/>
            <a:ext cx="3321414" cy="306755"/>
          </a:xfrm>
          <a:prstGeom prst="rect">
            <a:avLst/>
          </a:prstGeom>
        </p:spPr>
      </p:pic>
      <p:pic>
        <p:nvPicPr>
          <p:cNvPr id="17" name="Picture 16">
            <a:extLst>
              <a:ext uri="{FF2B5EF4-FFF2-40B4-BE49-F238E27FC236}">
                <a16:creationId xmlns:a16="http://schemas.microsoft.com/office/drawing/2014/main" id="{ED0AF65F-349A-924C-A74A-22EC9744EDFB}"/>
              </a:ext>
            </a:extLst>
          </p:cNvPr>
          <p:cNvPicPr>
            <a:picLocks noChangeAspect="1"/>
          </p:cNvPicPr>
          <p:nvPr/>
        </p:nvPicPr>
        <p:blipFill>
          <a:blip r:embed="rId7"/>
          <a:stretch>
            <a:fillRect/>
          </a:stretch>
        </p:blipFill>
        <p:spPr>
          <a:xfrm>
            <a:off x="10379210" y="625713"/>
            <a:ext cx="1451204" cy="279491"/>
          </a:xfrm>
          <a:prstGeom prst="rect">
            <a:avLst/>
          </a:prstGeom>
        </p:spPr>
      </p:pic>
      <p:sp>
        <p:nvSpPr>
          <p:cNvPr id="24" name="Rounded Rectangle 23">
            <a:extLst>
              <a:ext uri="{FF2B5EF4-FFF2-40B4-BE49-F238E27FC236}">
                <a16:creationId xmlns:a16="http://schemas.microsoft.com/office/drawing/2014/main" id="{71752952-D215-584F-977D-B22E26BAFB3A}"/>
              </a:ext>
            </a:extLst>
          </p:cNvPr>
          <p:cNvSpPr/>
          <p:nvPr/>
        </p:nvSpPr>
        <p:spPr>
          <a:xfrm>
            <a:off x="3395252" y="3850863"/>
            <a:ext cx="1441253"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DE43630-B026-F44B-9BC5-F549D71F02AE}"/>
              </a:ext>
            </a:extLst>
          </p:cNvPr>
          <p:cNvSpPr/>
          <p:nvPr/>
        </p:nvSpPr>
        <p:spPr>
          <a:xfrm>
            <a:off x="5318479" y="3840358"/>
            <a:ext cx="403221"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2AF2D00A-CDFE-8D49-8637-C7DE81276391}"/>
              </a:ext>
            </a:extLst>
          </p:cNvPr>
          <p:cNvSpPr/>
          <p:nvPr/>
        </p:nvSpPr>
        <p:spPr>
          <a:xfrm>
            <a:off x="1135055" y="3390165"/>
            <a:ext cx="271825"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AA49208-565E-7749-AD16-1EF2177D8477}"/>
              </a:ext>
            </a:extLst>
          </p:cNvPr>
          <p:cNvSpPr/>
          <p:nvPr/>
        </p:nvSpPr>
        <p:spPr>
          <a:xfrm>
            <a:off x="7601898" y="2484905"/>
            <a:ext cx="1814203" cy="311918"/>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F3B24126-7BD0-2645-A718-A4A415FCA3E6}"/>
              </a:ext>
            </a:extLst>
          </p:cNvPr>
          <p:cNvSpPr/>
          <p:nvPr/>
        </p:nvSpPr>
        <p:spPr>
          <a:xfrm>
            <a:off x="9509866" y="2931370"/>
            <a:ext cx="1594946" cy="315671"/>
          </a:xfrm>
          <a:prstGeom prst="roundRect">
            <a:avLst/>
          </a:prstGeom>
          <a:solidFill>
            <a:srgbClr val="92D050">
              <a:alpha val="6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EBC3FF8D-755C-C34C-BEB2-CF678986E33E}"/>
              </a:ext>
            </a:extLst>
          </p:cNvPr>
          <p:cNvSpPr/>
          <p:nvPr/>
        </p:nvSpPr>
        <p:spPr>
          <a:xfrm>
            <a:off x="9194800" y="2038028"/>
            <a:ext cx="921114" cy="318491"/>
          </a:xfrm>
          <a:prstGeom prst="roundRect">
            <a:avLst/>
          </a:prstGeom>
          <a:solidFill>
            <a:srgbClr val="C023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57AED1D5-C212-6344-BA4B-4782B530739C}"/>
              </a:ext>
            </a:extLst>
          </p:cNvPr>
          <p:cNvSpPr/>
          <p:nvPr/>
        </p:nvSpPr>
        <p:spPr>
          <a:xfrm>
            <a:off x="2427853" y="3374493"/>
            <a:ext cx="1068362" cy="352340"/>
          </a:xfrm>
          <a:custGeom>
            <a:avLst/>
            <a:gdLst>
              <a:gd name="connsiteX0" fmla="*/ 0 w 1068362"/>
              <a:gd name="connsiteY0" fmla="*/ 58725 h 352340"/>
              <a:gd name="connsiteX1" fmla="*/ 58725 w 1068362"/>
              <a:gd name="connsiteY1" fmla="*/ 0 h 352340"/>
              <a:gd name="connsiteX2" fmla="*/ 515163 w 1068362"/>
              <a:gd name="connsiteY2" fmla="*/ 0 h 352340"/>
              <a:gd name="connsiteX3" fmla="*/ 1009637 w 1068362"/>
              <a:gd name="connsiteY3" fmla="*/ 0 h 352340"/>
              <a:gd name="connsiteX4" fmla="*/ 1068362 w 1068362"/>
              <a:gd name="connsiteY4" fmla="*/ 58725 h 352340"/>
              <a:gd name="connsiteX5" fmla="*/ 1068362 w 1068362"/>
              <a:gd name="connsiteY5" fmla="*/ 293615 h 352340"/>
              <a:gd name="connsiteX6" fmla="*/ 1009637 w 1068362"/>
              <a:gd name="connsiteY6" fmla="*/ 352340 h 352340"/>
              <a:gd name="connsiteX7" fmla="*/ 553199 w 1068362"/>
              <a:gd name="connsiteY7" fmla="*/ 352340 h 352340"/>
              <a:gd name="connsiteX8" fmla="*/ 58725 w 1068362"/>
              <a:gd name="connsiteY8" fmla="*/ 352340 h 352340"/>
              <a:gd name="connsiteX9" fmla="*/ 0 w 1068362"/>
              <a:gd name="connsiteY9" fmla="*/ 293615 h 352340"/>
              <a:gd name="connsiteX10" fmla="*/ 0 w 1068362"/>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8362" h="352340" fill="none" extrusionOk="0">
                <a:moveTo>
                  <a:pt x="0" y="58725"/>
                </a:moveTo>
                <a:cubicBezTo>
                  <a:pt x="5005" y="21712"/>
                  <a:pt x="20723" y="365"/>
                  <a:pt x="58725" y="0"/>
                </a:cubicBezTo>
                <a:cubicBezTo>
                  <a:pt x="207036" y="13773"/>
                  <a:pt x="304191" y="9740"/>
                  <a:pt x="515163" y="0"/>
                </a:cubicBezTo>
                <a:cubicBezTo>
                  <a:pt x="726135" y="-9740"/>
                  <a:pt x="822983" y="-22251"/>
                  <a:pt x="1009637" y="0"/>
                </a:cubicBezTo>
                <a:cubicBezTo>
                  <a:pt x="1037857" y="-1922"/>
                  <a:pt x="1070029" y="28150"/>
                  <a:pt x="1068362" y="58725"/>
                </a:cubicBezTo>
                <a:cubicBezTo>
                  <a:pt x="1064095" y="165140"/>
                  <a:pt x="1077586" y="203779"/>
                  <a:pt x="1068362" y="293615"/>
                </a:cubicBezTo>
                <a:cubicBezTo>
                  <a:pt x="1072122" y="330652"/>
                  <a:pt x="1043603" y="355081"/>
                  <a:pt x="1009637" y="352340"/>
                </a:cubicBezTo>
                <a:cubicBezTo>
                  <a:pt x="905717" y="329901"/>
                  <a:pt x="742070" y="366441"/>
                  <a:pt x="553199" y="352340"/>
                </a:cubicBezTo>
                <a:cubicBezTo>
                  <a:pt x="364328" y="338239"/>
                  <a:pt x="267924" y="329966"/>
                  <a:pt x="58725" y="352340"/>
                </a:cubicBezTo>
                <a:cubicBezTo>
                  <a:pt x="32251" y="352003"/>
                  <a:pt x="6528" y="324380"/>
                  <a:pt x="0" y="293615"/>
                </a:cubicBezTo>
                <a:cubicBezTo>
                  <a:pt x="5862" y="222791"/>
                  <a:pt x="6020" y="144984"/>
                  <a:pt x="0" y="58725"/>
                </a:cubicBezTo>
                <a:close/>
              </a:path>
              <a:path w="1068362" h="352340" stroke="0" extrusionOk="0">
                <a:moveTo>
                  <a:pt x="0" y="58725"/>
                </a:moveTo>
                <a:cubicBezTo>
                  <a:pt x="-2110" y="22308"/>
                  <a:pt x="31998" y="-188"/>
                  <a:pt x="58725" y="0"/>
                </a:cubicBezTo>
                <a:cubicBezTo>
                  <a:pt x="170676" y="-11240"/>
                  <a:pt x="319834" y="21384"/>
                  <a:pt x="515163" y="0"/>
                </a:cubicBezTo>
                <a:cubicBezTo>
                  <a:pt x="710492" y="-21384"/>
                  <a:pt x="881492" y="-15323"/>
                  <a:pt x="1009637" y="0"/>
                </a:cubicBezTo>
                <a:cubicBezTo>
                  <a:pt x="1044872" y="6893"/>
                  <a:pt x="1064928" y="23525"/>
                  <a:pt x="1068362" y="58725"/>
                </a:cubicBezTo>
                <a:cubicBezTo>
                  <a:pt x="1073080" y="144005"/>
                  <a:pt x="1074214" y="244551"/>
                  <a:pt x="1068362" y="293615"/>
                </a:cubicBezTo>
                <a:cubicBezTo>
                  <a:pt x="1064087" y="321336"/>
                  <a:pt x="1038291" y="348055"/>
                  <a:pt x="1009637" y="352340"/>
                </a:cubicBezTo>
                <a:cubicBezTo>
                  <a:pt x="813265" y="330988"/>
                  <a:pt x="677456" y="333446"/>
                  <a:pt x="562708" y="352340"/>
                </a:cubicBezTo>
                <a:cubicBezTo>
                  <a:pt x="447960" y="371234"/>
                  <a:pt x="231261" y="348176"/>
                  <a:pt x="58725" y="352340"/>
                </a:cubicBezTo>
                <a:cubicBezTo>
                  <a:pt x="24832" y="357988"/>
                  <a:pt x="1115" y="326106"/>
                  <a:pt x="0" y="293615"/>
                </a:cubicBezTo>
                <a:cubicBezTo>
                  <a:pt x="-1282" y="181172"/>
                  <a:pt x="6697" y="139518"/>
                  <a:pt x="0" y="58725"/>
                </a:cubicBezTo>
                <a:close/>
              </a:path>
            </a:pathLst>
          </a:custGeom>
          <a:solidFill>
            <a:srgbClr val="00B0F0">
              <a:alpha val="49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65729984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B92A0493-02C4-7040-B97A-D3BE68976EE4}"/>
              </a:ext>
            </a:extLst>
          </p:cNvPr>
          <p:cNvSpPr/>
          <p:nvPr/>
        </p:nvSpPr>
        <p:spPr>
          <a:xfrm>
            <a:off x="2474495" y="3845783"/>
            <a:ext cx="458798" cy="352340"/>
          </a:xfrm>
          <a:custGeom>
            <a:avLst/>
            <a:gdLst>
              <a:gd name="connsiteX0" fmla="*/ 0 w 458798"/>
              <a:gd name="connsiteY0" fmla="*/ 58725 h 352340"/>
              <a:gd name="connsiteX1" fmla="*/ 58725 w 458798"/>
              <a:gd name="connsiteY1" fmla="*/ 0 h 352340"/>
              <a:gd name="connsiteX2" fmla="*/ 400073 w 458798"/>
              <a:gd name="connsiteY2" fmla="*/ 0 h 352340"/>
              <a:gd name="connsiteX3" fmla="*/ 458798 w 458798"/>
              <a:gd name="connsiteY3" fmla="*/ 58725 h 352340"/>
              <a:gd name="connsiteX4" fmla="*/ 458798 w 458798"/>
              <a:gd name="connsiteY4" fmla="*/ 293615 h 352340"/>
              <a:gd name="connsiteX5" fmla="*/ 400073 w 458798"/>
              <a:gd name="connsiteY5" fmla="*/ 352340 h 352340"/>
              <a:gd name="connsiteX6" fmla="*/ 58725 w 458798"/>
              <a:gd name="connsiteY6" fmla="*/ 352340 h 352340"/>
              <a:gd name="connsiteX7" fmla="*/ 0 w 458798"/>
              <a:gd name="connsiteY7" fmla="*/ 293615 h 352340"/>
              <a:gd name="connsiteX8" fmla="*/ 0 w 458798"/>
              <a:gd name="connsiteY8"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798" h="352340" fill="none" extrusionOk="0">
                <a:moveTo>
                  <a:pt x="0" y="58725"/>
                </a:moveTo>
                <a:cubicBezTo>
                  <a:pt x="705" y="19747"/>
                  <a:pt x="25856" y="-4270"/>
                  <a:pt x="58725" y="0"/>
                </a:cubicBezTo>
                <a:cubicBezTo>
                  <a:pt x="217357" y="-14069"/>
                  <a:pt x="315563" y="-7730"/>
                  <a:pt x="400073" y="0"/>
                </a:cubicBezTo>
                <a:cubicBezTo>
                  <a:pt x="434535" y="1802"/>
                  <a:pt x="458681" y="29016"/>
                  <a:pt x="458798" y="58725"/>
                </a:cubicBezTo>
                <a:cubicBezTo>
                  <a:pt x="461676" y="133958"/>
                  <a:pt x="449322" y="217780"/>
                  <a:pt x="458798" y="293615"/>
                </a:cubicBezTo>
                <a:cubicBezTo>
                  <a:pt x="460733" y="328786"/>
                  <a:pt x="436538" y="352437"/>
                  <a:pt x="400073" y="352340"/>
                </a:cubicBezTo>
                <a:cubicBezTo>
                  <a:pt x="309007" y="335813"/>
                  <a:pt x="162211" y="364915"/>
                  <a:pt x="58725" y="352340"/>
                </a:cubicBezTo>
                <a:cubicBezTo>
                  <a:pt x="26451" y="359193"/>
                  <a:pt x="-4079" y="324977"/>
                  <a:pt x="0" y="293615"/>
                </a:cubicBezTo>
                <a:cubicBezTo>
                  <a:pt x="8247" y="203535"/>
                  <a:pt x="6160" y="168802"/>
                  <a:pt x="0" y="58725"/>
                </a:cubicBezTo>
                <a:close/>
              </a:path>
              <a:path w="458798" h="352340" stroke="0" extrusionOk="0">
                <a:moveTo>
                  <a:pt x="0" y="58725"/>
                </a:moveTo>
                <a:cubicBezTo>
                  <a:pt x="-1543" y="22987"/>
                  <a:pt x="33898" y="-2731"/>
                  <a:pt x="58725" y="0"/>
                </a:cubicBezTo>
                <a:cubicBezTo>
                  <a:pt x="140577" y="-7420"/>
                  <a:pt x="320589" y="8859"/>
                  <a:pt x="400073" y="0"/>
                </a:cubicBezTo>
                <a:cubicBezTo>
                  <a:pt x="432096" y="3570"/>
                  <a:pt x="462630" y="26179"/>
                  <a:pt x="458798" y="58725"/>
                </a:cubicBezTo>
                <a:cubicBezTo>
                  <a:pt x="456689" y="163084"/>
                  <a:pt x="456557" y="225972"/>
                  <a:pt x="458798" y="293615"/>
                </a:cubicBezTo>
                <a:cubicBezTo>
                  <a:pt x="456136" y="322694"/>
                  <a:pt x="434159" y="350221"/>
                  <a:pt x="400073" y="352340"/>
                </a:cubicBezTo>
                <a:cubicBezTo>
                  <a:pt x="300157" y="354401"/>
                  <a:pt x="223360" y="363758"/>
                  <a:pt x="58725" y="352340"/>
                </a:cubicBezTo>
                <a:cubicBezTo>
                  <a:pt x="21244" y="353119"/>
                  <a:pt x="-1632" y="326993"/>
                  <a:pt x="0" y="293615"/>
                </a:cubicBezTo>
                <a:cubicBezTo>
                  <a:pt x="-1186" y="245821"/>
                  <a:pt x="-3305" y="160171"/>
                  <a:pt x="0" y="58725"/>
                </a:cubicBezTo>
                <a:close/>
              </a:path>
            </a:pathLst>
          </a:custGeom>
          <a:solidFill>
            <a:srgbClr val="002060">
              <a:alpha val="77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79641448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CE86043F-268A-E14D-B423-6F4274A5480F}"/>
              </a:ext>
            </a:extLst>
          </p:cNvPr>
          <p:cNvSpPr/>
          <p:nvPr/>
        </p:nvSpPr>
        <p:spPr>
          <a:xfrm>
            <a:off x="3208378" y="4770355"/>
            <a:ext cx="1854510" cy="352340"/>
          </a:xfrm>
          <a:custGeom>
            <a:avLst/>
            <a:gdLst>
              <a:gd name="connsiteX0" fmla="*/ 0 w 1854510"/>
              <a:gd name="connsiteY0" fmla="*/ 58725 h 352340"/>
              <a:gd name="connsiteX1" fmla="*/ 58725 w 1854510"/>
              <a:gd name="connsiteY1" fmla="*/ 0 h 352340"/>
              <a:gd name="connsiteX2" fmla="*/ 637745 w 1854510"/>
              <a:gd name="connsiteY2" fmla="*/ 0 h 352340"/>
              <a:gd name="connsiteX3" fmla="*/ 1182024 w 1854510"/>
              <a:gd name="connsiteY3" fmla="*/ 0 h 352340"/>
              <a:gd name="connsiteX4" fmla="*/ 1795785 w 1854510"/>
              <a:gd name="connsiteY4" fmla="*/ 0 h 352340"/>
              <a:gd name="connsiteX5" fmla="*/ 1854510 w 1854510"/>
              <a:gd name="connsiteY5" fmla="*/ 58725 h 352340"/>
              <a:gd name="connsiteX6" fmla="*/ 1854510 w 1854510"/>
              <a:gd name="connsiteY6" fmla="*/ 293615 h 352340"/>
              <a:gd name="connsiteX7" fmla="*/ 1795785 w 1854510"/>
              <a:gd name="connsiteY7" fmla="*/ 352340 h 352340"/>
              <a:gd name="connsiteX8" fmla="*/ 1199394 w 1854510"/>
              <a:gd name="connsiteY8" fmla="*/ 352340 h 352340"/>
              <a:gd name="connsiteX9" fmla="*/ 620374 w 1854510"/>
              <a:gd name="connsiteY9" fmla="*/ 352340 h 352340"/>
              <a:gd name="connsiteX10" fmla="*/ 58725 w 1854510"/>
              <a:gd name="connsiteY10" fmla="*/ 352340 h 352340"/>
              <a:gd name="connsiteX11" fmla="*/ 0 w 1854510"/>
              <a:gd name="connsiteY11" fmla="*/ 293615 h 352340"/>
              <a:gd name="connsiteX12" fmla="*/ 0 w 1854510"/>
              <a:gd name="connsiteY12"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4510" h="352340" fill="none" extrusionOk="0">
                <a:moveTo>
                  <a:pt x="0" y="58725"/>
                </a:moveTo>
                <a:cubicBezTo>
                  <a:pt x="-1705" y="32747"/>
                  <a:pt x="30200" y="-2804"/>
                  <a:pt x="58725" y="0"/>
                </a:cubicBezTo>
                <a:cubicBezTo>
                  <a:pt x="240054" y="19283"/>
                  <a:pt x="508588" y="7982"/>
                  <a:pt x="637745" y="0"/>
                </a:cubicBezTo>
                <a:cubicBezTo>
                  <a:pt x="766902" y="-7982"/>
                  <a:pt x="937423" y="-19536"/>
                  <a:pt x="1182024" y="0"/>
                </a:cubicBezTo>
                <a:cubicBezTo>
                  <a:pt x="1426625" y="19536"/>
                  <a:pt x="1652491" y="-9780"/>
                  <a:pt x="1795785" y="0"/>
                </a:cubicBezTo>
                <a:cubicBezTo>
                  <a:pt x="1827173" y="1924"/>
                  <a:pt x="1854184" y="30068"/>
                  <a:pt x="1854510" y="58725"/>
                </a:cubicBezTo>
                <a:cubicBezTo>
                  <a:pt x="1865625" y="176087"/>
                  <a:pt x="1852738" y="226120"/>
                  <a:pt x="1854510" y="293615"/>
                </a:cubicBezTo>
                <a:cubicBezTo>
                  <a:pt x="1856252" y="326973"/>
                  <a:pt x="1833397" y="353365"/>
                  <a:pt x="1795785" y="352340"/>
                </a:cubicBezTo>
                <a:cubicBezTo>
                  <a:pt x="1579464" y="330981"/>
                  <a:pt x="1370016" y="364660"/>
                  <a:pt x="1199394" y="352340"/>
                </a:cubicBezTo>
                <a:cubicBezTo>
                  <a:pt x="1028772" y="340020"/>
                  <a:pt x="753522" y="364178"/>
                  <a:pt x="620374" y="352340"/>
                </a:cubicBezTo>
                <a:cubicBezTo>
                  <a:pt x="487226" y="340502"/>
                  <a:pt x="304329" y="354551"/>
                  <a:pt x="58725" y="352340"/>
                </a:cubicBezTo>
                <a:cubicBezTo>
                  <a:pt x="28822" y="354772"/>
                  <a:pt x="-5174" y="322070"/>
                  <a:pt x="0" y="293615"/>
                </a:cubicBezTo>
                <a:cubicBezTo>
                  <a:pt x="2781" y="185495"/>
                  <a:pt x="-5018" y="116328"/>
                  <a:pt x="0" y="58725"/>
                </a:cubicBezTo>
                <a:close/>
              </a:path>
              <a:path w="1854510" h="352340" stroke="0" extrusionOk="0">
                <a:moveTo>
                  <a:pt x="0" y="58725"/>
                </a:moveTo>
                <a:cubicBezTo>
                  <a:pt x="-5145" y="20255"/>
                  <a:pt x="25458" y="-1485"/>
                  <a:pt x="58725" y="0"/>
                </a:cubicBezTo>
                <a:cubicBezTo>
                  <a:pt x="276954" y="24131"/>
                  <a:pt x="531026" y="21036"/>
                  <a:pt x="672486" y="0"/>
                </a:cubicBezTo>
                <a:cubicBezTo>
                  <a:pt x="813946" y="-21036"/>
                  <a:pt x="1004203" y="18313"/>
                  <a:pt x="1216765" y="0"/>
                </a:cubicBezTo>
                <a:cubicBezTo>
                  <a:pt x="1429327" y="-18313"/>
                  <a:pt x="1552925" y="20393"/>
                  <a:pt x="1795785" y="0"/>
                </a:cubicBezTo>
                <a:cubicBezTo>
                  <a:pt x="1830765" y="-1618"/>
                  <a:pt x="1855591" y="20518"/>
                  <a:pt x="1854510" y="58725"/>
                </a:cubicBezTo>
                <a:cubicBezTo>
                  <a:pt x="1854813" y="125596"/>
                  <a:pt x="1864516" y="221339"/>
                  <a:pt x="1854510" y="293615"/>
                </a:cubicBezTo>
                <a:cubicBezTo>
                  <a:pt x="1851790" y="331282"/>
                  <a:pt x="1827778" y="354676"/>
                  <a:pt x="1795785" y="352340"/>
                </a:cubicBezTo>
                <a:cubicBezTo>
                  <a:pt x="1588028" y="349939"/>
                  <a:pt x="1451946" y="366865"/>
                  <a:pt x="1234136" y="352340"/>
                </a:cubicBezTo>
                <a:cubicBezTo>
                  <a:pt x="1016326" y="337815"/>
                  <a:pt x="891025" y="379394"/>
                  <a:pt x="689857" y="352340"/>
                </a:cubicBezTo>
                <a:cubicBezTo>
                  <a:pt x="488689" y="325286"/>
                  <a:pt x="344106" y="345795"/>
                  <a:pt x="58725" y="352340"/>
                </a:cubicBezTo>
                <a:cubicBezTo>
                  <a:pt x="27342" y="350435"/>
                  <a:pt x="-1001" y="326781"/>
                  <a:pt x="0" y="293615"/>
                </a:cubicBezTo>
                <a:cubicBezTo>
                  <a:pt x="-10552" y="200189"/>
                  <a:pt x="9988" y="170551"/>
                  <a:pt x="0" y="58725"/>
                </a:cubicBezTo>
                <a:close/>
              </a:path>
            </a:pathLst>
          </a:custGeom>
          <a:solidFill>
            <a:srgbClr val="B9FFE5"/>
          </a:solidFill>
          <a:ln w="50800" cmpd="dbl">
            <a:solidFill>
              <a:schemeClr val="tx1">
                <a:lumMod val="95000"/>
                <a:lumOff val="5000"/>
              </a:schemeClr>
            </a:solidFill>
            <a:prstDash val="solid"/>
            <a:extLst>
              <a:ext uri="{C807C97D-BFC1-408E-A445-0C87EB9F89A2}">
                <ask:lineSketchStyleProps xmlns:ask="http://schemas.microsoft.com/office/drawing/2018/sketchyshapes" sd="273206756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3E39FCB4-8C12-0540-9EFC-AE2B98B0B487}"/>
              </a:ext>
            </a:extLst>
          </p:cNvPr>
          <p:cNvSpPr/>
          <p:nvPr/>
        </p:nvSpPr>
        <p:spPr>
          <a:xfrm>
            <a:off x="10169707" y="2038027"/>
            <a:ext cx="1101476" cy="318491"/>
          </a:xfrm>
          <a:custGeom>
            <a:avLst/>
            <a:gdLst>
              <a:gd name="connsiteX0" fmla="*/ 0 w 1101476"/>
              <a:gd name="connsiteY0" fmla="*/ 53083 h 318491"/>
              <a:gd name="connsiteX1" fmla="*/ 53083 w 1101476"/>
              <a:gd name="connsiteY1" fmla="*/ 0 h 318491"/>
              <a:gd name="connsiteX2" fmla="*/ 550738 w 1101476"/>
              <a:gd name="connsiteY2" fmla="*/ 0 h 318491"/>
              <a:gd name="connsiteX3" fmla="*/ 1048393 w 1101476"/>
              <a:gd name="connsiteY3" fmla="*/ 0 h 318491"/>
              <a:gd name="connsiteX4" fmla="*/ 1101476 w 1101476"/>
              <a:gd name="connsiteY4" fmla="*/ 53083 h 318491"/>
              <a:gd name="connsiteX5" fmla="*/ 1101476 w 1101476"/>
              <a:gd name="connsiteY5" fmla="*/ 265408 h 318491"/>
              <a:gd name="connsiteX6" fmla="*/ 1048393 w 1101476"/>
              <a:gd name="connsiteY6" fmla="*/ 318491 h 318491"/>
              <a:gd name="connsiteX7" fmla="*/ 540785 w 1101476"/>
              <a:gd name="connsiteY7" fmla="*/ 318491 h 318491"/>
              <a:gd name="connsiteX8" fmla="*/ 53083 w 1101476"/>
              <a:gd name="connsiteY8" fmla="*/ 318491 h 318491"/>
              <a:gd name="connsiteX9" fmla="*/ 0 w 1101476"/>
              <a:gd name="connsiteY9" fmla="*/ 265408 h 318491"/>
              <a:gd name="connsiteX10" fmla="*/ 0 w 1101476"/>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476" h="318491" fill="none" extrusionOk="0">
                <a:moveTo>
                  <a:pt x="0" y="53083"/>
                </a:moveTo>
                <a:cubicBezTo>
                  <a:pt x="4544" y="29332"/>
                  <a:pt x="28553" y="-4191"/>
                  <a:pt x="53083" y="0"/>
                </a:cubicBezTo>
                <a:cubicBezTo>
                  <a:pt x="214543" y="-57664"/>
                  <a:pt x="401556" y="7544"/>
                  <a:pt x="550738" y="0"/>
                </a:cubicBezTo>
                <a:cubicBezTo>
                  <a:pt x="699921" y="-7544"/>
                  <a:pt x="832966" y="28555"/>
                  <a:pt x="1048393" y="0"/>
                </a:cubicBezTo>
                <a:cubicBezTo>
                  <a:pt x="1076906" y="-1638"/>
                  <a:pt x="1102041" y="16120"/>
                  <a:pt x="1101476" y="53083"/>
                </a:cubicBezTo>
                <a:cubicBezTo>
                  <a:pt x="1122836" y="146225"/>
                  <a:pt x="1081756" y="191716"/>
                  <a:pt x="1101476" y="265408"/>
                </a:cubicBezTo>
                <a:cubicBezTo>
                  <a:pt x="1094071" y="295030"/>
                  <a:pt x="1078136" y="317723"/>
                  <a:pt x="1048393" y="318491"/>
                </a:cubicBezTo>
                <a:cubicBezTo>
                  <a:pt x="864102" y="376929"/>
                  <a:pt x="645853" y="313830"/>
                  <a:pt x="540785" y="318491"/>
                </a:cubicBezTo>
                <a:cubicBezTo>
                  <a:pt x="435717" y="323152"/>
                  <a:pt x="165315" y="312711"/>
                  <a:pt x="53083" y="318491"/>
                </a:cubicBezTo>
                <a:cubicBezTo>
                  <a:pt x="23540" y="312396"/>
                  <a:pt x="3853" y="295529"/>
                  <a:pt x="0" y="265408"/>
                </a:cubicBezTo>
                <a:cubicBezTo>
                  <a:pt x="-6936" y="191172"/>
                  <a:pt x="3111" y="115734"/>
                  <a:pt x="0" y="53083"/>
                </a:cubicBezTo>
                <a:close/>
              </a:path>
              <a:path w="1101476" h="318491" stroke="0" extrusionOk="0">
                <a:moveTo>
                  <a:pt x="0" y="53083"/>
                </a:moveTo>
                <a:cubicBezTo>
                  <a:pt x="-2791" y="22045"/>
                  <a:pt x="18513" y="1972"/>
                  <a:pt x="53083" y="0"/>
                </a:cubicBezTo>
                <a:cubicBezTo>
                  <a:pt x="291018" y="-23515"/>
                  <a:pt x="356694" y="15283"/>
                  <a:pt x="570644" y="0"/>
                </a:cubicBezTo>
                <a:cubicBezTo>
                  <a:pt x="784594" y="-15283"/>
                  <a:pt x="814084" y="25560"/>
                  <a:pt x="1048393" y="0"/>
                </a:cubicBezTo>
                <a:cubicBezTo>
                  <a:pt x="1074539" y="-1735"/>
                  <a:pt x="1104680" y="25297"/>
                  <a:pt x="1101476" y="53083"/>
                </a:cubicBezTo>
                <a:cubicBezTo>
                  <a:pt x="1104564" y="146338"/>
                  <a:pt x="1088158" y="195075"/>
                  <a:pt x="1101476" y="265408"/>
                </a:cubicBezTo>
                <a:cubicBezTo>
                  <a:pt x="1102006" y="293863"/>
                  <a:pt x="1073857" y="321877"/>
                  <a:pt x="1048393" y="318491"/>
                </a:cubicBezTo>
                <a:cubicBezTo>
                  <a:pt x="858632" y="373704"/>
                  <a:pt x="707768" y="269216"/>
                  <a:pt x="550738" y="318491"/>
                </a:cubicBezTo>
                <a:cubicBezTo>
                  <a:pt x="393709" y="367766"/>
                  <a:pt x="260207" y="266849"/>
                  <a:pt x="53083" y="318491"/>
                </a:cubicBezTo>
                <a:cubicBezTo>
                  <a:pt x="22519" y="318420"/>
                  <a:pt x="2599" y="287597"/>
                  <a:pt x="0" y="265408"/>
                </a:cubicBezTo>
                <a:cubicBezTo>
                  <a:pt x="-9940" y="219320"/>
                  <a:pt x="7816" y="122473"/>
                  <a:pt x="0" y="53083"/>
                </a:cubicBezTo>
                <a:close/>
              </a:path>
            </a:pathLst>
          </a:custGeom>
          <a:solidFill>
            <a:srgbClr val="7030A0">
              <a:alpha val="36000"/>
            </a:srgbClr>
          </a:solidFill>
          <a:ln w="50800" cmpd="dbl">
            <a:solidFill>
              <a:schemeClr val="tx1">
                <a:lumMod val="95000"/>
                <a:lumOff val="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B48BFFA5-EFDC-5D4E-AB10-96CE09954C7F}"/>
              </a:ext>
            </a:extLst>
          </p:cNvPr>
          <p:cNvSpPr/>
          <p:nvPr/>
        </p:nvSpPr>
        <p:spPr>
          <a:xfrm>
            <a:off x="6471085" y="2948293"/>
            <a:ext cx="1045405" cy="318491"/>
          </a:xfrm>
          <a:custGeom>
            <a:avLst/>
            <a:gdLst>
              <a:gd name="connsiteX0" fmla="*/ 0 w 1045405"/>
              <a:gd name="connsiteY0" fmla="*/ 53083 h 318491"/>
              <a:gd name="connsiteX1" fmla="*/ 53083 w 1045405"/>
              <a:gd name="connsiteY1" fmla="*/ 0 h 318491"/>
              <a:gd name="connsiteX2" fmla="*/ 522703 w 1045405"/>
              <a:gd name="connsiteY2" fmla="*/ 0 h 318491"/>
              <a:gd name="connsiteX3" fmla="*/ 992322 w 1045405"/>
              <a:gd name="connsiteY3" fmla="*/ 0 h 318491"/>
              <a:gd name="connsiteX4" fmla="*/ 1045405 w 1045405"/>
              <a:gd name="connsiteY4" fmla="*/ 53083 h 318491"/>
              <a:gd name="connsiteX5" fmla="*/ 1045405 w 1045405"/>
              <a:gd name="connsiteY5" fmla="*/ 265408 h 318491"/>
              <a:gd name="connsiteX6" fmla="*/ 992322 w 1045405"/>
              <a:gd name="connsiteY6" fmla="*/ 318491 h 318491"/>
              <a:gd name="connsiteX7" fmla="*/ 550880 w 1045405"/>
              <a:gd name="connsiteY7" fmla="*/ 318491 h 318491"/>
              <a:gd name="connsiteX8" fmla="*/ 53083 w 1045405"/>
              <a:gd name="connsiteY8" fmla="*/ 318491 h 318491"/>
              <a:gd name="connsiteX9" fmla="*/ 0 w 1045405"/>
              <a:gd name="connsiteY9" fmla="*/ 265408 h 318491"/>
              <a:gd name="connsiteX10" fmla="*/ 0 w 1045405"/>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5405" h="318491" fill="none" extrusionOk="0">
                <a:moveTo>
                  <a:pt x="0" y="53083"/>
                </a:moveTo>
                <a:cubicBezTo>
                  <a:pt x="-1630" y="23490"/>
                  <a:pt x="26954" y="-3458"/>
                  <a:pt x="53083" y="0"/>
                </a:cubicBezTo>
                <a:cubicBezTo>
                  <a:pt x="273138" y="-34327"/>
                  <a:pt x="409045" y="45304"/>
                  <a:pt x="522703" y="0"/>
                </a:cubicBezTo>
                <a:cubicBezTo>
                  <a:pt x="636361" y="-45304"/>
                  <a:pt x="765698" y="47922"/>
                  <a:pt x="992322" y="0"/>
                </a:cubicBezTo>
                <a:cubicBezTo>
                  <a:pt x="1023773" y="1710"/>
                  <a:pt x="1043071" y="22395"/>
                  <a:pt x="1045405" y="53083"/>
                </a:cubicBezTo>
                <a:cubicBezTo>
                  <a:pt x="1064913" y="145954"/>
                  <a:pt x="1021888" y="206577"/>
                  <a:pt x="1045405" y="265408"/>
                </a:cubicBezTo>
                <a:cubicBezTo>
                  <a:pt x="1052234" y="298119"/>
                  <a:pt x="1020338" y="316946"/>
                  <a:pt x="992322" y="318491"/>
                </a:cubicBezTo>
                <a:cubicBezTo>
                  <a:pt x="875744" y="326113"/>
                  <a:pt x="708566" y="278582"/>
                  <a:pt x="550880" y="318491"/>
                </a:cubicBezTo>
                <a:cubicBezTo>
                  <a:pt x="393194" y="358400"/>
                  <a:pt x="171402" y="307595"/>
                  <a:pt x="53083" y="318491"/>
                </a:cubicBezTo>
                <a:cubicBezTo>
                  <a:pt x="22279" y="315870"/>
                  <a:pt x="1118" y="297225"/>
                  <a:pt x="0" y="265408"/>
                </a:cubicBezTo>
                <a:cubicBezTo>
                  <a:pt x="-4601" y="214224"/>
                  <a:pt x="21066" y="147332"/>
                  <a:pt x="0" y="53083"/>
                </a:cubicBezTo>
                <a:close/>
              </a:path>
              <a:path w="1045405" h="318491" stroke="0" extrusionOk="0">
                <a:moveTo>
                  <a:pt x="0" y="53083"/>
                </a:moveTo>
                <a:cubicBezTo>
                  <a:pt x="5579" y="27692"/>
                  <a:pt x="26416" y="1175"/>
                  <a:pt x="53083" y="0"/>
                </a:cubicBezTo>
                <a:cubicBezTo>
                  <a:pt x="272358" y="-21605"/>
                  <a:pt x="357891" y="10931"/>
                  <a:pt x="532095" y="0"/>
                </a:cubicBezTo>
                <a:cubicBezTo>
                  <a:pt x="706299" y="-10931"/>
                  <a:pt x="818914" y="17552"/>
                  <a:pt x="992322" y="0"/>
                </a:cubicBezTo>
                <a:cubicBezTo>
                  <a:pt x="1018877" y="-2567"/>
                  <a:pt x="1042937" y="28513"/>
                  <a:pt x="1045405" y="53083"/>
                </a:cubicBezTo>
                <a:cubicBezTo>
                  <a:pt x="1051980" y="147356"/>
                  <a:pt x="1040062" y="182861"/>
                  <a:pt x="1045405" y="265408"/>
                </a:cubicBezTo>
                <a:cubicBezTo>
                  <a:pt x="1044615" y="292861"/>
                  <a:pt x="1022704" y="318809"/>
                  <a:pt x="992322" y="318491"/>
                </a:cubicBezTo>
                <a:cubicBezTo>
                  <a:pt x="888050" y="321502"/>
                  <a:pt x="628146" y="289264"/>
                  <a:pt x="513310" y="318491"/>
                </a:cubicBezTo>
                <a:cubicBezTo>
                  <a:pt x="398474" y="347718"/>
                  <a:pt x="172257" y="295950"/>
                  <a:pt x="53083" y="318491"/>
                </a:cubicBezTo>
                <a:cubicBezTo>
                  <a:pt x="22896" y="317902"/>
                  <a:pt x="-2910" y="295633"/>
                  <a:pt x="0" y="265408"/>
                </a:cubicBezTo>
                <a:cubicBezTo>
                  <a:pt x="-7275" y="211636"/>
                  <a:pt x="23173" y="135251"/>
                  <a:pt x="0" y="53083"/>
                </a:cubicBezTo>
                <a:close/>
              </a:path>
            </a:pathLst>
          </a:custGeom>
          <a:solidFill>
            <a:srgbClr val="00B0F0">
              <a:alpha val="49000"/>
            </a:srgbClr>
          </a:solidFill>
          <a:ln w="50800" cmpd="dbl">
            <a:solidFill>
              <a:schemeClr val="tx1">
                <a:lumMod val="95000"/>
                <a:lumOff val="5000"/>
              </a:schemeClr>
            </a:solidFill>
            <a:extLst>
              <a:ext uri="{C807C97D-BFC1-408E-A445-0C87EB9F89A2}">
                <ask:lineSketchStyleProps xmlns:ask="http://schemas.microsoft.com/office/drawing/2018/sketchyshapes" sd="352009323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32EF1383-B8C5-E94E-A083-1FA36D2EFDAC}"/>
              </a:ext>
            </a:extLst>
          </p:cNvPr>
          <p:cNvSpPr/>
          <p:nvPr/>
        </p:nvSpPr>
        <p:spPr>
          <a:xfrm>
            <a:off x="6500421" y="3393743"/>
            <a:ext cx="1199789" cy="318491"/>
          </a:xfrm>
          <a:custGeom>
            <a:avLst/>
            <a:gdLst>
              <a:gd name="connsiteX0" fmla="*/ 0 w 1199789"/>
              <a:gd name="connsiteY0" fmla="*/ 53083 h 318491"/>
              <a:gd name="connsiteX1" fmla="*/ 53083 w 1199789"/>
              <a:gd name="connsiteY1" fmla="*/ 0 h 318491"/>
              <a:gd name="connsiteX2" fmla="*/ 621767 w 1199789"/>
              <a:gd name="connsiteY2" fmla="*/ 0 h 318491"/>
              <a:gd name="connsiteX3" fmla="*/ 1146706 w 1199789"/>
              <a:gd name="connsiteY3" fmla="*/ 0 h 318491"/>
              <a:gd name="connsiteX4" fmla="*/ 1199789 w 1199789"/>
              <a:gd name="connsiteY4" fmla="*/ 53083 h 318491"/>
              <a:gd name="connsiteX5" fmla="*/ 1199789 w 1199789"/>
              <a:gd name="connsiteY5" fmla="*/ 265408 h 318491"/>
              <a:gd name="connsiteX6" fmla="*/ 1146706 w 1199789"/>
              <a:gd name="connsiteY6" fmla="*/ 318491 h 318491"/>
              <a:gd name="connsiteX7" fmla="*/ 621767 w 1199789"/>
              <a:gd name="connsiteY7" fmla="*/ 318491 h 318491"/>
              <a:gd name="connsiteX8" fmla="*/ 53083 w 1199789"/>
              <a:gd name="connsiteY8" fmla="*/ 318491 h 318491"/>
              <a:gd name="connsiteX9" fmla="*/ 0 w 1199789"/>
              <a:gd name="connsiteY9" fmla="*/ 265408 h 318491"/>
              <a:gd name="connsiteX10" fmla="*/ 0 w 1199789"/>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9789" h="318491" fill="none" extrusionOk="0">
                <a:moveTo>
                  <a:pt x="0" y="53083"/>
                </a:moveTo>
                <a:cubicBezTo>
                  <a:pt x="-1871" y="21656"/>
                  <a:pt x="31477" y="-2841"/>
                  <a:pt x="53083" y="0"/>
                </a:cubicBezTo>
                <a:cubicBezTo>
                  <a:pt x="226146" y="-15557"/>
                  <a:pt x="396308" y="41269"/>
                  <a:pt x="621767" y="0"/>
                </a:cubicBezTo>
                <a:cubicBezTo>
                  <a:pt x="847226" y="-41269"/>
                  <a:pt x="1040652" y="5164"/>
                  <a:pt x="1146706" y="0"/>
                </a:cubicBezTo>
                <a:cubicBezTo>
                  <a:pt x="1174951" y="1876"/>
                  <a:pt x="1206171" y="27996"/>
                  <a:pt x="1199789" y="53083"/>
                </a:cubicBezTo>
                <a:cubicBezTo>
                  <a:pt x="1210499" y="122038"/>
                  <a:pt x="1175327" y="188386"/>
                  <a:pt x="1199789" y="265408"/>
                </a:cubicBezTo>
                <a:cubicBezTo>
                  <a:pt x="1198789" y="292578"/>
                  <a:pt x="1176176" y="326300"/>
                  <a:pt x="1146706" y="318491"/>
                </a:cubicBezTo>
                <a:cubicBezTo>
                  <a:pt x="951138" y="346341"/>
                  <a:pt x="828781" y="256701"/>
                  <a:pt x="621767" y="318491"/>
                </a:cubicBezTo>
                <a:cubicBezTo>
                  <a:pt x="414753" y="380281"/>
                  <a:pt x="273971" y="300138"/>
                  <a:pt x="53083" y="318491"/>
                </a:cubicBezTo>
                <a:cubicBezTo>
                  <a:pt x="24837" y="317373"/>
                  <a:pt x="-952" y="293402"/>
                  <a:pt x="0" y="265408"/>
                </a:cubicBezTo>
                <a:cubicBezTo>
                  <a:pt x="-11501" y="215602"/>
                  <a:pt x="9174" y="147879"/>
                  <a:pt x="0" y="53083"/>
                </a:cubicBezTo>
                <a:close/>
              </a:path>
              <a:path w="1199789" h="318491" stroke="0" extrusionOk="0">
                <a:moveTo>
                  <a:pt x="0" y="53083"/>
                </a:moveTo>
                <a:cubicBezTo>
                  <a:pt x="1405" y="23364"/>
                  <a:pt x="22668" y="-4195"/>
                  <a:pt x="53083" y="0"/>
                </a:cubicBezTo>
                <a:cubicBezTo>
                  <a:pt x="310587" y="-30749"/>
                  <a:pt x="375707" y="56728"/>
                  <a:pt x="588958" y="0"/>
                </a:cubicBezTo>
                <a:cubicBezTo>
                  <a:pt x="802209" y="-56728"/>
                  <a:pt x="955118" y="1458"/>
                  <a:pt x="1146706" y="0"/>
                </a:cubicBezTo>
                <a:cubicBezTo>
                  <a:pt x="1177240" y="-4334"/>
                  <a:pt x="1201366" y="17696"/>
                  <a:pt x="1199789" y="53083"/>
                </a:cubicBezTo>
                <a:cubicBezTo>
                  <a:pt x="1214165" y="123591"/>
                  <a:pt x="1184304" y="173608"/>
                  <a:pt x="1199789" y="265408"/>
                </a:cubicBezTo>
                <a:cubicBezTo>
                  <a:pt x="1202334" y="286627"/>
                  <a:pt x="1180523" y="317646"/>
                  <a:pt x="1146706" y="318491"/>
                </a:cubicBezTo>
                <a:cubicBezTo>
                  <a:pt x="994020" y="348622"/>
                  <a:pt x="747201" y="311895"/>
                  <a:pt x="610831" y="318491"/>
                </a:cubicBezTo>
                <a:cubicBezTo>
                  <a:pt x="474461" y="325087"/>
                  <a:pt x="214699" y="257052"/>
                  <a:pt x="53083" y="318491"/>
                </a:cubicBezTo>
                <a:cubicBezTo>
                  <a:pt x="20570" y="312610"/>
                  <a:pt x="-3421" y="292045"/>
                  <a:pt x="0" y="265408"/>
                </a:cubicBezTo>
                <a:cubicBezTo>
                  <a:pt x="-1764" y="193032"/>
                  <a:pt x="12428" y="147115"/>
                  <a:pt x="0" y="53083"/>
                </a:cubicBezTo>
                <a:close/>
              </a:path>
            </a:pathLst>
          </a:custGeom>
          <a:solidFill>
            <a:srgbClr val="FF842F">
              <a:alpha val="83137"/>
            </a:srgbClr>
          </a:solidFill>
          <a:ln w="50800" cmpd="dbl">
            <a:solidFill>
              <a:schemeClr val="tx1">
                <a:lumMod val="95000"/>
                <a:lumOff val="5000"/>
              </a:schemeClr>
            </a:solidFill>
            <a:extLst>
              <a:ext uri="{C807C97D-BFC1-408E-A445-0C87EB9F89A2}">
                <ask:lineSketchStyleProps xmlns:ask="http://schemas.microsoft.com/office/drawing/2018/sketchyshapes" sd="403003284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E3A41883-6F02-2F46-BCC2-4AAE19BF2276}"/>
              </a:ext>
            </a:extLst>
          </p:cNvPr>
          <p:cNvSpPr/>
          <p:nvPr/>
        </p:nvSpPr>
        <p:spPr>
          <a:xfrm>
            <a:off x="6443049" y="3863704"/>
            <a:ext cx="1045405" cy="318491"/>
          </a:xfrm>
          <a:custGeom>
            <a:avLst/>
            <a:gdLst>
              <a:gd name="connsiteX0" fmla="*/ 0 w 1045405"/>
              <a:gd name="connsiteY0" fmla="*/ 53083 h 318491"/>
              <a:gd name="connsiteX1" fmla="*/ 53083 w 1045405"/>
              <a:gd name="connsiteY1" fmla="*/ 0 h 318491"/>
              <a:gd name="connsiteX2" fmla="*/ 532095 w 1045405"/>
              <a:gd name="connsiteY2" fmla="*/ 0 h 318491"/>
              <a:gd name="connsiteX3" fmla="*/ 992322 w 1045405"/>
              <a:gd name="connsiteY3" fmla="*/ 0 h 318491"/>
              <a:gd name="connsiteX4" fmla="*/ 1045405 w 1045405"/>
              <a:gd name="connsiteY4" fmla="*/ 53083 h 318491"/>
              <a:gd name="connsiteX5" fmla="*/ 1045405 w 1045405"/>
              <a:gd name="connsiteY5" fmla="*/ 265408 h 318491"/>
              <a:gd name="connsiteX6" fmla="*/ 992322 w 1045405"/>
              <a:gd name="connsiteY6" fmla="*/ 318491 h 318491"/>
              <a:gd name="connsiteX7" fmla="*/ 503918 w 1045405"/>
              <a:gd name="connsiteY7" fmla="*/ 318491 h 318491"/>
              <a:gd name="connsiteX8" fmla="*/ 53083 w 1045405"/>
              <a:gd name="connsiteY8" fmla="*/ 318491 h 318491"/>
              <a:gd name="connsiteX9" fmla="*/ 0 w 1045405"/>
              <a:gd name="connsiteY9" fmla="*/ 265408 h 318491"/>
              <a:gd name="connsiteX10" fmla="*/ 0 w 1045405"/>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5405" h="318491" fill="none" extrusionOk="0">
                <a:moveTo>
                  <a:pt x="0" y="53083"/>
                </a:moveTo>
                <a:cubicBezTo>
                  <a:pt x="-3261" y="24974"/>
                  <a:pt x="23704" y="3847"/>
                  <a:pt x="53083" y="0"/>
                </a:cubicBezTo>
                <a:cubicBezTo>
                  <a:pt x="227557" y="-10392"/>
                  <a:pt x="379789" y="34406"/>
                  <a:pt x="532095" y="0"/>
                </a:cubicBezTo>
                <a:cubicBezTo>
                  <a:pt x="684401" y="-34406"/>
                  <a:pt x="765248" y="49901"/>
                  <a:pt x="992322" y="0"/>
                </a:cubicBezTo>
                <a:cubicBezTo>
                  <a:pt x="1023068" y="-419"/>
                  <a:pt x="1046787" y="26517"/>
                  <a:pt x="1045405" y="53083"/>
                </a:cubicBezTo>
                <a:cubicBezTo>
                  <a:pt x="1060335" y="131021"/>
                  <a:pt x="1023910" y="177835"/>
                  <a:pt x="1045405" y="265408"/>
                </a:cubicBezTo>
                <a:cubicBezTo>
                  <a:pt x="1045394" y="291405"/>
                  <a:pt x="1015183" y="313182"/>
                  <a:pt x="992322" y="318491"/>
                </a:cubicBezTo>
                <a:cubicBezTo>
                  <a:pt x="863376" y="341409"/>
                  <a:pt x="727745" y="289720"/>
                  <a:pt x="503918" y="318491"/>
                </a:cubicBezTo>
                <a:cubicBezTo>
                  <a:pt x="280091" y="347262"/>
                  <a:pt x="155486" y="313645"/>
                  <a:pt x="53083" y="318491"/>
                </a:cubicBezTo>
                <a:cubicBezTo>
                  <a:pt x="26720" y="315439"/>
                  <a:pt x="2212" y="291912"/>
                  <a:pt x="0" y="265408"/>
                </a:cubicBezTo>
                <a:cubicBezTo>
                  <a:pt x="-15511" y="173407"/>
                  <a:pt x="9127" y="111445"/>
                  <a:pt x="0" y="53083"/>
                </a:cubicBezTo>
                <a:close/>
              </a:path>
              <a:path w="1045405" h="318491" stroke="0" extrusionOk="0">
                <a:moveTo>
                  <a:pt x="0" y="53083"/>
                </a:moveTo>
                <a:cubicBezTo>
                  <a:pt x="7214" y="20478"/>
                  <a:pt x="29403" y="-6183"/>
                  <a:pt x="53083" y="0"/>
                </a:cubicBezTo>
                <a:cubicBezTo>
                  <a:pt x="171997" y="-50050"/>
                  <a:pt x="367102" y="28447"/>
                  <a:pt x="503918" y="0"/>
                </a:cubicBezTo>
                <a:cubicBezTo>
                  <a:pt x="640735" y="-28447"/>
                  <a:pt x="768890" y="37428"/>
                  <a:pt x="992322" y="0"/>
                </a:cubicBezTo>
                <a:cubicBezTo>
                  <a:pt x="1025504" y="-4117"/>
                  <a:pt x="1047041" y="27694"/>
                  <a:pt x="1045405" y="53083"/>
                </a:cubicBezTo>
                <a:cubicBezTo>
                  <a:pt x="1050128" y="118026"/>
                  <a:pt x="1023582" y="168201"/>
                  <a:pt x="1045405" y="265408"/>
                </a:cubicBezTo>
                <a:cubicBezTo>
                  <a:pt x="1052459" y="295821"/>
                  <a:pt x="1023399" y="316786"/>
                  <a:pt x="992322" y="318491"/>
                </a:cubicBezTo>
                <a:cubicBezTo>
                  <a:pt x="831393" y="370371"/>
                  <a:pt x="665476" y="280495"/>
                  <a:pt x="513310" y="318491"/>
                </a:cubicBezTo>
                <a:cubicBezTo>
                  <a:pt x="361144" y="356487"/>
                  <a:pt x="202901" y="275207"/>
                  <a:pt x="53083" y="318491"/>
                </a:cubicBezTo>
                <a:cubicBezTo>
                  <a:pt x="26953" y="314666"/>
                  <a:pt x="-2862" y="293763"/>
                  <a:pt x="0" y="265408"/>
                </a:cubicBezTo>
                <a:cubicBezTo>
                  <a:pt x="-1011" y="215527"/>
                  <a:pt x="18252" y="118080"/>
                  <a:pt x="0" y="53083"/>
                </a:cubicBezTo>
                <a:close/>
              </a:path>
            </a:pathLst>
          </a:custGeom>
          <a:solidFill>
            <a:schemeClr val="tx2">
              <a:lumMod val="75000"/>
              <a:alpha val="39000"/>
            </a:schemeClr>
          </a:solidFill>
          <a:ln w="50800" cmpd="dbl">
            <a:solidFill>
              <a:schemeClr val="tx1">
                <a:lumMod val="95000"/>
                <a:lumOff val="5000"/>
              </a:schemeClr>
            </a:solidFill>
            <a:extLst>
              <a:ext uri="{C807C97D-BFC1-408E-A445-0C87EB9F89A2}">
                <ask:lineSketchStyleProps xmlns:ask="http://schemas.microsoft.com/office/drawing/2018/sketchyshapes" sd="426462477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7AF554E2-B73E-F740-AADF-D048882FBFCA}"/>
              </a:ext>
            </a:extLst>
          </p:cNvPr>
          <p:cNvSpPr/>
          <p:nvPr/>
        </p:nvSpPr>
        <p:spPr>
          <a:xfrm>
            <a:off x="354587" y="5233133"/>
            <a:ext cx="1265566" cy="352341"/>
          </a:xfrm>
          <a:prstGeom prst="roundRect">
            <a:avLst/>
          </a:prstGeom>
          <a:solidFill>
            <a:schemeClr val="accent5">
              <a:lumMod val="60000"/>
              <a:lumOff val="40000"/>
              <a:alpha val="88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260A8E50-9130-D444-8812-2A40B80A94FD}"/>
              </a:ext>
            </a:extLst>
          </p:cNvPr>
          <p:cNvSpPr/>
          <p:nvPr/>
        </p:nvSpPr>
        <p:spPr>
          <a:xfrm>
            <a:off x="1620153" y="4745463"/>
            <a:ext cx="807700" cy="352340"/>
          </a:xfrm>
          <a:custGeom>
            <a:avLst/>
            <a:gdLst>
              <a:gd name="connsiteX0" fmla="*/ 0 w 807700"/>
              <a:gd name="connsiteY0" fmla="*/ 58725 h 352340"/>
              <a:gd name="connsiteX1" fmla="*/ 58725 w 807700"/>
              <a:gd name="connsiteY1" fmla="*/ 0 h 352340"/>
              <a:gd name="connsiteX2" fmla="*/ 748975 w 807700"/>
              <a:gd name="connsiteY2" fmla="*/ 0 h 352340"/>
              <a:gd name="connsiteX3" fmla="*/ 807700 w 807700"/>
              <a:gd name="connsiteY3" fmla="*/ 58725 h 352340"/>
              <a:gd name="connsiteX4" fmla="*/ 807700 w 807700"/>
              <a:gd name="connsiteY4" fmla="*/ 293615 h 352340"/>
              <a:gd name="connsiteX5" fmla="*/ 748975 w 807700"/>
              <a:gd name="connsiteY5" fmla="*/ 352340 h 352340"/>
              <a:gd name="connsiteX6" fmla="*/ 58725 w 807700"/>
              <a:gd name="connsiteY6" fmla="*/ 352340 h 352340"/>
              <a:gd name="connsiteX7" fmla="*/ 0 w 807700"/>
              <a:gd name="connsiteY7" fmla="*/ 293615 h 352340"/>
              <a:gd name="connsiteX8" fmla="*/ 0 w 807700"/>
              <a:gd name="connsiteY8"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00" h="352340" fill="none" extrusionOk="0">
                <a:moveTo>
                  <a:pt x="0" y="58725"/>
                </a:moveTo>
                <a:cubicBezTo>
                  <a:pt x="-4116" y="30080"/>
                  <a:pt x="24532" y="794"/>
                  <a:pt x="58725" y="0"/>
                </a:cubicBezTo>
                <a:cubicBezTo>
                  <a:pt x="340816" y="-17289"/>
                  <a:pt x="506853" y="-32786"/>
                  <a:pt x="748975" y="0"/>
                </a:cubicBezTo>
                <a:cubicBezTo>
                  <a:pt x="779556" y="-562"/>
                  <a:pt x="807021" y="28306"/>
                  <a:pt x="807700" y="58725"/>
                </a:cubicBezTo>
                <a:cubicBezTo>
                  <a:pt x="813180" y="144571"/>
                  <a:pt x="811204" y="180575"/>
                  <a:pt x="807700" y="293615"/>
                </a:cubicBezTo>
                <a:cubicBezTo>
                  <a:pt x="811635" y="320847"/>
                  <a:pt x="780980" y="353003"/>
                  <a:pt x="748975" y="352340"/>
                </a:cubicBezTo>
                <a:cubicBezTo>
                  <a:pt x="566477" y="361605"/>
                  <a:pt x="295320" y="318961"/>
                  <a:pt x="58725" y="352340"/>
                </a:cubicBezTo>
                <a:cubicBezTo>
                  <a:pt x="24286" y="356263"/>
                  <a:pt x="-998" y="321868"/>
                  <a:pt x="0" y="293615"/>
                </a:cubicBezTo>
                <a:cubicBezTo>
                  <a:pt x="2910" y="211324"/>
                  <a:pt x="5723" y="122710"/>
                  <a:pt x="0" y="58725"/>
                </a:cubicBezTo>
                <a:close/>
              </a:path>
              <a:path w="807700" h="352340" stroke="0" extrusionOk="0">
                <a:moveTo>
                  <a:pt x="0" y="58725"/>
                </a:moveTo>
                <a:cubicBezTo>
                  <a:pt x="-2045" y="24943"/>
                  <a:pt x="26040" y="1912"/>
                  <a:pt x="58725" y="0"/>
                </a:cubicBezTo>
                <a:cubicBezTo>
                  <a:pt x="363661" y="14019"/>
                  <a:pt x="535109" y="12673"/>
                  <a:pt x="748975" y="0"/>
                </a:cubicBezTo>
                <a:cubicBezTo>
                  <a:pt x="778495" y="484"/>
                  <a:pt x="808640" y="25977"/>
                  <a:pt x="807700" y="58725"/>
                </a:cubicBezTo>
                <a:cubicBezTo>
                  <a:pt x="799298" y="130676"/>
                  <a:pt x="812768" y="228987"/>
                  <a:pt x="807700" y="293615"/>
                </a:cubicBezTo>
                <a:cubicBezTo>
                  <a:pt x="806666" y="325148"/>
                  <a:pt x="783401" y="359566"/>
                  <a:pt x="748975" y="352340"/>
                </a:cubicBezTo>
                <a:cubicBezTo>
                  <a:pt x="581785" y="371850"/>
                  <a:pt x="276131" y="346969"/>
                  <a:pt x="58725" y="352340"/>
                </a:cubicBezTo>
                <a:cubicBezTo>
                  <a:pt x="24373" y="348100"/>
                  <a:pt x="1299" y="325831"/>
                  <a:pt x="0" y="293615"/>
                </a:cubicBezTo>
                <a:cubicBezTo>
                  <a:pt x="3867" y="246191"/>
                  <a:pt x="11142" y="158507"/>
                  <a:pt x="0" y="58725"/>
                </a:cubicBezTo>
                <a:close/>
              </a:path>
            </a:pathLst>
          </a:custGeom>
          <a:solidFill>
            <a:srgbClr val="002060">
              <a:alpha val="77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96788144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B1176CB-516A-E843-971C-9081BB0A5CA6}"/>
              </a:ext>
            </a:extLst>
          </p:cNvPr>
          <p:cNvSpPr/>
          <p:nvPr/>
        </p:nvSpPr>
        <p:spPr>
          <a:xfrm>
            <a:off x="3806643" y="2481151"/>
            <a:ext cx="1359540" cy="352340"/>
          </a:xfrm>
          <a:custGeom>
            <a:avLst/>
            <a:gdLst>
              <a:gd name="connsiteX0" fmla="*/ 0 w 1359540"/>
              <a:gd name="connsiteY0" fmla="*/ 58725 h 352340"/>
              <a:gd name="connsiteX1" fmla="*/ 58725 w 1359540"/>
              <a:gd name="connsiteY1" fmla="*/ 0 h 352340"/>
              <a:gd name="connsiteX2" fmla="*/ 642507 w 1359540"/>
              <a:gd name="connsiteY2" fmla="*/ 0 h 352340"/>
              <a:gd name="connsiteX3" fmla="*/ 1300815 w 1359540"/>
              <a:gd name="connsiteY3" fmla="*/ 0 h 352340"/>
              <a:gd name="connsiteX4" fmla="*/ 1359540 w 1359540"/>
              <a:gd name="connsiteY4" fmla="*/ 58725 h 352340"/>
              <a:gd name="connsiteX5" fmla="*/ 1359540 w 1359540"/>
              <a:gd name="connsiteY5" fmla="*/ 293615 h 352340"/>
              <a:gd name="connsiteX6" fmla="*/ 1300815 w 1359540"/>
              <a:gd name="connsiteY6" fmla="*/ 352340 h 352340"/>
              <a:gd name="connsiteX7" fmla="*/ 654928 w 1359540"/>
              <a:gd name="connsiteY7" fmla="*/ 352340 h 352340"/>
              <a:gd name="connsiteX8" fmla="*/ 58725 w 1359540"/>
              <a:gd name="connsiteY8" fmla="*/ 352340 h 352340"/>
              <a:gd name="connsiteX9" fmla="*/ 0 w 1359540"/>
              <a:gd name="connsiteY9" fmla="*/ 293615 h 352340"/>
              <a:gd name="connsiteX10" fmla="*/ 0 w 1359540"/>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9540" h="352340" fill="none" extrusionOk="0">
                <a:moveTo>
                  <a:pt x="0" y="58725"/>
                </a:moveTo>
                <a:cubicBezTo>
                  <a:pt x="-1372" y="27398"/>
                  <a:pt x="26593" y="1775"/>
                  <a:pt x="58725" y="0"/>
                </a:cubicBezTo>
                <a:cubicBezTo>
                  <a:pt x="268075" y="7435"/>
                  <a:pt x="436167" y="-20900"/>
                  <a:pt x="642507" y="0"/>
                </a:cubicBezTo>
                <a:cubicBezTo>
                  <a:pt x="848847" y="20900"/>
                  <a:pt x="1004386" y="-11242"/>
                  <a:pt x="1300815" y="0"/>
                </a:cubicBezTo>
                <a:cubicBezTo>
                  <a:pt x="1332104" y="1212"/>
                  <a:pt x="1358781" y="31765"/>
                  <a:pt x="1359540" y="58725"/>
                </a:cubicBezTo>
                <a:cubicBezTo>
                  <a:pt x="1357752" y="174706"/>
                  <a:pt x="1360024" y="194187"/>
                  <a:pt x="1359540" y="293615"/>
                </a:cubicBezTo>
                <a:cubicBezTo>
                  <a:pt x="1357350" y="327871"/>
                  <a:pt x="1330929" y="349549"/>
                  <a:pt x="1300815" y="352340"/>
                </a:cubicBezTo>
                <a:cubicBezTo>
                  <a:pt x="1127984" y="363329"/>
                  <a:pt x="811402" y="343288"/>
                  <a:pt x="654928" y="352340"/>
                </a:cubicBezTo>
                <a:cubicBezTo>
                  <a:pt x="498454" y="361392"/>
                  <a:pt x="331053" y="364947"/>
                  <a:pt x="58725" y="352340"/>
                </a:cubicBezTo>
                <a:cubicBezTo>
                  <a:pt x="27091" y="352123"/>
                  <a:pt x="-253" y="328386"/>
                  <a:pt x="0" y="293615"/>
                </a:cubicBezTo>
                <a:cubicBezTo>
                  <a:pt x="-4585" y="196925"/>
                  <a:pt x="-2755" y="126012"/>
                  <a:pt x="0" y="58725"/>
                </a:cubicBezTo>
                <a:close/>
              </a:path>
              <a:path w="1359540" h="352340" stroke="0" extrusionOk="0">
                <a:moveTo>
                  <a:pt x="0" y="58725"/>
                </a:moveTo>
                <a:cubicBezTo>
                  <a:pt x="4215" y="22603"/>
                  <a:pt x="18613" y="-1941"/>
                  <a:pt x="58725" y="0"/>
                </a:cubicBezTo>
                <a:cubicBezTo>
                  <a:pt x="244490" y="-17777"/>
                  <a:pt x="470507" y="-9491"/>
                  <a:pt x="642507" y="0"/>
                </a:cubicBezTo>
                <a:cubicBezTo>
                  <a:pt x="814507" y="9491"/>
                  <a:pt x="991191" y="9343"/>
                  <a:pt x="1300815" y="0"/>
                </a:cubicBezTo>
                <a:cubicBezTo>
                  <a:pt x="1330156" y="1588"/>
                  <a:pt x="1355874" y="28978"/>
                  <a:pt x="1359540" y="58725"/>
                </a:cubicBezTo>
                <a:cubicBezTo>
                  <a:pt x="1355849" y="127804"/>
                  <a:pt x="1349995" y="224840"/>
                  <a:pt x="1359540" y="293615"/>
                </a:cubicBezTo>
                <a:cubicBezTo>
                  <a:pt x="1354794" y="332407"/>
                  <a:pt x="1329003" y="347197"/>
                  <a:pt x="1300815" y="352340"/>
                </a:cubicBezTo>
                <a:cubicBezTo>
                  <a:pt x="1059969" y="351764"/>
                  <a:pt x="870138" y="353916"/>
                  <a:pt x="679770" y="352340"/>
                </a:cubicBezTo>
                <a:cubicBezTo>
                  <a:pt x="489402" y="350764"/>
                  <a:pt x="261359" y="364451"/>
                  <a:pt x="58725" y="352340"/>
                </a:cubicBezTo>
                <a:cubicBezTo>
                  <a:pt x="28603" y="345452"/>
                  <a:pt x="-4546" y="331558"/>
                  <a:pt x="0" y="293615"/>
                </a:cubicBezTo>
                <a:cubicBezTo>
                  <a:pt x="-5591" y="213721"/>
                  <a:pt x="-2379" y="116912"/>
                  <a:pt x="0" y="58725"/>
                </a:cubicBezTo>
                <a:close/>
              </a:path>
            </a:pathLst>
          </a:custGeom>
          <a:solidFill>
            <a:schemeClr val="accent6">
              <a:lumMod val="50000"/>
              <a:alpha val="77000"/>
            </a:schemeClr>
          </a:solidFill>
          <a:ln w="50800" cmpd="dbl">
            <a:solidFill>
              <a:schemeClr val="tx1">
                <a:lumMod val="95000"/>
                <a:lumOff val="5000"/>
              </a:schemeClr>
            </a:solidFill>
            <a:prstDash val="solid"/>
            <a:extLst>
              <a:ext uri="{C807C97D-BFC1-408E-A445-0C87EB9F89A2}">
                <ask:lineSketchStyleProps xmlns:ask="http://schemas.microsoft.com/office/drawing/2018/sketchyshapes" sd="182505698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B5E589DD-0826-5E4A-A82D-B51EB503F194}"/>
              </a:ext>
            </a:extLst>
          </p:cNvPr>
          <p:cNvSpPr/>
          <p:nvPr/>
        </p:nvSpPr>
        <p:spPr>
          <a:xfrm>
            <a:off x="3496215" y="2038028"/>
            <a:ext cx="1369165" cy="352340"/>
          </a:xfrm>
          <a:custGeom>
            <a:avLst/>
            <a:gdLst>
              <a:gd name="connsiteX0" fmla="*/ 0 w 1369165"/>
              <a:gd name="connsiteY0" fmla="*/ 58725 h 352340"/>
              <a:gd name="connsiteX1" fmla="*/ 58725 w 1369165"/>
              <a:gd name="connsiteY1" fmla="*/ 0 h 352340"/>
              <a:gd name="connsiteX2" fmla="*/ 684583 w 1369165"/>
              <a:gd name="connsiteY2" fmla="*/ 0 h 352340"/>
              <a:gd name="connsiteX3" fmla="*/ 1310440 w 1369165"/>
              <a:gd name="connsiteY3" fmla="*/ 0 h 352340"/>
              <a:gd name="connsiteX4" fmla="*/ 1369165 w 1369165"/>
              <a:gd name="connsiteY4" fmla="*/ 58725 h 352340"/>
              <a:gd name="connsiteX5" fmla="*/ 1369165 w 1369165"/>
              <a:gd name="connsiteY5" fmla="*/ 293615 h 352340"/>
              <a:gd name="connsiteX6" fmla="*/ 1310440 w 1369165"/>
              <a:gd name="connsiteY6" fmla="*/ 352340 h 352340"/>
              <a:gd name="connsiteX7" fmla="*/ 672065 w 1369165"/>
              <a:gd name="connsiteY7" fmla="*/ 352340 h 352340"/>
              <a:gd name="connsiteX8" fmla="*/ 58725 w 1369165"/>
              <a:gd name="connsiteY8" fmla="*/ 352340 h 352340"/>
              <a:gd name="connsiteX9" fmla="*/ 0 w 1369165"/>
              <a:gd name="connsiteY9" fmla="*/ 293615 h 352340"/>
              <a:gd name="connsiteX10" fmla="*/ 0 w 1369165"/>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165" h="352340" fill="none" extrusionOk="0">
                <a:moveTo>
                  <a:pt x="0" y="58725"/>
                </a:moveTo>
                <a:cubicBezTo>
                  <a:pt x="2525" y="29385"/>
                  <a:pt x="28815" y="-2209"/>
                  <a:pt x="58725" y="0"/>
                </a:cubicBezTo>
                <a:cubicBezTo>
                  <a:pt x="357837" y="-3138"/>
                  <a:pt x="514574" y="-5812"/>
                  <a:pt x="684583" y="0"/>
                </a:cubicBezTo>
                <a:cubicBezTo>
                  <a:pt x="854592" y="5812"/>
                  <a:pt x="1154842" y="2471"/>
                  <a:pt x="1310440" y="0"/>
                </a:cubicBezTo>
                <a:cubicBezTo>
                  <a:pt x="1341270" y="-3269"/>
                  <a:pt x="1369354" y="23730"/>
                  <a:pt x="1369165" y="58725"/>
                </a:cubicBezTo>
                <a:cubicBezTo>
                  <a:pt x="1369031" y="131017"/>
                  <a:pt x="1360223" y="230334"/>
                  <a:pt x="1369165" y="293615"/>
                </a:cubicBezTo>
                <a:cubicBezTo>
                  <a:pt x="1364803" y="326228"/>
                  <a:pt x="1343999" y="350311"/>
                  <a:pt x="1310440" y="352340"/>
                </a:cubicBezTo>
                <a:cubicBezTo>
                  <a:pt x="1043034" y="373187"/>
                  <a:pt x="973986" y="366717"/>
                  <a:pt x="672065" y="352340"/>
                </a:cubicBezTo>
                <a:cubicBezTo>
                  <a:pt x="370145" y="337963"/>
                  <a:pt x="181419" y="355800"/>
                  <a:pt x="58725" y="352340"/>
                </a:cubicBezTo>
                <a:cubicBezTo>
                  <a:pt x="26088" y="346833"/>
                  <a:pt x="4054" y="326893"/>
                  <a:pt x="0" y="293615"/>
                </a:cubicBezTo>
                <a:cubicBezTo>
                  <a:pt x="-9760" y="224745"/>
                  <a:pt x="-11093" y="135805"/>
                  <a:pt x="0" y="58725"/>
                </a:cubicBezTo>
                <a:close/>
              </a:path>
              <a:path w="1369165" h="352340" stroke="0" extrusionOk="0">
                <a:moveTo>
                  <a:pt x="0" y="58725"/>
                </a:moveTo>
                <a:cubicBezTo>
                  <a:pt x="-2446" y="24783"/>
                  <a:pt x="21487" y="1803"/>
                  <a:pt x="58725" y="0"/>
                </a:cubicBezTo>
                <a:cubicBezTo>
                  <a:pt x="219819" y="4499"/>
                  <a:pt x="461915" y="29599"/>
                  <a:pt x="709617" y="0"/>
                </a:cubicBezTo>
                <a:cubicBezTo>
                  <a:pt x="957319" y="-29599"/>
                  <a:pt x="1181501" y="-384"/>
                  <a:pt x="1310440" y="0"/>
                </a:cubicBezTo>
                <a:cubicBezTo>
                  <a:pt x="1339980" y="-1583"/>
                  <a:pt x="1370581" y="26969"/>
                  <a:pt x="1369165" y="58725"/>
                </a:cubicBezTo>
                <a:cubicBezTo>
                  <a:pt x="1362350" y="173622"/>
                  <a:pt x="1371856" y="208769"/>
                  <a:pt x="1369165" y="293615"/>
                </a:cubicBezTo>
                <a:cubicBezTo>
                  <a:pt x="1371447" y="322334"/>
                  <a:pt x="1339169" y="355595"/>
                  <a:pt x="1310440" y="352340"/>
                </a:cubicBezTo>
                <a:cubicBezTo>
                  <a:pt x="1018900" y="326916"/>
                  <a:pt x="810809" y="349211"/>
                  <a:pt x="684583" y="352340"/>
                </a:cubicBezTo>
                <a:cubicBezTo>
                  <a:pt x="558357" y="355469"/>
                  <a:pt x="356735" y="338785"/>
                  <a:pt x="58725" y="352340"/>
                </a:cubicBezTo>
                <a:cubicBezTo>
                  <a:pt x="19754" y="351966"/>
                  <a:pt x="571" y="324481"/>
                  <a:pt x="0" y="293615"/>
                </a:cubicBezTo>
                <a:cubicBezTo>
                  <a:pt x="-1777" y="199007"/>
                  <a:pt x="3440" y="147104"/>
                  <a:pt x="0" y="58725"/>
                </a:cubicBezTo>
                <a:close/>
              </a:path>
            </a:pathLst>
          </a:custGeom>
          <a:solidFill>
            <a:srgbClr val="6EFF6D">
              <a:alpha val="79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06DEB77-74E7-FE4B-89B4-8CBA09993757}"/>
              </a:ext>
            </a:extLst>
          </p:cNvPr>
          <p:cNvSpPr txBox="1"/>
          <p:nvPr/>
        </p:nvSpPr>
        <p:spPr>
          <a:xfrm>
            <a:off x="338039" y="1879783"/>
            <a:ext cx="5392208" cy="4207370"/>
          </a:xfrm>
          <a:prstGeom prst="rect">
            <a:avLst/>
          </a:prstGeom>
          <a:noFill/>
        </p:spPr>
        <p:txBody>
          <a:bodyPr wrap="square" rtlCol="0">
            <a:spAutoFit/>
          </a:bodyPr>
          <a:lstStyle/>
          <a:p>
            <a:pPr algn="just">
              <a:lnSpc>
                <a:spcPct val="150000"/>
              </a:lnSpc>
            </a:pPr>
            <a:r>
              <a:rPr lang="en-US" sz="2000" dirty="0">
                <a:solidFill>
                  <a:schemeClr val="tx1">
                    <a:lumMod val="85000"/>
                    <a:lumOff val="15000"/>
                  </a:schemeClr>
                </a:solidFill>
                <a:latin typeface="Avenir Book" panose="02000503020000020003" pitchFamily="2" charset="0"/>
              </a:rPr>
              <a:t>In the end, a full moon succeeded where puny machines could not, </a:t>
            </a:r>
            <a:r>
              <a:rPr lang="en-US" sz="2000" dirty="0">
                <a:solidFill>
                  <a:schemeClr val="bg1"/>
                </a:solidFill>
                <a:latin typeface="Avenir Book" panose="02000503020000020003" pitchFamily="2" charset="0"/>
              </a:rPr>
              <a:t>wrenching</a:t>
            </a:r>
            <a:r>
              <a:rPr lang="en-US" sz="2000" dirty="0">
                <a:solidFill>
                  <a:schemeClr val="tx1">
                    <a:lumMod val="85000"/>
                    <a:lumOff val="15000"/>
                  </a:schemeClr>
                </a:solidFill>
                <a:latin typeface="Avenir Book" panose="02000503020000020003" pitchFamily="2" charset="0"/>
              </a:rPr>
              <a:t> the mammoth barge out of the Egyptian mud in which it became wedged six days earlier. A spring tide finally </a:t>
            </a:r>
            <a:r>
              <a:rPr lang="en-US" sz="2000" dirty="0">
                <a:solidFill>
                  <a:schemeClr val="bg1"/>
                </a:solidFill>
                <a:latin typeface="Avenir Book" panose="02000503020000020003" pitchFamily="2" charset="0"/>
              </a:rPr>
              <a:t>set</a:t>
            </a:r>
            <a:r>
              <a:rPr lang="en-US" sz="2000" dirty="0">
                <a:solidFill>
                  <a:schemeClr val="tx1">
                    <a:lumMod val="85000"/>
                    <a:lumOff val="15000"/>
                  </a:schemeClr>
                </a:solidFill>
                <a:latin typeface="Avenir Book" panose="02000503020000020003" pitchFamily="2" charset="0"/>
              </a:rPr>
              <a:t> the Ever Given and its enormous stack of 18,300 shipping containers </a:t>
            </a:r>
            <a:r>
              <a:rPr lang="en-US" sz="2000" dirty="0">
                <a:solidFill>
                  <a:schemeClr val="bg1"/>
                </a:solidFill>
                <a:latin typeface="Avenir Book" panose="02000503020000020003" pitchFamily="2" charset="0"/>
              </a:rPr>
              <a:t>afloat</a:t>
            </a:r>
            <a:r>
              <a:rPr lang="en-US" sz="2000" dirty="0">
                <a:solidFill>
                  <a:schemeClr val="tx1">
                    <a:lumMod val="85000"/>
                    <a:lumOff val="15000"/>
                  </a:schemeClr>
                </a:solidFill>
                <a:latin typeface="Avenir Book" panose="02000503020000020003" pitchFamily="2" charset="0"/>
              </a:rPr>
              <a:t> again, drawing cheers from Egyptians on the shore and a virtual world beyond.</a:t>
            </a:r>
          </a:p>
        </p:txBody>
      </p:sp>
      <p:sp>
        <p:nvSpPr>
          <p:cNvPr id="21" name="TextBox 20">
            <a:extLst>
              <a:ext uri="{FF2B5EF4-FFF2-40B4-BE49-F238E27FC236}">
                <a16:creationId xmlns:a16="http://schemas.microsoft.com/office/drawing/2014/main" id="{D4FDC599-5221-AC4D-8790-3BF67245C68A}"/>
              </a:ext>
            </a:extLst>
          </p:cNvPr>
          <p:cNvSpPr txBox="1"/>
          <p:nvPr/>
        </p:nvSpPr>
        <p:spPr>
          <a:xfrm>
            <a:off x="6438206" y="1879783"/>
            <a:ext cx="5392208" cy="3284041"/>
          </a:xfrm>
          <a:prstGeom prst="rect">
            <a:avLst/>
          </a:prstGeom>
          <a:noFill/>
        </p:spPr>
        <p:txBody>
          <a:bodyPr wrap="square" rtlCol="0">
            <a:spAutoFit/>
          </a:bodyPr>
          <a:lstStyle/>
          <a:p>
            <a:pPr algn="just">
              <a:lnSpc>
                <a:spcPct val="150000"/>
              </a:lnSpc>
            </a:pPr>
            <a:r>
              <a:rPr lang="en-US" sz="2000" b="1" dirty="0">
                <a:solidFill>
                  <a:schemeClr val="tx1">
                    <a:lumMod val="85000"/>
                    <a:lumOff val="15000"/>
                  </a:schemeClr>
                </a:solidFill>
                <a:latin typeface="Avenir Book" panose="02000503020000020003" pitchFamily="2" charset="0"/>
              </a:rPr>
              <a:t>SUEZ, Egypt (AP) </a:t>
            </a:r>
            <a:r>
              <a:rPr lang="en-US" sz="2000" dirty="0">
                <a:solidFill>
                  <a:schemeClr val="tx1">
                    <a:lumMod val="85000"/>
                    <a:lumOff val="15000"/>
                  </a:schemeClr>
                </a:solidFill>
                <a:latin typeface="Avenir Book" panose="02000503020000020003" pitchFamily="2" charset="0"/>
              </a:rPr>
              <a:t>— </a:t>
            </a:r>
            <a:r>
              <a:rPr lang="en-US" sz="2000" dirty="0">
                <a:solidFill>
                  <a:schemeClr val="bg1"/>
                </a:solidFill>
                <a:latin typeface="Avenir Book" panose="02000503020000020003" pitchFamily="2" charset="0"/>
              </a:rPr>
              <a:t>Experts</a:t>
            </a:r>
            <a:r>
              <a:rPr lang="en-US" sz="2000" dirty="0">
                <a:solidFill>
                  <a:schemeClr val="tx1">
                    <a:lumMod val="85000"/>
                    <a:lumOff val="15000"/>
                  </a:schemeClr>
                </a:solidFill>
                <a:latin typeface="Avenir Book" panose="02000503020000020003" pitchFamily="2" charset="0"/>
              </a:rPr>
              <a:t> boarded the massive container ship Tuesday that had blocked Egypt’s vital Suez Canal and disrupted global trade for nearly a week, seeking answers to a single question that could have billions of dollars in legal repercussions: What went wrong?</a:t>
            </a:r>
          </a:p>
        </p:txBody>
      </p:sp>
      <p:sp>
        <p:nvSpPr>
          <p:cNvPr id="34" name="Rectangle 33">
            <a:extLst>
              <a:ext uri="{FF2B5EF4-FFF2-40B4-BE49-F238E27FC236}">
                <a16:creationId xmlns:a16="http://schemas.microsoft.com/office/drawing/2014/main" id="{0D60A6F8-8E6A-E14B-B09B-026F44383EF2}"/>
              </a:ext>
            </a:extLst>
          </p:cNvPr>
          <p:cNvSpPr/>
          <p:nvPr/>
        </p:nvSpPr>
        <p:spPr>
          <a:xfrm>
            <a:off x="364116" y="1879784"/>
            <a:ext cx="3068368" cy="505359"/>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D8683B4-7E1A-3943-9F46-EEB045EE7C50}"/>
              </a:ext>
            </a:extLst>
          </p:cNvPr>
          <p:cNvSpPr/>
          <p:nvPr/>
        </p:nvSpPr>
        <p:spPr>
          <a:xfrm>
            <a:off x="441689" y="2488010"/>
            <a:ext cx="3281661"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DCB5506-1582-B341-AF84-71CE0808C6BF}"/>
              </a:ext>
            </a:extLst>
          </p:cNvPr>
          <p:cNvSpPr/>
          <p:nvPr/>
        </p:nvSpPr>
        <p:spPr>
          <a:xfrm>
            <a:off x="4913685" y="2006439"/>
            <a:ext cx="808016"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2C2F0AC-36DE-7E49-A71F-2C929549BF40}"/>
              </a:ext>
            </a:extLst>
          </p:cNvPr>
          <p:cNvSpPr/>
          <p:nvPr/>
        </p:nvSpPr>
        <p:spPr>
          <a:xfrm>
            <a:off x="5263119" y="2481141"/>
            <a:ext cx="608015" cy="34381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E8AE78F-69FC-204D-A56D-999B4AB89FC9}"/>
              </a:ext>
            </a:extLst>
          </p:cNvPr>
          <p:cNvSpPr/>
          <p:nvPr/>
        </p:nvSpPr>
        <p:spPr>
          <a:xfrm>
            <a:off x="5414859" y="2898992"/>
            <a:ext cx="328204"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30B110E-CF20-A946-87DC-E65931D60FFF}"/>
              </a:ext>
            </a:extLst>
          </p:cNvPr>
          <p:cNvSpPr/>
          <p:nvPr/>
        </p:nvSpPr>
        <p:spPr>
          <a:xfrm>
            <a:off x="3553469" y="3398922"/>
            <a:ext cx="2081213"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ACAF739-196D-074F-857D-8245B5FD883A}"/>
              </a:ext>
            </a:extLst>
          </p:cNvPr>
          <p:cNvSpPr/>
          <p:nvPr/>
        </p:nvSpPr>
        <p:spPr>
          <a:xfrm>
            <a:off x="2427853" y="2898992"/>
            <a:ext cx="1176086" cy="36779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403EC07-4982-F94F-AEC7-DE8455862499}"/>
              </a:ext>
            </a:extLst>
          </p:cNvPr>
          <p:cNvSpPr/>
          <p:nvPr/>
        </p:nvSpPr>
        <p:spPr>
          <a:xfrm>
            <a:off x="361585" y="3352131"/>
            <a:ext cx="716216"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B655C81-AA70-4146-9634-FDD4FEA5A88E}"/>
              </a:ext>
            </a:extLst>
          </p:cNvPr>
          <p:cNvSpPr/>
          <p:nvPr/>
        </p:nvSpPr>
        <p:spPr>
          <a:xfrm>
            <a:off x="1424184" y="3352130"/>
            <a:ext cx="990853"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25918E3-7573-ED48-B1D4-AE164652AE42}"/>
              </a:ext>
            </a:extLst>
          </p:cNvPr>
          <p:cNvSpPr/>
          <p:nvPr/>
        </p:nvSpPr>
        <p:spPr>
          <a:xfrm>
            <a:off x="391489" y="3850863"/>
            <a:ext cx="2070190"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B7E6FEA-2996-DE48-B134-90755F578AFC}"/>
              </a:ext>
            </a:extLst>
          </p:cNvPr>
          <p:cNvSpPr/>
          <p:nvPr/>
        </p:nvSpPr>
        <p:spPr>
          <a:xfrm>
            <a:off x="2990162" y="3891184"/>
            <a:ext cx="392273"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1542DC2-2CF5-1040-8D6F-7D006B8F6286}"/>
              </a:ext>
            </a:extLst>
          </p:cNvPr>
          <p:cNvSpPr/>
          <p:nvPr/>
        </p:nvSpPr>
        <p:spPr>
          <a:xfrm>
            <a:off x="4863209" y="3833699"/>
            <a:ext cx="403221"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5173048-FC9D-FE4C-B316-ED15C3EA2DC1}"/>
              </a:ext>
            </a:extLst>
          </p:cNvPr>
          <p:cNvSpPr/>
          <p:nvPr/>
        </p:nvSpPr>
        <p:spPr>
          <a:xfrm>
            <a:off x="391489" y="4310139"/>
            <a:ext cx="5311260" cy="352339"/>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8AB1C09-7344-DD48-92E2-E358B53C781B}"/>
              </a:ext>
            </a:extLst>
          </p:cNvPr>
          <p:cNvSpPr/>
          <p:nvPr/>
        </p:nvSpPr>
        <p:spPr>
          <a:xfrm>
            <a:off x="342335" y="4757823"/>
            <a:ext cx="1258568" cy="36779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AA3172E-A029-5547-BFEA-9A47985A7923}"/>
              </a:ext>
            </a:extLst>
          </p:cNvPr>
          <p:cNvSpPr/>
          <p:nvPr/>
        </p:nvSpPr>
        <p:spPr>
          <a:xfrm>
            <a:off x="2467665" y="4839351"/>
            <a:ext cx="737522"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92FE6B4-19E7-FB4A-B0D9-8F9908BB09C4}"/>
              </a:ext>
            </a:extLst>
          </p:cNvPr>
          <p:cNvSpPr/>
          <p:nvPr/>
        </p:nvSpPr>
        <p:spPr>
          <a:xfrm>
            <a:off x="5096115" y="4672161"/>
            <a:ext cx="737522"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675D7C9-07A2-2F4D-A602-D34F6F8D062D}"/>
              </a:ext>
            </a:extLst>
          </p:cNvPr>
          <p:cNvSpPr/>
          <p:nvPr/>
        </p:nvSpPr>
        <p:spPr>
          <a:xfrm>
            <a:off x="1649788" y="5233133"/>
            <a:ext cx="4071912"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D1603D3-9DA0-2648-86D4-9EFCE2622B73}"/>
              </a:ext>
            </a:extLst>
          </p:cNvPr>
          <p:cNvSpPr/>
          <p:nvPr/>
        </p:nvSpPr>
        <p:spPr>
          <a:xfrm>
            <a:off x="379081" y="5668458"/>
            <a:ext cx="1221822"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83B30E7-3FD4-8049-80E3-05C9793497D2}"/>
              </a:ext>
            </a:extLst>
          </p:cNvPr>
          <p:cNvSpPr/>
          <p:nvPr/>
        </p:nvSpPr>
        <p:spPr>
          <a:xfrm>
            <a:off x="6453050" y="2002427"/>
            <a:ext cx="2660569"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6C1BF13-E565-094A-972A-79F13883E850}"/>
              </a:ext>
            </a:extLst>
          </p:cNvPr>
          <p:cNvSpPr/>
          <p:nvPr/>
        </p:nvSpPr>
        <p:spPr>
          <a:xfrm>
            <a:off x="11324976" y="2012708"/>
            <a:ext cx="608015" cy="34381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AE64BDB-428E-8D43-AFCD-C332C72DD04A}"/>
              </a:ext>
            </a:extLst>
          </p:cNvPr>
          <p:cNvSpPr/>
          <p:nvPr/>
        </p:nvSpPr>
        <p:spPr>
          <a:xfrm>
            <a:off x="6454291" y="2442332"/>
            <a:ext cx="1062199"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53D2F83-BDF6-8145-BF15-C8553CDB71D3}"/>
              </a:ext>
            </a:extLst>
          </p:cNvPr>
          <p:cNvSpPr/>
          <p:nvPr/>
        </p:nvSpPr>
        <p:spPr>
          <a:xfrm>
            <a:off x="9501510" y="2383039"/>
            <a:ext cx="2248802"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E018E1C-669A-144E-8698-5108B1608641}"/>
              </a:ext>
            </a:extLst>
          </p:cNvPr>
          <p:cNvSpPr/>
          <p:nvPr/>
        </p:nvSpPr>
        <p:spPr>
          <a:xfrm>
            <a:off x="11222399" y="2952245"/>
            <a:ext cx="608015" cy="34381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BEAA936-E088-8C4C-B311-3AE9EEFB90A5}"/>
              </a:ext>
            </a:extLst>
          </p:cNvPr>
          <p:cNvSpPr/>
          <p:nvPr/>
        </p:nvSpPr>
        <p:spPr>
          <a:xfrm>
            <a:off x="7752798" y="3374069"/>
            <a:ext cx="3997514"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EB5B01F-F0D9-2549-A12C-3E5AA97E4B56}"/>
              </a:ext>
            </a:extLst>
          </p:cNvPr>
          <p:cNvSpPr/>
          <p:nvPr/>
        </p:nvSpPr>
        <p:spPr>
          <a:xfrm>
            <a:off x="7622872" y="2895152"/>
            <a:ext cx="1813284"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9559BCF6-DA51-4F4F-ABAB-82DDF27FFF42}"/>
              </a:ext>
            </a:extLst>
          </p:cNvPr>
          <p:cNvSpPr/>
          <p:nvPr/>
        </p:nvSpPr>
        <p:spPr>
          <a:xfrm>
            <a:off x="7511108" y="3824557"/>
            <a:ext cx="4319305" cy="39706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B659209-AA28-9E49-A017-39F766646818}"/>
              </a:ext>
            </a:extLst>
          </p:cNvPr>
          <p:cNvSpPr/>
          <p:nvPr/>
        </p:nvSpPr>
        <p:spPr>
          <a:xfrm>
            <a:off x="6457724" y="4247926"/>
            <a:ext cx="5342787" cy="96932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111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34</a:t>
            </a:fld>
            <a:endParaRPr lang="en-US"/>
          </a:p>
        </p:txBody>
      </p:sp>
      <p:sp>
        <p:nvSpPr>
          <p:cNvPr id="4" name="Rectangle 3">
            <a:extLst>
              <a:ext uri="{FF2B5EF4-FFF2-40B4-BE49-F238E27FC236}">
                <a16:creationId xmlns:a16="http://schemas.microsoft.com/office/drawing/2014/main" id="{8846F22D-B542-E441-AE6F-1ADFC2E118A1}"/>
              </a:ext>
            </a:extLst>
          </p:cNvPr>
          <p:cNvSpPr/>
          <p:nvPr/>
        </p:nvSpPr>
        <p:spPr>
          <a:xfrm>
            <a:off x="231276" y="278341"/>
            <a:ext cx="5639858" cy="6214534"/>
          </a:xfrm>
          <a:prstGeom prst="rect">
            <a:avLst/>
          </a:prstGeom>
          <a:no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sp>
        <p:nvSpPr>
          <p:cNvPr id="7" name="Rounded Rectangle 6">
            <a:extLst>
              <a:ext uri="{FF2B5EF4-FFF2-40B4-BE49-F238E27FC236}">
                <a16:creationId xmlns:a16="http://schemas.microsoft.com/office/drawing/2014/main" id="{507BA22F-7FCC-C74C-B6AE-340F28EC4EF2}"/>
              </a:ext>
            </a:extLst>
          </p:cNvPr>
          <p:cNvSpPr/>
          <p:nvPr/>
        </p:nvSpPr>
        <p:spPr>
          <a:xfrm>
            <a:off x="875105" y="2004179"/>
            <a:ext cx="2022422"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1CC42C7-CF45-774C-9ECC-16EF880CAECC}"/>
              </a:ext>
            </a:extLst>
          </p:cNvPr>
          <p:cNvPicPr>
            <a:picLocks noChangeAspect="1"/>
          </p:cNvPicPr>
          <p:nvPr/>
        </p:nvPicPr>
        <p:blipFill>
          <a:blip r:embed="rId2"/>
          <a:stretch>
            <a:fillRect/>
          </a:stretch>
        </p:blipFill>
        <p:spPr>
          <a:xfrm>
            <a:off x="3721319" y="258512"/>
            <a:ext cx="2846793" cy="511783"/>
          </a:xfrm>
          <a:prstGeom prst="rect">
            <a:avLst/>
          </a:prstGeom>
        </p:spPr>
      </p:pic>
      <p:sp>
        <p:nvSpPr>
          <p:cNvPr id="9" name="Rounded Rectangle 8">
            <a:extLst>
              <a:ext uri="{FF2B5EF4-FFF2-40B4-BE49-F238E27FC236}">
                <a16:creationId xmlns:a16="http://schemas.microsoft.com/office/drawing/2014/main" id="{34D52FDD-2AAB-5B4A-A3F1-FBBD59176F53}"/>
              </a:ext>
            </a:extLst>
          </p:cNvPr>
          <p:cNvSpPr/>
          <p:nvPr/>
        </p:nvSpPr>
        <p:spPr>
          <a:xfrm>
            <a:off x="7880420" y="2720897"/>
            <a:ext cx="1745162" cy="35234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68DF091-FE80-5840-A579-C063810102FB}"/>
              </a:ext>
            </a:extLst>
          </p:cNvPr>
          <p:cNvPicPr>
            <a:picLocks noChangeAspect="1"/>
          </p:cNvPicPr>
          <p:nvPr/>
        </p:nvPicPr>
        <p:blipFill>
          <a:blip r:embed="rId3"/>
          <a:stretch>
            <a:fillRect/>
          </a:stretch>
        </p:blipFill>
        <p:spPr>
          <a:xfrm>
            <a:off x="6746554" y="190598"/>
            <a:ext cx="762382" cy="801986"/>
          </a:xfrm>
          <a:prstGeom prst="rect">
            <a:avLst/>
          </a:prstGeom>
        </p:spPr>
      </p:pic>
      <p:sp>
        <p:nvSpPr>
          <p:cNvPr id="24" name="Rounded Rectangle 23">
            <a:extLst>
              <a:ext uri="{FF2B5EF4-FFF2-40B4-BE49-F238E27FC236}">
                <a16:creationId xmlns:a16="http://schemas.microsoft.com/office/drawing/2014/main" id="{71752952-D215-584F-977D-B22E26BAFB3A}"/>
              </a:ext>
            </a:extLst>
          </p:cNvPr>
          <p:cNvSpPr/>
          <p:nvPr/>
        </p:nvSpPr>
        <p:spPr>
          <a:xfrm>
            <a:off x="1125759" y="2961391"/>
            <a:ext cx="1441253"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DE43630-B026-F44B-9BC5-F549D71F02AE}"/>
              </a:ext>
            </a:extLst>
          </p:cNvPr>
          <p:cNvSpPr/>
          <p:nvPr/>
        </p:nvSpPr>
        <p:spPr>
          <a:xfrm>
            <a:off x="1608863" y="3451563"/>
            <a:ext cx="403221"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2AF2D00A-CDFE-8D49-8637-C7DE81276391}"/>
              </a:ext>
            </a:extLst>
          </p:cNvPr>
          <p:cNvSpPr/>
          <p:nvPr/>
        </p:nvSpPr>
        <p:spPr>
          <a:xfrm>
            <a:off x="1710474" y="2504665"/>
            <a:ext cx="271825"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AA49208-565E-7749-AD16-1EF2177D8477}"/>
              </a:ext>
            </a:extLst>
          </p:cNvPr>
          <p:cNvSpPr/>
          <p:nvPr/>
        </p:nvSpPr>
        <p:spPr>
          <a:xfrm>
            <a:off x="912964" y="3924461"/>
            <a:ext cx="1814203" cy="311918"/>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F3B24126-7BD0-2645-A718-A4A415FCA3E6}"/>
              </a:ext>
            </a:extLst>
          </p:cNvPr>
          <p:cNvSpPr/>
          <p:nvPr/>
        </p:nvSpPr>
        <p:spPr>
          <a:xfrm>
            <a:off x="4762816" y="3135149"/>
            <a:ext cx="1284251" cy="315671"/>
          </a:xfrm>
          <a:prstGeom prst="roundRect">
            <a:avLst/>
          </a:prstGeom>
          <a:solidFill>
            <a:srgbClr val="92D050">
              <a:alpha val="6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EBC3FF8D-755C-C34C-BEB2-CF678986E33E}"/>
              </a:ext>
            </a:extLst>
          </p:cNvPr>
          <p:cNvSpPr/>
          <p:nvPr/>
        </p:nvSpPr>
        <p:spPr>
          <a:xfrm>
            <a:off x="3425769" y="2004179"/>
            <a:ext cx="921114" cy="318491"/>
          </a:xfrm>
          <a:prstGeom prst="roundRect">
            <a:avLst/>
          </a:prstGeom>
          <a:solidFill>
            <a:srgbClr val="C023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57AED1D5-C212-6344-BA4B-4782B530739C}"/>
              </a:ext>
            </a:extLst>
          </p:cNvPr>
          <p:cNvSpPr/>
          <p:nvPr/>
        </p:nvSpPr>
        <p:spPr>
          <a:xfrm>
            <a:off x="1352135" y="5917597"/>
            <a:ext cx="1068362" cy="352340"/>
          </a:xfrm>
          <a:custGeom>
            <a:avLst/>
            <a:gdLst>
              <a:gd name="connsiteX0" fmla="*/ 0 w 1068362"/>
              <a:gd name="connsiteY0" fmla="*/ 58725 h 352340"/>
              <a:gd name="connsiteX1" fmla="*/ 58725 w 1068362"/>
              <a:gd name="connsiteY1" fmla="*/ 0 h 352340"/>
              <a:gd name="connsiteX2" fmla="*/ 515163 w 1068362"/>
              <a:gd name="connsiteY2" fmla="*/ 0 h 352340"/>
              <a:gd name="connsiteX3" fmla="*/ 1009637 w 1068362"/>
              <a:gd name="connsiteY3" fmla="*/ 0 h 352340"/>
              <a:gd name="connsiteX4" fmla="*/ 1068362 w 1068362"/>
              <a:gd name="connsiteY4" fmla="*/ 58725 h 352340"/>
              <a:gd name="connsiteX5" fmla="*/ 1068362 w 1068362"/>
              <a:gd name="connsiteY5" fmla="*/ 293615 h 352340"/>
              <a:gd name="connsiteX6" fmla="*/ 1009637 w 1068362"/>
              <a:gd name="connsiteY6" fmla="*/ 352340 h 352340"/>
              <a:gd name="connsiteX7" fmla="*/ 553199 w 1068362"/>
              <a:gd name="connsiteY7" fmla="*/ 352340 h 352340"/>
              <a:gd name="connsiteX8" fmla="*/ 58725 w 1068362"/>
              <a:gd name="connsiteY8" fmla="*/ 352340 h 352340"/>
              <a:gd name="connsiteX9" fmla="*/ 0 w 1068362"/>
              <a:gd name="connsiteY9" fmla="*/ 293615 h 352340"/>
              <a:gd name="connsiteX10" fmla="*/ 0 w 1068362"/>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8362" h="352340" fill="none" extrusionOk="0">
                <a:moveTo>
                  <a:pt x="0" y="58725"/>
                </a:moveTo>
                <a:cubicBezTo>
                  <a:pt x="5005" y="21712"/>
                  <a:pt x="20723" y="365"/>
                  <a:pt x="58725" y="0"/>
                </a:cubicBezTo>
                <a:cubicBezTo>
                  <a:pt x="207036" y="13773"/>
                  <a:pt x="304191" y="9740"/>
                  <a:pt x="515163" y="0"/>
                </a:cubicBezTo>
                <a:cubicBezTo>
                  <a:pt x="726135" y="-9740"/>
                  <a:pt x="822983" y="-22251"/>
                  <a:pt x="1009637" y="0"/>
                </a:cubicBezTo>
                <a:cubicBezTo>
                  <a:pt x="1037857" y="-1922"/>
                  <a:pt x="1070029" y="28150"/>
                  <a:pt x="1068362" y="58725"/>
                </a:cubicBezTo>
                <a:cubicBezTo>
                  <a:pt x="1064095" y="165140"/>
                  <a:pt x="1077586" y="203779"/>
                  <a:pt x="1068362" y="293615"/>
                </a:cubicBezTo>
                <a:cubicBezTo>
                  <a:pt x="1072122" y="330652"/>
                  <a:pt x="1043603" y="355081"/>
                  <a:pt x="1009637" y="352340"/>
                </a:cubicBezTo>
                <a:cubicBezTo>
                  <a:pt x="905717" y="329901"/>
                  <a:pt x="742070" y="366441"/>
                  <a:pt x="553199" y="352340"/>
                </a:cubicBezTo>
                <a:cubicBezTo>
                  <a:pt x="364328" y="338239"/>
                  <a:pt x="267924" y="329966"/>
                  <a:pt x="58725" y="352340"/>
                </a:cubicBezTo>
                <a:cubicBezTo>
                  <a:pt x="32251" y="352003"/>
                  <a:pt x="6528" y="324380"/>
                  <a:pt x="0" y="293615"/>
                </a:cubicBezTo>
                <a:cubicBezTo>
                  <a:pt x="5862" y="222791"/>
                  <a:pt x="6020" y="144984"/>
                  <a:pt x="0" y="58725"/>
                </a:cubicBezTo>
                <a:close/>
              </a:path>
              <a:path w="1068362" h="352340" stroke="0" extrusionOk="0">
                <a:moveTo>
                  <a:pt x="0" y="58725"/>
                </a:moveTo>
                <a:cubicBezTo>
                  <a:pt x="-2110" y="22308"/>
                  <a:pt x="31998" y="-188"/>
                  <a:pt x="58725" y="0"/>
                </a:cubicBezTo>
                <a:cubicBezTo>
                  <a:pt x="170676" y="-11240"/>
                  <a:pt x="319834" y="21384"/>
                  <a:pt x="515163" y="0"/>
                </a:cubicBezTo>
                <a:cubicBezTo>
                  <a:pt x="710492" y="-21384"/>
                  <a:pt x="881492" y="-15323"/>
                  <a:pt x="1009637" y="0"/>
                </a:cubicBezTo>
                <a:cubicBezTo>
                  <a:pt x="1044872" y="6893"/>
                  <a:pt x="1064928" y="23525"/>
                  <a:pt x="1068362" y="58725"/>
                </a:cubicBezTo>
                <a:cubicBezTo>
                  <a:pt x="1073080" y="144005"/>
                  <a:pt x="1074214" y="244551"/>
                  <a:pt x="1068362" y="293615"/>
                </a:cubicBezTo>
                <a:cubicBezTo>
                  <a:pt x="1064087" y="321336"/>
                  <a:pt x="1038291" y="348055"/>
                  <a:pt x="1009637" y="352340"/>
                </a:cubicBezTo>
                <a:cubicBezTo>
                  <a:pt x="813265" y="330988"/>
                  <a:pt x="677456" y="333446"/>
                  <a:pt x="562708" y="352340"/>
                </a:cubicBezTo>
                <a:cubicBezTo>
                  <a:pt x="447960" y="371234"/>
                  <a:pt x="231261" y="348176"/>
                  <a:pt x="58725" y="352340"/>
                </a:cubicBezTo>
                <a:cubicBezTo>
                  <a:pt x="24832" y="357988"/>
                  <a:pt x="1115" y="326106"/>
                  <a:pt x="0" y="293615"/>
                </a:cubicBezTo>
                <a:cubicBezTo>
                  <a:pt x="-1282" y="181172"/>
                  <a:pt x="6697" y="139518"/>
                  <a:pt x="0" y="58725"/>
                </a:cubicBezTo>
                <a:close/>
              </a:path>
            </a:pathLst>
          </a:custGeom>
          <a:solidFill>
            <a:srgbClr val="00B0F0">
              <a:alpha val="49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65729984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CE86043F-268A-E14D-B423-6F4274A5480F}"/>
              </a:ext>
            </a:extLst>
          </p:cNvPr>
          <p:cNvSpPr/>
          <p:nvPr/>
        </p:nvSpPr>
        <p:spPr>
          <a:xfrm>
            <a:off x="5218606" y="4542491"/>
            <a:ext cx="1854510" cy="352340"/>
          </a:xfrm>
          <a:custGeom>
            <a:avLst/>
            <a:gdLst>
              <a:gd name="connsiteX0" fmla="*/ 0 w 1854510"/>
              <a:gd name="connsiteY0" fmla="*/ 58725 h 352340"/>
              <a:gd name="connsiteX1" fmla="*/ 58725 w 1854510"/>
              <a:gd name="connsiteY1" fmla="*/ 0 h 352340"/>
              <a:gd name="connsiteX2" fmla="*/ 637745 w 1854510"/>
              <a:gd name="connsiteY2" fmla="*/ 0 h 352340"/>
              <a:gd name="connsiteX3" fmla="*/ 1182024 w 1854510"/>
              <a:gd name="connsiteY3" fmla="*/ 0 h 352340"/>
              <a:gd name="connsiteX4" fmla="*/ 1795785 w 1854510"/>
              <a:gd name="connsiteY4" fmla="*/ 0 h 352340"/>
              <a:gd name="connsiteX5" fmla="*/ 1854510 w 1854510"/>
              <a:gd name="connsiteY5" fmla="*/ 58725 h 352340"/>
              <a:gd name="connsiteX6" fmla="*/ 1854510 w 1854510"/>
              <a:gd name="connsiteY6" fmla="*/ 293615 h 352340"/>
              <a:gd name="connsiteX7" fmla="*/ 1795785 w 1854510"/>
              <a:gd name="connsiteY7" fmla="*/ 352340 h 352340"/>
              <a:gd name="connsiteX8" fmla="*/ 1199394 w 1854510"/>
              <a:gd name="connsiteY8" fmla="*/ 352340 h 352340"/>
              <a:gd name="connsiteX9" fmla="*/ 620374 w 1854510"/>
              <a:gd name="connsiteY9" fmla="*/ 352340 h 352340"/>
              <a:gd name="connsiteX10" fmla="*/ 58725 w 1854510"/>
              <a:gd name="connsiteY10" fmla="*/ 352340 h 352340"/>
              <a:gd name="connsiteX11" fmla="*/ 0 w 1854510"/>
              <a:gd name="connsiteY11" fmla="*/ 293615 h 352340"/>
              <a:gd name="connsiteX12" fmla="*/ 0 w 1854510"/>
              <a:gd name="connsiteY12"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4510" h="352340" fill="none" extrusionOk="0">
                <a:moveTo>
                  <a:pt x="0" y="58725"/>
                </a:moveTo>
                <a:cubicBezTo>
                  <a:pt x="-1705" y="32747"/>
                  <a:pt x="30200" y="-2804"/>
                  <a:pt x="58725" y="0"/>
                </a:cubicBezTo>
                <a:cubicBezTo>
                  <a:pt x="240054" y="19283"/>
                  <a:pt x="508588" y="7982"/>
                  <a:pt x="637745" y="0"/>
                </a:cubicBezTo>
                <a:cubicBezTo>
                  <a:pt x="766902" y="-7982"/>
                  <a:pt x="937423" y="-19536"/>
                  <a:pt x="1182024" y="0"/>
                </a:cubicBezTo>
                <a:cubicBezTo>
                  <a:pt x="1426625" y="19536"/>
                  <a:pt x="1652491" y="-9780"/>
                  <a:pt x="1795785" y="0"/>
                </a:cubicBezTo>
                <a:cubicBezTo>
                  <a:pt x="1827173" y="1924"/>
                  <a:pt x="1854184" y="30068"/>
                  <a:pt x="1854510" y="58725"/>
                </a:cubicBezTo>
                <a:cubicBezTo>
                  <a:pt x="1865625" y="176087"/>
                  <a:pt x="1852738" y="226120"/>
                  <a:pt x="1854510" y="293615"/>
                </a:cubicBezTo>
                <a:cubicBezTo>
                  <a:pt x="1856252" y="326973"/>
                  <a:pt x="1833397" y="353365"/>
                  <a:pt x="1795785" y="352340"/>
                </a:cubicBezTo>
                <a:cubicBezTo>
                  <a:pt x="1579464" y="330981"/>
                  <a:pt x="1370016" y="364660"/>
                  <a:pt x="1199394" y="352340"/>
                </a:cubicBezTo>
                <a:cubicBezTo>
                  <a:pt x="1028772" y="340020"/>
                  <a:pt x="753522" y="364178"/>
                  <a:pt x="620374" y="352340"/>
                </a:cubicBezTo>
                <a:cubicBezTo>
                  <a:pt x="487226" y="340502"/>
                  <a:pt x="304329" y="354551"/>
                  <a:pt x="58725" y="352340"/>
                </a:cubicBezTo>
                <a:cubicBezTo>
                  <a:pt x="28822" y="354772"/>
                  <a:pt x="-5174" y="322070"/>
                  <a:pt x="0" y="293615"/>
                </a:cubicBezTo>
                <a:cubicBezTo>
                  <a:pt x="2781" y="185495"/>
                  <a:pt x="-5018" y="116328"/>
                  <a:pt x="0" y="58725"/>
                </a:cubicBezTo>
                <a:close/>
              </a:path>
              <a:path w="1854510" h="352340" stroke="0" extrusionOk="0">
                <a:moveTo>
                  <a:pt x="0" y="58725"/>
                </a:moveTo>
                <a:cubicBezTo>
                  <a:pt x="-5145" y="20255"/>
                  <a:pt x="25458" y="-1485"/>
                  <a:pt x="58725" y="0"/>
                </a:cubicBezTo>
                <a:cubicBezTo>
                  <a:pt x="276954" y="24131"/>
                  <a:pt x="531026" y="21036"/>
                  <a:pt x="672486" y="0"/>
                </a:cubicBezTo>
                <a:cubicBezTo>
                  <a:pt x="813946" y="-21036"/>
                  <a:pt x="1004203" y="18313"/>
                  <a:pt x="1216765" y="0"/>
                </a:cubicBezTo>
                <a:cubicBezTo>
                  <a:pt x="1429327" y="-18313"/>
                  <a:pt x="1552925" y="20393"/>
                  <a:pt x="1795785" y="0"/>
                </a:cubicBezTo>
                <a:cubicBezTo>
                  <a:pt x="1830765" y="-1618"/>
                  <a:pt x="1855591" y="20518"/>
                  <a:pt x="1854510" y="58725"/>
                </a:cubicBezTo>
                <a:cubicBezTo>
                  <a:pt x="1854813" y="125596"/>
                  <a:pt x="1864516" y="221339"/>
                  <a:pt x="1854510" y="293615"/>
                </a:cubicBezTo>
                <a:cubicBezTo>
                  <a:pt x="1851790" y="331282"/>
                  <a:pt x="1827778" y="354676"/>
                  <a:pt x="1795785" y="352340"/>
                </a:cubicBezTo>
                <a:cubicBezTo>
                  <a:pt x="1588028" y="349939"/>
                  <a:pt x="1451946" y="366865"/>
                  <a:pt x="1234136" y="352340"/>
                </a:cubicBezTo>
                <a:cubicBezTo>
                  <a:pt x="1016326" y="337815"/>
                  <a:pt x="891025" y="379394"/>
                  <a:pt x="689857" y="352340"/>
                </a:cubicBezTo>
                <a:cubicBezTo>
                  <a:pt x="488689" y="325286"/>
                  <a:pt x="344106" y="345795"/>
                  <a:pt x="58725" y="352340"/>
                </a:cubicBezTo>
                <a:cubicBezTo>
                  <a:pt x="27342" y="350435"/>
                  <a:pt x="-1001" y="326781"/>
                  <a:pt x="0" y="293615"/>
                </a:cubicBezTo>
                <a:cubicBezTo>
                  <a:pt x="-10552" y="200189"/>
                  <a:pt x="9988" y="170551"/>
                  <a:pt x="0" y="58725"/>
                </a:cubicBezTo>
                <a:close/>
              </a:path>
            </a:pathLst>
          </a:custGeom>
          <a:solidFill>
            <a:srgbClr val="B9FFE5"/>
          </a:solidFill>
          <a:ln w="50800" cmpd="dbl">
            <a:solidFill>
              <a:schemeClr val="tx1">
                <a:lumMod val="95000"/>
                <a:lumOff val="5000"/>
              </a:schemeClr>
            </a:solidFill>
            <a:prstDash val="solid"/>
            <a:extLst>
              <a:ext uri="{C807C97D-BFC1-408E-A445-0C87EB9F89A2}">
                <ask:lineSketchStyleProps xmlns:ask="http://schemas.microsoft.com/office/drawing/2018/sketchyshapes" sd="273206756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3E39FCB4-8C12-0540-9EFC-AE2B98B0B487}"/>
              </a:ext>
            </a:extLst>
          </p:cNvPr>
          <p:cNvSpPr/>
          <p:nvPr/>
        </p:nvSpPr>
        <p:spPr>
          <a:xfrm>
            <a:off x="10048354" y="4141979"/>
            <a:ext cx="1101476" cy="318491"/>
          </a:xfrm>
          <a:custGeom>
            <a:avLst/>
            <a:gdLst>
              <a:gd name="connsiteX0" fmla="*/ 0 w 1101476"/>
              <a:gd name="connsiteY0" fmla="*/ 53083 h 318491"/>
              <a:gd name="connsiteX1" fmla="*/ 53083 w 1101476"/>
              <a:gd name="connsiteY1" fmla="*/ 0 h 318491"/>
              <a:gd name="connsiteX2" fmla="*/ 550738 w 1101476"/>
              <a:gd name="connsiteY2" fmla="*/ 0 h 318491"/>
              <a:gd name="connsiteX3" fmla="*/ 1048393 w 1101476"/>
              <a:gd name="connsiteY3" fmla="*/ 0 h 318491"/>
              <a:gd name="connsiteX4" fmla="*/ 1101476 w 1101476"/>
              <a:gd name="connsiteY4" fmla="*/ 53083 h 318491"/>
              <a:gd name="connsiteX5" fmla="*/ 1101476 w 1101476"/>
              <a:gd name="connsiteY5" fmla="*/ 265408 h 318491"/>
              <a:gd name="connsiteX6" fmla="*/ 1048393 w 1101476"/>
              <a:gd name="connsiteY6" fmla="*/ 318491 h 318491"/>
              <a:gd name="connsiteX7" fmla="*/ 540785 w 1101476"/>
              <a:gd name="connsiteY7" fmla="*/ 318491 h 318491"/>
              <a:gd name="connsiteX8" fmla="*/ 53083 w 1101476"/>
              <a:gd name="connsiteY8" fmla="*/ 318491 h 318491"/>
              <a:gd name="connsiteX9" fmla="*/ 0 w 1101476"/>
              <a:gd name="connsiteY9" fmla="*/ 265408 h 318491"/>
              <a:gd name="connsiteX10" fmla="*/ 0 w 1101476"/>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476" h="318491" fill="none" extrusionOk="0">
                <a:moveTo>
                  <a:pt x="0" y="53083"/>
                </a:moveTo>
                <a:cubicBezTo>
                  <a:pt x="4544" y="29332"/>
                  <a:pt x="28553" y="-4191"/>
                  <a:pt x="53083" y="0"/>
                </a:cubicBezTo>
                <a:cubicBezTo>
                  <a:pt x="214543" y="-57664"/>
                  <a:pt x="401556" y="7544"/>
                  <a:pt x="550738" y="0"/>
                </a:cubicBezTo>
                <a:cubicBezTo>
                  <a:pt x="699921" y="-7544"/>
                  <a:pt x="832966" y="28555"/>
                  <a:pt x="1048393" y="0"/>
                </a:cubicBezTo>
                <a:cubicBezTo>
                  <a:pt x="1076906" y="-1638"/>
                  <a:pt x="1102041" y="16120"/>
                  <a:pt x="1101476" y="53083"/>
                </a:cubicBezTo>
                <a:cubicBezTo>
                  <a:pt x="1122836" y="146225"/>
                  <a:pt x="1081756" y="191716"/>
                  <a:pt x="1101476" y="265408"/>
                </a:cubicBezTo>
                <a:cubicBezTo>
                  <a:pt x="1094071" y="295030"/>
                  <a:pt x="1078136" y="317723"/>
                  <a:pt x="1048393" y="318491"/>
                </a:cubicBezTo>
                <a:cubicBezTo>
                  <a:pt x="864102" y="376929"/>
                  <a:pt x="645853" y="313830"/>
                  <a:pt x="540785" y="318491"/>
                </a:cubicBezTo>
                <a:cubicBezTo>
                  <a:pt x="435717" y="323152"/>
                  <a:pt x="165315" y="312711"/>
                  <a:pt x="53083" y="318491"/>
                </a:cubicBezTo>
                <a:cubicBezTo>
                  <a:pt x="23540" y="312396"/>
                  <a:pt x="3853" y="295529"/>
                  <a:pt x="0" y="265408"/>
                </a:cubicBezTo>
                <a:cubicBezTo>
                  <a:pt x="-6936" y="191172"/>
                  <a:pt x="3111" y="115734"/>
                  <a:pt x="0" y="53083"/>
                </a:cubicBezTo>
                <a:close/>
              </a:path>
              <a:path w="1101476" h="318491" stroke="0" extrusionOk="0">
                <a:moveTo>
                  <a:pt x="0" y="53083"/>
                </a:moveTo>
                <a:cubicBezTo>
                  <a:pt x="-2791" y="22045"/>
                  <a:pt x="18513" y="1972"/>
                  <a:pt x="53083" y="0"/>
                </a:cubicBezTo>
                <a:cubicBezTo>
                  <a:pt x="291018" y="-23515"/>
                  <a:pt x="356694" y="15283"/>
                  <a:pt x="570644" y="0"/>
                </a:cubicBezTo>
                <a:cubicBezTo>
                  <a:pt x="784594" y="-15283"/>
                  <a:pt x="814084" y="25560"/>
                  <a:pt x="1048393" y="0"/>
                </a:cubicBezTo>
                <a:cubicBezTo>
                  <a:pt x="1074539" y="-1735"/>
                  <a:pt x="1104680" y="25297"/>
                  <a:pt x="1101476" y="53083"/>
                </a:cubicBezTo>
                <a:cubicBezTo>
                  <a:pt x="1104564" y="146338"/>
                  <a:pt x="1088158" y="195075"/>
                  <a:pt x="1101476" y="265408"/>
                </a:cubicBezTo>
                <a:cubicBezTo>
                  <a:pt x="1102006" y="293863"/>
                  <a:pt x="1073857" y="321877"/>
                  <a:pt x="1048393" y="318491"/>
                </a:cubicBezTo>
                <a:cubicBezTo>
                  <a:pt x="858632" y="373704"/>
                  <a:pt x="707768" y="269216"/>
                  <a:pt x="550738" y="318491"/>
                </a:cubicBezTo>
                <a:cubicBezTo>
                  <a:pt x="393709" y="367766"/>
                  <a:pt x="260207" y="266849"/>
                  <a:pt x="53083" y="318491"/>
                </a:cubicBezTo>
                <a:cubicBezTo>
                  <a:pt x="22519" y="318420"/>
                  <a:pt x="2599" y="287597"/>
                  <a:pt x="0" y="265408"/>
                </a:cubicBezTo>
                <a:cubicBezTo>
                  <a:pt x="-9940" y="219320"/>
                  <a:pt x="7816" y="122473"/>
                  <a:pt x="0" y="53083"/>
                </a:cubicBezTo>
                <a:close/>
              </a:path>
            </a:pathLst>
          </a:custGeom>
          <a:solidFill>
            <a:srgbClr val="7030A0">
              <a:alpha val="36000"/>
            </a:srgbClr>
          </a:solidFill>
          <a:ln w="50800" cmpd="dbl">
            <a:solidFill>
              <a:schemeClr val="tx1">
                <a:lumMod val="95000"/>
                <a:lumOff val="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B48BFFA5-EFDC-5D4E-AB10-96CE09954C7F}"/>
              </a:ext>
            </a:extLst>
          </p:cNvPr>
          <p:cNvSpPr/>
          <p:nvPr/>
        </p:nvSpPr>
        <p:spPr>
          <a:xfrm>
            <a:off x="1332900" y="5266982"/>
            <a:ext cx="1045405" cy="318491"/>
          </a:xfrm>
          <a:custGeom>
            <a:avLst/>
            <a:gdLst>
              <a:gd name="connsiteX0" fmla="*/ 0 w 1045405"/>
              <a:gd name="connsiteY0" fmla="*/ 53083 h 318491"/>
              <a:gd name="connsiteX1" fmla="*/ 53083 w 1045405"/>
              <a:gd name="connsiteY1" fmla="*/ 0 h 318491"/>
              <a:gd name="connsiteX2" fmla="*/ 522703 w 1045405"/>
              <a:gd name="connsiteY2" fmla="*/ 0 h 318491"/>
              <a:gd name="connsiteX3" fmla="*/ 992322 w 1045405"/>
              <a:gd name="connsiteY3" fmla="*/ 0 h 318491"/>
              <a:gd name="connsiteX4" fmla="*/ 1045405 w 1045405"/>
              <a:gd name="connsiteY4" fmla="*/ 53083 h 318491"/>
              <a:gd name="connsiteX5" fmla="*/ 1045405 w 1045405"/>
              <a:gd name="connsiteY5" fmla="*/ 265408 h 318491"/>
              <a:gd name="connsiteX6" fmla="*/ 992322 w 1045405"/>
              <a:gd name="connsiteY6" fmla="*/ 318491 h 318491"/>
              <a:gd name="connsiteX7" fmla="*/ 550880 w 1045405"/>
              <a:gd name="connsiteY7" fmla="*/ 318491 h 318491"/>
              <a:gd name="connsiteX8" fmla="*/ 53083 w 1045405"/>
              <a:gd name="connsiteY8" fmla="*/ 318491 h 318491"/>
              <a:gd name="connsiteX9" fmla="*/ 0 w 1045405"/>
              <a:gd name="connsiteY9" fmla="*/ 265408 h 318491"/>
              <a:gd name="connsiteX10" fmla="*/ 0 w 1045405"/>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5405" h="318491" fill="none" extrusionOk="0">
                <a:moveTo>
                  <a:pt x="0" y="53083"/>
                </a:moveTo>
                <a:cubicBezTo>
                  <a:pt x="-1630" y="23490"/>
                  <a:pt x="26954" y="-3458"/>
                  <a:pt x="53083" y="0"/>
                </a:cubicBezTo>
                <a:cubicBezTo>
                  <a:pt x="273138" y="-34327"/>
                  <a:pt x="409045" y="45304"/>
                  <a:pt x="522703" y="0"/>
                </a:cubicBezTo>
                <a:cubicBezTo>
                  <a:pt x="636361" y="-45304"/>
                  <a:pt x="765698" y="47922"/>
                  <a:pt x="992322" y="0"/>
                </a:cubicBezTo>
                <a:cubicBezTo>
                  <a:pt x="1023773" y="1710"/>
                  <a:pt x="1043071" y="22395"/>
                  <a:pt x="1045405" y="53083"/>
                </a:cubicBezTo>
                <a:cubicBezTo>
                  <a:pt x="1064913" y="145954"/>
                  <a:pt x="1021888" y="206577"/>
                  <a:pt x="1045405" y="265408"/>
                </a:cubicBezTo>
                <a:cubicBezTo>
                  <a:pt x="1052234" y="298119"/>
                  <a:pt x="1020338" y="316946"/>
                  <a:pt x="992322" y="318491"/>
                </a:cubicBezTo>
                <a:cubicBezTo>
                  <a:pt x="875744" y="326113"/>
                  <a:pt x="708566" y="278582"/>
                  <a:pt x="550880" y="318491"/>
                </a:cubicBezTo>
                <a:cubicBezTo>
                  <a:pt x="393194" y="358400"/>
                  <a:pt x="171402" y="307595"/>
                  <a:pt x="53083" y="318491"/>
                </a:cubicBezTo>
                <a:cubicBezTo>
                  <a:pt x="22279" y="315870"/>
                  <a:pt x="1118" y="297225"/>
                  <a:pt x="0" y="265408"/>
                </a:cubicBezTo>
                <a:cubicBezTo>
                  <a:pt x="-4601" y="214224"/>
                  <a:pt x="21066" y="147332"/>
                  <a:pt x="0" y="53083"/>
                </a:cubicBezTo>
                <a:close/>
              </a:path>
              <a:path w="1045405" h="318491" stroke="0" extrusionOk="0">
                <a:moveTo>
                  <a:pt x="0" y="53083"/>
                </a:moveTo>
                <a:cubicBezTo>
                  <a:pt x="5579" y="27692"/>
                  <a:pt x="26416" y="1175"/>
                  <a:pt x="53083" y="0"/>
                </a:cubicBezTo>
                <a:cubicBezTo>
                  <a:pt x="272358" y="-21605"/>
                  <a:pt x="357891" y="10931"/>
                  <a:pt x="532095" y="0"/>
                </a:cubicBezTo>
                <a:cubicBezTo>
                  <a:pt x="706299" y="-10931"/>
                  <a:pt x="818914" y="17552"/>
                  <a:pt x="992322" y="0"/>
                </a:cubicBezTo>
                <a:cubicBezTo>
                  <a:pt x="1018877" y="-2567"/>
                  <a:pt x="1042937" y="28513"/>
                  <a:pt x="1045405" y="53083"/>
                </a:cubicBezTo>
                <a:cubicBezTo>
                  <a:pt x="1051980" y="147356"/>
                  <a:pt x="1040062" y="182861"/>
                  <a:pt x="1045405" y="265408"/>
                </a:cubicBezTo>
                <a:cubicBezTo>
                  <a:pt x="1044615" y="292861"/>
                  <a:pt x="1022704" y="318809"/>
                  <a:pt x="992322" y="318491"/>
                </a:cubicBezTo>
                <a:cubicBezTo>
                  <a:pt x="888050" y="321502"/>
                  <a:pt x="628146" y="289264"/>
                  <a:pt x="513310" y="318491"/>
                </a:cubicBezTo>
                <a:cubicBezTo>
                  <a:pt x="398474" y="347718"/>
                  <a:pt x="172257" y="295950"/>
                  <a:pt x="53083" y="318491"/>
                </a:cubicBezTo>
                <a:cubicBezTo>
                  <a:pt x="22896" y="317902"/>
                  <a:pt x="-2910" y="295633"/>
                  <a:pt x="0" y="265408"/>
                </a:cubicBezTo>
                <a:cubicBezTo>
                  <a:pt x="-7275" y="211636"/>
                  <a:pt x="23173" y="135251"/>
                  <a:pt x="0" y="53083"/>
                </a:cubicBezTo>
                <a:close/>
              </a:path>
            </a:pathLst>
          </a:custGeom>
          <a:solidFill>
            <a:srgbClr val="00B0F0">
              <a:alpha val="49000"/>
            </a:srgbClr>
          </a:solidFill>
          <a:ln w="50800" cmpd="dbl">
            <a:solidFill>
              <a:schemeClr val="tx1">
                <a:lumMod val="95000"/>
                <a:lumOff val="5000"/>
              </a:schemeClr>
            </a:solidFill>
            <a:extLst>
              <a:ext uri="{C807C97D-BFC1-408E-A445-0C87EB9F89A2}">
                <ask:lineSketchStyleProps xmlns:ask="http://schemas.microsoft.com/office/drawing/2018/sketchyshapes" sd="352009323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32EF1383-B8C5-E94E-A083-1FA36D2EFDAC}"/>
              </a:ext>
            </a:extLst>
          </p:cNvPr>
          <p:cNvSpPr/>
          <p:nvPr/>
        </p:nvSpPr>
        <p:spPr>
          <a:xfrm>
            <a:off x="7797155" y="4632213"/>
            <a:ext cx="1199789" cy="318491"/>
          </a:xfrm>
          <a:custGeom>
            <a:avLst/>
            <a:gdLst>
              <a:gd name="connsiteX0" fmla="*/ 0 w 1199789"/>
              <a:gd name="connsiteY0" fmla="*/ 53083 h 318491"/>
              <a:gd name="connsiteX1" fmla="*/ 53083 w 1199789"/>
              <a:gd name="connsiteY1" fmla="*/ 0 h 318491"/>
              <a:gd name="connsiteX2" fmla="*/ 621767 w 1199789"/>
              <a:gd name="connsiteY2" fmla="*/ 0 h 318491"/>
              <a:gd name="connsiteX3" fmla="*/ 1146706 w 1199789"/>
              <a:gd name="connsiteY3" fmla="*/ 0 h 318491"/>
              <a:gd name="connsiteX4" fmla="*/ 1199789 w 1199789"/>
              <a:gd name="connsiteY4" fmla="*/ 53083 h 318491"/>
              <a:gd name="connsiteX5" fmla="*/ 1199789 w 1199789"/>
              <a:gd name="connsiteY5" fmla="*/ 265408 h 318491"/>
              <a:gd name="connsiteX6" fmla="*/ 1146706 w 1199789"/>
              <a:gd name="connsiteY6" fmla="*/ 318491 h 318491"/>
              <a:gd name="connsiteX7" fmla="*/ 621767 w 1199789"/>
              <a:gd name="connsiteY7" fmla="*/ 318491 h 318491"/>
              <a:gd name="connsiteX8" fmla="*/ 53083 w 1199789"/>
              <a:gd name="connsiteY8" fmla="*/ 318491 h 318491"/>
              <a:gd name="connsiteX9" fmla="*/ 0 w 1199789"/>
              <a:gd name="connsiteY9" fmla="*/ 265408 h 318491"/>
              <a:gd name="connsiteX10" fmla="*/ 0 w 1199789"/>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9789" h="318491" fill="none" extrusionOk="0">
                <a:moveTo>
                  <a:pt x="0" y="53083"/>
                </a:moveTo>
                <a:cubicBezTo>
                  <a:pt x="-1871" y="21656"/>
                  <a:pt x="31477" y="-2841"/>
                  <a:pt x="53083" y="0"/>
                </a:cubicBezTo>
                <a:cubicBezTo>
                  <a:pt x="226146" y="-15557"/>
                  <a:pt x="396308" y="41269"/>
                  <a:pt x="621767" y="0"/>
                </a:cubicBezTo>
                <a:cubicBezTo>
                  <a:pt x="847226" y="-41269"/>
                  <a:pt x="1040652" y="5164"/>
                  <a:pt x="1146706" y="0"/>
                </a:cubicBezTo>
                <a:cubicBezTo>
                  <a:pt x="1174951" y="1876"/>
                  <a:pt x="1206171" y="27996"/>
                  <a:pt x="1199789" y="53083"/>
                </a:cubicBezTo>
                <a:cubicBezTo>
                  <a:pt x="1210499" y="122038"/>
                  <a:pt x="1175327" y="188386"/>
                  <a:pt x="1199789" y="265408"/>
                </a:cubicBezTo>
                <a:cubicBezTo>
                  <a:pt x="1198789" y="292578"/>
                  <a:pt x="1176176" y="326300"/>
                  <a:pt x="1146706" y="318491"/>
                </a:cubicBezTo>
                <a:cubicBezTo>
                  <a:pt x="951138" y="346341"/>
                  <a:pt x="828781" y="256701"/>
                  <a:pt x="621767" y="318491"/>
                </a:cubicBezTo>
                <a:cubicBezTo>
                  <a:pt x="414753" y="380281"/>
                  <a:pt x="273971" y="300138"/>
                  <a:pt x="53083" y="318491"/>
                </a:cubicBezTo>
                <a:cubicBezTo>
                  <a:pt x="24837" y="317373"/>
                  <a:pt x="-952" y="293402"/>
                  <a:pt x="0" y="265408"/>
                </a:cubicBezTo>
                <a:cubicBezTo>
                  <a:pt x="-11501" y="215602"/>
                  <a:pt x="9174" y="147879"/>
                  <a:pt x="0" y="53083"/>
                </a:cubicBezTo>
                <a:close/>
              </a:path>
              <a:path w="1199789" h="318491" stroke="0" extrusionOk="0">
                <a:moveTo>
                  <a:pt x="0" y="53083"/>
                </a:moveTo>
                <a:cubicBezTo>
                  <a:pt x="1405" y="23364"/>
                  <a:pt x="22668" y="-4195"/>
                  <a:pt x="53083" y="0"/>
                </a:cubicBezTo>
                <a:cubicBezTo>
                  <a:pt x="310587" y="-30749"/>
                  <a:pt x="375707" y="56728"/>
                  <a:pt x="588958" y="0"/>
                </a:cubicBezTo>
                <a:cubicBezTo>
                  <a:pt x="802209" y="-56728"/>
                  <a:pt x="955118" y="1458"/>
                  <a:pt x="1146706" y="0"/>
                </a:cubicBezTo>
                <a:cubicBezTo>
                  <a:pt x="1177240" y="-4334"/>
                  <a:pt x="1201366" y="17696"/>
                  <a:pt x="1199789" y="53083"/>
                </a:cubicBezTo>
                <a:cubicBezTo>
                  <a:pt x="1214165" y="123591"/>
                  <a:pt x="1184304" y="173608"/>
                  <a:pt x="1199789" y="265408"/>
                </a:cubicBezTo>
                <a:cubicBezTo>
                  <a:pt x="1202334" y="286627"/>
                  <a:pt x="1180523" y="317646"/>
                  <a:pt x="1146706" y="318491"/>
                </a:cubicBezTo>
                <a:cubicBezTo>
                  <a:pt x="994020" y="348622"/>
                  <a:pt x="747201" y="311895"/>
                  <a:pt x="610831" y="318491"/>
                </a:cubicBezTo>
                <a:cubicBezTo>
                  <a:pt x="474461" y="325087"/>
                  <a:pt x="214699" y="257052"/>
                  <a:pt x="53083" y="318491"/>
                </a:cubicBezTo>
                <a:cubicBezTo>
                  <a:pt x="20570" y="312610"/>
                  <a:pt x="-3421" y="292045"/>
                  <a:pt x="0" y="265408"/>
                </a:cubicBezTo>
                <a:cubicBezTo>
                  <a:pt x="-1764" y="193032"/>
                  <a:pt x="12428" y="147115"/>
                  <a:pt x="0" y="53083"/>
                </a:cubicBezTo>
                <a:close/>
              </a:path>
            </a:pathLst>
          </a:custGeom>
          <a:solidFill>
            <a:srgbClr val="FF842F">
              <a:alpha val="83137"/>
            </a:srgbClr>
          </a:solidFill>
          <a:ln w="50800" cmpd="dbl">
            <a:solidFill>
              <a:schemeClr val="tx1">
                <a:lumMod val="95000"/>
                <a:lumOff val="5000"/>
              </a:schemeClr>
            </a:solidFill>
            <a:extLst>
              <a:ext uri="{C807C97D-BFC1-408E-A445-0C87EB9F89A2}">
                <ask:lineSketchStyleProps xmlns:ask="http://schemas.microsoft.com/office/drawing/2018/sketchyshapes" sd="403003284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E3A41883-6F02-2F46-BCC2-4AAE19BF2276}"/>
              </a:ext>
            </a:extLst>
          </p:cNvPr>
          <p:cNvSpPr/>
          <p:nvPr/>
        </p:nvSpPr>
        <p:spPr>
          <a:xfrm>
            <a:off x="7971835" y="6067369"/>
            <a:ext cx="1045405" cy="318491"/>
          </a:xfrm>
          <a:custGeom>
            <a:avLst/>
            <a:gdLst>
              <a:gd name="connsiteX0" fmla="*/ 0 w 1045405"/>
              <a:gd name="connsiteY0" fmla="*/ 53083 h 318491"/>
              <a:gd name="connsiteX1" fmla="*/ 53083 w 1045405"/>
              <a:gd name="connsiteY1" fmla="*/ 0 h 318491"/>
              <a:gd name="connsiteX2" fmla="*/ 532095 w 1045405"/>
              <a:gd name="connsiteY2" fmla="*/ 0 h 318491"/>
              <a:gd name="connsiteX3" fmla="*/ 992322 w 1045405"/>
              <a:gd name="connsiteY3" fmla="*/ 0 h 318491"/>
              <a:gd name="connsiteX4" fmla="*/ 1045405 w 1045405"/>
              <a:gd name="connsiteY4" fmla="*/ 53083 h 318491"/>
              <a:gd name="connsiteX5" fmla="*/ 1045405 w 1045405"/>
              <a:gd name="connsiteY5" fmla="*/ 265408 h 318491"/>
              <a:gd name="connsiteX6" fmla="*/ 992322 w 1045405"/>
              <a:gd name="connsiteY6" fmla="*/ 318491 h 318491"/>
              <a:gd name="connsiteX7" fmla="*/ 503918 w 1045405"/>
              <a:gd name="connsiteY7" fmla="*/ 318491 h 318491"/>
              <a:gd name="connsiteX8" fmla="*/ 53083 w 1045405"/>
              <a:gd name="connsiteY8" fmla="*/ 318491 h 318491"/>
              <a:gd name="connsiteX9" fmla="*/ 0 w 1045405"/>
              <a:gd name="connsiteY9" fmla="*/ 265408 h 318491"/>
              <a:gd name="connsiteX10" fmla="*/ 0 w 1045405"/>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5405" h="318491" fill="none" extrusionOk="0">
                <a:moveTo>
                  <a:pt x="0" y="53083"/>
                </a:moveTo>
                <a:cubicBezTo>
                  <a:pt x="-3261" y="24974"/>
                  <a:pt x="23704" y="3847"/>
                  <a:pt x="53083" y="0"/>
                </a:cubicBezTo>
                <a:cubicBezTo>
                  <a:pt x="227557" y="-10392"/>
                  <a:pt x="379789" y="34406"/>
                  <a:pt x="532095" y="0"/>
                </a:cubicBezTo>
                <a:cubicBezTo>
                  <a:pt x="684401" y="-34406"/>
                  <a:pt x="765248" y="49901"/>
                  <a:pt x="992322" y="0"/>
                </a:cubicBezTo>
                <a:cubicBezTo>
                  <a:pt x="1023068" y="-419"/>
                  <a:pt x="1046787" y="26517"/>
                  <a:pt x="1045405" y="53083"/>
                </a:cubicBezTo>
                <a:cubicBezTo>
                  <a:pt x="1060335" y="131021"/>
                  <a:pt x="1023910" y="177835"/>
                  <a:pt x="1045405" y="265408"/>
                </a:cubicBezTo>
                <a:cubicBezTo>
                  <a:pt x="1045394" y="291405"/>
                  <a:pt x="1015183" y="313182"/>
                  <a:pt x="992322" y="318491"/>
                </a:cubicBezTo>
                <a:cubicBezTo>
                  <a:pt x="863376" y="341409"/>
                  <a:pt x="727745" y="289720"/>
                  <a:pt x="503918" y="318491"/>
                </a:cubicBezTo>
                <a:cubicBezTo>
                  <a:pt x="280091" y="347262"/>
                  <a:pt x="155486" y="313645"/>
                  <a:pt x="53083" y="318491"/>
                </a:cubicBezTo>
                <a:cubicBezTo>
                  <a:pt x="26720" y="315439"/>
                  <a:pt x="2212" y="291912"/>
                  <a:pt x="0" y="265408"/>
                </a:cubicBezTo>
                <a:cubicBezTo>
                  <a:pt x="-15511" y="173407"/>
                  <a:pt x="9127" y="111445"/>
                  <a:pt x="0" y="53083"/>
                </a:cubicBezTo>
                <a:close/>
              </a:path>
              <a:path w="1045405" h="318491" stroke="0" extrusionOk="0">
                <a:moveTo>
                  <a:pt x="0" y="53083"/>
                </a:moveTo>
                <a:cubicBezTo>
                  <a:pt x="7214" y="20478"/>
                  <a:pt x="29403" y="-6183"/>
                  <a:pt x="53083" y="0"/>
                </a:cubicBezTo>
                <a:cubicBezTo>
                  <a:pt x="171997" y="-50050"/>
                  <a:pt x="367102" y="28447"/>
                  <a:pt x="503918" y="0"/>
                </a:cubicBezTo>
                <a:cubicBezTo>
                  <a:pt x="640735" y="-28447"/>
                  <a:pt x="768890" y="37428"/>
                  <a:pt x="992322" y="0"/>
                </a:cubicBezTo>
                <a:cubicBezTo>
                  <a:pt x="1025504" y="-4117"/>
                  <a:pt x="1047041" y="27694"/>
                  <a:pt x="1045405" y="53083"/>
                </a:cubicBezTo>
                <a:cubicBezTo>
                  <a:pt x="1050128" y="118026"/>
                  <a:pt x="1023582" y="168201"/>
                  <a:pt x="1045405" y="265408"/>
                </a:cubicBezTo>
                <a:cubicBezTo>
                  <a:pt x="1052459" y="295821"/>
                  <a:pt x="1023399" y="316786"/>
                  <a:pt x="992322" y="318491"/>
                </a:cubicBezTo>
                <a:cubicBezTo>
                  <a:pt x="831393" y="370371"/>
                  <a:pt x="665476" y="280495"/>
                  <a:pt x="513310" y="318491"/>
                </a:cubicBezTo>
                <a:cubicBezTo>
                  <a:pt x="361144" y="356487"/>
                  <a:pt x="202901" y="275207"/>
                  <a:pt x="53083" y="318491"/>
                </a:cubicBezTo>
                <a:cubicBezTo>
                  <a:pt x="26953" y="314666"/>
                  <a:pt x="-2862" y="293763"/>
                  <a:pt x="0" y="265408"/>
                </a:cubicBezTo>
                <a:cubicBezTo>
                  <a:pt x="-1011" y="215527"/>
                  <a:pt x="18252" y="118080"/>
                  <a:pt x="0" y="53083"/>
                </a:cubicBezTo>
                <a:close/>
              </a:path>
            </a:pathLst>
          </a:custGeom>
          <a:solidFill>
            <a:schemeClr val="tx2">
              <a:lumMod val="75000"/>
              <a:alpha val="39000"/>
            </a:schemeClr>
          </a:solidFill>
          <a:ln w="50800" cmpd="dbl">
            <a:solidFill>
              <a:schemeClr val="tx1">
                <a:lumMod val="95000"/>
                <a:lumOff val="5000"/>
              </a:schemeClr>
            </a:solidFill>
            <a:extLst>
              <a:ext uri="{C807C97D-BFC1-408E-A445-0C87EB9F89A2}">
                <ask:lineSketchStyleProps xmlns:ask="http://schemas.microsoft.com/office/drawing/2018/sketchyshapes" sd="426462477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7AF554E2-B73E-F740-AADF-D048882FBFCA}"/>
              </a:ext>
            </a:extLst>
          </p:cNvPr>
          <p:cNvSpPr/>
          <p:nvPr/>
        </p:nvSpPr>
        <p:spPr>
          <a:xfrm>
            <a:off x="10004479" y="1703894"/>
            <a:ext cx="1265566" cy="352341"/>
          </a:xfrm>
          <a:prstGeom prst="roundRect">
            <a:avLst/>
          </a:prstGeom>
          <a:solidFill>
            <a:schemeClr val="accent5">
              <a:lumMod val="60000"/>
              <a:lumOff val="40000"/>
              <a:alpha val="88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260A8E50-9130-D444-8812-2A40B80A94FD}"/>
              </a:ext>
            </a:extLst>
          </p:cNvPr>
          <p:cNvSpPr/>
          <p:nvPr/>
        </p:nvSpPr>
        <p:spPr>
          <a:xfrm>
            <a:off x="3221433" y="5250057"/>
            <a:ext cx="1205563" cy="352340"/>
          </a:xfrm>
          <a:custGeom>
            <a:avLst/>
            <a:gdLst>
              <a:gd name="connsiteX0" fmla="*/ 0 w 1205563"/>
              <a:gd name="connsiteY0" fmla="*/ 58725 h 352340"/>
              <a:gd name="connsiteX1" fmla="*/ 58725 w 1205563"/>
              <a:gd name="connsiteY1" fmla="*/ 0 h 352340"/>
              <a:gd name="connsiteX2" fmla="*/ 602782 w 1205563"/>
              <a:gd name="connsiteY2" fmla="*/ 0 h 352340"/>
              <a:gd name="connsiteX3" fmla="*/ 1146838 w 1205563"/>
              <a:gd name="connsiteY3" fmla="*/ 0 h 352340"/>
              <a:gd name="connsiteX4" fmla="*/ 1205563 w 1205563"/>
              <a:gd name="connsiteY4" fmla="*/ 58725 h 352340"/>
              <a:gd name="connsiteX5" fmla="*/ 1205563 w 1205563"/>
              <a:gd name="connsiteY5" fmla="*/ 293615 h 352340"/>
              <a:gd name="connsiteX6" fmla="*/ 1146838 w 1205563"/>
              <a:gd name="connsiteY6" fmla="*/ 352340 h 352340"/>
              <a:gd name="connsiteX7" fmla="*/ 613663 w 1205563"/>
              <a:gd name="connsiteY7" fmla="*/ 352340 h 352340"/>
              <a:gd name="connsiteX8" fmla="*/ 58725 w 1205563"/>
              <a:gd name="connsiteY8" fmla="*/ 352340 h 352340"/>
              <a:gd name="connsiteX9" fmla="*/ 0 w 1205563"/>
              <a:gd name="connsiteY9" fmla="*/ 293615 h 352340"/>
              <a:gd name="connsiteX10" fmla="*/ 0 w 1205563"/>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5563" h="352340" fill="none" extrusionOk="0">
                <a:moveTo>
                  <a:pt x="0" y="58725"/>
                </a:moveTo>
                <a:cubicBezTo>
                  <a:pt x="621" y="24631"/>
                  <a:pt x="24966" y="-2053"/>
                  <a:pt x="58725" y="0"/>
                </a:cubicBezTo>
                <a:cubicBezTo>
                  <a:pt x="186068" y="-6711"/>
                  <a:pt x="470252" y="-6269"/>
                  <a:pt x="602782" y="0"/>
                </a:cubicBezTo>
                <a:cubicBezTo>
                  <a:pt x="735312" y="6269"/>
                  <a:pt x="893023" y="4419"/>
                  <a:pt x="1146838" y="0"/>
                </a:cubicBezTo>
                <a:cubicBezTo>
                  <a:pt x="1183206" y="-5201"/>
                  <a:pt x="1205135" y="26955"/>
                  <a:pt x="1205563" y="58725"/>
                </a:cubicBezTo>
                <a:cubicBezTo>
                  <a:pt x="1208043" y="158175"/>
                  <a:pt x="1217218" y="226284"/>
                  <a:pt x="1205563" y="293615"/>
                </a:cubicBezTo>
                <a:cubicBezTo>
                  <a:pt x="1203557" y="329971"/>
                  <a:pt x="1178273" y="348160"/>
                  <a:pt x="1146838" y="352340"/>
                </a:cubicBezTo>
                <a:cubicBezTo>
                  <a:pt x="991788" y="353402"/>
                  <a:pt x="867763" y="366212"/>
                  <a:pt x="613663" y="352340"/>
                </a:cubicBezTo>
                <a:cubicBezTo>
                  <a:pt x="359564" y="338468"/>
                  <a:pt x="302812" y="329812"/>
                  <a:pt x="58725" y="352340"/>
                </a:cubicBezTo>
                <a:cubicBezTo>
                  <a:pt x="32452" y="353308"/>
                  <a:pt x="818" y="327094"/>
                  <a:pt x="0" y="293615"/>
                </a:cubicBezTo>
                <a:cubicBezTo>
                  <a:pt x="11544" y="229128"/>
                  <a:pt x="6955" y="156989"/>
                  <a:pt x="0" y="58725"/>
                </a:cubicBezTo>
                <a:close/>
              </a:path>
              <a:path w="1205563" h="352340" stroke="0" extrusionOk="0">
                <a:moveTo>
                  <a:pt x="0" y="58725"/>
                </a:moveTo>
                <a:cubicBezTo>
                  <a:pt x="-2045" y="24943"/>
                  <a:pt x="26040" y="1912"/>
                  <a:pt x="58725" y="0"/>
                </a:cubicBezTo>
                <a:cubicBezTo>
                  <a:pt x="318296" y="3432"/>
                  <a:pt x="361297" y="24497"/>
                  <a:pt x="581019" y="0"/>
                </a:cubicBezTo>
                <a:cubicBezTo>
                  <a:pt x="800741" y="-24497"/>
                  <a:pt x="1018821" y="24601"/>
                  <a:pt x="1146838" y="0"/>
                </a:cubicBezTo>
                <a:cubicBezTo>
                  <a:pt x="1184427" y="4584"/>
                  <a:pt x="1202194" y="25377"/>
                  <a:pt x="1205563" y="58725"/>
                </a:cubicBezTo>
                <a:cubicBezTo>
                  <a:pt x="1215643" y="118863"/>
                  <a:pt x="1207911" y="203988"/>
                  <a:pt x="1205563" y="293615"/>
                </a:cubicBezTo>
                <a:cubicBezTo>
                  <a:pt x="1205823" y="327074"/>
                  <a:pt x="1181722" y="356473"/>
                  <a:pt x="1146838" y="352340"/>
                </a:cubicBezTo>
                <a:cubicBezTo>
                  <a:pt x="975668" y="364317"/>
                  <a:pt x="791766" y="332103"/>
                  <a:pt x="602782" y="352340"/>
                </a:cubicBezTo>
                <a:cubicBezTo>
                  <a:pt x="413798" y="372577"/>
                  <a:pt x="187871" y="367320"/>
                  <a:pt x="58725" y="352340"/>
                </a:cubicBezTo>
                <a:cubicBezTo>
                  <a:pt x="23142" y="344967"/>
                  <a:pt x="6073" y="326134"/>
                  <a:pt x="0" y="293615"/>
                </a:cubicBezTo>
                <a:cubicBezTo>
                  <a:pt x="-4063" y="183976"/>
                  <a:pt x="11436" y="126020"/>
                  <a:pt x="0" y="58725"/>
                </a:cubicBezTo>
                <a:close/>
              </a:path>
            </a:pathLst>
          </a:custGeom>
          <a:solidFill>
            <a:srgbClr val="002060">
              <a:alpha val="77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96788144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B1176CB-516A-E843-971C-9081BB0A5CA6}"/>
              </a:ext>
            </a:extLst>
          </p:cNvPr>
          <p:cNvSpPr/>
          <p:nvPr/>
        </p:nvSpPr>
        <p:spPr>
          <a:xfrm>
            <a:off x="5416230" y="6089041"/>
            <a:ext cx="1359540" cy="352340"/>
          </a:xfrm>
          <a:custGeom>
            <a:avLst/>
            <a:gdLst>
              <a:gd name="connsiteX0" fmla="*/ 0 w 1359540"/>
              <a:gd name="connsiteY0" fmla="*/ 58725 h 352340"/>
              <a:gd name="connsiteX1" fmla="*/ 58725 w 1359540"/>
              <a:gd name="connsiteY1" fmla="*/ 0 h 352340"/>
              <a:gd name="connsiteX2" fmla="*/ 642507 w 1359540"/>
              <a:gd name="connsiteY2" fmla="*/ 0 h 352340"/>
              <a:gd name="connsiteX3" fmla="*/ 1300815 w 1359540"/>
              <a:gd name="connsiteY3" fmla="*/ 0 h 352340"/>
              <a:gd name="connsiteX4" fmla="*/ 1359540 w 1359540"/>
              <a:gd name="connsiteY4" fmla="*/ 58725 h 352340"/>
              <a:gd name="connsiteX5" fmla="*/ 1359540 w 1359540"/>
              <a:gd name="connsiteY5" fmla="*/ 293615 h 352340"/>
              <a:gd name="connsiteX6" fmla="*/ 1300815 w 1359540"/>
              <a:gd name="connsiteY6" fmla="*/ 352340 h 352340"/>
              <a:gd name="connsiteX7" fmla="*/ 654928 w 1359540"/>
              <a:gd name="connsiteY7" fmla="*/ 352340 h 352340"/>
              <a:gd name="connsiteX8" fmla="*/ 58725 w 1359540"/>
              <a:gd name="connsiteY8" fmla="*/ 352340 h 352340"/>
              <a:gd name="connsiteX9" fmla="*/ 0 w 1359540"/>
              <a:gd name="connsiteY9" fmla="*/ 293615 h 352340"/>
              <a:gd name="connsiteX10" fmla="*/ 0 w 1359540"/>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9540" h="352340" fill="none" extrusionOk="0">
                <a:moveTo>
                  <a:pt x="0" y="58725"/>
                </a:moveTo>
                <a:cubicBezTo>
                  <a:pt x="-1372" y="27398"/>
                  <a:pt x="26593" y="1775"/>
                  <a:pt x="58725" y="0"/>
                </a:cubicBezTo>
                <a:cubicBezTo>
                  <a:pt x="268075" y="7435"/>
                  <a:pt x="436167" y="-20900"/>
                  <a:pt x="642507" y="0"/>
                </a:cubicBezTo>
                <a:cubicBezTo>
                  <a:pt x="848847" y="20900"/>
                  <a:pt x="1004386" y="-11242"/>
                  <a:pt x="1300815" y="0"/>
                </a:cubicBezTo>
                <a:cubicBezTo>
                  <a:pt x="1332104" y="1212"/>
                  <a:pt x="1358781" y="31765"/>
                  <a:pt x="1359540" y="58725"/>
                </a:cubicBezTo>
                <a:cubicBezTo>
                  <a:pt x="1357752" y="174706"/>
                  <a:pt x="1360024" y="194187"/>
                  <a:pt x="1359540" y="293615"/>
                </a:cubicBezTo>
                <a:cubicBezTo>
                  <a:pt x="1357350" y="327871"/>
                  <a:pt x="1330929" y="349549"/>
                  <a:pt x="1300815" y="352340"/>
                </a:cubicBezTo>
                <a:cubicBezTo>
                  <a:pt x="1127984" y="363329"/>
                  <a:pt x="811402" y="343288"/>
                  <a:pt x="654928" y="352340"/>
                </a:cubicBezTo>
                <a:cubicBezTo>
                  <a:pt x="498454" y="361392"/>
                  <a:pt x="331053" y="364947"/>
                  <a:pt x="58725" y="352340"/>
                </a:cubicBezTo>
                <a:cubicBezTo>
                  <a:pt x="27091" y="352123"/>
                  <a:pt x="-253" y="328386"/>
                  <a:pt x="0" y="293615"/>
                </a:cubicBezTo>
                <a:cubicBezTo>
                  <a:pt x="-4585" y="196925"/>
                  <a:pt x="-2755" y="126012"/>
                  <a:pt x="0" y="58725"/>
                </a:cubicBezTo>
                <a:close/>
              </a:path>
              <a:path w="1359540" h="352340" stroke="0" extrusionOk="0">
                <a:moveTo>
                  <a:pt x="0" y="58725"/>
                </a:moveTo>
                <a:cubicBezTo>
                  <a:pt x="4215" y="22603"/>
                  <a:pt x="18613" y="-1941"/>
                  <a:pt x="58725" y="0"/>
                </a:cubicBezTo>
                <a:cubicBezTo>
                  <a:pt x="244490" y="-17777"/>
                  <a:pt x="470507" y="-9491"/>
                  <a:pt x="642507" y="0"/>
                </a:cubicBezTo>
                <a:cubicBezTo>
                  <a:pt x="814507" y="9491"/>
                  <a:pt x="991191" y="9343"/>
                  <a:pt x="1300815" y="0"/>
                </a:cubicBezTo>
                <a:cubicBezTo>
                  <a:pt x="1330156" y="1588"/>
                  <a:pt x="1355874" y="28978"/>
                  <a:pt x="1359540" y="58725"/>
                </a:cubicBezTo>
                <a:cubicBezTo>
                  <a:pt x="1355849" y="127804"/>
                  <a:pt x="1349995" y="224840"/>
                  <a:pt x="1359540" y="293615"/>
                </a:cubicBezTo>
                <a:cubicBezTo>
                  <a:pt x="1354794" y="332407"/>
                  <a:pt x="1329003" y="347197"/>
                  <a:pt x="1300815" y="352340"/>
                </a:cubicBezTo>
                <a:cubicBezTo>
                  <a:pt x="1059969" y="351764"/>
                  <a:pt x="870138" y="353916"/>
                  <a:pt x="679770" y="352340"/>
                </a:cubicBezTo>
                <a:cubicBezTo>
                  <a:pt x="489402" y="350764"/>
                  <a:pt x="261359" y="364451"/>
                  <a:pt x="58725" y="352340"/>
                </a:cubicBezTo>
                <a:cubicBezTo>
                  <a:pt x="28603" y="345452"/>
                  <a:pt x="-4546" y="331558"/>
                  <a:pt x="0" y="293615"/>
                </a:cubicBezTo>
                <a:cubicBezTo>
                  <a:pt x="-5591" y="213721"/>
                  <a:pt x="-2379" y="116912"/>
                  <a:pt x="0" y="58725"/>
                </a:cubicBezTo>
                <a:close/>
              </a:path>
            </a:pathLst>
          </a:custGeom>
          <a:solidFill>
            <a:schemeClr val="accent6">
              <a:lumMod val="50000"/>
              <a:alpha val="77000"/>
            </a:schemeClr>
          </a:solidFill>
          <a:ln w="50800" cmpd="dbl">
            <a:solidFill>
              <a:schemeClr val="tx1">
                <a:lumMod val="95000"/>
                <a:lumOff val="5000"/>
              </a:schemeClr>
            </a:solidFill>
            <a:prstDash val="solid"/>
            <a:extLst>
              <a:ext uri="{C807C97D-BFC1-408E-A445-0C87EB9F89A2}">
                <ask:lineSketchStyleProps xmlns:ask="http://schemas.microsoft.com/office/drawing/2018/sketchyshapes" sd="182505698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B5E589DD-0826-5E4A-A82D-B51EB503F194}"/>
              </a:ext>
            </a:extLst>
          </p:cNvPr>
          <p:cNvSpPr/>
          <p:nvPr/>
        </p:nvSpPr>
        <p:spPr>
          <a:xfrm>
            <a:off x="9779959" y="5817972"/>
            <a:ext cx="1369165" cy="352340"/>
          </a:xfrm>
          <a:custGeom>
            <a:avLst/>
            <a:gdLst>
              <a:gd name="connsiteX0" fmla="*/ 0 w 1369165"/>
              <a:gd name="connsiteY0" fmla="*/ 58725 h 352340"/>
              <a:gd name="connsiteX1" fmla="*/ 58725 w 1369165"/>
              <a:gd name="connsiteY1" fmla="*/ 0 h 352340"/>
              <a:gd name="connsiteX2" fmla="*/ 684583 w 1369165"/>
              <a:gd name="connsiteY2" fmla="*/ 0 h 352340"/>
              <a:gd name="connsiteX3" fmla="*/ 1310440 w 1369165"/>
              <a:gd name="connsiteY3" fmla="*/ 0 h 352340"/>
              <a:gd name="connsiteX4" fmla="*/ 1369165 w 1369165"/>
              <a:gd name="connsiteY4" fmla="*/ 58725 h 352340"/>
              <a:gd name="connsiteX5" fmla="*/ 1369165 w 1369165"/>
              <a:gd name="connsiteY5" fmla="*/ 293615 h 352340"/>
              <a:gd name="connsiteX6" fmla="*/ 1310440 w 1369165"/>
              <a:gd name="connsiteY6" fmla="*/ 352340 h 352340"/>
              <a:gd name="connsiteX7" fmla="*/ 672065 w 1369165"/>
              <a:gd name="connsiteY7" fmla="*/ 352340 h 352340"/>
              <a:gd name="connsiteX8" fmla="*/ 58725 w 1369165"/>
              <a:gd name="connsiteY8" fmla="*/ 352340 h 352340"/>
              <a:gd name="connsiteX9" fmla="*/ 0 w 1369165"/>
              <a:gd name="connsiteY9" fmla="*/ 293615 h 352340"/>
              <a:gd name="connsiteX10" fmla="*/ 0 w 1369165"/>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165" h="352340" fill="none" extrusionOk="0">
                <a:moveTo>
                  <a:pt x="0" y="58725"/>
                </a:moveTo>
                <a:cubicBezTo>
                  <a:pt x="2525" y="29385"/>
                  <a:pt x="28815" y="-2209"/>
                  <a:pt x="58725" y="0"/>
                </a:cubicBezTo>
                <a:cubicBezTo>
                  <a:pt x="357837" y="-3138"/>
                  <a:pt x="514574" y="-5812"/>
                  <a:pt x="684583" y="0"/>
                </a:cubicBezTo>
                <a:cubicBezTo>
                  <a:pt x="854592" y="5812"/>
                  <a:pt x="1154842" y="2471"/>
                  <a:pt x="1310440" y="0"/>
                </a:cubicBezTo>
                <a:cubicBezTo>
                  <a:pt x="1341270" y="-3269"/>
                  <a:pt x="1369354" y="23730"/>
                  <a:pt x="1369165" y="58725"/>
                </a:cubicBezTo>
                <a:cubicBezTo>
                  <a:pt x="1369031" y="131017"/>
                  <a:pt x="1360223" y="230334"/>
                  <a:pt x="1369165" y="293615"/>
                </a:cubicBezTo>
                <a:cubicBezTo>
                  <a:pt x="1364803" y="326228"/>
                  <a:pt x="1343999" y="350311"/>
                  <a:pt x="1310440" y="352340"/>
                </a:cubicBezTo>
                <a:cubicBezTo>
                  <a:pt x="1043034" y="373187"/>
                  <a:pt x="973986" y="366717"/>
                  <a:pt x="672065" y="352340"/>
                </a:cubicBezTo>
                <a:cubicBezTo>
                  <a:pt x="370145" y="337963"/>
                  <a:pt x="181419" y="355800"/>
                  <a:pt x="58725" y="352340"/>
                </a:cubicBezTo>
                <a:cubicBezTo>
                  <a:pt x="26088" y="346833"/>
                  <a:pt x="4054" y="326893"/>
                  <a:pt x="0" y="293615"/>
                </a:cubicBezTo>
                <a:cubicBezTo>
                  <a:pt x="-9760" y="224745"/>
                  <a:pt x="-11093" y="135805"/>
                  <a:pt x="0" y="58725"/>
                </a:cubicBezTo>
                <a:close/>
              </a:path>
              <a:path w="1369165" h="352340" stroke="0" extrusionOk="0">
                <a:moveTo>
                  <a:pt x="0" y="58725"/>
                </a:moveTo>
                <a:cubicBezTo>
                  <a:pt x="-2446" y="24783"/>
                  <a:pt x="21487" y="1803"/>
                  <a:pt x="58725" y="0"/>
                </a:cubicBezTo>
                <a:cubicBezTo>
                  <a:pt x="219819" y="4499"/>
                  <a:pt x="461915" y="29599"/>
                  <a:pt x="709617" y="0"/>
                </a:cubicBezTo>
                <a:cubicBezTo>
                  <a:pt x="957319" y="-29599"/>
                  <a:pt x="1181501" y="-384"/>
                  <a:pt x="1310440" y="0"/>
                </a:cubicBezTo>
                <a:cubicBezTo>
                  <a:pt x="1339980" y="-1583"/>
                  <a:pt x="1370581" y="26969"/>
                  <a:pt x="1369165" y="58725"/>
                </a:cubicBezTo>
                <a:cubicBezTo>
                  <a:pt x="1362350" y="173622"/>
                  <a:pt x="1371856" y="208769"/>
                  <a:pt x="1369165" y="293615"/>
                </a:cubicBezTo>
                <a:cubicBezTo>
                  <a:pt x="1371447" y="322334"/>
                  <a:pt x="1339169" y="355595"/>
                  <a:pt x="1310440" y="352340"/>
                </a:cubicBezTo>
                <a:cubicBezTo>
                  <a:pt x="1018900" y="326916"/>
                  <a:pt x="810809" y="349211"/>
                  <a:pt x="684583" y="352340"/>
                </a:cubicBezTo>
                <a:cubicBezTo>
                  <a:pt x="558357" y="355469"/>
                  <a:pt x="356735" y="338785"/>
                  <a:pt x="58725" y="352340"/>
                </a:cubicBezTo>
                <a:cubicBezTo>
                  <a:pt x="19754" y="351966"/>
                  <a:pt x="571" y="324481"/>
                  <a:pt x="0" y="293615"/>
                </a:cubicBezTo>
                <a:cubicBezTo>
                  <a:pt x="-1777" y="199007"/>
                  <a:pt x="3440" y="147104"/>
                  <a:pt x="0" y="58725"/>
                </a:cubicBezTo>
                <a:close/>
              </a:path>
            </a:pathLst>
          </a:custGeom>
          <a:solidFill>
            <a:srgbClr val="6EFF6D">
              <a:alpha val="79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FC5DC6C-74C9-3940-859B-53C4AE6C3B42}"/>
              </a:ext>
            </a:extLst>
          </p:cNvPr>
          <p:cNvSpPr/>
          <p:nvPr/>
        </p:nvSpPr>
        <p:spPr>
          <a:xfrm>
            <a:off x="949860" y="1983433"/>
            <a:ext cx="1969450"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mammoth barge </a:t>
            </a:r>
            <a:endParaRPr lang="en-US" dirty="0"/>
          </a:p>
        </p:txBody>
      </p:sp>
      <p:sp>
        <p:nvSpPr>
          <p:cNvPr id="10" name="Rectangle 9">
            <a:extLst>
              <a:ext uri="{FF2B5EF4-FFF2-40B4-BE49-F238E27FC236}">
                <a16:creationId xmlns:a16="http://schemas.microsoft.com/office/drawing/2014/main" id="{3C16CC3C-A031-8C4C-9369-C67A42557934}"/>
              </a:ext>
            </a:extLst>
          </p:cNvPr>
          <p:cNvSpPr/>
          <p:nvPr/>
        </p:nvSpPr>
        <p:spPr>
          <a:xfrm>
            <a:off x="1685773" y="2486702"/>
            <a:ext cx="381836"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it </a:t>
            </a:r>
            <a:endParaRPr lang="en-US" dirty="0"/>
          </a:p>
        </p:txBody>
      </p:sp>
      <p:sp>
        <p:nvSpPr>
          <p:cNvPr id="11" name="Rectangle 10">
            <a:extLst>
              <a:ext uri="{FF2B5EF4-FFF2-40B4-BE49-F238E27FC236}">
                <a16:creationId xmlns:a16="http://schemas.microsoft.com/office/drawing/2014/main" id="{EC21481C-89B7-9C43-8A3E-92E188DAE75D}"/>
              </a:ext>
            </a:extLst>
          </p:cNvPr>
          <p:cNvSpPr/>
          <p:nvPr/>
        </p:nvSpPr>
        <p:spPr>
          <a:xfrm>
            <a:off x="1602724" y="3443066"/>
            <a:ext cx="415498"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its</a:t>
            </a:r>
            <a:endParaRPr lang="en-US" dirty="0"/>
          </a:p>
        </p:txBody>
      </p:sp>
      <p:sp>
        <p:nvSpPr>
          <p:cNvPr id="12" name="Rectangle 11">
            <a:extLst>
              <a:ext uri="{FF2B5EF4-FFF2-40B4-BE49-F238E27FC236}">
                <a16:creationId xmlns:a16="http://schemas.microsoft.com/office/drawing/2014/main" id="{DDBF5ADE-BFB4-7048-91B8-E6D5421C1058}"/>
              </a:ext>
            </a:extLst>
          </p:cNvPr>
          <p:cNvSpPr/>
          <p:nvPr/>
        </p:nvSpPr>
        <p:spPr>
          <a:xfrm>
            <a:off x="1231494" y="2966968"/>
            <a:ext cx="1367682"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Ever Given </a:t>
            </a:r>
            <a:endParaRPr lang="en-US" dirty="0"/>
          </a:p>
        </p:txBody>
      </p:sp>
      <p:sp>
        <p:nvSpPr>
          <p:cNvPr id="13" name="Rectangle 12">
            <a:extLst>
              <a:ext uri="{FF2B5EF4-FFF2-40B4-BE49-F238E27FC236}">
                <a16:creationId xmlns:a16="http://schemas.microsoft.com/office/drawing/2014/main" id="{07E59A83-E33E-944C-BC2E-702E1AC2C15E}"/>
              </a:ext>
            </a:extLst>
          </p:cNvPr>
          <p:cNvSpPr/>
          <p:nvPr/>
        </p:nvSpPr>
        <p:spPr>
          <a:xfrm>
            <a:off x="1016960" y="3888271"/>
            <a:ext cx="1697901"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container ship </a:t>
            </a:r>
            <a:endParaRPr lang="en-US" dirty="0"/>
          </a:p>
        </p:txBody>
      </p:sp>
      <p:sp>
        <p:nvSpPr>
          <p:cNvPr id="18" name="Rectangle 17">
            <a:extLst>
              <a:ext uri="{FF2B5EF4-FFF2-40B4-BE49-F238E27FC236}">
                <a16:creationId xmlns:a16="http://schemas.microsoft.com/office/drawing/2014/main" id="{D295E4F9-BDF0-8E49-A143-BCA76F351A4F}"/>
              </a:ext>
            </a:extLst>
          </p:cNvPr>
          <p:cNvSpPr/>
          <p:nvPr/>
        </p:nvSpPr>
        <p:spPr>
          <a:xfrm>
            <a:off x="3412231" y="1974937"/>
            <a:ext cx="952505" cy="369332"/>
          </a:xfrm>
          <a:prstGeom prst="rect">
            <a:avLst/>
          </a:prstGeom>
        </p:spPr>
        <p:txBody>
          <a:bodyPr wrap="none">
            <a:spAutoFit/>
          </a:bodyPr>
          <a:lstStyle/>
          <a:p>
            <a:r>
              <a:rPr lang="en-US" dirty="0">
                <a:solidFill>
                  <a:schemeClr val="bg1"/>
                </a:solidFill>
                <a:latin typeface="Avenir Book" panose="02000503020000020003" pitchFamily="2" charset="0"/>
              </a:rPr>
              <a:t>Experts</a:t>
            </a:r>
            <a:endParaRPr lang="en-US" dirty="0"/>
          </a:p>
        </p:txBody>
      </p:sp>
      <p:sp>
        <p:nvSpPr>
          <p:cNvPr id="19" name="Rectangle 18">
            <a:extLst>
              <a:ext uri="{FF2B5EF4-FFF2-40B4-BE49-F238E27FC236}">
                <a16:creationId xmlns:a16="http://schemas.microsoft.com/office/drawing/2014/main" id="{EAEA2F4A-B8A0-8C4B-B9A6-5F8F6F90C327}"/>
              </a:ext>
            </a:extLst>
          </p:cNvPr>
          <p:cNvSpPr/>
          <p:nvPr/>
        </p:nvSpPr>
        <p:spPr>
          <a:xfrm>
            <a:off x="4767029" y="3129064"/>
            <a:ext cx="1317990"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Suez Canal</a:t>
            </a:r>
            <a:endParaRPr lang="en-US" dirty="0"/>
          </a:p>
        </p:txBody>
      </p:sp>
      <p:sp>
        <p:nvSpPr>
          <p:cNvPr id="20" name="Rectangle 19">
            <a:extLst>
              <a:ext uri="{FF2B5EF4-FFF2-40B4-BE49-F238E27FC236}">
                <a16:creationId xmlns:a16="http://schemas.microsoft.com/office/drawing/2014/main" id="{F7C84E0C-1C66-034E-A616-D7C4CBCFD6BB}"/>
              </a:ext>
            </a:extLst>
          </p:cNvPr>
          <p:cNvSpPr/>
          <p:nvPr/>
        </p:nvSpPr>
        <p:spPr>
          <a:xfrm>
            <a:off x="7947616" y="2718746"/>
            <a:ext cx="1625766"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Egyptian mud</a:t>
            </a:r>
            <a:endParaRPr lang="en-US" dirty="0"/>
          </a:p>
        </p:txBody>
      </p:sp>
      <p:sp>
        <p:nvSpPr>
          <p:cNvPr id="34" name="Rectangle 33">
            <a:extLst>
              <a:ext uri="{FF2B5EF4-FFF2-40B4-BE49-F238E27FC236}">
                <a16:creationId xmlns:a16="http://schemas.microsoft.com/office/drawing/2014/main" id="{5169F145-CCA9-C04B-A1FB-A7E28EFDE6ED}"/>
              </a:ext>
            </a:extLst>
          </p:cNvPr>
          <p:cNvSpPr/>
          <p:nvPr/>
        </p:nvSpPr>
        <p:spPr>
          <a:xfrm>
            <a:off x="10063374" y="1716143"/>
            <a:ext cx="1192955"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Egyptians</a:t>
            </a:r>
            <a:endParaRPr lang="en-US" dirty="0"/>
          </a:p>
        </p:txBody>
      </p:sp>
      <p:sp>
        <p:nvSpPr>
          <p:cNvPr id="40" name="Rectangle 39">
            <a:extLst>
              <a:ext uri="{FF2B5EF4-FFF2-40B4-BE49-F238E27FC236}">
                <a16:creationId xmlns:a16="http://schemas.microsoft.com/office/drawing/2014/main" id="{A9D398E1-1B95-834B-A0AB-FFACEE690066}"/>
              </a:ext>
            </a:extLst>
          </p:cNvPr>
          <p:cNvSpPr/>
          <p:nvPr/>
        </p:nvSpPr>
        <p:spPr>
          <a:xfrm>
            <a:off x="1334153" y="5250057"/>
            <a:ext cx="1031051"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wedged</a:t>
            </a:r>
            <a:endParaRPr lang="en-US" dirty="0"/>
          </a:p>
        </p:txBody>
      </p:sp>
      <p:sp>
        <p:nvSpPr>
          <p:cNvPr id="41" name="Rectangle 40">
            <a:extLst>
              <a:ext uri="{FF2B5EF4-FFF2-40B4-BE49-F238E27FC236}">
                <a16:creationId xmlns:a16="http://schemas.microsoft.com/office/drawing/2014/main" id="{28B4D778-F3B3-CE48-9446-DC889D422198}"/>
              </a:ext>
            </a:extLst>
          </p:cNvPr>
          <p:cNvSpPr/>
          <p:nvPr/>
        </p:nvSpPr>
        <p:spPr>
          <a:xfrm>
            <a:off x="1372386" y="5939362"/>
            <a:ext cx="1008609"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blocked</a:t>
            </a:r>
            <a:endParaRPr lang="en-US" dirty="0"/>
          </a:p>
        </p:txBody>
      </p:sp>
      <p:sp>
        <p:nvSpPr>
          <p:cNvPr id="42" name="Rectangle 41">
            <a:extLst>
              <a:ext uri="{FF2B5EF4-FFF2-40B4-BE49-F238E27FC236}">
                <a16:creationId xmlns:a16="http://schemas.microsoft.com/office/drawing/2014/main" id="{6B550E9D-5FEE-FF41-9ABC-4FA67BD93F6B}"/>
              </a:ext>
            </a:extLst>
          </p:cNvPr>
          <p:cNvSpPr/>
          <p:nvPr/>
        </p:nvSpPr>
        <p:spPr>
          <a:xfrm>
            <a:off x="3286915" y="5250057"/>
            <a:ext cx="1140081" cy="369332"/>
          </a:xfrm>
          <a:prstGeom prst="rect">
            <a:avLst/>
          </a:prstGeom>
        </p:spPr>
        <p:txBody>
          <a:bodyPr wrap="square">
            <a:spAutoFit/>
          </a:bodyPr>
          <a:lstStyle/>
          <a:p>
            <a:r>
              <a:rPr lang="en-US" dirty="0">
                <a:solidFill>
                  <a:schemeClr val="bg1"/>
                </a:solidFill>
                <a:latin typeface="Avenir Book" panose="02000503020000020003" pitchFamily="2" charset="0"/>
              </a:rPr>
              <a:t>set afloat</a:t>
            </a:r>
            <a:endParaRPr lang="en-US" dirty="0"/>
          </a:p>
        </p:txBody>
      </p:sp>
      <p:sp>
        <p:nvSpPr>
          <p:cNvPr id="43" name="Rectangle 42">
            <a:extLst>
              <a:ext uri="{FF2B5EF4-FFF2-40B4-BE49-F238E27FC236}">
                <a16:creationId xmlns:a16="http://schemas.microsoft.com/office/drawing/2014/main" id="{B961FF18-FD82-6343-8A3B-FF535032ED89}"/>
              </a:ext>
            </a:extLst>
          </p:cNvPr>
          <p:cNvSpPr/>
          <p:nvPr/>
        </p:nvSpPr>
        <p:spPr>
          <a:xfrm>
            <a:off x="5294478" y="4550918"/>
            <a:ext cx="1813317"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drawing cheers </a:t>
            </a:r>
            <a:endParaRPr lang="en-US" dirty="0"/>
          </a:p>
        </p:txBody>
      </p:sp>
      <p:sp>
        <p:nvSpPr>
          <p:cNvPr id="44" name="Rectangle 43">
            <a:extLst>
              <a:ext uri="{FF2B5EF4-FFF2-40B4-BE49-F238E27FC236}">
                <a16:creationId xmlns:a16="http://schemas.microsoft.com/office/drawing/2014/main" id="{0EAC14AE-ECBC-B746-8F96-49DA1ECCB598}"/>
              </a:ext>
            </a:extLst>
          </p:cNvPr>
          <p:cNvSpPr/>
          <p:nvPr/>
        </p:nvSpPr>
        <p:spPr>
          <a:xfrm>
            <a:off x="7793180" y="4615289"/>
            <a:ext cx="1172116"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disrupted</a:t>
            </a:r>
            <a:endParaRPr lang="en-US" dirty="0"/>
          </a:p>
        </p:txBody>
      </p:sp>
      <p:sp>
        <p:nvSpPr>
          <p:cNvPr id="45" name="Rectangle 44">
            <a:extLst>
              <a:ext uri="{FF2B5EF4-FFF2-40B4-BE49-F238E27FC236}">
                <a16:creationId xmlns:a16="http://schemas.microsoft.com/office/drawing/2014/main" id="{EF538CA7-0230-F541-9293-E7F958C55C63}"/>
              </a:ext>
            </a:extLst>
          </p:cNvPr>
          <p:cNvSpPr/>
          <p:nvPr/>
        </p:nvSpPr>
        <p:spPr>
          <a:xfrm>
            <a:off x="9815164" y="5817972"/>
            <a:ext cx="1298753"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succeeded</a:t>
            </a:r>
            <a:endParaRPr lang="en-US" dirty="0"/>
          </a:p>
        </p:txBody>
      </p:sp>
      <p:sp>
        <p:nvSpPr>
          <p:cNvPr id="46" name="Rectangle 45">
            <a:extLst>
              <a:ext uri="{FF2B5EF4-FFF2-40B4-BE49-F238E27FC236}">
                <a16:creationId xmlns:a16="http://schemas.microsoft.com/office/drawing/2014/main" id="{3817DAC4-A8EC-EC41-9E4A-28A6FA9B1492}"/>
              </a:ext>
            </a:extLst>
          </p:cNvPr>
          <p:cNvSpPr/>
          <p:nvPr/>
        </p:nvSpPr>
        <p:spPr>
          <a:xfrm>
            <a:off x="10066414" y="4120378"/>
            <a:ext cx="1065356"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boarded</a:t>
            </a:r>
            <a:endParaRPr lang="en-US" dirty="0"/>
          </a:p>
        </p:txBody>
      </p:sp>
      <p:sp>
        <p:nvSpPr>
          <p:cNvPr id="47" name="Rectangle 46">
            <a:extLst>
              <a:ext uri="{FF2B5EF4-FFF2-40B4-BE49-F238E27FC236}">
                <a16:creationId xmlns:a16="http://schemas.microsoft.com/office/drawing/2014/main" id="{B4319CEB-054A-154B-BCE6-7A12D2C95428}"/>
              </a:ext>
            </a:extLst>
          </p:cNvPr>
          <p:cNvSpPr/>
          <p:nvPr/>
        </p:nvSpPr>
        <p:spPr>
          <a:xfrm>
            <a:off x="7997733" y="6058413"/>
            <a:ext cx="974947"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seeking</a:t>
            </a:r>
            <a:endParaRPr lang="en-US" dirty="0"/>
          </a:p>
        </p:txBody>
      </p:sp>
      <p:sp>
        <p:nvSpPr>
          <p:cNvPr id="48" name="Rectangle 47">
            <a:extLst>
              <a:ext uri="{FF2B5EF4-FFF2-40B4-BE49-F238E27FC236}">
                <a16:creationId xmlns:a16="http://schemas.microsoft.com/office/drawing/2014/main" id="{72571C00-AFB5-C24C-A173-8F914C85EF30}"/>
              </a:ext>
            </a:extLst>
          </p:cNvPr>
          <p:cNvSpPr/>
          <p:nvPr/>
        </p:nvSpPr>
        <p:spPr>
          <a:xfrm>
            <a:off x="5501661" y="6095666"/>
            <a:ext cx="1244893" cy="369332"/>
          </a:xfrm>
          <a:prstGeom prst="rect">
            <a:avLst/>
          </a:prstGeom>
        </p:spPr>
        <p:txBody>
          <a:bodyPr wrap="none">
            <a:spAutoFit/>
          </a:bodyPr>
          <a:lstStyle/>
          <a:p>
            <a:r>
              <a:rPr lang="en-US" dirty="0">
                <a:solidFill>
                  <a:schemeClr val="bg1"/>
                </a:solidFill>
                <a:latin typeface="Avenir Book" panose="02000503020000020003" pitchFamily="2" charset="0"/>
              </a:rPr>
              <a:t>wrenching</a:t>
            </a:r>
            <a:endParaRPr lang="en-US" dirty="0"/>
          </a:p>
        </p:txBody>
      </p:sp>
      <p:sp>
        <p:nvSpPr>
          <p:cNvPr id="49" name="Rounded Rectangle 48">
            <a:extLst>
              <a:ext uri="{FF2B5EF4-FFF2-40B4-BE49-F238E27FC236}">
                <a16:creationId xmlns:a16="http://schemas.microsoft.com/office/drawing/2014/main" id="{464BB708-65D6-1140-AB79-0D07A2F22239}"/>
              </a:ext>
            </a:extLst>
          </p:cNvPr>
          <p:cNvSpPr/>
          <p:nvPr/>
        </p:nvSpPr>
        <p:spPr>
          <a:xfrm>
            <a:off x="3050755" y="5106739"/>
            <a:ext cx="1667561"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25B1A9BA-AA33-A84F-B8E6-E72C6ADE7621}"/>
              </a:ext>
            </a:extLst>
          </p:cNvPr>
          <p:cNvSpPr/>
          <p:nvPr/>
        </p:nvSpPr>
        <p:spPr>
          <a:xfrm>
            <a:off x="1094833" y="5115809"/>
            <a:ext cx="1562795" cy="1311936"/>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1193EACF-40FD-EA43-8092-A6FFEA2C031E}"/>
              </a:ext>
            </a:extLst>
          </p:cNvPr>
          <p:cNvSpPr/>
          <p:nvPr/>
        </p:nvSpPr>
        <p:spPr>
          <a:xfrm>
            <a:off x="625642" y="1703672"/>
            <a:ext cx="2387065" cy="28683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11B03681-7B25-1B4C-9DEC-65027773DB29}"/>
              </a:ext>
            </a:extLst>
          </p:cNvPr>
          <p:cNvSpPr/>
          <p:nvPr/>
        </p:nvSpPr>
        <p:spPr>
          <a:xfrm>
            <a:off x="5057471" y="4413097"/>
            <a:ext cx="2220963"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B6E23948-21EB-6049-AEE0-FE6E4743C7DF}"/>
              </a:ext>
            </a:extLst>
          </p:cNvPr>
          <p:cNvSpPr/>
          <p:nvPr/>
        </p:nvSpPr>
        <p:spPr>
          <a:xfrm>
            <a:off x="9797730" y="3973240"/>
            <a:ext cx="1579387"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a:extLst>
              <a:ext uri="{FF2B5EF4-FFF2-40B4-BE49-F238E27FC236}">
                <a16:creationId xmlns:a16="http://schemas.microsoft.com/office/drawing/2014/main" id="{F9C6AEA7-EB58-F245-A496-0D079B9040A8}"/>
              </a:ext>
            </a:extLst>
          </p:cNvPr>
          <p:cNvSpPr/>
          <p:nvPr/>
        </p:nvSpPr>
        <p:spPr>
          <a:xfrm>
            <a:off x="7705179" y="5915682"/>
            <a:ext cx="1560054"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493AF2D0-0D6B-BB4F-872B-203AEE92C9BE}"/>
              </a:ext>
            </a:extLst>
          </p:cNvPr>
          <p:cNvSpPr/>
          <p:nvPr/>
        </p:nvSpPr>
        <p:spPr>
          <a:xfrm>
            <a:off x="5240974" y="5949914"/>
            <a:ext cx="1667561"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9B5011C0-CDB8-AD4D-9C16-DE59CDFABC72}"/>
              </a:ext>
            </a:extLst>
          </p:cNvPr>
          <p:cNvSpPr/>
          <p:nvPr/>
        </p:nvSpPr>
        <p:spPr>
          <a:xfrm>
            <a:off x="9630759" y="5671654"/>
            <a:ext cx="1667561"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15328D0C-287D-954E-A53D-584B28278572}"/>
              </a:ext>
            </a:extLst>
          </p:cNvPr>
          <p:cNvSpPr/>
          <p:nvPr/>
        </p:nvSpPr>
        <p:spPr>
          <a:xfrm>
            <a:off x="7577505" y="4459841"/>
            <a:ext cx="1667561"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0DF22F9D-886B-A848-A724-938BEA6C81DF}"/>
              </a:ext>
            </a:extLst>
          </p:cNvPr>
          <p:cNvSpPr/>
          <p:nvPr/>
        </p:nvSpPr>
        <p:spPr>
          <a:xfrm>
            <a:off x="3261158" y="1826526"/>
            <a:ext cx="1363676"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a:extLst>
              <a:ext uri="{FF2B5EF4-FFF2-40B4-BE49-F238E27FC236}">
                <a16:creationId xmlns:a16="http://schemas.microsoft.com/office/drawing/2014/main" id="{02BEAEA4-AC22-BD48-92E2-714C48D29815}"/>
              </a:ext>
            </a:extLst>
          </p:cNvPr>
          <p:cNvSpPr/>
          <p:nvPr/>
        </p:nvSpPr>
        <p:spPr>
          <a:xfrm>
            <a:off x="4552062" y="2985746"/>
            <a:ext cx="1667561"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2372645E-A22F-B548-AD45-4F77735CB91F}"/>
              </a:ext>
            </a:extLst>
          </p:cNvPr>
          <p:cNvSpPr/>
          <p:nvPr/>
        </p:nvSpPr>
        <p:spPr>
          <a:xfrm>
            <a:off x="7661590" y="2588323"/>
            <a:ext cx="2153574"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CBBD6D09-1716-B34B-AA5B-8C76AB9ADE2F}"/>
              </a:ext>
            </a:extLst>
          </p:cNvPr>
          <p:cNvSpPr/>
          <p:nvPr/>
        </p:nvSpPr>
        <p:spPr>
          <a:xfrm>
            <a:off x="9767910" y="1572825"/>
            <a:ext cx="1667561"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F44F8B-3D2A-BC41-B76D-5589C3DDA2C7}"/>
              </a:ext>
            </a:extLst>
          </p:cNvPr>
          <p:cNvSpPr/>
          <p:nvPr/>
        </p:nvSpPr>
        <p:spPr>
          <a:xfrm>
            <a:off x="875105" y="1420416"/>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a:t>
            </a:r>
            <a:endParaRPr lang="en-US" sz="1400" b="1" baseline="-25000" dirty="0"/>
          </a:p>
        </p:txBody>
      </p:sp>
      <p:sp>
        <p:nvSpPr>
          <p:cNvPr id="64" name="Rectangle 63">
            <a:extLst>
              <a:ext uri="{FF2B5EF4-FFF2-40B4-BE49-F238E27FC236}">
                <a16:creationId xmlns:a16="http://schemas.microsoft.com/office/drawing/2014/main" id="{6899DA30-D04B-FC44-AB8B-3CDCBBBB456B}"/>
              </a:ext>
            </a:extLst>
          </p:cNvPr>
          <p:cNvSpPr/>
          <p:nvPr/>
        </p:nvSpPr>
        <p:spPr>
          <a:xfrm>
            <a:off x="1201429" y="4785871"/>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2</a:t>
            </a:r>
            <a:endParaRPr lang="en-US" sz="1400" b="1" baseline="-25000" dirty="0"/>
          </a:p>
        </p:txBody>
      </p:sp>
      <p:sp>
        <p:nvSpPr>
          <p:cNvPr id="65" name="Rectangle 64">
            <a:extLst>
              <a:ext uri="{FF2B5EF4-FFF2-40B4-BE49-F238E27FC236}">
                <a16:creationId xmlns:a16="http://schemas.microsoft.com/office/drawing/2014/main" id="{4C8E387E-9BB3-AB4F-B519-60ED269A83C4}"/>
              </a:ext>
            </a:extLst>
          </p:cNvPr>
          <p:cNvSpPr/>
          <p:nvPr/>
        </p:nvSpPr>
        <p:spPr>
          <a:xfrm>
            <a:off x="3277658" y="1476241"/>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3</a:t>
            </a:r>
            <a:endParaRPr lang="en-US" sz="1400" b="1" baseline="-25000" dirty="0"/>
          </a:p>
        </p:txBody>
      </p:sp>
      <p:sp>
        <p:nvSpPr>
          <p:cNvPr id="66" name="Rectangle 65">
            <a:extLst>
              <a:ext uri="{FF2B5EF4-FFF2-40B4-BE49-F238E27FC236}">
                <a16:creationId xmlns:a16="http://schemas.microsoft.com/office/drawing/2014/main" id="{92F70993-F752-E746-A0C4-0D6B23AB61FD}"/>
              </a:ext>
            </a:extLst>
          </p:cNvPr>
          <p:cNvSpPr/>
          <p:nvPr/>
        </p:nvSpPr>
        <p:spPr>
          <a:xfrm>
            <a:off x="9557787" y="5306402"/>
            <a:ext cx="843501"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13</a:t>
            </a:r>
            <a:endParaRPr lang="en-US" sz="1400" b="1" baseline="-25000" dirty="0"/>
          </a:p>
        </p:txBody>
      </p:sp>
      <p:sp>
        <p:nvSpPr>
          <p:cNvPr id="67" name="Rectangle 66">
            <a:extLst>
              <a:ext uri="{FF2B5EF4-FFF2-40B4-BE49-F238E27FC236}">
                <a16:creationId xmlns:a16="http://schemas.microsoft.com/office/drawing/2014/main" id="{029D0007-DA48-4348-BF51-3CE7C43F944E}"/>
              </a:ext>
            </a:extLst>
          </p:cNvPr>
          <p:cNvSpPr/>
          <p:nvPr/>
        </p:nvSpPr>
        <p:spPr>
          <a:xfrm>
            <a:off x="7575316" y="4141592"/>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9</a:t>
            </a:r>
            <a:endParaRPr lang="en-US" sz="1400" b="1" baseline="-25000" dirty="0"/>
          </a:p>
        </p:txBody>
      </p:sp>
      <p:sp>
        <p:nvSpPr>
          <p:cNvPr id="68" name="Rectangle 67">
            <a:extLst>
              <a:ext uri="{FF2B5EF4-FFF2-40B4-BE49-F238E27FC236}">
                <a16:creationId xmlns:a16="http://schemas.microsoft.com/office/drawing/2014/main" id="{39B85B4F-58B3-FD4F-B46E-228823F3273F}"/>
              </a:ext>
            </a:extLst>
          </p:cNvPr>
          <p:cNvSpPr/>
          <p:nvPr/>
        </p:nvSpPr>
        <p:spPr>
          <a:xfrm>
            <a:off x="4986960" y="4084974"/>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8</a:t>
            </a:r>
            <a:endParaRPr lang="en-US" sz="1400" b="1" baseline="-25000" dirty="0"/>
          </a:p>
        </p:txBody>
      </p:sp>
      <p:sp>
        <p:nvSpPr>
          <p:cNvPr id="69" name="Rectangle 68">
            <a:extLst>
              <a:ext uri="{FF2B5EF4-FFF2-40B4-BE49-F238E27FC236}">
                <a16:creationId xmlns:a16="http://schemas.microsoft.com/office/drawing/2014/main" id="{34FAC367-B5E0-FE4A-9132-529B10F9E449}"/>
              </a:ext>
            </a:extLst>
          </p:cNvPr>
          <p:cNvSpPr/>
          <p:nvPr/>
        </p:nvSpPr>
        <p:spPr>
          <a:xfrm>
            <a:off x="7660057" y="2282034"/>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5</a:t>
            </a:r>
            <a:endParaRPr lang="en-US" sz="1400" b="1" baseline="-25000" dirty="0"/>
          </a:p>
        </p:txBody>
      </p:sp>
      <p:sp>
        <p:nvSpPr>
          <p:cNvPr id="70" name="Rectangle 69">
            <a:extLst>
              <a:ext uri="{FF2B5EF4-FFF2-40B4-BE49-F238E27FC236}">
                <a16:creationId xmlns:a16="http://schemas.microsoft.com/office/drawing/2014/main" id="{9718F972-ED89-5B42-B9BD-174AFAC3E887}"/>
              </a:ext>
            </a:extLst>
          </p:cNvPr>
          <p:cNvSpPr/>
          <p:nvPr/>
        </p:nvSpPr>
        <p:spPr>
          <a:xfrm>
            <a:off x="4572136" y="2662871"/>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4</a:t>
            </a:r>
            <a:endParaRPr lang="en-US" sz="1400" b="1" baseline="-25000" dirty="0"/>
          </a:p>
        </p:txBody>
      </p:sp>
      <p:sp>
        <p:nvSpPr>
          <p:cNvPr id="71" name="Rectangle 70">
            <a:extLst>
              <a:ext uri="{FF2B5EF4-FFF2-40B4-BE49-F238E27FC236}">
                <a16:creationId xmlns:a16="http://schemas.microsoft.com/office/drawing/2014/main" id="{48B53B48-065E-A045-A12F-1B475E76FB0D}"/>
              </a:ext>
            </a:extLst>
          </p:cNvPr>
          <p:cNvSpPr/>
          <p:nvPr/>
        </p:nvSpPr>
        <p:spPr>
          <a:xfrm>
            <a:off x="3024143" y="478197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7</a:t>
            </a:r>
            <a:endParaRPr lang="en-US" sz="1400" b="1" baseline="-25000" dirty="0"/>
          </a:p>
        </p:txBody>
      </p:sp>
      <p:sp>
        <p:nvSpPr>
          <p:cNvPr id="73" name="Rectangle 72">
            <a:extLst>
              <a:ext uri="{FF2B5EF4-FFF2-40B4-BE49-F238E27FC236}">
                <a16:creationId xmlns:a16="http://schemas.microsoft.com/office/drawing/2014/main" id="{493C36EC-DC82-FE4E-9BC3-E6FE48588BEE}"/>
              </a:ext>
            </a:extLst>
          </p:cNvPr>
          <p:cNvSpPr/>
          <p:nvPr/>
        </p:nvSpPr>
        <p:spPr>
          <a:xfrm>
            <a:off x="5271736" y="5630674"/>
            <a:ext cx="843501"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11</a:t>
            </a:r>
            <a:endParaRPr lang="en-US" sz="1400" b="1" baseline="-25000" dirty="0"/>
          </a:p>
        </p:txBody>
      </p:sp>
      <p:sp>
        <p:nvSpPr>
          <p:cNvPr id="75" name="Rectangle 74">
            <a:extLst>
              <a:ext uri="{FF2B5EF4-FFF2-40B4-BE49-F238E27FC236}">
                <a16:creationId xmlns:a16="http://schemas.microsoft.com/office/drawing/2014/main" id="{9D6B6E94-B2A1-EE40-B24F-C66A97681282}"/>
              </a:ext>
            </a:extLst>
          </p:cNvPr>
          <p:cNvSpPr/>
          <p:nvPr/>
        </p:nvSpPr>
        <p:spPr>
          <a:xfrm>
            <a:off x="9797730" y="3668335"/>
            <a:ext cx="1065356" cy="307777"/>
          </a:xfrm>
          <a:prstGeom prst="rect">
            <a:avLst/>
          </a:prstGeom>
        </p:spPr>
        <p:txBody>
          <a:bodyPr wrap="squar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10</a:t>
            </a:r>
            <a:endParaRPr lang="en-US" sz="1400" b="1" baseline="-25000" dirty="0"/>
          </a:p>
        </p:txBody>
      </p:sp>
      <p:sp>
        <p:nvSpPr>
          <p:cNvPr id="76" name="Rectangle 75">
            <a:extLst>
              <a:ext uri="{FF2B5EF4-FFF2-40B4-BE49-F238E27FC236}">
                <a16:creationId xmlns:a16="http://schemas.microsoft.com/office/drawing/2014/main" id="{1985B823-2CC1-3F4E-B446-C06D88B3136C}"/>
              </a:ext>
            </a:extLst>
          </p:cNvPr>
          <p:cNvSpPr/>
          <p:nvPr/>
        </p:nvSpPr>
        <p:spPr>
          <a:xfrm>
            <a:off x="7710173" y="5585473"/>
            <a:ext cx="843501"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12</a:t>
            </a:r>
            <a:endParaRPr lang="en-US" sz="1400" b="1" baseline="-25000" dirty="0"/>
          </a:p>
        </p:txBody>
      </p:sp>
      <p:sp>
        <p:nvSpPr>
          <p:cNvPr id="77" name="Rectangle 76">
            <a:extLst>
              <a:ext uri="{FF2B5EF4-FFF2-40B4-BE49-F238E27FC236}">
                <a16:creationId xmlns:a16="http://schemas.microsoft.com/office/drawing/2014/main" id="{76711C3A-3626-2543-BF7D-B8C5A63076BF}"/>
              </a:ext>
            </a:extLst>
          </p:cNvPr>
          <p:cNvSpPr/>
          <p:nvPr/>
        </p:nvSpPr>
        <p:spPr>
          <a:xfrm>
            <a:off x="9745500" y="1254247"/>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6</a:t>
            </a:r>
            <a:endParaRPr lang="en-US" sz="1400" b="1" baseline="-25000" dirty="0"/>
          </a:p>
        </p:txBody>
      </p:sp>
    </p:spTree>
    <p:extLst>
      <p:ext uri="{BB962C8B-B14F-4D97-AF65-F5344CB8AC3E}">
        <p14:creationId xmlns:p14="http://schemas.microsoft.com/office/powerpoint/2010/main" val="1956616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35</a:t>
            </a:fld>
            <a:endParaRPr lang="en-US"/>
          </a:p>
        </p:txBody>
      </p:sp>
      <p:sp>
        <p:nvSpPr>
          <p:cNvPr id="4" name="Rectangle 3">
            <a:extLst>
              <a:ext uri="{FF2B5EF4-FFF2-40B4-BE49-F238E27FC236}">
                <a16:creationId xmlns:a16="http://schemas.microsoft.com/office/drawing/2014/main" id="{8846F22D-B542-E441-AE6F-1ADFC2E118A1}"/>
              </a:ext>
            </a:extLst>
          </p:cNvPr>
          <p:cNvSpPr/>
          <p:nvPr/>
        </p:nvSpPr>
        <p:spPr>
          <a:xfrm>
            <a:off x="231276" y="278341"/>
            <a:ext cx="5639858" cy="6214534"/>
          </a:xfrm>
          <a:prstGeom prst="rect">
            <a:avLst/>
          </a:prstGeom>
          <a:noFill/>
          <a:ln w="508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venir Book" panose="02000503020000020003" pitchFamily="2" charset="0"/>
            </a:endParaRPr>
          </a:p>
        </p:txBody>
      </p:sp>
      <p:sp>
        <p:nvSpPr>
          <p:cNvPr id="7" name="Rounded Rectangle 6">
            <a:extLst>
              <a:ext uri="{FF2B5EF4-FFF2-40B4-BE49-F238E27FC236}">
                <a16:creationId xmlns:a16="http://schemas.microsoft.com/office/drawing/2014/main" id="{507BA22F-7FCC-C74C-B6AE-340F28EC4EF2}"/>
              </a:ext>
            </a:extLst>
          </p:cNvPr>
          <p:cNvSpPr/>
          <p:nvPr/>
        </p:nvSpPr>
        <p:spPr>
          <a:xfrm>
            <a:off x="875105" y="2004179"/>
            <a:ext cx="2022422"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1CC42C7-CF45-774C-9ECC-16EF880CAECC}"/>
              </a:ext>
            </a:extLst>
          </p:cNvPr>
          <p:cNvPicPr>
            <a:picLocks noChangeAspect="1"/>
          </p:cNvPicPr>
          <p:nvPr/>
        </p:nvPicPr>
        <p:blipFill>
          <a:blip r:embed="rId3"/>
          <a:stretch>
            <a:fillRect/>
          </a:stretch>
        </p:blipFill>
        <p:spPr>
          <a:xfrm>
            <a:off x="3721319" y="258512"/>
            <a:ext cx="2846793" cy="511783"/>
          </a:xfrm>
          <a:prstGeom prst="rect">
            <a:avLst/>
          </a:prstGeom>
        </p:spPr>
      </p:pic>
      <p:sp>
        <p:nvSpPr>
          <p:cNvPr id="9" name="Rounded Rectangle 8">
            <a:extLst>
              <a:ext uri="{FF2B5EF4-FFF2-40B4-BE49-F238E27FC236}">
                <a16:creationId xmlns:a16="http://schemas.microsoft.com/office/drawing/2014/main" id="{34D52FDD-2AAB-5B4A-A3F1-FBBD59176F53}"/>
              </a:ext>
            </a:extLst>
          </p:cNvPr>
          <p:cNvSpPr/>
          <p:nvPr/>
        </p:nvSpPr>
        <p:spPr>
          <a:xfrm>
            <a:off x="7880420" y="2720897"/>
            <a:ext cx="1745162" cy="352340"/>
          </a:xfrm>
          <a:prstGeom prst="roundRect">
            <a:avLst/>
          </a:prstGeom>
          <a:solidFill>
            <a:srgbClr val="FF0000">
              <a:alpha val="47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68DF091-FE80-5840-A579-C063810102FB}"/>
              </a:ext>
            </a:extLst>
          </p:cNvPr>
          <p:cNvPicPr>
            <a:picLocks noChangeAspect="1"/>
          </p:cNvPicPr>
          <p:nvPr/>
        </p:nvPicPr>
        <p:blipFill>
          <a:blip r:embed="rId4"/>
          <a:stretch>
            <a:fillRect/>
          </a:stretch>
        </p:blipFill>
        <p:spPr>
          <a:xfrm>
            <a:off x="6746554" y="190598"/>
            <a:ext cx="762382" cy="801986"/>
          </a:xfrm>
          <a:prstGeom prst="rect">
            <a:avLst/>
          </a:prstGeom>
        </p:spPr>
      </p:pic>
      <p:sp>
        <p:nvSpPr>
          <p:cNvPr id="24" name="Rounded Rectangle 23">
            <a:extLst>
              <a:ext uri="{FF2B5EF4-FFF2-40B4-BE49-F238E27FC236}">
                <a16:creationId xmlns:a16="http://schemas.microsoft.com/office/drawing/2014/main" id="{71752952-D215-584F-977D-B22E26BAFB3A}"/>
              </a:ext>
            </a:extLst>
          </p:cNvPr>
          <p:cNvSpPr/>
          <p:nvPr/>
        </p:nvSpPr>
        <p:spPr>
          <a:xfrm>
            <a:off x="1125759" y="2961391"/>
            <a:ext cx="1441253"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DE43630-B026-F44B-9BC5-F549D71F02AE}"/>
              </a:ext>
            </a:extLst>
          </p:cNvPr>
          <p:cNvSpPr/>
          <p:nvPr/>
        </p:nvSpPr>
        <p:spPr>
          <a:xfrm>
            <a:off x="1608863" y="3451563"/>
            <a:ext cx="403221"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2AF2D00A-CDFE-8D49-8637-C7DE81276391}"/>
              </a:ext>
            </a:extLst>
          </p:cNvPr>
          <p:cNvSpPr/>
          <p:nvPr/>
        </p:nvSpPr>
        <p:spPr>
          <a:xfrm>
            <a:off x="1710474" y="2504665"/>
            <a:ext cx="271825" cy="35233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AA49208-565E-7749-AD16-1EF2177D8477}"/>
              </a:ext>
            </a:extLst>
          </p:cNvPr>
          <p:cNvSpPr/>
          <p:nvPr/>
        </p:nvSpPr>
        <p:spPr>
          <a:xfrm>
            <a:off x="912964" y="3924461"/>
            <a:ext cx="1814203" cy="311918"/>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F3B24126-7BD0-2645-A718-A4A415FCA3E6}"/>
              </a:ext>
            </a:extLst>
          </p:cNvPr>
          <p:cNvSpPr/>
          <p:nvPr/>
        </p:nvSpPr>
        <p:spPr>
          <a:xfrm>
            <a:off x="4762816" y="3135149"/>
            <a:ext cx="1284251" cy="315671"/>
          </a:xfrm>
          <a:prstGeom prst="roundRect">
            <a:avLst/>
          </a:prstGeom>
          <a:solidFill>
            <a:srgbClr val="92D050">
              <a:alpha val="6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EBC3FF8D-755C-C34C-BEB2-CF678986E33E}"/>
              </a:ext>
            </a:extLst>
          </p:cNvPr>
          <p:cNvSpPr/>
          <p:nvPr/>
        </p:nvSpPr>
        <p:spPr>
          <a:xfrm>
            <a:off x="3425769" y="2004179"/>
            <a:ext cx="921114" cy="318491"/>
          </a:xfrm>
          <a:prstGeom prst="roundRect">
            <a:avLst/>
          </a:prstGeom>
          <a:solidFill>
            <a:srgbClr val="C023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57AED1D5-C212-6344-BA4B-4782B530739C}"/>
              </a:ext>
            </a:extLst>
          </p:cNvPr>
          <p:cNvSpPr/>
          <p:nvPr/>
        </p:nvSpPr>
        <p:spPr>
          <a:xfrm>
            <a:off x="1352135" y="5917597"/>
            <a:ext cx="1068362" cy="352340"/>
          </a:xfrm>
          <a:custGeom>
            <a:avLst/>
            <a:gdLst>
              <a:gd name="connsiteX0" fmla="*/ 0 w 1068362"/>
              <a:gd name="connsiteY0" fmla="*/ 58725 h 352340"/>
              <a:gd name="connsiteX1" fmla="*/ 58725 w 1068362"/>
              <a:gd name="connsiteY1" fmla="*/ 0 h 352340"/>
              <a:gd name="connsiteX2" fmla="*/ 515163 w 1068362"/>
              <a:gd name="connsiteY2" fmla="*/ 0 h 352340"/>
              <a:gd name="connsiteX3" fmla="*/ 1009637 w 1068362"/>
              <a:gd name="connsiteY3" fmla="*/ 0 h 352340"/>
              <a:gd name="connsiteX4" fmla="*/ 1068362 w 1068362"/>
              <a:gd name="connsiteY4" fmla="*/ 58725 h 352340"/>
              <a:gd name="connsiteX5" fmla="*/ 1068362 w 1068362"/>
              <a:gd name="connsiteY5" fmla="*/ 293615 h 352340"/>
              <a:gd name="connsiteX6" fmla="*/ 1009637 w 1068362"/>
              <a:gd name="connsiteY6" fmla="*/ 352340 h 352340"/>
              <a:gd name="connsiteX7" fmla="*/ 553199 w 1068362"/>
              <a:gd name="connsiteY7" fmla="*/ 352340 h 352340"/>
              <a:gd name="connsiteX8" fmla="*/ 58725 w 1068362"/>
              <a:gd name="connsiteY8" fmla="*/ 352340 h 352340"/>
              <a:gd name="connsiteX9" fmla="*/ 0 w 1068362"/>
              <a:gd name="connsiteY9" fmla="*/ 293615 h 352340"/>
              <a:gd name="connsiteX10" fmla="*/ 0 w 1068362"/>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8362" h="352340" fill="none" extrusionOk="0">
                <a:moveTo>
                  <a:pt x="0" y="58725"/>
                </a:moveTo>
                <a:cubicBezTo>
                  <a:pt x="5005" y="21712"/>
                  <a:pt x="20723" y="365"/>
                  <a:pt x="58725" y="0"/>
                </a:cubicBezTo>
                <a:cubicBezTo>
                  <a:pt x="207036" y="13773"/>
                  <a:pt x="304191" y="9740"/>
                  <a:pt x="515163" y="0"/>
                </a:cubicBezTo>
                <a:cubicBezTo>
                  <a:pt x="726135" y="-9740"/>
                  <a:pt x="822983" y="-22251"/>
                  <a:pt x="1009637" y="0"/>
                </a:cubicBezTo>
                <a:cubicBezTo>
                  <a:pt x="1037857" y="-1922"/>
                  <a:pt x="1070029" y="28150"/>
                  <a:pt x="1068362" y="58725"/>
                </a:cubicBezTo>
                <a:cubicBezTo>
                  <a:pt x="1064095" y="165140"/>
                  <a:pt x="1077586" y="203779"/>
                  <a:pt x="1068362" y="293615"/>
                </a:cubicBezTo>
                <a:cubicBezTo>
                  <a:pt x="1072122" y="330652"/>
                  <a:pt x="1043603" y="355081"/>
                  <a:pt x="1009637" y="352340"/>
                </a:cubicBezTo>
                <a:cubicBezTo>
                  <a:pt x="905717" y="329901"/>
                  <a:pt x="742070" y="366441"/>
                  <a:pt x="553199" y="352340"/>
                </a:cubicBezTo>
                <a:cubicBezTo>
                  <a:pt x="364328" y="338239"/>
                  <a:pt x="267924" y="329966"/>
                  <a:pt x="58725" y="352340"/>
                </a:cubicBezTo>
                <a:cubicBezTo>
                  <a:pt x="32251" y="352003"/>
                  <a:pt x="6528" y="324380"/>
                  <a:pt x="0" y="293615"/>
                </a:cubicBezTo>
                <a:cubicBezTo>
                  <a:pt x="5862" y="222791"/>
                  <a:pt x="6020" y="144984"/>
                  <a:pt x="0" y="58725"/>
                </a:cubicBezTo>
                <a:close/>
              </a:path>
              <a:path w="1068362" h="352340" stroke="0" extrusionOk="0">
                <a:moveTo>
                  <a:pt x="0" y="58725"/>
                </a:moveTo>
                <a:cubicBezTo>
                  <a:pt x="-2110" y="22308"/>
                  <a:pt x="31998" y="-188"/>
                  <a:pt x="58725" y="0"/>
                </a:cubicBezTo>
                <a:cubicBezTo>
                  <a:pt x="170676" y="-11240"/>
                  <a:pt x="319834" y="21384"/>
                  <a:pt x="515163" y="0"/>
                </a:cubicBezTo>
                <a:cubicBezTo>
                  <a:pt x="710492" y="-21384"/>
                  <a:pt x="881492" y="-15323"/>
                  <a:pt x="1009637" y="0"/>
                </a:cubicBezTo>
                <a:cubicBezTo>
                  <a:pt x="1044872" y="6893"/>
                  <a:pt x="1064928" y="23525"/>
                  <a:pt x="1068362" y="58725"/>
                </a:cubicBezTo>
                <a:cubicBezTo>
                  <a:pt x="1073080" y="144005"/>
                  <a:pt x="1074214" y="244551"/>
                  <a:pt x="1068362" y="293615"/>
                </a:cubicBezTo>
                <a:cubicBezTo>
                  <a:pt x="1064087" y="321336"/>
                  <a:pt x="1038291" y="348055"/>
                  <a:pt x="1009637" y="352340"/>
                </a:cubicBezTo>
                <a:cubicBezTo>
                  <a:pt x="813265" y="330988"/>
                  <a:pt x="677456" y="333446"/>
                  <a:pt x="562708" y="352340"/>
                </a:cubicBezTo>
                <a:cubicBezTo>
                  <a:pt x="447960" y="371234"/>
                  <a:pt x="231261" y="348176"/>
                  <a:pt x="58725" y="352340"/>
                </a:cubicBezTo>
                <a:cubicBezTo>
                  <a:pt x="24832" y="357988"/>
                  <a:pt x="1115" y="326106"/>
                  <a:pt x="0" y="293615"/>
                </a:cubicBezTo>
                <a:cubicBezTo>
                  <a:pt x="-1282" y="181172"/>
                  <a:pt x="6697" y="139518"/>
                  <a:pt x="0" y="58725"/>
                </a:cubicBezTo>
                <a:close/>
              </a:path>
            </a:pathLst>
          </a:custGeom>
          <a:solidFill>
            <a:srgbClr val="00B0F0">
              <a:alpha val="49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65729984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CE86043F-268A-E14D-B423-6F4274A5480F}"/>
              </a:ext>
            </a:extLst>
          </p:cNvPr>
          <p:cNvSpPr/>
          <p:nvPr/>
        </p:nvSpPr>
        <p:spPr>
          <a:xfrm>
            <a:off x="5218606" y="4542491"/>
            <a:ext cx="1854510" cy="352340"/>
          </a:xfrm>
          <a:custGeom>
            <a:avLst/>
            <a:gdLst>
              <a:gd name="connsiteX0" fmla="*/ 0 w 1854510"/>
              <a:gd name="connsiteY0" fmla="*/ 58725 h 352340"/>
              <a:gd name="connsiteX1" fmla="*/ 58725 w 1854510"/>
              <a:gd name="connsiteY1" fmla="*/ 0 h 352340"/>
              <a:gd name="connsiteX2" fmla="*/ 637745 w 1854510"/>
              <a:gd name="connsiteY2" fmla="*/ 0 h 352340"/>
              <a:gd name="connsiteX3" fmla="*/ 1182024 w 1854510"/>
              <a:gd name="connsiteY3" fmla="*/ 0 h 352340"/>
              <a:gd name="connsiteX4" fmla="*/ 1795785 w 1854510"/>
              <a:gd name="connsiteY4" fmla="*/ 0 h 352340"/>
              <a:gd name="connsiteX5" fmla="*/ 1854510 w 1854510"/>
              <a:gd name="connsiteY5" fmla="*/ 58725 h 352340"/>
              <a:gd name="connsiteX6" fmla="*/ 1854510 w 1854510"/>
              <a:gd name="connsiteY6" fmla="*/ 293615 h 352340"/>
              <a:gd name="connsiteX7" fmla="*/ 1795785 w 1854510"/>
              <a:gd name="connsiteY7" fmla="*/ 352340 h 352340"/>
              <a:gd name="connsiteX8" fmla="*/ 1199394 w 1854510"/>
              <a:gd name="connsiteY8" fmla="*/ 352340 h 352340"/>
              <a:gd name="connsiteX9" fmla="*/ 620374 w 1854510"/>
              <a:gd name="connsiteY9" fmla="*/ 352340 h 352340"/>
              <a:gd name="connsiteX10" fmla="*/ 58725 w 1854510"/>
              <a:gd name="connsiteY10" fmla="*/ 352340 h 352340"/>
              <a:gd name="connsiteX11" fmla="*/ 0 w 1854510"/>
              <a:gd name="connsiteY11" fmla="*/ 293615 h 352340"/>
              <a:gd name="connsiteX12" fmla="*/ 0 w 1854510"/>
              <a:gd name="connsiteY12"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4510" h="352340" fill="none" extrusionOk="0">
                <a:moveTo>
                  <a:pt x="0" y="58725"/>
                </a:moveTo>
                <a:cubicBezTo>
                  <a:pt x="-1705" y="32747"/>
                  <a:pt x="30200" y="-2804"/>
                  <a:pt x="58725" y="0"/>
                </a:cubicBezTo>
                <a:cubicBezTo>
                  <a:pt x="240054" y="19283"/>
                  <a:pt x="508588" y="7982"/>
                  <a:pt x="637745" y="0"/>
                </a:cubicBezTo>
                <a:cubicBezTo>
                  <a:pt x="766902" y="-7982"/>
                  <a:pt x="937423" y="-19536"/>
                  <a:pt x="1182024" y="0"/>
                </a:cubicBezTo>
                <a:cubicBezTo>
                  <a:pt x="1426625" y="19536"/>
                  <a:pt x="1652491" y="-9780"/>
                  <a:pt x="1795785" y="0"/>
                </a:cubicBezTo>
                <a:cubicBezTo>
                  <a:pt x="1827173" y="1924"/>
                  <a:pt x="1854184" y="30068"/>
                  <a:pt x="1854510" y="58725"/>
                </a:cubicBezTo>
                <a:cubicBezTo>
                  <a:pt x="1865625" y="176087"/>
                  <a:pt x="1852738" y="226120"/>
                  <a:pt x="1854510" y="293615"/>
                </a:cubicBezTo>
                <a:cubicBezTo>
                  <a:pt x="1856252" y="326973"/>
                  <a:pt x="1833397" y="353365"/>
                  <a:pt x="1795785" y="352340"/>
                </a:cubicBezTo>
                <a:cubicBezTo>
                  <a:pt x="1579464" y="330981"/>
                  <a:pt x="1370016" y="364660"/>
                  <a:pt x="1199394" y="352340"/>
                </a:cubicBezTo>
                <a:cubicBezTo>
                  <a:pt x="1028772" y="340020"/>
                  <a:pt x="753522" y="364178"/>
                  <a:pt x="620374" y="352340"/>
                </a:cubicBezTo>
                <a:cubicBezTo>
                  <a:pt x="487226" y="340502"/>
                  <a:pt x="304329" y="354551"/>
                  <a:pt x="58725" y="352340"/>
                </a:cubicBezTo>
                <a:cubicBezTo>
                  <a:pt x="28822" y="354772"/>
                  <a:pt x="-5174" y="322070"/>
                  <a:pt x="0" y="293615"/>
                </a:cubicBezTo>
                <a:cubicBezTo>
                  <a:pt x="2781" y="185495"/>
                  <a:pt x="-5018" y="116328"/>
                  <a:pt x="0" y="58725"/>
                </a:cubicBezTo>
                <a:close/>
              </a:path>
              <a:path w="1854510" h="352340" stroke="0" extrusionOk="0">
                <a:moveTo>
                  <a:pt x="0" y="58725"/>
                </a:moveTo>
                <a:cubicBezTo>
                  <a:pt x="-5145" y="20255"/>
                  <a:pt x="25458" y="-1485"/>
                  <a:pt x="58725" y="0"/>
                </a:cubicBezTo>
                <a:cubicBezTo>
                  <a:pt x="276954" y="24131"/>
                  <a:pt x="531026" y="21036"/>
                  <a:pt x="672486" y="0"/>
                </a:cubicBezTo>
                <a:cubicBezTo>
                  <a:pt x="813946" y="-21036"/>
                  <a:pt x="1004203" y="18313"/>
                  <a:pt x="1216765" y="0"/>
                </a:cubicBezTo>
                <a:cubicBezTo>
                  <a:pt x="1429327" y="-18313"/>
                  <a:pt x="1552925" y="20393"/>
                  <a:pt x="1795785" y="0"/>
                </a:cubicBezTo>
                <a:cubicBezTo>
                  <a:pt x="1830765" y="-1618"/>
                  <a:pt x="1855591" y="20518"/>
                  <a:pt x="1854510" y="58725"/>
                </a:cubicBezTo>
                <a:cubicBezTo>
                  <a:pt x="1854813" y="125596"/>
                  <a:pt x="1864516" y="221339"/>
                  <a:pt x="1854510" y="293615"/>
                </a:cubicBezTo>
                <a:cubicBezTo>
                  <a:pt x="1851790" y="331282"/>
                  <a:pt x="1827778" y="354676"/>
                  <a:pt x="1795785" y="352340"/>
                </a:cubicBezTo>
                <a:cubicBezTo>
                  <a:pt x="1588028" y="349939"/>
                  <a:pt x="1451946" y="366865"/>
                  <a:pt x="1234136" y="352340"/>
                </a:cubicBezTo>
                <a:cubicBezTo>
                  <a:pt x="1016326" y="337815"/>
                  <a:pt x="891025" y="379394"/>
                  <a:pt x="689857" y="352340"/>
                </a:cubicBezTo>
                <a:cubicBezTo>
                  <a:pt x="488689" y="325286"/>
                  <a:pt x="344106" y="345795"/>
                  <a:pt x="58725" y="352340"/>
                </a:cubicBezTo>
                <a:cubicBezTo>
                  <a:pt x="27342" y="350435"/>
                  <a:pt x="-1001" y="326781"/>
                  <a:pt x="0" y="293615"/>
                </a:cubicBezTo>
                <a:cubicBezTo>
                  <a:pt x="-10552" y="200189"/>
                  <a:pt x="9988" y="170551"/>
                  <a:pt x="0" y="58725"/>
                </a:cubicBezTo>
                <a:close/>
              </a:path>
            </a:pathLst>
          </a:custGeom>
          <a:solidFill>
            <a:srgbClr val="B9FFE5"/>
          </a:solidFill>
          <a:ln w="50800" cmpd="dbl">
            <a:solidFill>
              <a:schemeClr val="tx1">
                <a:lumMod val="95000"/>
                <a:lumOff val="5000"/>
              </a:schemeClr>
            </a:solidFill>
            <a:prstDash val="solid"/>
            <a:extLst>
              <a:ext uri="{C807C97D-BFC1-408E-A445-0C87EB9F89A2}">
                <ask:lineSketchStyleProps xmlns:ask="http://schemas.microsoft.com/office/drawing/2018/sketchyshapes" sd="273206756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3E39FCB4-8C12-0540-9EFC-AE2B98B0B487}"/>
              </a:ext>
            </a:extLst>
          </p:cNvPr>
          <p:cNvSpPr/>
          <p:nvPr/>
        </p:nvSpPr>
        <p:spPr>
          <a:xfrm>
            <a:off x="10048354" y="4141979"/>
            <a:ext cx="1101476" cy="318491"/>
          </a:xfrm>
          <a:custGeom>
            <a:avLst/>
            <a:gdLst>
              <a:gd name="connsiteX0" fmla="*/ 0 w 1101476"/>
              <a:gd name="connsiteY0" fmla="*/ 53083 h 318491"/>
              <a:gd name="connsiteX1" fmla="*/ 53083 w 1101476"/>
              <a:gd name="connsiteY1" fmla="*/ 0 h 318491"/>
              <a:gd name="connsiteX2" fmla="*/ 550738 w 1101476"/>
              <a:gd name="connsiteY2" fmla="*/ 0 h 318491"/>
              <a:gd name="connsiteX3" fmla="*/ 1048393 w 1101476"/>
              <a:gd name="connsiteY3" fmla="*/ 0 h 318491"/>
              <a:gd name="connsiteX4" fmla="*/ 1101476 w 1101476"/>
              <a:gd name="connsiteY4" fmla="*/ 53083 h 318491"/>
              <a:gd name="connsiteX5" fmla="*/ 1101476 w 1101476"/>
              <a:gd name="connsiteY5" fmla="*/ 265408 h 318491"/>
              <a:gd name="connsiteX6" fmla="*/ 1048393 w 1101476"/>
              <a:gd name="connsiteY6" fmla="*/ 318491 h 318491"/>
              <a:gd name="connsiteX7" fmla="*/ 540785 w 1101476"/>
              <a:gd name="connsiteY7" fmla="*/ 318491 h 318491"/>
              <a:gd name="connsiteX8" fmla="*/ 53083 w 1101476"/>
              <a:gd name="connsiteY8" fmla="*/ 318491 h 318491"/>
              <a:gd name="connsiteX9" fmla="*/ 0 w 1101476"/>
              <a:gd name="connsiteY9" fmla="*/ 265408 h 318491"/>
              <a:gd name="connsiteX10" fmla="*/ 0 w 1101476"/>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476" h="318491" fill="none" extrusionOk="0">
                <a:moveTo>
                  <a:pt x="0" y="53083"/>
                </a:moveTo>
                <a:cubicBezTo>
                  <a:pt x="4544" y="29332"/>
                  <a:pt x="28553" y="-4191"/>
                  <a:pt x="53083" y="0"/>
                </a:cubicBezTo>
                <a:cubicBezTo>
                  <a:pt x="214543" y="-57664"/>
                  <a:pt x="401556" y="7544"/>
                  <a:pt x="550738" y="0"/>
                </a:cubicBezTo>
                <a:cubicBezTo>
                  <a:pt x="699921" y="-7544"/>
                  <a:pt x="832966" y="28555"/>
                  <a:pt x="1048393" y="0"/>
                </a:cubicBezTo>
                <a:cubicBezTo>
                  <a:pt x="1076906" y="-1638"/>
                  <a:pt x="1102041" y="16120"/>
                  <a:pt x="1101476" y="53083"/>
                </a:cubicBezTo>
                <a:cubicBezTo>
                  <a:pt x="1122836" y="146225"/>
                  <a:pt x="1081756" y="191716"/>
                  <a:pt x="1101476" y="265408"/>
                </a:cubicBezTo>
                <a:cubicBezTo>
                  <a:pt x="1094071" y="295030"/>
                  <a:pt x="1078136" y="317723"/>
                  <a:pt x="1048393" y="318491"/>
                </a:cubicBezTo>
                <a:cubicBezTo>
                  <a:pt x="864102" y="376929"/>
                  <a:pt x="645853" y="313830"/>
                  <a:pt x="540785" y="318491"/>
                </a:cubicBezTo>
                <a:cubicBezTo>
                  <a:pt x="435717" y="323152"/>
                  <a:pt x="165315" y="312711"/>
                  <a:pt x="53083" y="318491"/>
                </a:cubicBezTo>
                <a:cubicBezTo>
                  <a:pt x="23540" y="312396"/>
                  <a:pt x="3853" y="295529"/>
                  <a:pt x="0" y="265408"/>
                </a:cubicBezTo>
                <a:cubicBezTo>
                  <a:pt x="-6936" y="191172"/>
                  <a:pt x="3111" y="115734"/>
                  <a:pt x="0" y="53083"/>
                </a:cubicBezTo>
                <a:close/>
              </a:path>
              <a:path w="1101476" h="318491" stroke="0" extrusionOk="0">
                <a:moveTo>
                  <a:pt x="0" y="53083"/>
                </a:moveTo>
                <a:cubicBezTo>
                  <a:pt x="-2791" y="22045"/>
                  <a:pt x="18513" y="1972"/>
                  <a:pt x="53083" y="0"/>
                </a:cubicBezTo>
                <a:cubicBezTo>
                  <a:pt x="291018" y="-23515"/>
                  <a:pt x="356694" y="15283"/>
                  <a:pt x="570644" y="0"/>
                </a:cubicBezTo>
                <a:cubicBezTo>
                  <a:pt x="784594" y="-15283"/>
                  <a:pt x="814084" y="25560"/>
                  <a:pt x="1048393" y="0"/>
                </a:cubicBezTo>
                <a:cubicBezTo>
                  <a:pt x="1074539" y="-1735"/>
                  <a:pt x="1104680" y="25297"/>
                  <a:pt x="1101476" y="53083"/>
                </a:cubicBezTo>
                <a:cubicBezTo>
                  <a:pt x="1104564" y="146338"/>
                  <a:pt x="1088158" y="195075"/>
                  <a:pt x="1101476" y="265408"/>
                </a:cubicBezTo>
                <a:cubicBezTo>
                  <a:pt x="1102006" y="293863"/>
                  <a:pt x="1073857" y="321877"/>
                  <a:pt x="1048393" y="318491"/>
                </a:cubicBezTo>
                <a:cubicBezTo>
                  <a:pt x="858632" y="373704"/>
                  <a:pt x="707768" y="269216"/>
                  <a:pt x="550738" y="318491"/>
                </a:cubicBezTo>
                <a:cubicBezTo>
                  <a:pt x="393709" y="367766"/>
                  <a:pt x="260207" y="266849"/>
                  <a:pt x="53083" y="318491"/>
                </a:cubicBezTo>
                <a:cubicBezTo>
                  <a:pt x="22519" y="318420"/>
                  <a:pt x="2599" y="287597"/>
                  <a:pt x="0" y="265408"/>
                </a:cubicBezTo>
                <a:cubicBezTo>
                  <a:pt x="-9940" y="219320"/>
                  <a:pt x="7816" y="122473"/>
                  <a:pt x="0" y="53083"/>
                </a:cubicBezTo>
                <a:close/>
              </a:path>
            </a:pathLst>
          </a:custGeom>
          <a:solidFill>
            <a:srgbClr val="7030A0">
              <a:alpha val="36000"/>
            </a:srgbClr>
          </a:solidFill>
          <a:ln w="50800" cmpd="dbl">
            <a:solidFill>
              <a:schemeClr val="tx1">
                <a:lumMod val="95000"/>
                <a:lumOff val="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B48BFFA5-EFDC-5D4E-AB10-96CE09954C7F}"/>
              </a:ext>
            </a:extLst>
          </p:cNvPr>
          <p:cNvSpPr/>
          <p:nvPr/>
        </p:nvSpPr>
        <p:spPr>
          <a:xfrm>
            <a:off x="1332900" y="5266982"/>
            <a:ext cx="1045405" cy="318491"/>
          </a:xfrm>
          <a:custGeom>
            <a:avLst/>
            <a:gdLst>
              <a:gd name="connsiteX0" fmla="*/ 0 w 1045405"/>
              <a:gd name="connsiteY0" fmla="*/ 53083 h 318491"/>
              <a:gd name="connsiteX1" fmla="*/ 53083 w 1045405"/>
              <a:gd name="connsiteY1" fmla="*/ 0 h 318491"/>
              <a:gd name="connsiteX2" fmla="*/ 522703 w 1045405"/>
              <a:gd name="connsiteY2" fmla="*/ 0 h 318491"/>
              <a:gd name="connsiteX3" fmla="*/ 992322 w 1045405"/>
              <a:gd name="connsiteY3" fmla="*/ 0 h 318491"/>
              <a:gd name="connsiteX4" fmla="*/ 1045405 w 1045405"/>
              <a:gd name="connsiteY4" fmla="*/ 53083 h 318491"/>
              <a:gd name="connsiteX5" fmla="*/ 1045405 w 1045405"/>
              <a:gd name="connsiteY5" fmla="*/ 265408 h 318491"/>
              <a:gd name="connsiteX6" fmla="*/ 992322 w 1045405"/>
              <a:gd name="connsiteY6" fmla="*/ 318491 h 318491"/>
              <a:gd name="connsiteX7" fmla="*/ 550880 w 1045405"/>
              <a:gd name="connsiteY7" fmla="*/ 318491 h 318491"/>
              <a:gd name="connsiteX8" fmla="*/ 53083 w 1045405"/>
              <a:gd name="connsiteY8" fmla="*/ 318491 h 318491"/>
              <a:gd name="connsiteX9" fmla="*/ 0 w 1045405"/>
              <a:gd name="connsiteY9" fmla="*/ 265408 h 318491"/>
              <a:gd name="connsiteX10" fmla="*/ 0 w 1045405"/>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5405" h="318491" fill="none" extrusionOk="0">
                <a:moveTo>
                  <a:pt x="0" y="53083"/>
                </a:moveTo>
                <a:cubicBezTo>
                  <a:pt x="-1630" y="23490"/>
                  <a:pt x="26954" y="-3458"/>
                  <a:pt x="53083" y="0"/>
                </a:cubicBezTo>
                <a:cubicBezTo>
                  <a:pt x="273138" y="-34327"/>
                  <a:pt x="409045" y="45304"/>
                  <a:pt x="522703" y="0"/>
                </a:cubicBezTo>
                <a:cubicBezTo>
                  <a:pt x="636361" y="-45304"/>
                  <a:pt x="765698" y="47922"/>
                  <a:pt x="992322" y="0"/>
                </a:cubicBezTo>
                <a:cubicBezTo>
                  <a:pt x="1023773" y="1710"/>
                  <a:pt x="1043071" y="22395"/>
                  <a:pt x="1045405" y="53083"/>
                </a:cubicBezTo>
                <a:cubicBezTo>
                  <a:pt x="1064913" y="145954"/>
                  <a:pt x="1021888" y="206577"/>
                  <a:pt x="1045405" y="265408"/>
                </a:cubicBezTo>
                <a:cubicBezTo>
                  <a:pt x="1052234" y="298119"/>
                  <a:pt x="1020338" y="316946"/>
                  <a:pt x="992322" y="318491"/>
                </a:cubicBezTo>
                <a:cubicBezTo>
                  <a:pt x="875744" y="326113"/>
                  <a:pt x="708566" y="278582"/>
                  <a:pt x="550880" y="318491"/>
                </a:cubicBezTo>
                <a:cubicBezTo>
                  <a:pt x="393194" y="358400"/>
                  <a:pt x="171402" y="307595"/>
                  <a:pt x="53083" y="318491"/>
                </a:cubicBezTo>
                <a:cubicBezTo>
                  <a:pt x="22279" y="315870"/>
                  <a:pt x="1118" y="297225"/>
                  <a:pt x="0" y="265408"/>
                </a:cubicBezTo>
                <a:cubicBezTo>
                  <a:pt x="-4601" y="214224"/>
                  <a:pt x="21066" y="147332"/>
                  <a:pt x="0" y="53083"/>
                </a:cubicBezTo>
                <a:close/>
              </a:path>
              <a:path w="1045405" h="318491" stroke="0" extrusionOk="0">
                <a:moveTo>
                  <a:pt x="0" y="53083"/>
                </a:moveTo>
                <a:cubicBezTo>
                  <a:pt x="5579" y="27692"/>
                  <a:pt x="26416" y="1175"/>
                  <a:pt x="53083" y="0"/>
                </a:cubicBezTo>
                <a:cubicBezTo>
                  <a:pt x="272358" y="-21605"/>
                  <a:pt x="357891" y="10931"/>
                  <a:pt x="532095" y="0"/>
                </a:cubicBezTo>
                <a:cubicBezTo>
                  <a:pt x="706299" y="-10931"/>
                  <a:pt x="818914" y="17552"/>
                  <a:pt x="992322" y="0"/>
                </a:cubicBezTo>
                <a:cubicBezTo>
                  <a:pt x="1018877" y="-2567"/>
                  <a:pt x="1042937" y="28513"/>
                  <a:pt x="1045405" y="53083"/>
                </a:cubicBezTo>
                <a:cubicBezTo>
                  <a:pt x="1051980" y="147356"/>
                  <a:pt x="1040062" y="182861"/>
                  <a:pt x="1045405" y="265408"/>
                </a:cubicBezTo>
                <a:cubicBezTo>
                  <a:pt x="1044615" y="292861"/>
                  <a:pt x="1022704" y="318809"/>
                  <a:pt x="992322" y="318491"/>
                </a:cubicBezTo>
                <a:cubicBezTo>
                  <a:pt x="888050" y="321502"/>
                  <a:pt x="628146" y="289264"/>
                  <a:pt x="513310" y="318491"/>
                </a:cubicBezTo>
                <a:cubicBezTo>
                  <a:pt x="398474" y="347718"/>
                  <a:pt x="172257" y="295950"/>
                  <a:pt x="53083" y="318491"/>
                </a:cubicBezTo>
                <a:cubicBezTo>
                  <a:pt x="22896" y="317902"/>
                  <a:pt x="-2910" y="295633"/>
                  <a:pt x="0" y="265408"/>
                </a:cubicBezTo>
                <a:cubicBezTo>
                  <a:pt x="-7275" y="211636"/>
                  <a:pt x="23173" y="135251"/>
                  <a:pt x="0" y="53083"/>
                </a:cubicBezTo>
                <a:close/>
              </a:path>
            </a:pathLst>
          </a:custGeom>
          <a:solidFill>
            <a:srgbClr val="00B0F0">
              <a:alpha val="49000"/>
            </a:srgbClr>
          </a:solidFill>
          <a:ln w="50800" cmpd="dbl">
            <a:solidFill>
              <a:schemeClr val="tx1">
                <a:lumMod val="95000"/>
                <a:lumOff val="5000"/>
              </a:schemeClr>
            </a:solidFill>
            <a:extLst>
              <a:ext uri="{C807C97D-BFC1-408E-A445-0C87EB9F89A2}">
                <ask:lineSketchStyleProps xmlns:ask="http://schemas.microsoft.com/office/drawing/2018/sketchyshapes" sd="352009323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32EF1383-B8C5-E94E-A083-1FA36D2EFDAC}"/>
              </a:ext>
            </a:extLst>
          </p:cNvPr>
          <p:cNvSpPr/>
          <p:nvPr/>
        </p:nvSpPr>
        <p:spPr>
          <a:xfrm>
            <a:off x="7797155" y="4632213"/>
            <a:ext cx="1199789" cy="318491"/>
          </a:xfrm>
          <a:custGeom>
            <a:avLst/>
            <a:gdLst>
              <a:gd name="connsiteX0" fmla="*/ 0 w 1199789"/>
              <a:gd name="connsiteY0" fmla="*/ 53083 h 318491"/>
              <a:gd name="connsiteX1" fmla="*/ 53083 w 1199789"/>
              <a:gd name="connsiteY1" fmla="*/ 0 h 318491"/>
              <a:gd name="connsiteX2" fmla="*/ 621767 w 1199789"/>
              <a:gd name="connsiteY2" fmla="*/ 0 h 318491"/>
              <a:gd name="connsiteX3" fmla="*/ 1146706 w 1199789"/>
              <a:gd name="connsiteY3" fmla="*/ 0 h 318491"/>
              <a:gd name="connsiteX4" fmla="*/ 1199789 w 1199789"/>
              <a:gd name="connsiteY4" fmla="*/ 53083 h 318491"/>
              <a:gd name="connsiteX5" fmla="*/ 1199789 w 1199789"/>
              <a:gd name="connsiteY5" fmla="*/ 265408 h 318491"/>
              <a:gd name="connsiteX6" fmla="*/ 1146706 w 1199789"/>
              <a:gd name="connsiteY6" fmla="*/ 318491 h 318491"/>
              <a:gd name="connsiteX7" fmla="*/ 621767 w 1199789"/>
              <a:gd name="connsiteY7" fmla="*/ 318491 h 318491"/>
              <a:gd name="connsiteX8" fmla="*/ 53083 w 1199789"/>
              <a:gd name="connsiteY8" fmla="*/ 318491 h 318491"/>
              <a:gd name="connsiteX9" fmla="*/ 0 w 1199789"/>
              <a:gd name="connsiteY9" fmla="*/ 265408 h 318491"/>
              <a:gd name="connsiteX10" fmla="*/ 0 w 1199789"/>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9789" h="318491" fill="none" extrusionOk="0">
                <a:moveTo>
                  <a:pt x="0" y="53083"/>
                </a:moveTo>
                <a:cubicBezTo>
                  <a:pt x="-1871" y="21656"/>
                  <a:pt x="31477" y="-2841"/>
                  <a:pt x="53083" y="0"/>
                </a:cubicBezTo>
                <a:cubicBezTo>
                  <a:pt x="226146" y="-15557"/>
                  <a:pt x="396308" y="41269"/>
                  <a:pt x="621767" y="0"/>
                </a:cubicBezTo>
                <a:cubicBezTo>
                  <a:pt x="847226" y="-41269"/>
                  <a:pt x="1040652" y="5164"/>
                  <a:pt x="1146706" y="0"/>
                </a:cubicBezTo>
                <a:cubicBezTo>
                  <a:pt x="1174951" y="1876"/>
                  <a:pt x="1206171" y="27996"/>
                  <a:pt x="1199789" y="53083"/>
                </a:cubicBezTo>
                <a:cubicBezTo>
                  <a:pt x="1210499" y="122038"/>
                  <a:pt x="1175327" y="188386"/>
                  <a:pt x="1199789" y="265408"/>
                </a:cubicBezTo>
                <a:cubicBezTo>
                  <a:pt x="1198789" y="292578"/>
                  <a:pt x="1176176" y="326300"/>
                  <a:pt x="1146706" y="318491"/>
                </a:cubicBezTo>
                <a:cubicBezTo>
                  <a:pt x="951138" y="346341"/>
                  <a:pt x="828781" y="256701"/>
                  <a:pt x="621767" y="318491"/>
                </a:cubicBezTo>
                <a:cubicBezTo>
                  <a:pt x="414753" y="380281"/>
                  <a:pt x="273971" y="300138"/>
                  <a:pt x="53083" y="318491"/>
                </a:cubicBezTo>
                <a:cubicBezTo>
                  <a:pt x="24837" y="317373"/>
                  <a:pt x="-952" y="293402"/>
                  <a:pt x="0" y="265408"/>
                </a:cubicBezTo>
                <a:cubicBezTo>
                  <a:pt x="-11501" y="215602"/>
                  <a:pt x="9174" y="147879"/>
                  <a:pt x="0" y="53083"/>
                </a:cubicBezTo>
                <a:close/>
              </a:path>
              <a:path w="1199789" h="318491" stroke="0" extrusionOk="0">
                <a:moveTo>
                  <a:pt x="0" y="53083"/>
                </a:moveTo>
                <a:cubicBezTo>
                  <a:pt x="1405" y="23364"/>
                  <a:pt x="22668" y="-4195"/>
                  <a:pt x="53083" y="0"/>
                </a:cubicBezTo>
                <a:cubicBezTo>
                  <a:pt x="310587" y="-30749"/>
                  <a:pt x="375707" y="56728"/>
                  <a:pt x="588958" y="0"/>
                </a:cubicBezTo>
                <a:cubicBezTo>
                  <a:pt x="802209" y="-56728"/>
                  <a:pt x="955118" y="1458"/>
                  <a:pt x="1146706" y="0"/>
                </a:cubicBezTo>
                <a:cubicBezTo>
                  <a:pt x="1177240" y="-4334"/>
                  <a:pt x="1201366" y="17696"/>
                  <a:pt x="1199789" y="53083"/>
                </a:cubicBezTo>
                <a:cubicBezTo>
                  <a:pt x="1214165" y="123591"/>
                  <a:pt x="1184304" y="173608"/>
                  <a:pt x="1199789" y="265408"/>
                </a:cubicBezTo>
                <a:cubicBezTo>
                  <a:pt x="1202334" y="286627"/>
                  <a:pt x="1180523" y="317646"/>
                  <a:pt x="1146706" y="318491"/>
                </a:cubicBezTo>
                <a:cubicBezTo>
                  <a:pt x="994020" y="348622"/>
                  <a:pt x="747201" y="311895"/>
                  <a:pt x="610831" y="318491"/>
                </a:cubicBezTo>
                <a:cubicBezTo>
                  <a:pt x="474461" y="325087"/>
                  <a:pt x="214699" y="257052"/>
                  <a:pt x="53083" y="318491"/>
                </a:cubicBezTo>
                <a:cubicBezTo>
                  <a:pt x="20570" y="312610"/>
                  <a:pt x="-3421" y="292045"/>
                  <a:pt x="0" y="265408"/>
                </a:cubicBezTo>
                <a:cubicBezTo>
                  <a:pt x="-1764" y="193032"/>
                  <a:pt x="12428" y="147115"/>
                  <a:pt x="0" y="53083"/>
                </a:cubicBezTo>
                <a:close/>
              </a:path>
            </a:pathLst>
          </a:custGeom>
          <a:solidFill>
            <a:srgbClr val="FF842F">
              <a:alpha val="83137"/>
            </a:srgbClr>
          </a:solidFill>
          <a:ln w="50800" cmpd="dbl">
            <a:solidFill>
              <a:schemeClr val="tx1">
                <a:lumMod val="95000"/>
                <a:lumOff val="5000"/>
              </a:schemeClr>
            </a:solidFill>
            <a:extLst>
              <a:ext uri="{C807C97D-BFC1-408E-A445-0C87EB9F89A2}">
                <ask:lineSketchStyleProps xmlns:ask="http://schemas.microsoft.com/office/drawing/2018/sketchyshapes" sd="403003284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E3A41883-6F02-2F46-BCC2-4AAE19BF2276}"/>
              </a:ext>
            </a:extLst>
          </p:cNvPr>
          <p:cNvSpPr/>
          <p:nvPr/>
        </p:nvSpPr>
        <p:spPr>
          <a:xfrm>
            <a:off x="7971835" y="6067369"/>
            <a:ext cx="1045405" cy="318491"/>
          </a:xfrm>
          <a:custGeom>
            <a:avLst/>
            <a:gdLst>
              <a:gd name="connsiteX0" fmla="*/ 0 w 1045405"/>
              <a:gd name="connsiteY0" fmla="*/ 53083 h 318491"/>
              <a:gd name="connsiteX1" fmla="*/ 53083 w 1045405"/>
              <a:gd name="connsiteY1" fmla="*/ 0 h 318491"/>
              <a:gd name="connsiteX2" fmla="*/ 532095 w 1045405"/>
              <a:gd name="connsiteY2" fmla="*/ 0 h 318491"/>
              <a:gd name="connsiteX3" fmla="*/ 992322 w 1045405"/>
              <a:gd name="connsiteY3" fmla="*/ 0 h 318491"/>
              <a:gd name="connsiteX4" fmla="*/ 1045405 w 1045405"/>
              <a:gd name="connsiteY4" fmla="*/ 53083 h 318491"/>
              <a:gd name="connsiteX5" fmla="*/ 1045405 w 1045405"/>
              <a:gd name="connsiteY5" fmla="*/ 265408 h 318491"/>
              <a:gd name="connsiteX6" fmla="*/ 992322 w 1045405"/>
              <a:gd name="connsiteY6" fmla="*/ 318491 h 318491"/>
              <a:gd name="connsiteX7" fmla="*/ 503918 w 1045405"/>
              <a:gd name="connsiteY7" fmla="*/ 318491 h 318491"/>
              <a:gd name="connsiteX8" fmla="*/ 53083 w 1045405"/>
              <a:gd name="connsiteY8" fmla="*/ 318491 h 318491"/>
              <a:gd name="connsiteX9" fmla="*/ 0 w 1045405"/>
              <a:gd name="connsiteY9" fmla="*/ 265408 h 318491"/>
              <a:gd name="connsiteX10" fmla="*/ 0 w 1045405"/>
              <a:gd name="connsiteY10" fmla="*/ 53083 h 3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5405" h="318491" fill="none" extrusionOk="0">
                <a:moveTo>
                  <a:pt x="0" y="53083"/>
                </a:moveTo>
                <a:cubicBezTo>
                  <a:pt x="-3261" y="24974"/>
                  <a:pt x="23704" y="3847"/>
                  <a:pt x="53083" y="0"/>
                </a:cubicBezTo>
                <a:cubicBezTo>
                  <a:pt x="227557" y="-10392"/>
                  <a:pt x="379789" y="34406"/>
                  <a:pt x="532095" y="0"/>
                </a:cubicBezTo>
                <a:cubicBezTo>
                  <a:pt x="684401" y="-34406"/>
                  <a:pt x="765248" y="49901"/>
                  <a:pt x="992322" y="0"/>
                </a:cubicBezTo>
                <a:cubicBezTo>
                  <a:pt x="1023068" y="-419"/>
                  <a:pt x="1046787" y="26517"/>
                  <a:pt x="1045405" y="53083"/>
                </a:cubicBezTo>
                <a:cubicBezTo>
                  <a:pt x="1060335" y="131021"/>
                  <a:pt x="1023910" y="177835"/>
                  <a:pt x="1045405" y="265408"/>
                </a:cubicBezTo>
                <a:cubicBezTo>
                  <a:pt x="1045394" y="291405"/>
                  <a:pt x="1015183" y="313182"/>
                  <a:pt x="992322" y="318491"/>
                </a:cubicBezTo>
                <a:cubicBezTo>
                  <a:pt x="863376" y="341409"/>
                  <a:pt x="727745" y="289720"/>
                  <a:pt x="503918" y="318491"/>
                </a:cubicBezTo>
                <a:cubicBezTo>
                  <a:pt x="280091" y="347262"/>
                  <a:pt x="155486" y="313645"/>
                  <a:pt x="53083" y="318491"/>
                </a:cubicBezTo>
                <a:cubicBezTo>
                  <a:pt x="26720" y="315439"/>
                  <a:pt x="2212" y="291912"/>
                  <a:pt x="0" y="265408"/>
                </a:cubicBezTo>
                <a:cubicBezTo>
                  <a:pt x="-15511" y="173407"/>
                  <a:pt x="9127" y="111445"/>
                  <a:pt x="0" y="53083"/>
                </a:cubicBezTo>
                <a:close/>
              </a:path>
              <a:path w="1045405" h="318491" stroke="0" extrusionOk="0">
                <a:moveTo>
                  <a:pt x="0" y="53083"/>
                </a:moveTo>
                <a:cubicBezTo>
                  <a:pt x="7214" y="20478"/>
                  <a:pt x="29403" y="-6183"/>
                  <a:pt x="53083" y="0"/>
                </a:cubicBezTo>
                <a:cubicBezTo>
                  <a:pt x="171997" y="-50050"/>
                  <a:pt x="367102" y="28447"/>
                  <a:pt x="503918" y="0"/>
                </a:cubicBezTo>
                <a:cubicBezTo>
                  <a:pt x="640735" y="-28447"/>
                  <a:pt x="768890" y="37428"/>
                  <a:pt x="992322" y="0"/>
                </a:cubicBezTo>
                <a:cubicBezTo>
                  <a:pt x="1025504" y="-4117"/>
                  <a:pt x="1047041" y="27694"/>
                  <a:pt x="1045405" y="53083"/>
                </a:cubicBezTo>
                <a:cubicBezTo>
                  <a:pt x="1050128" y="118026"/>
                  <a:pt x="1023582" y="168201"/>
                  <a:pt x="1045405" y="265408"/>
                </a:cubicBezTo>
                <a:cubicBezTo>
                  <a:pt x="1052459" y="295821"/>
                  <a:pt x="1023399" y="316786"/>
                  <a:pt x="992322" y="318491"/>
                </a:cubicBezTo>
                <a:cubicBezTo>
                  <a:pt x="831393" y="370371"/>
                  <a:pt x="665476" y="280495"/>
                  <a:pt x="513310" y="318491"/>
                </a:cubicBezTo>
                <a:cubicBezTo>
                  <a:pt x="361144" y="356487"/>
                  <a:pt x="202901" y="275207"/>
                  <a:pt x="53083" y="318491"/>
                </a:cubicBezTo>
                <a:cubicBezTo>
                  <a:pt x="26953" y="314666"/>
                  <a:pt x="-2862" y="293763"/>
                  <a:pt x="0" y="265408"/>
                </a:cubicBezTo>
                <a:cubicBezTo>
                  <a:pt x="-1011" y="215527"/>
                  <a:pt x="18252" y="118080"/>
                  <a:pt x="0" y="53083"/>
                </a:cubicBezTo>
                <a:close/>
              </a:path>
            </a:pathLst>
          </a:custGeom>
          <a:solidFill>
            <a:schemeClr val="tx2">
              <a:lumMod val="75000"/>
              <a:alpha val="39000"/>
            </a:schemeClr>
          </a:solidFill>
          <a:ln w="50800" cmpd="dbl">
            <a:solidFill>
              <a:schemeClr val="tx1">
                <a:lumMod val="95000"/>
                <a:lumOff val="5000"/>
              </a:schemeClr>
            </a:solidFill>
            <a:extLst>
              <a:ext uri="{C807C97D-BFC1-408E-A445-0C87EB9F89A2}">
                <ask:lineSketchStyleProps xmlns:ask="http://schemas.microsoft.com/office/drawing/2018/sketchyshapes" sd="426462477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7AF554E2-B73E-F740-AADF-D048882FBFCA}"/>
              </a:ext>
            </a:extLst>
          </p:cNvPr>
          <p:cNvSpPr/>
          <p:nvPr/>
        </p:nvSpPr>
        <p:spPr>
          <a:xfrm>
            <a:off x="10004479" y="1703894"/>
            <a:ext cx="1265566" cy="352341"/>
          </a:xfrm>
          <a:prstGeom prst="roundRect">
            <a:avLst/>
          </a:prstGeom>
          <a:solidFill>
            <a:schemeClr val="accent5">
              <a:lumMod val="60000"/>
              <a:lumOff val="40000"/>
              <a:alpha val="88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260A8E50-9130-D444-8812-2A40B80A94FD}"/>
              </a:ext>
            </a:extLst>
          </p:cNvPr>
          <p:cNvSpPr/>
          <p:nvPr/>
        </p:nvSpPr>
        <p:spPr>
          <a:xfrm>
            <a:off x="3221433" y="5250057"/>
            <a:ext cx="1205563" cy="352340"/>
          </a:xfrm>
          <a:custGeom>
            <a:avLst/>
            <a:gdLst>
              <a:gd name="connsiteX0" fmla="*/ 0 w 1205563"/>
              <a:gd name="connsiteY0" fmla="*/ 58725 h 352340"/>
              <a:gd name="connsiteX1" fmla="*/ 58725 w 1205563"/>
              <a:gd name="connsiteY1" fmla="*/ 0 h 352340"/>
              <a:gd name="connsiteX2" fmla="*/ 602782 w 1205563"/>
              <a:gd name="connsiteY2" fmla="*/ 0 h 352340"/>
              <a:gd name="connsiteX3" fmla="*/ 1146838 w 1205563"/>
              <a:gd name="connsiteY3" fmla="*/ 0 h 352340"/>
              <a:gd name="connsiteX4" fmla="*/ 1205563 w 1205563"/>
              <a:gd name="connsiteY4" fmla="*/ 58725 h 352340"/>
              <a:gd name="connsiteX5" fmla="*/ 1205563 w 1205563"/>
              <a:gd name="connsiteY5" fmla="*/ 293615 h 352340"/>
              <a:gd name="connsiteX6" fmla="*/ 1146838 w 1205563"/>
              <a:gd name="connsiteY6" fmla="*/ 352340 h 352340"/>
              <a:gd name="connsiteX7" fmla="*/ 613663 w 1205563"/>
              <a:gd name="connsiteY7" fmla="*/ 352340 h 352340"/>
              <a:gd name="connsiteX8" fmla="*/ 58725 w 1205563"/>
              <a:gd name="connsiteY8" fmla="*/ 352340 h 352340"/>
              <a:gd name="connsiteX9" fmla="*/ 0 w 1205563"/>
              <a:gd name="connsiteY9" fmla="*/ 293615 h 352340"/>
              <a:gd name="connsiteX10" fmla="*/ 0 w 1205563"/>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5563" h="352340" fill="none" extrusionOk="0">
                <a:moveTo>
                  <a:pt x="0" y="58725"/>
                </a:moveTo>
                <a:cubicBezTo>
                  <a:pt x="621" y="24631"/>
                  <a:pt x="24966" y="-2053"/>
                  <a:pt x="58725" y="0"/>
                </a:cubicBezTo>
                <a:cubicBezTo>
                  <a:pt x="186068" y="-6711"/>
                  <a:pt x="470252" y="-6269"/>
                  <a:pt x="602782" y="0"/>
                </a:cubicBezTo>
                <a:cubicBezTo>
                  <a:pt x="735312" y="6269"/>
                  <a:pt x="893023" y="4419"/>
                  <a:pt x="1146838" y="0"/>
                </a:cubicBezTo>
                <a:cubicBezTo>
                  <a:pt x="1183206" y="-5201"/>
                  <a:pt x="1205135" y="26955"/>
                  <a:pt x="1205563" y="58725"/>
                </a:cubicBezTo>
                <a:cubicBezTo>
                  <a:pt x="1208043" y="158175"/>
                  <a:pt x="1217218" y="226284"/>
                  <a:pt x="1205563" y="293615"/>
                </a:cubicBezTo>
                <a:cubicBezTo>
                  <a:pt x="1203557" y="329971"/>
                  <a:pt x="1178273" y="348160"/>
                  <a:pt x="1146838" y="352340"/>
                </a:cubicBezTo>
                <a:cubicBezTo>
                  <a:pt x="991788" y="353402"/>
                  <a:pt x="867763" y="366212"/>
                  <a:pt x="613663" y="352340"/>
                </a:cubicBezTo>
                <a:cubicBezTo>
                  <a:pt x="359564" y="338468"/>
                  <a:pt x="302812" y="329812"/>
                  <a:pt x="58725" y="352340"/>
                </a:cubicBezTo>
                <a:cubicBezTo>
                  <a:pt x="32452" y="353308"/>
                  <a:pt x="818" y="327094"/>
                  <a:pt x="0" y="293615"/>
                </a:cubicBezTo>
                <a:cubicBezTo>
                  <a:pt x="11544" y="229128"/>
                  <a:pt x="6955" y="156989"/>
                  <a:pt x="0" y="58725"/>
                </a:cubicBezTo>
                <a:close/>
              </a:path>
              <a:path w="1205563" h="352340" stroke="0" extrusionOk="0">
                <a:moveTo>
                  <a:pt x="0" y="58725"/>
                </a:moveTo>
                <a:cubicBezTo>
                  <a:pt x="-2045" y="24943"/>
                  <a:pt x="26040" y="1912"/>
                  <a:pt x="58725" y="0"/>
                </a:cubicBezTo>
                <a:cubicBezTo>
                  <a:pt x="318296" y="3432"/>
                  <a:pt x="361297" y="24497"/>
                  <a:pt x="581019" y="0"/>
                </a:cubicBezTo>
                <a:cubicBezTo>
                  <a:pt x="800741" y="-24497"/>
                  <a:pt x="1018821" y="24601"/>
                  <a:pt x="1146838" y="0"/>
                </a:cubicBezTo>
                <a:cubicBezTo>
                  <a:pt x="1184427" y="4584"/>
                  <a:pt x="1202194" y="25377"/>
                  <a:pt x="1205563" y="58725"/>
                </a:cubicBezTo>
                <a:cubicBezTo>
                  <a:pt x="1215643" y="118863"/>
                  <a:pt x="1207911" y="203988"/>
                  <a:pt x="1205563" y="293615"/>
                </a:cubicBezTo>
                <a:cubicBezTo>
                  <a:pt x="1205823" y="327074"/>
                  <a:pt x="1181722" y="356473"/>
                  <a:pt x="1146838" y="352340"/>
                </a:cubicBezTo>
                <a:cubicBezTo>
                  <a:pt x="975668" y="364317"/>
                  <a:pt x="791766" y="332103"/>
                  <a:pt x="602782" y="352340"/>
                </a:cubicBezTo>
                <a:cubicBezTo>
                  <a:pt x="413798" y="372577"/>
                  <a:pt x="187871" y="367320"/>
                  <a:pt x="58725" y="352340"/>
                </a:cubicBezTo>
                <a:cubicBezTo>
                  <a:pt x="23142" y="344967"/>
                  <a:pt x="6073" y="326134"/>
                  <a:pt x="0" y="293615"/>
                </a:cubicBezTo>
                <a:cubicBezTo>
                  <a:pt x="-4063" y="183976"/>
                  <a:pt x="11436" y="126020"/>
                  <a:pt x="0" y="58725"/>
                </a:cubicBezTo>
                <a:close/>
              </a:path>
            </a:pathLst>
          </a:custGeom>
          <a:solidFill>
            <a:srgbClr val="002060">
              <a:alpha val="77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96788144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B1176CB-516A-E843-971C-9081BB0A5CA6}"/>
              </a:ext>
            </a:extLst>
          </p:cNvPr>
          <p:cNvSpPr/>
          <p:nvPr/>
        </p:nvSpPr>
        <p:spPr>
          <a:xfrm>
            <a:off x="5416230" y="6089041"/>
            <a:ext cx="1359540" cy="352340"/>
          </a:xfrm>
          <a:custGeom>
            <a:avLst/>
            <a:gdLst>
              <a:gd name="connsiteX0" fmla="*/ 0 w 1359540"/>
              <a:gd name="connsiteY0" fmla="*/ 58725 h 352340"/>
              <a:gd name="connsiteX1" fmla="*/ 58725 w 1359540"/>
              <a:gd name="connsiteY1" fmla="*/ 0 h 352340"/>
              <a:gd name="connsiteX2" fmla="*/ 642507 w 1359540"/>
              <a:gd name="connsiteY2" fmla="*/ 0 h 352340"/>
              <a:gd name="connsiteX3" fmla="*/ 1300815 w 1359540"/>
              <a:gd name="connsiteY3" fmla="*/ 0 h 352340"/>
              <a:gd name="connsiteX4" fmla="*/ 1359540 w 1359540"/>
              <a:gd name="connsiteY4" fmla="*/ 58725 h 352340"/>
              <a:gd name="connsiteX5" fmla="*/ 1359540 w 1359540"/>
              <a:gd name="connsiteY5" fmla="*/ 293615 h 352340"/>
              <a:gd name="connsiteX6" fmla="*/ 1300815 w 1359540"/>
              <a:gd name="connsiteY6" fmla="*/ 352340 h 352340"/>
              <a:gd name="connsiteX7" fmla="*/ 654928 w 1359540"/>
              <a:gd name="connsiteY7" fmla="*/ 352340 h 352340"/>
              <a:gd name="connsiteX8" fmla="*/ 58725 w 1359540"/>
              <a:gd name="connsiteY8" fmla="*/ 352340 h 352340"/>
              <a:gd name="connsiteX9" fmla="*/ 0 w 1359540"/>
              <a:gd name="connsiteY9" fmla="*/ 293615 h 352340"/>
              <a:gd name="connsiteX10" fmla="*/ 0 w 1359540"/>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9540" h="352340" fill="none" extrusionOk="0">
                <a:moveTo>
                  <a:pt x="0" y="58725"/>
                </a:moveTo>
                <a:cubicBezTo>
                  <a:pt x="-1372" y="27398"/>
                  <a:pt x="26593" y="1775"/>
                  <a:pt x="58725" y="0"/>
                </a:cubicBezTo>
                <a:cubicBezTo>
                  <a:pt x="268075" y="7435"/>
                  <a:pt x="436167" y="-20900"/>
                  <a:pt x="642507" y="0"/>
                </a:cubicBezTo>
                <a:cubicBezTo>
                  <a:pt x="848847" y="20900"/>
                  <a:pt x="1004386" y="-11242"/>
                  <a:pt x="1300815" y="0"/>
                </a:cubicBezTo>
                <a:cubicBezTo>
                  <a:pt x="1332104" y="1212"/>
                  <a:pt x="1358781" y="31765"/>
                  <a:pt x="1359540" y="58725"/>
                </a:cubicBezTo>
                <a:cubicBezTo>
                  <a:pt x="1357752" y="174706"/>
                  <a:pt x="1360024" y="194187"/>
                  <a:pt x="1359540" y="293615"/>
                </a:cubicBezTo>
                <a:cubicBezTo>
                  <a:pt x="1357350" y="327871"/>
                  <a:pt x="1330929" y="349549"/>
                  <a:pt x="1300815" y="352340"/>
                </a:cubicBezTo>
                <a:cubicBezTo>
                  <a:pt x="1127984" y="363329"/>
                  <a:pt x="811402" y="343288"/>
                  <a:pt x="654928" y="352340"/>
                </a:cubicBezTo>
                <a:cubicBezTo>
                  <a:pt x="498454" y="361392"/>
                  <a:pt x="331053" y="364947"/>
                  <a:pt x="58725" y="352340"/>
                </a:cubicBezTo>
                <a:cubicBezTo>
                  <a:pt x="27091" y="352123"/>
                  <a:pt x="-253" y="328386"/>
                  <a:pt x="0" y="293615"/>
                </a:cubicBezTo>
                <a:cubicBezTo>
                  <a:pt x="-4585" y="196925"/>
                  <a:pt x="-2755" y="126012"/>
                  <a:pt x="0" y="58725"/>
                </a:cubicBezTo>
                <a:close/>
              </a:path>
              <a:path w="1359540" h="352340" stroke="0" extrusionOk="0">
                <a:moveTo>
                  <a:pt x="0" y="58725"/>
                </a:moveTo>
                <a:cubicBezTo>
                  <a:pt x="4215" y="22603"/>
                  <a:pt x="18613" y="-1941"/>
                  <a:pt x="58725" y="0"/>
                </a:cubicBezTo>
                <a:cubicBezTo>
                  <a:pt x="244490" y="-17777"/>
                  <a:pt x="470507" y="-9491"/>
                  <a:pt x="642507" y="0"/>
                </a:cubicBezTo>
                <a:cubicBezTo>
                  <a:pt x="814507" y="9491"/>
                  <a:pt x="991191" y="9343"/>
                  <a:pt x="1300815" y="0"/>
                </a:cubicBezTo>
                <a:cubicBezTo>
                  <a:pt x="1330156" y="1588"/>
                  <a:pt x="1355874" y="28978"/>
                  <a:pt x="1359540" y="58725"/>
                </a:cubicBezTo>
                <a:cubicBezTo>
                  <a:pt x="1355849" y="127804"/>
                  <a:pt x="1349995" y="224840"/>
                  <a:pt x="1359540" y="293615"/>
                </a:cubicBezTo>
                <a:cubicBezTo>
                  <a:pt x="1354794" y="332407"/>
                  <a:pt x="1329003" y="347197"/>
                  <a:pt x="1300815" y="352340"/>
                </a:cubicBezTo>
                <a:cubicBezTo>
                  <a:pt x="1059969" y="351764"/>
                  <a:pt x="870138" y="353916"/>
                  <a:pt x="679770" y="352340"/>
                </a:cubicBezTo>
                <a:cubicBezTo>
                  <a:pt x="489402" y="350764"/>
                  <a:pt x="261359" y="364451"/>
                  <a:pt x="58725" y="352340"/>
                </a:cubicBezTo>
                <a:cubicBezTo>
                  <a:pt x="28603" y="345452"/>
                  <a:pt x="-4546" y="331558"/>
                  <a:pt x="0" y="293615"/>
                </a:cubicBezTo>
                <a:cubicBezTo>
                  <a:pt x="-5591" y="213721"/>
                  <a:pt x="-2379" y="116912"/>
                  <a:pt x="0" y="58725"/>
                </a:cubicBezTo>
                <a:close/>
              </a:path>
            </a:pathLst>
          </a:custGeom>
          <a:solidFill>
            <a:schemeClr val="accent6">
              <a:lumMod val="50000"/>
              <a:alpha val="77000"/>
            </a:schemeClr>
          </a:solidFill>
          <a:ln w="50800" cmpd="dbl">
            <a:solidFill>
              <a:schemeClr val="tx1">
                <a:lumMod val="95000"/>
                <a:lumOff val="5000"/>
              </a:schemeClr>
            </a:solidFill>
            <a:prstDash val="solid"/>
            <a:extLst>
              <a:ext uri="{C807C97D-BFC1-408E-A445-0C87EB9F89A2}">
                <ask:lineSketchStyleProps xmlns:ask="http://schemas.microsoft.com/office/drawing/2018/sketchyshapes" sd="182505698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B5E589DD-0826-5E4A-A82D-B51EB503F194}"/>
              </a:ext>
            </a:extLst>
          </p:cNvPr>
          <p:cNvSpPr/>
          <p:nvPr/>
        </p:nvSpPr>
        <p:spPr>
          <a:xfrm>
            <a:off x="9779959" y="5817972"/>
            <a:ext cx="1369165" cy="352340"/>
          </a:xfrm>
          <a:custGeom>
            <a:avLst/>
            <a:gdLst>
              <a:gd name="connsiteX0" fmla="*/ 0 w 1369165"/>
              <a:gd name="connsiteY0" fmla="*/ 58725 h 352340"/>
              <a:gd name="connsiteX1" fmla="*/ 58725 w 1369165"/>
              <a:gd name="connsiteY1" fmla="*/ 0 h 352340"/>
              <a:gd name="connsiteX2" fmla="*/ 684583 w 1369165"/>
              <a:gd name="connsiteY2" fmla="*/ 0 h 352340"/>
              <a:gd name="connsiteX3" fmla="*/ 1310440 w 1369165"/>
              <a:gd name="connsiteY3" fmla="*/ 0 h 352340"/>
              <a:gd name="connsiteX4" fmla="*/ 1369165 w 1369165"/>
              <a:gd name="connsiteY4" fmla="*/ 58725 h 352340"/>
              <a:gd name="connsiteX5" fmla="*/ 1369165 w 1369165"/>
              <a:gd name="connsiteY5" fmla="*/ 293615 h 352340"/>
              <a:gd name="connsiteX6" fmla="*/ 1310440 w 1369165"/>
              <a:gd name="connsiteY6" fmla="*/ 352340 h 352340"/>
              <a:gd name="connsiteX7" fmla="*/ 672065 w 1369165"/>
              <a:gd name="connsiteY7" fmla="*/ 352340 h 352340"/>
              <a:gd name="connsiteX8" fmla="*/ 58725 w 1369165"/>
              <a:gd name="connsiteY8" fmla="*/ 352340 h 352340"/>
              <a:gd name="connsiteX9" fmla="*/ 0 w 1369165"/>
              <a:gd name="connsiteY9" fmla="*/ 293615 h 352340"/>
              <a:gd name="connsiteX10" fmla="*/ 0 w 1369165"/>
              <a:gd name="connsiteY10" fmla="*/ 58725 h 3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165" h="352340" fill="none" extrusionOk="0">
                <a:moveTo>
                  <a:pt x="0" y="58725"/>
                </a:moveTo>
                <a:cubicBezTo>
                  <a:pt x="2525" y="29385"/>
                  <a:pt x="28815" y="-2209"/>
                  <a:pt x="58725" y="0"/>
                </a:cubicBezTo>
                <a:cubicBezTo>
                  <a:pt x="357837" y="-3138"/>
                  <a:pt x="514574" y="-5812"/>
                  <a:pt x="684583" y="0"/>
                </a:cubicBezTo>
                <a:cubicBezTo>
                  <a:pt x="854592" y="5812"/>
                  <a:pt x="1154842" y="2471"/>
                  <a:pt x="1310440" y="0"/>
                </a:cubicBezTo>
                <a:cubicBezTo>
                  <a:pt x="1341270" y="-3269"/>
                  <a:pt x="1369354" y="23730"/>
                  <a:pt x="1369165" y="58725"/>
                </a:cubicBezTo>
                <a:cubicBezTo>
                  <a:pt x="1369031" y="131017"/>
                  <a:pt x="1360223" y="230334"/>
                  <a:pt x="1369165" y="293615"/>
                </a:cubicBezTo>
                <a:cubicBezTo>
                  <a:pt x="1364803" y="326228"/>
                  <a:pt x="1343999" y="350311"/>
                  <a:pt x="1310440" y="352340"/>
                </a:cubicBezTo>
                <a:cubicBezTo>
                  <a:pt x="1043034" y="373187"/>
                  <a:pt x="973986" y="366717"/>
                  <a:pt x="672065" y="352340"/>
                </a:cubicBezTo>
                <a:cubicBezTo>
                  <a:pt x="370145" y="337963"/>
                  <a:pt x="181419" y="355800"/>
                  <a:pt x="58725" y="352340"/>
                </a:cubicBezTo>
                <a:cubicBezTo>
                  <a:pt x="26088" y="346833"/>
                  <a:pt x="4054" y="326893"/>
                  <a:pt x="0" y="293615"/>
                </a:cubicBezTo>
                <a:cubicBezTo>
                  <a:pt x="-9760" y="224745"/>
                  <a:pt x="-11093" y="135805"/>
                  <a:pt x="0" y="58725"/>
                </a:cubicBezTo>
                <a:close/>
              </a:path>
              <a:path w="1369165" h="352340" stroke="0" extrusionOk="0">
                <a:moveTo>
                  <a:pt x="0" y="58725"/>
                </a:moveTo>
                <a:cubicBezTo>
                  <a:pt x="-2446" y="24783"/>
                  <a:pt x="21487" y="1803"/>
                  <a:pt x="58725" y="0"/>
                </a:cubicBezTo>
                <a:cubicBezTo>
                  <a:pt x="219819" y="4499"/>
                  <a:pt x="461915" y="29599"/>
                  <a:pt x="709617" y="0"/>
                </a:cubicBezTo>
                <a:cubicBezTo>
                  <a:pt x="957319" y="-29599"/>
                  <a:pt x="1181501" y="-384"/>
                  <a:pt x="1310440" y="0"/>
                </a:cubicBezTo>
                <a:cubicBezTo>
                  <a:pt x="1339980" y="-1583"/>
                  <a:pt x="1370581" y="26969"/>
                  <a:pt x="1369165" y="58725"/>
                </a:cubicBezTo>
                <a:cubicBezTo>
                  <a:pt x="1362350" y="173622"/>
                  <a:pt x="1371856" y="208769"/>
                  <a:pt x="1369165" y="293615"/>
                </a:cubicBezTo>
                <a:cubicBezTo>
                  <a:pt x="1371447" y="322334"/>
                  <a:pt x="1339169" y="355595"/>
                  <a:pt x="1310440" y="352340"/>
                </a:cubicBezTo>
                <a:cubicBezTo>
                  <a:pt x="1018900" y="326916"/>
                  <a:pt x="810809" y="349211"/>
                  <a:pt x="684583" y="352340"/>
                </a:cubicBezTo>
                <a:cubicBezTo>
                  <a:pt x="558357" y="355469"/>
                  <a:pt x="356735" y="338785"/>
                  <a:pt x="58725" y="352340"/>
                </a:cubicBezTo>
                <a:cubicBezTo>
                  <a:pt x="19754" y="351966"/>
                  <a:pt x="571" y="324481"/>
                  <a:pt x="0" y="293615"/>
                </a:cubicBezTo>
                <a:cubicBezTo>
                  <a:pt x="-1777" y="199007"/>
                  <a:pt x="3440" y="147104"/>
                  <a:pt x="0" y="58725"/>
                </a:cubicBezTo>
                <a:close/>
              </a:path>
            </a:pathLst>
          </a:custGeom>
          <a:solidFill>
            <a:srgbClr val="6EFF6D">
              <a:alpha val="79000"/>
            </a:srgbClr>
          </a:solidFill>
          <a:ln w="50800" cmpd="dbl">
            <a:solidFill>
              <a:schemeClr val="tx1">
                <a:lumMod val="95000"/>
                <a:lumOff val="5000"/>
              </a:schemeClr>
            </a:solidFill>
            <a:prstDash val="soli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FC5DC6C-74C9-3940-859B-53C4AE6C3B42}"/>
              </a:ext>
            </a:extLst>
          </p:cNvPr>
          <p:cNvSpPr/>
          <p:nvPr/>
        </p:nvSpPr>
        <p:spPr>
          <a:xfrm>
            <a:off x="949860" y="1983433"/>
            <a:ext cx="1969450"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mammoth barge </a:t>
            </a:r>
            <a:endParaRPr lang="en-US" dirty="0"/>
          </a:p>
        </p:txBody>
      </p:sp>
      <p:sp>
        <p:nvSpPr>
          <p:cNvPr id="10" name="Rectangle 9">
            <a:extLst>
              <a:ext uri="{FF2B5EF4-FFF2-40B4-BE49-F238E27FC236}">
                <a16:creationId xmlns:a16="http://schemas.microsoft.com/office/drawing/2014/main" id="{3C16CC3C-A031-8C4C-9369-C67A42557934}"/>
              </a:ext>
            </a:extLst>
          </p:cNvPr>
          <p:cNvSpPr/>
          <p:nvPr/>
        </p:nvSpPr>
        <p:spPr>
          <a:xfrm>
            <a:off x="1685773" y="2486702"/>
            <a:ext cx="381836"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it </a:t>
            </a:r>
            <a:endParaRPr lang="en-US" dirty="0"/>
          </a:p>
        </p:txBody>
      </p:sp>
      <p:sp>
        <p:nvSpPr>
          <p:cNvPr id="11" name="Rectangle 10">
            <a:extLst>
              <a:ext uri="{FF2B5EF4-FFF2-40B4-BE49-F238E27FC236}">
                <a16:creationId xmlns:a16="http://schemas.microsoft.com/office/drawing/2014/main" id="{EC21481C-89B7-9C43-8A3E-92E188DAE75D}"/>
              </a:ext>
            </a:extLst>
          </p:cNvPr>
          <p:cNvSpPr/>
          <p:nvPr/>
        </p:nvSpPr>
        <p:spPr>
          <a:xfrm>
            <a:off x="1602724" y="3443066"/>
            <a:ext cx="415498"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its</a:t>
            </a:r>
            <a:endParaRPr lang="en-US" dirty="0"/>
          </a:p>
        </p:txBody>
      </p:sp>
      <p:sp>
        <p:nvSpPr>
          <p:cNvPr id="12" name="Rectangle 11">
            <a:extLst>
              <a:ext uri="{FF2B5EF4-FFF2-40B4-BE49-F238E27FC236}">
                <a16:creationId xmlns:a16="http://schemas.microsoft.com/office/drawing/2014/main" id="{DDBF5ADE-BFB4-7048-91B8-E6D5421C1058}"/>
              </a:ext>
            </a:extLst>
          </p:cNvPr>
          <p:cNvSpPr/>
          <p:nvPr/>
        </p:nvSpPr>
        <p:spPr>
          <a:xfrm>
            <a:off x="1231494" y="2966968"/>
            <a:ext cx="1367682"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Ever Given </a:t>
            </a:r>
            <a:endParaRPr lang="en-US" dirty="0"/>
          </a:p>
        </p:txBody>
      </p:sp>
      <p:sp>
        <p:nvSpPr>
          <p:cNvPr id="13" name="Rectangle 12">
            <a:extLst>
              <a:ext uri="{FF2B5EF4-FFF2-40B4-BE49-F238E27FC236}">
                <a16:creationId xmlns:a16="http://schemas.microsoft.com/office/drawing/2014/main" id="{07E59A83-E33E-944C-BC2E-702E1AC2C15E}"/>
              </a:ext>
            </a:extLst>
          </p:cNvPr>
          <p:cNvSpPr/>
          <p:nvPr/>
        </p:nvSpPr>
        <p:spPr>
          <a:xfrm>
            <a:off x="1016960" y="3888271"/>
            <a:ext cx="1697901"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container ship </a:t>
            </a:r>
            <a:endParaRPr lang="en-US" dirty="0"/>
          </a:p>
        </p:txBody>
      </p:sp>
      <p:sp>
        <p:nvSpPr>
          <p:cNvPr id="18" name="Rectangle 17">
            <a:extLst>
              <a:ext uri="{FF2B5EF4-FFF2-40B4-BE49-F238E27FC236}">
                <a16:creationId xmlns:a16="http://schemas.microsoft.com/office/drawing/2014/main" id="{D295E4F9-BDF0-8E49-A143-BCA76F351A4F}"/>
              </a:ext>
            </a:extLst>
          </p:cNvPr>
          <p:cNvSpPr/>
          <p:nvPr/>
        </p:nvSpPr>
        <p:spPr>
          <a:xfrm>
            <a:off x="3412231" y="1974937"/>
            <a:ext cx="952505" cy="369332"/>
          </a:xfrm>
          <a:prstGeom prst="rect">
            <a:avLst/>
          </a:prstGeom>
        </p:spPr>
        <p:txBody>
          <a:bodyPr wrap="none">
            <a:spAutoFit/>
          </a:bodyPr>
          <a:lstStyle/>
          <a:p>
            <a:r>
              <a:rPr lang="en-US" dirty="0">
                <a:solidFill>
                  <a:schemeClr val="bg1"/>
                </a:solidFill>
                <a:latin typeface="Avenir Book" panose="02000503020000020003" pitchFamily="2" charset="0"/>
              </a:rPr>
              <a:t>Experts</a:t>
            </a:r>
            <a:endParaRPr lang="en-US" dirty="0"/>
          </a:p>
        </p:txBody>
      </p:sp>
      <p:sp>
        <p:nvSpPr>
          <p:cNvPr id="19" name="Rectangle 18">
            <a:extLst>
              <a:ext uri="{FF2B5EF4-FFF2-40B4-BE49-F238E27FC236}">
                <a16:creationId xmlns:a16="http://schemas.microsoft.com/office/drawing/2014/main" id="{EAEA2F4A-B8A0-8C4B-B9A6-5F8F6F90C327}"/>
              </a:ext>
            </a:extLst>
          </p:cNvPr>
          <p:cNvSpPr/>
          <p:nvPr/>
        </p:nvSpPr>
        <p:spPr>
          <a:xfrm>
            <a:off x="4767029" y="3129064"/>
            <a:ext cx="1317990"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Suez Canal</a:t>
            </a:r>
            <a:endParaRPr lang="en-US" dirty="0"/>
          </a:p>
        </p:txBody>
      </p:sp>
      <p:sp>
        <p:nvSpPr>
          <p:cNvPr id="20" name="Rectangle 19">
            <a:extLst>
              <a:ext uri="{FF2B5EF4-FFF2-40B4-BE49-F238E27FC236}">
                <a16:creationId xmlns:a16="http://schemas.microsoft.com/office/drawing/2014/main" id="{F7C84E0C-1C66-034E-A616-D7C4CBCFD6BB}"/>
              </a:ext>
            </a:extLst>
          </p:cNvPr>
          <p:cNvSpPr/>
          <p:nvPr/>
        </p:nvSpPr>
        <p:spPr>
          <a:xfrm>
            <a:off x="7947616" y="2718746"/>
            <a:ext cx="1625766"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Egyptian mud</a:t>
            </a:r>
            <a:endParaRPr lang="en-US" dirty="0"/>
          </a:p>
        </p:txBody>
      </p:sp>
      <p:sp>
        <p:nvSpPr>
          <p:cNvPr id="34" name="Rectangle 33">
            <a:extLst>
              <a:ext uri="{FF2B5EF4-FFF2-40B4-BE49-F238E27FC236}">
                <a16:creationId xmlns:a16="http://schemas.microsoft.com/office/drawing/2014/main" id="{5169F145-CCA9-C04B-A1FB-A7E28EFDE6ED}"/>
              </a:ext>
            </a:extLst>
          </p:cNvPr>
          <p:cNvSpPr/>
          <p:nvPr/>
        </p:nvSpPr>
        <p:spPr>
          <a:xfrm>
            <a:off x="10063374" y="1716143"/>
            <a:ext cx="1192955"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Egyptians</a:t>
            </a:r>
            <a:endParaRPr lang="en-US" dirty="0"/>
          </a:p>
        </p:txBody>
      </p:sp>
      <p:sp>
        <p:nvSpPr>
          <p:cNvPr id="40" name="Rectangle 39">
            <a:extLst>
              <a:ext uri="{FF2B5EF4-FFF2-40B4-BE49-F238E27FC236}">
                <a16:creationId xmlns:a16="http://schemas.microsoft.com/office/drawing/2014/main" id="{A9D398E1-1B95-834B-A0AB-FFACEE690066}"/>
              </a:ext>
            </a:extLst>
          </p:cNvPr>
          <p:cNvSpPr/>
          <p:nvPr/>
        </p:nvSpPr>
        <p:spPr>
          <a:xfrm>
            <a:off x="1334153" y="5250057"/>
            <a:ext cx="1031051"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wedged</a:t>
            </a:r>
            <a:endParaRPr lang="en-US" dirty="0"/>
          </a:p>
        </p:txBody>
      </p:sp>
      <p:sp>
        <p:nvSpPr>
          <p:cNvPr id="41" name="Rectangle 40">
            <a:extLst>
              <a:ext uri="{FF2B5EF4-FFF2-40B4-BE49-F238E27FC236}">
                <a16:creationId xmlns:a16="http://schemas.microsoft.com/office/drawing/2014/main" id="{28B4D778-F3B3-CE48-9446-DC889D422198}"/>
              </a:ext>
            </a:extLst>
          </p:cNvPr>
          <p:cNvSpPr/>
          <p:nvPr/>
        </p:nvSpPr>
        <p:spPr>
          <a:xfrm>
            <a:off x="1372386" y="5939362"/>
            <a:ext cx="1008609"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blocked</a:t>
            </a:r>
            <a:endParaRPr lang="en-US" dirty="0"/>
          </a:p>
        </p:txBody>
      </p:sp>
      <p:sp>
        <p:nvSpPr>
          <p:cNvPr id="42" name="Rectangle 41">
            <a:extLst>
              <a:ext uri="{FF2B5EF4-FFF2-40B4-BE49-F238E27FC236}">
                <a16:creationId xmlns:a16="http://schemas.microsoft.com/office/drawing/2014/main" id="{6B550E9D-5FEE-FF41-9ABC-4FA67BD93F6B}"/>
              </a:ext>
            </a:extLst>
          </p:cNvPr>
          <p:cNvSpPr/>
          <p:nvPr/>
        </p:nvSpPr>
        <p:spPr>
          <a:xfrm>
            <a:off x="3286915" y="5250057"/>
            <a:ext cx="1140081" cy="369332"/>
          </a:xfrm>
          <a:prstGeom prst="rect">
            <a:avLst/>
          </a:prstGeom>
        </p:spPr>
        <p:txBody>
          <a:bodyPr wrap="square">
            <a:spAutoFit/>
          </a:bodyPr>
          <a:lstStyle/>
          <a:p>
            <a:r>
              <a:rPr lang="en-US" dirty="0">
                <a:solidFill>
                  <a:schemeClr val="bg1"/>
                </a:solidFill>
                <a:latin typeface="Avenir Book" panose="02000503020000020003" pitchFamily="2" charset="0"/>
              </a:rPr>
              <a:t>set afloat</a:t>
            </a:r>
            <a:endParaRPr lang="en-US" dirty="0"/>
          </a:p>
        </p:txBody>
      </p:sp>
      <p:sp>
        <p:nvSpPr>
          <p:cNvPr id="43" name="Rectangle 42">
            <a:extLst>
              <a:ext uri="{FF2B5EF4-FFF2-40B4-BE49-F238E27FC236}">
                <a16:creationId xmlns:a16="http://schemas.microsoft.com/office/drawing/2014/main" id="{B961FF18-FD82-6343-8A3B-FF535032ED89}"/>
              </a:ext>
            </a:extLst>
          </p:cNvPr>
          <p:cNvSpPr/>
          <p:nvPr/>
        </p:nvSpPr>
        <p:spPr>
          <a:xfrm>
            <a:off x="5294478" y="4550918"/>
            <a:ext cx="1813317"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drawing cheers </a:t>
            </a:r>
            <a:endParaRPr lang="en-US" dirty="0"/>
          </a:p>
        </p:txBody>
      </p:sp>
      <p:sp>
        <p:nvSpPr>
          <p:cNvPr id="44" name="Rectangle 43">
            <a:extLst>
              <a:ext uri="{FF2B5EF4-FFF2-40B4-BE49-F238E27FC236}">
                <a16:creationId xmlns:a16="http://schemas.microsoft.com/office/drawing/2014/main" id="{0EAC14AE-ECBC-B746-8F96-49DA1ECCB598}"/>
              </a:ext>
            </a:extLst>
          </p:cNvPr>
          <p:cNvSpPr/>
          <p:nvPr/>
        </p:nvSpPr>
        <p:spPr>
          <a:xfrm>
            <a:off x="7793180" y="4615289"/>
            <a:ext cx="1172116"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disrupted</a:t>
            </a:r>
            <a:endParaRPr lang="en-US" dirty="0"/>
          </a:p>
        </p:txBody>
      </p:sp>
      <p:sp>
        <p:nvSpPr>
          <p:cNvPr id="45" name="Rectangle 44">
            <a:extLst>
              <a:ext uri="{FF2B5EF4-FFF2-40B4-BE49-F238E27FC236}">
                <a16:creationId xmlns:a16="http://schemas.microsoft.com/office/drawing/2014/main" id="{EF538CA7-0230-F541-9293-E7F958C55C63}"/>
              </a:ext>
            </a:extLst>
          </p:cNvPr>
          <p:cNvSpPr/>
          <p:nvPr/>
        </p:nvSpPr>
        <p:spPr>
          <a:xfrm>
            <a:off x="9815164" y="5817972"/>
            <a:ext cx="1298753"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succeeded</a:t>
            </a:r>
            <a:endParaRPr lang="en-US" dirty="0"/>
          </a:p>
        </p:txBody>
      </p:sp>
      <p:sp>
        <p:nvSpPr>
          <p:cNvPr id="46" name="Rectangle 45">
            <a:extLst>
              <a:ext uri="{FF2B5EF4-FFF2-40B4-BE49-F238E27FC236}">
                <a16:creationId xmlns:a16="http://schemas.microsoft.com/office/drawing/2014/main" id="{3817DAC4-A8EC-EC41-9E4A-28A6FA9B1492}"/>
              </a:ext>
            </a:extLst>
          </p:cNvPr>
          <p:cNvSpPr/>
          <p:nvPr/>
        </p:nvSpPr>
        <p:spPr>
          <a:xfrm>
            <a:off x="10066414" y="4120378"/>
            <a:ext cx="1065356"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boarded</a:t>
            </a:r>
            <a:endParaRPr lang="en-US" dirty="0"/>
          </a:p>
        </p:txBody>
      </p:sp>
      <p:sp>
        <p:nvSpPr>
          <p:cNvPr id="47" name="Rectangle 46">
            <a:extLst>
              <a:ext uri="{FF2B5EF4-FFF2-40B4-BE49-F238E27FC236}">
                <a16:creationId xmlns:a16="http://schemas.microsoft.com/office/drawing/2014/main" id="{B4319CEB-054A-154B-BCE6-7A12D2C95428}"/>
              </a:ext>
            </a:extLst>
          </p:cNvPr>
          <p:cNvSpPr/>
          <p:nvPr/>
        </p:nvSpPr>
        <p:spPr>
          <a:xfrm>
            <a:off x="7997733" y="6058413"/>
            <a:ext cx="974947" cy="369332"/>
          </a:xfrm>
          <a:prstGeom prst="rect">
            <a:avLst/>
          </a:prstGeom>
        </p:spPr>
        <p:txBody>
          <a:bodyPr wrap="none">
            <a:spAutoFit/>
          </a:bodyPr>
          <a:lstStyle/>
          <a:p>
            <a:r>
              <a:rPr lang="en-US" dirty="0">
                <a:solidFill>
                  <a:schemeClr val="tx1">
                    <a:lumMod val="85000"/>
                    <a:lumOff val="15000"/>
                  </a:schemeClr>
                </a:solidFill>
                <a:latin typeface="Avenir Book" panose="02000503020000020003" pitchFamily="2" charset="0"/>
              </a:rPr>
              <a:t>seeking</a:t>
            </a:r>
            <a:endParaRPr lang="en-US" dirty="0"/>
          </a:p>
        </p:txBody>
      </p:sp>
      <p:sp>
        <p:nvSpPr>
          <p:cNvPr id="48" name="Rectangle 47">
            <a:extLst>
              <a:ext uri="{FF2B5EF4-FFF2-40B4-BE49-F238E27FC236}">
                <a16:creationId xmlns:a16="http://schemas.microsoft.com/office/drawing/2014/main" id="{72571C00-AFB5-C24C-A173-8F914C85EF30}"/>
              </a:ext>
            </a:extLst>
          </p:cNvPr>
          <p:cNvSpPr/>
          <p:nvPr/>
        </p:nvSpPr>
        <p:spPr>
          <a:xfrm>
            <a:off x="5501661" y="6095666"/>
            <a:ext cx="1244893" cy="369332"/>
          </a:xfrm>
          <a:prstGeom prst="rect">
            <a:avLst/>
          </a:prstGeom>
        </p:spPr>
        <p:txBody>
          <a:bodyPr wrap="none">
            <a:spAutoFit/>
          </a:bodyPr>
          <a:lstStyle/>
          <a:p>
            <a:r>
              <a:rPr lang="en-US" dirty="0">
                <a:solidFill>
                  <a:schemeClr val="bg1"/>
                </a:solidFill>
                <a:latin typeface="Avenir Book" panose="02000503020000020003" pitchFamily="2" charset="0"/>
              </a:rPr>
              <a:t>wrenching</a:t>
            </a:r>
            <a:endParaRPr lang="en-US" dirty="0"/>
          </a:p>
        </p:txBody>
      </p:sp>
      <p:sp>
        <p:nvSpPr>
          <p:cNvPr id="49" name="Rounded Rectangle 48">
            <a:extLst>
              <a:ext uri="{FF2B5EF4-FFF2-40B4-BE49-F238E27FC236}">
                <a16:creationId xmlns:a16="http://schemas.microsoft.com/office/drawing/2014/main" id="{464BB708-65D6-1140-AB79-0D07A2F22239}"/>
              </a:ext>
            </a:extLst>
          </p:cNvPr>
          <p:cNvSpPr/>
          <p:nvPr/>
        </p:nvSpPr>
        <p:spPr>
          <a:xfrm>
            <a:off x="3050755" y="5106739"/>
            <a:ext cx="1667561"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25B1A9BA-AA33-A84F-B8E6-E72C6ADE7621}"/>
              </a:ext>
            </a:extLst>
          </p:cNvPr>
          <p:cNvSpPr/>
          <p:nvPr/>
        </p:nvSpPr>
        <p:spPr>
          <a:xfrm>
            <a:off x="1094833" y="5115809"/>
            <a:ext cx="1562795" cy="1311936"/>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1193EACF-40FD-EA43-8092-A6FFEA2C031E}"/>
              </a:ext>
            </a:extLst>
          </p:cNvPr>
          <p:cNvSpPr/>
          <p:nvPr/>
        </p:nvSpPr>
        <p:spPr>
          <a:xfrm>
            <a:off x="625642" y="1703672"/>
            <a:ext cx="2387065" cy="286832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11B03681-7B25-1B4C-9DEC-65027773DB29}"/>
              </a:ext>
            </a:extLst>
          </p:cNvPr>
          <p:cNvSpPr/>
          <p:nvPr/>
        </p:nvSpPr>
        <p:spPr>
          <a:xfrm>
            <a:off x="5057471" y="4413097"/>
            <a:ext cx="2220963"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B6E23948-21EB-6049-AEE0-FE6E4743C7DF}"/>
              </a:ext>
            </a:extLst>
          </p:cNvPr>
          <p:cNvSpPr/>
          <p:nvPr/>
        </p:nvSpPr>
        <p:spPr>
          <a:xfrm>
            <a:off x="9797730" y="3973240"/>
            <a:ext cx="1579387"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a:extLst>
              <a:ext uri="{FF2B5EF4-FFF2-40B4-BE49-F238E27FC236}">
                <a16:creationId xmlns:a16="http://schemas.microsoft.com/office/drawing/2014/main" id="{F9C6AEA7-EB58-F245-A496-0D079B9040A8}"/>
              </a:ext>
            </a:extLst>
          </p:cNvPr>
          <p:cNvSpPr/>
          <p:nvPr/>
        </p:nvSpPr>
        <p:spPr>
          <a:xfrm>
            <a:off x="7705179" y="5915682"/>
            <a:ext cx="1560054"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493AF2D0-0D6B-BB4F-872B-203AEE92C9BE}"/>
              </a:ext>
            </a:extLst>
          </p:cNvPr>
          <p:cNvSpPr/>
          <p:nvPr/>
        </p:nvSpPr>
        <p:spPr>
          <a:xfrm>
            <a:off x="5240974" y="5949914"/>
            <a:ext cx="1667561"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9B5011C0-CDB8-AD4D-9C16-DE59CDFABC72}"/>
              </a:ext>
            </a:extLst>
          </p:cNvPr>
          <p:cNvSpPr/>
          <p:nvPr/>
        </p:nvSpPr>
        <p:spPr>
          <a:xfrm>
            <a:off x="9630759" y="5671654"/>
            <a:ext cx="1667561"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15328D0C-287D-954E-A53D-584B28278572}"/>
              </a:ext>
            </a:extLst>
          </p:cNvPr>
          <p:cNvSpPr/>
          <p:nvPr/>
        </p:nvSpPr>
        <p:spPr>
          <a:xfrm>
            <a:off x="7577505" y="4459841"/>
            <a:ext cx="1667561"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0DF22F9D-886B-A848-A724-938BEA6C81DF}"/>
              </a:ext>
            </a:extLst>
          </p:cNvPr>
          <p:cNvSpPr/>
          <p:nvPr/>
        </p:nvSpPr>
        <p:spPr>
          <a:xfrm>
            <a:off x="3261158" y="1826526"/>
            <a:ext cx="1363676"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a:extLst>
              <a:ext uri="{FF2B5EF4-FFF2-40B4-BE49-F238E27FC236}">
                <a16:creationId xmlns:a16="http://schemas.microsoft.com/office/drawing/2014/main" id="{02BEAEA4-AC22-BD48-92E2-714C48D29815}"/>
              </a:ext>
            </a:extLst>
          </p:cNvPr>
          <p:cNvSpPr/>
          <p:nvPr/>
        </p:nvSpPr>
        <p:spPr>
          <a:xfrm>
            <a:off x="4552062" y="2985746"/>
            <a:ext cx="1667561"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2372645E-A22F-B548-AD45-4F77735CB91F}"/>
              </a:ext>
            </a:extLst>
          </p:cNvPr>
          <p:cNvSpPr/>
          <p:nvPr/>
        </p:nvSpPr>
        <p:spPr>
          <a:xfrm>
            <a:off x="7661590" y="2588323"/>
            <a:ext cx="2153574"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CBBD6D09-1716-B34B-AA5B-8C76AB9ADE2F}"/>
              </a:ext>
            </a:extLst>
          </p:cNvPr>
          <p:cNvSpPr/>
          <p:nvPr/>
        </p:nvSpPr>
        <p:spPr>
          <a:xfrm>
            <a:off x="9767910" y="1572825"/>
            <a:ext cx="1667561" cy="65596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F44F8B-3D2A-BC41-B76D-5589C3DDA2C7}"/>
              </a:ext>
            </a:extLst>
          </p:cNvPr>
          <p:cNvSpPr/>
          <p:nvPr/>
        </p:nvSpPr>
        <p:spPr>
          <a:xfrm>
            <a:off x="875105" y="1420416"/>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a:t>
            </a:r>
            <a:endParaRPr lang="en-US" sz="1400" b="1" baseline="-25000" dirty="0"/>
          </a:p>
        </p:txBody>
      </p:sp>
      <p:sp>
        <p:nvSpPr>
          <p:cNvPr id="64" name="Rectangle 63">
            <a:extLst>
              <a:ext uri="{FF2B5EF4-FFF2-40B4-BE49-F238E27FC236}">
                <a16:creationId xmlns:a16="http://schemas.microsoft.com/office/drawing/2014/main" id="{6899DA30-D04B-FC44-AB8B-3CDCBBBB456B}"/>
              </a:ext>
            </a:extLst>
          </p:cNvPr>
          <p:cNvSpPr/>
          <p:nvPr/>
        </p:nvSpPr>
        <p:spPr>
          <a:xfrm>
            <a:off x="1201429" y="4785871"/>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2</a:t>
            </a:r>
            <a:endParaRPr lang="en-US" sz="1400" b="1" baseline="-25000" dirty="0"/>
          </a:p>
        </p:txBody>
      </p:sp>
      <p:sp>
        <p:nvSpPr>
          <p:cNvPr id="65" name="Rectangle 64">
            <a:extLst>
              <a:ext uri="{FF2B5EF4-FFF2-40B4-BE49-F238E27FC236}">
                <a16:creationId xmlns:a16="http://schemas.microsoft.com/office/drawing/2014/main" id="{4C8E387E-9BB3-AB4F-B519-60ED269A83C4}"/>
              </a:ext>
            </a:extLst>
          </p:cNvPr>
          <p:cNvSpPr/>
          <p:nvPr/>
        </p:nvSpPr>
        <p:spPr>
          <a:xfrm>
            <a:off x="3277658" y="1476241"/>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3</a:t>
            </a:r>
            <a:endParaRPr lang="en-US" sz="1400" b="1" baseline="-25000" dirty="0"/>
          </a:p>
        </p:txBody>
      </p:sp>
      <p:sp>
        <p:nvSpPr>
          <p:cNvPr id="66" name="Rectangle 65">
            <a:extLst>
              <a:ext uri="{FF2B5EF4-FFF2-40B4-BE49-F238E27FC236}">
                <a16:creationId xmlns:a16="http://schemas.microsoft.com/office/drawing/2014/main" id="{92F70993-F752-E746-A0C4-0D6B23AB61FD}"/>
              </a:ext>
            </a:extLst>
          </p:cNvPr>
          <p:cNvSpPr/>
          <p:nvPr/>
        </p:nvSpPr>
        <p:spPr>
          <a:xfrm>
            <a:off x="9557787" y="5306402"/>
            <a:ext cx="843501"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13</a:t>
            </a:r>
            <a:endParaRPr lang="en-US" sz="1400" b="1" baseline="-25000" dirty="0"/>
          </a:p>
        </p:txBody>
      </p:sp>
      <p:sp>
        <p:nvSpPr>
          <p:cNvPr id="67" name="Rectangle 66">
            <a:extLst>
              <a:ext uri="{FF2B5EF4-FFF2-40B4-BE49-F238E27FC236}">
                <a16:creationId xmlns:a16="http://schemas.microsoft.com/office/drawing/2014/main" id="{029D0007-DA48-4348-BF51-3CE7C43F944E}"/>
              </a:ext>
            </a:extLst>
          </p:cNvPr>
          <p:cNvSpPr/>
          <p:nvPr/>
        </p:nvSpPr>
        <p:spPr>
          <a:xfrm>
            <a:off x="7575316" y="4141592"/>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9</a:t>
            </a:r>
            <a:endParaRPr lang="en-US" sz="1400" b="1" baseline="-25000" dirty="0"/>
          </a:p>
        </p:txBody>
      </p:sp>
      <p:sp>
        <p:nvSpPr>
          <p:cNvPr id="68" name="Rectangle 67">
            <a:extLst>
              <a:ext uri="{FF2B5EF4-FFF2-40B4-BE49-F238E27FC236}">
                <a16:creationId xmlns:a16="http://schemas.microsoft.com/office/drawing/2014/main" id="{39B85B4F-58B3-FD4F-B46E-228823F3273F}"/>
              </a:ext>
            </a:extLst>
          </p:cNvPr>
          <p:cNvSpPr/>
          <p:nvPr/>
        </p:nvSpPr>
        <p:spPr>
          <a:xfrm>
            <a:off x="4986960" y="4084974"/>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8</a:t>
            </a:r>
            <a:endParaRPr lang="en-US" sz="1400" b="1" baseline="-25000" dirty="0"/>
          </a:p>
        </p:txBody>
      </p:sp>
      <p:sp>
        <p:nvSpPr>
          <p:cNvPr id="69" name="Rectangle 68">
            <a:extLst>
              <a:ext uri="{FF2B5EF4-FFF2-40B4-BE49-F238E27FC236}">
                <a16:creationId xmlns:a16="http://schemas.microsoft.com/office/drawing/2014/main" id="{34FAC367-B5E0-FE4A-9132-529B10F9E449}"/>
              </a:ext>
            </a:extLst>
          </p:cNvPr>
          <p:cNvSpPr/>
          <p:nvPr/>
        </p:nvSpPr>
        <p:spPr>
          <a:xfrm>
            <a:off x="7660057" y="2282034"/>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5</a:t>
            </a:r>
            <a:endParaRPr lang="en-US" sz="1400" b="1" baseline="-25000" dirty="0"/>
          </a:p>
        </p:txBody>
      </p:sp>
      <p:sp>
        <p:nvSpPr>
          <p:cNvPr id="70" name="Rectangle 69">
            <a:extLst>
              <a:ext uri="{FF2B5EF4-FFF2-40B4-BE49-F238E27FC236}">
                <a16:creationId xmlns:a16="http://schemas.microsoft.com/office/drawing/2014/main" id="{9718F972-ED89-5B42-B9BD-174AFAC3E887}"/>
              </a:ext>
            </a:extLst>
          </p:cNvPr>
          <p:cNvSpPr/>
          <p:nvPr/>
        </p:nvSpPr>
        <p:spPr>
          <a:xfrm>
            <a:off x="4572136" y="2662871"/>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4</a:t>
            </a:r>
            <a:endParaRPr lang="en-US" sz="1400" b="1" baseline="-25000" dirty="0"/>
          </a:p>
        </p:txBody>
      </p:sp>
      <p:sp>
        <p:nvSpPr>
          <p:cNvPr id="71" name="Rectangle 70">
            <a:extLst>
              <a:ext uri="{FF2B5EF4-FFF2-40B4-BE49-F238E27FC236}">
                <a16:creationId xmlns:a16="http://schemas.microsoft.com/office/drawing/2014/main" id="{48B53B48-065E-A045-A12F-1B475E76FB0D}"/>
              </a:ext>
            </a:extLst>
          </p:cNvPr>
          <p:cNvSpPr/>
          <p:nvPr/>
        </p:nvSpPr>
        <p:spPr>
          <a:xfrm>
            <a:off x="3024143" y="478197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7</a:t>
            </a:r>
            <a:endParaRPr lang="en-US" sz="1400" b="1" baseline="-25000" dirty="0"/>
          </a:p>
        </p:txBody>
      </p:sp>
      <p:sp>
        <p:nvSpPr>
          <p:cNvPr id="73" name="Rectangle 72">
            <a:extLst>
              <a:ext uri="{FF2B5EF4-FFF2-40B4-BE49-F238E27FC236}">
                <a16:creationId xmlns:a16="http://schemas.microsoft.com/office/drawing/2014/main" id="{493C36EC-DC82-FE4E-9BC3-E6FE48588BEE}"/>
              </a:ext>
            </a:extLst>
          </p:cNvPr>
          <p:cNvSpPr/>
          <p:nvPr/>
        </p:nvSpPr>
        <p:spPr>
          <a:xfrm>
            <a:off x="5271736" y="5630674"/>
            <a:ext cx="843501"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11</a:t>
            </a:r>
            <a:endParaRPr lang="en-US" sz="1400" b="1" baseline="-25000" dirty="0"/>
          </a:p>
        </p:txBody>
      </p:sp>
      <p:sp>
        <p:nvSpPr>
          <p:cNvPr id="75" name="Rectangle 74">
            <a:extLst>
              <a:ext uri="{FF2B5EF4-FFF2-40B4-BE49-F238E27FC236}">
                <a16:creationId xmlns:a16="http://schemas.microsoft.com/office/drawing/2014/main" id="{9D6B6E94-B2A1-EE40-B24F-C66A97681282}"/>
              </a:ext>
            </a:extLst>
          </p:cNvPr>
          <p:cNvSpPr/>
          <p:nvPr/>
        </p:nvSpPr>
        <p:spPr>
          <a:xfrm>
            <a:off x="9797730" y="3668335"/>
            <a:ext cx="1065356" cy="307777"/>
          </a:xfrm>
          <a:prstGeom prst="rect">
            <a:avLst/>
          </a:prstGeom>
        </p:spPr>
        <p:txBody>
          <a:bodyPr wrap="squar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10</a:t>
            </a:r>
            <a:endParaRPr lang="en-US" sz="1400" b="1" baseline="-25000" dirty="0"/>
          </a:p>
        </p:txBody>
      </p:sp>
      <p:sp>
        <p:nvSpPr>
          <p:cNvPr id="76" name="Rectangle 75">
            <a:extLst>
              <a:ext uri="{FF2B5EF4-FFF2-40B4-BE49-F238E27FC236}">
                <a16:creationId xmlns:a16="http://schemas.microsoft.com/office/drawing/2014/main" id="{1985B823-2CC1-3F4E-B446-C06D88B3136C}"/>
              </a:ext>
            </a:extLst>
          </p:cNvPr>
          <p:cNvSpPr/>
          <p:nvPr/>
        </p:nvSpPr>
        <p:spPr>
          <a:xfrm>
            <a:off x="7710173" y="5585473"/>
            <a:ext cx="843501"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12</a:t>
            </a:r>
            <a:endParaRPr lang="en-US" sz="1400" b="1" baseline="-25000" dirty="0"/>
          </a:p>
        </p:txBody>
      </p:sp>
      <p:sp>
        <p:nvSpPr>
          <p:cNvPr id="77" name="Rectangle 76">
            <a:extLst>
              <a:ext uri="{FF2B5EF4-FFF2-40B4-BE49-F238E27FC236}">
                <a16:creationId xmlns:a16="http://schemas.microsoft.com/office/drawing/2014/main" id="{76711C3A-3626-2543-BF7D-B8C5A63076BF}"/>
              </a:ext>
            </a:extLst>
          </p:cNvPr>
          <p:cNvSpPr/>
          <p:nvPr/>
        </p:nvSpPr>
        <p:spPr>
          <a:xfrm>
            <a:off x="9745500" y="1254247"/>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6</a:t>
            </a:r>
            <a:endParaRPr lang="en-US" sz="1400" b="1" baseline="-25000" dirty="0"/>
          </a:p>
        </p:txBody>
      </p:sp>
      <p:sp>
        <p:nvSpPr>
          <p:cNvPr id="78" name="Rectangle 77">
            <a:extLst>
              <a:ext uri="{FF2B5EF4-FFF2-40B4-BE49-F238E27FC236}">
                <a16:creationId xmlns:a16="http://schemas.microsoft.com/office/drawing/2014/main" id="{0CDF4FB7-F36E-3E4D-91AD-38810A1A02D7}"/>
              </a:ext>
            </a:extLst>
          </p:cNvPr>
          <p:cNvSpPr/>
          <p:nvPr/>
        </p:nvSpPr>
        <p:spPr>
          <a:xfrm>
            <a:off x="231276" y="232607"/>
            <a:ext cx="11400872" cy="647428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13233B9-BDD8-B34B-AD3D-9A76866F9DD3}"/>
              </a:ext>
            </a:extLst>
          </p:cNvPr>
          <p:cNvSpPr/>
          <p:nvPr/>
        </p:nvSpPr>
        <p:spPr>
          <a:xfrm>
            <a:off x="1755324" y="1731665"/>
            <a:ext cx="9088579" cy="3026823"/>
          </a:xfrm>
          <a:prstGeom prst="rect">
            <a:avLst/>
          </a:prstGeom>
          <a:solidFill>
            <a:srgbClr val="FFF7CA"/>
          </a:solidFill>
          <a:ln w="69850">
            <a:solidFill>
              <a:schemeClr val="tx1"/>
            </a:solid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B2717FD9-E2C3-314F-9958-D7C1EFE7FF46}"/>
              </a:ext>
            </a:extLst>
          </p:cNvPr>
          <p:cNvSpPr/>
          <p:nvPr/>
        </p:nvSpPr>
        <p:spPr>
          <a:xfrm>
            <a:off x="2100930" y="2020877"/>
            <a:ext cx="2435825" cy="523220"/>
          </a:xfrm>
          <a:prstGeom prst="rect">
            <a:avLst/>
          </a:prstGeom>
        </p:spPr>
        <p:txBody>
          <a:bodyPr wrap="square" anchor="ctr">
            <a:spAutoFit/>
          </a:bodyPr>
          <a:lstStyle/>
          <a:p>
            <a:pPr>
              <a:spcAft>
                <a:spcPts val="2000"/>
              </a:spcAft>
            </a:pPr>
            <a:r>
              <a:rPr lang="en-US" sz="2800" b="1" dirty="0">
                <a:latin typeface="Avenir Medium" panose="02000503020000020003" pitchFamily="2" charset="0"/>
              </a:rPr>
              <a:t>Takeaway #1</a:t>
            </a:r>
          </a:p>
        </p:txBody>
      </p:sp>
      <p:sp>
        <p:nvSpPr>
          <p:cNvPr id="79" name="Rectangle 78">
            <a:extLst>
              <a:ext uri="{FF2B5EF4-FFF2-40B4-BE49-F238E27FC236}">
                <a16:creationId xmlns:a16="http://schemas.microsoft.com/office/drawing/2014/main" id="{4DDD8674-6235-D048-8451-5A8B6F19DBC3}"/>
              </a:ext>
            </a:extLst>
          </p:cNvPr>
          <p:cNvSpPr/>
          <p:nvPr/>
        </p:nvSpPr>
        <p:spPr>
          <a:xfrm>
            <a:off x="2657628" y="2676159"/>
            <a:ext cx="7743660" cy="1384995"/>
          </a:xfrm>
          <a:prstGeom prst="rect">
            <a:avLst/>
          </a:prstGeom>
        </p:spPr>
        <p:txBody>
          <a:bodyPr wrap="square" anchor="ctr">
            <a:spAutoFit/>
          </a:bodyPr>
          <a:lstStyle/>
          <a:p>
            <a:pPr>
              <a:spcAft>
                <a:spcPts val="2000"/>
              </a:spcAft>
            </a:pPr>
            <a:r>
              <a:rPr lang="en-US" sz="2800" b="1" dirty="0">
                <a:solidFill>
                  <a:srgbClr val="C00000"/>
                </a:solidFill>
                <a:latin typeface="Avenir" panose="02000503020000020003" pitchFamily="2" charset="0"/>
              </a:rPr>
              <a:t>Coreference resolution </a:t>
            </a:r>
            <a:r>
              <a:rPr lang="en-US" sz="2800" dirty="0">
                <a:latin typeface="Avenir" panose="02000503020000020003" pitchFamily="2" charset="0"/>
              </a:rPr>
              <a:t>determines which mentions all refer to the same underlying </a:t>
            </a:r>
            <a:r>
              <a:rPr lang="en-US" sz="2800" b="1" dirty="0">
                <a:solidFill>
                  <a:schemeClr val="accent5">
                    <a:lumMod val="50000"/>
                  </a:schemeClr>
                </a:solidFill>
                <a:latin typeface="Avenir" panose="02000503020000020003" pitchFamily="2" charset="0"/>
              </a:rPr>
              <a:t>entity</a:t>
            </a:r>
            <a:r>
              <a:rPr lang="en-US" sz="2800" dirty="0">
                <a:latin typeface="Avenir" panose="02000503020000020003" pitchFamily="2" charset="0"/>
              </a:rPr>
              <a:t> or </a:t>
            </a:r>
            <a:r>
              <a:rPr lang="en-US" sz="2800" b="1" dirty="0">
                <a:solidFill>
                  <a:schemeClr val="accent5">
                    <a:lumMod val="50000"/>
                  </a:schemeClr>
                </a:solidFill>
                <a:latin typeface="Avenir" panose="02000503020000020003" pitchFamily="2" charset="0"/>
              </a:rPr>
              <a:t>event</a:t>
            </a:r>
            <a:r>
              <a:rPr lang="en-US" sz="2800" dirty="0">
                <a:latin typeface="Avenir" panose="02000503020000020003" pitchFamily="2" charset="0"/>
              </a:rPr>
              <a:t>, and is ultimately a </a:t>
            </a:r>
            <a:r>
              <a:rPr lang="en-US" sz="2800" u="sng" dirty="0">
                <a:latin typeface="Avenir" panose="02000503020000020003" pitchFamily="2" charset="0"/>
              </a:rPr>
              <a:t>clustering task</a:t>
            </a:r>
            <a:r>
              <a:rPr lang="en-US" sz="2800" dirty="0">
                <a:latin typeface="Avenir" panose="02000503020000020003" pitchFamily="2" charset="0"/>
              </a:rPr>
              <a:t>.</a:t>
            </a:r>
          </a:p>
        </p:txBody>
      </p:sp>
    </p:spTree>
    <p:extLst>
      <p:ext uri="{BB962C8B-B14F-4D97-AF65-F5344CB8AC3E}">
        <p14:creationId xmlns:p14="http://schemas.microsoft.com/office/powerpoint/2010/main" val="745011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36</a:t>
            </a:fld>
            <a:endParaRPr lang="en-US"/>
          </a:p>
        </p:txBody>
      </p:sp>
      <p:sp>
        <p:nvSpPr>
          <p:cNvPr id="36" name="Rectangle 35">
            <a:extLst>
              <a:ext uri="{FF2B5EF4-FFF2-40B4-BE49-F238E27FC236}">
                <a16:creationId xmlns:a16="http://schemas.microsoft.com/office/drawing/2014/main" id="{A942D9D8-AAA9-7E4B-A2C7-E35212C898AD}"/>
              </a:ext>
            </a:extLst>
          </p:cNvPr>
          <p:cNvSpPr/>
          <p:nvPr/>
        </p:nvSpPr>
        <p:spPr>
          <a:xfrm>
            <a:off x="206716" y="278947"/>
            <a:ext cx="5774984" cy="461665"/>
          </a:xfrm>
          <a:prstGeom prst="rect">
            <a:avLst/>
          </a:prstGeom>
        </p:spPr>
        <p:txBody>
          <a:bodyPr wrap="square" anchor="b">
            <a:spAutoFit/>
          </a:bodyPr>
          <a:lstStyle/>
          <a:p>
            <a:r>
              <a:rPr lang="en-US" sz="2400" b="1" dirty="0">
                <a:solidFill>
                  <a:schemeClr val="accent5">
                    <a:lumMod val="50000"/>
                  </a:schemeClr>
                </a:solidFill>
                <a:latin typeface="Avenir Book" panose="02000503020000020003" pitchFamily="2" charset="0"/>
              </a:rPr>
              <a:t>Entity</a:t>
            </a:r>
            <a:r>
              <a:rPr lang="en-US" sz="2400" b="1" dirty="0">
                <a:solidFill>
                  <a:schemeClr val="tx1">
                    <a:lumMod val="75000"/>
                    <a:lumOff val="25000"/>
                  </a:schemeClr>
                </a:solidFill>
                <a:latin typeface="Avenir Book" panose="02000503020000020003" pitchFamily="2" charset="0"/>
              </a:rPr>
              <a:t> Coreference (2010 – present)</a:t>
            </a:r>
          </a:p>
        </p:txBody>
      </p:sp>
      <p:sp>
        <p:nvSpPr>
          <p:cNvPr id="37" name="Rectangle 36">
            <a:extLst>
              <a:ext uri="{FF2B5EF4-FFF2-40B4-BE49-F238E27FC236}">
                <a16:creationId xmlns:a16="http://schemas.microsoft.com/office/drawing/2014/main" id="{97D98395-9C7A-A742-87A2-8BDCD5A0BEDD}"/>
              </a:ext>
            </a:extLst>
          </p:cNvPr>
          <p:cNvSpPr/>
          <p:nvPr/>
        </p:nvSpPr>
        <p:spPr>
          <a:xfrm>
            <a:off x="297294" y="740612"/>
            <a:ext cx="4808106" cy="1007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54" name="Content Placeholder 2">
            <a:extLst>
              <a:ext uri="{FF2B5EF4-FFF2-40B4-BE49-F238E27FC236}">
                <a16:creationId xmlns:a16="http://schemas.microsoft.com/office/drawing/2014/main" id="{B66B68CE-83AB-4D4C-A1B2-DDDAAE62073A}"/>
              </a:ext>
            </a:extLst>
          </p:cNvPr>
          <p:cNvSpPr txBox="1">
            <a:spLocks/>
          </p:cNvSpPr>
          <p:nvPr/>
        </p:nvSpPr>
        <p:spPr>
          <a:xfrm>
            <a:off x="440747" y="1820354"/>
            <a:ext cx="5045653" cy="2116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4000"/>
              </a:spcBef>
              <a:buNone/>
            </a:pPr>
            <a:r>
              <a:rPr lang="en-US" dirty="0">
                <a:latin typeface="Avenir Light" panose="020B0402020203020204" pitchFamily="34" charset="77"/>
              </a:rPr>
              <a:t>Early research demonstrated highly-effective </a:t>
            </a:r>
            <a:r>
              <a:rPr lang="en-US" b="1" dirty="0">
                <a:solidFill>
                  <a:srgbClr val="C00000"/>
                </a:solidFill>
                <a:latin typeface="Avenir Light" panose="020B0402020203020204" pitchFamily="34" charset="77"/>
              </a:rPr>
              <a:t>rule-based</a:t>
            </a:r>
            <a:r>
              <a:rPr lang="en-US" dirty="0">
                <a:latin typeface="Avenir Light" panose="020B0402020203020204" pitchFamily="34" charset="77"/>
              </a:rPr>
              <a:t> </a:t>
            </a:r>
            <a:r>
              <a:rPr lang="en-US" b="1" dirty="0">
                <a:latin typeface="Avenir Light" panose="020B0402020203020204" pitchFamily="34" charset="77"/>
              </a:rPr>
              <a:t>entity</a:t>
            </a:r>
            <a:r>
              <a:rPr lang="en-US" dirty="0">
                <a:latin typeface="Avenir Light" panose="020B0402020203020204" pitchFamily="34" charset="77"/>
              </a:rPr>
              <a:t> coref systems </a:t>
            </a:r>
          </a:p>
        </p:txBody>
      </p:sp>
      <p:pic>
        <p:nvPicPr>
          <p:cNvPr id="4" name="Picture 3">
            <a:extLst>
              <a:ext uri="{FF2B5EF4-FFF2-40B4-BE49-F238E27FC236}">
                <a16:creationId xmlns:a16="http://schemas.microsoft.com/office/drawing/2014/main" id="{59E74009-DF27-A64A-B8B6-417FE509BA53}"/>
              </a:ext>
            </a:extLst>
          </p:cNvPr>
          <p:cNvPicPr>
            <a:picLocks noChangeAspect="1"/>
          </p:cNvPicPr>
          <p:nvPr/>
        </p:nvPicPr>
        <p:blipFill>
          <a:blip r:embed="rId3"/>
          <a:stretch>
            <a:fillRect/>
          </a:stretch>
        </p:blipFill>
        <p:spPr>
          <a:xfrm>
            <a:off x="5742585" y="1229894"/>
            <a:ext cx="6008668" cy="4398212"/>
          </a:xfrm>
          <a:prstGeom prst="rect">
            <a:avLst/>
          </a:prstGeom>
        </p:spPr>
      </p:pic>
      <p:sp>
        <p:nvSpPr>
          <p:cNvPr id="6" name="Rectangle 5">
            <a:extLst>
              <a:ext uri="{FF2B5EF4-FFF2-40B4-BE49-F238E27FC236}">
                <a16:creationId xmlns:a16="http://schemas.microsoft.com/office/drawing/2014/main" id="{281F0F3D-F450-BD45-9B0B-DA500AAD2B97}"/>
              </a:ext>
            </a:extLst>
          </p:cNvPr>
          <p:cNvSpPr/>
          <p:nvPr/>
        </p:nvSpPr>
        <p:spPr>
          <a:xfrm>
            <a:off x="206717" y="6427727"/>
            <a:ext cx="6829084" cy="276999"/>
          </a:xfrm>
          <a:prstGeom prst="rect">
            <a:avLst/>
          </a:prstGeom>
        </p:spPr>
        <p:txBody>
          <a:bodyPr wrap="square">
            <a:spAutoFit/>
          </a:bodyPr>
          <a:lstStyle/>
          <a:p>
            <a:r>
              <a:rPr lang="en-US" sz="1200" dirty="0">
                <a:latin typeface="Avenir Book" panose="02000503020000020003" pitchFamily="2" charset="0"/>
              </a:rPr>
              <a:t>Stanford’s Multi-Pass Sieve Coreference Resolution System. Lee et al. CoNLL 2011</a:t>
            </a:r>
          </a:p>
        </p:txBody>
      </p:sp>
      <p:sp>
        <p:nvSpPr>
          <p:cNvPr id="7" name="Rectangle 6">
            <a:extLst>
              <a:ext uri="{FF2B5EF4-FFF2-40B4-BE49-F238E27FC236}">
                <a16:creationId xmlns:a16="http://schemas.microsoft.com/office/drawing/2014/main" id="{D72DFC85-4213-664B-B65D-F460156176E7}"/>
              </a:ext>
            </a:extLst>
          </p:cNvPr>
          <p:cNvSpPr/>
          <p:nvPr/>
        </p:nvSpPr>
        <p:spPr>
          <a:xfrm>
            <a:off x="206716" y="6103360"/>
            <a:ext cx="6727484" cy="276999"/>
          </a:xfrm>
          <a:prstGeom prst="rect">
            <a:avLst/>
          </a:prstGeom>
        </p:spPr>
        <p:txBody>
          <a:bodyPr wrap="square">
            <a:spAutoFit/>
          </a:bodyPr>
          <a:lstStyle/>
          <a:p>
            <a:r>
              <a:rPr lang="en-US" sz="1200" dirty="0">
                <a:latin typeface="Avenir Book" panose="02000503020000020003" pitchFamily="2" charset="0"/>
              </a:rPr>
              <a:t>A Multi-Pass Sieve for Coreference Resolution. Raghunathan et al. EMNLP 2010</a:t>
            </a:r>
          </a:p>
        </p:txBody>
      </p:sp>
      <p:sp>
        <p:nvSpPr>
          <p:cNvPr id="9" name="Content Placeholder 2">
            <a:extLst>
              <a:ext uri="{FF2B5EF4-FFF2-40B4-BE49-F238E27FC236}">
                <a16:creationId xmlns:a16="http://schemas.microsoft.com/office/drawing/2014/main" id="{6C183F93-2E69-8345-82EE-52D8EEC2D005}"/>
              </a:ext>
            </a:extLst>
          </p:cNvPr>
          <p:cNvSpPr txBox="1">
            <a:spLocks/>
          </p:cNvSpPr>
          <p:nvPr/>
        </p:nvSpPr>
        <p:spPr>
          <a:xfrm>
            <a:off x="564486" y="4253900"/>
            <a:ext cx="2174360" cy="482721"/>
          </a:xfrm>
          <a:prstGeom prst="rect">
            <a:avLst/>
          </a:prstGeom>
          <a:solidFill>
            <a:srgbClr val="FF91A7"/>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sz="2000" b="1" dirty="0">
                <a:latin typeface="Avenir Light" panose="020B0402020203020204" pitchFamily="34" charset="77"/>
              </a:rPr>
              <a:t>CoNLL F1: 58.3</a:t>
            </a:r>
          </a:p>
        </p:txBody>
      </p:sp>
    </p:spTree>
    <p:extLst>
      <p:ext uri="{BB962C8B-B14F-4D97-AF65-F5344CB8AC3E}">
        <p14:creationId xmlns:p14="http://schemas.microsoft.com/office/powerpoint/2010/main" val="2711165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37</a:t>
            </a:fld>
            <a:endParaRPr lang="en-US"/>
          </a:p>
        </p:txBody>
      </p:sp>
      <p:sp>
        <p:nvSpPr>
          <p:cNvPr id="36" name="Rectangle 35">
            <a:extLst>
              <a:ext uri="{FF2B5EF4-FFF2-40B4-BE49-F238E27FC236}">
                <a16:creationId xmlns:a16="http://schemas.microsoft.com/office/drawing/2014/main" id="{A942D9D8-AAA9-7E4B-A2C7-E35212C898AD}"/>
              </a:ext>
            </a:extLst>
          </p:cNvPr>
          <p:cNvSpPr/>
          <p:nvPr/>
        </p:nvSpPr>
        <p:spPr>
          <a:xfrm>
            <a:off x="206716" y="278947"/>
            <a:ext cx="5774984" cy="461665"/>
          </a:xfrm>
          <a:prstGeom prst="rect">
            <a:avLst/>
          </a:prstGeom>
        </p:spPr>
        <p:txBody>
          <a:bodyPr wrap="square" anchor="b">
            <a:spAutoFit/>
          </a:bodyPr>
          <a:lstStyle/>
          <a:p>
            <a:r>
              <a:rPr lang="en-US" sz="2400" b="1" dirty="0">
                <a:solidFill>
                  <a:schemeClr val="accent5">
                    <a:lumMod val="50000"/>
                  </a:schemeClr>
                </a:solidFill>
                <a:latin typeface="Avenir Book" panose="02000503020000020003" pitchFamily="2" charset="0"/>
              </a:rPr>
              <a:t>Entity</a:t>
            </a:r>
            <a:r>
              <a:rPr lang="en-US" sz="2400" b="1" dirty="0">
                <a:solidFill>
                  <a:schemeClr val="tx1">
                    <a:lumMod val="75000"/>
                    <a:lumOff val="25000"/>
                  </a:schemeClr>
                </a:solidFill>
                <a:latin typeface="Avenir Book" panose="02000503020000020003" pitchFamily="2" charset="0"/>
              </a:rPr>
              <a:t> Coreference (2010 – present)</a:t>
            </a:r>
          </a:p>
        </p:txBody>
      </p:sp>
      <p:sp>
        <p:nvSpPr>
          <p:cNvPr id="37" name="Rectangle 36">
            <a:extLst>
              <a:ext uri="{FF2B5EF4-FFF2-40B4-BE49-F238E27FC236}">
                <a16:creationId xmlns:a16="http://schemas.microsoft.com/office/drawing/2014/main" id="{97D98395-9C7A-A742-87A2-8BDCD5A0BEDD}"/>
              </a:ext>
            </a:extLst>
          </p:cNvPr>
          <p:cNvSpPr/>
          <p:nvPr/>
        </p:nvSpPr>
        <p:spPr>
          <a:xfrm>
            <a:off x="297294" y="740612"/>
            <a:ext cx="4808106" cy="1007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6" name="Content Placeholder 2">
            <a:extLst>
              <a:ext uri="{FF2B5EF4-FFF2-40B4-BE49-F238E27FC236}">
                <a16:creationId xmlns:a16="http://schemas.microsoft.com/office/drawing/2014/main" id="{5E9C0D89-31D8-CF44-8F2A-8B48214A3BDE}"/>
              </a:ext>
            </a:extLst>
          </p:cNvPr>
          <p:cNvSpPr txBox="1">
            <a:spLocks/>
          </p:cNvSpPr>
          <p:nvPr/>
        </p:nvSpPr>
        <p:spPr>
          <a:xfrm>
            <a:off x="3644900" y="1390221"/>
            <a:ext cx="5774984" cy="15094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4000"/>
              </a:spcBef>
              <a:buNone/>
            </a:pPr>
            <a:r>
              <a:rPr lang="en-US" b="1" dirty="0">
                <a:latin typeface="Avenir Light" panose="020B0402020203020204" pitchFamily="34" charset="77"/>
              </a:rPr>
              <a:t>Rule 1: </a:t>
            </a:r>
            <a:r>
              <a:rPr lang="en-US" dirty="0">
                <a:latin typeface="Avenir Light" panose="020B0402020203020204" pitchFamily="34" charset="77"/>
              </a:rPr>
              <a:t>cluster together all entity mentions that are identical</a:t>
            </a:r>
          </a:p>
        </p:txBody>
      </p:sp>
      <p:sp>
        <p:nvSpPr>
          <p:cNvPr id="9" name="Rounded Rectangle 8">
            <a:extLst>
              <a:ext uri="{FF2B5EF4-FFF2-40B4-BE49-F238E27FC236}">
                <a16:creationId xmlns:a16="http://schemas.microsoft.com/office/drawing/2014/main" id="{875BCBD3-F9CE-BD40-A0D3-2651A7CC733C}"/>
              </a:ext>
            </a:extLst>
          </p:cNvPr>
          <p:cNvSpPr/>
          <p:nvPr/>
        </p:nvSpPr>
        <p:spPr>
          <a:xfrm>
            <a:off x="4279542" y="4394200"/>
            <a:ext cx="1303107" cy="307720"/>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F1F79FCB-37DE-C848-B459-819805F6F7DD}"/>
              </a:ext>
            </a:extLst>
          </p:cNvPr>
          <p:cNvSpPr/>
          <p:nvPr/>
        </p:nvSpPr>
        <p:spPr>
          <a:xfrm>
            <a:off x="4792893" y="3468428"/>
            <a:ext cx="1303107" cy="307720"/>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4B3CE-E7AC-1147-B923-DF974B8E6A9F}"/>
              </a:ext>
            </a:extLst>
          </p:cNvPr>
          <p:cNvSpPr/>
          <p:nvPr/>
        </p:nvSpPr>
        <p:spPr>
          <a:xfrm>
            <a:off x="4241442" y="3434576"/>
            <a:ext cx="3505558" cy="1631216"/>
          </a:xfrm>
          <a:prstGeom prst="rect">
            <a:avLst/>
          </a:prstGeom>
        </p:spPr>
        <p:txBody>
          <a:bodyPr wrap="square">
            <a:spAutoFit/>
          </a:bodyPr>
          <a:lstStyle/>
          <a:p>
            <a:r>
              <a:rPr lang="en-US" sz="2000" dirty="0">
                <a:solidFill>
                  <a:schemeClr val="tx1">
                    <a:lumMod val="85000"/>
                    <a:lumOff val="15000"/>
                  </a:schemeClr>
                </a:solidFill>
                <a:latin typeface="Avenir Book" panose="02000503020000020003" pitchFamily="2" charset="0"/>
              </a:rPr>
              <a:t>The Ever Given cargo ship has been stuck for the past six days. While reports of Ever Given started to …</a:t>
            </a:r>
          </a:p>
          <a:p>
            <a:endParaRPr lang="en-US" sz="2000" dirty="0"/>
          </a:p>
        </p:txBody>
      </p:sp>
      <p:sp>
        <p:nvSpPr>
          <p:cNvPr id="13" name="Rectangle 12">
            <a:extLst>
              <a:ext uri="{FF2B5EF4-FFF2-40B4-BE49-F238E27FC236}">
                <a16:creationId xmlns:a16="http://schemas.microsoft.com/office/drawing/2014/main" id="{17CB2474-7370-C64B-8D0C-2F6B6C94FFB5}"/>
              </a:ext>
            </a:extLst>
          </p:cNvPr>
          <p:cNvSpPr/>
          <p:nvPr/>
        </p:nvSpPr>
        <p:spPr>
          <a:xfrm>
            <a:off x="206717" y="6427727"/>
            <a:ext cx="6829084" cy="276999"/>
          </a:xfrm>
          <a:prstGeom prst="rect">
            <a:avLst/>
          </a:prstGeom>
        </p:spPr>
        <p:txBody>
          <a:bodyPr wrap="square">
            <a:spAutoFit/>
          </a:bodyPr>
          <a:lstStyle/>
          <a:p>
            <a:r>
              <a:rPr lang="en-US" sz="1200" dirty="0">
                <a:latin typeface="Avenir Book" panose="02000503020000020003" pitchFamily="2" charset="0"/>
              </a:rPr>
              <a:t>Stanford’s Multi-Pass Sieve Coreference Resolution System. Lee et al. CoNLL 2011</a:t>
            </a:r>
          </a:p>
        </p:txBody>
      </p:sp>
      <p:sp>
        <p:nvSpPr>
          <p:cNvPr id="14" name="Rectangle 13">
            <a:extLst>
              <a:ext uri="{FF2B5EF4-FFF2-40B4-BE49-F238E27FC236}">
                <a16:creationId xmlns:a16="http://schemas.microsoft.com/office/drawing/2014/main" id="{87529295-B9EE-6748-ACE8-8B95B6B33E35}"/>
              </a:ext>
            </a:extLst>
          </p:cNvPr>
          <p:cNvSpPr/>
          <p:nvPr/>
        </p:nvSpPr>
        <p:spPr>
          <a:xfrm>
            <a:off x="206716" y="6103360"/>
            <a:ext cx="6727484" cy="276999"/>
          </a:xfrm>
          <a:prstGeom prst="rect">
            <a:avLst/>
          </a:prstGeom>
        </p:spPr>
        <p:txBody>
          <a:bodyPr wrap="square">
            <a:spAutoFit/>
          </a:bodyPr>
          <a:lstStyle/>
          <a:p>
            <a:r>
              <a:rPr lang="en-US" sz="1200" dirty="0">
                <a:latin typeface="Avenir Book" panose="02000503020000020003" pitchFamily="2" charset="0"/>
              </a:rPr>
              <a:t>A Multi-Pass Sieve for Coreference Resolution. Raghunathan et al. EMNLP 2010</a:t>
            </a:r>
          </a:p>
        </p:txBody>
      </p:sp>
    </p:spTree>
    <p:extLst>
      <p:ext uri="{BB962C8B-B14F-4D97-AF65-F5344CB8AC3E}">
        <p14:creationId xmlns:p14="http://schemas.microsoft.com/office/powerpoint/2010/main" val="3545747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38</a:t>
            </a:fld>
            <a:endParaRPr lang="en-US"/>
          </a:p>
        </p:txBody>
      </p:sp>
      <p:sp>
        <p:nvSpPr>
          <p:cNvPr id="36" name="Rectangle 35">
            <a:extLst>
              <a:ext uri="{FF2B5EF4-FFF2-40B4-BE49-F238E27FC236}">
                <a16:creationId xmlns:a16="http://schemas.microsoft.com/office/drawing/2014/main" id="{A942D9D8-AAA9-7E4B-A2C7-E35212C898AD}"/>
              </a:ext>
            </a:extLst>
          </p:cNvPr>
          <p:cNvSpPr/>
          <p:nvPr/>
        </p:nvSpPr>
        <p:spPr>
          <a:xfrm>
            <a:off x="206716" y="278947"/>
            <a:ext cx="5774984" cy="461665"/>
          </a:xfrm>
          <a:prstGeom prst="rect">
            <a:avLst/>
          </a:prstGeom>
        </p:spPr>
        <p:txBody>
          <a:bodyPr wrap="square" anchor="b">
            <a:spAutoFit/>
          </a:bodyPr>
          <a:lstStyle/>
          <a:p>
            <a:r>
              <a:rPr lang="en-US" sz="2400" b="1" dirty="0">
                <a:solidFill>
                  <a:schemeClr val="accent5">
                    <a:lumMod val="50000"/>
                  </a:schemeClr>
                </a:solidFill>
                <a:latin typeface="Avenir Book" panose="02000503020000020003" pitchFamily="2" charset="0"/>
              </a:rPr>
              <a:t>Entity</a:t>
            </a:r>
            <a:r>
              <a:rPr lang="en-US" sz="2400" b="1" dirty="0">
                <a:solidFill>
                  <a:schemeClr val="tx1">
                    <a:lumMod val="75000"/>
                    <a:lumOff val="25000"/>
                  </a:schemeClr>
                </a:solidFill>
                <a:latin typeface="Avenir Book" panose="02000503020000020003" pitchFamily="2" charset="0"/>
              </a:rPr>
              <a:t> Coreference (2010 – present)</a:t>
            </a:r>
          </a:p>
        </p:txBody>
      </p:sp>
      <p:sp>
        <p:nvSpPr>
          <p:cNvPr id="37" name="Rectangle 36">
            <a:extLst>
              <a:ext uri="{FF2B5EF4-FFF2-40B4-BE49-F238E27FC236}">
                <a16:creationId xmlns:a16="http://schemas.microsoft.com/office/drawing/2014/main" id="{97D98395-9C7A-A742-87A2-8BDCD5A0BEDD}"/>
              </a:ext>
            </a:extLst>
          </p:cNvPr>
          <p:cNvSpPr/>
          <p:nvPr/>
        </p:nvSpPr>
        <p:spPr>
          <a:xfrm>
            <a:off x="297294" y="740612"/>
            <a:ext cx="4808106" cy="1007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6" name="Content Placeholder 2">
            <a:extLst>
              <a:ext uri="{FF2B5EF4-FFF2-40B4-BE49-F238E27FC236}">
                <a16:creationId xmlns:a16="http://schemas.microsoft.com/office/drawing/2014/main" id="{5E9C0D89-31D8-CF44-8F2A-8B48214A3BDE}"/>
              </a:ext>
            </a:extLst>
          </p:cNvPr>
          <p:cNvSpPr txBox="1">
            <a:spLocks/>
          </p:cNvSpPr>
          <p:nvPr/>
        </p:nvSpPr>
        <p:spPr>
          <a:xfrm>
            <a:off x="800100" y="1401348"/>
            <a:ext cx="7467600" cy="15094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4000"/>
              </a:spcBef>
              <a:buNone/>
            </a:pPr>
            <a:r>
              <a:rPr lang="en-US" b="1" dirty="0">
                <a:latin typeface="Avenir Light" panose="020B0402020203020204" pitchFamily="34" charset="77"/>
              </a:rPr>
              <a:t>Rule 10: </a:t>
            </a:r>
            <a:r>
              <a:rPr lang="en-US" dirty="0">
                <a:latin typeface="Avenir Light" panose="020B0402020203020204" pitchFamily="34" charset="77"/>
              </a:rPr>
              <a:t>cluster together all entity mentions that are aliases according to Wikipedia</a:t>
            </a:r>
          </a:p>
        </p:txBody>
      </p:sp>
      <p:sp>
        <p:nvSpPr>
          <p:cNvPr id="10" name="Rounded Rectangle 9">
            <a:extLst>
              <a:ext uri="{FF2B5EF4-FFF2-40B4-BE49-F238E27FC236}">
                <a16:creationId xmlns:a16="http://schemas.microsoft.com/office/drawing/2014/main" id="{F1F79FCB-37DE-C848-B459-819805F6F7DD}"/>
              </a:ext>
            </a:extLst>
          </p:cNvPr>
          <p:cNvSpPr/>
          <p:nvPr/>
        </p:nvSpPr>
        <p:spPr>
          <a:xfrm>
            <a:off x="2006600" y="3459834"/>
            <a:ext cx="1765300" cy="307720"/>
          </a:xfrm>
          <a:prstGeom prst="roundRect">
            <a:avLst/>
          </a:prstGeom>
          <a:solidFill>
            <a:srgbClr val="0070C0">
              <a:alpha val="26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43DF419-959C-EE49-AB16-DCDF68F72733}"/>
              </a:ext>
            </a:extLst>
          </p:cNvPr>
          <p:cNvSpPr/>
          <p:nvPr/>
        </p:nvSpPr>
        <p:spPr>
          <a:xfrm>
            <a:off x="2324100" y="3767554"/>
            <a:ext cx="2082800" cy="307720"/>
          </a:xfrm>
          <a:prstGeom prst="roundRect">
            <a:avLst/>
          </a:prstGeom>
          <a:solidFill>
            <a:srgbClr val="0070C0">
              <a:alpha val="26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2FDD7DE-5AB5-E141-89EB-3E23B05E006E}"/>
              </a:ext>
            </a:extLst>
          </p:cNvPr>
          <p:cNvSpPr/>
          <p:nvPr/>
        </p:nvSpPr>
        <p:spPr>
          <a:xfrm>
            <a:off x="2006600" y="4689014"/>
            <a:ext cx="901700" cy="307720"/>
          </a:xfrm>
          <a:prstGeom prst="roundRect">
            <a:avLst/>
          </a:prstGeom>
          <a:solidFill>
            <a:srgbClr val="E247EC">
              <a:alpha val="3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4B3CE-E7AC-1147-B923-DF974B8E6A9F}"/>
              </a:ext>
            </a:extLst>
          </p:cNvPr>
          <p:cNvSpPr/>
          <p:nvPr/>
        </p:nvSpPr>
        <p:spPr>
          <a:xfrm>
            <a:off x="1971995" y="3415847"/>
            <a:ext cx="3603305" cy="1938992"/>
          </a:xfrm>
          <a:prstGeom prst="rect">
            <a:avLst/>
          </a:prstGeom>
        </p:spPr>
        <p:txBody>
          <a:bodyPr wrap="square">
            <a:spAutoFit/>
          </a:bodyPr>
          <a:lstStyle/>
          <a:p>
            <a:r>
              <a:rPr lang="en-US" sz="2000" dirty="0">
                <a:solidFill>
                  <a:schemeClr val="tx1">
                    <a:lumMod val="85000"/>
                    <a:lumOff val="15000"/>
                  </a:schemeClr>
                </a:solidFill>
                <a:latin typeface="Avenir Book" panose="02000503020000020003" pitchFamily="2" charset="0"/>
              </a:rPr>
              <a:t>Donald Glover, better known as Childish Gambino, has written and produced an incredible TV series titled Atlanta.</a:t>
            </a:r>
          </a:p>
          <a:p>
            <a:endParaRPr lang="en-US" sz="2000" dirty="0"/>
          </a:p>
        </p:txBody>
      </p:sp>
      <p:pic>
        <p:nvPicPr>
          <p:cNvPr id="2" name="Picture 1">
            <a:extLst>
              <a:ext uri="{FF2B5EF4-FFF2-40B4-BE49-F238E27FC236}">
                <a16:creationId xmlns:a16="http://schemas.microsoft.com/office/drawing/2014/main" id="{C4E05E07-4253-E64A-AD9F-1245D801E9AD}"/>
              </a:ext>
            </a:extLst>
          </p:cNvPr>
          <p:cNvPicPr>
            <a:picLocks noChangeAspect="1"/>
          </p:cNvPicPr>
          <p:nvPr/>
        </p:nvPicPr>
        <p:blipFill>
          <a:blip r:embed="rId2"/>
          <a:stretch>
            <a:fillRect/>
          </a:stretch>
        </p:blipFill>
        <p:spPr>
          <a:xfrm>
            <a:off x="8540089" y="278947"/>
            <a:ext cx="3378200" cy="6019800"/>
          </a:xfrm>
          <a:prstGeom prst="rect">
            <a:avLst/>
          </a:prstGeom>
        </p:spPr>
      </p:pic>
      <p:sp>
        <p:nvSpPr>
          <p:cNvPr id="15" name="Rectangle 14">
            <a:extLst>
              <a:ext uri="{FF2B5EF4-FFF2-40B4-BE49-F238E27FC236}">
                <a16:creationId xmlns:a16="http://schemas.microsoft.com/office/drawing/2014/main" id="{55CEE46F-4D10-4945-B819-D1658A127316}"/>
              </a:ext>
            </a:extLst>
          </p:cNvPr>
          <p:cNvSpPr/>
          <p:nvPr/>
        </p:nvSpPr>
        <p:spPr>
          <a:xfrm>
            <a:off x="206717" y="6427727"/>
            <a:ext cx="6829084" cy="276999"/>
          </a:xfrm>
          <a:prstGeom prst="rect">
            <a:avLst/>
          </a:prstGeom>
        </p:spPr>
        <p:txBody>
          <a:bodyPr wrap="square">
            <a:spAutoFit/>
          </a:bodyPr>
          <a:lstStyle/>
          <a:p>
            <a:r>
              <a:rPr lang="en-US" sz="1200" dirty="0">
                <a:latin typeface="Avenir Book" panose="02000503020000020003" pitchFamily="2" charset="0"/>
              </a:rPr>
              <a:t>Stanford’s Multi-Pass Sieve Coreference Resolution System. Lee et al. CoNLL 2011</a:t>
            </a:r>
          </a:p>
        </p:txBody>
      </p:sp>
      <p:sp>
        <p:nvSpPr>
          <p:cNvPr id="16" name="Rectangle 15">
            <a:extLst>
              <a:ext uri="{FF2B5EF4-FFF2-40B4-BE49-F238E27FC236}">
                <a16:creationId xmlns:a16="http://schemas.microsoft.com/office/drawing/2014/main" id="{08886BD9-89C3-714E-9FB2-F64930530B73}"/>
              </a:ext>
            </a:extLst>
          </p:cNvPr>
          <p:cNvSpPr/>
          <p:nvPr/>
        </p:nvSpPr>
        <p:spPr>
          <a:xfrm>
            <a:off x="206716" y="6103360"/>
            <a:ext cx="6727484" cy="276999"/>
          </a:xfrm>
          <a:prstGeom prst="rect">
            <a:avLst/>
          </a:prstGeom>
        </p:spPr>
        <p:txBody>
          <a:bodyPr wrap="square">
            <a:spAutoFit/>
          </a:bodyPr>
          <a:lstStyle/>
          <a:p>
            <a:r>
              <a:rPr lang="en-US" sz="1200" dirty="0">
                <a:latin typeface="Avenir Book" panose="02000503020000020003" pitchFamily="2" charset="0"/>
              </a:rPr>
              <a:t>A Multi-Pass Sieve for Coreference Resolution. Raghunathan et al. EMNLP 2010</a:t>
            </a:r>
          </a:p>
        </p:txBody>
      </p:sp>
    </p:spTree>
    <p:extLst>
      <p:ext uri="{BB962C8B-B14F-4D97-AF65-F5344CB8AC3E}">
        <p14:creationId xmlns:p14="http://schemas.microsoft.com/office/powerpoint/2010/main" val="2997382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39</a:t>
            </a:fld>
            <a:endParaRPr lang="en-US"/>
          </a:p>
        </p:txBody>
      </p:sp>
      <p:sp>
        <p:nvSpPr>
          <p:cNvPr id="36" name="Rectangle 35">
            <a:extLst>
              <a:ext uri="{FF2B5EF4-FFF2-40B4-BE49-F238E27FC236}">
                <a16:creationId xmlns:a16="http://schemas.microsoft.com/office/drawing/2014/main" id="{A942D9D8-AAA9-7E4B-A2C7-E35212C898AD}"/>
              </a:ext>
            </a:extLst>
          </p:cNvPr>
          <p:cNvSpPr/>
          <p:nvPr/>
        </p:nvSpPr>
        <p:spPr>
          <a:xfrm>
            <a:off x="206716" y="278947"/>
            <a:ext cx="5774984" cy="461665"/>
          </a:xfrm>
          <a:prstGeom prst="rect">
            <a:avLst/>
          </a:prstGeom>
        </p:spPr>
        <p:txBody>
          <a:bodyPr wrap="square" anchor="b">
            <a:spAutoFit/>
          </a:bodyPr>
          <a:lstStyle/>
          <a:p>
            <a:r>
              <a:rPr lang="en-US" sz="2400" b="1" dirty="0">
                <a:solidFill>
                  <a:schemeClr val="accent5">
                    <a:lumMod val="50000"/>
                  </a:schemeClr>
                </a:solidFill>
                <a:latin typeface="Avenir Book" panose="02000503020000020003" pitchFamily="2" charset="0"/>
              </a:rPr>
              <a:t>Entity</a:t>
            </a:r>
            <a:r>
              <a:rPr lang="en-US" sz="2400" b="1" dirty="0">
                <a:solidFill>
                  <a:schemeClr val="tx1">
                    <a:lumMod val="75000"/>
                    <a:lumOff val="25000"/>
                  </a:schemeClr>
                </a:solidFill>
                <a:latin typeface="Avenir Book" panose="02000503020000020003" pitchFamily="2" charset="0"/>
              </a:rPr>
              <a:t> Coreference (2011 – present)</a:t>
            </a:r>
          </a:p>
        </p:txBody>
      </p:sp>
      <p:sp>
        <p:nvSpPr>
          <p:cNvPr id="37" name="Rectangle 36">
            <a:extLst>
              <a:ext uri="{FF2B5EF4-FFF2-40B4-BE49-F238E27FC236}">
                <a16:creationId xmlns:a16="http://schemas.microsoft.com/office/drawing/2014/main" id="{97D98395-9C7A-A742-87A2-8BDCD5A0BEDD}"/>
              </a:ext>
            </a:extLst>
          </p:cNvPr>
          <p:cNvSpPr/>
          <p:nvPr/>
        </p:nvSpPr>
        <p:spPr>
          <a:xfrm>
            <a:off x="297294" y="740612"/>
            <a:ext cx="4808106" cy="1007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54" name="Content Placeholder 2">
            <a:extLst>
              <a:ext uri="{FF2B5EF4-FFF2-40B4-BE49-F238E27FC236}">
                <a16:creationId xmlns:a16="http://schemas.microsoft.com/office/drawing/2014/main" id="{B66B68CE-83AB-4D4C-A1B2-DDDAAE62073A}"/>
              </a:ext>
            </a:extLst>
          </p:cNvPr>
          <p:cNvSpPr txBox="1">
            <a:spLocks/>
          </p:cNvSpPr>
          <p:nvPr/>
        </p:nvSpPr>
        <p:spPr>
          <a:xfrm>
            <a:off x="297295" y="1858657"/>
            <a:ext cx="4427106" cy="2116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4000"/>
              </a:spcBef>
              <a:buNone/>
            </a:pPr>
            <a:r>
              <a:rPr lang="en-US" dirty="0">
                <a:latin typeface="Avenir Light" panose="020B0402020203020204" pitchFamily="34" charset="77"/>
              </a:rPr>
              <a:t>Then, many systems threw </a:t>
            </a:r>
            <a:r>
              <a:rPr lang="en-US" b="1" dirty="0">
                <a:latin typeface="Avenir Light" panose="020B0402020203020204" pitchFamily="34" charset="77"/>
              </a:rPr>
              <a:t>tons</a:t>
            </a:r>
            <a:r>
              <a:rPr lang="en-US" dirty="0">
                <a:latin typeface="Avenir Light" panose="020B0402020203020204" pitchFamily="34" charset="77"/>
              </a:rPr>
              <a:t> of </a:t>
            </a:r>
            <a:r>
              <a:rPr lang="en-US" dirty="0">
                <a:solidFill>
                  <a:srgbClr val="C00000"/>
                </a:solidFill>
                <a:latin typeface="Avenir Light" panose="020B0402020203020204" pitchFamily="34" charset="77"/>
              </a:rPr>
              <a:t>manually-defined features</a:t>
            </a:r>
            <a:r>
              <a:rPr lang="en-US" dirty="0">
                <a:latin typeface="Avenir Light" panose="020B0402020203020204" pitchFamily="34" charset="77"/>
              </a:rPr>
              <a:t> into their models</a:t>
            </a:r>
          </a:p>
        </p:txBody>
      </p:sp>
      <p:sp>
        <p:nvSpPr>
          <p:cNvPr id="6" name="Rectangle 5">
            <a:extLst>
              <a:ext uri="{FF2B5EF4-FFF2-40B4-BE49-F238E27FC236}">
                <a16:creationId xmlns:a16="http://schemas.microsoft.com/office/drawing/2014/main" id="{281F0F3D-F450-BD45-9B0B-DA500AAD2B97}"/>
              </a:ext>
            </a:extLst>
          </p:cNvPr>
          <p:cNvSpPr/>
          <p:nvPr/>
        </p:nvSpPr>
        <p:spPr>
          <a:xfrm>
            <a:off x="206716" y="6117388"/>
            <a:ext cx="4898684" cy="461665"/>
          </a:xfrm>
          <a:prstGeom prst="rect">
            <a:avLst/>
          </a:prstGeom>
        </p:spPr>
        <p:txBody>
          <a:bodyPr wrap="square">
            <a:spAutoFit/>
          </a:bodyPr>
          <a:lstStyle/>
          <a:p>
            <a:r>
              <a:rPr lang="en-US" sz="1200" dirty="0">
                <a:latin typeface="Avenir Book" panose="02000503020000020003" pitchFamily="2" charset="0"/>
              </a:rPr>
              <a:t>Improving Coreference Resolution by Learning Entity-Level Distributed Representations. Clark and Manning. ACL 2016</a:t>
            </a:r>
          </a:p>
        </p:txBody>
      </p:sp>
      <p:sp>
        <p:nvSpPr>
          <p:cNvPr id="7" name="Rectangle 6">
            <a:extLst>
              <a:ext uri="{FF2B5EF4-FFF2-40B4-BE49-F238E27FC236}">
                <a16:creationId xmlns:a16="http://schemas.microsoft.com/office/drawing/2014/main" id="{D72DFC85-4213-664B-B65D-F460156176E7}"/>
              </a:ext>
            </a:extLst>
          </p:cNvPr>
          <p:cNvSpPr/>
          <p:nvPr/>
        </p:nvSpPr>
        <p:spPr>
          <a:xfrm>
            <a:off x="222951" y="5555013"/>
            <a:ext cx="4501450" cy="461665"/>
          </a:xfrm>
          <a:prstGeom prst="rect">
            <a:avLst/>
          </a:prstGeom>
        </p:spPr>
        <p:txBody>
          <a:bodyPr wrap="square">
            <a:spAutoFit/>
          </a:bodyPr>
          <a:lstStyle/>
          <a:p>
            <a:r>
              <a:rPr lang="en-US" sz="1200" dirty="0">
                <a:latin typeface="Avenir Book" panose="02000503020000020003" pitchFamily="2" charset="0"/>
              </a:rPr>
              <a:t>Narrowing the Modeling Gap: A Cluster-Ranking Approach to Coreference Resolution. Rahman and Ng. JAIR 2011</a:t>
            </a:r>
          </a:p>
        </p:txBody>
      </p:sp>
      <p:pic>
        <p:nvPicPr>
          <p:cNvPr id="3" name="Picture 2">
            <a:extLst>
              <a:ext uri="{FF2B5EF4-FFF2-40B4-BE49-F238E27FC236}">
                <a16:creationId xmlns:a16="http://schemas.microsoft.com/office/drawing/2014/main" id="{55BD5DC3-A1D6-5245-A045-3BA344828F97}"/>
              </a:ext>
            </a:extLst>
          </p:cNvPr>
          <p:cNvPicPr>
            <a:picLocks noChangeAspect="1"/>
          </p:cNvPicPr>
          <p:nvPr/>
        </p:nvPicPr>
        <p:blipFill>
          <a:blip r:embed="rId2"/>
          <a:stretch>
            <a:fillRect/>
          </a:stretch>
        </p:blipFill>
        <p:spPr>
          <a:xfrm>
            <a:off x="5315669" y="216110"/>
            <a:ext cx="4594353" cy="6425779"/>
          </a:xfrm>
          <a:prstGeom prst="rect">
            <a:avLst/>
          </a:prstGeom>
          <a:ln w="50800">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ED89E029-F133-374F-8EDA-C131B812FA9D}"/>
              </a:ext>
            </a:extLst>
          </p:cNvPr>
          <p:cNvPicPr>
            <a:picLocks noChangeAspect="1"/>
          </p:cNvPicPr>
          <p:nvPr/>
        </p:nvPicPr>
        <p:blipFill>
          <a:blip r:embed="rId3"/>
          <a:stretch>
            <a:fillRect/>
          </a:stretch>
        </p:blipFill>
        <p:spPr>
          <a:xfrm>
            <a:off x="7547987" y="861263"/>
            <a:ext cx="4346718" cy="5495087"/>
          </a:xfrm>
          <a:prstGeom prst="rect">
            <a:avLst/>
          </a:prstGeom>
          <a:ln w="50800">
            <a:solidFill>
              <a:schemeClr val="tx1"/>
            </a:solidFill>
          </a:ln>
          <a:effectLst>
            <a:outerShdw blurRad="50800" dist="38100" dir="2700000" algn="tl" rotWithShape="0">
              <a:prstClr val="black">
                <a:alpha val="40000"/>
              </a:prstClr>
            </a:outerShdw>
          </a:effectLst>
        </p:spPr>
      </p:pic>
      <p:sp>
        <p:nvSpPr>
          <p:cNvPr id="10" name="Content Placeholder 2">
            <a:extLst>
              <a:ext uri="{FF2B5EF4-FFF2-40B4-BE49-F238E27FC236}">
                <a16:creationId xmlns:a16="http://schemas.microsoft.com/office/drawing/2014/main" id="{14BEBE0A-2D31-9A48-AEFC-F62BEDAF22F1}"/>
              </a:ext>
            </a:extLst>
          </p:cNvPr>
          <p:cNvSpPr txBox="1">
            <a:spLocks/>
          </p:cNvSpPr>
          <p:nvPr/>
        </p:nvSpPr>
        <p:spPr>
          <a:xfrm>
            <a:off x="564486" y="4253900"/>
            <a:ext cx="2174360" cy="482721"/>
          </a:xfrm>
          <a:prstGeom prst="rect">
            <a:avLst/>
          </a:prstGeom>
          <a:solidFill>
            <a:srgbClr val="FF91A7"/>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sz="2000" b="1" dirty="0">
                <a:latin typeface="Avenir Light" panose="020B0402020203020204" pitchFamily="34" charset="77"/>
              </a:rPr>
              <a:t>CoNLL F1: 65.3</a:t>
            </a:r>
          </a:p>
        </p:txBody>
      </p:sp>
    </p:spTree>
    <p:extLst>
      <p:ext uri="{BB962C8B-B14F-4D97-AF65-F5344CB8AC3E}">
        <p14:creationId xmlns:p14="http://schemas.microsoft.com/office/powerpoint/2010/main" val="332635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268DC7-6817-B34C-A156-457418092E55}"/>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ubtitle 2">
            <a:extLst>
              <a:ext uri="{FF2B5EF4-FFF2-40B4-BE49-F238E27FC236}">
                <a16:creationId xmlns:a16="http://schemas.microsoft.com/office/drawing/2014/main" id="{B2CC492C-24B2-874F-9D7C-505CFD12BBF5}"/>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Tree>
    <p:extLst>
      <p:ext uri="{BB962C8B-B14F-4D97-AF65-F5344CB8AC3E}">
        <p14:creationId xmlns:p14="http://schemas.microsoft.com/office/powerpoint/2010/main" val="131957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942D9D8-AAA9-7E4B-A2C7-E35212C898AD}"/>
              </a:ext>
            </a:extLst>
          </p:cNvPr>
          <p:cNvSpPr/>
          <p:nvPr/>
        </p:nvSpPr>
        <p:spPr>
          <a:xfrm>
            <a:off x="206716" y="278947"/>
            <a:ext cx="5774984" cy="461665"/>
          </a:xfrm>
          <a:prstGeom prst="rect">
            <a:avLst/>
          </a:prstGeom>
        </p:spPr>
        <p:txBody>
          <a:bodyPr wrap="square" anchor="b">
            <a:spAutoFit/>
          </a:bodyPr>
          <a:lstStyle/>
          <a:p>
            <a:r>
              <a:rPr lang="en-US" sz="2400" b="1" dirty="0">
                <a:solidFill>
                  <a:schemeClr val="accent5">
                    <a:lumMod val="50000"/>
                  </a:schemeClr>
                </a:solidFill>
                <a:latin typeface="Avenir Book" panose="02000503020000020003" pitchFamily="2" charset="0"/>
              </a:rPr>
              <a:t>Entity</a:t>
            </a:r>
            <a:r>
              <a:rPr lang="en-US" sz="2400" b="1" dirty="0">
                <a:solidFill>
                  <a:schemeClr val="tx1">
                    <a:lumMod val="75000"/>
                    <a:lumOff val="25000"/>
                  </a:schemeClr>
                </a:solidFill>
                <a:latin typeface="Avenir Book" panose="02000503020000020003" pitchFamily="2" charset="0"/>
              </a:rPr>
              <a:t> Coreference (2011 – present)</a:t>
            </a:r>
          </a:p>
        </p:txBody>
      </p:sp>
      <p:sp>
        <p:nvSpPr>
          <p:cNvPr id="37" name="Rectangle 36">
            <a:extLst>
              <a:ext uri="{FF2B5EF4-FFF2-40B4-BE49-F238E27FC236}">
                <a16:creationId xmlns:a16="http://schemas.microsoft.com/office/drawing/2014/main" id="{97D98395-9C7A-A742-87A2-8BDCD5A0BEDD}"/>
              </a:ext>
            </a:extLst>
          </p:cNvPr>
          <p:cNvSpPr/>
          <p:nvPr/>
        </p:nvSpPr>
        <p:spPr>
          <a:xfrm>
            <a:off x="297294" y="740612"/>
            <a:ext cx="4808106" cy="1007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54" name="Content Placeholder 2">
            <a:extLst>
              <a:ext uri="{FF2B5EF4-FFF2-40B4-BE49-F238E27FC236}">
                <a16:creationId xmlns:a16="http://schemas.microsoft.com/office/drawing/2014/main" id="{B66B68CE-83AB-4D4C-A1B2-DDDAAE62073A}"/>
              </a:ext>
            </a:extLst>
          </p:cNvPr>
          <p:cNvSpPr txBox="1">
            <a:spLocks/>
          </p:cNvSpPr>
          <p:nvPr/>
        </p:nvSpPr>
        <p:spPr>
          <a:xfrm>
            <a:off x="297295" y="1858657"/>
            <a:ext cx="4427106" cy="2116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4000"/>
              </a:spcBef>
              <a:buNone/>
            </a:pPr>
            <a:r>
              <a:rPr lang="en-US" dirty="0">
                <a:latin typeface="Avenir Light" panose="020B0402020203020204" pitchFamily="34" charset="77"/>
              </a:rPr>
              <a:t>Then, many systems threw </a:t>
            </a:r>
            <a:r>
              <a:rPr lang="en-US" b="1" dirty="0">
                <a:latin typeface="Avenir Light" panose="020B0402020203020204" pitchFamily="34" charset="77"/>
              </a:rPr>
              <a:t>tons</a:t>
            </a:r>
            <a:r>
              <a:rPr lang="en-US" dirty="0">
                <a:latin typeface="Avenir Light" panose="020B0402020203020204" pitchFamily="34" charset="77"/>
              </a:rPr>
              <a:t> of </a:t>
            </a:r>
            <a:r>
              <a:rPr lang="en-US" dirty="0">
                <a:solidFill>
                  <a:srgbClr val="C00000"/>
                </a:solidFill>
                <a:latin typeface="Avenir Light" panose="020B0402020203020204" pitchFamily="34" charset="77"/>
              </a:rPr>
              <a:t>manually-defined features</a:t>
            </a:r>
            <a:r>
              <a:rPr lang="en-US" dirty="0">
                <a:latin typeface="Avenir Light" panose="020B0402020203020204" pitchFamily="34" charset="77"/>
              </a:rPr>
              <a:t> into their models</a:t>
            </a:r>
          </a:p>
        </p:txBody>
      </p:sp>
      <p:sp>
        <p:nvSpPr>
          <p:cNvPr id="6" name="Rectangle 5">
            <a:extLst>
              <a:ext uri="{FF2B5EF4-FFF2-40B4-BE49-F238E27FC236}">
                <a16:creationId xmlns:a16="http://schemas.microsoft.com/office/drawing/2014/main" id="{281F0F3D-F450-BD45-9B0B-DA500AAD2B97}"/>
              </a:ext>
            </a:extLst>
          </p:cNvPr>
          <p:cNvSpPr/>
          <p:nvPr/>
        </p:nvSpPr>
        <p:spPr>
          <a:xfrm>
            <a:off x="206716" y="6117388"/>
            <a:ext cx="4898684" cy="461665"/>
          </a:xfrm>
          <a:prstGeom prst="rect">
            <a:avLst/>
          </a:prstGeom>
        </p:spPr>
        <p:txBody>
          <a:bodyPr wrap="square">
            <a:spAutoFit/>
          </a:bodyPr>
          <a:lstStyle/>
          <a:p>
            <a:r>
              <a:rPr lang="en-US" sz="1200" dirty="0">
                <a:latin typeface="Avenir Book" panose="02000503020000020003" pitchFamily="2" charset="0"/>
              </a:rPr>
              <a:t>Improving Coreference Resolution by Learning Entity-Level Distributed Representations. Clark and Manning. ACL 2016</a:t>
            </a:r>
          </a:p>
        </p:txBody>
      </p:sp>
      <p:sp>
        <p:nvSpPr>
          <p:cNvPr id="7" name="Rectangle 6">
            <a:extLst>
              <a:ext uri="{FF2B5EF4-FFF2-40B4-BE49-F238E27FC236}">
                <a16:creationId xmlns:a16="http://schemas.microsoft.com/office/drawing/2014/main" id="{D72DFC85-4213-664B-B65D-F460156176E7}"/>
              </a:ext>
            </a:extLst>
          </p:cNvPr>
          <p:cNvSpPr/>
          <p:nvPr/>
        </p:nvSpPr>
        <p:spPr>
          <a:xfrm>
            <a:off x="222951" y="5555013"/>
            <a:ext cx="4501450" cy="461665"/>
          </a:xfrm>
          <a:prstGeom prst="rect">
            <a:avLst/>
          </a:prstGeom>
        </p:spPr>
        <p:txBody>
          <a:bodyPr wrap="square">
            <a:spAutoFit/>
          </a:bodyPr>
          <a:lstStyle/>
          <a:p>
            <a:r>
              <a:rPr lang="en-US" sz="1200" dirty="0">
                <a:latin typeface="Avenir Book" panose="02000503020000020003" pitchFamily="2" charset="0"/>
              </a:rPr>
              <a:t>Narrowing the Modeling Gap: A Cluster-Ranking Approach to Coreference Resolution. Rahman and Ng. JAIR 2011</a:t>
            </a:r>
          </a:p>
        </p:txBody>
      </p:sp>
      <p:pic>
        <p:nvPicPr>
          <p:cNvPr id="3" name="Picture 2">
            <a:extLst>
              <a:ext uri="{FF2B5EF4-FFF2-40B4-BE49-F238E27FC236}">
                <a16:creationId xmlns:a16="http://schemas.microsoft.com/office/drawing/2014/main" id="{55BD5DC3-A1D6-5245-A045-3BA344828F97}"/>
              </a:ext>
            </a:extLst>
          </p:cNvPr>
          <p:cNvPicPr>
            <a:picLocks noChangeAspect="1"/>
          </p:cNvPicPr>
          <p:nvPr/>
        </p:nvPicPr>
        <p:blipFill>
          <a:blip r:embed="rId3"/>
          <a:stretch>
            <a:fillRect/>
          </a:stretch>
        </p:blipFill>
        <p:spPr>
          <a:xfrm>
            <a:off x="5315669" y="216110"/>
            <a:ext cx="4594353" cy="6425779"/>
          </a:xfrm>
          <a:prstGeom prst="rect">
            <a:avLst/>
          </a:prstGeom>
          <a:ln w="50800">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ED89E029-F133-374F-8EDA-C131B812FA9D}"/>
              </a:ext>
            </a:extLst>
          </p:cNvPr>
          <p:cNvPicPr>
            <a:picLocks noChangeAspect="1"/>
          </p:cNvPicPr>
          <p:nvPr/>
        </p:nvPicPr>
        <p:blipFill>
          <a:blip r:embed="rId4"/>
          <a:stretch>
            <a:fillRect/>
          </a:stretch>
        </p:blipFill>
        <p:spPr>
          <a:xfrm>
            <a:off x="7547987" y="861263"/>
            <a:ext cx="4346718" cy="5495087"/>
          </a:xfrm>
          <a:prstGeom prst="rect">
            <a:avLst/>
          </a:prstGeom>
          <a:ln w="50800">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6B2402ED-FEB3-4544-8A11-4748C3AA3EEB}"/>
              </a:ext>
            </a:extLst>
          </p:cNvPr>
          <p:cNvSpPr/>
          <p:nvPr/>
        </p:nvSpPr>
        <p:spPr>
          <a:xfrm>
            <a:off x="206716" y="136524"/>
            <a:ext cx="11819798" cy="6584949"/>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F601EB-813D-BC47-B1D1-0ABF4CA4D0DF}"/>
              </a:ext>
            </a:extLst>
          </p:cNvPr>
          <p:cNvSpPr/>
          <p:nvPr/>
        </p:nvSpPr>
        <p:spPr>
          <a:xfrm>
            <a:off x="1755324" y="1302987"/>
            <a:ext cx="9088579" cy="3455501"/>
          </a:xfrm>
          <a:prstGeom prst="rect">
            <a:avLst/>
          </a:prstGeom>
          <a:solidFill>
            <a:srgbClr val="FFF7CA"/>
          </a:solidFill>
          <a:ln w="69850">
            <a:solidFill>
              <a:schemeClr val="tx1"/>
            </a:solid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075D77-DD0D-434B-A7F0-E2BEB5D618CF}"/>
              </a:ext>
            </a:extLst>
          </p:cNvPr>
          <p:cNvSpPr/>
          <p:nvPr/>
        </p:nvSpPr>
        <p:spPr>
          <a:xfrm>
            <a:off x="1981264" y="1475831"/>
            <a:ext cx="2435825" cy="523220"/>
          </a:xfrm>
          <a:prstGeom prst="rect">
            <a:avLst/>
          </a:prstGeom>
        </p:spPr>
        <p:txBody>
          <a:bodyPr wrap="square" anchor="ctr">
            <a:spAutoFit/>
          </a:bodyPr>
          <a:lstStyle/>
          <a:p>
            <a:pPr>
              <a:spcAft>
                <a:spcPts val="2000"/>
              </a:spcAft>
            </a:pPr>
            <a:r>
              <a:rPr lang="en-US" sz="2800" b="1" dirty="0">
                <a:latin typeface="Avenir Medium" panose="02000503020000020003" pitchFamily="2" charset="0"/>
              </a:rPr>
              <a:t>Takeaway #2</a:t>
            </a:r>
          </a:p>
        </p:txBody>
      </p:sp>
      <p:sp>
        <p:nvSpPr>
          <p:cNvPr id="13" name="Rectangle 12">
            <a:extLst>
              <a:ext uri="{FF2B5EF4-FFF2-40B4-BE49-F238E27FC236}">
                <a16:creationId xmlns:a16="http://schemas.microsoft.com/office/drawing/2014/main" id="{AD07AFF9-8044-CC44-A9E4-75B2C5F73861}"/>
              </a:ext>
            </a:extLst>
          </p:cNvPr>
          <p:cNvSpPr/>
          <p:nvPr/>
        </p:nvSpPr>
        <p:spPr>
          <a:xfrm>
            <a:off x="2657628" y="2460716"/>
            <a:ext cx="7743660" cy="1815882"/>
          </a:xfrm>
          <a:prstGeom prst="rect">
            <a:avLst/>
          </a:prstGeom>
        </p:spPr>
        <p:txBody>
          <a:bodyPr wrap="square" anchor="ctr">
            <a:spAutoFit/>
          </a:bodyPr>
          <a:lstStyle/>
          <a:p>
            <a:r>
              <a:rPr lang="en-US" sz="2800" dirty="0">
                <a:latin typeface="Avenir" panose="02000503020000020003" pitchFamily="2" charset="0"/>
              </a:rPr>
              <a:t>Research has largely relied on ML models w/ </a:t>
            </a:r>
            <a:r>
              <a:rPr lang="en-US" sz="2800" b="1" dirty="0">
                <a:solidFill>
                  <a:srgbClr val="C00000"/>
                </a:solidFill>
                <a:latin typeface="Avenir" panose="02000503020000020003" pitchFamily="2" charset="0"/>
              </a:rPr>
              <a:t>many manually-defined features</a:t>
            </a:r>
            <a:r>
              <a:rPr lang="en-US" sz="2800" b="1" dirty="0">
                <a:latin typeface="Avenir" panose="02000503020000020003" pitchFamily="2" charset="0"/>
              </a:rPr>
              <a:t>.</a:t>
            </a:r>
            <a:br>
              <a:rPr lang="en-US" sz="2800" b="1" dirty="0">
                <a:latin typeface="Avenir" panose="02000503020000020003" pitchFamily="2" charset="0"/>
              </a:rPr>
            </a:br>
            <a:endParaRPr lang="en-US" sz="2800" b="1" dirty="0">
              <a:latin typeface="Avenir" panose="02000503020000020003" pitchFamily="2" charset="0"/>
            </a:endParaRPr>
          </a:p>
          <a:p>
            <a:r>
              <a:rPr lang="en-US" sz="2800" dirty="0">
                <a:latin typeface="Avenir" panose="02000503020000020003" pitchFamily="2" charset="0"/>
              </a:rPr>
              <a:t>Strong results but clear limitations.</a:t>
            </a: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40</a:t>
            </a:fld>
            <a:endParaRPr lang="en-US"/>
          </a:p>
        </p:txBody>
      </p:sp>
    </p:spTree>
    <p:extLst>
      <p:ext uri="{BB962C8B-B14F-4D97-AF65-F5344CB8AC3E}">
        <p14:creationId xmlns:p14="http://schemas.microsoft.com/office/powerpoint/2010/main" val="3670913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50152142-FE04-2B48-B01C-2000D239C305}"/>
              </a:ext>
            </a:extLst>
          </p:cNvPr>
          <p:cNvSpPr/>
          <p:nvPr/>
        </p:nvSpPr>
        <p:spPr>
          <a:xfrm>
            <a:off x="8618241" y="2883718"/>
            <a:ext cx="1856249" cy="352339"/>
          </a:xfrm>
          <a:prstGeom prst="roundRect">
            <a:avLst/>
          </a:prstGeom>
          <a:solidFill>
            <a:srgbClr val="FF0000">
              <a:alpha val="29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C3746F7E-B466-1040-B886-8931E678FDDD}"/>
              </a:ext>
            </a:extLst>
          </p:cNvPr>
          <p:cNvSpPr/>
          <p:nvPr/>
        </p:nvSpPr>
        <p:spPr>
          <a:xfrm>
            <a:off x="458595" y="3445827"/>
            <a:ext cx="706796" cy="352339"/>
          </a:xfrm>
          <a:prstGeom prst="roundRect">
            <a:avLst/>
          </a:prstGeom>
          <a:solidFill>
            <a:srgbClr val="FF0000">
              <a:alpha val="29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FCED9935-BABC-964B-BB69-AB24AAC8AB6E}"/>
              </a:ext>
            </a:extLst>
          </p:cNvPr>
          <p:cNvSpPr/>
          <p:nvPr/>
        </p:nvSpPr>
        <p:spPr>
          <a:xfrm>
            <a:off x="4476274" y="2883719"/>
            <a:ext cx="1274097" cy="352339"/>
          </a:xfrm>
          <a:prstGeom prst="roundRect">
            <a:avLst/>
          </a:prstGeom>
          <a:solidFill>
            <a:srgbClr val="FF0000">
              <a:alpha val="29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63F6002-12E6-7E4B-95FC-F55C94177529}"/>
              </a:ext>
            </a:extLst>
          </p:cNvPr>
          <p:cNvSpPr txBox="1"/>
          <p:nvPr/>
        </p:nvSpPr>
        <p:spPr>
          <a:xfrm>
            <a:off x="458594" y="2705283"/>
            <a:ext cx="5291778" cy="1706429"/>
          </a:xfrm>
          <a:prstGeom prst="rect">
            <a:avLst/>
          </a:prstGeom>
          <a:noFill/>
        </p:spPr>
        <p:txBody>
          <a:bodyPr wrap="square" rtlCol="0">
            <a:spAutoFit/>
          </a:bodyPr>
          <a:lstStyle/>
          <a:p>
            <a:pPr algn="just">
              <a:lnSpc>
                <a:spcPct val="150000"/>
              </a:lnSpc>
            </a:pPr>
            <a:r>
              <a:rPr lang="en-US" sz="2400" dirty="0">
                <a:latin typeface="Avenir Book" panose="02000503020000020003" pitchFamily="2" charset="0"/>
              </a:rPr>
              <a:t>Actress Lindsay Lohan finally checked into court-mandated rehab at the Betty Ford Center late Thursday.</a:t>
            </a:r>
            <a:endParaRPr lang="en-US" sz="2400" dirty="0">
              <a:solidFill>
                <a:schemeClr val="tx1">
                  <a:lumMod val="85000"/>
                  <a:lumOff val="15000"/>
                </a:schemeClr>
              </a:solidFill>
              <a:latin typeface="Avenir Book" panose="02000503020000020003" pitchFamily="2" charset="0"/>
            </a:endParaRP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41</a:t>
            </a:fld>
            <a:endParaRPr lang="en-US"/>
          </a:p>
        </p:txBody>
      </p:sp>
      <p:sp>
        <p:nvSpPr>
          <p:cNvPr id="9" name="Rectangle 8">
            <a:extLst>
              <a:ext uri="{FF2B5EF4-FFF2-40B4-BE49-F238E27FC236}">
                <a16:creationId xmlns:a16="http://schemas.microsoft.com/office/drawing/2014/main" id="{E7E7E533-61CD-5746-B88A-8648A288EAFD}"/>
              </a:ext>
            </a:extLst>
          </p:cNvPr>
          <p:cNvSpPr/>
          <p:nvPr/>
        </p:nvSpPr>
        <p:spPr>
          <a:xfrm>
            <a:off x="206716" y="278947"/>
            <a:ext cx="5774984" cy="461665"/>
          </a:xfrm>
          <a:prstGeom prst="rect">
            <a:avLst/>
          </a:prstGeom>
        </p:spPr>
        <p:txBody>
          <a:bodyPr wrap="square" anchor="b">
            <a:spAutoFit/>
          </a:bodyPr>
          <a:lstStyle/>
          <a:p>
            <a:r>
              <a:rPr lang="en-US" sz="2400" b="1" dirty="0">
                <a:solidFill>
                  <a:srgbClr val="C00000"/>
                </a:solidFill>
                <a:latin typeface="Avenir Book" panose="02000503020000020003" pitchFamily="2" charset="0"/>
              </a:rPr>
              <a:t>Event</a:t>
            </a:r>
            <a:r>
              <a:rPr lang="en-US" sz="2400" b="1" dirty="0">
                <a:solidFill>
                  <a:schemeClr val="tx1">
                    <a:lumMod val="75000"/>
                    <a:lumOff val="25000"/>
                  </a:schemeClr>
                </a:solidFill>
                <a:latin typeface="Avenir Book" panose="02000503020000020003" pitchFamily="2" charset="0"/>
              </a:rPr>
              <a:t> Coreference (2014 - present)</a:t>
            </a:r>
          </a:p>
        </p:txBody>
      </p:sp>
      <p:sp>
        <p:nvSpPr>
          <p:cNvPr id="11" name="Rectangle 10">
            <a:extLst>
              <a:ext uri="{FF2B5EF4-FFF2-40B4-BE49-F238E27FC236}">
                <a16:creationId xmlns:a16="http://schemas.microsoft.com/office/drawing/2014/main" id="{028A3DD4-CBD5-8344-905B-803BC573306F}"/>
              </a:ext>
            </a:extLst>
          </p:cNvPr>
          <p:cNvSpPr/>
          <p:nvPr/>
        </p:nvSpPr>
        <p:spPr>
          <a:xfrm>
            <a:off x="297294" y="740612"/>
            <a:ext cx="4846206" cy="1017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cxnSp>
        <p:nvCxnSpPr>
          <p:cNvPr id="22" name="Straight Connector 21">
            <a:extLst>
              <a:ext uri="{FF2B5EF4-FFF2-40B4-BE49-F238E27FC236}">
                <a16:creationId xmlns:a16="http://schemas.microsoft.com/office/drawing/2014/main" id="{819C7B6E-7B68-564F-AFEF-69FC28A32DFC}"/>
              </a:ext>
            </a:extLst>
          </p:cNvPr>
          <p:cNvCxnSpPr>
            <a:cxnSpLocks/>
          </p:cNvCxnSpPr>
          <p:nvPr/>
        </p:nvCxnSpPr>
        <p:spPr>
          <a:xfrm>
            <a:off x="6096000" y="2540000"/>
            <a:ext cx="12557" cy="3073400"/>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0FB30FA-52B2-4746-9FD1-D29791C3296F}"/>
              </a:ext>
            </a:extLst>
          </p:cNvPr>
          <p:cNvSpPr txBox="1"/>
          <p:nvPr/>
        </p:nvSpPr>
        <p:spPr>
          <a:xfrm>
            <a:off x="6498696" y="2705283"/>
            <a:ext cx="5392208" cy="2814425"/>
          </a:xfrm>
          <a:prstGeom prst="rect">
            <a:avLst/>
          </a:prstGeom>
          <a:noFill/>
        </p:spPr>
        <p:txBody>
          <a:bodyPr wrap="square" rtlCol="0">
            <a:spAutoFit/>
          </a:bodyPr>
          <a:lstStyle/>
          <a:p>
            <a:pPr algn="just">
              <a:lnSpc>
                <a:spcPct val="150000"/>
              </a:lnSpc>
            </a:pPr>
            <a:r>
              <a:rPr lang="en-US" sz="2400" dirty="0">
                <a:latin typeface="Avenir Book" panose="02000503020000020003" pitchFamily="2" charset="0"/>
              </a:rPr>
              <a:t>Lindsay Lohan checked into the Betty Ford Clinic in Rancho Mirage, California on Thursday night, for what is to be a three-month stay, her rep confirms to People.</a:t>
            </a:r>
            <a:endParaRPr lang="en-US" sz="2400" dirty="0">
              <a:solidFill>
                <a:schemeClr val="tx1">
                  <a:lumMod val="85000"/>
                  <a:lumOff val="15000"/>
                </a:schemeClr>
              </a:solidFill>
              <a:latin typeface="Avenir Book" panose="02000503020000020003" pitchFamily="2" charset="0"/>
            </a:endParaRPr>
          </a:p>
        </p:txBody>
      </p:sp>
      <p:sp>
        <p:nvSpPr>
          <p:cNvPr id="28" name="Rectangle 27">
            <a:extLst>
              <a:ext uri="{FF2B5EF4-FFF2-40B4-BE49-F238E27FC236}">
                <a16:creationId xmlns:a16="http://schemas.microsoft.com/office/drawing/2014/main" id="{5EDACC2A-B8EA-3042-AABA-AE73619A6D51}"/>
              </a:ext>
            </a:extLst>
          </p:cNvPr>
          <p:cNvSpPr/>
          <p:nvPr/>
        </p:nvSpPr>
        <p:spPr>
          <a:xfrm>
            <a:off x="3574574" y="1460331"/>
            <a:ext cx="5477782" cy="461665"/>
          </a:xfrm>
          <a:prstGeom prst="rect">
            <a:avLst/>
          </a:prstGeom>
        </p:spPr>
        <p:txBody>
          <a:bodyPr wrap="none">
            <a:spAutoFit/>
          </a:bodyPr>
          <a:lstStyle/>
          <a:p>
            <a:r>
              <a:rPr lang="en-US" sz="2400" b="1" dirty="0">
                <a:solidFill>
                  <a:schemeClr val="accent5">
                    <a:lumMod val="50000"/>
                  </a:schemeClr>
                </a:solidFill>
                <a:latin typeface="Avenir Light" panose="020B0402020203020204" pitchFamily="34" charset="77"/>
              </a:rPr>
              <a:t>ECB+ corpus has 982 short documents</a:t>
            </a:r>
            <a:endParaRPr lang="en-US" sz="2400" dirty="0">
              <a:solidFill>
                <a:schemeClr val="accent5">
                  <a:lumMod val="50000"/>
                </a:schemeClr>
              </a:solidFill>
            </a:endParaRPr>
          </a:p>
        </p:txBody>
      </p:sp>
    </p:spTree>
    <p:extLst>
      <p:ext uri="{BB962C8B-B14F-4D97-AF65-F5344CB8AC3E}">
        <p14:creationId xmlns:p14="http://schemas.microsoft.com/office/powerpoint/2010/main" val="3522316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42</a:t>
            </a:fld>
            <a:endParaRPr lang="en-US"/>
          </a:p>
        </p:txBody>
      </p:sp>
      <p:sp>
        <p:nvSpPr>
          <p:cNvPr id="58" name="Content Placeholder 2">
            <a:extLst>
              <a:ext uri="{FF2B5EF4-FFF2-40B4-BE49-F238E27FC236}">
                <a16:creationId xmlns:a16="http://schemas.microsoft.com/office/drawing/2014/main" id="{21B7FCCF-66D3-B24C-B27F-005AFE716039}"/>
              </a:ext>
            </a:extLst>
          </p:cNvPr>
          <p:cNvSpPr txBox="1">
            <a:spLocks/>
          </p:cNvSpPr>
          <p:nvPr/>
        </p:nvSpPr>
        <p:spPr>
          <a:xfrm>
            <a:off x="2057320" y="1598685"/>
            <a:ext cx="8534480" cy="1180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b="1" dirty="0">
                <a:solidFill>
                  <a:srgbClr val="C00000"/>
                </a:solidFill>
                <a:latin typeface="Avenir Light" panose="020B0402020203020204" pitchFamily="34" charset="77"/>
              </a:rPr>
              <a:t>SameLemma: </a:t>
            </a:r>
            <a:r>
              <a:rPr lang="en-US" b="1" dirty="0">
                <a:latin typeface="Avenir Light" panose="020B0402020203020204" pitchFamily="34" charset="77"/>
              </a:rPr>
              <a:t>if two mentions have the same lemma (base form), classify them as being coref!</a:t>
            </a:r>
            <a:endParaRPr lang="en-US" dirty="0">
              <a:latin typeface="Avenir Light" panose="020B0402020203020204" pitchFamily="34" charset="77"/>
            </a:endParaRPr>
          </a:p>
        </p:txBody>
      </p:sp>
      <p:sp>
        <p:nvSpPr>
          <p:cNvPr id="8" name="Content Placeholder 2">
            <a:extLst>
              <a:ext uri="{FF2B5EF4-FFF2-40B4-BE49-F238E27FC236}">
                <a16:creationId xmlns:a16="http://schemas.microsoft.com/office/drawing/2014/main" id="{61484005-8E82-5B43-AFFD-BDA858B4D088}"/>
              </a:ext>
            </a:extLst>
          </p:cNvPr>
          <p:cNvSpPr txBox="1">
            <a:spLocks/>
          </p:cNvSpPr>
          <p:nvPr/>
        </p:nvSpPr>
        <p:spPr>
          <a:xfrm>
            <a:off x="3743529" y="4272362"/>
            <a:ext cx="1495630" cy="432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000"/>
              </a:spcBef>
              <a:buNone/>
            </a:pPr>
            <a:r>
              <a:rPr lang="en-US" sz="2400" b="1" dirty="0">
                <a:solidFill>
                  <a:schemeClr val="accent5">
                    <a:lumMod val="50000"/>
                  </a:schemeClr>
                </a:solidFill>
                <a:latin typeface="Avenir Light" panose="020B0402020203020204" pitchFamily="34" charset="77"/>
              </a:rPr>
              <a:t>running</a:t>
            </a:r>
          </a:p>
        </p:txBody>
      </p:sp>
      <p:sp>
        <p:nvSpPr>
          <p:cNvPr id="2" name="Rectangle 1">
            <a:extLst>
              <a:ext uri="{FF2B5EF4-FFF2-40B4-BE49-F238E27FC236}">
                <a16:creationId xmlns:a16="http://schemas.microsoft.com/office/drawing/2014/main" id="{7F9EFB79-C023-5040-9227-C4C54360F89B}"/>
              </a:ext>
            </a:extLst>
          </p:cNvPr>
          <p:cNvSpPr/>
          <p:nvPr/>
        </p:nvSpPr>
        <p:spPr>
          <a:xfrm>
            <a:off x="3505200" y="3664277"/>
            <a:ext cx="2051459" cy="461665"/>
          </a:xfrm>
          <a:prstGeom prst="rect">
            <a:avLst/>
          </a:prstGeom>
        </p:spPr>
        <p:txBody>
          <a:bodyPr wrap="none">
            <a:spAutoFit/>
          </a:bodyPr>
          <a:lstStyle/>
          <a:p>
            <a:r>
              <a:rPr lang="en-US" sz="2400" b="1" dirty="0">
                <a:latin typeface="Avenir Light" panose="020B0402020203020204" pitchFamily="34" charset="77"/>
              </a:rPr>
              <a:t>Original word</a:t>
            </a:r>
            <a:endParaRPr lang="en-US" sz="2400" dirty="0"/>
          </a:p>
        </p:txBody>
      </p:sp>
      <p:sp>
        <p:nvSpPr>
          <p:cNvPr id="12" name="Rectangle 11">
            <a:extLst>
              <a:ext uri="{FF2B5EF4-FFF2-40B4-BE49-F238E27FC236}">
                <a16:creationId xmlns:a16="http://schemas.microsoft.com/office/drawing/2014/main" id="{4FC84DAF-5F19-B74F-9B94-B5E91DDFAB05}"/>
              </a:ext>
            </a:extLst>
          </p:cNvPr>
          <p:cNvSpPr/>
          <p:nvPr/>
        </p:nvSpPr>
        <p:spPr>
          <a:xfrm>
            <a:off x="6311900" y="3664277"/>
            <a:ext cx="2195473" cy="461665"/>
          </a:xfrm>
          <a:prstGeom prst="rect">
            <a:avLst/>
          </a:prstGeom>
        </p:spPr>
        <p:txBody>
          <a:bodyPr wrap="none">
            <a:spAutoFit/>
          </a:bodyPr>
          <a:lstStyle/>
          <a:p>
            <a:r>
              <a:rPr lang="en-US" sz="2400" b="1" dirty="0">
                <a:latin typeface="Avenir Light" panose="020B0402020203020204" pitchFamily="34" charset="77"/>
              </a:rPr>
              <a:t>Lemmatization</a:t>
            </a:r>
            <a:endParaRPr lang="en-US" sz="2400" dirty="0"/>
          </a:p>
        </p:txBody>
      </p:sp>
      <p:sp>
        <p:nvSpPr>
          <p:cNvPr id="13" name="Content Placeholder 2">
            <a:extLst>
              <a:ext uri="{FF2B5EF4-FFF2-40B4-BE49-F238E27FC236}">
                <a16:creationId xmlns:a16="http://schemas.microsoft.com/office/drawing/2014/main" id="{B505A3E3-1CD5-B649-BCE3-49846C5B4914}"/>
              </a:ext>
            </a:extLst>
          </p:cNvPr>
          <p:cNvSpPr txBox="1">
            <a:spLocks/>
          </p:cNvSpPr>
          <p:nvPr/>
        </p:nvSpPr>
        <p:spPr>
          <a:xfrm>
            <a:off x="6608433" y="4236230"/>
            <a:ext cx="1495630" cy="432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000"/>
              </a:spcBef>
              <a:buNone/>
            </a:pPr>
            <a:r>
              <a:rPr lang="en-US" sz="2400" b="1" dirty="0">
                <a:solidFill>
                  <a:schemeClr val="accent5">
                    <a:lumMod val="50000"/>
                  </a:schemeClr>
                </a:solidFill>
                <a:latin typeface="Avenir Light" panose="020B0402020203020204" pitchFamily="34" charset="77"/>
              </a:rPr>
              <a:t>run</a:t>
            </a:r>
          </a:p>
        </p:txBody>
      </p:sp>
      <p:sp>
        <p:nvSpPr>
          <p:cNvPr id="14" name="Content Placeholder 2">
            <a:extLst>
              <a:ext uri="{FF2B5EF4-FFF2-40B4-BE49-F238E27FC236}">
                <a16:creationId xmlns:a16="http://schemas.microsoft.com/office/drawing/2014/main" id="{343BD402-BE10-E049-8FEA-ACB51977726B}"/>
              </a:ext>
            </a:extLst>
          </p:cNvPr>
          <p:cNvSpPr txBox="1">
            <a:spLocks/>
          </p:cNvSpPr>
          <p:nvPr/>
        </p:nvSpPr>
        <p:spPr>
          <a:xfrm>
            <a:off x="3743529" y="4711518"/>
            <a:ext cx="1495630" cy="432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000"/>
              </a:spcBef>
              <a:buNone/>
            </a:pPr>
            <a:r>
              <a:rPr lang="en-US" sz="2400" b="1" dirty="0">
                <a:solidFill>
                  <a:schemeClr val="accent5">
                    <a:lumMod val="50000"/>
                  </a:schemeClr>
                </a:solidFill>
                <a:latin typeface="Avenir Light" panose="020B0402020203020204" pitchFamily="34" charset="77"/>
              </a:rPr>
              <a:t>ran</a:t>
            </a:r>
          </a:p>
        </p:txBody>
      </p:sp>
      <p:sp>
        <p:nvSpPr>
          <p:cNvPr id="16" name="Content Placeholder 2">
            <a:extLst>
              <a:ext uri="{FF2B5EF4-FFF2-40B4-BE49-F238E27FC236}">
                <a16:creationId xmlns:a16="http://schemas.microsoft.com/office/drawing/2014/main" id="{649B35A9-057B-7946-93DE-EC050BB5F2FE}"/>
              </a:ext>
            </a:extLst>
          </p:cNvPr>
          <p:cNvSpPr txBox="1">
            <a:spLocks/>
          </p:cNvSpPr>
          <p:nvPr/>
        </p:nvSpPr>
        <p:spPr>
          <a:xfrm>
            <a:off x="6608433" y="4711518"/>
            <a:ext cx="1495630" cy="432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000"/>
              </a:spcBef>
              <a:buNone/>
            </a:pPr>
            <a:r>
              <a:rPr lang="en-US" sz="2400" b="1" dirty="0">
                <a:solidFill>
                  <a:schemeClr val="accent5">
                    <a:lumMod val="50000"/>
                  </a:schemeClr>
                </a:solidFill>
                <a:latin typeface="Avenir Light" panose="020B0402020203020204" pitchFamily="34" charset="77"/>
              </a:rPr>
              <a:t>run</a:t>
            </a:r>
          </a:p>
        </p:txBody>
      </p:sp>
      <p:cxnSp>
        <p:nvCxnSpPr>
          <p:cNvPr id="17" name="Straight Connector 16">
            <a:extLst>
              <a:ext uri="{FF2B5EF4-FFF2-40B4-BE49-F238E27FC236}">
                <a16:creationId xmlns:a16="http://schemas.microsoft.com/office/drawing/2014/main" id="{2EB69664-FED5-2041-9F86-D090017035BA}"/>
              </a:ext>
            </a:extLst>
          </p:cNvPr>
          <p:cNvCxnSpPr>
            <a:cxnSpLocks/>
          </p:cNvCxnSpPr>
          <p:nvPr/>
        </p:nvCxnSpPr>
        <p:spPr>
          <a:xfrm>
            <a:off x="3592080" y="4125942"/>
            <a:ext cx="4915293"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A46FE7B-F6FD-6742-820F-CF813512A1BA}"/>
              </a:ext>
            </a:extLst>
          </p:cNvPr>
          <p:cNvCxnSpPr>
            <a:cxnSpLocks/>
          </p:cNvCxnSpPr>
          <p:nvPr/>
        </p:nvCxnSpPr>
        <p:spPr>
          <a:xfrm>
            <a:off x="3583906" y="3637319"/>
            <a:ext cx="4915293"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2ECD9A96-AB5F-4F4D-A747-48BAE2D3DD9A}"/>
              </a:ext>
            </a:extLst>
          </p:cNvPr>
          <p:cNvSpPr txBox="1">
            <a:spLocks/>
          </p:cNvSpPr>
          <p:nvPr/>
        </p:nvSpPr>
        <p:spPr>
          <a:xfrm>
            <a:off x="1739820" y="5747746"/>
            <a:ext cx="8712359" cy="608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b="1" dirty="0">
                <a:solidFill>
                  <a:srgbClr val="C00000"/>
                </a:solidFill>
                <a:latin typeface="Avenir Light" panose="020B0402020203020204" pitchFamily="34" charset="77"/>
              </a:rPr>
              <a:t>This shouldn’t work so well, but it does.</a:t>
            </a:r>
            <a:endParaRPr lang="en-US" dirty="0">
              <a:latin typeface="Avenir Light" panose="020B0402020203020204" pitchFamily="34" charset="77"/>
            </a:endParaRPr>
          </a:p>
        </p:txBody>
      </p:sp>
      <p:sp>
        <p:nvSpPr>
          <p:cNvPr id="18" name="Rectangle 17">
            <a:extLst>
              <a:ext uri="{FF2B5EF4-FFF2-40B4-BE49-F238E27FC236}">
                <a16:creationId xmlns:a16="http://schemas.microsoft.com/office/drawing/2014/main" id="{7F9E9A83-67B6-0949-A0EF-8964C6EAEC20}"/>
              </a:ext>
            </a:extLst>
          </p:cNvPr>
          <p:cNvSpPr/>
          <p:nvPr/>
        </p:nvSpPr>
        <p:spPr>
          <a:xfrm>
            <a:off x="206716" y="278947"/>
            <a:ext cx="5774984" cy="461665"/>
          </a:xfrm>
          <a:prstGeom prst="rect">
            <a:avLst/>
          </a:prstGeom>
        </p:spPr>
        <p:txBody>
          <a:bodyPr wrap="square" anchor="b">
            <a:spAutoFit/>
          </a:bodyPr>
          <a:lstStyle/>
          <a:p>
            <a:r>
              <a:rPr lang="en-US" sz="2400" b="1" dirty="0">
                <a:solidFill>
                  <a:srgbClr val="C00000"/>
                </a:solidFill>
                <a:latin typeface="Avenir Book" panose="02000503020000020003" pitchFamily="2" charset="0"/>
              </a:rPr>
              <a:t>Event</a:t>
            </a:r>
            <a:r>
              <a:rPr lang="en-US" sz="2400" b="1" dirty="0">
                <a:solidFill>
                  <a:schemeClr val="tx1">
                    <a:lumMod val="75000"/>
                    <a:lumOff val="25000"/>
                  </a:schemeClr>
                </a:solidFill>
                <a:latin typeface="Avenir Book" panose="02000503020000020003" pitchFamily="2" charset="0"/>
              </a:rPr>
              <a:t> Coreference (2014 - present)</a:t>
            </a:r>
          </a:p>
        </p:txBody>
      </p:sp>
      <p:sp>
        <p:nvSpPr>
          <p:cNvPr id="20" name="Rectangle 19">
            <a:extLst>
              <a:ext uri="{FF2B5EF4-FFF2-40B4-BE49-F238E27FC236}">
                <a16:creationId xmlns:a16="http://schemas.microsoft.com/office/drawing/2014/main" id="{8BC42A8C-C8D9-E34B-A770-019636194AAA}"/>
              </a:ext>
            </a:extLst>
          </p:cNvPr>
          <p:cNvSpPr/>
          <p:nvPr/>
        </p:nvSpPr>
        <p:spPr>
          <a:xfrm>
            <a:off x="297294" y="740612"/>
            <a:ext cx="4846206" cy="1017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Tree>
    <p:extLst>
      <p:ext uri="{BB962C8B-B14F-4D97-AF65-F5344CB8AC3E}">
        <p14:creationId xmlns:p14="http://schemas.microsoft.com/office/powerpoint/2010/main" val="3631319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823E331-050F-8B4C-8D74-59B642097726}"/>
              </a:ext>
            </a:extLst>
          </p:cNvPr>
          <p:cNvSpPr/>
          <p:nvPr/>
        </p:nvSpPr>
        <p:spPr>
          <a:xfrm>
            <a:off x="2089233" y="1162571"/>
            <a:ext cx="4006767"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43</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268DC7-6817-B34C-A156-457418092E55}"/>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730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34" name="Rectangle 33">
            <a:extLst>
              <a:ext uri="{FF2B5EF4-FFF2-40B4-BE49-F238E27FC236}">
                <a16:creationId xmlns:a16="http://schemas.microsoft.com/office/drawing/2014/main" id="{1823E331-050F-8B4C-8D74-59B642097726}"/>
              </a:ext>
            </a:extLst>
          </p:cNvPr>
          <p:cNvSpPr/>
          <p:nvPr/>
        </p:nvSpPr>
        <p:spPr>
          <a:xfrm>
            <a:off x="2764215" y="1691147"/>
            <a:ext cx="2404685"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44</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268DC7-6817-B34C-A156-457418092E55}"/>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Tree>
    <p:extLst>
      <p:ext uri="{BB962C8B-B14F-4D97-AF65-F5344CB8AC3E}">
        <p14:creationId xmlns:p14="http://schemas.microsoft.com/office/powerpoint/2010/main" val="1161240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a:extLst>
              <a:ext uri="{FF2B5EF4-FFF2-40B4-BE49-F238E27FC236}">
                <a16:creationId xmlns:a16="http://schemas.microsoft.com/office/drawing/2014/main" id="{28ED2F6C-60A5-BE44-A03E-04673A598E35}"/>
              </a:ext>
            </a:extLst>
          </p:cNvPr>
          <p:cNvSpPr txBox="1">
            <a:spLocks/>
          </p:cNvSpPr>
          <p:nvPr/>
        </p:nvSpPr>
        <p:spPr>
          <a:xfrm>
            <a:off x="3876631" y="4177387"/>
            <a:ext cx="4200231" cy="783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4000"/>
              </a:spcBef>
              <a:buNone/>
            </a:pPr>
            <a:r>
              <a:rPr lang="en-US" b="1" dirty="0">
                <a:solidFill>
                  <a:srgbClr val="C00000"/>
                </a:solidFill>
                <a:latin typeface="Avenir Light" panose="020B0402020203020204" pitchFamily="34" charset="77"/>
              </a:rPr>
              <a:t>Coreference resolution</a:t>
            </a: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45</a:t>
            </a:fld>
            <a:endParaRPr lang="en-US"/>
          </a:p>
        </p:txBody>
      </p:sp>
      <p:sp>
        <p:nvSpPr>
          <p:cNvPr id="3" name="Rectangle 2">
            <a:extLst>
              <a:ext uri="{FF2B5EF4-FFF2-40B4-BE49-F238E27FC236}">
                <a16:creationId xmlns:a16="http://schemas.microsoft.com/office/drawing/2014/main" id="{864C41A6-716D-7E46-9E04-ACBEFB26105E}"/>
              </a:ext>
            </a:extLst>
          </p:cNvPr>
          <p:cNvSpPr/>
          <p:nvPr/>
        </p:nvSpPr>
        <p:spPr>
          <a:xfrm>
            <a:off x="1446994" y="3603572"/>
            <a:ext cx="1102002" cy="400110"/>
          </a:xfrm>
          <a:prstGeom prst="rect">
            <a:avLst/>
          </a:prstGeom>
        </p:spPr>
        <p:txBody>
          <a:bodyPr wrap="square">
            <a:spAutoFit/>
          </a:bodyPr>
          <a:lstStyle/>
          <a:p>
            <a:pPr algn="ctr"/>
            <a:r>
              <a:rPr lang="en-US" sz="2000" b="1" dirty="0">
                <a:latin typeface="Avenir Light" panose="020B0402020203020204" pitchFamily="34" charset="77"/>
              </a:rPr>
              <a:t>corpus</a:t>
            </a:r>
            <a:endParaRPr lang="en-US" sz="2000" b="1" dirty="0">
              <a:solidFill>
                <a:schemeClr val="accent1">
                  <a:lumMod val="50000"/>
                </a:schemeClr>
              </a:solidFill>
              <a:latin typeface="Avenir Light" panose="020B0402020203020204" pitchFamily="34" charset="77"/>
            </a:endParaRPr>
          </a:p>
        </p:txBody>
      </p:sp>
      <p:pic>
        <p:nvPicPr>
          <p:cNvPr id="2" name="Picture 1">
            <a:extLst>
              <a:ext uri="{FF2B5EF4-FFF2-40B4-BE49-F238E27FC236}">
                <a16:creationId xmlns:a16="http://schemas.microsoft.com/office/drawing/2014/main" id="{DCB8BB9C-2F8D-014B-B902-2A92B235041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693141" y="2491003"/>
            <a:ext cx="811621" cy="1052297"/>
          </a:xfrm>
          <a:prstGeom prst="rect">
            <a:avLst/>
          </a:prstGeom>
        </p:spPr>
      </p:pic>
      <p:sp>
        <p:nvSpPr>
          <p:cNvPr id="14" name="Right Arrow 13">
            <a:extLst>
              <a:ext uri="{FF2B5EF4-FFF2-40B4-BE49-F238E27FC236}">
                <a16:creationId xmlns:a16="http://schemas.microsoft.com/office/drawing/2014/main" id="{ABC9D40F-A242-6D49-BC34-F75C5C77706A}"/>
              </a:ext>
            </a:extLst>
          </p:cNvPr>
          <p:cNvSpPr/>
          <p:nvPr/>
        </p:nvSpPr>
        <p:spPr>
          <a:xfrm>
            <a:off x="2666499" y="295725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D8390519-D317-284E-9AEA-62CFE8CF669B}"/>
              </a:ext>
            </a:extLst>
          </p:cNvPr>
          <p:cNvSpPr/>
          <p:nvPr/>
        </p:nvSpPr>
        <p:spPr>
          <a:xfrm>
            <a:off x="8962904" y="2896189"/>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a:extLst>
              <a:ext uri="{FF2B5EF4-FFF2-40B4-BE49-F238E27FC236}">
                <a16:creationId xmlns:a16="http://schemas.microsoft.com/office/drawing/2014/main" id="{55DD7694-A7AF-344B-9773-160A70F26DB5}"/>
              </a:ext>
            </a:extLst>
          </p:cNvPr>
          <p:cNvSpPr/>
          <p:nvPr/>
        </p:nvSpPr>
        <p:spPr>
          <a:xfrm>
            <a:off x="10017618" y="4273768"/>
            <a:ext cx="641353" cy="221991"/>
          </a:xfrm>
          <a:prstGeom prst="roundRect">
            <a:avLst/>
          </a:prstGeom>
          <a:solidFill>
            <a:srgbClr val="C023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05560C1-85D2-4D46-8729-3F8468478CF0}"/>
              </a:ext>
            </a:extLst>
          </p:cNvPr>
          <p:cNvSpPr/>
          <p:nvPr/>
        </p:nvSpPr>
        <p:spPr>
          <a:xfrm>
            <a:off x="10004080" y="4244525"/>
            <a:ext cx="697627" cy="276999"/>
          </a:xfrm>
          <a:prstGeom prst="rect">
            <a:avLst/>
          </a:prstGeom>
        </p:spPr>
        <p:txBody>
          <a:bodyPr wrap="none">
            <a:spAutoFit/>
          </a:bodyPr>
          <a:lstStyle/>
          <a:p>
            <a:r>
              <a:rPr lang="en-US" sz="1200" dirty="0">
                <a:solidFill>
                  <a:schemeClr val="bg1"/>
                </a:solidFill>
                <a:latin typeface="Avenir Book" panose="02000503020000020003" pitchFamily="2" charset="0"/>
              </a:rPr>
              <a:t>Experts</a:t>
            </a:r>
            <a:endParaRPr lang="en-US" sz="1200" dirty="0"/>
          </a:p>
        </p:txBody>
      </p:sp>
      <p:sp>
        <p:nvSpPr>
          <p:cNvPr id="40" name="Rounded Rectangle 39">
            <a:extLst>
              <a:ext uri="{FF2B5EF4-FFF2-40B4-BE49-F238E27FC236}">
                <a16:creationId xmlns:a16="http://schemas.microsoft.com/office/drawing/2014/main" id="{DF111DB7-BD4D-C348-B65C-B0623D394C5C}"/>
              </a:ext>
            </a:extLst>
          </p:cNvPr>
          <p:cNvSpPr/>
          <p:nvPr/>
        </p:nvSpPr>
        <p:spPr>
          <a:xfrm>
            <a:off x="9721042" y="4149790"/>
            <a:ext cx="1256046" cy="47947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4B3233-EF96-B141-914C-0907A884BC18}"/>
              </a:ext>
            </a:extLst>
          </p:cNvPr>
          <p:cNvSpPr/>
          <p:nvPr/>
        </p:nvSpPr>
        <p:spPr>
          <a:xfrm>
            <a:off x="9721042" y="386961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3</a:t>
            </a:r>
            <a:endParaRPr lang="en-US" sz="1400" b="1" baseline="-25000" dirty="0"/>
          </a:p>
        </p:txBody>
      </p:sp>
      <p:sp>
        <p:nvSpPr>
          <p:cNvPr id="42" name="Rounded Rectangle 41">
            <a:extLst>
              <a:ext uri="{FF2B5EF4-FFF2-40B4-BE49-F238E27FC236}">
                <a16:creationId xmlns:a16="http://schemas.microsoft.com/office/drawing/2014/main" id="{892C3C8B-0D6D-D44D-AE58-EF9993FE009B}"/>
              </a:ext>
            </a:extLst>
          </p:cNvPr>
          <p:cNvSpPr/>
          <p:nvPr/>
        </p:nvSpPr>
        <p:spPr>
          <a:xfrm>
            <a:off x="9988801" y="2087105"/>
            <a:ext cx="820812" cy="390695"/>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C22EB4F8-088D-114F-A415-55482025611C}"/>
              </a:ext>
            </a:extLst>
          </p:cNvPr>
          <p:cNvSpPr/>
          <p:nvPr/>
        </p:nvSpPr>
        <p:spPr>
          <a:xfrm>
            <a:off x="9957766" y="2820561"/>
            <a:ext cx="820507" cy="252496"/>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55C75BBD-34A1-F14C-BDD7-A424FDF690C1}"/>
              </a:ext>
            </a:extLst>
          </p:cNvPr>
          <p:cNvSpPr/>
          <p:nvPr/>
        </p:nvSpPr>
        <p:spPr>
          <a:xfrm>
            <a:off x="10251901" y="3111025"/>
            <a:ext cx="245316" cy="235693"/>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27F1046D-DF74-8E42-8938-5749162F1A12}"/>
              </a:ext>
            </a:extLst>
          </p:cNvPr>
          <p:cNvSpPr/>
          <p:nvPr/>
        </p:nvSpPr>
        <p:spPr>
          <a:xfrm>
            <a:off x="10253281" y="2528303"/>
            <a:ext cx="230804" cy="23286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786D1005-2D09-984D-8A7A-D85580BF4F8C}"/>
              </a:ext>
            </a:extLst>
          </p:cNvPr>
          <p:cNvSpPr/>
          <p:nvPr/>
        </p:nvSpPr>
        <p:spPr>
          <a:xfrm>
            <a:off x="9895186" y="3392918"/>
            <a:ext cx="972619" cy="231010"/>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9854F69-846B-894C-ADD4-8C4361A06B03}"/>
              </a:ext>
            </a:extLst>
          </p:cNvPr>
          <p:cNvSpPr/>
          <p:nvPr/>
        </p:nvSpPr>
        <p:spPr>
          <a:xfrm>
            <a:off x="9910229" y="2054473"/>
            <a:ext cx="973342" cy="461665"/>
          </a:xfrm>
          <a:prstGeom prst="rect">
            <a:avLst/>
          </a:prstGeom>
        </p:spPr>
        <p:txBody>
          <a:bodyPr wrap="square">
            <a:spAutoFit/>
          </a:bodyPr>
          <a:lstStyle/>
          <a:p>
            <a:pPr algn="ctr"/>
            <a:r>
              <a:rPr lang="en-US" sz="1200" dirty="0">
                <a:solidFill>
                  <a:schemeClr val="tx1">
                    <a:lumMod val="85000"/>
                    <a:lumOff val="15000"/>
                  </a:schemeClr>
                </a:solidFill>
                <a:latin typeface="Avenir Book" panose="02000503020000020003" pitchFamily="2" charset="0"/>
              </a:rPr>
              <a:t>mammoth</a:t>
            </a:r>
          </a:p>
          <a:p>
            <a:pPr algn="ctr"/>
            <a:r>
              <a:rPr lang="en-US" sz="1200" dirty="0">
                <a:solidFill>
                  <a:schemeClr val="tx1">
                    <a:lumMod val="85000"/>
                    <a:lumOff val="15000"/>
                  </a:schemeClr>
                </a:solidFill>
                <a:latin typeface="Avenir Book" panose="02000503020000020003" pitchFamily="2" charset="0"/>
              </a:rPr>
              <a:t>barge </a:t>
            </a:r>
            <a:endParaRPr lang="en-US" sz="1200" dirty="0"/>
          </a:p>
        </p:txBody>
      </p:sp>
      <p:sp>
        <p:nvSpPr>
          <p:cNvPr id="48" name="Rectangle 47">
            <a:extLst>
              <a:ext uri="{FF2B5EF4-FFF2-40B4-BE49-F238E27FC236}">
                <a16:creationId xmlns:a16="http://schemas.microsoft.com/office/drawing/2014/main" id="{47E4C4F3-11FA-D342-9A17-23DE8D7A953E}"/>
              </a:ext>
            </a:extLst>
          </p:cNvPr>
          <p:cNvSpPr/>
          <p:nvPr/>
        </p:nvSpPr>
        <p:spPr>
          <a:xfrm>
            <a:off x="10228579" y="2510340"/>
            <a:ext cx="316112"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 </a:t>
            </a:r>
            <a:endParaRPr lang="en-US" sz="1200" dirty="0"/>
          </a:p>
        </p:txBody>
      </p:sp>
      <p:sp>
        <p:nvSpPr>
          <p:cNvPr id="49" name="Rectangle 48">
            <a:extLst>
              <a:ext uri="{FF2B5EF4-FFF2-40B4-BE49-F238E27FC236}">
                <a16:creationId xmlns:a16="http://schemas.microsoft.com/office/drawing/2014/main" id="{BA6EEA23-E970-874A-B1CF-C04885E70BB8}"/>
              </a:ext>
            </a:extLst>
          </p:cNvPr>
          <p:cNvSpPr/>
          <p:nvPr/>
        </p:nvSpPr>
        <p:spPr>
          <a:xfrm>
            <a:off x="10222112" y="3094645"/>
            <a:ext cx="338554"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its</a:t>
            </a:r>
            <a:endParaRPr lang="en-US" sz="1200" dirty="0"/>
          </a:p>
        </p:txBody>
      </p:sp>
      <p:sp>
        <p:nvSpPr>
          <p:cNvPr id="50" name="Rectangle 49">
            <a:extLst>
              <a:ext uri="{FF2B5EF4-FFF2-40B4-BE49-F238E27FC236}">
                <a16:creationId xmlns:a16="http://schemas.microsoft.com/office/drawing/2014/main" id="{C29AB89A-330A-864A-B194-851E6C3A526D}"/>
              </a:ext>
            </a:extLst>
          </p:cNvPr>
          <p:cNvSpPr/>
          <p:nvPr/>
        </p:nvSpPr>
        <p:spPr>
          <a:xfrm>
            <a:off x="9914315" y="2826137"/>
            <a:ext cx="973343"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Ever Given </a:t>
            </a:r>
            <a:endParaRPr lang="en-US" sz="1200" dirty="0"/>
          </a:p>
        </p:txBody>
      </p:sp>
      <p:sp>
        <p:nvSpPr>
          <p:cNvPr id="51" name="Rectangle 50">
            <a:extLst>
              <a:ext uri="{FF2B5EF4-FFF2-40B4-BE49-F238E27FC236}">
                <a16:creationId xmlns:a16="http://schemas.microsoft.com/office/drawing/2014/main" id="{F43CF74E-C515-E34B-A19A-6FCC434E13A4}"/>
              </a:ext>
            </a:extLst>
          </p:cNvPr>
          <p:cNvSpPr/>
          <p:nvPr/>
        </p:nvSpPr>
        <p:spPr>
          <a:xfrm>
            <a:off x="9816952" y="3364211"/>
            <a:ext cx="1168069" cy="276999"/>
          </a:xfrm>
          <a:prstGeom prst="rect">
            <a:avLst/>
          </a:prstGeom>
        </p:spPr>
        <p:txBody>
          <a:bodyPr wrap="square">
            <a:spAutoFit/>
          </a:bodyPr>
          <a:lstStyle/>
          <a:p>
            <a:r>
              <a:rPr lang="en-US" sz="1200" dirty="0">
                <a:solidFill>
                  <a:schemeClr val="tx1">
                    <a:lumMod val="85000"/>
                    <a:lumOff val="15000"/>
                  </a:schemeClr>
                </a:solidFill>
                <a:latin typeface="Avenir Book" panose="02000503020000020003" pitchFamily="2" charset="0"/>
              </a:rPr>
              <a:t>container ship </a:t>
            </a:r>
            <a:endParaRPr lang="en-US" sz="1200" dirty="0"/>
          </a:p>
        </p:txBody>
      </p:sp>
      <p:sp>
        <p:nvSpPr>
          <p:cNvPr id="52" name="Rounded Rectangle 51">
            <a:extLst>
              <a:ext uri="{FF2B5EF4-FFF2-40B4-BE49-F238E27FC236}">
                <a16:creationId xmlns:a16="http://schemas.microsoft.com/office/drawing/2014/main" id="{39D38A50-A9DF-954C-8336-841B2FAB8A12}"/>
              </a:ext>
            </a:extLst>
          </p:cNvPr>
          <p:cNvSpPr/>
          <p:nvPr/>
        </p:nvSpPr>
        <p:spPr>
          <a:xfrm>
            <a:off x="9728975" y="1983202"/>
            <a:ext cx="1256046" cy="174803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64A3F17-660F-BF4C-BEEE-01936E38A08D}"/>
              </a:ext>
            </a:extLst>
          </p:cNvPr>
          <p:cNvSpPr/>
          <p:nvPr/>
        </p:nvSpPr>
        <p:spPr>
          <a:xfrm>
            <a:off x="9683017" y="167894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a:t>
            </a:r>
            <a:endParaRPr lang="en-US" sz="1400" b="1" baseline="-25000" dirty="0"/>
          </a:p>
        </p:txBody>
      </p:sp>
      <p:sp>
        <p:nvSpPr>
          <p:cNvPr id="35" name="Rectangle 34">
            <a:extLst>
              <a:ext uri="{FF2B5EF4-FFF2-40B4-BE49-F238E27FC236}">
                <a16:creationId xmlns:a16="http://schemas.microsoft.com/office/drawing/2014/main" id="{A25D7F82-F6C9-3D45-87B3-F381543B179D}"/>
              </a:ext>
            </a:extLst>
          </p:cNvPr>
          <p:cNvSpPr/>
          <p:nvPr/>
        </p:nvSpPr>
        <p:spPr>
          <a:xfrm>
            <a:off x="5622322" y="2233983"/>
            <a:ext cx="708848" cy="1446550"/>
          </a:xfrm>
          <a:prstGeom prst="rect">
            <a:avLst/>
          </a:prstGeom>
        </p:spPr>
        <p:txBody>
          <a:bodyPr wrap="none">
            <a:spAutoFit/>
          </a:bodyPr>
          <a:lstStyle/>
          <a:p>
            <a:r>
              <a:rPr lang="en-US" sz="8800" b="1" dirty="0">
                <a:latin typeface="Avenir Light" panose="020B0402020203020204" pitchFamily="34" charset="77"/>
              </a:rPr>
              <a:t>?</a:t>
            </a:r>
            <a:endParaRPr lang="en-US" sz="8800" dirty="0"/>
          </a:p>
        </p:txBody>
      </p:sp>
      <p:sp>
        <p:nvSpPr>
          <p:cNvPr id="36" name="Left Brace 35">
            <a:extLst>
              <a:ext uri="{FF2B5EF4-FFF2-40B4-BE49-F238E27FC236}">
                <a16:creationId xmlns:a16="http://schemas.microsoft.com/office/drawing/2014/main" id="{356C787A-3BA4-6B42-8E3A-77D2A4AAC48A}"/>
              </a:ext>
            </a:extLst>
          </p:cNvPr>
          <p:cNvSpPr/>
          <p:nvPr/>
        </p:nvSpPr>
        <p:spPr>
          <a:xfrm rot="16200000">
            <a:off x="5798131" y="1077095"/>
            <a:ext cx="510630" cy="5818920"/>
          </a:xfrm>
          <a:prstGeom prst="leftBrace">
            <a:avLst>
              <a:gd name="adj1" fmla="val 40355"/>
              <a:gd name="adj2" fmla="val 50000"/>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57164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a:extLst>
              <a:ext uri="{FF2B5EF4-FFF2-40B4-BE49-F238E27FC236}">
                <a16:creationId xmlns:a16="http://schemas.microsoft.com/office/drawing/2014/main" id="{28ED2F6C-60A5-BE44-A03E-04673A598E35}"/>
              </a:ext>
            </a:extLst>
          </p:cNvPr>
          <p:cNvSpPr txBox="1">
            <a:spLocks/>
          </p:cNvSpPr>
          <p:nvPr/>
        </p:nvSpPr>
        <p:spPr>
          <a:xfrm>
            <a:off x="3876631" y="4177387"/>
            <a:ext cx="4200231" cy="783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4000"/>
              </a:spcBef>
              <a:buNone/>
            </a:pPr>
            <a:r>
              <a:rPr lang="en-US" b="1" dirty="0">
                <a:solidFill>
                  <a:srgbClr val="C00000"/>
                </a:solidFill>
                <a:latin typeface="Avenir Light" panose="020B0402020203020204" pitchFamily="34" charset="77"/>
              </a:rPr>
              <a:t>Coreference resolution</a:t>
            </a: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46</a:t>
            </a:fld>
            <a:endParaRPr lang="en-US"/>
          </a:p>
        </p:txBody>
      </p:sp>
      <p:sp>
        <p:nvSpPr>
          <p:cNvPr id="3" name="Rectangle 2">
            <a:extLst>
              <a:ext uri="{FF2B5EF4-FFF2-40B4-BE49-F238E27FC236}">
                <a16:creationId xmlns:a16="http://schemas.microsoft.com/office/drawing/2014/main" id="{864C41A6-716D-7E46-9E04-ACBEFB26105E}"/>
              </a:ext>
            </a:extLst>
          </p:cNvPr>
          <p:cNvSpPr/>
          <p:nvPr/>
        </p:nvSpPr>
        <p:spPr>
          <a:xfrm>
            <a:off x="1446994" y="3603572"/>
            <a:ext cx="1102002" cy="400110"/>
          </a:xfrm>
          <a:prstGeom prst="rect">
            <a:avLst/>
          </a:prstGeom>
        </p:spPr>
        <p:txBody>
          <a:bodyPr wrap="square">
            <a:spAutoFit/>
          </a:bodyPr>
          <a:lstStyle/>
          <a:p>
            <a:pPr algn="ctr"/>
            <a:r>
              <a:rPr lang="en-US" sz="2000" b="1" dirty="0">
                <a:latin typeface="Avenir Light" panose="020B0402020203020204" pitchFamily="34" charset="77"/>
              </a:rPr>
              <a:t>corpus</a:t>
            </a:r>
            <a:endParaRPr lang="en-US" sz="2000" b="1" dirty="0">
              <a:solidFill>
                <a:schemeClr val="accent1">
                  <a:lumMod val="50000"/>
                </a:schemeClr>
              </a:solidFill>
              <a:latin typeface="Avenir Light" panose="020B0402020203020204" pitchFamily="34" charset="77"/>
            </a:endParaRPr>
          </a:p>
        </p:txBody>
      </p:sp>
      <p:pic>
        <p:nvPicPr>
          <p:cNvPr id="2" name="Picture 1">
            <a:extLst>
              <a:ext uri="{FF2B5EF4-FFF2-40B4-BE49-F238E27FC236}">
                <a16:creationId xmlns:a16="http://schemas.microsoft.com/office/drawing/2014/main" id="{DCB8BB9C-2F8D-014B-B902-2A92B235041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93141" y="2491003"/>
            <a:ext cx="811621" cy="1052297"/>
          </a:xfrm>
          <a:prstGeom prst="rect">
            <a:avLst/>
          </a:prstGeom>
        </p:spPr>
      </p:pic>
      <p:sp>
        <p:nvSpPr>
          <p:cNvPr id="14" name="Right Arrow 13">
            <a:extLst>
              <a:ext uri="{FF2B5EF4-FFF2-40B4-BE49-F238E27FC236}">
                <a16:creationId xmlns:a16="http://schemas.microsoft.com/office/drawing/2014/main" id="{ABC9D40F-A242-6D49-BC34-F75C5C77706A}"/>
              </a:ext>
            </a:extLst>
          </p:cNvPr>
          <p:cNvSpPr/>
          <p:nvPr/>
        </p:nvSpPr>
        <p:spPr>
          <a:xfrm>
            <a:off x="2666499" y="295725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D8390519-D317-284E-9AEA-62CFE8CF669B}"/>
              </a:ext>
            </a:extLst>
          </p:cNvPr>
          <p:cNvSpPr/>
          <p:nvPr/>
        </p:nvSpPr>
        <p:spPr>
          <a:xfrm>
            <a:off x="8962904" y="2896189"/>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a:extLst>
              <a:ext uri="{FF2B5EF4-FFF2-40B4-BE49-F238E27FC236}">
                <a16:creationId xmlns:a16="http://schemas.microsoft.com/office/drawing/2014/main" id="{55DD7694-A7AF-344B-9773-160A70F26DB5}"/>
              </a:ext>
            </a:extLst>
          </p:cNvPr>
          <p:cNvSpPr/>
          <p:nvPr/>
        </p:nvSpPr>
        <p:spPr>
          <a:xfrm>
            <a:off x="10017618" y="4273768"/>
            <a:ext cx="641353" cy="221991"/>
          </a:xfrm>
          <a:prstGeom prst="roundRect">
            <a:avLst/>
          </a:prstGeom>
          <a:solidFill>
            <a:srgbClr val="C023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05560C1-85D2-4D46-8729-3F8468478CF0}"/>
              </a:ext>
            </a:extLst>
          </p:cNvPr>
          <p:cNvSpPr/>
          <p:nvPr/>
        </p:nvSpPr>
        <p:spPr>
          <a:xfrm>
            <a:off x="10004080" y="4244525"/>
            <a:ext cx="697627" cy="276999"/>
          </a:xfrm>
          <a:prstGeom prst="rect">
            <a:avLst/>
          </a:prstGeom>
        </p:spPr>
        <p:txBody>
          <a:bodyPr wrap="none">
            <a:spAutoFit/>
          </a:bodyPr>
          <a:lstStyle/>
          <a:p>
            <a:r>
              <a:rPr lang="en-US" sz="1200" dirty="0">
                <a:solidFill>
                  <a:schemeClr val="bg1"/>
                </a:solidFill>
                <a:latin typeface="Avenir Book" panose="02000503020000020003" pitchFamily="2" charset="0"/>
              </a:rPr>
              <a:t>Experts</a:t>
            </a:r>
            <a:endParaRPr lang="en-US" sz="1200" dirty="0"/>
          </a:p>
        </p:txBody>
      </p:sp>
      <p:sp>
        <p:nvSpPr>
          <p:cNvPr id="40" name="Rounded Rectangle 39">
            <a:extLst>
              <a:ext uri="{FF2B5EF4-FFF2-40B4-BE49-F238E27FC236}">
                <a16:creationId xmlns:a16="http://schemas.microsoft.com/office/drawing/2014/main" id="{DF111DB7-BD4D-C348-B65C-B0623D394C5C}"/>
              </a:ext>
            </a:extLst>
          </p:cNvPr>
          <p:cNvSpPr/>
          <p:nvPr/>
        </p:nvSpPr>
        <p:spPr>
          <a:xfrm>
            <a:off x="9721042" y="4149790"/>
            <a:ext cx="1256046" cy="47947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4B3233-EF96-B141-914C-0907A884BC18}"/>
              </a:ext>
            </a:extLst>
          </p:cNvPr>
          <p:cNvSpPr/>
          <p:nvPr/>
        </p:nvSpPr>
        <p:spPr>
          <a:xfrm>
            <a:off x="9721042" y="386961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3</a:t>
            </a:r>
            <a:endParaRPr lang="en-US" sz="1400" b="1" baseline="-25000" dirty="0"/>
          </a:p>
        </p:txBody>
      </p:sp>
      <p:sp>
        <p:nvSpPr>
          <p:cNvPr id="42" name="Rounded Rectangle 41">
            <a:extLst>
              <a:ext uri="{FF2B5EF4-FFF2-40B4-BE49-F238E27FC236}">
                <a16:creationId xmlns:a16="http://schemas.microsoft.com/office/drawing/2014/main" id="{892C3C8B-0D6D-D44D-AE58-EF9993FE009B}"/>
              </a:ext>
            </a:extLst>
          </p:cNvPr>
          <p:cNvSpPr/>
          <p:nvPr/>
        </p:nvSpPr>
        <p:spPr>
          <a:xfrm>
            <a:off x="9988801" y="2087105"/>
            <a:ext cx="820812" cy="390695"/>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C22EB4F8-088D-114F-A415-55482025611C}"/>
              </a:ext>
            </a:extLst>
          </p:cNvPr>
          <p:cNvSpPr/>
          <p:nvPr/>
        </p:nvSpPr>
        <p:spPr>
          <a:xfrm>
            <a:off x="9957766" y="2820561"/>
            <a:ext cx="820507" cy="252496"/>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55C75BBD-34A1-F14C-BDD7-A424FDF690C1}"/>
              </a:ext>
            </a:extLst>
          </p:cNvPr>
          <p:cNvSpPr/>
          <p:nvPr/>
        </p:nvSpPr>
        <p:spPr>
          <a:xfrm>
            <a:off x="10251901" y="3111025"/>
            <a:ext cx="245316" cy="235693"/>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27F1046D-DF74-8E42-8938-5749162F1A12}"/>
              </a:ext>
            </a:extLst>
          </p:cNvPr>
          <p:cNvSpPr/>
          <p:nvPr/>
        </p:nvSpPr>
        <p:spPr>
          <a:xfrm>
            <a:off x="10253281" y="2528303"/>
            <a:ext cx="230804" cy="23286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786D1005-2D09-984D-8A7A-D85580BF4F8C}"/>
              </a:ext>
            </a:extLst>
          </p:cNvPr>
          <p:cNvSpPr/>
          <p:nvPr/>
        </p:nvSpPr>
        <p:spPr>
          <a:xfrm>
            <a:off x="9895186" y="3392918"/>
            <a:ext cx="972619" cy="231010"/>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9854F69-846B-894C-ADD4-8C4361A06B03}"/>
              </a:ext>
            </a:extLst>
          </p:cNvPr>
          <p:cNvSpPr/>
          <p:nvPr/>
        </p:nvSpPr>
        <p:spPr>
          <a:xfrm>
            <a:off x="9910229" y="2054473"/>
            <a:ext cx="973342" cy="461665"/>
          </a:xfrm>
          <a:prstGeom prst="rect">
            <a:avLst/>
          </a:prstGeom>
        </p:spPr>
        <p:txBody>
          <a:bodyPr wrap="square">
            <a:spAutoFit/>
          </a:bodyPr>
          <a:lstStyle/>
          <a:p>
            <a:pPr algn="ctr"/>
            <a:r>
              <a:rPr lang="en-US" sz="1200" dirty="0">
                <a:solidFill>
                  <a:schemeClr val="tx1">
                    <a:lumMod val="85000"/>
                    <a:lumOff val="15000"/>
                  </a:schemeClr>
                </a:solidFill>
                <a:latin typeface="Avenir Book" panose="02000503020000020003" pitchFamily="2" charset="0"/>
              </a:rPr>
              <a:t>mammoth</a:t>
            </a:r>
          </a:p>
          <a:p>
            <a:pPr algn="ctr"/>
            <a:r>
              <a:rPr lang="en-US" sz="1200" dirty="0">
                <a:solidFill>
                  <a:schemeClr val="tx1">
                    <a:lumMod val="85000"/>
                    <a:lumOff val="15000"/>
                  </a:schemeClr>
                </a:solidFill>
                <a:latin typeface="Avenir Book" panose="02000503020000020003" pitchFamily="2" charset="0"/>
              </a:rPr>
              <a:t>barge </a:t>
            </a:r>
            <a:endParaRPr lang="en-US" sz="1200" dirty="0"/>
          </a:p>
        </p:txBody>
      </p:sp>
      <p:sp>
        <p:nvSpPr>
          <p:cNvPr id="48" name="Rectangle 47">
            <a:extLst>
              <a:ext uri="{FF2B5EF4-FFF2-40B4-BE49-F238E27FC236}">
                <a16:creationId xmlns:a16="http://schemas.microsoft.com/office/drawing/2014/main" id="{47E4C4F3-11FA-D342-9A17-23DE8D7A953E}"/>
              </a:ext>
            </a:extLst>
          </p:cNvPr>
          <p:cNvSpPr/>
          <p:nvPr/>
        </p:nvSpPr>
        <p:spPr>
          <a:xfrm>
            <a:off x="10228579" y="2510340"/>
            <a:ext cx="316112"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 </a:t>
            </a:r>
            <a:endParaRPr lang="en-US" sz="1200" dirty="0"/>
          </a:p>
        </p:txBody>
      </p:sp>
      <p:sp>
        <p:nvSpPr>
          <p:cNvPr id="49" name="Rectangle 48">
            <a:extLst>
              <a:ext uri="{FF2B5EF4-FFF2-40B4-BE49-F238E27FC236}">
                <a16:creationId xmlns:a16="http://schemas.microsoft.com/office/drawing/2014/main" id="{BA6EEA23-E970-874A-B1CF-C04885E70BB8}"/>
              </a:ext>
            </a:extLst>
          </p:cNvPr>
          <p:cNvSpPr/>
          <p:nvPr/>
        </p:nvSpPr>
        <p:spPr>
          <a:xfrm>
            <a:off x="10222112" y="3094645"/>
            <a:ext cx="338554"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its</a:t>
            </a:r>
            <a:endParaRPr lang="en-US" sz="1200" dirty="0"/>
          </a:p>
        </p:txBody>
      </p:sp>
      <p:sp>
        <p:nvSpPr>
          <p:cNvPr id="50" name="Rectangle 49">
            <a:extLst>
              <a:ext uri="{FF2B5EF4-FFF2-40B4-BE49-F238E27FC236}">
                <a16:creationId xmlns:a16="http://schemas.microsoft.com/office/drawing/2014/main" id="{C29AB89A-330A-864A-B194-851E6C3A526D}"/>
              </a:ext>
            </a:extLst>
          </p:cNvPr>
          <p:cNvSpPr/>
          <p:nvPr/>
        </p:nvSpPr>
        <p:spPr>
          <a:xfrm>
            <a:off x="9914315" y="2826137"/>
            <a:ext cx="973343"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Ever Given </a:t>
            </a:r>
            <a:endParaRPr lang="en-US" sz="1200" dirty="0"/>
          </a:p>
        </p:txBody>
      </p:sp>
      <p:sp>
        <p:nvSpPr>
          <p:cNvPr id="51" name="Rectangle 50">
            <a:extLst>
              <a:ext uri="{FF2B5EF4-FFF2-40B4-BE49-F238E27FC236}">
                <a16:creationId xmlns:a16="http://schemas.microsoft.com/office/drawing/2014/main" id="{F43CF74E-C515-E34B-A19A-6FCC434E13A4}"/>
              </a:ext>
            </a:extLst>
          </p:cNvPr>
          <p:cNvSpPr/>
          <p:nvPr/>
        </p:nvSpPr>
        <p:spPr>
          <a:xfrm>
            <a:off x="9816952" y="3364211"/>
            <a:ext cx="1168069" cy="276999"/>
          </a:xfrm>
          <a:prstGeom prst="rect">
            <a:avLst/>
          </a:prstGeom>
        </p:spPr>
        <p:txBody>
          <a:bodyPr wrap="square">
            <a:spAutoFit/>
          </a:bodyPr>
          <a:lstStyle/>
          <a:p>
            <a:r>
              <a:rPr lang="en-US" sz="1200" dirty="0">
                <a:solidFill>
                  <a:schemeClr val="tx1">
                    <a:lumMod val="85000"/>
                    <a:lumOff val="15000"/>
                  </a:schemeClr>
                </a:solidFill>
                <a:latin typeface="Avenir Book" panose="02000503020000020003" pitchFamily="2" charset="0"/>
              </a:rPr>
              <a:t>container ship </a:t>
            </a:r>
            <a:endParaRPr lang="en-US" sz="1200" dirty="0"/>
          </a:p>
        </p:txBody>
      </p:sp>
      <p:sp>
        <p:nvSpPr>
          <p:cNvPr id="52" name="Rounded Rectangle 51">
            <a:extLst>
              <a:ext uri="{FF2B5EF4-FFF2-40B4-BE49-F238E27FC236}">
                <a16:creationId xmlns:a16="http://schemas.microsoft.com/office/drawing/2014/main" id="{39D38A50-A9DF-954C-8336-841B2FAB8A12}"/>
              </a:ext>
            </a:extLst>
          </p:cNvPr>
          <p:cNvSpPr/>
          <p:nvPr/>
        </p:nvSpPr>
        <p:spPr>
          <a:xfrm>
            <a:off x="9728975" y="1983202"/>
            <a:ext cx="1256046" cy="174803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64A3F17-660F-BF4C-BEEE-01936E38A08D}"/>
              </a:ext>
            </a:extLst>
          </p:cNvPr>
          <p:cNvSpPr/>
          <p:nvPr/>
        </p:nvSpPr>
        <p:spPr>
          <a:xfrm>
            <a:off x="9683017" y="167894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a:t>
            </a:r>
            <a:endParaRPr lang="en-US" sz="1400" b="1" baseline="-25000" dirty="0"/>
          </a:p>
        </p:txBody>
      </p:sp>
      <p:sp>
        <p:nvSpPr>
          <p:cNvPr id="5" name="Rectangle 4">
            <a:extLst>
              <a:ext uri="{FF2B5EF4-FFF2-40B4-BE49-F238E27FC236}">
                <a16:creationId xmlns:a16="http://schemas.microsoft.com/office/drawing/2014/main" id="{63BCE610-20D8-924A-B4E0-1B3597A1B7AB}"/>
              </a:ext>
            </a:extLst>
          </p:cNvPr>
          <p:cNvSpPr/>
          <p:nvPr/>
        </p:nvSpPr>
        <p:spPr>
          <a:xfrm>
            <a:off x="3489450" y="2199672"/>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2C014A-83B7-2448-B8AE-0D1DC494851A}"/>
              </a:ext>
            </a:extLst>
          </p:cNvPr>
          <p:cNvSpPr/>
          <p:nvPr/>
        </p:nvSpPr>
        <p:spPr>
          <a:xfrm>
            <a:off x="3489450" y="2539672"/>
            <a:ext cx="1256046" cy="646331"/>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Detection</a:t>
            </a:r>
          </a:p>
        </p:txBody>
      </p:sp>
      <p:sp>
        <p:nvSpPr>
          <p:cNvPr id="29" name="Right Arrow 28">
            <a:extLst>
              <a:ext uri="{FF2B5EF4-FFF2-40B4-BE49-F238E27FC236}">
                <a16:creationId xmlns:a16="http://schemas.microsoft.com/office/drawing/2014/main" id="{E1DD48E5-4B93-3447-98A5-72EA33AED86E}"/>
              </a:ext>
            </a:extLst>
          </p:cNvPr>
          <p:cNvSpPr/>
          <p:nvPr/>
        </p:nvSpPr>
        <p:spPr>
          <a:xfrm>
            <a:off x="4852218" y="2874991"/>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5C4543A-53EB-DE44-BD69-F2D616A86785}"/>
              </a:ext>
            </a:extLst>
          </p:cNvPr>
          <p:cNvSpPr/>
          <p:nvPr/>
        </p:nvSpPr>
        <p:spPr>
          <a:xfrm>
            <a:off x="5391777" y="2199672"/>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30DFF0B-CF1A-FB4E-BF13-384AEBD400C5}"/>
              </a:ext>
            </a:extLst>
          </p:cNvPr>
          <p:cNvSpPr/>
          <p:nvPr/>
        </p:nvSpPr>
        <p:spPr>
          <a:xfrm>
            <a:off x="5416479" y="2413326"/>
            <a:ext cx="1256046" cy="923330"/>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Pair Model</a:t>
            </a:r>
          </a:p>
        </p:txBody>
      </p:sp>
      <p:sp>
        <p:nvSpPr>
          <p:cNvPr id="32" name="Right Arrow 31">
            <a:extLst>
              <a:ext uri="{FF2B5EF4-FFF2-40B4-BE49-F238E27FC236}">
                <a16:creationId xmlns:a16="http://schemas.microsoft.com/office/drawing/2014/main" id="{A6F93BBF-0D40-BE46-8BD4-E9B0B1C935F5}"/>
              </a:ext>
            </a:extLst>
          </p:cNvPr>
          <p:cNvSpPr/>
          <p:nvPr/>
        </p:nvSpPr>
        <p:spPr>
          <a:xfrm>
            <a:off x="6834800" y="286542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4C52B1D-A374-0A43-B24A-AF5624884D10}"/>
              </a:ext>
            </a:extLst>
          </p:cNvPr>
          <p:cNvSpPr/>
          <p:nvPr/>
        </p:nvSpPr>
        <p:spPr>
          <a:xfrm>
            <a:off x="7386134" y="2199672"/>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0ED4A4-554E-B344-9CE8-A85A661D7FB1}"/>
              </a:ext>
            </a:extLst>
          </p:cNvPr>
          <p:cNvSpPr/>
          <p:nvPr/>
        </p:nvSpPr>
        <p:spPr>
          <a:xfrm>
            <a:off x="7397872" y="2602673"/>
            <a:ext cx="1256046" cy="369332"/>
          </a:xfrm>
          <a:prstGeom prst="rect">
            <a:avLst/>
          </a:prstGeom>
        </p:spPr>
        <p:txBody>
          <a:bodyPr wrap="square">
            <a:spAutoFit/>
          </a:bodyPr>
          <a:lstStyle/>
          <a:p>
            <a:pPr algn="ctr"/>
            <a:r>
              <a:rPr lang="en-US" b="1" dirty="0">
                <a:solidFill>
                  <a:schemeClr val="bg1"/>
                </a:solidFill>
                <a:latin typeface="Avenir Light" panose="020B0402020203020204" pitchFamily="34" charset="77"/>
              </a:rPr>
              <a:t>Clustering</a:t>
            </a:r>
          </a:p>
        </p:txBody>
      </p:sp>
      <p:sp>
        <p:nvSpPr>
          <p:cNvPr id="35" name="Left Brace 34">
            <a:extLst>
              <a:ext uri="{FF2B5EF4-FFF2-40B4-BE49-F238E27FC236}">
                <a16:creationId xmlns:a16="http://schemas.microsoft.com/office/drawing/2014/main" id="{6D8DEE77-ACB2-344F-91F5-B1B89921F182}"/>
              </a:ext>
            </a:extLst>
          </p:cNvPr>
          <p:cNvSpPr/>
          <p:nvPr/>
        </p:nvSpPr>
        <p:spPr>
          <a:xfrm rot="16200000">
            <a:off x="5798131" y="1077095"/>
            <a:ext cx="510630" cy="5818920"/>
          </a:xfrm>
          <a:prstGeom prst="leftBrace">
            <a:avLst>
              <a:gd name="adj1" fmla="val 40355"/>
              <a:gd name="adj2" fmla="val 50000"/>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29534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a:extLst>
              <a:ext uri="{FF2B5EF4-FFF2-40B4-BE49-F238E27FC236}">
                <a16:creationId xmlns:a16="http://schemas.microsoft.com/office/drawing/2014/main" id="{28ED2F6C-60A5-BE44-A03E-04673A598E35}"/>
              </a:ext>
            </a:extLst>
          </p:cNvPr>
          <p:cNvSpPr txBox="1">
            <a:spLocks/>
          </p:cNvSpPr>
          <p:nvPr/>
        </p:nvSpPr>
        <p:spPr>
          <a:xfrm>
            <a:off x="3876631" y="4177387"/>
            <a:ext cx="4200231" cy="783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4000"/>
              </a:spcBef>
              <a:buNone/>
            </a:pPr>
            <a:r>
              <a:rPr lang="en-US" b="1" dirty="0">
                <a:solidFill>
                  <a:srgbClr val="C00000"/>
                </a:solidFill>
                <a:latin typeface="Avenir Light" panose="020B0402020203020204" pitchFamily="34" charset="77"/>
              </a:rPr>
              <a:t>Coreference resolution</a:t>
            </a: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47</a:t>
            </a:fld>
            <a:endParaRPr lang="en-US"/>
          </a:p>
        </p:txBody>
      </p:sp>
      <p:sp>
        <p:nvSpPr>
          <p:cNvPr id="3" name="Rectangle 2">
            <a:extLst>
              <a:ext uri="{FF2B5EF4-FFF2-40B4-BE49-F238E27FC236}">
                <a16:creationId xmlns:a16="http://schemas.microsoft.com/office/drawing/2014/main" id="{864C41A6-716D-7E46-9E04-ACBEFB26105E}"/>
              </a:ext>
            </a:extLst>
          </p:cNvPr>
          <p:cNvSpPr/>
          <p:nvPr/>
        </p:nvSpPr>
        <p:spPr>
          <a:xfrm>
            <a:off x="1446994" y="3603572"/>
            <a:ext cx="1102002" cy="400110"/>
          </a:xfrm>
          <a:prstGeom prst="rect">
            <a:avLst/>
          </a:prstGeom>
        </p:spPr>
        <p:txBody>
          <a:bodyPr wrap="square">
            <a:spAutoFit/>
          </a:bodyPr>
          <a:lstStyle/>
          <a:p>
            <a:pPr algn="ctr"/>
            <a:r>
              <a:rPr lang="en-US" sz="2000" b="1" dirty="0">
                <a:latin typeface="Avenir Light" panose="020B0402020203020204" pitchFamily="34" charset="77"/>
              </a:rPr>
              <a:t>corpus</a:t>
            </a:r>
            <a:endParaRPr lang="en-US" sz="2000" b="1" dirty="0">
              <a:solidFill>
                <a:schemeClr val="accent1">
                  <a:lumMod val="50000"/>
                </a:schemeClr>
              </a:solidFill>
              <a:latin typeface="Avenir Light" panose="020B0402020203020204" pitchFamily="34" charset="77"/>
            </a:endParaRPr>
          </a:p>
        </p:txBody>
      </p:sp>
      <p:pic>
        <p:nvPicPr>
          <p:cNvPr id="2" name="Picture 1">
            <a:extLst>
              <a:ext uri="{FF2B5EF4-FFF2-40B4-BE49-F238E27FC236}">
                <a16:creationId xmlns:a16="http://schemas.microsoft.com/office/drawing/2014/main" id="{DCB8BB9C-2F8D-014B-B902-2A92B235041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93141" y="2491003"/>
            <a:ext cx="811621" cy="1052297"/>
          </a:xfrm>
          <a:prstGeom prst="rect">
            <a:avLst/>
          </a:prstGeom>
        </p:spPr>
      </p:pic>
      <p:sp>
        <p:nvSpPr>
          <p:cNvPr id="14" name="Right Arrow 13">
            <a:extLst>
              <a:ext uri="{FF2B5EF4-FFF2-40B4-BE49-F238E27FC236}">
                <a16:creationId xmlns:a16="http://schemas.microsoft.com/office/drawing/2014/main" id="{ABC9D40F-A242-6D49-BC34-F75C5C77706A}"/>
              </a:ext>
            </a:extLst>
          </p:cNvPr>
          <p:cNvSpPr/>
          <p:nvPr/>
        </p:nvSpPr>
        <p:spPr>
          <a:xfrm>
            <a:off x="2666499" y="295725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Brace 8">
            <a:extLst>
              <a:ext uri="{FF2B5EF4-FFF2-40B4-BE49-F238E27FC236}">
                <a16:creationId xmlns:a16="http://schemas.microsoft.com/office/drawing/2014/main" id="{B129C08E-F483-A748-B5F7-F8483EF6A802}"/>
              </a:ext>
            </a:extLst>
          </p:cNvPr>
          <p:cNvSpPr/>
          <p:nvPr/>
        </p:nvSpPr>
        <p:spPr>
          <a:xfrm rot="16200000">
            <a:off x="5798131" y="1077095"/>
            <a:ext cx="510630" cy="5818920"/>
          </a:xfrm>
          <a:prstGeom prst="leftBrace">
            <a:avLst>
              <a:gd name="adj1" fmla="val 40355"/>
              <a:gd name="adj2" fmla="val 50000"/>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ight Arrow 15">
            <a:extLst>
              <a:ext uri="{FF2B5EF4-FFF2-40B4-BE49-F238E27FC236}">
                <a16:creationId xmlns:a16="http://schemas.microsoft.com/office/drawing/2014/main" id="{D8390519-D317-284E-9AEA-62CFE8CF669B}"/>
              </a:ext>
            </a:extLst>
          </p:cNvPr>
          <p:cNvSpPr/>
          <p:nvPr/>
        </p:nvSpPr>
        <p:spPr>
          <a:xfrm>
            <a:off x="8962904" y="2896189"/>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a:extLst>
              <a:ext uri="{FF2B5EF4-FFF2-40B4-BE49-F238E27FC236}">
                <a16:creationId xmlns:a16="http://schemas.microsoft.com/office/drawing/2014/main" id="{55DD7694-A7AF-344B-9773-160A70F26DB5}"/>
              </a:ext>
            </a:extLst>
          </p:cNvPr>
          <p:cNvSpPr/>
          <p:nvPr/>
        </p:nvSpPr>
        <p:spPr>
          <a:xfrm>
            <a:off x="10017618" y="4273768"/>
            <a:ext cx="641353" cy="221991"/>
          </a:xfrm>
          <a:prstGeom prst="roundRect">
            <a:avLst/>
          </a:prstGeom>
          <a:solidFill>
            <a:srgbClr val="C023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05560C1-85D2-4D46-8729-3F8468478CF0}"/>
              </a:ext>
            </a:extLst>
          </p:cNvPr>
          <p:cNvSpPr/>
          <p:nvPr/>
        </p:nvSpPr>
        <p:spPr>
          <a:xfrm>
            <a:off x="10004080" y="4244525"/>
            <a:ext cx="697627" cy="276999"/>
          </a:xfrm>
          <a:prstGeom prst="rect">
            <a:avLst/>
          </a:prstGeom>
        </p:spPr>
        <p:txBody>
          <a:bodyPr wrap="none">
            <a:spAutoFit/>
          </a:bodyPr>
          <a:lstStyle/>
          <a:p>
            <a:r>
              <a:rPr lang="en-US" sz="1200" dirty="0">
                <a:solidFill>
                  <a:schemeClr val="bg1"/>
                </a:solidFill>
                <a:latin typeface="Avenir Book" panose="02000503020000020003" pitchFamily="2" charset="0"/>
              </a:rPr>
              <a:t>Experts</a:t>
            </a:r>
            <a:endParaRPr lang="en-US" sz="1200" dirty="0"/>
          </a:p>
        </p:txBody>
      </p:sp>
      <p:sp>
        <p:nvSpPr>
          <p:cNvPr id="40" name="Rounded Rectangle 39">
            <a:extLst>
              <a:ext uri="{FF2B5EF4-FFF2-40B4-BE49-F238E27FC236}">
                <a16:creationId xmlns:a16="http://schemas.microsoft.com/office/drawing/2014/main" id="{DF111DB7-BD4D-C348-B65C-B0623D394C5C}"/>
              </a:ext>
            </a:extLst>
          </p:cNvPr>
          <p:cNvSpPr/>
          <p:nvPr/>
        </p:nvSpPr>
        <p:spPr>
          <a:xfrm>
            <a:off x="9721042" y="4149790"/>
            <a:ext cx="1256046" cy="47947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4B3233-EF96-B141-914C-0907A884BC18}"/>
              </a:ext>
            </a:extLst>
          </p:cNvPr>
          <p:cNvSpPr/>
          <p:nvPr/>
        </p:nvSpPr>
        <p:spPr>
          <a:xfrm>
            <a:off x="9721042" y="386961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3</a:t>
            </a:r>
            <a:endParaRPr lang="en-US" sz="1400" b="1" baseline="-25000" dirty="0"/>
          </a:p>
        </p:txBody>
      </p:sp>
      <p:sp>
        <p:nvSpPr>
          <p:cNvPr id="42" name="Rounded Rectangle 41">
            <a:extLst>
              <a:ext uri="{FF2B5EF4-FFF2-40B4-BE49-F238E27FC236}">
                <a16:creationId xmlns:a16="http://schemas.microsoft.com/office/drawing/2014/main" id="{892C3C8B-0D6D-D44D-AE58-EF9993FE009B}"/>
              </a:ext>
            </a:extLst>
          </p:cNvPr>
          <p:cNvSpPr/>
          <p:nvPr/>
        </p:nvSpPr>
        <p:spPr>
          <a:xfrm>
            <a:off x="9988801" y="2087105"/>
            <a:ext cx="820812" cy="390695"/>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C22EB4F8-088D-114F-A415-55482025611C}"/>
              </a:ext>
            </a:extLst>
          </p:cNvPr>
          <p:cNvSpPr/>
          <p:nvPr/>
        </p:nvSpPr>
        <p:spPr>
          <a:xfrm>
            <a:off x="9957766" y="2820561"/>
            <a:ext cx="820507" cy="252496"/>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55C75BBD-34A1-F14C-BDD7-A424FDF690C1}"/>
              </a:ext>
            </a:extLst>
          </p:cNvPr>
          <p:cNvSpPr/>
          <p:nvPr/>
        </p:nvSpPr>
        <p:spPr>
          <a:xfrm>
            <a:off x="10251901" y="3111025"/>
            <a:ext cx="245316" cy="235693"/>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27F1046D-DF74-8E42-8938-5749162F1A12}"/>
              </a:ext>
            </a:extLst>
          </p:cNvPr>
          <p:cNvSpPr/>
          <p:nvPr/>
        </p:nvSpPr>
        <p:spPr>
          <a:xfrm>
            <a:off x="10253281" y="2528303"/>
            <a:ext cx="230804" cy="23286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786D1005-2D09-984D-8A7A-D85580BF4F8C}"/>
              </a:ext>
            </a:extLst>
          </p:cNvPr>
          <p:cNvSpPr/>
          <p:nvPr/>
        </p:nvSpPr>
        <p:spPr>
          <a:xfrm>
            <a:off x="9895186" y="3392918"/>
            <a:ext cx="972619" cy="231010"/>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9854F69-846B-894C-ADD4-8C4361A06B03}"/>
              </a:ext>
            </a:extLst>
          </p:cNvPr>
          <p:cNvSpPr/>
          <p:nvPr/>
        </p:nvSpPr>
        <p:spPr>
          <a:xfrm>
            <a:off x="9910229" y="2054473"/>
            <a:ext cx="973342" cy="461665"/>
          </a:xfrm>
          <a:prstGeom prst="rect">
            <a:avLst/>
          </a:prstGeom>
        </p:spPr>
        <p:txBody>
          <a:bodyPr wrap="square">
            <a:spAutoFit/>
          </a:bodyPr>
          <a:lstStyle/>
          <a:p>
            <a:pPr algn="ctr"/>
            <a:r>
              <a:rPr lang="en-US" sz="1200" dirty="0">
                <a:solidFill>
                  <a:schemeClr val="tx1">
                    <a:lumMod val="85000"/>
                    <a:lumOff val="15000"/>
                  </a:schemeClr>
                </a:solidFill>
                <a:latin typeface="Avenir Book" panose="02000503020000020003" pitchFamily="2" charset="0"/>
              </a:rPr>
              <a:t>mammoth</a:t>
            </a:r>
          </a:p>
          <a:p>
            <a:pPr algn="ctr"/>
            <a:r>
              <a:rPr lang="en-US" sz="1200" dirty="0">
                <a:solidFill>
                  <a:schemeClr val="tx1">
                    <a:lumMod val="85000"/>
                    <a:lumOff val="15000"/>
                  </a:schemeClr>
                </a:solidFill>
                <a:latin typeface="Avenir Book" panose="02000503020000020003" pitchFamily="2" charset="0"/>
              </a:rPr>
              <a:t>barge </a:t>
            </a:r>
            <a:endParaRPr lang="en-US" sz="1200" dirty="0"/>
          </a:p>
        </p:txBody>
      </p:sp>
      <p:sp>
        <p:nvSpPr>
          <p:cNvPr id="48" name="Rectangle 47">
            <a:extLst>
              <a:ext uri="{FF2B5EF4-FFF2-40B4-BE49-F238E27FC236}">
                <a16:creationId xmlns:a16="http://schemas.microsoft.com/office/drawing/2014/main" id="{47E4C4F3-11FA-D342-9A17-23DE8D7A953E}"/>
              </a:ext>
            </a:extLst>
          </p:cNvPr>
          <p:cNvSpPr/>
          <p:nvPr/>
        </p:nvSpPr>
        <p:spPr>
          <a:xfrm>
            <a:off x="10228579" y="2510340"/>
            <a:ext cx="316112"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 </a:t>
            </a:r>
            <a:endParaRPr lang="en-US" sz="1200" dirty="0"/>
          </a:p>
        </p:txBody>
      </p:sp>
      <p:sp>
        <p:nvSpPr>
          <p:cNvPr id="49" name="Rectangle 48">
            <a:extLst>
              <a:ext uri="{FF2B5EF4-FFF2-40B4-BE49-F238E27FC236}">
                <a16:creationId xmlns:a16="http://schemas.microsoft.com/office/drawing/2014/main" id="{BA6EEA23-E970-874A-B1CF-C04885E70BB8}"/>
              </a:ext>
            </a:extLst>
          </p:cNvPr>
          <p:cNvSpPr/>
          <p:nvPr/>
        </p:nvSpPr>
        <p:spPr>
          <a:xfrm>
            <a:off x="10222112" y="3094645"/>
            <a:ext cx="338554"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its</a:t>
            </a:r>
            <a:endParaRPr lang="en-US" sz="1200" dirty="0"/>
          </a:p>
        </p:txBody>
      </p:sp>
      <p:sp>
        <p:nvSpPr>
          <p:cNvPr id="50" name="Rectangle 49">
            <a:extLst>
              <a:ext uri="{FF2B5EF4-FFF2-40B4-BE49-F238E27FC236}">
                <a16:creationId xmlns:a16="http://schemas.microsoft.com/office/drawing/2014/main" id="{C29AB89A-330A-864A-B194-851E6C3A526D}"/>
              </a:ext>
            </a:extLst>
          </p:cNvPr>
          <p:cNvSpPr/>
          <p:nvPr/>
        </p:nvSpPr>
        <p:spPr>
          <a:xfrm>
            <a:off x="9914315" y="2826137"/>
            <a:ext cx="973343"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Ever Given </a:t>
            </a:r>
            <a:endParaRPr lang="en-US" sz="1200" dirty="0"/>
          </a:p>
        </p:txBody>
      </p:sp>
      <p:sp>
        <p:nvSpPr>
          <p:cNvPr id="51" name="Rectangle 50">
            <a:extLst>
              <a:ext uri="{FF2B5EF4-FFF2-40B4-BE49-F238E27FC236}">
                <a16:creationId xmlns:a16="http://schemas.microsoft.com/office/drawing/2014/main" id="{F43CF74E-C515-E34B-A19A-6FCC434E13A4}"/>
              </a:ext>
            </a:extLst>
          </p:cNvPr>
          <p:cNvSpPr/>
          <p:nvPr/>
        </p:nvSpPr>
        <p:spPr>
          <a:xfrm>
            <a:off x="9816952" y="3364211"/>
            <a:ext cx="1168069" cy="276999"/>
          </a:xfrm>
          <a:prstGeom prst="rect">
            <a:avLst/>
          </a:prstGeom>
        </p:spPr>
        <p:txBody>
          <a:bodyPr wrap="square">
            <a:spAutoFit/>
          </a:bodyPr>
          <a:lstStyle/>
          <a:p>
            <a:r>
              <a:rPr lang="en-US" sz="1200" dirty="0">
                <a:solidFill>
                  <a:schemeClr val="tx1">
                    <a:lumMod val="85000"/>
                    <a:lumOff val="15000"/>
                  </a:schemeClr>
                </a:solidFill>
                <a:latin typeface="Avenir Book" panose="02000503020000020003" pitchFamily="2" charset="0"/>
              </a:rPr>
              <a:t>container ship </a:t>
            </a:r>
            <a:endParaRPr lang="en-US" sz="1200" dirty="0"/>
          </a:p>
        </p:txBody>
      </p:sp>
      <p:sp>
        <p:nvSpPr>
          <p:cNvPr id="52" name="Rounded Rectangle 51">
            <a:extLst>
              <a:ext uri="{FF2B5EF4-FFF2-40B4-BE49-F238E27FC236}">
                <a16:creationId xmlns:a16="http://schemas.microsoft.com/office/drawing/2014/main" id="{39D38A50-A9DF-954C-8336-841B2FAB8A12}"/>
              </a:ext>
            </a:extLst>
          </p:cNvPr>
          <p:cNvSpPr/>
          <p:nvPr/>
        </p:nvSpPr>
        <p:spPr>
          <a:xfrm>
            <a:off x="9728975" y="1983202"/>
            <a:ext cx="1256046" cy="174803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64A3F17-660F-BF4C-BEEE-01936E38A08D}"/>
              </a:ext>
            </a:extLst>
          </p:cNvPr>
          <p:cNvSpPr/>
          <p:nvPr/>
        </p:nvSpPr>
        <p:spPr>
          <a:xfrm>
            <a:off x="9683017" y="167894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a:t>
            </a:r>
            <a:endParaRPr lang="en-US" sz="1400" b="1" baseline="-25000" dirty="0"/>
          </a:p>
        </p:txBody>
      </p:sp>
      <p:sp>
        <p:nvSpPr>
          <p:cNvPr id="5" name="Rectangle 4">
            <a:extLst>
              <a:ext uri="{FF2B5EF4-FFF2-40B4-BE49-F238E27FC236}">
                <a16:creationId xmlns:a16="http://schemas.microsoft.com/office/drawing/2014/main" id="{63BCE610-20D8-924A-B4E0-1B3597A1B7AB}"/>
              </a:ext>
            </a:extLst>
          </p:cNvPr>
          <p:cNvSpPr/>
          <p:nvPr/>
        </p:nvSpPr>
        <p:spPr>
          <a:xfrm>
            <a:off x="3489450" y="2199672"/>
            <a:ext cx="1256046" cy="1441538"/>
          </a:xfrm>
          <a:prstGeom prst="rect">
            <a:avLst/>
          </a:prstGeom>
          <a:solidFill>
            <a:schemeClr val="tx1">
              <a:lumMod val="75000"/>
              <a:lumOff val="25000"/>
            </a:schemeClr>
          </a:solidFill>
          <a:ln w="60325">
            <a:solidFill>
              <a:srgbClr val="FF0000"/>
            </a:solid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2C014A-83B7-2448-B8AE-0D1DC494851A}"/>
              </a:ext>
            </a:extLst>
          </p:cNvPr>
          <p:cNvSpPr/>
          <p:nvPr/>
        </p:nvSpPr>
        <p:spPr>
          <a:xfrm>
            <a:off x="3489450" y="2539672"/>
            <a:ext cx="1256046" cy="646331"/>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Detection</a:t>
            </a:r>
          </a:p>
        </p:txBody>
      </p:sp>
      <p:sp>
        <p:nvSpPr>
          <p:cNvPr id="29" name="Right Arrow 28">
            <a:extLst>
              <a:ext uri="{FF2B5EF4-FFF2-40B4-BE49-F238E27FC236}">
                <a16:creationId xmlns:a16="http://schemas.microsoft.com/office/drawing/2014/main" id="{E1DD48E5-4B93-3447-98A5-72EA33AED86E}"/>
              </a:ext>
            </a:extLst>
          </p:cNvPr>
          <p:cNvSpPr/>
          <p:nvPr/>
        </p:nvSpPr>
        <p:spPr>
          <a:xfrm>
            <a:off x="4852218" y="2874991"/>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5C4543A-53EB-DE44-BD69-F2D616A86785}"/>
              </a:ext>
            </a:extLst>
          </p:cNvPr>
          <p:cNvSpPr/>
          <p:nvPr/>
        </p:nvSpPr>
        <p:spPr>
          <a:xfrm>
            <a:off x="5391777" y="2199672"/>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30DFF0B-CF1A-FB4E-BF13-384AEBD400C5}"/>
              </a:ext>
            </a:extLst>
          </p:cNvPr>
          <p:cNvSpPr/>
          <p:nvPr/>
        </p:nvSpPr>
        <p:spPr>
          <a:xfrm>
            <a:off x="5416479" y="2413326"/>
            <a:ext cx="1256046" cy="923330"/>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Pair Model</a:t>
            </a:r>
          </a:p>
        </p:txBody>
      </p:sp>
      <p:sp>
        <p:nvSpPr>
          <p:cNvPr id="32" name="Right Arrow 31">
            <a:extLst>
              <a:ext uri="{FF2B5EF4-FFF2-40B4-BE49-F238E27FC236}">
                <a16:creationId xmlns:a16="http://schemas.microsoft.com/office/drawing/2014/main" id="{A6F93BBF-0D40-BE46-8BD4-E9B0B1C935F5}"/>
              </a:ext>
            </a:extLst>
          </p:cNvPr>
          <p:cNvSpPr/>
          <p:nvPr/>
        </p:nvSpPr>
        <p:spPr>
          <a:xfrm>
            <a:off x="6834800" y="286542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4C52B1D-A374-0A43-B24A-AF5624884D10}"/>
              </a:ext>
            </a:extLst>
          </p:cNvPr>
          <p:cNvSpPr/>
          <p:nvPr/>
        </p:nvSpPr>
        <p:spPr>
          <a:xfrm>
            <a:off x="7386134" y="2199672"/>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0ED4A4-554E-B344-9CE8-A85A661D7FB1}"/>
              </a:ext>
            </a:extLst>
          </p:cNvPr>
          <p:cNvSpPr/>
          <p:nvPr/>
        </p:nvSpPr>
        <p:spPr>
          <a:xfrm>
            <a:off x="7397872" y="2602673"/>
            <a:ext cx="1256046" cy="369332"/>
          </a:xfrm>
          <a:prstGeom prst="rect">
            <a:avLst/>
          </a:prstGeom>
        </p:spPr>
        <p:txBody>
          <a:bodyPr wrap="square">
            <a:spAutoFit/>
          </a:bodyPr>
          <a:lstStyle/>
          <a:p>
            <a:pPr algn="ctr"/>
            <a:r>
              <a:rPr lang="en-US" b="1" dirty="0">
                <a:solidFill>
                  <a:schemeClr val="bg1"/>
                </a:solidFill>
                <a:latin typeface="Avenir Light" panose="020B0402020203020204" pitchFamily="34" charset="77"/>
              </a:rPr>
              <a:t>Clustering</a:t>
            </a:r>
          </a:p>
        </p:txBody>
      </p:sp>
      <p:sp>
        <p:nvSpPr>
          <p:cNvPr id="35" name="Rectangle 34">
            <a:extLst>
              <a:ext uri="{FF2B5EF4-FFF2-40B4-BE49-F238E27FC236}">
                <a16:creationId xmlns:a16="http://schemas.microsoft.com/office/drawing/2014/main" id="{27D1A45B-D594-0A44-A4B0-6383DCC55308}"/>
              </a:ext>
            </a:extLst>
          </p:cNvPr>
          <p:cNvSpPr/>
          <p:nvPr/>
        </p:nvSpPr>
        <p:spPr>
          <a:xfrm>
            <a:off x="4833473" y="1270000"/>
            <a:ext cx="4054270" cy="259961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646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3DD97A-7EF8-7947-8065-632B27A1BD85}"/>
              </a:ext>
            </a:extLst>
          </p:cNvPr>
          <p:cNvSpPr/>
          <p:nvPr/>
        </p:nvSpPr>
        <p:spPr>
          <a:xfrm>
            <a:off x="375912" y="912368"/>
            <a:ext cx="5720088" cy="4669035"/>
          </a:xfrm>
          <a:prstGeom prst="rect">
            <a:avLst/>
          </a:prstGeom>
          <a:ln>
            <a:solidFill>
              <a:schemeClr val="tx1">
                <a:lumMod val="75000"/>
                <a:lumOff val="25000"/>
              </a:schemeClr>
            </a:solidFill>
          </a:ln>
        </p:spPr>
        <p:txBody>
          <a:bodyPr wrap="square">
            <a:spAutoFit/>
          </a:bodyPr>
          <a:lstStyle/>
          <a:p>
            <a:pPr>
              <a:lnSpc>
                <a:spcPct val="150000"/>
              </a:lnSpc>
            </a:pPr>
            <a:r>
              <a:rPr lang="en-US" sz="2000" b="1" dirty="0">
                <a:solidFill>
                  <a:srgbClr val="C00000"/>
                </a:solidFill>
                <a:latin typeface="Avenir Book" panose="02000503020000020003" pitchFamily="2" charset="0"/>
              </a:rPr>
              <a:t>4.6 Magnitude Quake Recorded in Sonoma County</a:t>
            </a:r>
          </a:p>
          <a:p>
            <a:pPr algn="just">
              <a:lnSpc>
                <a:spcPct val="150000"/>
              </a:lnSpc>
            </a:pPr>
            <a:r>
              <a:rPr lang="en-US" sz="2000" dirty="0">
                <a:latin typeface="Avenir Book" panose="02000503020000020003" pitchFamily="2" charset="0"/>
              </a:rPr>
              <a:t>An earthquake with a preliminary magnitude of 4.6 was recorded in the North Bay this morning, according to the U.S. Geological Survey.  The quake occurred at 2:09 a.m. about 14 miles north-northeast of Healdsburg and had a depth of 1.2 miles.  </a:t>
            </a:r>
            <a:r>
              <a:rPr lang="en-US" sz="2000" strike="sngStrike" dirty="0">
                <a:solidFill>
                  <a:schemeClr val="bg2">
                    <a:lumMod val="75000"/>
                  </a:schemeClr>
                </a:solidFill>
                <a:latin typeface="Avenir Book" panose="02000503020000020003" pitchFamily="2" charset="0"/>
              </a:rPr>
              <a:t>It was followed by a 2.9 aftershock at 2:12 a.m. and a 2.2 at 2:15 </a:t>
            </a:r>
            <a:r>
              <a:rPr lang="en-US" sz="2000" strike="sngStrike" dirty="0" err="1">
                <a:solidFill>
                  <a:schemeClr val="bg2">
                    <a:lumMod val="75000"/>
                  </a:schemeClr>
                </a:solidFill>
                <a:latin typeface="Avenir Book" panose="02000503020000020003" pitchFamily="2" charset="0"/>
              </a:rPr>
              <a:t>a.m</a:t>
            </a:r>
            <a:r>
              <a:rPr lang="en-US" sz="2000" strike="sngStrike" dirty="0">
                <a:solidFill>
                  <a:schemeClr val="bg2">
                    <a:lumMod val="75000"/>
                  </a:schemeClr>
                </a:solidFill>
                <a:latin typeface="Avenir Book" panose="02000503020000020003" pitchFamily="2" charset="0"/>
              </a:rPr>
              <a:t>… there are no reports of injuries or major damage</a:t>
            </a:r>
            <a:r>
              <a:rPr lang="en-US" sz="2000" dirty="0">
                <a:latin typeface="Avenir Book" panose="02000503020000020003" pitchFamily="2" charset="0"/>
              </a:rPr>
              <a:t>.</a:t>
            </a: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48</a:t>
            </a:fld>
            <a:endParaRPr lang="en-US"/>
          </a:p>
        </p:txBody>
      </p:sp>
      <p:sp>
        <p:nvSpPr>
          <p:cNvPr id="36" name="Rectangle 35">
            <a:extLst>
              <a:ext uri="{FF2B5EF4-FFF2-40B4-BE49-F238E27FC236}">
                <a16:creationId xmlns:a16="http://schemas.microsoft.com/office/drawing/2014/main" id="{2C83C094-5D9A-9345-871E-194B044D2E73}"/>
              </a:ext>
            </a:extLst>
          </p:cNvPr>
          <p:cNvSpPr/>
          <p:nvPr/>
        </p:nvSpPr>
        <p:spPr>
          <a:xfrm>
            <a:off x="194016" y="150184"/>
            <a:ext cx="3809869" cy="461665"/>
          </a:xfrm>
          <a:prstGeom prst="rect">
            <a:avLst/>
          </a:prstGeom>
        </p:spPr>
        <p:txBody>
          <a:bodyPr wrap="square" anchor="b">
            <a:spAutoFit/>
          </a:bodyPr>
          <a:lstStyle/>
          <a:p>
            <a:r>
              <a:rPr lang="en-US" sz="2400" b="1" dirty="0">
                <a:solidFill>
                  <a:schemeClr val="tx1">
                    <a:lumMod val="75000"/>
                    <a:lumOff val="25000"/>
                  </a:schemeClr>
                </a:solidFill>
                <a:latin typeface="Avenir Book" panose="02000503020000020003" pitchFamily="2" charset="0"/>
              </a:rPr>
              <a:t>Mention Detection</a:t>
            </a:r>
          </a:p>
        </p:txBody>
      </p:sp>
      <p:sp>
        <p:nvSpPr>
          <p:cNvPr id="37" name="Rectangle 36">
            <a:extLst>
              <a:ext uri="{FF2B5EF4-FFF2-40B4-BE49-F238E27FC236}">
                <a16:creationId xmlns:a16="http://schemas.microsoft.com/office/drawing/2014/main" id="{0847A53C-4094-D844-8C5A-9B0B55EAE996}"/>
              </a:ext>
            </a:extLst>
          </p:cNvPr>
          <p:cNvSpPr/>
          <p:nvPr/>
        </p:nvSpPr>
        <p:spPr>
          <a:xfrm>
            <a:off x="297294" y="610490"/>
            <a:ext cx="2725306" cy="1277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5" name="Rounded Rectangle 54">
            <a:extLst>
              <a:ext uri="{FF2B5EF4-FFF2-40B4-BE49-F238E27FC236}">
                <a16:creationId xmlns:a16="http://schemas.microsoft.com/office/drawing/2014/main" id="{ECE5F683-577F-F84C-B4F1-6A09AE61E808}"/>
              </a:ext>
            </a:extLst>
          </p:cNvPr>
          <p:cNvSpPr/>
          <p:nvPr/>
        </p:nvSpPr>
        <p:spPr>
          <a:xfrm>
            <a:off x="2984500" y="1019323"/>
            <a:ext cx="1168399" cy="352340"/>
          </a:xfrm>
          <a:prstGeom prst="roundRect">
            <a:avLst/>
          </a:prstGeom>
          <a:noFill/>
          <a:ln w="34925" cmpd="sng">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7" name="Rectangle 66">
            <a:extLst>
              <a:ext uri="{FF2B5EF4-FFF2-40B4-BE49-F238E27FC236}">
                <a16:creationId xmlns:a16="http://schemas.microsoft.com/office/drawing/2014/main" id="{2F96C72A-DB44-7249-B8EE-B1C33B9E14A6}"/>
              </a:ext>
            </a:extLst>
          </p:cNvPr>
          <p:cNvSpPr/>
          <p:nvPr/>
        </p:nvSpPr>
        <p:spPr>
          <a:xfrm>
            <a:off x="3235956" y="188856"/>
            <a:ext cx="8365362" cy="461665"/>
          </a:xfrm>
          <a:prstGeom prst="rect">
            <a:avLst/>
          </a:prstGeom>
        </p:spPr>
        <p:txBody>
          <a:bodyPr wrap="square" anchor="b">
            <a:spAutoFit/>
          </a:bodyPr>
          <a:lstStyle/>
          <a:p>
            <a:pPr algn="ctr"/>
            <a:r>
              <a:rPr lang="en-US" sz="2400" b="1" dirty="0">
                <a:solidFill>
                  <a:schemeClr val="accent5">
                    <a:lumMod val="50000"/>
                  </a:schemeClr>
                </a:solidFill>
                <a:latin typeface="Avenir Book" panose="02000503020000020003" pitchFamily="2" charset="0"/>
              </a:rPr>
              <a:t>Determines which spans of words constitute a mention</a:t>
            </a:r>
          </a:p>
        </p:txBody>
      </p:sp>
      <p:sp>
        <p:nvSpPr>
          <p:cNvPr id="68" name="Rectangle 67">
            <a:extLst>
              <a:ext uri="{FF2B5EF4-FFF2-40B4-BE49-F238E27FC236}">
                <a16:creationId xmlns:a16="http://schemas.microsoft.com/office/drawing/2014/main" id="{31CF403B-6573-704E-A2C6-C240D5849F89}"/>
              </a:ext>
            </a:extLst>
          </p:cNvPr>
          <p:cNvSpPr/>
          <p:nvPr/>
        </p:nvSpPr>
        <p:spPr>
          <a:xfrm>
            <a:off x="1089256" y="5894685"/>
            <a:ext cx="2990920" cy="461665"/>
          </a:xfrm>
          <a:prstGeom prst="rect">
            <a:avLst/>
          </a:prstGeom>
        </p:spPr>
        <p:txBody>
          <a:bodyPr wrap="square" anchor="b">
            <a:spAutoFit/>
          </a:bodyPr>
          <a:lstStyle/>
          <a:p>
            <a:pPr algn="ctr"/>
            <a:r>
              <a:rPr lang="en-US" sz="2400" b="1" dirty="0">
                <a:latin typeface="Avenir Book" panose="02000503020000020003" pitchFamily="2" charset="0"/>
              </a:rPr>
              <a:t>Doc 1</a:t>
            </a:r>
          </a:p>
        </p:txBody>
      </p:sp>
      <p:sp>
        <p:nvSpPr>
          <p:cNvPr id="3" name="Rectangle 2">
            <a:extLst>
              <a:ext uri="{FF2B5EF4-FFF2-40B4-BE49-F238E27FC236}">
                <a16:creationId xmlns:a16="http://schemas.microsoft.com/office/drawing/2014/main" id="{D5AC664C-9165-ED4B-B30E-35C87166057A}"/>
              </a:ext>
            </a:extLst>
          </p:cNvPr>
          <p:cNvSpPr/>
          <p:nvPr/>
        </p:nvSpPr>
        <p:spPr>
          <a:xfrm>
            <a:off x="6217912" y="927781"/>
            <a:ext cx="5720088" cy="4669035"/>
          </a:xfrm>
          <a:prstGeom prst="rect">
            <a:avLst/>
          </a:prstGeom>
          <a:ln>
            <a:solidFill>
              <a:schemeClr val="tx1">
                <a:lumMod val="75000"/>
                <a:lumOff val="25000"/>
              </a:schemeClr>
            </a:solidFill>
          </a:ln>
        </p:spPr>
        <p:txBody>
          <a:bodyPr wrap="square">
            <a:spAutoFit/>
          </a:bodyPr>
          <a:lstStyle/>
          <a:p>
            <a:pPr>
              <a:lnSpc>
                <a:spcPct val="150000"/>
              </a:lnSpc>
            </a:pPr>
            <a:r>
              <a:rPr lang="en-US" sz="2000" b="1" dirty="0">
                <a:solidFill>
                  <a:srgbClr val="C00000"/>
                </a:solidFill>
                <a:latin typeface="Avenir" panose="02000503020000020003" pitchFamily="2" charset="0"/>
              </a:rPr>
              <a:t>4.6 Magnitude Quake Rattles Sonoma County Early Thursday</a:t>
            </a:r>
          </a:p>
          <a:p>
            <a:pPr algn="just">
              <a:lnSpc>
                <a:spcPct val="150000"/>
              </a:lnSpc>
            </a:pPr>
            <a:r>
              <a:rPr lang="en-US" sz="2000" dirty="0">
                <a:solidFill>
                  <a:srgbClr val="000000"/>
                </a:solidFill>
                <a:latin typeface="Avenir" panose="02000503020000020003" pitchFamily="2" charset="0"/>
              </a:rPr>
              <a:t>An earthquake measuring 4.6 rattled Sonoma and Lake counties early Thursday, according to the U.S. Geological Survey.  </a:t>
            </a:r>
            <a:r>
              <a:rPr lang="en-US" sz="2000" strike="sngStrike" dirty="0">
                <a:solidFill>
                  <a:schemeClr val="bg2">
                    <a:lumMod val="75000"/>
                  </a:schemeClr>
                </a:solidFill>
                <a:latin typeface="Avenir" panose="02000503020000020003" pitchFamily="2" charset="0"/>
              </a:rPr>
              <a:t>The quake occurred at 2:09 a.m., about 14 miles northeast of Healdsburg, on the </a:t>
            </a:r>
            <a:r>
              <a:rPr lang="en-US" sz="2000" strike="sngStrike" dirty="0" err="1">
                <a:solidFill>
                  <a:schemeClr val="bg2">
                    <a:lumMod val="75000"/>
                  </a:schemeClr>
                </a:solidFill>
                <a:latin typeface="Avenir" panose="02000503020000020003" pitchFamily="2" charset="0"/>
              </a:rPr>
              <a:t>Maacama</a:t>
            </a:r>
            <a:r>
              <a:rPr lang="en-US" sz="2000" strike="sngStrike" dirty="0">
                <a:solidFill>
                  <a:schemeClr val="bg2">
                    <a:lumMod val="75000"/>
                  </a:schemeClr>
                </a:solidFill>
                <a:latin typeface="Avenir" panose="02000503020000020003" pitchFamily="2" charset="0"/>
              </a:rPr>
              <a:t> Fault with a depth of 12 miles.  A Sonoma County Sheriff’s dispatcher said around 7 a.m. that there had been no reports of damage or injuries.</a:t>
            </a:r>
            <a:endParaRPr lang="en-US" sz="2000" dirty="0">
              <a:solidFill>
                <a:schemeClr val="bg2">
                  <a:lumMod val="75000"/>
                </a:schemeClr>
              </a:solidFill>
              <a:effectLst/>
              <a:latin typeface="Avenir" panose="02000503020000020003" pitchFamily="2" charset="0"/>
            </a:endParaRPr>
          </a:p>
        </p:txBody>
      </p:sp>
      <p:sp>
        <p:nvSpPr>
          <p:cNvPr id="16" name="Rounded Rectangle 15">
            <a:extLst>
              <a:ext uri="{FF2B5EF4-FFF2-40B4-BE49-F238E27FC236}">
                <a16:creationId xmlns:a16="http://schemas.microsoft.com/office/drawing/2014/main" id="{EFA56849-A14F-1F40-A66E-2A46E70E8B1B}"/>
              </a:ext>
            </a:extLst>
          </p:cNvPr>
          <p:cNvSpPr/>
          <p:nvPr/>
        </p:nvSpPr>
        <p:spPr>
          <a:xfrm>
            <a:off x="8839201" y="1039368"/>
            <a:ext cx="850900" cy="352340"/>
          </a:xfrm>
          <a:prstGeom prst="roundRect">
            <a:avLst/>
          </a:prstGeom>
          <a:noFill/>
          <a:ln w="34925" cmpd="sng">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7" name="Rounded Rectangle 16">
            <a:extLst>
              <a:ext uri="{FF2B5EF4-FFF2-40B4-BE49-F238E27FC236}">
                <a16:creationId xmlns:a16="http://schemas.microsoft.com/office/drawing/2014/main" id="{A09809F4-9BE1-E64F-AFC3-28007A797275}"/>
              </a:ext>
            </a:extLst>
          </p:cNvPr>
          <p:cNvSpPr/>
          <p:nvPr/>
        </p:nvSpPr>
        <p:spPr>
          <a:xfrm>
            <a:off x="1367248" y="2403623"/>
            <a:ext cx="1118688" cy="352340"/>
          </a:xfrm>
          <a:prstGeom prst="roundRect">
            <a:avLst/>
          </a:prstGeom>
          <a:noFill/>
          <a:ln w="34925" cmpd="sng">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8" name="Rounded Rectangle 17">
            <a:extLst>
              <a:ext uri="{FF2B5EF4-FFF2-40B4-BE49-F238E27FC236}">
                <a16:creationId xmlns:a16="http://schemas.microsoft.com/office/drawing/2014/main" id="{D3AE7A10-E894-E14B-8122-B6FDEC59E10C}"/>
              </a:ext>
            </a:extLst>
          </p:cNvPr>
          <p:cNvSpPr/>
          <p:nvPr/>
        </p:nvSpPr>
        <p:spPr>
          <a:xfrm>
            <a:off x="9969437" y="1964825"/>
            <a:ext cx="850900" cy="352340"/>
          </a:xfrm>
          <a:prstGeom prst="roundRect">
            <a:avLst/>
          </a:prstGeom>
          <a:noFill/>
          <a:ln w="34925" cmpd="sng">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9" name="Rounded Rectangle 18">
            <a:extLst>
              <a:ext uri="{FF2B5EF4-FFF2-40B4-BE49-F238E27FC236}">
                <a16:creationId xmlns:a16="http://schemas.microsoft.com/office/drawing/2014/main" id="{D62DD030-55F2-9B48-8466-A2834F0B1A8B}"/>
              </a:ext>
            </a:extLst>
          </p:cNvPr>
          <p:cNvSpPr/>
          <p:nvPr/>
        </p:nvSpPr>
        <p:spPr>
          <a:xfrm>
            <a:off x="10298506" y="2429325"/>
            <a:ext cx="1639493" cy="352340"/>
          </a:xfrm>
          <a:prstGeom prst="roundRect">
            <a:avLst/>
          </a:prstGeom>
          <a:noFill/>
          <a:ln w="34925" cmpd="sng">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0" name="Rounded Rectangle 19">
            <a:extLst>
              <a:ext uri="{FF2B5EF4-FFF2-40B4-BE49-F238E27FC236}">
                <a16:creationId xmlns:a16="http://schemas.microsoft.com/office/drawing/2014/main" id="{2B99F932-0E96-A145-A308-A25181BDC85B}"/>
              </a:ext>
            </a:extLst>
          </p:cNvPr>
          <p:cNvSpPr/>
          <p:nvPr/>
        </p:nvSpPr>
        <p:spPr>
          <a:xfrm>
            <a:off x="1247196" y="3321910"/>
            <a:ext cx="1118687" cy="352340"/>
          </a:xfrm>
          <a:prstGeom prst="roundRect">
            <a:avLst/>
          </a:prstGeom>
          <a:noFill/>
          <a:ln w="34925" cmpd="sng">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1" name="Rounded Rectangle 20">
            <a:extLst>
              <a:ext uri="{FF2B5EF4-FFF2-40B4-BE49-F238E27FC236}">
                <a16:creationId xmlns:a16="http://schemas.microsoft.com/office/drawing/2014/main" id="{32317E5D-A45E-2C40-BAD4-9AF971E4EA18}"/>
              </a:ext>
            </a:extLst>
          </p:cNvPr>
          <p:cNvSpPr/>
          <p:nvPr/>
        </p:nvSpPr>
        <p:spPr>
          <a:xfrm>
            <a:off x="375912" y="2867675"/>
            <a:ext cx="1605288" cy="352340"/>
          </a:xfrm>
          <a:prstGeom prst="roundRect">
            <a:avLst/>
          </a:prstGeom>
          <a:noFill/>
          <a:ln w="34925" cmpd="sng">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2" name="Rectangle 21">
            <a:extLst>
              <a:ext uri="{FF2B5EF4-FFF2-40B4-BE49-F238E27FC236}">
                <a16:creationId xmlns:a16="http://schemas.microsoft.com/office/drawing/2014/main" id="{E87A913E-A3F4-0B49-BFED-E560E32B2732}"/>
              </a:ext>
            </a:extLst>
          </p:cNvPr>
          <p:cNvSpPr/>
          <p:nvPr/>
        </p:nvSpPr>
        <p:spPr>
          <a:xfrm>
            <a:off x="7582496" y="5863261"/>
            <a:ext cx="2990920" cy="461665"/>
          </a:xfrm>
          <a:prstGeom prst="rect">
            <a:avLst/>
          </a:prstGeom>
        </p:spPr>
        <p:txBody>
          <a:bodyPr wrap="square" anchor="b">
            <a:spAutoFit/>
          </a:bodyPr>
          <a:lstStyle/>
          <a:p>
            <a:pPr algn="ctr"/>
            <a:r>
              <a:rPr lang="en-US" sz="2400" b="1" dirty="0">
                <a:latin typeface="Avenir Book" panose="02000503020000020003" pitchFamily="2" charset="0"/>
              </a:rPr>
              <a:t>Doc 2</a:t>
            </a:r>
          </a:p>
        </p:txBody>
      </p:sp>
    </p:spTree>
    <p:extLst>
      <p:ext uri="{BB962C8B-B14F-4D97-AF65-F5344CB8AC3E}">
        <p14:creationId xmlns:p14="http://schemas.microsoft.com/office/powerpoint/2010/main" val="2840512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a:extLst>
              <a:ext uri="{FF2B5EF4-FFF2-40B4-BE49-F238E27FC236}">
                <a16:creationId xmlns:a16="http://schemas.microsoft.com/office/drawing/2014/main" id="{28ED2F6C-60A5-BE44-A03E-04673A598E35}"/>
              </a:ext>
            </a:extLst>
          </p:cNvPr>
          <p:cNvSpPr txBox="1">
            <a:spLocks/>
          </p:cNvSpPr>
          <p:nvPr/>
        </p:nvSpPr>
        <p:spPr>
          <a:xfrm>
            <a:off x="3876631" y="4177387"/>
            <a:ext cx="4200231" cy="783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4000"/>
              </a:spcBef>
              <a:buNone/>
            </a:pPr>
            <a:r>
              <a:rPr lang="en-US" b="1" dirty="0">
                <a:solidFill>
                  <a:srgbClr val="C00000"/>
                </a:solidFill>
                <a:latin typeface="Avenir Light" panose="020B0402020203020204" pitchFamily="34" charset="77"/>
              </a:rPr>
              <a:t>Coreference resolution</a:t>
            </a: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49</a:t>
            </a:fld>
            <a:endParaRPr lang="en-US"/>
          </a:p>
        </p:txBody>
      </p:sp>
      <p:sp>
        <p:nvSpPr>
          <p:cNvPr id="3" name="Rectangle 2">
            <a:extLst>
              <a:ext uri="{FF2B5EF4-FFF2-40B4-BE49-F238E27FC236}">
                <a16:creationId xmlns:a16="http://schemas.microsoft.com/office/drawing/2014/main" id="{864C41A6-716D-7E46-9E04-ACBEFB26105E}"/>
              </a:ext>
            </a:extLst>
          </p:cNvPr>
          <p:cNvSpPr/>
          <p:nvPr/>
        </p:nvSpPr>
        <p:spPr>
          <a:xfrm>
            <a:off x="1446994" y="3603572"/>
            <a:ext cx="1102002" cy="400110"/>
          </a:xfrm>
          <a:prstGeom prst="rect">
            <a:avLst/>
          </a:prstGeom>
        </p:spPr>
        <p:txBody>
          <a:bodyPr wrap="square">
            <a:spAutoFit/>
          </a:bodyPr>
          <a:lstStyle/>
          <a:p>
            <a:pPr algn="ctr"/>
            <a:r>
              <a:rPr lang="en-US" sz="2000" b="1" dirty="0">
                <a:latin typeface="Avenir Light" panose="020B0402020203020204" pitchFamily="34" charset="77"/>
              </a:rPr>
              <a:t>corpus</a:t>
            </a:r>
            <a:endParaRPr lang="en-US" sz="2000" b="1" dirty="0">
              <a:solidFill>
                <a:schemeClr val="accent1">
                  <a:lumMod val="50000"/>
                </a:schemeClr>
              </a:solidFill>
              <a:latin typeface="Avenir Light" panose="020B0402020203020204" pitchFamily="34" charset="77"/>
            </a:endParaRPr>
          </a:p>
        </p:txBody>
      </p:sp>
      <p:pic>
        <p:nvPicPr>
          <p:cNvPr id="2" name="Picture 1">
            <a:extLst>
              <a:ext uri="{FF2B5EF4-FFF2-40B4-BE49-F238E27FC236}">
                <a16:creationId xmlns:a16="http://schemas.microsoft.com/office/drawing/2014/main" id="{DCB8BB9C-2F8D-014B-B902-2A92B235041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693141" y="2491003"/>
            <a:ext cx="811621" cy="1052297"/>
          </a:xfrm>
          <a:prstGeom prst="rect">
            <a:avLst/>
          </a:prstGeom>
        </p:spPr>
      </p:pic>
      <p:sp>
        <p:nvSpPr>
          <p:cNvPr id="14" name="Right Arrow 13">
            <a:extLst>
              <a:ext uri="{FF2B5EF4-FFF2-40B4-BE49-F238E27FC236}">
                <a16:creationId xmlns:a16="http://schemas.microsoft.com/office/drawing/2014/main" id="{ABC9D40F-A242-6D49-BC34-F75C5C77706A}"/>
              </a:ext>
            </a:extLst>
          </p:cNvPr>
          <p:cNvSpPr/>
          <p:nvPr/>
        </p:nvSpPr>
        <p:spPr>
          <a:xfrm>
            <a:off x="2666499" y="295725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Brace 8">
            <a:extLst>
              <a:ext uri="{FF2B5EF4-FFF2-40B4-BE49-F238E27FC236}">
                <a16:creationId xmlns:a16="http://schemas.microsoft.com/office/drawing/2014/main" id="{B129C08E-F483-A748-B5F7-F8483EF6A802}"/>
              </a:ext>
            </a:extLst>
          </p:cNvPr>
          <p:cNvSpPr/>
          <p:nvPr/>
        </p:nvSpPr>
        <p:spPr>
          <a:xfrm rot="16200000">
            <a:off x="5798131" y="1077095"/>
            <a:ext cx="510630" cy="5818920"/>
          </a:xfrm>
          <a:prstGeom prst="leftBrace">
            <a:avLst>
              <a:gd name="adj1" fmla="val 40355"/>
              <a:gd name="adj2" fmla="val 50000"/>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ight Arrow 15">
            <a:extLst>
              <a:ext uri="{FF2B5EF4-FFF2-40B4-BE49-F238E27FC236}">
                <a16:creationId xmlns:a16="http://schemas.microsoft.com/office/drawing/2014/main" id="{D8390519-D317-284E-9AEA-62CFE8CF669B}"/>
              </a:ext>
            </a:extLst>
          </p:cNvPr>
          <p:cNvSpPr/>
          <p:nvPr/>
        </p:nvSpPr>
        <p:spPr>
          <a:xfrm>
            <a:off x="8962904" y="2896189"/>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a:extLst>
              <a:ext uri="{FF2B5EF4-FFF2-40B4-BE49-F238E27FC236}">
                <a16:creationId xmlns:a16="http://schemas.microsoft.com/office/drawing/2014/main" id="{55DD7694-A7AF-344B-9773-160A70F26DB5}"/>
              </a:ext>
            </a:extLst>
          </p:cNvPr>
          <p:cNvSpPr/>
          <p:nvPr/>
        </p:nvSpPr>
        <p:spPr>
          <a:xfrm>
            <a:off x="10017618" y="4273768"/>
            <a:ext cx="641353" cy="221991"/>
          </a:xfrm>
          <a:prstGeom prst="roundRect">
            <a:avLst/>
          </a:prstGeom>
          <a:solidFill>
            <a:srgbClr val="C023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05560C1-85D2-4D46-8729-3F8468478CF0}"/>
              </a:ext>
            </a:extLst>
          </p:cNvPr>
          <p:cNvSpPr/>
          <p:nvPr/>
        </p:nvSpPr>
        <p:spPr>
          <a:xfrm>
            <a:off x="10004080" y="4244525"/>
            <a:ext cx="697627" cy="276999"/>
          </a:xfrm>
          <a:prstGeom prst="rect">
            <a:avLst/>
          </a:prstGeom>
        </p:spPr>
        <p:txBody>
          <a:bodyPr wrap="none">
            <a:spAutoFit/>
          </a:bodyPr>
          <a:lstStyle/>
          <a:p>
            <a:r>
              <a:rPr lang="en-US" sz="1200" dirty="0">
                <a:solidFill>
                  <a:schemeClr val="bg1"/>
                </a:solidFill>
                <a:latin typeface="Avenir Book" panose="02000503020000020003" pitchFamily="2" charset="0"/>
              </a:rPr>
              <a:t>Experts</a:t>
            </a:r>
            <a:endParaRPr lang="en-US" sz="1200" dirty="0"/>
          </a:p>
        </p:txBody>
      </p:sp>
      <p:sp>
        <p:nvSpPr>
          <p:cNvPr id="40" name="Rounded Rectangle 39">
            <a:extLst>
              <a:ext uri="{FF2B5EF4-FFF2-40B4-BE49-F238E27FC236}">
                <a16:creationId xmlns:a16="http://schemas.microsoft.com/office/drawing/2014/main" id="{DF111DB7-BD4D-C348-B65C-B0623D394C5C}"/>
              </a:ext>
            </a:extLst>
          </p:cNvPr>
          <p:cNvSpPr/>
          <p:nvPr/>
        </p:nvSpPr>
        <p:spPr>
          <a:xfrm>
            <a:off x="9721042" y="4149790"/>
            <a:ext cx="1256046" cy="47947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4B3233-EF96-B141-914C-0907A884BC18}"/>
              </a:ext>
            </a:extLst>
          </p:cNvPr>
          <p:cNvSpPr/>
          <p:nvPr/>
        </p:nvSpPr>
        <p:spPr>
          <a:xfrm>
            <a:off x="9721042" y="386961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3</a:t>
            </a:r>
            <a:endParaRPr lang="en-US" sz="1400" b="1" baseline="-25000" dirty="0"/>
          </a:p>
        </p:txBody>
      </p:sp>
      <p:sp>
        <p:nvSpPr>
          <p:cNvPr id="42" name="Rounded Rectangle 41">
            <a:extLst>
              <a:ext uri="{FF2B5EF4-FFF2-40B4-BE49-F238E27FC236}">
                <a16:creationId xmlns:a16="http://schemas.microsoft.com/office/drawing/2014/main" id="{892C3C8B-0D6D-D44D-AE58-EF9993FE009B}"/>
              </a:ext>
            </a:extLst>
          </p:cNvPr>
          <p:cNvSpPr/>
          <p:nvPr/>
        </p:nvSpPr>
        <p:spPr>
          <a:xfrm>
            <a:off x="9988801" y="2087105"/>
            <a:ext cx="820812" cy="390695"/>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C22EB4F8-088D-114F-A415-55482025611C}"/>
              </a:ext>
            </a:extLst>
          </p:cNvPr>
          <p:cNvSpPr/>
          <p:nvPr/>
        </p:nvSpPr>
        <p:spPr>
          <a:xfrm>
            <a:off x="9957766" y="2820561"/>
            <a:ext cx="820507" cy="252496"/>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55C75BBD-34A1-F14C-BDD7-A424FDF690C1}"/>
              </a:ext>
            </a:extLst>
          </p:cNvPr>
          <p:cNvSpPr/>
          <p:nvPr/>
        </p:nvSpPr>
        <p:spPr>
          <a:xfrm>
            <a:off x="10251901" y="3111025"/>
            <a:ext cx="245316" cy="235693"/>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27F1046D-DF74-8E42-8938-5749162F1A12}"/>
              </a:ext>
            </a:extLst>
          </p:cNvPr>
          <p:cNvSpPr/>
          <p:nvPr/>
        </p:nvSpPr>
        <p:spPr>
          <a:xfrm>
            <a:off x="10253281" y="2528303"/>
            <a:ext cx="230804" cy="23286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786D1005-2D09-984D-8A7A-D85580BF4F8C}"/>
              </a:ext>
            </a:extLst>
          </p:cNvPr>
          <p:cNvSpPr/>
          <p:nvPr/>
        </p:nvSpPr>
        <p:spPr>
          <a:xfrm>
            <a:off x="9895186" y="3392918"/>
            <a:ext cx="972619" cy="231010"/>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9854F69-846B-894C-ADD4-8C4361A06B03}"/>
              </a:ext>
            </a:extLst>
          </p:cNvPr>
          <p:cNvSpPr/>
          <p:nvPr/>
        </p:nvSpPr>
        <p:spPr>
          <a:xfrm>
            <a:off x="9910229" y="2054473"/>
            <a:ext cx="973342" cy="461665"/>
          </a:xfrm>
          <a:prstGeom prst="rect">
            <a:avLst/>
          </a:prstGeom>
        </p:spPr>
        <p:txBody>
          <a:bodyPr wrap="square">
            <a:spAutoFit/>
          </a:bodyPr>
          <a:lstStyle/>
          <a:p>
            <a:pPr algn="ctr"/>
            <a:r>
              <a:rPr lang="en-US" sz="1200" dirty="0">
                <a:solidFill>
                  <a:schemeClr val="tx1">
                    <a:lumMod val="85000"/>
                    <a:lumOff val="15000"/>
                  </a:schemeClr>
                </a:solidFill>
                <a:latin typeface="Avenir Book" panose="02000503020000020003" pitchFamily="2" charset="0"/>
              </a:rPr>
              <a:t>mammoth</a:t>
            </a:r>
          </a:p>
          <a:p>
            <a:pPr algn="ctr"/>
            <a:r>
              <a:rPr lang="en-US" sz="1200" dirty="0">
                <a:solidFill>
                  <a:schemeClr val="tx1">
                    <a:lumMod val="85000"/>
                    <a:lumOff val="15000"/>
                  </a:schemeClr>
                </a:solidFill>
                <a:latin typeface="Avenir Book" panose="02000503020000020003" pitchFamily="2" charset="0"/>
              </a:rPr>
              <a:t>barge </a:t>
            </a:r>
            <a:endParaRPr lang="en-US" sz="1200" dirty="0"/>
          </a:p>
        </p:txBody>
      </p:sp>
      <p:sp>
        <p:nvSpPr>
          <p:cNvPr id="48" name="Rectangle 47">
            <a:extLst>
              <a:ext uri="{FF2B5EF4-FFF2-40B4-BE49-F238E27FC236}">
                <a16:creationId xmlns:a16="http://schemas.microsoft.com/office/drawing/2014/main" id="{47E4C4F3-11FA-D342-9A17-23DE8D7A953E}"/>
              </a:ext>
            </a:extLst>
          </p:cNvPr>
          <p:cNvSpPr/>
          <p:nvPr/>
        </p:nvSpPr>
        <p:spPr>
          <a:xfrm>
            <a:off x="10228579" y="2510340"/>
            <a:ext cx="316112"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 </a:t>
            </a:r>
            <a:endParaRPr lang="en-US" sz="1200" dirty="0"/>
          </a:p>
        </p:txBody>
      </p:sp>
      <p:sp>
        <p:nvSpPr>
          <p:cNvPr id="49" name="Rectangle 48">
            <a:extLst>
              <a:ext uri="{FF2B5EF4-FFF2-40B4-BE49-F238E27FC236}">
                <a16:creationId xmlns:a16="http://schemas.microsoft.com/office/drawing/2014/main" id="{BA6EEA23-E970-874A-B1CF-C04885E70BB8}"/>
              </a:ext>
            </a:extLst>
          </p:cNvPr>
          <p:cNvSpPr/>
          <p:nvPr/>
        </p:nvSpPr>
        <p:spPr>
          <a:xfrm>
            <a:off x="10222112" y="3094645"/>
            <a:ext cx="338554"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its</a:t>
            </a:r>
            <a:endParaRPr lang="en-US" sz="1200" dirty="0"/>
          </a:p>
        </p:txBody>
      </p:sp>
      <p:sp>
        <p:nvSpPr>
          <p:cNvPr id="50" name="Rectangle 49">
            <a:extLst>
              <a:ext uri="{FF2B5EF4-FFF2-40B4-BE49-F238E27FC236}">
                <a16:creationId xmlns:a16="http://schemas.microsoft.com/office/drawing/2014/main" id="{C29AB89A-330A-864A-B194-851E6C3A526D}"/>
              </a:ext>
            </a:extLst>
          </p:cNvPr>
          <p:cNvSpPr/>
          <p:nvPr/>
        </p:nvSpPr>
        <p:spPr>
          <a:xfrm>
            <a:off x="9914315" y="2826137"/>
            <a:ext cx="973343"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Ever Given </a:t>
            </a:r>
            <a:endParaRPr lang="en-US" sz="1200" dirty="0"/>
          </a:p>
        </p:txBody>
      </p:sp>
      <p:sp>
        <p:nvSpPr>
          <p:cNvPr id="51" name="Rectangle 50">
            <a:extLst>
              <a:ext uri="{FF2B5EF4-FFF2-40B4-BE49-F238E27FC236}">
                <a16:creationId xmlns:a16="http://schemas.microsoft.com/office/drawing/2014/main" id="{F43CF74E-C515-E34B-A19A-6FCC434E13A4}"/>
              </a:ext>
            </a:extLst>
          </p:cNvPr>
          <p:cNvSpPr/>
          <p:nvPr/>
        </p:nvSpPr>
        <p:spPr>
          <a:xfrm>
            <a:off x="9816952" y="3364211"/>
            <a:ext cx="1168069" cy="276999"/>
          </a:xfrm>
          <a:prstGeom prst="rect">
            <a:avLst/>
          </a:prstGeom>
        </p:spPr>
        <p:txBody>
          <a:bodyPr wrap="square">
            <a:spAutoFit/>
          </a:bodyPr>
          <a:lstStyle/>
          <a:p>
            <a:r>
              <a:rPr lang="en-US" sz="1200" dirty="0">
                <a:solidFill>
                  <a:schemeClr val="tx1">
                    <a:lumMod val="85000"/>
                    <a:lumOff val="15000"/>
                  </a:schemeClr>
                </a:solidFill>
                <a:latin typeface="Avenir Book" panose="02000503020000020003" pitchFamily="2" charset="0"/>
              </a:rPr>
              <a:t>container ship </a:t>
            </a:r>
            <a:endParaRPr lang="en-US" sz="1200" dirty="0"/>
          </a:p>
        </p:txBody>
      </p:sp>
      <p:sp>
        <p:nvSpPr>
          <p:cNvPr id="52" name="Rounded Rectangle 51">
            <a:extLst>
              <a:ext uri="{FF2B5EF4-FFF2-40B4-BE49-F238E27FC236}">
                <a16:creationId xmlns:a16="http://schemas.microsoft.com/office/drawing/2014/main" id="{39D38A50-A9DF-954C-8336-841B2FAB8A12}"/>
              </a:ext>
            </a:extLst>
          </p:cNvPr>
          <p:cNvSpPr/>
          <p:nvPr/>
        </p:nvSpPr>
        <p:spPr>
          <a:xfrm>
            <a:off x="9728975" y="1983202"/>
            <a:ext cx="1256046" cy="174803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64A3F17-660F-BF4C-BEEE-01936E38A08D}"/>
              </a:ext>
            </a:extLst>
          </p:cNvPr>
          <p:cNvSpPr/>
          <p:nvPr/>
        </p:nvSpPr>
        <p:spPr>
          <a:xfrm>
            <a:off x="9683017" y="167894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a:t>
            </a:r>
            <a:endParaRPr lang="en-US" sz="1400" b="1" baseline="-25000" dirty="0"/>
          </a:p>
        </p:txBody>
      </p:sp>
      <p:sp>
        <p:nvSpPr>
          <p:cNvPr id="5" name="Rectangle 4">
            <a:extLst>
              <a:ext uri="{FF2B5EF4-FFF2-40B4-BE49-F238E27FC236}">
                <a16:creationId xmlns:a16="http://schemas.microsoft.com/office/drawing/2014/main" id="{63BCE610-20D8-924A-B4E0-1B3597A1B7AB}"/>
              </a:ext>
            </a:extLst>
          </p:cNvPr>
          <p:cNvSpPr/>
          <p:nvPr/>
        </p:nvSpPr>
        <p:spPr>
          <a:xfrm>
            <a:off x="3489450" y="2199672"/>
            <a:ext cx="1256046" cy="1441538"/>
          </a:xfrm>
          <a:prstGeom prst="rect">
            <a:avLst/>
          </a:prstGeom>
          <a:solidFill>
            <a:schemeClr val="tx1">
              <a:lumMod val="75000"/>
              <a:lumOff val="25000"/>
            </a:schemeClr>
          </a:solidFill>
          <a:ln w="60325">
            <a:solidFill>
              <a:srgbClr val="FF0000"/>
            </a:solid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2C014A-83B7-2448-B8AE-0D1DC494851A}"/>
              </a:ext>
            </a:extLst>
          </p:cNvPr>
          <p:cNvSpPr/>
          <p:nvPr/>
        </p:nvSpPr>
        <p:spPr>
          <a:xfrm>
            <a:off x="3489450" y="2539672"/>
            <a:ext cx="1256046" cy="646331"/>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Detection</a:t>
            </a:r>
          </a:p>
        </p:txBody>
      </p:sp>
      <p:sp>
        <p:nvSpPr>
          <p:cNvPr id="29" name="Right Arrow 28">
            <a:extLst>
              <a:ext uri="{FF2B5EF4-FFF2-40B4-BE49-F238E27FC236}">
                <a16:creationId xmlns:a16="http://schemas.microsoft.com/office/drawing/2014/main" id="{E1DD48E5-4B93-3447-98A5-72EA33AED86E}"/>
              </a:ext>
            </a:extLst>
          </p:cNvPr>
          <p:cNvSpPr/>
          <p:nvPr/>
        </p:nvSpPr>
        <p:spPr>
          <a:xfrm>
            <a:off x="4852218" y="2874991"/>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5C4543A-53EB-DE44-BD69-F2D616A86785}"/>
              </a:ext>
            </a:extLst>
          </p:cNvPr>
          <p:cNvSpPr/>
          <p:nvPr/>
        </p:nvSpPr>
        <p:spPr>
          <a:xfrm>
            <a:off x="5391777" y="2199672"/>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30DFF0B-CF1A-FB4E-BF13-384AEBD400C5}"/>
              </a:ext>
            </a:extLst>
          </p:cNvPr>
          <p:cNvSpPr/>
          <p:nvPr/>
        </p:nvSpPr>
        <p:spPr>
          <a:xfrm>
            <a:off x="5416479" y="2413326"/>
            <a:ext cx="1256046" cy="923330"/>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Pair Model</a:t>
            </a:r>
          </a:p>
        </p:txBody>
      </p:sp>
      <p:sp>
        <p:nvSpPr>
          <p:cNvPr id="32" name="Right Arrow 31">
            <a:extLst>
              <a:ext uri="{FF2B5EF4-FFF2-40B4-BE49-F238E27FC236}">
                <a16:creationId xmlns:a16="http://schemas.microsoft.com/office/drawing/2014/main" id="{A6F93BBF-0D40-BE46-8BD4-E9B0B1C935F5}"/>
              </a:ext>
            </a:extLst>
          </p:cNvPr>
          <p:cNvSpPr/>
          <p:nvPr/>
        </p:nvSpPr>
        <p:spPr>
          <a:xfrm>
            <a:off x="6834800" y="286542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4C52B1D-A374-0A43-B24A-AF5624884D10}"/>
              </a:ext>
            </a:extLst>
          </p:cNvPr>
          <p:cNvSpPr/>
          <p:nvPr/>
        </p:nvSpPr>
        <p:spPr>
          <a:xfrm>
            <a:off x="7386134" y="2199672"/>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0ED4A4-554E-B344-9CE8-A85A661D7FB1}"/>
              </a:ext>
            </a:extLst>
          </p:cNvPr>
          <p:cNvSpPr/>
          <p:nvPr/>
        </p:nvSpPr>
        <p:spPr>
          <a:xfrm>
            <a:off x="7397872" y="2602673"/>
            <a:ext cx="1256046" cy="369332"/>
          </a:xfrm>
          <a:prstGeom prst="rect">
            <a:avLst/>
          </a:prstGeom>
        </p:spPr>
        <p:txBody>
          <a:bodyPr wrap="square">
            <a:spAutoFit/>
          </a:bodyPr>
          <a:lstStyle/>
          <a:p>
            <a:pPr algn="ctr"/>
            <a:r>
              <a:rPr lang="en-US" b="1" dirty="0">
                <a:solidFill>
                  <a:schemeClr val="bg1"/>
                </a:solidFill>
                <a:latin typeface="Avenir Light" panose="020B0402020203020204" pitchFamily="34" charset="77"/>
              </a:rPr>
              <a:t>Clustering</a:t>
            </a:r>
          </a:p>
        </p:txBody>
      </p:sp>
      <p:sp>
        <p:nvSpPr>
          <p:cNvPr id="35" name="Rectangle 34">
            <a:extLst>
              <a:ext uri="{FF2B5EF4-FFF2-40B4-BE49-F238E27FC236}">
                <a16:creationId xmlns:a16="http://schemas.microsoft.com/office/drawing/2014/main" id="{27D1A45B-D594-0A44-A4B0-6383DCC55308}"/>
              </a:ext>
            </a:extLst>
          </p:cNvPr>
          <p:cNvSpPr/>
          <p:nvPr/>
        </p:nvSpPr>
        <p:spPr>
          <a:xfrm>
            <a:off x="4833473" y="1270000"/>
            <a:ext cx="4054270" cy="259961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9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823E331-050F-8B4C-8D74-59B642097726}"/>
              </a:ext>
            </a:extLst>
          </p:cNvPr>
          <p:cNvSpPr/>
          <p:nvPr/>
        </p:nvSpPr>
        <p:spPr>
          <a:xfrm>
            <a:off x="2089233" y="1162571"/>
            <a:ext cx="4006767"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268DC7-6817-B34C-A156-457418092E55}"/>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690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a:extLst>
              <a:ext uri="{FF2B5EF4-FFF2-40B4-BE49-F238E27FC236}">
                <a16:creationId xmlns:a16="http://schemas.microsoft.com/office/drawing/2014/main" id="{28ED2F6C-60A5-BE44-A03E-04673A598E35}"/>
              </a:ext>
            </a:extLst>
          </p:cNvPr>
          <p:cNvSpPr txBox="1">
            <a:spLocks/>
          </p:cNvSpPr>
          <p:nvPr/>
        </p:nvSpPr>
        <p:spPr>
          <a:xfrm>
            <a:off x="3876631" y="4177387"/>
            <a:ext cx="4200231" cy="783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4000"/>
              </a:spcBef>
              <a:buNone/>
            </a:pPr>
            <a:r>
              <a:rPr lang="en-US" b="1" dirty="0">
                <a:solidFill>
                  <a:srgbClr val="C00000"/>
                </a:solidFill>
                <a:latin typeface="Avenir Light" panose="020B0402020203020204" pitchFamily="34" charset="77"/>
              </a:rPr>
              <a:t>Coreference resolution</a:t>
            </a: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50</a:t>
            </a:fld>
            <a:endParaRPr lang="en-US"/>
          </a:p>
        </p:txBody>
      </p:sp>
      <p:sp>
        <p:nvSpPr>
          <p:cNvPr id="3" name="Rectangle 2">
            <a:extLst>
              <a:ext uri="{FF2B5EF4-FFF2-40B4-BE49-F238E27FC236}">
                <a16:creationId xmlns:a16="http://schemas.microsoft.com/office/drawing/2014/main" id="{864C41A6-716D-7E46-9E04-ACBEFB26105E}"/>
              </a:ext>
            </a:extLst>
          </p:cNvPr>
          <p:cNvSpPr/>
          <p:nvPr/>
        </p:nvSpPr>
        <p:spPr>
          <a:xfrm>
            <a:off x="1446994" y="3603572"/>
            <a:ext cx="1102002" cy="400110"/>
          </a:xfrm>
          <a:prstGeom prst="rect">
            <a:avLst/>
          </a:prstGeom>
        </p:spPr>
        <p:txBody>
          <a:bodyPr wrap="square">
            <a:spAutoFit/>
          </a:bodyPr>
          <a:lstStyle/>
          <a:p>
            <a:pPr algn="ctr"/>
            <a:r>
              <a:rPr lang="en-US" sz="2000" b="1" dirty="0">
                <a:latin typeface="Avenir Light" panose="020B0402020203020204" pitchFamily="34" charset="77"/>
              </a:rPr>
              <a:t>corpus</a:t>
            </a:r>
            <a:endParaRPr lang="en-US" sz="2000" b="1" dirty="0">
              <a:solidFill>
                <a:schemeClr val="accent1">
                  <a:lumMod val="50000"/>
                </a:schemeClr>
              </a:solidFill>
              <a:latin typeface="Avenir Light" panose="020B0402020203020204" pitchFamily="34" charset="77"/>
            </a:endParaRPr>
          </a:p>
        </p:txBody>
      </p:sp>
      <p:pic>
        <p:nvPicPr>
          <p:cNvPr id="2" name="Picture 1">
            <a:extLst>
              <a:ext uri="{FF2B5EF4-FFF2-40B4-BE49-F238E27FC236}">
                <a16:creationId xmlns:a16="http://schemas.microsoft.com/office/drawing/2014/main" id="{DCB8BB9C-2F8D-014B-B902-2A92B235041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93141" y="2491003"/>
            <a:ext cx="811621" cy="1052297"/>
          </a:xfrm>
          <a:prstGeom prst="rect">
            <a:avLst/>
          </a:prstGeom>
        </p:spPr>
      </p:pic>
      <p:sp>
        <p:nvSpPr>
          <p:cNvPr id="14" name="Right Arrow 13">
            <a:extLst>
              <a:ext uri="{FF2B5EF4-FFF2-40B4-BE49-F238E27FC236}">
                <a16:creationId xmlns:a16="http://schemas.microsoft.com/office/drawing/2014/main" id="{ABC9D40F-A242-6D49-BC34-F75C5C77706A}"/>
              </a:ext>
            </a:extLst>
          </p:cNvPr>
          <p:cNvSpPr/>
          <p:nvPr/>
        </p:nvSpPr>
        <p:spPr>
          <a:xfrm>
            <a:off x="2666499" y="295725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Brace 8">
            <a:extLst>
              <a:ext uri="{FF2B5EF4-FFF2-40B4-BE49-F238E27FC236}">
                <a16:creationId xmlns:a16="http://schemas.microsoft.com/office/drawing/2014/main" id="{B129C08E-F483-A748-B5F7-F8483EF6A802}"/>
              </a:ext>
            </a:extLst>
          </p:cNvPr>
          <p:cNvSpPr/>
          <p:nvPr/>
        </p:nvSpPr>
        <p:spPr>
          <a:xfrm rot="16200000">
            <a:off x="5798131" y="1077095"/>
            <a:ext cx="510630" cy="5818920"/>
          </a:xfrm>
          <a:prstGeom prst="leftBrace">
            <a:avLst>
              <a:gd name="adj1" fmla="val 40355"/>
              <a:gd name="adj2" fmla="val 50000"/>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ight Arrow 15">
            <a:extLst>
              <a:ext uri="{FF2B5EF4-FFF2-40B4-BE49-F238E27FC236}">
                <a16:creationId xmlns:a16="http://schemas.microsoft.com/office/drawing/2014/main" id="{D8390519-D317-284E-9AEA-62CFE8CF669B}"/>
              </a:ext>
            </a:extLst>
          </p:cNvPr>
          <p:cNvSpPr/>
          <p:nvPr/>
        </p:nvSpPr>
        <p:spPr>
          <a:xfrm>
            <a:off x="8962904" y="2896189"/>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a:extLst>
              <a:ext uri="{FF2B5EF4-FFF2-40B4-BE49-F238E27FC236}">
                <a16:creationId xmlns:a16="http://schemas.microsoft.com/office/drawing/2014/main" id="{55DD7694-A7AF-344B-9773-160A70F26DB5}"/>
              </a:ext>
            </a:extLst>
          </p:cNvPr>
          <p:cNvSpPr/>
          <p:nvPr/>
        </p:nvSpPr>
        <p:spPr>
          <a:xfrm>
            <a:off x="10017618" y="4273768"/>
            <a:ext cx="641353" cy="221991"/>
          </a:xfrm>
          <a:prstGeom prst="roundRect">
            <a:avLst/>
          </a:prstGeom>
          <a:solidFill>
            <a:srgbClr val="C023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05560C1-85D2-4D46-8729-3F8468478CF0}"/>
              </a:ext>
            </a:extLst>
          </p:cNvPr>
          <p:cNvSpPr/>
          <p:nvPr/>
        </p:nvSpPr>
        <p:spPr>
          <a:xfrm>
            <a:off x="10004080" y="4244525"/>
            <a:ext cx="697627" cy="276999"/>
          </a:xfrm>
          <a:prstGeom prst="rect">
            <a:avLst/>
          </a:prstGeom>
        </p:spPr>
        <p:txBody>
          <a:bodyPr wrap="none">
            <a:spAutoFit/>
          </a:bodyPr>
          <a:lstStyle/>
          <a:p>
            <a:r>
              <a:rPr lang="en-US" sz="1200" dirty="0">
                <a:solidFill>
                  <a:schemeClr val="bg1"/>
                </a:solidFill>
                <a:latin typeface="Avenir Book" panose="02000503020000020003" pitchFamily="2" charset="0"/>
              </a:rPr>
              <a:t>Experts</a:t>
            </a:r>
            <a:endParaRPr lang="en-US" sz="1200" dirty="0"/>
          </a:p>
        </p:txBody>
      </p:sp>
      <p:sp>
        <p:nvSpPr>
          <p:cNvPr id="40" name="Rounded Rectangle 39">
            <a:extLst>
              <a:ext uri="{FF2B5EF4-FFF2-40B4-BE49-F238E27FC236}">
                <a16:creationId xmlns:a16="http://schemas.microsoft.com/office/drawing/2014/main" id="{DF111DB7-BD4D-C348-B65C-B0623D394C5C}"/>
              </a:ext>
            </a:extLst>
          </p:cNvPr>
          <p:cNvSpPr/>
          <p:nvPr/>
        </p:nvSpPr>
        <p:spPr>
          <a:xfrm>
            <a:off x="9721042" y="4149790"/>
            <a:ext cx="1256046" cy="47947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4B3233-EF96-B141-914C-0907A884BC18}"/>
              </a:ext>
            </a:extLst>
          </p:cNvPr>
          <p:cNvSpPr/>
          <p:nvPr/>
        </p:nvSpPr>
        <p:spPr>
          <a:xfrm>
            <a:off x="9721042" y="386961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3</a:t>
            </a:r>
            <a:endParaRPr lang="en-US" sz="1400" b="1" baseline="-25000" dirty="0"/>
          </a:p>
        </p:txBody>
      </p:sp>
      <p:sp>
        <p:nvSpPr>
          <p:cNvPr id="42" name="Rounded Rectangle 41">
            <a:extLst>
              <a:ext uri="{FF2B5EF4-FFF2-40B4-BE49-F238E27FC236}">
                <a16:creationId xmlns:a16="http://schemas.microsoft.com/office/drawing/2014/main" id="{892C3C8B-0D6D-D44D-AE58-EF9993FE009B}"/>
              </a:ext>
            </a:extLst>
          </p:cNvPr>
          <p:cNvSpPr/>
          <p:nvPr/>
        </p:nvSpPr>
        <p:spPr>
          <a:xfrm>
            <a:off x="9988801" y="2087105"/>
            <a:ext cx="820812" cy="390695"/>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C22EB4F8-088D-114F-A415-55482025611C}"/>
              </a:ext>
            </a:extLst>
          </p:cNvPr>
          <p:cNvSpPr/>
          <p:nvPr/>
        </p:nvSpPr>
        <p:spPr>
          <a:xfrm>
            <a:off x="9957766" y="2820561"/>
            <a:ext cx="820507" cy="252496"/>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55C75BBD-34A1-F14C-BDD7-A424FDF690C1}"/>
              </a:ext>
            </a:extLst>
          </p:cNvPr>
          <p:cNvSpPr/>
          <p:nvPr/>
        </p:nvSpPr>
        <p:spPr>
          <a:xfrm>
            <a:off x="10251901" y="3111025"/>
            <a:ext cx="245316" cy="235693"/>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27F1046D-DF74-8E42-8938-5749162F1A12}"/>
              </a:ext>
            </a:extLst>
          </p:cNvPr>
          <p:cNvSpPr/>
          <p:nvPr/>
        </p:nvSpPr>
        <p:spPr>
          <a:xfrm>
            <a:off x="10253281" y="2528303"/>
            <a:ext cx="230804" cy="23286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786D1005-2D09-984D-8A7A-D85580BF4F8C}"/>
              </a:ext>
            </a:extLst>
          </p:cNvPr>
          <p:cNvSpPr/>
          <p:nvPr/>
        </p:nvSpPr>
        <p:spPr>
          <a:xfrm>
            <a:off x="9895186" y="3392918"/>
            <a:ext cx="972619" cy="231010"/>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9854F69-846B-894C-ADD4-8C4361A06B03}"/>
              </a:ext>
            </a:extLst>
          </p:cNvPr>
          <p:cNvSpPr/>
          <p:nvPr/>
        </p:nvSpPr>
        <p:spPr>
          <a:xfrm>
            <a:off x="9910229" y="2054473"/>
            <a:ext cx="973342" cy="461665"/>
          </a:xfrm>
          <a:prstGeom prst="rect">
            <a:avLst/>
          </a:prstGeom>
        </p:spPr>
        <p:txBody>
          <a:bodyPr wrap="square">
            <a:spAutoFit/>
          </a:bodyPr>
          <a:lstStyle/>
          <a:p>
            <a:pPr algn="ctr"/>
            <a:r>
              <a:rPr lang="en-US" sz="1200" dirty="0">
                <a:solidFill>
                  <a:schemeClr val="tx1">
                    <a:lumMod val="85000"/>
                    <a:lumOff val="15000"/>
                  </a:schemeClr>
                </a:solidFill>
                <a:latin typeface="Avenir Book" panose="02000503020000020003" pitchFamily="2" charset="0"/>
              </a:rPr>
              <a:t>mammoth</a:t>
            </a:r>
          </a:p>
          <a:p>
            <a:pPr algn="ctr"/>
            <a:r>
              <a:rPr lang="en-US" sz="1200" dirty="0">
                <a:solidFill>
                  <a:schemeClr val="tx1">
                    <a:lumMod val="85000"/>
                    <a:lumOff val="15000"/>
                  </a:schemeClr>
                </a:solidFill>
                <a:latin typeface="Avenir Book" panose="02000503020000020003" pitchFamily="2" charset="0"/>
              </a:rPr>
              <a:t>barge </a:t>
            </a:r>
            <a:endParaRPr lang="en-US" sz="1200" dirty="0"/>
          </a:p>
        </p:txBody>
      </p:sp>
      <p:sp>
        <p:nvSpPr>
          <p:cNvPr id="48" name="Rectangle 47">
            <a:extLst>
              <a:ext uri="{FF2B5EF4-FFF2-40B4-BE49-F238E27FC236}">
                <a16:creationId xmlns:a16="http://schemas.microsoft.com/office/drawing/2014/main" id="{47E4C4F3-11FA-D342-9A17-23DE8D7A953E}"/>
              </a:ext>
            </a:extLst>
          </p:cNvPr>
          <p:cNvSpPr/>
          <p:nvPr/>
        </p:nvSpPr>
        <p:spPr>
          <a:xfrm>
            <a:off x="10228579" y="2510340"/>
            <a:ext cx="316112"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 </a:t>
            </a:r>
            <a:endParaRPr lang="en-US" sz="1200" dirty="0"/>
          </a:p>
        </p:txBody>
      </p:sp>
      <p:sp>
        <p:nvSpPr>
          <p:cNvPr id="49" name="Rectangle 48">
            <a:extLst>
              <a:ext uri="{FF2B5EF4-FFF2-40B4-BE49-F238E27FC236}">
                <a16:creationId xmlns:a16="http://schemas.microsoft.com/office/drawing/2014/main" id="{BA6EEA23-E970-874A-B1CF-C04885E70BB8}"/>
              </a:ext>
            </a:extLst>
          </p:cNvPr>
          <p:cNvSpPr/>
          <p:nvPr/>
        </p:nvSpPr>
        <p:spPr>
          <a:xfrm>
            <a:off x="10222112" y="3094645"/>
            <a:ext cx="338554"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its</a:t>
            </a:r>
            <a:endParaRPr lang="en-US" sz="1200" dirty="0"/>
          </a:p>
        </p:txBody>
      </p:sp>
      <p:sp>
        <p:nvSpPr>
          <p:cNvPr id="50" name="Rectangle 49">
            <a:extLst>
              <a:ext uri="{FF2B5EF4-FFF2-40B4-BE49-F238E27FC236}">
                <a16:creationId xmlns:a16="http://schemas.microsoft.com/office/drawing/2014/main" id="{C29AB89A-330A-864A-B194-851E6C3A526D}"/>
              </a:ext>
            </a:extLst>
          </p:cNvPr>
          <p:cNvSpPr/>
          <p:nvPr/>
        </p:nvSpPr>
        <p:spPr>
          <a:xfrm>
            <a:off x="9914315" y="2826137"/>
            <a:ext cx="973343"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Ever Given </a:t>
            </a:r>
            <a:endParaRPr lang="en-US" sz="1200" dirty="0"/>
          </a:p>
        </p:txBody>
      </p:sp>
      <p:sp>
        <p:nvSpPr>
          <p:cNvPr id="51" name="Rectangle 50">
            <a:extLst>
              <a:ext uri="{FF2B5EF4-FFF2-40B4-BE49-F238E27FC236}">
                <a16:creationId xmlns:a16="http://schemas.microsoft.com/office/drawing/2014/main" id="{F43CF74E-C515-E34B-A19A-6FCC434E13A4}"/>
              </a:ext>
            </a:extLst>
          </p:cNvPr>
          <p:cNvSpPr/>
          <p:nvPr/>
        </p:nvSpPr>
        <p:spPr>
          <a:xfrm>
            <a:off x="9816952" y="3364211"/>
            <a:ext cx="1168069" cy="276999"/>
          </a:xfrm>
          <a:prstGeom prst="rect">
            <a:avLst/>
          </a:prstGeom>
        </p:spPr>
        <p:txBody>
          <a:bodyPr wrap="square">
            <a:spAutoFit/>
          </a:bodyPr>
          <a:lstStyle/>
          <a:p>
            <a:r>
              <a:rPr lang="en-US" sz="1200" dirty="0">
                <a:solidFill>
                  <a:schemeClr val="tx1">
                    <a:lumMod val="85000"/>
                    <a:lumOff val="15000"/>
                  </a:schemeClr>
                </a:solidFill>
                <a:latin typeface="Avenir Book" panose="02000503020000020003" pitchFamily="2" charset="0"/>
              </a:rPr>
              <a:t>container ship </a:t>
            </a:r>
            <a:endParaRPr lang="en-US" sz="1200" dirty="0"/>
          </a:p>
        </p:txBody>
      </p:sp>
      <p:sp>
        <p:nvSpPr>
          <p:cNvPr id="52" name="Rounded Rectangle 51">
            <a:extLst>
              <a:ext uri="{FF2B5EF4-FFF2-40B4-BE49-F238E27FC236}">
                <a16:creationId xmlns:a16="http://schemas.microsoft.com/office/drawing/2014/main" id="{39D38A50-A9DF-954C-8336-841B2FAB8A12}"/>
              </a:ext>
            </a:extLst>
          </p:cNvPr>
          <p:cNvSpPr/>
          <p:nvPr/>
        </p:nvSpPr>
        <p:spPr>
          <a:xfrm>
            <a:off x="9728975" y="1983202"/>
            <a:ext cx="1256046" cy="174803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64A3F17-660F-BF4C-BEEE-01936E38A08D}"/>
              </a:ext>
            </a:extLst>
          </p:cNvPr>
          <p:cNvSpPr/>
          <p:nvPr/>
        </p:nvSpPr>
        <p:spPr>
          <a:xfrm>
            <a:off x="9683017" y="167894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a:t>
            </a:r>
            <a:endParaRPr lang="en-US" sz="1400" b="1" baseline="-25000" dirty="0"/>
          </a:p>
        </p:txBody>
      </p:sp>
      <p:sp>
        <p:nvSpPr>
          <p:cNvPr id="5" name="Rectangle 4">
            <a:extLst>
              <a:ext uri="{FF2B5EF4-FFF2-40B4-BE49-F238E27FC236}">
                <a16:creationId xmlns:a16="http://schemas.microsoft.com/office/drawing/2014/main" id="{63BCE610-20D8-924A-B4E0-1B3597A1B7AB}"/>
              </a:ext>
            </a:extLst>
          </p:cNvPr>
          <p:cNvSpPr/>
          <p:nvPr/>
        </p:nvSpPr>
        <p:spPr>
          <a:xfrm>
            <a:off x="3489450" y="2199672"/>
            <a:ext cx="1256046" cy="1441538"/>
          </a:xfrm>
          <a:prstGeom prst="rect">
            <a:avLst/>
          </a:prstGeom>
          <a:solidFill>
            <a:schemeClr val="tx1">
              <a:lumMod val="75000"/>
              <a:lumOff val="25000"/>
            </a:schemeClr>
          </a:solidFill>
          <a:ln w="60325">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2C014A-83B7-2448-B8AE-0D1DC494851A}"/>
              </a:ext>
            </a:extLst>
          </p:cNvPr>
          <p:cNvSpPr/>
          <p:nvPr/>
        </p:nvSpPr>
        <p:spPr>
          <a:xfrm>
            <a:off x="3489450" y="2539672"/>
            <a:ext cx="1256046" cy="646331"/>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Detection</a:t>
            </a:r>
          </a:p>
        </p:txBody>
      </p:sp>
      <p:sp>
        <p:nvSpPr>
          <p:cNvPr id="29" name="Right Arrow 28">
            <a:extLst>
              <a:ext uri="{FF2B5EF4-FFF2-40B4-BE49-F238E27FC236}">
                <a16:creationId xmlns:a16="http://schemas.microsoft.com/office/drawing/2014/main" id="{E1DD48E5-4B93-3447-98A5-72EA33AED86E}"/>
              </a:ext>
            </a:extLst>
          </p:cNvPr>
          <p:cNvSpPr/>
          <p:nvPr/>
        </p:nvSpPr>
        <p:spPr>
          <a:xfrm>
            <a:off x="4852218" y="2874991"/>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5C4543A-53EB-DE44-BD69-F2D616A86785}"/>
              </a:ext>
            </a:extLst>
          </p:cNvPr>
          <p:cNvSpPr/>
          <p:nvPr/>
        </p:nvSpPr>
        <p:spPr>
          <a:xfrm>
            <a:off x="5391777" y="2199672"/>
            <a:ext cx="1256046" cy="1441538"/>
          </a:xfrm>
          <a:prstGeom prst="rect">
            <a:avLst/>
          </a:prstGeom>
          <a:solidFill>
            <a:schemeClr val="tx1">
              <a:lumMod val="75000"/>
              <a:lumOff val="25000"/>
            </a:schemeClr>
          </a:solidFill>
          <a:ln w="60325">
            <a:solidFill>
              <a:srgbClr val="FF0000"/>
            </a:solid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30DFF0B-CF1A-FB4E-BF13-384AEBD400C5}"/>
              </a:ext>
            </a:extLst>
          </p:cNvPr>
          <p:cNvSpPr/>
          <p:nvPr/>
        </p:nvSpPr>
        <p:spPr>
          <a:xfrm>
            <a:off x="5416479" y="2413326"/>
            <a:ext cx="1256046" cy="923330"/>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Pair Model</a:t>
            </a:r>
          </a:p>
        </p:txBody>
      </p:sp>
      <p:sp>
        <p:nvSpPr>
          <p:cNvPr id="32" name="Right Arrow 31">
            <a:extLst>
              <a:ext uri="{FF2B5EF4-FFF2-40B4-BE49-F238E27FC236}">
                <a16:creationId xmlns:a16="http://schemas.microsoft.com/office/drawing/2014/main" id="{A6F93BBF-0D40-BE46-8BD4-E9B0B1C935F5}"/>
              </a:ext>
            </a:extLst>
          </p:cNvPr>
          <p:cNvSpPr/>
          <p:nvPr/>
        </p:nvSpPr>
        <p:spPr>
          <a:xfrm>
            <a:off x="6834800" y="286542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4C52B1D-A374-0A43-B24A-AF5624884D10}"/>
              </a:ext>
            </a:extLst>
          </p:cNvPr>
          <p:cNvSpPr/>
          <p:nvPr/>
        </p:nvSpPr>
        <p:spPr>
          <a:xfrm>
            <a:off x="7386134" y="2199672"/>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0ED4A4-554E-B344-9CE8-A85A661D7FB1}"/>
              </a:ext>
            </a:extLst>
          </p:cNvPr>
          <p:cNvSpPr/>
          <p:nvPr/>
        </p:nvSpPr>
        <p:spPr>
          <a:xfrm>
            <a:off x="7397872" y="2602673"/>
            <a:ext cx="1256046" cy="369332"/>
          </a:xfrm>
          <a:prstGeom prst="rect">
            <a:avLst/>
          </a:prstGeom>
        </p:spPr>
        <p:txBody>
          <a:bodyPr wrap="square">
            <a:spAutoFit/>
          </a:bodyPr>
          <a:lstStyle/>
          <a:p>
            <a:pPr algn="ctr"/>
            <a:r>
              <a:rPr lang="en-US" b="1" dirty="0">
                <a:solidFill>
                  <a:schemeClr val="bg1"/>
                </a:solidFill>
                <a:latin typeface="Avenir Light" panose="020B0402020203020204" pitchFamily="34" charset="77"/>
              </a:rPr>
              <a:t>Clustering</a:t>
            </a:r>
          </a:p>
        </p:txBody>
      </p:sp>
      <p:sp>
        <p:nvSpPr>
          <p:cNvPr id="35" name="Rectangle 34">
            <a:extLst>
              <a:ext uri="{FF2B5EF4-FFF2-40B4-BE49-F238E27FC236}">
                <a16:creationId xmlns:a16="http://schemas.microsoft.com/office/drawing/2014/main" id="{27D1A45B-D594-0A44-A4B0-6383DCC55308}"/>
              </a:ext>
            </a:extLst>
          </p:cNvPr>
          <p:cNvSpPr/>
          <p:nvPr/>
        </p:nvSpPr>
        <p:spPr>
          <a:xfrm>
            <a:off x="6691273" y="1270000"/>
            <a:ext cx="2196469" cy="259961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3152C94-3A80-D242-972F-E9303254254F}"/>
              </a:ext>
            </a:extLst>
          </p:cNvPr>
          <p:cNvSpPr/>
          <p:nvPr/>
        </p:nvSpPr>
        <p:spPr>
          <a:xfrm>
            <a:off x="3365471" y="1983201"/>
            <a:ext cx="1962857" cy="174803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47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51</a:t>
            </a:fld>
            <a:endParaRPr lang="en-US"/>
          </a:p>
        </p:txBody>
      </p:sp>
      <p:sp>
        <p:nvSpPr>
          <p:cNvPr id="36" name="Rectangle 35">
            <a:extLst>
              <a:ext uri="{FF2B5EF4-FFF2-40B4-BE49-F238E27FC236}">
                <a16:creationId xmlns:a16="http://schemas.microsoft.com/office/drawing/2014/main" id="{2C83C094-5D9A-9345-871E-194B044D2E73}"/>
              </a:ext>
            </a:extLst>
          </p:cNvPr>
          <p:cNvSpPr/>
          <p:nvPr/>
        </p:nvSpPr>
        <p:spPr>
          <a:xfrm>
            <a:off x="194016" y="150184"/>
            <a:ext cx="3809869" cy="461665"/>
          </a:xfrm>
          <a:prstGeom prst="rect">
            <a:avLst/>
          </a:prstGeom>
        </p:spPr>
        <p:txBody>
          <a:bodyPr wrap="square" anchor="b">
            <a:spAutoFit/>
          </a:bodyPr>
          <a:lstStyle/>
          <a:p>
            <a:r>
              <a:rPr lang="en-US" sz="2400" b="1" dirty="0">
                <a:solidFill>
                  <a:schemeClr val="tx1">
                    <a:lumMod val="75000"/>
                    <a:lumOff val="25000"/>
                  </a:schemeClr>
                </a:solidFill>
                <a:latin typeface="Avenir Book" panose="02000503020000020003" pitchFamily="2" charset="0"/>
              </a:rPr>
              <a:t>Mention Pair Model</a:t>
            </a:r>
          </a:p>
        </p:txBody>
      </p:sp>
      <p:sp>
        <p:nvSpPr>
          <p:cNvPr id="37" name="Rectangle 36">
            <a:extLst>
              <a:ext uri="{FF2B5EF4-FFF2-40B4-BE49-F238E27FC236}">
                <a16:creationId xmlns:a16="http://schemas.microsoft.com/office/drawing/2014/main" id="{0847A53C-4094-D844-8C5A-9B0B55EAE996}"/>
              </a:ext>
            </a:extLst>
          </p:cNvPr>
          <p:cNvSpPr/>
          <p:nvPr/>
        </p:nvSpPr>
        <p:spPr>
          <a:xfrm>
            <a:off x="297294" y="610490"/>
            <a:ext cx="2725306" cy="1277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67" name="Rectangle 66">
            <a:extLst>
              <a:ext uri="{FF2B5EF4-FFF2-40B4-BE49-F238E27FC236}">
                <a16:creationId xmlns:a16="http://schemas.microsoft.com/office/drawing/2014/main" id="{2F96C72A-DB44-7249-B8EE-B1C33B9E14A6}"/>
              </a:ext>
            </a:extLst>
          </p:cNvPr>
          <p:cNvSpPr/>
          <p:nvPr/>
        </p:nvSpPr>
        <p:spPr>
          <a:xfrm>
            <a:off x="2098950" y="1022769"/>
            <a:ext cx="8365362" cy="461665"/>
          </a:xfrm>
          <a:prstGeom prst="rect">
            <a:avLst/>
          </a:prstGeom>
        </p:spPr>
        <p:txBody>
          <a:bodyPr wrap="square" anchor="b">
            <a:spAutoFit/>
          </a:bodyPr>
          <a:lstStyle/>
          <a:p>
            <a:pPr algn="ctr"/>
            <a:r>
              <a:rPr lang="en-US" sz="2400" b="1" dirty="0">
                <a:latin typeface="Avenir Book" panose="02000503020000020003" pitchFamily="2" charset="0"/>
              </a:rPr>
              <a:t>Calculates a coref probability for all pairs of mentions</a:t>
            </a:r>
          </a:p>
        </p:txBody>
      </p:sp>
      <p:sp>
        <p:nvSpPr>
          <p:cNvPr id="19" name="Rounded Rectangle 18">
            <a:extLst>
              <a:ext uri="{FF2B5EF4-FFF2-40B4-BE49-F238E27FC236}">
                <a16:creationId xmlns:a16="http://schemas.microsoft.com/office/drawing/2014/main" id="{894BB006-FF5F-914B-99D6-120A8ECDC136}"/>
              </a:ext>
            </a:extLst>
          </p:cNvPr>
          <p:cNvSpPr/>
          <p:nvPr/>
        </p:nvSpPr>
        <p:spPr>
          <a:xfrm>
            <a:off x="3559672" y="5472312"/>
            <a:ext cx="1631825" cy="352339"/>
          </a:xfrm>
          <a:prstGeom prst="roundRect">
            <a:avLst/>
          </a:prstGeom>
          <a:no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660151FE-AF96-FD41-8912-5DD2D3191062}"/>
              </a:ext>
            </a:extLst>
          </p:cNvPr>
          <p:cNvSpPr/>
          <p:nvPr/>
        </p:nvSpPr>
        <p:spPr>
          <a:xfrm>
            <a:off x="6621454" y="5468614"/>
            <a:ext cx="1270058" cy="352340"/>
          </a:xfrm>
          <a:prstGeom prst="roundRect">
            <a:avLst/>
          </a:prstGeom>
          <a:no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79BE77FB-DC15-7B43-99B8-B9EE16CBE80B}"/>
              </a:ext>
            </a:extLst>
          </p:cNvPr>
          <p:cNvSpPr/>
          <p:nvPr/>
        </p:nvSpPr>
        <p:spPr>
          <a:xfrm>
            <a:off x="8403810" y="3758007"/>
            <a:ext cx="831321" cy="352339"/>
          </a:xfrm>
          <a:prstGeom prst="roundRect">
            <a:avLst/>
          </a:prstGeom>
          <a:no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5B3792B0-C049-674A-997D-49E6E674FC24}"/>
              </a:ext>
            </a:extLst>
          </p:cNvPr>
          <p:cNvSpPr/>
          <p:nvPr/>
        </p:nvSpPr>
        <p:spPr>
          <a:xfrm>
            <a:off x="6977668" y="2520883"/>
            <a:ext cx="780437" cy="352339"/>
          </a:xfrm>
          <a:prstGeom prst="roundRect">
            <a:avLst/>
          </a:prstGeom>
          <a:no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39F5C6A0-00E2-954F-B612-0E75F818803F}"/>
              </a:ext>
            </a:extLst>
          </p:cNvPr>
          <p:cNvSpPr/>
          <p:nvPr/>
        </p:nvSpPr>
        <p:spPr>
          <a:xfrm>
            <a:off x="4354194" y="2487833"/>
            <a:ext cx="867401" cy="352339"/>
          </a:xfrm>
          <a:prstGeom prst="roundRect">
            <a:avLst/>
          </a:prstGeom>
          <a:no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3B4C08DF-B000-FB41-BCDA-3A308091BC37}"/>
              </a:ext>
            </a:extLst>
          </p:cNvPr>
          <p:cNvSpPr/>
          <p:nvPr/>
        </p:nvSpPr>
        <p:spPr>
          <a:xfrm>
            <a:off x="2299995" y="3758005"/>
            <a:ext cx="1265566" cy="352341"/>
          </a:xfrm>
          <a:prstGeom prst="roundRect">
            <a:avLst/>
          </a:prstGeom>
          <a:no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BB39420-894F-2743-ADBD-A5A9743876D1}"/>
              </a:ext>
            </a:extLst>
          </p:cNvPr>
          <p:cNvSpPr/>
          <p:nvPr/>
        </p:nvSpPr>
        <p:spPr>
          <a:xfrm>
            <a:off x="3619262" y="5474863"/>
            <a:ext cx="1478931" cy="369332"/>
          </a:xfrm>
          <a:prstGeom prst="rect">
            <a:avLst/>
          </a:prstGeom>
        </p:spPr>
        <p:txBody>
          <a:bodyPr wrap="none">
            <a:spAutoFit/>
          </a:bodyPr>
          <a:lstStyle/>
          <a:p>
            <a:r>
              <a:rPr lang="en-US" dirty="0">
                <a:latin typeface="Avenir Book" panose="02000503020000020003" pitchFamily="2" charset="0"/>
              </a:rPr>
              <a:t>according to</a:t>
            </a:r>
            <a:endParaRPr lang="en-US" dirty="0"/>
          </a:p>
        </p:txBody>
      </p:sp>
      <p:sp>
        <p:nvSpPr>
          <p:cNvPr id="3" name="Rectangle 2">
            <a:extLst>
              <a:ext uri="{FF2B5EF4-FFF2-40B4-BE49-F238E27FC236}">
                <a16:creationId xmlns:a16="http://schemas.microsoft.com/office/drawing/2014/main" id="{327B0E9D-71C8-504D-AF6A-621ED3C875B3}"/>
              </a:ext>
            </a:extLst>
          </p:cNvPr>
          <p:cNvSpPr/>
          <p:nvPr/>
        </p:nvSpPr>
        <p:spPr>
          <a:xfrm>
            <a:off x="6890807" y="5474863"/>
            <a:ext cx="817853" cy="369332"/>
          </a:xfrm>
          <a:prstGeom prst="rect">
            <a:avLst/>
          </a:prstGeom>
        </p:spPr>
        <p:txBody>
          <a:bodyPr wrap="none">
            <a:spAutoFit/>
          </a:bodyPr>
          <a:lstStyle/>
          <a:p>
            <a:r>
              <a:rPr lang="en-US" dirty="0">
                <a:latin typeface="Avenir Book" panose="02000503020000020003" pitchFamily="2" charset="0"/>
              </a:rPr>
              <a:t>rattles</a:t>
            </a:r>
            <a:endParaRPr lang="en-US" dirty="0"/>
          </a:p>
        </p:txBody>
      </p:sp>
      <p:sp>
        <p:nvSpPr>
          <p:cNvPr id="4" name="Rectangle 3">
            <a:extLst>
              <a:ext uri="{FF2B5EF4-FFF2-40B4-BE49-F238E27FC236}">
                <a16:creationId xmlns:a16="http://schemas.microsoft.com/office/drawing/2014/main" id="{D26F2AE1-4274-8C43-A309-99BD66084CCD}"/>
              </a:ext>
            </a:extLst>
          </p:cNvPr>
          <p:cNvSpPr/>
          <p:nvPr/>
        </p:nvSpPr>
        <p:spPr>
          <a:xfrm>
            <a:off x="8414963" y="3758005"/>
            <a:ext cx="817853" cy="369332"/>
          </a:xfrm>
          <a:prstGeom prst="rect">
            <a:avLst/>
          </a:prstGeom>
        </p:spPr>
        <p:txBody>
          <a:bodyPr wrap="none">
            <a:spAutoFit/>
          </a:bodyPr>
          <a:lstStyle/>
          <a:p>
            <a:r>
              <a:rPr lang="en-US" dirty="0">
                <a:latin typeface="Avenir Book" panose="02000503020000020003" pitchFamily="2" charset="0"/>
              </a:rPr>
              <a:t>rattles</a:t>
            </a:r>
            <a:endParaRPr lang="en-US" dirty="0"/>
          </a:p>
        </p:txBody>
      </p:sp>
      <p:sp>
        <p:nvSpPr>
          <p:cNvPr id="5" name="Rectangle 4">
            <a:extLst>
              <a:ext uri="{FF2B5EF4-FFF2-40B4-BE49-F238E27FC236}">
                <a16:creationId xmlns:a16="http://schemas.microsoft.com/office/drawing/2014/main" id="{AF67681F-D247-E841-85B0-9BDB96EECBFB}"/>
              </a:ext>
            </a:extLst>
          </p:cNvPr>
          <p:cNvSpPr/>
          <p:nvPr/>
        </p:nvSpPr>
        <p:spPr>
          <a:xfrm>
            <a:off x="2372606" y="3758005"/>
            <a:ext cx="1115690" cy="369332"/>
          </a:xfrm>
          <a:prstGeom prst="rect">
            <a:avLst/>
          </a:prstGeom>
        </p:spPr>
        <p:txBody>
          <a:bodyPr wrap="none">
            <a:spAutoFit/>
          </a:bodyPr>
          <a:lstStyle/>
          <a:p>
            <a:r>
              <a:rPr lang="en-US" dirty="0">
                <a:latin typeface="Avenir Book" panose="02000503020000020003" pitchFamily="2" charset="0"/>
              </a:rPr>
              <a:t>recorded</a:t>
            </a:r>
            <a:endParaRPr lang="en-US" dirty="0"/>
          </a:p>
        </p:txBody>
      </p:sp>
      <p:sp>
        <p:nvSpPr>
          <p:cNvPr id="6" name="Rectangle 5">
            <a:extLst>
              <a:ext uri="{FF2B5EF4-FFF2-40B4-BE49-F238E27FC236}">
                <a16:creationId xmlns:a16="http://schemas.microsoft.com/office/drawing/2014/main" id="{95B0AFB7-7824-C841-89F2-F3469D72B548}"/>
              </a:ext>
            </a:extLst>
          </p:cNvPr>
          <p:cNvSpPr/>
          <p:nvPr/>
        </p:nvSpPr>
        <p:spPr>
          <a:xfrm>
            <a:off x="7001418" y="2520883"/>
            <a:ext cx="793807" cy="369332"/>
          </a:xfrm>
          <a:prstGeom prst="rect">
            <a:avLst/>
          </a:prstGeom>
        </p:spPr>
        <p:txBody>
          <a:bodyPr wrap="none">
            <a:spAutoFit/>
          </a:bodyPr>
          <a:lstStyle/>
          <a:p>
            <a:r>
              <a:rPr lang="en-US" dirty="0">
                <a:latin typeface="Avenir Book" panose="02000503020000020003" pitchFamily="2" charset="0"/>
              </a:rPr>
              <a:t>shook</a:t>
            </a:r>
            <a:endParaRPr lang="en-US" dirty="0"/>
          </a:p>
        </p:txBody>
      </p:sp>
      <p:sp>
        <p:nvSpPr>
          <p:cNvPr id="7" name="Rectangle 6">
            <a:extLst>
              <a:ext uri="{FF2B5EF4-FFF2-40B4-BE49-F238E27FC236}">
                <a16:creationId xmlns:a16="http://schemas.microsoft.com/office/drawing/2014/main" id="{AD2AA096-A726-4A43-B34D-0FAAFF9975DC}"/>
              </a:ext>
            </a:extLst>
          </p:cNvPr>
          <p:cNvSpPr/>
          <p:nvPr/>
        </p:nvSpPr>
        <p:spPr>
          <a:xfrm>
            <a:off x="4400615" y="2489142"/>
            <a:ext cx="793807" cy="369332"/>
          </a:xfrm>
          <a:prstGeom prst="rect">
            <a:avLst/>
          </a:prstGeom>
        </p:spPr>
        <p:txBody>
          <a:bodyPr wrap="none">
            <a:spAutoFit/>
          </a:bodyPr>
          <a:lstStyle/>
          <a:p>
            <a:r>
              <a:rPr lang="en-US" dirty="0">
                <a:latin typeface="Avenir Book" panose="02000503020000020003" pitchFamily="2" charset="0"/>
              </a:rPr>
              <a:t>shook</a:t>
            </a:r>
            <a:endParaRPr lang="en-US" dirty="0"/>
          </a:p>
        </p:txBody>
      </p:sp>
      <p:sp>
        <p:nvSpPr>
          <p:cNvPr id="31" name="Rectangle 30">
            <a:extLst>
              <a:ext uri="{FF2B5EF4-FFF2-40B4-BE49-F238E27FC236}">
                <a16:creationId xmlns:a16="http://schemas.microsoft.com/office/drawing/2014/main" id="{78AD47CA-4ADA-424D-A10F-E0C2FC45354A}"/>
              </a:ext>
            </a:extLst>
          </p:cNvPr>
          <p:cNvSpPr/>
          <p:nvPr/>
        </p:nvSpPr>
        <p:spPr>
          <a:xfrm rot="19528649">
            <a:off x="3117522" y="3276596"/>
            <a:ext cx="1581826"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2" name="Rectangle 31">
            <a:extLst>
              <a:ext uri="{FF2B5EF4-FFF2-40B4-BE49-F238E27FC236}">
                <a16:creationId xmlns:a16="http://schemas.microsoft.com/office/drawing/2014/main" id="{F5692010-5B1E-EF4F-A2A6-461D3C9AC94F}"/>
              </a:ext>
            </a:extLst>
          </p:cNvPr>
          <p:cNvSpPr/>
          <p:nvPr/>
        </p:nvSpPr>
        <p:spPr>
          <a:xfrm>
            <a:off x="3579677" y="3911314"/>
            <a:ext cx="4821817"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3" name="Rectangle 32">
            <a:extLst>
              <a:ext uri="{FF2B5EF4-FFF2-40B4-BE49-F238E27FC236}">
                <a16:creationId xmlns:a16="http://schemas.microsoft.com/office/drawing/2014/main" id="{27434F32-6B62-DC46-B56F-1844D8B5E1DF}"/>
              </a:ext>
            </a:extLst>
          </p:cNvPr>
          <p:cNvSpPr/>
          <p:nvPr/>
        </p:nvSpPr>
        <p:spPr>
          <a:xfrm>
            <a:off x="5240843" y="2654174"/>
            <a:ext cx="1716042"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187F5969-FB3E-1E46-98F2-9DA36C82AF7F}"/>
              </a:ext>
            </a:extLst>
          </p:cNvPr>
          <p:cNvSpPr/>
          <p:nvPr/>
        </p:nvSpPr>
        <p:spPr>
          <a:xfrm rot="12709263">
            <a:off x="7335350" y="3293171"/>
            <a:ext cx="1631917"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Rectangle 34">
            <a:extLst>
              <a:ext uri="{FF2B5EF4-FFF2-40B4-BE49-F238E27FC236}">
                <a16:creationId xmlns:a16="http://schemas.microsoft.com/office/drawing/2014/main" id="{E728AB41-D159-EE4B-BEFB-06DBBDC0324F}"/>
              </a:ext>
            </a:extLst>
          </p:cNvPr>
          <p:cNvSpPr/>
          <p:nvPr/>
        </p:nvSpPr>
        <p:spPr>
          <a:xfrm rot="20668845" flipV="1">
            <a:off x="3484810" y="3250069"/>
            <a:ext cx="3554093"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8" name="Rectangle 37">
            <a:extLst>
              <a:ext uri="{FF2B5EF4-FFF2-40B4-BE49-F238E27FC236}">
                <a16:creationId xmlns:a16="http://schemas.microsoft.com/office/drawing/2014/main" id="{D81128F8-5200-D440-B99C-4C5CB4E0610F}"/>
              </a:ext>
            </a:extLst>
          </p:cNvPr>
          <p:cNvSpPr/>
          <p:nvPr/>
        </p:nvSpPr>
        <p:spPr>
          <a:xfrm rot="895236" flipV="1">
            <a:off x="4832093" y="3302923"/>
            <a:ext cx="3639210" cy="4770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9" name="Rectangle 38">
            <a:extLst>
              <a:ext uri="{FF2B5EF4-FFF2-40B4-BE49-F238E27FC236}">
                <a16:creationId xmlns:a16="http://schemas.microsoft.com/office/drawing/2014/main" id="{A7D6F994-2B42-6A48-A417-0B50DB865912}"/>
              </a:ext>
            </a:extLst>
          </p:cNvPr>
          <p:cNvSpPr/>
          <p:nvPr/>
        </p:nvSpPr>
        <p:spPr>
          <a:xfrm rot="1474819" flipV="1">
            <a:off x="3415419" y="4740447"/>
            <a:ext cx="3393559"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0" name="Rectangle 39">
            <a:extLst>
              <a:ext uri="{FF2B5EF4-FFF2-40B4-BE49-F238E27FC236}">
                <a16:creationId xmlns:a16="http://schemas.microsoft.com/office/drawing/2014/main" id="{771057CC-B206-194B-885D-CA0120EF2DB5}"/>
              </a:ext>
            </a:extLst>
          </p:cNvPr>
          <p:cNvSpPr/>
          <p:nvPr/>
        </p:nvSpPr>
        <p:spPr>
          <a:xfrm rot="20050253">
            <a:off x="5015319" y="4739977"/>
            <a:ext cx="3564263"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1" name="Rectangle 40">
            <a:extLst>
              <a:ext uri="{FF2B5EF4-FFF2-40B4-BE49-F238E27FC236}">
                <a16:creationId xmlns:a16="http://schemas.microsoft.com/office/drawing/2014/main" id="{48FDFEF1-D526-C346-9E38-A3B86FD324D7}"/>
              </a:ext>
            </a:extLst>
          </p:cNvPr>
          <p:cNvSpPr/>
          <p:nvPr/>
        </p:nvSpPr>
        <p:spPr>
          <a:xfrm>
            <a:off x="5191498" y="5607782"/>
            <a:ext cx="1426072"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2" name="Rectangle 41">
            <a:extLst>
              <a:ext uri="{FF2B5EF4-FFF2-40B4-BE49-F238E27FC236}">
                <a16:creationId xmlns:a16="http://schemas.microsoft.com/office/drawing/2014/main" id="{74DB7D30-F791-0C49-94C6-57AF0456189B}"/>
              </a:ext>
            </a:extLst>
          </p:cNvPr>
          <p:cNvSpPr/>
          <p:nvPr/>
        </p:nvSpPr>
        <p:spPr>
          <a:xfrm rot="18772663">
            <a:off x="7621204" y="4789587"/>
            <a:ext cx="1796573"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3" name="Rectangle 42">
            <a:extLst>
              <a:ext uri="{FF2B5EF4-FFF2-40B4-BE49-F238E27FC236}">
                <a16:creationId xmlns:a16="http://schemas.microsoft.com/office/drawing/2014/main" id="{0F833FFF-FA0D-D645-935E-D30326DA93FD}"/>
              </a:ext>
            </a:extLst>
          </p:cNvPr>
          <p:cNvSpPr/>
          <p:nvPr/>
        </p:nvSpPr>
        <p:spPr>
          <a:xfrm rot="5400000" flipV="1">
            <a:off x="5917067" y="4161626"/>
            <a:ext cx="2590487" cy="6606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4" name="Rectangle 43">
            <a:extLst>
              <a:ext uri="{FF2B5EF4-FFF2-40B4-BE49-F238E27FC236}">
                <a16:creationId xmlns:a16="http://schemas.microsoft.com/office/drawing/2014/main" id="{37AB5B4E-4D2D-9D44-9AFC-51CC49AACC4D}"/>
              </a:ext>
            </a:extLst>
          </p:cNvPr>
          <p:cNvSpPr/>
          <p:nvPr/>
        </p:nvSpPr>
        <p:spPr>
          <a:xfrm rot="3091995" flipV="1">
            <a:off x="4163407" y="4132580"/>
            <a:ext cx="3336028"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5" name="Rectangle 44">
            <a:extLst>
              <a:ext uri="{FF2B5EF4-FFF2-40B4-BE49-F238E27FC236}">
                <a16:creationId xmlns:a16="http://schemas.microsoft.com/office/drawing/2014/main" id="{29A0FE1B-3FD1-F44F-9D54-72ECC9C36B61}"/>
              </a:ext>
            </a:extLst>
          </p:cNvPr>
          <p:cNvSpPr/>
          <p:nvPr/>
        </p:nvSpPr>
        <p:spPr>
          <a:xfrm rot="18485733">
            <a:off x="4372876" y="4171800"/>
            <a:ext cx="3304474"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6" name="Rectangle 45">
            <a:extLst>
              <a:ext uri="{FF2B5EF4-FFF2-40B4-BE49-F238E27FC236}">
                <a16:creationId xmlns:a16="http://schemas.microsoft.com/office/drawing/2014/main" id="{466A690C-3B47-4F44-92C9-891E59CF779F}"/>
              </a:ext>
            </a:extLst>
          </p:cNvPr>
          <p:cNvSpPr/>
          <p:nvPr/>
        </p:nvSpPr>
        <p:spPr>
          <a:xfrm rot="5400000" flipV="1">
            <a:off x="3397143" y="4132243"/>
            <a:ext cx="2639774"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7" name="Rectangle 46">
            <a:extLst>
              <a:ext uri="{FF2B5EF4-FFF2-40B4-BE49-F238E27FC236}">
                <a16:creationId xmlns:a16="http://schemas.microsoft.com/office/drawing/2014/main" id="{CF528B83-9974-8F40-8A6E-433E8BCDEA14}"/>
              </a:ext>
            </a:extLst>
          </p:cNvPr>
          <p:cNvSpPr/>
          <p:nvPr/>
        </p:nvSpPr>
        <p:spPr>
          <a:xfrm rot="13851038">
            <a:off x="2711942" y="4792420"/>
            <a:ext cx="1751985"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 name="Rectangle 7">
            <a:extLst>
              <a:ext uri="{FF2B5EF4-FFF2-40B4-BE49-F238E27FC236}">
                <a16:creationId xmlns:a16="http://schemas.microsoft.com/office/drawing/2014/main" id="{3A6CBD6A-AA68-E644-A554-AD55DDA66675}"/>
              </a:ext>
            </a:extLst>
          </p:cNvPr>
          <p:cNvSpPr/>
          <p:nvPr/>
        </p:nvSpPr>
        <p:spPr>
          <a:xfrm>
            <a:off x="5700885" y="2301791"/>
            <a:ext cx="433132"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0.9</a:t>
            </a:r>
            <a:endParaRPr lang="en-US" sz="1400" dirty="0"/>
          </a:p>
        </p:txBody>
      </p:sp>
      <p:sp>
        <p:nvSpPr>
          <p:cNvPr id="48" name="Rectangle 47">
            <a:extLst>
              <a:ext uri="{FF2B5EF4-FFF2-40B4-BE49-F238E27FC236}">
                <a16:creationId xmlns:a16="http://schemas.microsoft.com/office/drawing/2014/main" id="{7EF85D6C-2852-BC41-81AD-E8EF1F453F94}"/>
              </a:ext>
            </a:extLst>
          </p:cNvPr>
          <p:cNvSpPr/>
          <p:nvPr/>
        </p:nvSpPr>
        <p:spPr>
          <a:xfrm>
            <a:off x="3570753" y="2989596"/>
            <a:ext cx="433132"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0.2</a:t>
            </a:r>
            <a:endParaRPr lang="en-US" sz="1400" dirty="0"/>
          </a:p>
        </p:txBody>
      </p:sp>
      <p:sp>
        <p:nvSpPr>
          <p:cNvPr id="49" name="Rectangle 48">
            <a:extLst>
              <a:ext uri="{FF2B5EF4-FFF2-40B4-BE49-F238E27FC236}">
                <a16:creationId xmlns:a16="http://schemas.microsoft.com/office/drawing/2014/main" id="{AD32BFC7-91E2-3E47-AE75-6C1A7771AC72}"/>
              </a:ext>
            </a:extLst>
          </p:cNvPr>
          <p:cNvSpPr/>
          <p:nvPr/>
        </p:nvSpPr>
        <p:spPr>
          <a:xfrm>
            <a:off x="8046363" y="3034317"/>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0.73</a:t>
            </a:r>
            <a:endParaRPr lang="en-US" sz="1400" dirty="0"/>
          </a:p>
        </p:txBody>
      </p:sp>
      <p:sp>
        <p:nvSpPr>
          <p:cNvPr id="50" name="Rectangle 49">
            <a:extLst>
              <a:ext uri="{FF2B5EF4-FFF2-40B4-BE49-F238E27FC236}">
                <a16:creationId xmlns:a16="http://schemas.microsoft.com/office/drawing/2014/main" id="{86FCEA48-447D-E246-A05A-93D643C6F853}"/>
              </a:ext>
            </a:extLst>
          </p:cNvPr>
          <p:cNvSpPr/>
          <p:nvPr/>
        </p:nvSpPr>
        <p:spPr>
          <a:xfrm>
            <a:off x="8511421" y="4757991"/>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0.15</a:t>
            </a:r>
            <a:endParaRPr lang="en-US" sz="1400" dirty="0"/>
          </a:p>
        </p:txBody>
      </p:sp>
      <p:sp>
        <p:nvSpPr>
          <p:cNvPr id="51" name="Rectangle 50">
            <a:extLst>
              <a:ext uri="{FF2B5EF4-FFF2-40B4-BE49-F238E27FC236}">
                <a16:creationId xmlns:a16="http://schemas.microsoft.com/office/drawing/2014/main" id="{1F27E071-C9F3-3D44-848A-B52D20DBCF94}"/>
              </a:ext>
            </a:extLst>
          </p:cNvPr>
          <p:cNvSpPr/>
          <p:nvPr/>
        </p:nvSpPr>
        <p:spPr>
          <a:xfrm>
            <a:off x="5623197" y="5653501"/>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0.12</a:t>
            </a:r>
            <a:endParaRPr lang="en-US" sz="1400" dirty="0"/>
          </a:p>
        </p:txBody>
      </p:sp>
      <p:sp>
        <p:nvSpPr>
          <p:cNvPr id="52" name="Rectangle 51">
            <a:extLst>
              <a:ext uri="{FF2B5EF4-FFF2-40B4-BE49-F238E27FC236}">
                <a16:creationId xmlns:a16="http://schemas.microsoft.com/office/drawing/2014/main" id="{AE83BEC6-F561-4141-9477-311C91818B8F}"/>
              </a:ext>
            </a:extLst>
          </p:cNvPr>
          <p:cNvSpPr/>
          <p:nvPr/>
        </p:nvSpPr>
        <p:spPr>
          <a:xfrm>
            <a:off x="2985945" y="4623795"/>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0.23</a:t>
            </a:r>
            <a:endParaRPr lang="en-US" sz="1400" dirty="0"/>
          </a:p>
        </p:txBody>
      </p:sp>
      <p:sp>
        <p:nvSpPr>
          <p:cNvPr id="53" name="Rectangle 52">
            <a:extLst>
              <a:ext uri="{FF2B5EF4-FFF2-40B4-BE49-F238E27FC236}">
                <a16:creationId xmlns:a16="http://schemas.microsoft.com/office/drawing/2014/main" id="{59457D6E-AC70-8C4E-AB64-F21F08B129A5}"/>
              </a:ext>
            </a:extLst>
          </p:cNvPr>
          <p:cNvSpPr/>
          <p:nvPr/>
        </p:nvSpPr>
        <p:spPr>
          <a:xfrm>
            <a:off x="3876400" y="4379582"/>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0.82</a:t>
            </a:r>
            <a:endParaRPr lang="en-US" sz="1400" dirty="0"/>
          </a:p>
        </p:txBody>
      </p:sp>
      <p:sp>
        <p:nvSpPr>
          <p:cNvPr id="68" name="Rectangle 67">
            <a:extLst>
              <a:ext uri="{FF2B5EF4-FFF2-40B4-BE49-F238E27FC236}">
                <a16:creationId xmlns:a16="http://schemas.microsoft.com/office/drawing/2014/main" id="{EE9FF0C0-7E19-9043-87C7-75E719B7A4AF}"/>
              </a:ext>
            </a:extLst>
          </p:cNvPr>
          <p:cNvSpPr/>
          <p:nvPr/>
        </p:nvSpPr>
        <p:spPr>
          <a:xfrm>
            <a:off x="6037090" y="2688282"/>
            <a:ext cx="433132"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0.2</a:t>
            </a:r>
            <a:endParaRPr lang="en-US" sz="1400" dirty="0"/>
          </a:p>
        </p:txBody>
      </p:sp>
      <p:sp>
        <p:nvSpPr>
          <p:cNvPr id="69" name="Rectangle 68">
            <a:extLst>
              <a:ext uri="{FF2B5EF4-FFF2-40B4-BE49-F238E27FC236}">
                <a16:creationId xmlns:a16="http://schemas.microsoft.com/office/drawing/2014/main" id="{A6A1BBD3-4109-424E-AD0F-3AB94D8D9E7A}"/>
              </a:ext>
            </a:extLst>
          </p:cNvPr>
          <p:cNvSpPr/>
          <p:nvPr/>
        </p:nvSpPr>
        <p:spPr>
          <a:xfrm>
            <a:off x="5716116" y="3671231"/>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0.08</a:t>
            </a:r>
            <a:endParaRPr lang="en-US" sz="1400" dirty="0"/>
          </a:p>
        </p:txBody>
      </p:sp>
      <p:sp>
        <p:nvSpPr>
          <p:cNvPr id="70" name="Rectangle 69">
            <a:extLst>
              <a:ext uri="{FF2B5EF4-FFF2-40B4-BE49-F238E27FC236}">
                <a16:creationId xmlns:a16="http://schemas.microsoft.com/office/drawing/2014/main" id="{10D46C15-0645-8D48-B58A-8766F36E663C}"/>
              </a:ext>
            </a:extLst>
          </p:cNvPr>
          <p:cNvSpPr/>
          <p:nvPr/>
        </p:nvSpPr>
        <p:spPr>
          <a:xfrm>
            <a:off x="7583319" y="4286443"/>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0.52</a:t>
            </a:r>
            <a:endParaRPr lang="en-US" sz="1400" dirty="0"/>
          </a:p>
        </p:txBody>
      </p:sp>
      <p:sp>
        <p:nvSpPr>
          <p:cNvPr id="71" name="Rectangle 70">
            <a:extLst>
              <a:ext uri="{FF2B5EF4-FFF2-40B4-BE49-F238E27FC236}">
                <a16:creationId xmlns:a16="http://schemas.microsoft.com/office/drawing/2014/main" id="{4B2AD919-A412-5944-8C91-92C84A30E557}"/>
              </a:ext>
            </a:extLst>
          </p:cNvPr>
          <p:cNvSpPr/>
          <p:nvPr/>
        </p:nvSpPr>
        <p:spPr>
          <a:xfrm>
            <a:off x="5132650" y="2688281"/>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0.71</a:t>
            </a:r>
            <a:endParaRPr lang="en-US" sz="1400" dirty="0"/>
          </a:p>
        </p:txBody>
      </p:sp>
    </p:spTree>
    <p:extLst>
      <p:ext uri="{BB962C8B-B14F-4D97-AF65-F5344CB8AC3E}">
        <p14:creationId xmlns:p14="http://schemas.microsoft.com/office/powerpoint/2010/main" val="2917374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52</a:t>
            </a:fld>
            <a:endParaRPr lang="en-US"/>
          </a:p>
        </p:txBody>
      </p:sp>
      <p:sp>
        <p:nvSpPr>
          <p:cNvPr id="36" name="Rectangle 35">
            <a:extLst>
              <a:ext uri="{FF2B5EF4-FFF2-40B4-BE49-F238E27FC236}">
                <a16:creationId xmlns:a16="http://schemas.microsoft.com/office/drawing/2014/main" id="{2C83C094-5D9A-9345-871E-194B044D2E73}"/>
              </a:ext>
            </a:extLst>
          </p:cNvPr>
          <p:cNvSpPr/>
          <p:nvPr/>
        </p:nvSpPr>
        <p:spPr>
          <a:xfrm>
            <a:off x="194016" y="150184"/>
            <a:ext cx="3809869" cy="461665"/>
          </a:xfrm>
          <a:prstGeom prst="rect">
            <a:avLst/>
          </a:prstGeom>
        </p:spPr>
        <p:txBody>
          <a:bodyPr wrap="square" anchor="b">
            <a:spAutoFit/>
          </a:bodyPr>
          <a:lstStyle/>
          <a:p>
            <a:r>
              <a:rPr lang="en-US" sz="2400" b="1" dirty="0">
                <a:solidFill>
                  <a:schemeClr val="tx1">
                    <a:lumMod val="75000"/>
                    <a:lumOff val="25000"/>
                  </a:schemeClr>
                </a:solidFill>
                <a:latin typeface="Avenir Book" panose="02000503020000020003" pitchFamily="2" charset="0"/>
              </a:rPr>
              <a:t>Conjoined CNN</a:t>
            </a:r>
          </a:p>
        </p:txBody>
      </p:sp>
      <p:sp>
        <p:nvSpPr>
          <p:cNvPr id="37" name="Rectangle 36">
            <a:extLst>
              <a:ext uri="{FF2B5EF4-FFF2-40B4-BE49-F238E27FC236}">
                <a16:creationId xmlns:a16="http://schemas.microsoft.com/office/drawing/2014/main" id="{0847A53C-4094-D844-8C5A-9B0B55EAE996}"/>
              </a:ext>
            </a:extLst>
          </p:cNvPr>
          <p:cNvSpPr/>
          <p:nvPr/>
        </p:nvSpPr>
        <p:spPr>
          <a:xfrm>
            <a:off x="297294" y="610490"/>
            <a:ext cx="2217306" cy="1007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5" name="Rectangle 54">
            <a:extLst>
              <a:ext uri="{FF2B5EF4-FFF2-40B4-BE49-F238E27FC236}">
                <a16:creationId xmlns:a16="http://schemas.microsoft.com/office/drawing/2014/main" id="{5E227098-8EC1-DC40-A346-2C701C7224D2}"/>
              </a:ext>
            </a:extLst>
          </p:cNvPr>
          <p:cNvSpPr/>
          <p:nvPr/>
        </p:nvSpPr>
        <p:spPr>
          <a:xfrm>
            <a:off x="1952900" y="2322273"/>
            <a:ext cx="5000350" cy="3368423"/>
          </a:xfrm>
          <a:prstGeom prst="rect">
            <a:avLst/>
          </a:prstGeom>
        </p:spPr>
        <p:txBody>
          <a:bodyPr wrap="square">
            <a:spAutoFit/>
          </a:bodyPr>
          <a:lstStyle/>
          <a:p>
            <a:pPr algn="r">
              <a:lnSpc>
                <a:spcPct val="150000"/>
              </a:lnSpc>
            </a:pPr>
            <a:r>
              <a:rPr lang="en-US" sz="2400" dirty="0">
                <a:latin typeface="Avenir Book" panose="02000503020000020003" pitchFamily="2" charset="0"/>
              </a:rPr>
              <a:t>Word embeddings</a:t>
            </a:r>
          </a:p>
          <a:p>
            <a:pPr algn="r">
              <a:lnSpc>
                <a:spcPct val="150000"/>
              </a:lnSpc>
            </a:pPr>
            <a:r>
              <a:rPr lang="en-US" sz="2400" dirty="0">
                <a:latin typeface="Avenir Book" panose="02000503020000020003" pitchFamily="2" charset="0"/>
              </a:rPr>
              <a:t>Lemma embeddings</a:t>
            </a:r>
          </a:p>
          <a:p>
            <a:pPr algn="r">
              <a:lnSpc>
                <a:spcPct val="150000"/>
              </a:lnSpc>
            </a:pPr>
            <a:r>
              <a:rPr lang="en-US" sz="2400" dirty="0">
                <a:latin typeface="Avenir Book" panose="02000503020000020003" pitchFamily="2" charset="0"/>
              </a:rPr>
              <a:t>Dependency Parse embeddings</a:t>
            </a:r>
          </a:p>
          <a:p>
            <a:pPr algn="r">
              <a:lnSpc>
                <a:spcPct val="150000"/>
              </a:lnSpc>
            </a:pPr>
            <a:r>
              <a:rPr lang="en-US" sz="2400" dirty="0">
                <a:latin typeface="Avenir Book" panose="02000503020000020003" pitchFamily="2" charset="0"/>
              </a:rPr>
              <a:t>Character embeddings</a:t>
            </a:r>
          </a:p>
          <a:p>
            <a:pPr algn="r">
              <a:lnSpc>
                <a:spcPct val="150000"/>
              </a:lnSpc>
            </a:pPr>
            <a:r>
              <a:rPr lang="en-US" sz="2400" dirty="0">
                <a:latin typeface="Avenir Book" panose="02000503020000020003" pitchFamily="2" charset="0"/>
              </a:rPr>
              <a:t>Part-of-speech embeddings</a:t>
            </a:r>
          </a:p>
          <a:p>
            <a:pPr>
              <a:lnSpc>
                <a:spcPct val="150000"/>
              </a:lnSpc>
            </a:pPr>
            <a:endParaRPr lang="en-US" sz="2400" dirty="0">
              <a:latin typeface="Avenir Book" panose="02000503020000020003" pitchFamily="2" charset="0"/>
            </a:endParaRPr>
          </a:p>
        </p:txBody>
      </p:sp>
      <p:sp>
        <p:nvSpPr>
          <p:cNvPr id="9" name="Rectangle 8">
            <a:extLst>
              <a:ext uri="{FF2B5EF4-FFF2-40B4-BE49-F238E27FC236}">
                <a16:creationId xmlns:a16="http://schemas.microsoft.com/office/drawing/2014/main" id="{84002E7A-3AF5-0F4B-90D2-09F3F2B0C19A}"/>
              </a:ext>
            </a:extLst>
          </p:cNvPr>
          <p:cNvSpPr/>
          <p:nvPr/>
        </p:nvSpPr>
        <p:spPr>
          <a:xfrm>
            <a:off x="7282263" y="1620082"/>
            <a:ext cx="2553887" cy="682751"/>
          </a:xfrm>
          <a:prstGeom prst="rect">
            <a:avLst/>
          </a:prstGeom>
        </p:spPr>
        <p:txBody>
          <a:bodyPr wrap="square">
            <a:spAutoFit/>
          </a:bodyPr>
          <a:lstStyle/>
          <a:p>
            <a:pPr>
              <a:lnSpc>
                <a:spcPct val="150000"/>
              </a:lnSpc>
            </a:pPr>
            <a:r>
              <a:rPr lang="en-US" sz="2800" b="1" dirty="0">
                <a:solidFill>
                  <a:srgbClr val="C00000"/>
                </a:solidFill>
                <a:latin typeface="Avenir Book" panose="02000503020000020003" pitchFamily="2" charset="0"/>
              </a:rPr>
              <a:t># dimensions</a:t>
            </a:r>
          </a:p>
        </p:txBody>
      </p:sp>
      <p:sp>
        <p:nvSpPr>
          <p:cNvPr id="57" name="Rectangle 56">
            <a:extLst>
              <a:ext uri="{FF2B5EF4-FFF2-40B4-BE49-F238E27FC236}">
                <a16:creationId xmlns:a16="http://schemas.microsoft.com/office/drawing/2014/main" id="{B9F821EA-B64E-5A43-9020-FEE487317C11}"/>
              </a:ext>
            </a:extLst>
          </p:cNvPr>
          <p:cNvSpPr/>
          <p:nvPr/>
        </p:nvSpPr>
        <p:spPr>
          <a:xfrm>
            <a:off x="5618563" y="1620083"/>
            <a:ext cx="1487087" cy="682751"/>
          </a:xfrm>
          <a:prstGeom prst="rect">
            <a:avLst/>
          </a:prstGeom>
        </p:spPr>
        <p:txBody>
          <a:bodyPr wrap="square">
            <a:spAutoFit/>
          </a:bodyPr>
          <a:lstStyle/>
          <a:p>
            <a:pPr>
              <a:lnSpc>
                <a:spcPct val="150000"/>
              </a:lnSpc>
            </a:pPr>
            <a:r>
              <a:rPr lang="en-US" sz="2800" b="1" dirty="0">
                <a:solidFill>
                  <a:srgbClr val="C00000"/>
                </a:solidFill>
                <a:latin typeface="Avenir Book" panose="02000503020000020003" pitchFamily="2" charset="0"/>
              </a:rPr>
              <a:t>Feature</a:t>
            </a:r>
          </a:p>
        </p:txBody>
      </p:sp>
      <p:sp>
        <p:nvSpPr>
          <p:cNvPr id="58" name="Rectangle 57">
            <a:extLst>
              <a:ext uri="{FF2B5EF4-FFF2-40B4-BE49-F238E27FC236}">
                <a16:creationId xmlns:a16="http://schemas.microsoft.com/office/drawing/2014/main" id="{860D6574-F717-8045-8E91-E0FA60D0883D}"/>
              </a:ext>
            </a:extLst>
          </p:cNvPr>
          <p:cNvSpPr/>
          <p:nvPr/>
        </p:nvSpPr>
        <p:spPr>
          <a:xfrm>
            <a:off x="7356200" y="2381127"/>
            <a:ext cx="1487087" cy="2814425"/>
          </a:xfrm>
          <a:prstGeom prst="rect">
            <a:avLst/>
          </a:prstGeom>
        </p:spPr>
        <p:txBody>
          <a:bodyPr wrap="square">
            <a:spAutoFit/>
          </a:bodyPr>
          <a:lstStyle/>
          <a:p>
            <a:pPr>
              <a:lnSpc>
                <a:spcPct val="150000"/>
              </a:lnSpc>
            </a:pPr>
            <a:r>
              <a:rPr lang="en-US" sz="2400" dirty="0">
                <a:latin typeface="Avenir Book" panose="02000503020000020003" pitchFamily="2" charset="0"/>
              </a:rPr>
              <a:t>300</a:t>
            </a:r>
          </a:p>
          <a:p>
            <a:pPr>
              <a:lnSpc>
                <a:spcPct val="150000"/>
              </a:lnSpc>
            </a:pPr>
            <a:r>
              <a:rPr lang="en-US" sz="2400" dirty="0">
                <a:latin typeface="Avenir Book" panose="02000503020000020003" pitchFamily="2" charset="0"/>
              </a:rPr>
              <a:t>300</a:t>
            </a:r>
          </a:p>
          <a:p>
            <a:pPr>
              <a:lnSpc>
                <a:spcPct val="150000"/>
              </a:lnSpc>
            </a:pPr>
            <a:r>
              <a:rPr lang="en-US" sz="2400" dirty="0">
                <a:latin typeface="Avenir Book" panose="02000503020000020003" pitchFamily="2" charset="0"/>
              </a:rPr>
              <a:t>400</a:t>
            </a:r>
          </a:p>
          <a:p>
            <a:pPr>
              <a:lnSpc>
                <a:spcPct val="150000"/>
              </a:lnSpc>
            </a:pPr>
            <a:r>
              <a:rPr lang="en-US" sz="2400" dirty="0">
                <a:latin typeface="Avenir Book" panose="02000503020000020003" pitchFamily="2" charset="0"/>
              </a:rPr>
              <a:t>100</a:t>
            </a:r>
          </a:p>
          <a:p>
            <a:pPr>
              <a:lnSpc>
                <a:spcPct val="150000"/>
              </a:lnSpc>
            </a:pPr>
            <a:r>
              <a:rPr lang="en-US" sz="2400" dirty="0">
                <a:latin typeface="Avenir Book" panose="02000503020000020003" pitchFamily="2" charset="0"/>
              </a:rPr>
              <a:t>300</a:t>
            </a:r>
          </a:p>
        </p:txBody>
      </p:sp>
      <p:cxnSp>
        <p:nvCxnSpPr>
          <p:cNvPr id="11" name="Straight Connector 10">
            <a:extLst>
              <a:ext uri="{FF2B5EF4-FFF2-40B4-BE49-F238E27FC236}">
                <a16:creationId xmlns:a16="http://schemas.microsoft.com/office/drawing/2014/main" id="{3A818DFD-0011-864A-B68B-6B6022DDB2B2}"/>
              </a:ext>
            </a:extLst>
          </p:cNvPr>
          <p:cNvCxnSpPr>
            <a:cxnSpLocks/>
          </p:cNvCxnSpPr>
          <p:nvPr/>
        </p:nvCxnSpPr>
        <p:spPr>
          <a:xfrm flipH="1">
            <a:off x="2355850" y="2333588"/>
            <a:ext cx="74803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015062C-1AD8-E34D-86D8-FFDE9A7720A4}"/>
              </a:ext>
            </a:extLst>
          </p:cNvPr>
          <p:cNvSpPr/>
          <p:nvPr/>
        </p:nvSpPr>
        <p:spPr>
          <a:xfrm>
            <a:off x="2355850" y="1620082"/>
            <a:ext cx="7480300" cy="3617836"/>
          </a:xfrm>
          <a:prstGeom prst="rect">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96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53</a:t>
            </a:fld>
            <a:endParaRPr lang="en-US"/>
          </a:p>
        </p:txBody>
      </p:sp>
      <p:sp>
        <p:nvSpPr>
          <p:cNvPr id="36" name="Rectangle 35">
            <a:extLst>
              <a:ext uri="{FF2B5EF4-FFF2-40B4-BE49-F238E27FC236}">
                <a16:creationId xmlns:a16="http://schemas.microsoft.com/office/drawing/2014/main" id="{2C83C094-5D9A-9345-871E-194B044D2E73}"/>
              </a:ext>
            </a:extLst>
          </p:cNvPr>
          <p:cNvSpPr/>
          <p:nvPr/>
        </p:nvSpPr>
        <p:spPr>
          <a:xfrm>
            <a:off x="194016" y="150184"/>
            <a:ext cx="3809869" cy="461665"/>
          </a:xfrm>
          <a:prstGeom prst="rect">
            <a:avLst/>
          </a:prstGeom>
        </p:spPr>
        <p:txBody>
          <a:bodyPr wrap="square" anchor="b">
            <a:spAutoFit/>
          </a:bodyPr>
          <a:lstStyle/>
          <a:p>
            <a:r>
              <a:rPr lang="en-US" sz="2400" b="1" dirty="0">
                <a:solidFill>
                  <a:schemeClr val="tx1">
                    <a:lumMod val="75000"/>
                    <a:lumOff val="25000"/>
                  </a:schemeClr>
                </a:solidFill>
                <a:latin typeface="Avenir Book" panose="02000503020000020003" pitchFamily="2" charset="0"/>
              </a:rPr>
              <a:t>Conjoined CNN</a:t>
            </a:r>
          </a:p>
        </p:txBody>
      </p:sp>
      <p:sp>
        <p:nvSpPr>
          <p:cNvPr id="37" name="Rectangle 36">
            <a:extLst>
              <a:ext uri="{FF2B5EF4-FFF2-40B4-BE49-F238E27FC236}">
                <a16:creationId xmlns:a16="http://schemas.microsoft.com/office/drawing/2014/main" id="{0847A53C-4094-D844-8C5A-9B0B55EAE996}"/>
              </a:ext>
            </a:extLst>
          </p:cNvPr>
          <p:cNvSpPr/>
          <p:nvPr/>
        </p:nvSpPr>
        <p:spPr>
          <a:xfrm>
            <a:off x="297294" y="610490"/>
            <a:ext cx="2217306" cy="1007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pic>
        <p:nvPicPr>
          <p:cNvPr id="3" name="Picture 2">
            <a:extLst>
              <a:ext uri="{FF2B5EF4-FFF2-40B4-BE49-F238E27FC236}">
                <a16:creationId xmlns:a16="http://schemas.microsoft.com/office/drawing/2014/main" id="{CA9DAA96-F5FE-2349-8A18-3CE8D0A423C1}"/>
              </a:ext>
            </a:extLst>
          </p:cNvPr>
          <p:cNvPicPr>
            <a:picLocks noChangeAspect="1"/>
          </p:cNvPicPr>
          <p:nvPr/>
        </p:nvPicPr>
        <p:blipFill>
          <a:blip r:embed="rId3"/>
          <a:stretch>
            <a:fillRect/>
          </a:stretch>
        </p:blipFill>
        <p:spPr>
          <a:xfrm>
            <a:off x="527050" y="1458375"/>
            <a:ext cx="11137900" cy="4130770"/>
          </a:xfrm>
          <a:prstGeom prst="rect">
            <a:avLst/>
          </a:prstGeom>
        </p:spPr>
      </p:pic>
      <p:sp>
        <p:nvSpPr>
          <p:cNvPr id="13" name="Rectangle 12">
            <a:extLst>
              <a:ext uri="{FF2B5EF4-FFF2-40B4-BE49-F238E27FC236}">
                <a16:creationId xmlns:a16="http://schemas.microsoft.com/office/drawing/2014/main" id="{309A452F-4559-FD4C-97CF-CBA95B3D03A4}"/>
              </a:ext>
            </a:extLst>
          </p:cNvPr>
          <p:cNvSpPr/>
          <p:nvPr/>
        </p:nvSpPr>
        <p:spPr>
          <a:xfrm>
            <a:off x="5286585" y="894290"/>
            <a:ext cx="2333415" cy="400110"/>
          </a:xfrm>
          <a:prstGeom prst="rect">
            <a:avLst/>
          </a:prstGeom>
        </p:spPr>
        <p:txBody>
          <a:bodyPr wrap="square" anchor="b">
            <a:spAutoFit/>
          </a:bodyPr>
          <a:lstStyle/>
          <a:p>
            <a:pPr algn="ctr"/>
            <a:r>
              <a:rPr lang="en-US" sz="2000" b="1" dirty="0">
                <a:solidFill>
                  <a:srgbClr val="C00000"/>
                </a:solidFill>
                <a:latin typeface="Avenir Book" panose="02000503020000020003" pitchFamily="2" charset="0"/>
              </a:rPr>
              <a:t>similarity score</a:t>
            </a:r>
          </a:p>
        </p:txBody>
      </p:sp>
      <p:sp>
        <p:nvSpPr>
          <p:cNvPr id="14" name="Rectangle 13">
            <a:extLst>
              <a:ext uri="{FF2B5EF4-FFF2-40B4-BE49-F238E27FC236}">
                <a16:creationId xmlns:a16="http://schemas.microsoft.com/office/drawing/2014/main" id="{924B5CA7-B85C-7B43-829A-FB3704CE8FC7}"/>
              </a:ext>
            </a:extLst>
          </p:cNvPr>
          <p:cNvSpPr/>
          <p:nvPr/>
        </p:nvSpPr>
        <p:spPr>
          <a:xfrm>
            <a:off x="206716" y="6336142"/>
            <a:ext cx="8708684" cy="276999"/>
          </a:xfrm>
          <a:prstGeom prst="rect">
            <a:avLst/>
          </a:prstGeom>
        </p:spPr>
        <p:txBody>
          <a:bodyPr wrap="square">
            <a:spAutoFit/>
          </a:bodyPr>
          <a:lstStyle/>
          <a:p>
            <a:r>
              <a:rPr lang="en-US" sz="1200" dirty="0">
                <a:latin typeface="Avenir Book" panose="02000503020000020003" pitchFamily="2" charset="0"/>
              </a:rPr>
              <a:t>Cross-Document Coreference Resolution for Entities and Events. Tanner. Brown University Dissertation. 2019</a:t>
            </a:r>
          </a:p>
        </p:txBody>
      </p:sp>
    </p:spTree>
    <p:extLst>
      <p:ext uri="{BB962C8B-B14F-4D97-AF65-F5344CB8AC3E}">
        <p14:creationId xmlns:p14="http://schemas.microsoft.com/office/powerpoint/2010/main" val="1987461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54</a:t>
            </a:fld>
            <a:endParaRPr lang="en-US"/>
          </a:p>
        </p:txBody>
      </p:sp>
      <p:sp>
        <p:nvSpPr>
          <p:cNvPr id="36" name="Rectangle 35">
            <a:extLst>
              <a:ext uri="{FF2B5EF4-FFF2-40B4-BE49-F238E27FC236}">
                <a16:creationId xmlns:a16="http://schemas.microsoft.com/office/drawing/2014/main" id="{2C83C094-5D9A-9345-871E-194B044D2E73}"/>
              </a:ext>
            </a:extLst>
          </p:cNvPr>
          <p:cNvSpPr/>
          <p:nvPr/>
        </p:nvSpPr>
        <p:spPr>
          <a:xfrm>
            <a:off x="194016" y="150184"/>
            <a:ext cx="3809869" cy="461665"/>
          </a:xfrm>
          <a:prstGeom prst="rect">
            <a:avLst/>
          </a:prstGeom>
        </p:spPr>
        <p:txBody>
          <a:bodyPr wrap="square" anchor="b">
            <a:spAutoFit/>
          </a:bodyPr>
          <a:lstStyle/>
          <a:p>
            <a:r>
              <a:rPr lang="en-US" sz="2400" b="1" dirty="0">
                <a:solidFill>
                  <a:schemeClr val="tx1">
                    <a:lumMod val="75000"/>
                    <a:lumOff val="25000"/>
                  </a:schemeClr>
                </a:solidFill>
                <a:latin typeface="Avenir Book" panose="02000503020000020003" pitchFamily="2" charset="0"/>
              </a:rPr>
              <a:t>Conjoined CNN</a:t>
            </a:r>
          </a:p>
        </p:txBody>
      </p:sp>
      <p:sp>
        <p:nvSpPr>
          <p:cNvPr id="37" name="Rectangle 36">
            <a:extLst>
              <a:ext uri="{FF2B5EF4-FFF2-40B4-BE49-F238E27FC236}">
                <a16:creationId xmlns:a16="http://schemas.microsoft.com/office/drawing/2014/main" id="{0847A53C-4094-D844-8C5A-9B0B55EAE996}"/>
              </a:ext>
            </a:extLst>
          </p:cNvPr>
          <p:cNvSpPr/>
          <p:nvPr/>
        </p:nvSpPr>
        <p:spPr>
          <a:xfrm>
            <a:off x="297294" y="610490"/>
            <a:ext cx="2217306" cy="1007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pic>
        <p:nvPicPr>
          <p:cNvPr id="2" name="Picture 1">
            <a:extLst>
              <a:ext uri="{FF2B5EF4-FFF2-40B4-BE49-F238E27FC236}">
                <a16:creationId xmlns:a16="http://schemas.microsoft.com/office/drawing/2014/main" id="{5C841E36-BF66-9C47-A298-785C77CF9C97}"/>
              </a:ext>
            </a:extLst>
          </p:cNvPr>
          <p:cNvPicPr>
            <a:picLocks noChangeAspect="1"/>
          </p:cNvPicPr>
          <p:nvPr/>
        </p:nvPicPr>
        <p:blipFill>
          <a:blip r:embed="rId3"/>
          <a:stretch>
            <a:fillRect/>
          </a:stretch>
        </p:blipFill>
        <p:spPr>
          <a:xfrm>
            <a:off x="487794" y="1171506"/>
            <a:ext cx="11557336" cy="2526331"/>
          </a:xfrm>
          <a:prstGeom prst="rect">
            <a:avLst/>
          </a:prstGeom>
        </p:spPr>
      </p:pic>
      <p:sp>
        <p:nvSpPr>
          <p:cNvPr id="8" name="Rectangle 7">
            <a:extLst>
              <a:ext uri="{FF2B5EF4-FFF2-40B4-BE49-F238E27FC236}">
                <a16:creationId xmlns:a16="http://schemas.microsoft.com/office/drawing/2014/main" id="{9F4E8419-A691-904C-B59D-EF797FBD3455}"/>
              </a:ext>
            </a:extLst>
          </p:cNvPr>
          <p:cNvSpPr/>
          <p:nvPr/>
        </p:nvSpPr>
        <p:spPr>
          <a:xfrm>
            <a:off x="2578870" y="5894685"/>
            <a:ext cx="7375184" cy="461665"/>
          </a:xfrm>
          <a:prstGeom prst="rect">
            <a:avLst/>
          </a:prstGeom>
        </p:spPr>
        <p:txBody>
          <a:bodyPr wrap="square" anchor="b">
            <a:spAutoFit/>
          </a:bodyPr>
          <a:lstStyle/>
          <a:p>
            <a:pPr algn="ctr"/>
            <a:r>
              <a:rPr lang="en-US" sz="2400" b="1" dirty="0">
                <a:solidFill>
                  <a:srgbClr val="C00000"/>
                </a:solidFill>
                <a:latin typeface="Avenir Book" panose="02000503020000020003" pitchFamily="2" charset="0"/>
              </a:rPr>
              <a:t>Two identical networks with tied weights</a:t>
            </a:r>
          </a:p>
        </p:txBody>
      </p:sp>
      <p:sp>
        <p:nvSpPr>
          <p:cNvPr id="4" name="Rectangle 3">
            <a:extLst>
              <a:ext uri="{FF2B5EF4-FFF2-40B4-BE49-F238E27FC236}">
                <a16:creationId xmlns:a16="http://schemas.microsoft.com/office/drawing/2014/main" id="{5396E81B-B1B9-494B-B688-66B518D6937C}"/>
              </a:ext>
            </a:extLst>
          </p:cNvPr>
          <p:cNvSpPr/>
          <p:nvPr/>
        </p:nvSpPr>
        <p:spPr>
          <a:xfrm>
            <a:off x="1522727" y="4426928"/>
            <a:ext cx="4962315" cy="830997"/>
          </a:xfrm>
          <a:prstGeom prst="rect">
            <a:avLst/>
          </a:prstGeom>
        </p:spPr>
        <p:txBody>
          <a:bodyPr wrap="square">
            <a:spAutoFit/>
          </a:bodyPr>
          <a:lstStyle/>
          <a:p>
            <a:r>
              <a:rPr lang="en-US" sz="2400" b="1" dirty="0">
                <a:latin typeface="Avenir Book" panose="02000503020000020003" pitchFamily="2" charset="0"/>
              </a:rPr>
              <a:t>Distance Score</a:t>
            </a:r>
            <a:r>
              <a:rPr lang="en-US" sz="2400" dirty="0">
                <a:latin typeface="Avenir Book" panose="02000503020000020003" pitchFamily="2" charset="0"/>
              </a:rPr>
              <a:t>: L</a:t>
            </a:r>
            <a:r>
              <a:rPr lang="en-US" sz="2400" baseline="30000" dirty="0">
                <a:latin typeface="Avenir Book" panose="02000503020000020003" pitchFamily="2" charset="0"/>
              </a:rPr>
              <a:t>2</a:t>
            </a:r>
            <a:r>
              <a:rPr lang="en-US" sz="2400" dirty="0">
                <a:latin typeface="Avenir Book" panose="02000503020000020003" pitchFamily="2" charset="0"/>
              </a:rPr>
              <a:t> norm</a:t>
            </a:r>
          </a:p>
          <a:p>
            <a:r>
              <a:rPr lang="en-US" sz="2400" b="1" dirty="0">
                <a:latin typeface="Avenir Book" panose="02000503020000020003" pitchFamily="2" charset="0"/>
              </a:rPr>
              <a:t>Loss Function</a:t>
            </a:r>
            <a:r>
              <a:rPr lang="en-US" sz="2400" dirty="0">
                <a:latin typeface="Avenir Book" panose="02000503020000020003" pitchFamily="2" charset="0"/>
              </a:rPr>
              <a:t>: Contrastive Loss</a:t>
            </a:r>
          </a:p>
        </p:txBody>
      </p:sp>
      <p:pic>
        <p:nvPicPr>
          <p:cNvPr id="5" name="Picture 4">
            <a:extLst>
              <a:ext uri="{FF2B5EF4-FFF2-40B4-BE49-F238E27FC236}">
                <a16:creationId xmlns:a16="http://schemas.microsoft.com/office/drawing/2014/main" id="{9F205633-2586-5543-84F1-5B297A4D22E1}"/>
              </a:ext>
            </a:extLst>
          </p:cNvPr>
          <p:cNvPicPr>
            <a:picLocks noChangeAspect="1"/>
          </p:cNvPicPr>
          <p:nvPr/>
        </p:nvPicPr>
        <p:blipFill>
          <a:blip r:embed="rId4"/>
          <a:stretch>
            <a:fillRect/>
          </a:stretch>
        </p:blipFill>
        <p:spPr>
          <a:xfrm>
            <a:off x="6485042" y="4724280"/>
            <a:ext cx="4831398" cy="605626"/>
          </a:xfrm>
          <a:prstGeom prst="rect">
            <a:avLst/>
          </a:prstGeom>
        </p:spPr>
      </p:pic>
      <p:sp>
        <p:nvSpPr>
          <p:cNvPr id="9" name="Rectangle 8">
            <a:extLst>
              <a:ext uri="{FF2B5EF4-FFF2-40B4-BE49-F238E27FC236}">
                <a16:creationId xmlns:a16="http://schemas.microsoft.com/office/drawing/2014/main" id="{F060E053-8A1A-4E4C-9AB1-EDA347A8BC9C}"/>
              </a:ext>
            </a:extLst>
          </p:cNvPr>
          <p:cNvSpPr/>
          <p:nvPr/>
        </p:nvSpPr>
        <p:spPr>
          <a:xfrm>
            <a:off x="206716" y="6336142"/>
            <a:ext cx="8708684" cy="276999"/>
          </a:xfrm>
          <a:prstGeom prst="rect">
            <a:avLst/>
          </a:prstGeom>
        </p:spPr>
        <p:txBody>
          <a:bodyPr wrap="square">
            <a:spAutoFit/>
          </a:bodyPr>
          <a:lstStyle/>
          <a:p>
            <a:r>
              <a:rPr lang="en-US" sz="1200" dirty="0">
                <a:latin typeface="Avenir Book" panose="02000503020000020003" pitchFamily="2" charset="0"/>
              </a:rPr>
              <a:t>Cross-Document Coreference Resolution for Entities and Events. Tanner. Brown University Dissertation. 2019</a:t>
            </a:r>
          </a:p>
        </p:txBody>
      </p:sp>
    </p:spTree>
    <p:extLst>
      <p:ext uri="{BB962C8B-B14F-4D97-AF65-F5344CB8AC3E}">
        <p14:creationId xmlns:p14="http://schemas.microsoft.com/office/powerpoint/2010/main" val="3722992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AC4E66F-7040-414E-B6DD-7D82631367B2}"/>
              </a:ext>
            </a:extLst>
          </p:cNvPr>
          <p:cNvSpPr/>
          <p:nvPr/>
        </p:nvSpPr>
        <p:spPr>
          <a:xfrm>
            <a:off x="3008992" y="4333141"/>
            <a:ext cx="5469639" cy="1644356"/>
          </a:xfrm>
          <a:prstGeom prst="rect">
            <a:avLst/>
          </a:prstGeom>
          <a:solidFill>
            <a:schemeClr val="accent2">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1" name="Rectangle 20">
            <a:extLst>
              <a:ext uri="{FF2B5EF4-FFF2-40B4-BE49-F238E27FC236}">
                <a16:creationId xmlns:a16="http://schemas.microsoft.com/office/drawing/2014/main" id="{06C4A9FB-9343-8746-AC0A-F8BED2B1EF9F}"/>
              </a:ext>
            </a:extLst>
          </p:cNvPr>
          <p:cNvSpPr/>
          <p:nvPr/>
        </p:nvSpPr>
        <p:spPr>
          <a:xfrm>
            <a:off x="3041350" y="963315"/>
            <a:ext cx="5437282" cy="2672721"/>
          </a:xfrm>
          <a:prstGeom prst="rect">
            <a:avLst/>
          </a:prstGeom>
          <a:solidFill>
            <a:schemeClr val="accent6">
              <a:lumMod val="20000"/>
              <a:lumOff val="8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55</a:t>
            </a:fld>
            <a:endParaRPr lang="en-US"/>
          </a:p>
        </p:txBody>
      </p:sp>
      <p:sp>
        <p:nvSpPr>
          <p:cNvPr id="36" name="Rectangle 35">
            <a:extLst>
              <a:ext uri="{FF2B5EF4-FFF2-40B4-BE49-F238E27FC236}">
                <a16:creationId xmlns:a16="http://schemas.microsoft.com/office/drawing/2014/main" id="{2C83C094-5D9A-9345-871E-194B044D2E73}"/>
              </a:ext>
            </a:extLst>
          </p:cNvPr>
          <p:cNvSpPr/>
          <p:nvPr/>
        </p:nvSpPr>
        <p:spPr>
          <a:xfrm>
            <a:off x="194016" y="150184"/>
            <a:ext cx="3809869" cy="461665"/>
          </a:xfrm>
          <a:prstGeom prst="rect">
            <a:avLst/>
          </a:prstGeom>
        </p:spPr>
        <p:txBody>
          <a:bodyPr wrap="square" anchor="b">
            <a:spAutoFit/>
          </a:bodyPr>
          <a:lstStyle/>
          <a:p>
            <a:r>
              <a:rPr lang="en-US" sz="2400" b="1" dirty="0">
                <a:solidFill>
                  <a:schemeClr val="tx1">
                    <a:lumMod val="75000"/>
                    <a:lumOff val="25000"/>
                  </a:schemeClr>
                </a:solidFill>
                <a:latin typeface="Avenir Book" panose="02000503020000020003" pitchFamily="2" charset="0"/>
              </a:rPr>
              <a:t>Conjoined CNN</a:t>
            </a:r>
          </a:p>
        </p:txBody>
      </p:sp>
      <p:sp>
        <p:nvSpPr>
          <p:cNvPr id="37" name="Rectangle 36">
            <a:extLst>
              <a:ext uri="{FF2B5EF4-FFF2-40B4-BE49-F238E27FC236}">
                <a16:creationId xmlns:a16="http://schemas.microsoft.com/office/drawing/2014/main" id="{0847A53C-4094-D844-8C5A-9B0B55EAE996}"/>
              </a:ext>
            </a:extLst>
          </p:cNvPr>
          <p:cNvSpPr/>
          <p:nvPr/>
        </p:nvSpPr>
        <p:spPr>
          <a:xfrm>
            <a:off x="297294" y="610490"/>
            <a:ext cx="2217306" cy="1007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 name="Rectangle 7">
            <a:extLst>
              <a:ext uri="{FF2B5EF4-FFF2-40B4-BE49-F238E27FC236}">
                <a16:creationId xmlns:a16="http://schemas.microsoft.com/office/drawing/2014/main" id="{9F4E8419-A691-904C-B59D-EF797FBD3455}"/>
              </a:ext>
            </a:extLst>
          </p:cNvPr>
          <p:cNvSpPr/>
          <p:nvPr/>
        </p:nvSpPr>
        <p:spPr>
          <a:xfrm>
            <a:off x="2813907" y="6080569"/>
            <a:ext cx="6062492" cy="400110"/>
          </a:xfrm>
          <a:prstGeom prst="rect">
            <a:avLst/>
          </a:prstGeom>
        </p:spPr>
        <p:txBody>
          <a:bodyPr wrap="square" anchor="b">
            <a:spAutoFit/>
          </a:bodyPr>
          <a:lstStyle/>
          <a:p>
            <a:pPr algn="ctr"/>
            <a:r>
              <a:rPr lang="en-US" sz="2000" b="1" dirty="0">
                <a:latin typeface="Avenir Book" panose="02000503020000020003" pitchFamily="2" charset="0"/>
              </a:rPr>
              <a:t>We predict these should NOT coref as pairs</a:t>
            </a:r>
          </a:p>
        </p:txBody>
      </p:sp>
      <p:pic>
        <p:nvPicPr>
          <p:cNvPr id="3" name="Picture 2">
            <a:extLst>
              <a:ext uri="{FF2B5EF4-FFF2-40B4-BE49-F238E27FC236}">
                <a16:creationId xmlns:a16="http://schemas.microsoft.com/office/drawing/2014/main" id="{384A4B1C-E0DC-A14C-9169-A538104B126B}"/>
              </a:ext>
            </a:extLst>
          </p:cNvPr>
          <p:cNvPicPr>
            <a:picLocks noChangeAspect="1"/>
          </p:cNvPicPr>
          <p:nvPr/>
        </p:nvPicPr>
        <p:blipFill>
          <a:blip r:embed="rId3"/>
          <a:stretch>
            <a:fillRect/>
          </a:stretch>
        </p:blipFill>
        <p:spPr>
          <a:xfrm>
            <a:off x="2578870" y="928540"/>
            <a:ext cx="6297529" cy="4966145"/>
          </a:xfrm>
          <a:prstGeom prst="rect">
            <a:avLst/>
          </a:prstGeom>
        </p:spPr>
      </p:pic>
      <p:sp>
        <p:nvSpPr>
          <p:cNvPr id="10" name="Rectangle 9">
            <a:extLst>
              <a:ext uri="{FF2B5EF4-FFF2-40B4-BE49-F238E27FC236}">
                <a16:creationId xmlns:a16="http://schemas.microsoft.com/office/drawing/2014/main" id="{6CFAAA75-AD14-E34D-AE0C-F6BC9722F4C0}"/>
              </a:ext>
            </a:extLst>
          </p:cNvPr>
          <p:cNvSpPr/>
          <p:nvPr/>
        </p:nvSpPr>
        <p:spPr>
          <a:xfrm>
            <a:off x="2813907" y="345868"/>
            <a:ext cx="6062492" cy="400110"/>
          </a:xfrm>
          <a:prstGeom prst="rect">
            <a:avLst/>
          </a:prstGeom>
        </p:spPr>
        <p:txBody>
          <a:bodyPr wrap="square" anchor="b">
            <a:spAutoFit/>
          </a:bodyPr>
          <a:lstStyle/>
          <a:p>
            <a:pPr algn="ctr"/>
            <a:r>
              <a:rPr lang="en-US" sz="2000" b="1" dirty="0">
                <a:latin typeface="Avenir Book" panose="02000503020000020003" pitchFamily="2" charset="0"/>
              </a:rPr>
              <a:t>We predict these should coref as pairs</a:t>
            </a:r>
          </a:p>
        </p:txBody>
      </p:sp>
      <p:sp>
        <p:nvSpPr>
          <p:cNvPr id="13" name="Rectangle 12">
            <a:extLst>
              <a:ext uri="{FF2B5EF4-FFF2-40B4-BE49-F238E27FC236}">
                <a16:creationId xmlns:a16="http://schemas.microsoft.com/office/drawing/2014/main" id="{A06DA43D-C77B-D947-B039-CF26C145428D}"/>
              </a:ext>
            </a:extLst>
          </p:cNvPr>
          <p:cNvSpPr/>
          <p:nvPr/>
        </p:nvSpPr>
        <p:spPr>
          <a:xfrm>
            <a:off x="3357994" y="3801662"/>
            <a:ext cx="645891" cy="44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 name="Rectangle 13">
            <a:extLst>
              <a:ext uri="{FF2B5EF4-FFF2-40B4-BE49-F238E27FC236}">
                <a16:creationId xmlns:a16="http://schemas.microsoft.com/office/drawing/2014/main" id="{1957FB1E-8614-634D-99D2-6884A02F1D86}"/>
              </a:ext>
            </a:extLst>
          </p:cNvPr>
          <p:cNvSpPr/>
          <p:nvPr/>
        </p:nvSpPr>
        <p:spPr>
          <a:xfrm>
            <a:off x="7701394" y="3801662"/>
            <a:ext cx="645891" cy="53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 name="Rectangle 14">
            <a:extLst>
              <a:ext uri="{FF2B5EF4-FFF2-40B4-BE49-F238E27FC236}">
                <a16:creationId xmlns:a16="http://schemas.microsoft.com/office/drawing/2014/main" id="{0D75CD4D-4D4E-AB4D-ABFB-5085B87FED96}"/>
              </a:ext>
            </a:extLst>
          </p:cNvPr>
          <p:cNvSpPr/>
          <p:nvPr/>
        </p:nvSpPr>
        <p:spPr>
          <a:xfrm>
            <a:off x="5624944" y="3852018"/>
            <a:ext cx="645891" cy="44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cxnSp>
        <p:nvCxnSpPr>
          <p:cNvPr id="12" name="Straight Connector 11">
            <a:extLst>
              <a:ext uri="{FF2B5EF4-FFF2-40B4-BE49-F238E27FC236}">
                <a16:creationId xmlns:a16="http://schemas.microsoft.com/office/drawing/2014/main" id="{29C10BCA-8D73-2044-A9FB-B89A01BDAA9E}"/>
              </a:ext>
            </a:extLst>
          </p:cNvPr>
          <p:cNvCxnSpPr>
            <a:cxnSpLocks/>
          </p:cNvCxnSpPr>
          <p:nvPr/>
        </p:nvCxnSpPr>
        <p:spPr>
          <a:xfrm flipH="1">
            <a:off x="3149600" y="3984588"/>
            <a:ext cx="5499100" cy="0"/>
          </a:xfrm>
          <a:prstGeom prst="line">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E4925EC-F6A0-3B42-B2FB-57F9F54A087D}"/>
              </a:ext>
            </a:extLst>
          </p:cNvPr>
          <p:cNvPicPr>
            <a:picLocks noChangeAspect="1"/>
          </p:cNvPicPr>
          <p:nvPr/>
        </p:nvPicPr>
        <p:blipFill>
          <a:blip r:embed="rId4"/>
          <a:stretch>
            <a:fillRect/>
          </a:stretch>
        </p:blipFill>
        <p:spPr>
          <a:xfrm>
            <a:off x="9158642" y="2732423"/>
            <a:ext cx="2432700" cy="2239190"/>
          </a:xfrm>
          <a:prstGeom prst="rect">
            <a:avLst/>
          </a:prstGeom>
        </p:spPr>
      </p:pic>
      <p:sp>
        <p:nvSpPr>
          <p:cNvPr id="18" name="Rectangle 17">
            <a:extLst>
              <a:ext uri="{FF2B5EF4-FFF2-40B4-BE49-F238E27FC236}">
                <a16:creationId xmlns:a16="http://schemas.microsoft.com/office/drawing/2014/main" id="{42F71651-3AF6-AD43-A552-BE2B6276060A}"/>
              </a:ext>
            </a:extLst>
          </p:cNvPr>
          <p:cNvSpPr/>
          <p:nvPr/>
        </p:nvSpPr>
        <p:spPr>
          <a:xfrm>
            <a:off x="1404653" y="3802728"/>
            <a:ext cx="1546514" cy="369332"/>
          </a:xfrm>
          <a:prstGeom prst="rect">
            <a:avLst/>
          </a:prstGeom>
        </p:spPr>
        <p:txBody>
          <a:bodyPr wrap="none">
            <a:spAutoFit/>
          </a:bodyPr>
          <a:lstStyle/>
          <a:p>
            <a:r>
              <a:rPr lang="en-US" b="1" dirty="0">
                <a:solidFill>
                  <a:srgbClr val="000000"/>
                </a:solidFill>
                <a:latin typeface="Avenir" panose="02000503020000020003" pitchFamily="2" charset="0"/>
              </a:rPr>
              <a:t>0.5 threshold</a:t>
            </a:r>
            <a:endParaRPr lang="en-US" dirty="0">
              <a:solidFill>
                <a:srgbClr val="000000"/>
              </a:solidFill>
              <a:effectLst/>
              <a:latin typeface="Avenir" panose="02000503020000020003" pitchFamily="2" charset="0"/>
            </a:endParaRPr>
          </a:p>
        </p:txBody>
      </p:sp>
    </p:spTree>
    <p:extLst>
      <p:ext uri="{BB962C8B-B14F-4D97-AF65-F5344CB8AC3E}">
        <p14:creationId xmlns:p14="http://schemas.microsoft.com/office/powerpoint/2010/main" val="1859725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56</a:t>
            </a:fld>
            <a:endParaRPr lang="en-US"/>
          </a:p>
        </p:txBody>
      </p:sp>
      <p:sp>
        <p:nvSpPr>
          <p:cNvPr id="36" name="Rectangle 35">
            <a:extLst>
              <a:ext uri="{FF2B5EF4-FFF2-40B4-BE49-F238E27FC236}">
                <a16:creationId xmlns:a16="http://schemas.microsoft.com/office/drawing/2014/main" id="{2C83C094-5D9A-9345-871E-194B044D2E73}"/>
              </a:ext>
            </a:extLst>
          </p:cNvPr>
          <p:cNvSpPr/>
          <p:nvPr/>
        </p:nvSpPr>
        <p:spPr>
          <a:xfrm>
            <a:off x="194016" y="150184"/>
            <a:ext cx="3809869" cy="461665"/>
          </a:xfrm>
          <a:prstGeom prst="rect">
            <a:avLst/>
          </a:prstGeom>
        </p:spPr>
        <p:txBody>
          <a:bodyPr wrap="square" anchor="b">
            <a:spAutoFit/>
          </a:bodyPr>
          <a:lstStyle/>
          <a:p>
            <a:r>
              <a:rPr lang="en-US" sz="2400" b="1" dirty="0">
                <a:solidFill>
                  <a:schemeClr val="tx1">
                    <a:lumMod val="75000"/>
                    <a:lumOff val="25000"/>
                  </a:schemeClr>
                </a:solidFill>
                <a:latin typeface="Avenir Book" panose="02000503020000020003" pitchFamily="2" charset="0"/>
              </a:rPr>
              <a:t>Conjoined CNN</a:t>
            </a:r>
          </a:p>
        </p:txBody>
      </p:sp>
      <p:sp>
        <p:nvSpPr>
          <p:cNvPr id="37" name="Rectangle 36">
            <a:extLst>
              <a:ext uri="{FF2B5EF4-FFF2-40B4-BE49-F238E27FC236}">
                <a16:creationId xmlns:a16="http://schemas.microsoft.com/office/drawing/2014/main" id="{0847A53C-4094-D844-8C5A-9B0B55EAE996}"/>
              </a:ext>
            </a:extLst>
          </p:cNvPr>
          <p:cNvSpPr/>
          <p:nvPr/>
        </p:nvSpPr>
        <p:spPr>
          <a:xfrm>
            <a:off x="297294" y="610490"/>
            <a:ext cx="2217306" cy="1007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 name="Rectangle 12">
            <a:extLst>
              <a:ext uri="{FF2B5EF4-FFF2-40B4-BE49-F238E27FC236}">
                <a16:creationId xmlns:a16="http://schemas.microsoft.com/office/drawing/2014/main" id="{A06DA43D-C77B-D947-B039-CF26C145428D}"/>
              </a:ext>
            </a:extLst>
          </p:cNvPr>
          <p:cNvSpPr/>
          <p:nvPr/>
        </p:nvSpPr>
        <p:spPr>
          <a:xfrm>
            <a:off x="3357994" y="3801662"/>
            <a:ext cx="645891" cy="44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 name="Rectangle 13">
            <a:extLst>
              <a:ext uri="{FF2B5EF4-FFF2-40B4-BE49-F238E27FC236}">
                <a16:creationId xmlns:a16="http://schemas.microsoft.com/office/drawing/2014/main" id="{1957FB1E-8614-634D-99D2-6884A02F1D86}"/>
              </a:ext>
            </a:extLst>
          </p:cNvPr>
          <p:cNvSpPr/>
          <p:nvPr/>
        </p:nvSpPr>
        <p:spPr>
          <a:xfrm>
            <a:off x="7701394" y="3801662"/>
            <a:ext cx="645891" cy="53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 name="Rectangle 14">
            <a:extLst>
              <a:ext uri="{FF2B5EF4-FFF2-40B4-BE49-F238E27FC236}">
                <a16:creationId xmlns:a16="http://schemas.microsoft.com/office/drawing/2014/main" id="{0D75CD4D-4D4E-AB4D-ABFB-5085B87FED96}"/>
              </a:ext>
            </a:extLst>
          </p:cNvPr>
          <p:cNvSpPr/>
          <p:nvPr/>
        </p:nvSpPr>
        <p:spPr>
          <a:xfrm>
            <a:off x="5624944" y="3852018"/>
            <a:ext cx="645891" cy="44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pic>
        <p:nvPicPr>
          <p:cNvPr id="2" name="Picture 1">
            <a:extLst>
              <a:ext uri="{FF2B5EF4-FFF2-40B4-BE49-F238E27FC236}">
                <a16:creationId xmlns:a16="http://schemas.microsoft.com/office/drawing/2014/main" id="{539A2FB6-9ED9-9743-86CD-EEFB0D7B09A3}"/>
              </a:ext>
            </a:extLst>
          </p:cNvPr>
          <p:cNvPicPr>
            <a:picLocks noChangeAspect="1"/>
          </p:cNvPicPr>
          <p:nvPr/>
        </p:nvPicPr>
        <p:blipFill>
          <a:blip r:embed="rId3"/>
          <a:stretch>
            <a:fillRect/>
          </a:stretch>
        </p:blipFill>
        <p:spPr>
          <a:xfrm>
            <a:off x="3357994" y="1455688"/>
            <a:ext cx="5421948" cy="3623259"/>
          </a:xfrm>
          <a:prstGeom prst="rect">
            <a:avLst/>
          </a:prstGeom>
        </p:spPr>
      </p:pic>
      <p:sp>
        <p:nvSpPr>
          <p:cNvPr id="4" name="Rectangle 3">
            <a:extLst>
              <a:ext uri="{FF2B5EF4-FFF2-40B4-BE49-F238E27FC236}">
                <a16:creationId xmlns:a16="http://schemas.microsoft.com/office/drawing/2014/main" id="{0E7BB36C-B433-B141-A37A-55F608B220C9}"/>
              </a:ext>
            </a:extLst>
          </p:cNvPr>
          <p:cNvSpPr/>
          <p:nvPr/>
        </p:nvSpPr>
        <p:spPr>
          <a:xfrm>
            <a:off x="2098950" y="5271821"/>
            <a:ext cx="9245600" cy="830997"/>
          </a:xfrm>
          <a:prstGeom prst="rect">
            <a:avLst/>
          </a:prstGeom>
        </p:spPr>
        <p:txBody>
          <a:bodyPr wrap="square">
            <a:spAutoFit/>
          </a:bodyPr>
          <a:lstStyle/>
          <a:p>
            <a:r>
              <a:rPr lang="en-US" sz="2400" b="1" dirty="0" err="1">
                <a:solidFill>
                  <a:schemeClr val="accent5">
                    <a:lumMod val="50000"/>
                  </a:schemeClr>
                </a:solidFill>
                <a:latin typeface="Avenir Book" panose="02000503020000020003" pitchFamily="2" charset="0"/>
              </a:rPr>
              <a:t>LibSVM</a:t>
            </a:r>
            <a:r>
              <a:rPr lang="en-US" sz="2400" dirty="0">
                <a:latin typeface="Avenir Book" panose="02000503020000020003" pitchFamily="2" charset="0"/>
              </a:rPr>
              <a:t> and </a:t>
            </a:r>
            <a:r>
              <a:rPr lang="en-US" sz="2400" b="1" dirty="0">
                <a:solidFill>
                  <a:schemeClr val="accent5">
                    <a:lumMod val="50000"/>
                  </a:schemeClr>
                </a:solidFill>
                <a:latin typeface="Avenir Book" panose="02000503020000020003" pitchFamily="2" charset="0"/>
              </a:rPr>
              <a:t>FFNN</a:t>
            </a:r>
            <a:r>
              <a:rPr lang="en-US" sz="2400" dirty="0">
                <a:latin typeface="Avenir Book" panose="02000503020000020003" pitchFamily="2" charset="0"/>
              </a:rPr>
              <a:t> received same features as </a:t>
            </a:r>
            <a:r>
              <a:rPr lang="en-US" sz="2400" b="1" dirty="0">
                <a:solidFill>
                  <a:schemeClr val="accent5">
                    <a:lumMod val="50000"/>
                  </a:schemeClr>
                </a:solidFill>
                <a:latin typeface="Avenir Book" panose="02000503020000020003" pitchFamily="2" charset="0"/>
              </a:rPr>
              <a:t>CCNN</a:t>
            </a:r>
            <a:r>
              <a:rPr lang="en-US" sz="2400" dirty="0">
                <a:latin typeface="Avenir Book" panose="02000503020000020003" pitchFamily="2" charset="0"/>
              </a:rPr>
              <a:t>,</a:t>
            </a:r>
          </a:p>
          <a:p>
            <a:r>
              <a:rPr lang="en-US" sz="2400" dirty="0">
                <a:latin typeface="Avenir Book" panose="02000503020000020003" pitchFamily="2" charset="0"/>
              </a:rPr>
              <a:t>plus relational features (e.g., cosine sim., dot-product, WordNet)</a:t>
            </a:r>
          </a:p>
        </p:txBody>
      </p:sp>
      <p:sp>
        <p:nvSpPr>
          <p:cNvPr id="5" name="Rectangle 4">
            <a:extLst>
              <a:ext uri="{FF2B5EF4-FFF2-40B4-BE49-F238E27FC236}">
                <a16:creationId xmlns:a16="http://schemas.microsoft.com/office/drawing/2014/main" id="{D004D70E-9E59-3B47-B478-5F36991DA65E}"/>
              </a:ext>
            </a:extLst>
          </p:cNvPr>
          <p:cNvSpPr/>
          <p:nvPr/>
        </p:nvSpPr>
        <p:spPr>
          <a:xfrm>
            <a:off x="5142408" y="503062"/>
            <a:ext cx="3637534" cy="461665"/>
          </a:xfrm>
          <a:prstGeom prst="rect">
            <a:avLst/>
          </a:prstGeom>
        </p:spPr>
        <p:txBody>
          <a:bodyPr wrap="none">
            <a:spAutoFit/>
          </a:bodyPr>
          <a:lstStyle/>
          <a:p>
            <a:r>
              <a:rPr lang="en-US" sz="2400" b="1" dirty="0">
                <a:solidFill>
                  <a:srgbClr val="C00000"/>
                </a:solidFill>
                <a:latin typeface="Avenir Book" panose="02000503020000020003" pitchFamily="2" charset="0"/>
              </a:rPr>
              <a:t>Development Set Results</a:t>
            </a:r>
          </a:p>
        </p:txBody>
      </p:sp>
      <p:sp>
        <p:nvSpPr>
          <p:cNvPr id="11" name="Rectangle 10">
            <a:extLst>
              <a:ext uri="{FF2B5EF4-FFF2-40B4-BE49-F238E27FC236}">
                <a16:creationId xmlns:a16="http://schemas.microsoft.com/office/drawing/2014/main" id="{91A5FF61-1A3D-0145-A319-13D4299FA268}"/>
              </a:ext>
            </a:extLst>
          </p:cNvPr>
          <p:cNvSpPr/>
          <p:nvPr/>
        </p:nvSpPr>
        <p:spPr>
          <a:xfrm>
            <a:off x="206716" y="6336142"/>
            <a:ext cx="8708684" cy="276999"/>
          </a:xfrm>
          <a:prstGeom prst="rect">
            <a:avLst/>
          </a:prstGeom>
        </p:spPr>
        <p:txBody>
          <a:bodyPr wrap="square">
            <a:spAutoFit/>
          </a:bodyPr>
          <a:lstStyle/>
          <a:p>
            <a:r>
              <a:rPr lang="en-US" sz="1200" dirty="0">
                <a:latin typeface="Avenir Book" panose="02000503020000020003" pitchFamily="2" charset="0"/>
              </a:rPr>
              <a:t>Cross-Document Coreference Resolution for Entities and Events. Tanner. Brown University Dissertation. 2019</a:t>
            </a:r>
          </a:p>
        </p:txBody>
      </p:sp>
    </p:spTree>
    <p:extLst>
      <p:ext uri="{BB962C8B-B14F-4D97-AF65-F5344CB8AC3E}">
        <p14:creationId xmlns:p14="http://schemas.microsoft.com/office/powerpoint/2010/main" val="2570582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a:extLst>
              <a:ext uri="{FF2B5EF4-FFF2-40B4-BE49-F238E27FC236}">
                <a16:creationId xmlns:a16="http://schemas.microsoft.com/office/drawing/2014/main" id="{28ED2F6C-60A5-BE44-A03E-04673A598E35}"/>
              </a:ext>
            </a:extLst>
          </p:cNvPr>
          <p:cNvSpPr txBox="1">
            <a:spLocks/>
          </p:cNvSpPr>
          <p:nvPr/>
        </p:nvSpPr>
        <p:spPr>
          <a:xfrm>
            <a:off x="3876631" y="4177387"/>
            <a:ext cx="4200231" cy="783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4000"/>
              </a:spcBef>
              <a:buNone/>
            </a:pPr>
            <a:r>
              <a:rPr lang="en-US" b="1" dirty="0">
                <a:solidFill>
                  <a:srgbClr val="C00000"/>
                </a:solidFill>
                <a:latin typeface="Avenir Light" panose="020B0402020203020204" pitchFamily="34" charset="77"/>
              </a:rPr>
              <a:t>Coreference resolution</a:t>
            </a: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57</a:t>
            </a:fld>
            <a:endParaRPr lang="en-US"/>
          </a:p>
        </p:txBody>
      </p:sp>
      <p:sp>
        <p:nvSpPr>
          <p:cNvPr id="3" name="Rectangle 2">
            <a:extLst>
              <a:ext uri="{FF2B5EF4-FFF2-40B4-BE49-F238E27FC236}">
                <a16:creationId xmlns:a16="http://schemas.microsoft.com/office/drawing/2014/main" id="{864C41A6-716D-7E46-9E04-ACBEFB26105E}"/>
              </a:ext>
            </a:extLst>
          </p:cNvPr>
          <p:cNvSpPr/>
          <p:nvPr/>
        </p:nvSpPr>
        <p:spPr>
          <a:xfrm>
            <a:off x="1446994" y="3603572"/>
            <a:ext cx="1102002" cy="400110"/>
          </a:xfrm>
          <a:prstGeom prst="rect">
            <a:avLst/>
          </a:prstGeom>
        </p:spPr>
        <p:txBody>
          <a:bodyPr wrap="square">
            <a:spAutoFit/>
          </a:bodyPr>
          <a:lstStyle/>
          <a:p>
            <a:pPr algn="ctr"/>
            <a:r>
              <a:rPr lang="en-US" sz="2000" b="1" dirty="0">
                <a:latin typeface="Avenir Light" panose="020B0402020203020204" pitchFamily="34" charset="77"/>
              </a:rPr>
              <a:t>corpus</a:t>
            </a:r>
            <a:endParaRPr lang="en-US" sz="2000" b="1" dirty="0">
              <a:solidFill>
                <a:schemeClr val="accent1">
                  <a:lumMod val="50000"/>
                </a:schemeClr>
              </a:solidFill>
              <a:latin typeface="Avenir Light" panose="020B0402020203020204" pitchFamily="34" charset="77"/>
            </a:endParaRPr>
          </a:p>
        </p:txBody>
      </p:sp>
      <p:pic>
        <p:nvPicPr>
          <p:cNvPr id="2" name="Picture 1">
            <a:extLst>
              <a:ext uri="{FF2B5EF4-FFF2-40B4-BE49-F238E27FC236}">
                <a16:creationId xmlns:a16="http://schemas.microsoft.com/office/drawing/2014/main" id="{DCB8BB9C-2F8D-014B-B902-2A92B235041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93141" y="2491003"/>
            <a:ext cx="811621" cy="1052297"/>
          </a:xfrm>
          <a:prstGeom prst="rect">
            <a:avLst/>
          </a:prstGeom>
        </p:spPr>
      </p:pic>
      <p:sp>
        <p:nvSpPr>
          <p:cNvPr id="14" name="Right Arrow 13">
            <a:extLst>
              <a:ext uri="{FF2B5EF4-FFF2-40B4-BE49-F238E27FC236}">
                <a16:creationId xmlns:a16="http://schemas.microsoft.com/office/drawing/2014/main" id="{ABC9D40F-A242-6D49-BC34-F75C5C77706A}"/>
              </a:ext>
            </a:extLst>
          </p:cNvPr>
          <p:cNvSpPr/>
          <p:nvPr/>
        </p:nvSpPr>
        <p:spPr>
          <a:xfrm>
            <a:off x="2666499" y="295725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Brace 8">
            <a:extLst>
              <a:ext uri="{FF2B5EF4-FFF2-40B4-BE49-F238E27FC236}">
                <a16:creationId xmlns:a16="http://schemas.microsoft.com/office/drawing/2014/main" id="{B129C08E-F483-A748-B5F7-F8483EF6A802}"/>
              </a:ext>
            </a:extLst>
          </p:cNvPr>
          <p:cNvSpPr/>
          <p:nvPr/>
        </p:nvSpPr>
        <p:spPr>
          <a:xfrm rot="16200000">
            <a:off x="5798131" y="1077095"/>
            <a:ext cx="510630" cy="5818920"/>
          </a:xfrm>
          <a:prstGeom prst="leftBrace">
            <a:avLst>
              <a:gd name="adj1" fmla="val 40355"/>
              <a:gd name="adj2" fmla="val 50000"/>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ight Arrow 15">
            <a:extLst>
              <a:ext uri="{FF2B5EF4-FFF2-40B4-BE49-F238E27FC236}">
                <a16:creationId xmlns:a16="http://schemas.microsoft.com/office/drawing/2014/main" id="{D8390519-D317-284E-9AEA-62CFE8CF669B}"/>
              </a:ext>
            </a:extLst>
          </p:cNvPr>
          <p:cNvSpPr/>
          <p:nvPr/>
        </p:nvSpPr>
        <p:spPr>
          <a:xfrm>
            <a:off x="8962904" y="2896189"/>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a:extLst>
              <a:ext uri="{FF2B5EF4-FFF2-40B4-BE49-F238E27FC236}">
                <a16:creationId xmlns:a16="http://schemas.microsoft.com/office/drawing/2014/main" id="{55DD7694-A7AF-344B-9773-160A70F26DB5}"/>
              </a:ext>
            </a:extLst>
          </p:cNvPr>
          <p:cNvSpPr/>
          <p:nvPr/>
        </p:nvSpPr>
        <p:spPr>
          <a:xfrm>
            <a:off x="10017618" y="4273768"/>
            <a:ext cx="641353" cy="221991"/>
          </a:xfrm>
          <a:prstGeom prst="roundRect">
            <a:avLst/>
          </a:prstGeom>
          <a:solidFill>
            <a:srgbClr val="C023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05560C1-85D2-4D46-8729-3F8468478CF0}"/>
              </a:ext>
            </a:extLst>
          </p:cNvPr>
          <p:cNvSpPr/>
          <p:nvPr/>
        </p:nvSpPr>
        <p:spPr>
          <a:xfrm>
            <a:off x="10004080" y="4244525"/>
            <a:ext cx="697627" cy="276999"/>
          </a:xfrm>
          <a:prstGeom prst="rect">
            <a:avLst/>
          </a:prstGeom>
        </p:spPr>
        <p:txBody>
          <a:bodyPr wrap="none">
            <a:spAutoFit/>
          </a:bodyPr>
          <a:lstStyle/>
          <a:p>
            <a:r>
              <a:rPr lang="en-US" sz="1200" dirty="0">
                <a:solidFill>
                  <a:schemeClr val="bg1"/>
                </a:solidFill>
                <a:latin typeface="Avenir Book" panose="02000503020000020003" pitchFamily="2" charset="0"/>
              </a:rPr>
              <a:t>Experts</a:t>
            </a:r>
            <a:endParaRPr lang="en-US" sz="1200" dirty="0"/>
          </a:p>
        </p:txBody>
      </p:sp>
      <p:sp>
        <p:nvSpPr>
          <p:cNvPr id="40" name="Rounded Rectangle 39">
            <a:extLst>
              <a:ext uri="{FF2B5EF4-FFF2-40B4-BE49-F238E27FC236}">
                <a16:creationId xmlns:a16="http://schemas.microsoft.com/office/drawing/2014/main" id="{DF111DB7-BD4D-C348-B65C-B0623D394C5C}"/>
              </a:ext>
            </a:extLst>
          </p:cNvPr>
          <p:cNvSpPr/>
          <p:nvPr/>
        </p:nvSpPr>
        <p:spPr>
          <a:xfrm>
            <a:off x="9721042" y="4149790"/>
            <a:ext cx="1256046" cy="47947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4B3233-EF96-B141-914C-0907A884BC18}"/>
              </a:ext>
            </a:extLst>
          </p:cNvPr>
          <p:cNvSpPr/>
          <p:nvPr/>
        </p:nvSpPr>
        <p:spPr>
          <a:xfrm>
            <a:off x="9721042" y="386961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3</a:t>
            </a:r>
            <a:endParaRPr lang="en-US" sz="1400" b="1" baseline="-25000" dirty="0"/>
          </a:p>
        </p:txBody>
      </p:sp>
      <p:sp>
        <p:nvSpPr>
          <p:cNvPr id="42" name="Rounded Rectangle 41">
            <a:extLst>
              <a:ext uri="{FF2B5EF4-FFF2-40B4-BE49-F238E27FC236}">
                <a16:creationId xmlns:a16="http://schemas.microsoft.com/office/drawing/2014/main" id="{892C3C8B-0D6D-D44D-AE58-EF9993FE009B}"/>
              </a:ext>
            </a:extLst>
          </p:cNvPr>
          <p:cNvSpPr/>
          <p:nvPr/>
        </p:nvSpPr>
        <p:spPr>
          <a:xfrm>
            <a:off x="9988801" y="2087105"/>
            <a:ext cx="820812" cy="390695"/>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C22EB4F8-088D-114F-A415-55482025611C}"/>
              </a:ext>
            </a:extLst>
          </p:cNvPr>
          <p:cNvSpPr/>
          <p:nvPr/>
        </p:nvSpPr>
        <p:spPr>
          <a:xfrm>
            <a:off x="9957766" y="2820561"/>
            <a:ext cx="820507" cy="252496"/>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55C75BBD-34A1-F14C-BDD7-A424FDF690C1}"/>
              </a:ext>
            </a:extLst>
          </p:cNvPr>
          <p:cNvSpPr/>
          <p:nvPr/>
        </p:nvSpPr>
        <p:spPr>
          <a:xfrm>
            <a:off x="10251901" y="3111025"/>
            <a:ext cx="245316" cy="235693"/>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27F1046D-DF74-8E42-8938-5749162F1A12}"/>
              </a:ext>
            </a:extLst>
          </p:cNvPr>
          <p:cNvSpPr/>
          <p:nvPr/>
        </p:nvSpPr>
        <p:spPr>
          <a:xfrm>
            <a:off x="10253281" y="2528303"/>
            <a:ext cx="230804" cy="23286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786D1005-2D09-984D-8A7A-D85580BF4F8C}"/>
              </a:ext>
            </a:extLst>
          </p:cNvPr>
          <p:cNvSpPr/>
          <p:nvPr/>
        </p:nvSpPr>
        <p:spPr>
          <a:xfrm>
            <a:off x="9895186" y="3392918"/>
            <a:ext cx="972619" cy="231010"/>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9854F69-846B-894C-ADD4-8C4361A06B03}"/>
              </a:ext>
            </a:extLst>
          </p:cNvPr>
          <p:cNvSpPr/>
          <p:nvPr/>
        </p:nvSpPr>
        <p:spPr>
          <a:xfrm>
            <a:off x="9910229" y="2054473"/>
            <a:ext cx="973342" cy="461665"/>
          </a:xfrm>
          <a:prstGeom prst="rect">
            <a:avLst/>
          </a:prstGeom>
        </p:spPr>
        <p:txBody>
          <a:bodyPr wrap="square">
            <a:spAutoFit/>
          </a:bodyPr>
          <a:lstStyle/>
          <a:p>
            <a:pPr algn="ctr"/>
            <a:r>
              <a:rPr lang="en-US" sz="1200" dirty="0">
                <a:solidFill>
                  <a:schemeClr val="tx1">
                    <a:lumMod val="85000"/>
                    <a:lumOff val="15000"/>
                  </a:schemeClr>
                </a:solidFill>
                <a:latin typeface="Avenir Book" panose="02000503020000020003" pitchFamily="2" charset="0"/>
              </a:rPr>
              <a:t>mammoth</a:t>
            </a:r>
          </a:p>
          <a:p>
            <a:pPr algn="ctr"/>
            <a:r>
              <a:rPr lang="en-US" sz="1200" dirty="0">
                <a:solidFill>
                  <a:schemeClr val="tx1">
                    <a:lumMod val="85000"/>
                    <a:lumOff val="15000"/>
                  </a:schemeClr>
                </a:solidFill>
                <a:latin typeface="Avenir Book" panose="02000503020000020003" pitchFamily="2" charset="0"/>
              </a:rPr>
              <a:t>barge </a:t>
            </a:r>
            <a:endParaRPr lang="en-US" sz="1200" dirty="0"/>
          </a:p>
        </p:txBody>
      </p:sp>
      <p:sp>
        <p:nvSpPr>
          <p:cNvPr id="48" name="Rectangle 47">
            <a:extLst>
              <a:ext uri="{FF2B5EF4-FFF2-40B4-BE49-F238E27FC236}">
                <a16:creationId xmlns:a16="http://schemas.microsoft.com/office/drawing/2014/main" id="{47E4C4F3-11FA-D342-9A17-23DE8D7A953E}"/>
              </a:ext>
            </a:extLst>
          </p:cNvPr>
          <p:cNvSpPr/>
          <p:nvPr/>
        </p:nvSpPr>
        <p:spPr>
          <a:xfrm>
            <a:off x="10228579" y="2510340"/>
            <a:ext cx="316112"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 </a:t>
            </a:r>
            <a:endParaRPr lang="en-US" sz="1200" dirty="0"/>
          </a:p>
        </p:txBody>
      </p:sp>
      <p:sp>
        <p:nvSpPr>
          <p:cNvPr id="49" name="Rectangle 48">
            <a:extLst>
              <a:ext uri="{FF2B5EF4-FFF2-40B4-BE49-F238E27FC236}">
                <a16:creationId xmlns:a16="http://schemas.microsoft.com/office/drawing/2014/main" id="{BA6EEA23-E970-874A-B1CF-C04885E70BB8}"/>
              </a:ext>
            </a:extLst>
          </p:cNvPr>
          <p:cNvSpPr/>
          <p:nvPr/>
        </p:nvSpPr>
        <p:spPr>
          <a:xfrm>
            <a:off x="10222112" y="3094645"/>
            <a:ext cx="338554"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its</a:t>
            </a:r>
            <a:endParaRPr lang="en-US" sz="1200" dirty="0"/>
          </a:p>
        </p:txBody>
      </p:sp>
      <p:sp>
        <p:nvSpPr>
          <p:cNvPr id="50" name="Rectangle 49">
            <a:extLst>
              <a:ext uri="{FF2B5EF4-FFF2-40B4-BE49-F238E27FC236}">
                <a16:creationId xmlns:a16="http://schemas.microsoft.com/office/drawing/2014/main" id="{C29AB89A-330A-864A-B194-851E6C3A526D}"/>
              </a:ext>
            </a:extLst>
          </p:cNvPr>
          <p:cNvSpPr/>
          <p:nvPr/>
        </p:nvSpPr>
        <p:spPr>
          <a:xfrm>
            <a:off x="9914315" y="2826137"/>
            <a:ext cx="973343"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Ever Given </a:t>
            </a:r>
            <a:endParaRPr lang="en-US" sz="1200" dirty="0"/>
          </a:p>
        </p:txBody>
      </p:sp>
      <p:sp>
        <p:nvSpPr>
          <p:cNvPr id="51" name="Rectangle 50">
            <a:extLst>
              <a:ext uri="{FF2B5EF4-FFF2-40B4-BE49-F238E27FC236}">
                <a16:creationId xmlns:a16="http://schemas.microsoft.com/office/drawing/2014/main" id="{F43CF74E-C515-E34B-A19A-6FCC434E13A4}"/>
              </a:ext>
            </a:extLst>
          </p:cNvPr>
          <p:cNvSpPr/>
          <p:nvPr/>
        </p:nvSpPr>
        <p:spPr>
          <a:xfrm>
            <a:off x="9816952" y="3364211"/>
            <a:ext cx="1168069" cy="276999"/>
          </a:xfrm>
          <a:prstGeom prst="rect">
            <a:avLst/>
          </a:prstGeom>
        </p:spPr>
        <p:txBody>
          <a:bodyPr wrap="square">
            <a:spAutoFit/>
          </a:bodyPr>
          <a:lstStyle/>
          <a:p>
            <a:r>
              <a:rPr lang="en-US" sz="1200" dirty="0">
                <a:solidFill>
                  <a:schemeClr val="tx1">
                    <a:lumMod val="85000"/>
                    <a:lumOff val="15000"/>
                  </a:schemeClr>
                </a:solidFill>
                <a:latin typeface="Avenir Book" panose="02000503020000020003" pitchFamily="2" charset="0"/>
              </a:rPr>
              <a:t>container ship </a:t>
            </a:r>
            <a:endParaRPr lang="en-US" sz="1200" dirty="0"/>
          </a:p>
        </p:txBody>
      </p:sp>
      <p:sp>
        <p:nvSpPr>
          <p:cNvPr id="52" name="Rounded Rectangle 51">
            <a:extLst>
              <a:ext uri="{FF2B5EF4-FFF2-40B4-BE49-F238E27FC236}">
                <a16:creationId xmlns:a16="http://schemas.microsoft.com/office/drawing/2014/main" id="{39D38A50-A9DF-954C-8336-841B2FAB8A12}"/>
              </a:ext>
            </a:extLst>
          </p:cNvPr>
          <p:cNvSpPr/>
          <p:nvPr/>
        </p:nvSpPr>
        <p:spPr>
          <a:xfrm>
            <a:off x="9728975" y="1983202"/>
            <a:ext cx="1256046" cy="174803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64A3F17-660F-BF4C-BEEE-01936E38A08D}"/>
              </a:ext>
            </a:extLst>
          </p:cNvPr>
          <p:cNvSpPr/>
          <p:nvPr/>
        </p:nvSpPr>
        <p:spPr>
          <a:xfrm>
            <a:off x="9683017" y="167894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a:t>
            </a:r>
            <a:endParaRPr lang="en-US" sz="1400" b="1" baseline="-25000" dirty="0"/>
          </a:p>
        </p:txBody>
      </p:sp>
      <p:sp>
        <p:nvSpPr>
          <p:cNvPr id="5" name="Rectangle 4">
            <a:extLst>
              <a:ext uri="{FF2B5EF4-FFF2-40B4-BE49-F238E27FC236}">
                <a16:creationId xmlns:a16="http://schemas.microsoft.com/office/drawing/2014/main" id="{63BCE610-20D8-924A-B4E0-1B3597A1B7AB}"/>
              </a:ext>
            </a:extLst>
          </p:cNvPr>
          <p:cNvSpPr/>
          <p:nvPr/>
        </p:nvSpPr>
        <p:spPr>
          <a:xfrm>
            <a:off x="3489450" y="2199672"/>
            <a:ext cx="1256046" cy="1441538"/>
          </a:xfrm>
          <a:prstGeom prst="rect">
            <a:avLst/>
          </a:prstGeom>
          <a:solidFill>
            <a:schemeClr val="tx1">
              <a:lumMod val="75000"/>
              <a:lumOff val="25000"/>
            </a:schemeClr>
          </a:solidFill>
          <a:ln w="60325">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2C014A-83B7-2448-B8AE-0D1DC494851A}"/>
              </a:ext>
            </a:extLst>
          </p:cNvPr>
          <p:cNvSpPr/>
          <p:nvPr/>
        </p:nvSpPr>
        <p:spPr>
          <a:xfrm>
            <a:off x="3489450" y="2539672"/>
            <a:ext cx="1256046" cy="646331"/>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Detection</a:t>
            </a:r>
          </a:p>
        </p:txBody>
      </p:sp>
      <p:sp>
        <p:nvSpPr>
          <p:cNvPr id="29" name="Right Arrow 28">
            <a:extLst>
              <a:ext uri="{FF2B5EF4-FFF2-40B4-BE49-F238E27FC236}">
                <a16:creationId xmlns:a16="http://schemas.microsoft.com/office/drawing/2014/main" id="{E1DD48E5-4B93-3447-98A5-72EA33AED86E}"/>
              </a:ext>
            </a:extLst>
          </p:cNvPr>
          <p:cNvSpPr/>
          <p:nvPr/>
        </p:nvSpPr>
        <p:spPr>
          <a:xfrm>
            <a:off x="4852218" y="2874991"/>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5C4543A-53EB-DE44-BD69-F2D616A86785}"/>
              </a:ext>
            </a:extLst>
          </p:cNvPr>
          <p:cNvSpPr/>
          <p:nvPr/>
        </p:nvSpPr>
        <p:spPr>
          <a:xfrm>
            <a:off x="5391777" y="2199672"/>
            <a:ext cx="1256046" cy="1441538"/>
          </a:xfrm>
          <a:prstGeom prst="rect">
            <a:avLst/>
          </a:prstGeom>
          <a:solidFill>
            <a:schemeClr val="tx1">
              <a:lumMod val="75000"/>
              <a:lumOff val="25000"/>
            </a:schemeClr>
          </a:solidFill>
          <a:ln w="60325">
            <a:solidFill>
              <a:srgbClr val="FF0000"/>
            </a:solid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30DFF0B-CF1A-FB4E-BF13-384AEBD400C5}"/>
              </a:ext>
            </a:extLst>
          </p:cNvPr>
          <p:cNvSpPr/>
          <p:nvPr/>
        </p:nvSpPr>
        <p:spPr>
          <a:xfrm>
            <a:off x="5416479" y="2413326"/>
            <a:ext cx="1256046" cy="923330"/>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Pair Model</a:t>
            </a:r>
          </a:p>
        </p:txBody>
      </p:sp>
      <p:sp>
        <p:nvSpPr>
          <p:cNvPr id="32" name="Right Arrow 31">
            <a:extLst>
              <a:ext uri="{FF2B5EF4-FFF2-40B4-BE49-F238E27FC236}">
                <a16:creationId xmlns:a16="http://schemas.microsoft.com/office/drawing/2014/main" id="{A6F93BBF-0D40-BE46-8BD4-E9B0B1C935F5}"/>
              </a:ext>
            </a:extLst>
          </p:cNvPr>
          <p:cNvSpPr/>
          <p:nvPr/>
        </p:nvSpPr>
        <p:spPr>
          <a:xfrm>
            <a:off x="6834800" y="286542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4C52B1D-A374-0A43-B24A-AF5624884D10}"/>
              </a:ext>
            </a:extLst>
          </p:cNvPr>
          <p:cNvSpPr/>
          <p:nvPr/>
        </p:nvSpPr>
        <p:spPr>
          <a:xfrm>
            <a:off x="7386134" y="2199672"/>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0ED4A4-554E-B344-9CE8-A85A661D7FB1}"/>
              </a:ext>
            </a:extLst>
          </p:cNvPr>
          <p:cNvSpPr/>
          <p:nvPr/>
        </p:nvSpPr>
        <p:spPr>
          <a:xfrm>
            <a:off x="7397872" y="2602673"/>
            <a:ext cx="1256046" cy="369332"/>
          </a:xfrm>
          <a:prstGeom prst="rect">
            <a:avLst/>
          </a:prstGeom>
        </p:spPr>
        <p:txBody>
          <a:bodyPr wrap="square">
            <a:spAutoFit/>
          </a:bodyPr>
          <a:lstStyle/>
          <a:p>
            <a:pPr algn="ctr"/>
            <a:r>
              <a:rPr lang="en-US" b="1" dirty="0">
                <a:solidFill>
                  <a:schemeClr val="bg1"/>
                </a:solidFill>
                <a:latin typeface="Avenir Light" panose="020B0402020203020204" pitchFamily="34" charset="77"/>
              </a:rPr>
              <a:t>Clustering</a:t>
            </a:r>
          </a:p>
        </p:txBody>
      </p:sp>
      <p:sp>
        <p:nvSpPr>
          <p:cNvPr id="35" name="Rectangle 34">
            <a:extLst>
              <a:ext uri="{FF2B5EF4-FFF2-40B4-BE49-F238E27FC236}">
                <a16:creationId xmlns:a16="http://schemas.microsoft.com/office/drawing/2014/main" id="{27D1A45B-D594-0A44-A4B0-6383DCC55308}"/>
              </a:ext>
            </a:extLst>
          </p:cNvPr>
          <p:cNvSpPr/>
          <p:nvPr/>
        </p:nvSpPr>
        <p:spPr>
          <a:xfrm>
            <a:off x="6691273" y="1270000"/>
            <a:ext cx="2196469" cy="259961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3152C94-3A80-D242-972F-E9303254254F}"/>
              </a:ext>
            </a:extLst>
          </p:cNvPr>
          <p:cNvSpPr/>
          <p:nvPr/>
        </p:nvSpPr>
        <p:spPr>
          <a:xfrm>
            <a:off x="3365471" y="1983201"/>
            <a:ext cx="1962857" cy="174803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160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a:extLst>
              <a:ext uri="{FF2B5EF4-FFF2-40B4-BE49-F238E27FC236}">
                <a16:creationId xmlns:a16="http://schemas.microsoft.com/office/drawing/2014/main" id="{28ED2F6C-60A5-BE44-A03E-04673A598E35}"/>
              </a:ext>
            </a:extLst>
          </p:cNvPr>
          <p:cNvSpPr txBox="1">
            <a:spLocks/>
          </p:cNvSpPr>
          <p:nvPr/>
        </p:nvSpPr>
        <p:spPr>
          <a:xfrm>
            <a:off x="3876631" y="4177387"/>
            <a:ext cx="4200231" cy="783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4000"/>
              </a:spcBef>
              <a:buNone/>
            </a:pPr>
            <a:r>
              <a:rPr lang="en-US" b="1" dirty="0">
                <a:solidFill>
                  <a:srgbClr val="C00000"/>
                </a:solidFill>
                <a:latin typeface="Avenir Light" panose="020B0402020203020204" pitchFamily="34" charset="77"/>
              </a:rPr>
              <a:t>Coreference resolution</a:t>
            </a: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58</a:t>
            </a:fld>
            <a:endParaRPr lang="en-US"/>
          </a:p>
        </p:txBody>
      </p:sp>
      <p:sp>
        <p:nvSpPr>
          <p:cNvPr id="3" name="Rectangle 2">
            <a:extLst>
              <a:ext uri="{FF2B5EF4-FFF2-40B4-BE49-F238E27FC236}">
                <a16:creationId xmlns:a16="http://schemas.microsoft.com/office/drawing/2014/main" id="{864C41A6-716D-7E46-9E04-ACBEFB26105E}"/>
              </a:ext>
            </a:extLst>
          </p:cNvPr>
          <p:cNvSpPr/>
          <p:nvPr/>
        </p:nvSpPr>
        <p:spPr>
          <a:xfrm>
            <a:off x="1446994" y="3603572"/>
            <a:ext cx="1102002" cy="400110"/>
          </a:xfrm>
          <a:prstGeom prst="rect">
            <a:avLst/>
          </a:prstGeom>
        </p:spPr>
        <p:txBody>
          <a:bodyPr wrap="square">
            <a:spAutoFit/>
          </a:bodyPr>
          <a:lstStyle/>
          <a:p>
            <a:pPr algn="ctr"/>
            <a:r>
              <a:rPr lang="en-US" sz="2000" b="1" dirty="0">
                <a:latin typeface="Avenir Light" panose="020B0402020203020204" pitchFamily="34" charset="77"/>
              </a:rPr>
              <a:t>corpus</a:t>
            </a:r>
            <a:endParaRPr lang="en-US" sz="2000" b="1" dirty="0">
              <a:solidFill>
                <a:schemeClr val="accent1">
                  <a:lumMod val="50000"/>
                </a:schemeClr>
              </a:solidFill>
              <a:latin typeface="Avenir Light" panose="020B0402020203020204" pitchFamily="34" charset="77"/>
            </a:endParaRPr>
          </a:p>
        </p:txBody>
      </p:sp>
      <p:pic>
        <p:nvPicPr>
          <p:cNvPr id="2" name="Picture 1">
            <a:extLst>
              <a:ext uri="{FF2B5EF4-FFF2-40B4-BE49-F238E27FC236}">
                <a16:creationId xmlns:a16="http://schemas.microsoft.com/office/drawing/2014/main" id="{DCB8BB9C-2F8D-014B-B902-2A92B235041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93141" y="2491003"/>
            <a:ext cx="811621" cy="1052297"/>
          </a:xfrm>
          <a:prstGeom prst="rect">
            <a:avLst/>
          </a:prstGeom>
        </p:spPr>
      </p:pic>
      <p:sp>
        <p:nvSpPr>
          <p:cNvPr id="14" name="Right Arrow 13">
            <a:extLst>
              <a:ext uri="{FF2B5EF4-FFF2-40B4-BE49-F238E27FC236}">
                <a16:creationId xmlns:a16="http://schemas.microsoft.com/office/drawing/2014/main" id="{ABC9D40F-A242-6D49-BC34-F75C5C77706A}"/>
              </a:ext>
            </a:extLst>
          </p:cNvPr>
          <p:cNvSpPr/>
          <p:nvPr/>
        </p:nvSpPr>
        <p:spPr>
          <a:xfrm>
            <a:off x="2666499" y="295725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Brace 8">
            <a:extLst>
              <a:ext uri="{FF2B5EF4-FFF2-40B4-BE49-F238E27FC236}">
                <a16:creationId xmlns:a16="http://schemas.microsoft.com/office/drawing/2014/main" id="{B129C08E-F483-A748-B5F7-F8483EF6A802}"/>
              </a:ext>
            </a:extLst>
          </p:cNvPr>
          <p:cNvSpPr/>
          <p:nvPr/>
        </p:nvSpPr>
        <p:spPr>
          <a:xfrm rot="16200000">
            <a:off x="5798131" y="1077095"/>
            <a:ext cx="510630" cy="5818920"/>
          </a:xfrm>
          <a:prstGeom prst="leftBrace">
            <a:avLst>
              <a:gd name="adj1" fmla="val 40355"/>
              <a:gd name="adj2" fmla="val 50000"/>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ight Arrow 15">
            <a:extLst>
              <a:ext uri="{FF2B5EF4-FFF2-40B4-BE49-F238E27FC236}">
                <a16:creationId xmlns:a16="http://schemas.microsoft.com/office/drawing/2014/main" id="{D8390519-D317-284E-9AEA-62CFE8CF669B}"/>
              </a:ext>
            </a:extLst>
          </p:cNvPr>
          <p:cNvSpPr/>
          <p:nvPr/>
        </p:nvSpPr>
        <p:spPr>
          <a:xfrm>
            <a:off x="8962904" y="2896189"/>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a:extLst>
              <a:ext uri="{FF2B5EF4-FFF2-40B4-BE49-F238E27FC236}">
                <a16:creationId xmlns:a16="http://schemas.microsoft.com/office/drawing/2014/main" id="{55DD7694-A7AF-344B-9773-160A70F26DB5}"/>
              </a:ext>
            </a:extLst>
          </p:cNvPr>
          <p:cNvSpPr/>
          <p:nvPr/>
        </p:nvSpPr>
        <p:spPr>
          <a:xfrm>
            <a:off x="10017618" y="4273768"/>
            <a:ext cx="641353" cy="221991"/>
          </a:xfrm>
          <a:prstGeom prst="roundRect">
            <a:avLst/>
          </a:prstGeom>
          <a:solidFill>
            <a:srgbClr val="C023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05560C1-85D2-4D46-8729-3F8468478CF0}"/>
              </a:ext>
            </a:extLst>
          </p:cNvPr>
          <p:cNvSpPr/>
          <p:nvPr/>
        </p:nvSpPr>
        <p:spPr>
          <a:xfrm>
            <a:off x="10004080" y="4244525"/>
            <a:ext cx="697627" cy="276999"/>
          </a:xfrm>
          <a:prstGeom prst="rect">
            <a:avLst/>
          </a:prstGeom>
        </p:spPr>
        <p:txBody>
          <a:bodyPr wrap="none">
            <a:spAutoFit/>
          </a:bodyPr>
          <a:lstStyle/>
          <a:p>
            <a:r>
              <a:rPr lang="en-US" sz="1200" dirty="0">
                <a:solidFill>
                  <a:schemeClr val="bg1"/>
                </a:solidFill>
                <a:latin typeface="Avenir Book" panose="02000503020000020003" pitchFamily="2" charset="0"/>
              </a:rPr>
              <a:t>Experts</a:t>
            </a:r>
            <a:endParaRPr lang="en-US" sz="1200" dirty="0"/>
          </a:p>
        </p:txBody>
      </p:sp>
      <p:sp>
        <p:nvSpPr>
          <p:cNvPr id="40" name="Rounded Rectangle 39">
            <a:extLst>
              <a:ext uri="{FF2B5EF4-FFF2-40B4-BE49-F238E27FC236}">
                <a16:creationId xmlns:a16="http://schemas.microsoft.com/office/drawing/2014/main" id="{DF111DB7-BD4D-C348-B65C-B0623D394C5C}"/>
              </a:ext>
            </a:extLst>
          </p:cNvPr>
          <p:cNvSpPr/>
          <p:nvPr/>
        </p:nvSpPr>
        <p:spPr>
          <a:xfrm>
            <a:off x="9721042" y="4149790"/>
            <a:ext cx="1256046" cy="47947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4B3233-EF96-B141-914C-0907A884BC18}"/>
              </a:ext>
            </a:extLst>
          </p:cNvPr>
          <p:cNvSpPr/>
          <p:nvPr/>
        </p:nvSpPr>
        <p:spPr>
          <a:xfrm>
            <a:off x="9721042" y="386961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3</a:t>
            </a:r>
            <a:endParaRPr lang="en-US" sz="1400" b="1" baseline="-25000" dirty="0"/>
          </a:p>
        </p:txBody>
      </p:sp>
      <p:sp>
        <p:nvSpPr>
          <p:cNvPr id="42" name="Rounded Rectangle 41">
            <a:extLst>
              <a:ext uri="{FF2B5EF4-FFF2-40B4-BE49-F238E27FC236}">
                <a16:creationId xmlns:a16="http://schemas.microsoft.com/office/drawing/2014/main" id="{892C3C8B-0D6D-D44D-AE58-EF9993FE009B}"/>
              </a:ext>
            </a:extLst>
          </p:cNvPr>
          <p:cNvSpPr/>
          <p:nvPr/>
        </p:nvSpPr>
        <p:spPr>
          <a:xfrm>
            <a:off x="9988801" y="2087105"/>
            <a:ext cx="820812" cy="390695"/>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C22EB4F8-088D-114F-A415-55482025611C}"/>
              </a:ext>
            </a:extLst>
          </p:cNvPr>
          <p:cNvSpPr/>
          <p:nvPr/>
        </p:nvSpPr>
        <p:spPr>
          <a:xfrm>
            <a:off x="9957766" y="2820561"/>
            <a:ext cx="820507" cy="252496"/>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55C75BBD-34A1-F14C-BDD7-A424FDF690C1}"/>
              </a:ext>
            </a:extLst>
          </p:cNvPr>
          <p:cNvSpPr/>
          <p:nvPr/>
        </p:nvSpPr>
        <p:spPr>
          <a:xfrm>
            <a:off x="10251901" y="3111025"/>
            <a:ext cx="245316" cy="235693"/>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27F1046D-DF74-8E42-8938-5749162F1A12}"/>
              </a:ext>
            </a:extLst>
          </p:cNvPr>
          <p:cNvSpPr/>
          <p:nvPr/>
        </p:nvSpPr>
        <p:spPr>
          <a:xfrm>
            <a:off x="10253281" y="2528303"/>
            <a:ext cx="230804" cy="23286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786D1005-2D09-984D-8A7A-D85580BF4F8C}"/>
              </a:ext>
            </a:extLst>
          </p:cNvPr>
          <p:cNvSpPr/>
          <p:nvPr/>
        </p:nvSpPr>
        <p:spPr>
          <a:xfrm>
            <a:off x="9895186" y="3392918"/>
            <a:ext cx="972619" cy="231010"/>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9854F69-846B-894C-ADD4-8C4361A06B03}"/>
              </a:ext>
            </a:extLst>
          </p:cNvPr>
          <p:cNvSpPr/>
          <p:nvPr/>
        </p:nvSpPr>
        <p:spPr>
          <a:xfrm>
            <a:off x="9910229" y="2054473"/>
            <a:ext cx="973342" cy="461665"/>
          </a:xfrm>
          <a:prstGeom prst="rect">
            <a:avLst/>
          </a:prstGeom>
        </p:spPr>
        <p:txBody>
          <a:bodyPr wrap="square">
            <a:spAutoFit/>
          </a:bodyPr>
          <a:lstStyle/>
          <a:p>
            <a:pPr algn="ctr"/>
            <a:r>
              <a:rPr lang="en-US" sz="1200" dirty="0">
                <a:solidFill>
                  <a:schemeClr val="tx1">
                    <a:lumMod val="85000"/>
                    <a:lumOff val="15000"/>
                  </a:schemeClr>
                </a:solidFill>
                <a:latin typeface="Avenir Book" panose="02000503020000020003" pitchFamily="2" charset="0"/>
              </a:rPr>
              <a:t>mammoth</a:t>
            </a:r>
          </a:p>
          <a:p>
            <a:pPr algn="ctr"/>
            <a:r>
              <a:rPr lang="en-US" sz="1200" dirty="0">
                <a:solidFill>
                  <a:schemeClr val="tx1">
                    <a:lumMod val="85000"/>
                    <a:lumOff val="15000"/>
                  </a:schemeClr>
                </a:solidFill>
                <a:latin typeface="Avenir Book" panose="02000503020000020003" pitchFamily="2" charset="0"/>
              </a:rPr>
              <a:t>barge </a:t>
            </a:r>
            <a:endParaRPr lang="en-US" sz="1200" dirty="0"/>
          </a:p>
        </p:txBody>
      </p:sp>
      <p:sp>
        <p:nvSpPr>
          <p:cNvPr id="48" name="Rectangle 47">
            <a:extLst>
              <a:ext uri="{FF2B5EF4-FFF2-40B4-BE49-F238E27FC236}">
                <a16:creationId xmlns:a16="http://schemas.microsoft.com/office/drawing/2014/main" id="{47E4C4F3-11FA-D342-9A17-23DE8D7A953E}"/>
              </a:ext>
            </a:extLst>
          </p:cNvPr>
          <p:cNvSpPr/>
          <p:nvPr/>
        </p:nvSpPr>
        <p:spPr>
          <a:xfrm>
            <a:off x="10228579" y="2510340"/>
            <a:ext cx="316112"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 </a:t>
            </a:r>
            <a:endParaRPr lang="en-US" sz="1200" dirty="0"/>
          </a:p>
        </p:txBody>
      </p:sp>
      <p:sp>
        <p:nvSpPr>
          <p:cNvPr id="49" name="Rectangle 48">
            <a:extLst>
              <a:ext uri="{FF2B5EF4-FFF2-40B4-BE49-F238E27FC236}">
                <a16:creationId xmlns:a16="http://schemas.microsoft.com/office/drawing/2014/main" id="{BA6EEA23-E970-874A-B1CF-C04885E70BB8}"/>
              </a:ext>
            </a:extLst>
          </p:cNvPr>
          <p:cNvSpPr/>
          <p:nvPr/>
        </p:nvSpPr>
        <p:spPr>
          <a:xfrm>
            <a:off x="10222112" y="3094645"/>
            <a:ext cx="338554"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its</a:t>
            </a:r>
            <a:endParaRPr lang="en-US" sz="1200" dirty="0"/>
          </a:p>
        </p:txBody>
      </p:sp>
      <p:sp>
        <p:nvSpPr>
          <p:cNvPr id="50" name="Rectangle 49">
            <a:extLst>
              <a:ext uri="{FF2B5EF4-FFF2-40B4-BE49-F238E27FC236}">
                <a16:creationId xmlns:a16="http://schemas.microsoft.com/office/drawing/2014/main" id="{C29AB89A-330A-864A-B194-851E6C3A526D}"/>
              </a:ext>
            </a:extLst>
          </p:cNvPr>
          <p:cNvSpPr/>
          <p:nvPr/>
        </p:nvSpPr>
        <p:spPr>
          <a:xfrm>
            <a:off x="9914315" y="2826137"/>
            <a:ext cx="973343"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Ever Given </a:t>
            </a:r>
            <a:endParaRPr lang="en-US" sz="1200" dirty="0"/>
          </a:p>
        </p:txBody>
      </p:sp>
      <p:sp>
        <p:nvSpPr>
          <p:cNvPr id="51" name="Rectangle 50">
            <a:extLst>
              <a:ext uri="{FF2B5EF4-FFF2-40B4-BE49-F238E27FC236}">
                <a16:creationId xmlns:a16="http://schemas.microsoft.com/office/drawing/2014/main" id="{F43CF74E-C515-E34B-A19A-6FCC434E13A4}"/>
              </a:ext>
            </a:extLst>
          </p:cNvPr>
          <p:cNvSpPr/>
          <p:nvPr/>
        </p:nvSpPr>
        <p:spPr>
          <a:xfrm>
            <a:off x="9816952" y="3364211"/>
            <a:ext cx="1168069" cy="276999"/>
          </a:xfrm>
          <a:prstGeom prst="rect">
            <a:avLst/>
          </a:prstGeom>
        </p:spPr>
        <p:txBody>
          <a:bodyPr wrap="square">
            <a:spAutoFit/>
          </a:bodyPr>
          <a:lstStyle/>
          <a:p>
            <a:r>
              <a:rPr lang="en-US" sz="1200" dirty="0">
                <a:solidFill>
                  <a:schemeClr val="tx1">
                    <a:lumMod val="85000"/>
                    <a:lumOff val="15000"/>
                  </a:schemeClr>
                </a:solidFill>
                <a:latin typeface="Avenir Book" panose="02000503020000020003" pitchFamily="2" charset="0"/>
              </a:rPr>
              <a:t>container ship </a:t>
            </a:r>
            <a:endParaRPr lang="en-US" sz="1200" dirty="0"/>
          </a:p>
        </p:txBody>
      </p:sp>
      <p:sp>
        <p:nvSpPr>
          <p:cNvPr id="52" name="Rounded Rectangle 51">
            <a:extLst>
              <a:ext uri="{FF2B5EF4-FFF2-40B4-BE49-F238E27FC236}">
                <a16:creationId xmlns:a16="http://schemas.microsoft.com/office/drawing/2014/main" id="{39D38A50-A9DF-954C-8336-841B2FAB8A12}"/>
              </a:ext>
            </a:extLst>
          </p:cNvPr>
          <p:cNvSpPr/>
          <p:nvPr/>
        </p:nvSpPr>
        <p:spPr>
          <a:xfrm>
            <a:off x="9728975" y="1983202"/>
            <a:ext cx="1256046" cy="174803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64A3F17-660F-BF4C-BEEE-01936E38A08D}"/>
              </a:ext>
            </a:extLst>
          </p:cNvPr>
          <p:cNvSpPr/>
          <p:nvPr/>
        </p:nvSpPr>
        <p:spPr>
          <a:xfrm>
            <a:off x="9683017" y="167894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a:t>
            </a:r>
            <a:endParaRPr lang="en-US" sz="1400" b="1" baseline="-25000" dirty="0"/>
          </a:p>
        </p:txBody>
      </p:sp>
      <p:sp>
        <p:nvSpPr>
          <p:cNvPr id="5" name="Rectangle 4">
            <a:extLst>
              <a:ext uri="{FF2B5EF4-FFF2-40B4-BE49-F238E27FC236}">
                <a16:creationId xmlns:a16="http://schemas.microsoft.com/office/drawing/2014/main" id="{63BCE610-20D8-924A-B4E0-1B3597A1B7AB}"/>
              </a:ext>
            </a:extLst>
          </p:cNvPr>
          <p:cNvSpPr/>
          <p:nvPr/>
        </p:nvSpPr>
        <p:spPr>
          <a:xfrm>
            <a:off x="3489450" y="2199672"/>
            <a:ext cx="1256046" cy="1441538"/>
          </a:xfrm>
          <a:prstGeom prst="rect">
            <a:avLst/>
          </a:prstGeom>
          <a:solidFill>
            <a:schemeClr val="tx1">
              <a:lumMod val="75000"/>
              <a:lumOff val="25000"/>
            </a:schemeClr>
          </a:solidFill>
          <a:ln w="60325">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2C014A-83B7-2448-B8AE-0D1DC494851A}"/>
              </a:ext>
            </a:extLst>
          </p:cNvPr>
          <p:cNvSpPr/>
          <p:nvPr/>
        </p:nvSpPr>
        <p:spPr>
          <a:xfrm>
            <a:off x="3489450" y="2539672"/>
            <a:ext cx="1256046" cy="646331"/>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Detection</a:t>
            </a:r>
          </a:p>
        </p:txBody>
      </p:sp>
      <p:sp>
        <p:nvSpPr>
          <p:cNvPr id="29" name="Right Arrow 28">
            <a:extLst>
              <a:ext uri="{FF2B5EF4-FFF2-40B4-BE49-F238E27FC236}">
                <a16:creationId xmlns:a16="http://schemas.microsoft.com/office/drawing/2014/main" id="{E1DD48E5-4B93-3447-98A5-72EA33AED86E}"/>
              </a:ext>
            </a:extLst>
          </p:cNvPr>
          <p:cNvSpPr/>
          <p:nvPr/>
        </p:nvSpPr>
        <p:spPr>
          <a:xfrm>
            <a:off x="4852218" y="2874991"/>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5C4543A-53EB-DE44-BD69-F2D616A86785}"/>
              </a:ext>
            </a:extLst>
          </p:cNvPr>
          <p:cNvSpPr/>
          <p:nvPr/>
        </p:nvSpPr>
        <p:spPr>
          <a:xfrm>
            <a:off x="5391777" y="2199672"/>
            <a:ext cx="1256046" cy="1441538"/>
          </a:xfrm>
          <a:prstGeom prst="rect">
            <a:avLst/>
          </a:prstGeom>
          <a:solidFill>
            <a:schemeClr val="tx1">
              <a:lumMod val="75000"/>
              <a:lumOff val="25000"/>
            </a:schemeClr>
          </a:solidFill>
          <a:ln w="60325">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30DFF0B-CF1A-FB4E-BF13-384AEBD400C5}"/>
              </a:ext>
            </a:extLst>
          </p:cNvPr>
          <p:cNvSpPr/>
          <p:nvPr/>
        </p:nvSpPr>
        <p:spPr>
          <a:xfrm>
            <a:off x="5416479" y="2413326"/>
            <a:ext cx="1256046" cy="923330"/>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Pair Model</a:t>
            </a:r>
          </a:p>
        </p:txBody>
      </p:sp>
      <p:sp>
        <p:nvSpPr>
          <p:cNvPr id="32" name="Right Arrow 31">
            <a:extLst>
              <a:ext uri="{FF2B5EF4-FFF2-40B4-BE49-F238E27FC236}">
                <a16:creationId xmlns:a16="http://schemas.microsoft.com/office/drawing/2014/main" id="{A6F93BBF-0D40-BE46-8BD4-E9B0B1C935F5}"/>
              </a:ext>
            </a:extLst>
          </p:cNvPr>
          <p:cNvSpPr/>
          <p:nvPr/>
        </p:nvSpPr>
        <p:spPr>
          <a:xfrm>
            <a:off x="6834800" y="286542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4C52B1D-A374-0A43-B24A-AF5624884D10}"/>
              </a:ext>
            </a:extLst>
          </p:cNvPr>
          <p:cNvSpPr/>
          <p:nvPr/>
        </p:nvSpPr>
        <p:spPr>
          <a:xfrm>
            <a:off x="7386134" y="2199672"/>
            <a:ext cx="1256046" cy="1441538"/>
          </a:xfrm>
          <a:prstGeom prst="rect">
            <a:avLst/>
          </a:prstGeom>
          <a:solidFill>
            <a:schemeClr val="tx1">
              <a:lumMod val="75000"/>
              <a:lumOff val="25000"/>
            </a:schemeClr>
          </a:solidFill>
          <a:ln w="60325">
            <a:solidFill>
              <a:srgbClr val="FF0000"/>
            </a:solid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0ED4A4-554E-B344-9CE8-A85A661D7FB1}"/>
              </a:ext>
            </a:extLst>
          </p:cNvPr>
          <p:cNvSpPr/>
          <p:nvPr/>
        </p:nvSpPr>
        <p:spPr>
          <a:xfrm>
            <a:off x="7397872" y="2602673"/>
            <a:ext cx="1256046" cy="369332"/>
          </a:xfrm>
          <a:prstGeom prst="rect">
            <a:avLst/>
          </a:prstGeom>
        </p:spPr>
        <p:txBody>
          <a:bodyPr wrap="square">
            <a:spAutoFit/>
          </a:bodyPr>
          <a:lstStyle/>
          <a:p>
            <a:pPr algn="ctr"/>
            <a:r>
              <a:rPr lang="en-US" b="1" dirty="0">
                <a:solidFill>
                  <a:schemeClr val="bg1"/>
                </a:solidFill>
                <a:latin typeface="Avenir Light" panose="020B0402020203020204" pitchFamily="34" charset="77"/>
              </a:rPr>
              <a:t>Clustering</a:t>
            </a:r>
          </a:p>
        </p:txBody>
      </p:sp>
      <p:sp>
        <p:nvSpPr>
          <p:cNvPr id="36" name="Rectangle 35">
            <a:extLst>
              <a:ext uri="{FF2B5EF4-FFF2-40B4-BE49-F238E27FC236}">
                <a16:creationId xmlns:a16="http://schemas.microsoft.com/office/drawing/2014/main" id="{13152C94-3A80-D242-972F-E9303254254F}"/>
              </a:ext>
            </a:extLst>
          </p:cNvPr>
          <p:cNvSpPr/>
          <p:nvPr/>
        </p:nvSpPr>
        <p:spPr>
          <a:xfrm>
            <a:off x="3365471" y="1983201"/>
            <a:ext cx="3367879" cy="174803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6132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34" name="Rectangle 33">
            <a:extLst>
              <a:ext uri="{FF2B5EF4-FFF2-40B4-BE49-F238E27FC236}">
                <a16:creationId xmlns:a16="http://schemas.microsoft.com/office/drawing/2014/main" id="{1823E331-050F-8B4C-8D74-59B642097726}"/>
              </a:ext>
            </a:extLst>
          </p:cNvPr>
          <p:cNvSpPr/>
          <p:nvPr/>
        </p:nvSpPr>
        <p:spPr>
          <a:xfrm>
            <a:off x="2764215" y="1691147"/>
            <a:ext cx="2404685"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59</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268DC7-6817-B34C-A156-457418092E55}"/>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Tree>
    <p:extLst>
      <p:ext uri="{BB962C8B-B14F-4D97-AF65-F5344CB8AC3E}">
        <p14:creationId xmlns:p14="http://schemas.microsoft.com/office/powerpoint/2010/main" val="198905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34" name="Rectangle 33">
            <a:extLst>
              <a:ext uri="{FF2B5EF4-FFF2-40B4-BE49-F238E27FC236}">
                <a16:creationId xmlns:a16="http://schemas.microsoft.com/office/drawing/2014/main" id="{1823E331-050F-8B4C-8D74-59B642097726}"/>
              </a:ext>
            </a:extLst>
          </p:cNvPr>
          <p:cNvSpPr/>
          <p:nvPr/>
        </p:nvSpPr>
        <p:spPr>
          <a:xfrm>
            <a:off x="2764215" y="1691147"/>
            <a:ext cx="2404685"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268DC7-6817-B34C-A156-457418092E55}"/>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568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823E331-050F-8B4C-8D74-59B642097726}"/>
              </a:ext>
            </a:extLst>
          </p:cNvPr>
          <p:cNvSpPr/>
          <p:nvPr/>
        </p:nvSpPr>
        <p:spPr>
          <a:xfrm>
            <a:off x="2764215" y="2272712"/>
            <a:ext cx="2658685"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268DC7-6817-B34C-A156-457418092E55}"/>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60</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4898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61</a:t>
            </a:fld>
            <a:endParaRPr lang="en-US"/>
          </a:p>
        </p:txBody>
      </p:sp>
      <p:sp>
        <p:nvSpPr>
          <p:cNvPr id="36" name="Rectangle 35">
            <a:extLst>
              <a:ext uri="{FF2B5EF4-FFF2-40B4-BE49-F238E27FC236}">
                <a16:creationId xmlns:a16="http://schemas.microsoft.com/office/drawing/2014/main" id="{2C83C094-5D9A-9345-871E-194B044D2E73}"/>
              </a:ext>
            </a:extLst>
          </p:cNvPr>
          <p:cNvSpPr/>
          <p:nvPr/>
        </p:nvSpPr>
        <p:spPr>
          <a:xfrm>
            <a:off x="194016" y="150184"/>
            <a:ext cx="3809869" cy="461665"/>
          </a:xfrm>
          <a:prstGeom prst="rect">
            <a:avLst/>
          </a:prstGeom>
        </p:spPr>
        <p:txBody>
          <a:bodyPr wrap="square" anchor="b">
            <a:spAutoFit/>
          </a:bodyPr>
          <a:lstStyle/>
          <a:p>
            <a:r>
              <a:rPr lang="en-US" sz="2400" b="1" dirty="0">
                <a:solidFill>
                  <a:schemeClr val="tx1">
                    <a:lumMod val="75000"/>
                    <a:lumOff val="25000"/>
                  </a:schemeClr>
                </a:solidFill>
                <a:latin typeface="Avenir Book" panose="02000503020000020003" pitchFamily="2" charset="0"/>
              </a:rPr>
              <a:t>Clustering</a:t>
            </a:r>
          </a:p>
        </p:txBody>
      </p:sp>
      <p:sp>
        <p:nvSpPr>
          <p:cNvPr id="37" name="Rectangle 36">
            <a:extLst>
              <a:ext uri="{FF2B5EF4-FFF2-40B4-BE49-F238E27FC236}">
                <a16:creationId xmlns:a16="http://schemas.microsoft.com/office/drawing/2014/main" id="{0847A53C-4094-D844-8C5A-9B0B55EAE996}"/>
              </a:ext>
            </a:extLst>
          </p:cNvPr>
          <p:cNvSpPr/>
          <p:nvPr/>
        </p:nvSpPr>
        <p:spPr>
          <a:xfrm>
            <a:off x="297294" y="610490"/>
            <a:ext cx="1429906" cy="1007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67" name="Rectangle 66">
            <a:extLst>
              <a:ext uri="{FF2B5EF4-FFF2-40B4-BE49-F238E27FC236}">
                <a16:creationId xmlns:a16="http://schemas.microsoft.com/office/drawing/2014/main" id="{2F96C72A-DB44-7249-B8EE-B1C33B9E14A6}"/>
              </a:ext>
            </a:extLst>
          </p:cNvPr>
          <p:cNvSpPr/>
          <p:nvPr/>
        </p:nvSpPr>
        <p:spPr>
          <a:xfrm>
            <a:off x="2098950" y="1022769"/>
            <a:ext cx="8365362" cy="461665"/>
          </a:xfrm>
          <a:prstGeom prst="rect">
            <a:avLst/>
          </a:prstGeom>
        </p:spPr>
        <p:txBody>
          <a:bodyPr wrap="square" anchor="b">
            <a:spAutoFit/>
          </a:bodyPr>
          <a:lstStyle/>
          <a:p>
            <a:pPr algn="ctr"/>
            <a:r>
              <a:rPr lang="en-US" sz="2400" b="1" dirty="0">
                <a:latin typeface="Avenir Book" panose="02000503020000020003" pitchFamily="2" charset="0"/>
              </a:rPr>
              <a:t>Goal is to return clusters from the fully-connected graph</a:t>
            </a:r>
          </a:p>
        </p:txBody>
      </p:sp>
      <p:sp>
        <p:nvSpPr>
          <p:cNvPr id="19" name="Rounded Rectangle 18">
            <a:extLst>
              <a:ext uri="{FF2B5EF4-FFF2-40B4-BE49-F238E27FC236}">
                <a16:creationId xmlns:a16="http://schemas.microsoft.com/office/drawing/2014/main" id="{894BB006-FF5F-914B-99D6-120A8ECDC136}"/>
              </a:ext>
            </a:extLst>
          </p:cNvPr>
          <p:cNvSpPr/>
          <p:nvPr/>
        </p:nvSpPr>
        <p:spPr>
          <a:xfrm>
            <a:off x="3559672" y="5472312"/>
            <a:ext cx="1631825" cy="352339"/>
          </a:xfrm>
          <a:prstGeom prst="roundRect">
            <a:avLst/>
          </a:prstGeom>
          <a:no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660151FE-AF96-FD41-8912-5DD2D3191062}"/>
              </a:ext>
            </a:extLst>
          </p:cNvPr>
          <p:cNvSpPr/>
          <p:nvPr/>
        </p:nvSpPr>
        <p:spPr>
          <a:xfrm>
            <a:off x="6621454" y="5468614"/>
            <a:ext cx="1270058" cy="352340"/>
          </a:xfrm>
          <a:prstGeom prst="roundRect">
            <a:avLst/>
          </a:prstGeom>
          <a:no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79BE77FB-DC15-7B43-99B8-B9EE16CBE80B}"/>
              </a:ext>
            </a:extLst>
          </p:cNvPr>
          <p:cNvSpPr/>
          <p:nvPr/>
        </p:nvSpPr>
        <p:spPr>
          <a:xfrm>
            <a:off x="8403810" y="3758007"/>
            <a:ext cx="831321" cy="352339"/>
          </a:xfrm>
          <a:prstGeom prst="roundRect">
            <a:avLst/>
          </a:prstGeom>
          <a:no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5B3792B0-C049-674A-997D-49E6E674FC24}"/>
              </a:ext>
            </a:extLst>
          </p:cNvPr>
          <p:cNvSpPr/>
          <p:nvPr/>
        </p:nvSpPr>
        <p:spPr>
          <a:xfrm>
            <a:off x="6977668" y="2520883"/>
            <a:ext cx="780437" cy="352339"/>
          </a:xfrm>
          <a:prstGeom prst="roundRect">
            <a:avLst/>
          </a:prstGeom>
          <a:no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39F5C6A0-00E2-954F-B612-0E75F818803F}"/>
              </a:ext>
            </a:extLst>
          </p:cNvPr>
          <p:cNvSpPr/>
          <p:nvPr/>
        </p:nvSpPr>
        <p:spPr>
          <a:xfrm>
            <a:off x="4354194" y="2487833"/>
            <a:ext cx="867401" cy="352339"/>
          </a:xfrm>
          <a:prstGeom prst="roundRect">
            <a:avLst/>
          </a:prstGeom>
          <a:no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3B4C08DF-B000-FB41-BCDA-3A308091BC37}"/>
              </a:ext>
            </a:extLst>
          </p:cNvPr>
          <p:cNvSpPr/>
          <p:nvPr/>
        </p:nvSpPr>
        <p:spPr>
          <a:xfrm>
            <a:off x="2299995" y="3758005"/>
            <a:ext cx="1265566" cy="352341"/>
          </a:xfrm>
          <a:prstGeom prst="roundRect">
            <a:avLst/>
          </a:prstGeom>
          <a:no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BB39420-894F-2743-ADBD-A5A9743876D1}"/>
              </a:ext>
            </a:extLst>
          </p:cNvPr>
          <p:cNvSpPr/>
          <p:nvPr/>
        </p:nvSpPr>
        <p:spPr>
          <a:xfrm>
            <a:off x="3619262" y="5474863"/>
            <a:ext cx="1478931" cy="369332"/>
          </a:xfrm>
          <a:prstGeom prst="rect">
            <a:avLst/>
          </a:prstGeom>
        </p:spPr>
        <p:txBody>
          <a:bodyPr wrap="none">
            <a:spAutoFit/>
          </a:bodyPr>
          <a:lstStyle/>
          <a:p>
            <a:r>
              <a:rPr lang="en-US" dirty="0">
                <a:latin typeface="Avenir Book" panose="02000503020000020003" pitchFamily="2" charset="0"/>
              </a:rPr>
              <a:t>according to</a:t>
            </a:r>
            <a:endParaRPr lang="en-US" dirty="0"/>
          </a:p>
        </p:txBody>
      </p:sp>
      <p:sp>
        <p:nvSpPr>
          <p:cNvPr id="3" name="Rectangle 2">
            <a:extLst>
              <a:ext uri="{FF2B5EF4-FFF2-40B4-BE49-F238E27FC236}">
                <a16:creationId xmlns:a16="http://schemas.microsoft.com/office/drawing/2014/main" id="{327B0E9D-71C8-504D-AF6A-621ED3C875B3}"/>
              </a:ext>
            </a:extLst>
          </p:cNvPr>
          <p:cNvSpPr/>
          <p:nvPr/>
        </p:nvSpPr>
        <p:spPr>
          <a:xfrm>
            <a:off x="6890807" y="5474863"/>
            <a:ext cx="817853" cy="369332"/>
          </a:xfrm>
          <a:prstGeom prst="rect">
            <a:avLst/>
          </a:prstGeom>
        </p:spPr>
        <p:txBody>
          <a:bodyPr wrap="none">
            <a:spAutoFit/>
          </a:bodyPr>
          <a:lstStyle/>
          <a:p>
            <a:r>
              <a:rPr lang="en-US" dirty="0">
                <a:latin typeface="Avenir Book" panose="02000503020000020003" pitchFamily="2" charset="0"/>
              </a:rPr>
              <a:t>rattles</a:t>
            </a:r>
            <a:endParaRPr lang="en-US" dirty="0"/>
          </a:p>
        </p:txBody>
      </p:sp>
      <p:sp>
        <p:nvSpPr>
          <p:cNvPr id="4" name="Rectangle 3">
            <a:extLst>
              <a:ext uri="{FF2B5EF4-FFF2-40B4-BE49-F238E27FC236}">
                <a16:creationId xmlns:a16="http://schemas.microsoft.com/office/drawing/2014/main" id="{D26F2AE1-4274-8C43-A309-99BD66084CCD}"/>
              </a:ext>
            </a:extLst>
          </p:cNvPr>
          <p:cNvSpPr/>
          <p:nvPr/>
        </p:nvSpPr>
        <p:spPr>
          <a:xfrm>
            <a:off x="8414963" y="3758005"/>
            <a:ext cx="817853" cy="369332"/>
          </a:xfrm>
          <a:prstGeom prst="rect">
            <a:avLst/>
          </a:prstGeom>
        </p:spPr>
        <p:txBody>
          <a:bodyPr wrap="none">
            <a:spAutoFit/>
          </a:bodyPr>
          <a:lstStyle/>
          <a:p>
            <a:r>
              <a:rPr lang="en-US" dirty="0">
                <a:latin typeface="Avenir Book" panose="02000503020000020003" pitchFamily="2" charset="0"/>
              </a:rPr>
              <a:t>rattles</a:t>
            </a:r>
            <a:endParaRPr lang="en-US" dirty="0"/>
          </a:p>
        </p:txBody>
      </p:sp>
      <p:sp>
        <p:nvSpPr>
          <p:cNvPr id="5" name="Rectangle 4">
            <a:extLst>
              <a:ext uri="{FF2B5EF4-FFF2-40B4-BE49-F238E27FC236}">
                <a16:creationId xmlns:a16="http://schemas.microsoft.com/office/drawing/2014/main" id="{AF67681F-D247-E841-85B0-9BDB96EECBFB}"/>
              </a:ext>
            </a:extLst>
          </p:cNvPr>
          <p:cNvSpPr/>
          <p:nvPr/>
        </p:nvSpPr>
        <p:spPr>
          <a:xfrm>
            <a:off x="2372606" y="3758005"/>
            <a:ext cx="1115690" cy="369332"/>
          </a:xfrm>
          <a:prstGeom prst="rect">
            <a:avLst/>
          </a:prstGeom>
        </p:spPr>
        <p:txBody>
          <a:bodyPr wrap="none">
            <a:spAutoFit/>
          </a:bodyPr>
          <a:lstStyle/>
          <a:p>
            <a:r>
              <a:rPr lang="en-US" dirty="0">
                <a:latin typeface="Avenir Book" panose="02000503020000020003" pitchFamily="2" charset="0"/>
              </a:rPr>
              <a:t>recorded</a:t>
            </a:r>
            <a:endParaRPr lang="en-US" dirty="0"/>
          </a:p>
        </p:txBody>
      </p:sp>
      <p:sp>
        <p:nvSpPr>
          <p:cNvPr id="6" name="Rectangle 5">
            <a:extLst>
              <a:ext uri="{FF2B5EF4-FFF2-40B4-BE49-F238E27FC236}">
                <a16:creationId xmlns:a16="http://schemas.microsoft.com/office/drawing/2014/main" id="{95B0AFB7-7824-C841-89F2-F3469D72B548}"/>
              </a:ext>
            </a:extLst>
          </p:cNvPr>
          <p:cNvSpPr/>
          <p:nvPr/>
        </p:nvSpPr>
        <p:spPr>
          <a:xfrm>
            <a:off x="7001418" y="2520883"/>
            <a:ext cx="793807" cy="369332"/>
          </a:xfrm>
          <a:prstGeom prst="rect">
            <a:avLst/>
          </a:prstGeom>
        </p:spPr>
        <p:txBody>
          <a:bodyPr wrap="none">
            <a:spAutoFit/>
          </a:bodyPr>
          <a:lstStyle/>
          <a:p>
            <a:r>
              <a:rPr lang="en-US" dirty="0">
                <a:latin typeface="Avenir Book" panose="02000503020000020003" pitchFamily="2" charset="0"/>
              </a:rPr>
              <a:t>shook</a:t>
            </a:r>
            <a:endParaRPr lang="en-US" dirty="0"/>
          </a:p>
        </p:txBody>
      </p:sp>
      <p:sp>
        <p:nvSpPr>
          <p:cNvPr id="7" name="Rectangle 6">
            <a:extLst>
              <a:ext uri="{FF2B5EF4-FFF2-40B4-BE49-F238E27FC236}">
                <a16:creationId xmlns:a16="http://schemas.microsoft.com/office/drawing/2014/main" id="{AD2AA096-A726-4A43-B34D-0FAAFF9975DC}"/>
              </a:ext>
            </a:extLst>
          </p:cNvPr>
          <p:cNvSpPr/>
          <p:nvPr/>
        </p:nvSpPr>
        <p:spPr>
          <a:xfrm>
            <a:off x="4400615" y="2489142"/>
            <a:ext cx="793807" cy="369332"/>
          </a:xfrm>
          <a:prstGeom prst="rect">
            <a:avLst/>
          </a:prstGeom>
        </p:spPr>
        <p:txBody>
          <a:bodyPr wrap="none">
            <a:spAutoFit/>
          </a:bodyPr>
          <a:lstStyle/>
          <a:p>
            <a:r>
              <a:rPr lang="en-US" dirty="0">
                <a:latin typeface="Avenir Book" panose="02000503020000020003" pitchFamily="2" charset="0"/>
              </a:rPr>
              <a:t>shook</a:t>
            </a:r>
            <a:endParaRPr lang="en-US" dirty="0"/>
          </a:p>
        </p:txBody>
      </p:sp>
      <p:sp>
        <p:nvSpPr>
          <p:cNvPr id="31" name="Rectangle 30">
            <a:extLst>
              <a:ext uri="{FF2B5EF4-FFF2-40B4-BE49-F238E27FC236}">
                <a16:creationId xmlns:a16="http://schemas.microsoft.com/office/drawing/2014/main" id="{78AD47CA-4ADA-424D-A10F-E0C2FC45354A}"/>
              </a:ext>
            </a:extLst>
          </p:cNvPr>
          <p:cNvSpPr/>
          <p:nvPr/>
        </p:nvSpPr>
        <p:spPr>
          <a:xfrm rot="19528649">
            <a:off x="3117522" y="3276596"/>
            <a:ext cx="1581826"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2" name="Rectangle 31">
            <a:extLst>
              <a:ext uri="{FF2B5EF4-FFF2-40B4-BE49-F238E27FC236}">
                <a16:creationId xmlns:a16="http://schemas.microsoft.com/office/drawing/2014/main" id="{F5692010-5B1E-EF4F-A2A6-461D3C9AC94F}"/>
              </a:ext>
            </a:extLst>
          </p:cNvPr>
          <p:cNvSpPr/>
          <p:nvPr/>
        </p:nvSpPr>
        <p:spPr>
          <a:xfrm>
            <a:off x="3579677" y="3911314"/>
            <a:ext cx="4821817"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3" name="Rectangle 32">
            <a:extLst>
              <a:ext uri="{FF2B5EF4-FFF2-40B4-BE49-F238E27FC236}">
                <a16:creationId xmlns:a16="http://schemas.microsoft.com/office/drawing/2014/main" id="{27434F32-6B62-DC46-B56F-1844D8B5E1DF}"/>
              </a:ext>
            </a:extLst>
          </p:cNvPr>
          <p:cNvSpPr/>
          <p:nvPr/>
        </p:nvSpPr>
        <p:spPr>
          <a:xfrm>
            <a:off x="5240843" y="2654174"/>
            <a:ext cx="1716042"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187F5969-FB3E-1E46-98F2-9DA36C82AF7F}"/>
              </a:ext>
            </a:extLst>
          </p:cNvPr>
          <p:cNvSpPr/>
          <p:nvPr/>
        </p:nvSpPr>
        <p:spPr>
          <a:xfrm rot="12709263">
            <a:off x="7335350" y="3293171"/>
            <a:ext cx="1631917"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Rectangle 34">
            <a:extLst>
              <a:ext uri="{FF2B5EF4-FFF2-40B4-BE49-F238E27FC236}">
                <a16:creationId xmlns:a16="http://schemas.microsoft.com/office/drawing/2014/main" id="{E728AB41-D159-EE4B-BEFB-06DBBDC0324F}"/>
              </a:ext>
            </a:extLst>
          </p:cNvPr>
          <p:cNvSpPr/>
          <p:nvPr/>
        </p:nvSpPr>
        <p:spPr>
          <a:xfrm rot="20668845" flipV="1">
            <a:off x="3484810" y="3250069"/>
            <a:ext cx="3554093"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8" name="Rectangle 37">
            <a:extLst>
              <a:ext uri="{FF2B5EF4-FFF2-40B4-BE49-F238E27FC236}">
                <a16:creationId xmlns:a16="http://schemas.microsoft.com/office/drawing/2014/main" id="{D81128F8-5200-D440-B99C-4C5CB4E0610F}"/>
              </a:ext>
            </a:extLst>
          </p:cNvPr>
          <p:cNvSpPr/>
          <p:nvPr/>
        </p:nvSpPr>
        <p:spPr>
          <a:xfrm rot="895236" flipV="1">
            <a:off x="4832093" y="3302923"/>
            <a:ext cx="3639210" cy="4770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9" name="Rectangle 38">
            <a:extLst>
              <a:ext uri="{FF2B5EF4-FFF2-40B4-BE49-F238E27FC236}">
                <a16:creationId xmlns:a16="http://schemas.microsoft.com/office/drawing/2014/main" id="{A7D6F994-2B42-6A48-A417-0B50DB865912}"/>
              </a:ext>
            </a:extLst>
          </p:cNvPr>
          <p:cNvSpPr/>
          <p:nvPr/>
        </p:nvSpPr>
        <p:spPr>
          <a:xfrm rot="1474819" flipV="1">
            <a:off x="3415419" y="4740447"/>
            <a:ext cx="3393559"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0" name="Rectangle 39">
            <a:extLst>
              <a:ext uri="{FF2B5EF4-FFF2-40B4-BE49-F238E27FC236}">
                <a16:creationId xmlns:a16="http://schemas.microsoft.com/office/drawing/2014/main" id="{771057CC-B206-194B-885D-CA0120EF2DB5}"/>
              </a:ext>
            </a:extLst>
          </p:cNvPr>
          <p:cNvSpPr/>
          <p:nvPr/>
        </p:nvSpPr>
        <p:spPr>
          <a:xfrm rot="20050253">
            <a:off x="5015319" y="4739977"/>
            <a:ext cx="3564263"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1" name="Rectangle 40">
            <a:extLst>
              <a:ext uri="{FF2B5EF4-FFF2-40B4-BE49-F238E27FC236}">
                <a16:creationId xmlns:a16="http://schemas.microsoft.com/office/drawing/2014/main" id="{48FDFEF1-D526-C346-9E38-A3B86FD324D7}"/>
              </a:ext>
            </a:extLst>
          </p:cNvPr>
          <p:cNvSpPr/>
          <p:nvPr/>
        </p:nvSpPr>
        <p:spPr>
          <a:xfrm>
            <a:off x="5191498" y="5607782"/>
            <a:ext cx="1426072"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2" name="Rectangle 41">
            <a:extLst>
              <a:ext uri="{FF2B5EF4-FFF2-40B4-BE49-F238E27FC236}">
                <a16:creationId xmlns:a16="http://schemas.microsoft.com/office/drawing/2014/main" id="{74DB7D30-F791-0C49-94C6-57AF0456189B}"/>
              </a:ext>
            </a:extLst>
          </p:cNvPr>
          <p:cNvSpPr/>
          <p:nvPr/>
        </p:nvSpPr>
        <p:spPr>
          <a:xfrm rot="18772663">
            <a:off x="7621204" y="4789587"/>
            <a:ext cx="1796573"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3" name="Rectangle 42">
            <a:extLst>
              <a:ext uri="{FF2B5EF4-FFF2-40B4-BE49-F238E27FC236}">
                <a16:creationId xmlns:a16="http://schemas.microsoft.com/office/drawing/2014/main" id="{0F833FFF-FA0D-D645-935E-D30326DA93FD}"/>
              </a:ext>
            </a:extLst>
          </p:cNvPr>
          <p:cNvSpPr/>
          <p:nvPr/>
        </p:nvSpPr>
        <p:spPr>
          <a:xfrm rot="5400000" flipV="1">
            <a:off x="5917067" y="4161626"/>
            <a:ext cx="2590487" cy="6606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4" name="Rectangle 43">
            <a:extLst>
              <a:ext uri="{FF2B5EF4-FFF2-40B4-BE49-F238E27FC236}">
                <a16:creationId xmlns:a16="http://schemas.microsoft.com/office/drawing/2014/main" id="{37AB5B4E-4D2D-9D44-9AFC-51CC49AACC4D}"/>
              </a:ext>
            </a:extLst>
          </p:cNvPr>
          <p:cNvSpPr/>
          <p:nvPr/>
        </p:nvSpPr>
        <p:spPr>
          <a:xfrm rot="3091995" flipV="1">
            <a:off x="4163407" y="4132580"/>
            <a:ext cx="3336028"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5" name="Rectangle 44">
            <a:extLst>
              <a:ext uri="{FF2B5EF4-FFF2-40B4-BE49-F238E27FC236}">
                <a16:creationId xmlns:a16="http://schemas.microsoft.com/office/drawing/2014/main" id="{29A0FE1B-3FD1-F44F-9D54-72ECC9C36B61}"/>
              </a:ext>
            </a:extLst>
          </p:cNvPr>
          <p:cNvSpPr/>
          <p:nvPr/>
        </p:nvSpPr>
        <p:spPr>
          <a:xfrm rot="18485733">
            <a:off x="4372876" y="4171800"/>
            <a:ext cx="3304474"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6" name="Rectangle 45">
            <a:extLst>
              <a:ext uri="{FF2B5EF4-FFF2-40B4-BE49-F238E27FC236}">
                <a16:creationId xmlns:a16="http://schemas.microsoft.com/office/drawing/2014/main" id="{466A690C-3B47-4F44-92C9-891E59CF779F}"/>
              </a:ext>
            </a:extLst>
          </p:cNvPr>
          <p:cNvSpPr/>
          <p:nvPr/>
        </p:nvSpPr>
        <p:spPr>
          <a:xfrm rot="5400000" flipV="1">
            <a:off x="3397143" y="4132243"/>
            <a:ext cx="2639774"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7" name="Rectangle 46">
            <a:extLst>
              <a:ext uri="{FF2B5EF4-FFF2-40B4-BE49-F238E27FC236}">
                <a16:creationId xmlns:a16="http://schemas.microsoft.com/office/drawing/2014/main" id="{CF528B83-9974-8F40-8A6E-433E8BCDEA14}"/>
              </a:ext>
            </a:extLst>
          </p:cNvPr>
          <p:cNvSpPr/>
          <p:nvPr/>
        </p:nvSpPr>
        <p:spPr>
          <a:xfrm rot="13851038">
            <a:off x="2711942" y="4792420"/>
            <a:ext cx="1751985"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 name="Rectangle 7">
            <a:extLst>
              <a:ext uri="{FF2B5EF4-FFF2-40B4-BE49-F238E27FC236}">
                <a16:creationId xmlns:a16="http://schemas.microsoft.com/office/drawing/2014/main" id="{3A6CBD6A-AA68-E644-A554-AD55DDA66675}"/>
              </a:ext>
            </a:extLst>
          </p:cNvPr>
          <p:cNvSpPr/>
          <p:nvPr/>
        </p:nvSpPr>
        <p:spPr>
          <a:xfrm>
            <a:off x="5700885" y="2301791"/>
            <a:ext cx="433132"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0.9</a:t>
            </a:r>
            <a:endParaRPr lang="en-US" sz="1400" dirty="0"/>
          </a:p>
        </p:txBody>
      </p:sp>
      <p:sp>
        <p:nvSpPr>
          <p:cNvPr id="48" name="Rectangle 47">
            <a:extLst>
              <a:ext uri="{FF2B5EF4-FFF2-40B4-BE49-F238E27FC236}">
                <a16:creationId xmlns:a16="http://schemas.microsoft.com/office/drawing/2014/main" id="{7EF85D6C-2852-BC41-81AD-E8EF1F453F94}"/>
              </a:ext>
            </a:extLst>
          </p:cNvPr>
          <p:cNvSpPr/>
          <p:nvPr/>
        </p:nvSpPr>
        <p:spPr>
          <a:xfrm>
            <a:off x="3570753" y="2989596"/>
            <a:ext cx="433132"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0.2</a:t>
            </a:r>
            <a:endParaRPr lang="en-US" sz="1400" dirty="0"/>
          </a:p>
        </p:txBody>
      </p:sp>
      <p:sp>
        <p:nvSpPr>
          <p:cNvPr id="49" name="Rectangle 48">
            <a:extLst>
              <a:ext uri="{FF2B5EF4-FFF2-40B4-BE49-F238E27FC236}">
                <a16:creationId xmlns:a16="http://schemas.microsoft.com/office/drawing/2014/main" id="{AD32BFC7-91E2-3E47-AE75-6C1A7771AC72}"/>
              </a:ext>
            </a:extLst>
          </p:cNvPr>
          <p:cNvSpPr/>
          <p:nvPr/>
        </p:nvSpPr>
        <p:spPr>
          <a:xfrm>
            <a:off x="8046363" y="3034317"/>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0.73</a:t>
            </a:r>
            <a:endParaRPr lang="en-US" sz="1400" dirty="0"/>
          </a:p>
        </p:txBody>
      </p:sp>
      <p:sp>
        <p:nvSpPr>
          <p:cNvPr id="50" name="Rectangle 49">
            <a:extLst>
              <a:ext uri="{FF2B5EF4-FFF2-40B4-BE49-F238E27FC236}">
                <a16:creationId xmlns:a16="http://schemas.microsoft.com/office/drawing/2014/main" id="{86FCEA48-447D-E246-A05A-93D643C6F853}"/>
              </a:ext>
            </a:extLst>
          </p:cNvPr>
          <p:cNvSpPr/>
          <p:nvPr/>
        </p:nvSpPr>
        <p:spPr>
          <a:xfrm>
            <a:off x="8511421" y="4757991"/>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0.15</a:t>
            </a:r>
            <a:endParaRPr lang="en-US" sz="1400" dirty="0"/>
          </a:p>
        </p:txBody>
      </p:sp>
      <p:sp>
        <p:nvSpPr>
          <p:cNvPr id="51" name="Rectangle 50">
            <a:extLst>
              <a:ext uri="{FF2B5EF4-FFF2-40B4-BE49-F238E27FC236}">
                <a16:creationId xmlns:a16="http://schemas.microsoft.com/office/drawing/2014/main" id="{1F27E071-C9F3-3D44-848A-B52D20DBCF94}"/>
              </a:ext>
            </a:extLst>
          </p:cNvPr>
          <p:cNvSpPr/>
          <p:nvPr/>
        </p:nvSpPr>
        <p:spPr>
          <a:xfrm>
            <a:off x="5623197" y="5653501"/>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0.12</a:t>
            </a:r>
            <a:endParaRPr lang="en-US" sz="1400" dirty="0"/>
          </a:p>
        </p:txBody>
      </p:sp>
      <p:sp>
        <p:nvSpPr>
          <p:cNvPr id="52" name="Rectangle 51">
            <a:extLst>
              <a:ext uri="{FF2B5EF4-FFF2-40B4-BE49-F238E27FC236}">
                <a16:creationId xmlns:a16="http://schemas.microsoft.com/office/drawing/2014/main" id="{AE83BEC6-F561-4141-9477-311C91818B8F}"/>
              </a:ext>
            </a:extLst>
          </p:cNvPr>
          <p:cNvSpPr/>
          <p:nvPr/>
        </p:nvSpPr>
        <p:spPr>
          <a:xfrm>
            <a:off x="2985945" y="4623795"/>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0.23</a:t>
            </a:r>
            <a:endParaRPr lang="en-US" sz="1400" dirty="0"/>
          </a:p>
        </p:txBody>
      </p:sp>
      <p:sp>
        <p:nvSpPr>
          <p:cNvPr id="53" name="Rectangle 52">
            <a:extLst>
              <a:ext uri="{FF2B5EF4-FFF2-40B4-BE49-F238E27FC236}">
                <a16:creationId xmlns:a16="http://schemas.microsoft.com/office/drawing/2014/main" id="{59457D6E-AC70-8C4E-AB64-F21F08B129A5}"/>
              </a:ext>
            </a:extLst>
          </p:cNvPr>
          <p:cNvSpPr/>
          <p:nvPr/>
        </p:nvSpPr>
        <p:spPr>
          <a:xfrm>
            <a:off x="3876400" y="4379582"/>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0.82</a:t>
            </a:r>
            <a:endParaRPr lang="en-US" sz="1400" dirty="0"/>
          </a:p>
        </p:txBody>
      </p:sp>
      <p:sp>
        <p:nvSpPr>
          <p:cNvPr id="68" name="Rectangle 67">
            <a:extLst>
              <a:ext uri="{FF2B5EF4-FFF2-40B4-BE49-F238E27FC236}">
                <a16:creationId xmlns:a16="http://schemas.microsoft.com/office/drawing/2014/main" id="{EE9FF0C0-7E19-9043-87C7-75E719B7A4AF}"/>
              </a:ext>
            </a:extLst>
          </p:cNvPr>
          <p:cNvSpPr/>
          <p:nvPr/>
        </p:nvSpPr>
        <p:spPr>
          <a:xfrm>
            <a:off x="6037090" y="2688282"/>
            <a:ext cx="433132"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0.2</a:t>
            </a:r>
            <a:endParaRPr lang="en-US" sz="1400" dirty="0"/>
          </a:p>
        </p:txBody>
      </p:sp>
      <p:sp>
        <p:nvSpPr>
          <p:cNvPr id="69" name="Rectangle 68">
            <a:extLst>
              <a:ext uri="{FF2B5EF4-FFF2-40B4-BE49-F238E27FC236}">
                <a16:creationId xmlns:a16="http://schemas.microsoft.com/office/drawing/2014/main" id="{A6A1BBD3-4109-424E-AD0F-3AB94D8D9E7A}"/>
              </a:ext>
            </a:extLst>
          </p:cNvPr>
          <p:cNvSpPr/>
          <p:nvPr/>
        </p:nvSpPr>
        <p:spPr>
          <a:xfrm>
            <a:off x="5716116" y="3671231"/>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0.08</a:t>
            </a:r>
            <a:endParaRPr lang="en-US" sz="1400" dirty="0"/>
          </a:p>
        </p:txBody>
      </p:sp>
      <p:sp>
        <p:nvSpPr>
          <p:cNvPr id="70" name="Rectangle 69">
            <a:extLst>
              <a:ext uri="{FF2B5EF4-FFF2-40B4-BE49-F238E27FC236}">
                <a16:creationId xmlns:a16="http://schemas.microsoft.com/office/drawing/2014/main" id="{10D46C15-0645-8D48-B58A-8766F36E663C}"/>
              </a:ext>
            </a:extLst>
          </p:cNvPr>
          <p:cNvSpPr/>
          <p:nvPr/>
        </p:nvSpPr>
        <p:spPr>
          <a:xfrm>
            <a:off x="7583319" y="4286443"/>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0.52</a:t>
            </a:r>
            <a:endParaRPr lang="en-US" sz="1400" dirty="0"/>
          </a:p>
        </p:txBody>
      </p:sp>
      <p:sp>
        <p:nvSpPr>
          <p:cNvPr id="71" name="Rectangle 70">
            <a:extLst>
              <a:ext uri="{FF2B5EF4-FFF2-40B4-BE49-F238E27FC236}">
                <a16:creationId xmlns:a16="http://schemas.microsoft.com/office/drawing/2014/main" id="{4B2AD919-A412-5944-8C91-92C84A30E557}"/>
              </a:ext>
            </a:extLst>
          </p:cNvPr>
          <p:cNvSpPr/>
          <p:nvPr/>
        </p:nvSpPr>
        <p:spPr>
          <a:xfrm>
            <a:off x="5132650" y="2688281"/>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0.71</a:t>
            </a:r>
            <a:endParaRPr lang="en-US" sz="1400" dirty="0"/>
          </a:p>
        </p:txBody>
      </p:sp>
    </p:spTree>
    <p:extLst>
      <p:ext uri="{BB962C8B-B14F-4D97-AF65-F5344CB8AC3E}">
        <p14:creationId xmlns:p14="http://schemas.microsoft.com/office/powerpoint/2010/main" val="4195923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62</a:t>
            </a:fld>
            <a:endParaRPr lang="en-US"/>
          </a:p>
        </p:txBody>
      </p:sp>
      <p:sp>
        <p:nvSpPr>
          <p:cNvPr id="19" name="Rounded Rectangle 18">
            <a:extLst>
              <a:ext uri="{FF2B5EF4-FFF2-40B4-BE49-F238E27FC236}">
                <a16:creationId xmlns:a16="http://schemas.microsoft.com/office/drawing/2014/main" id="{894BB006-FF5F-914B-99D6-120A8ECDC136}"/>
              </a:ext>
            </a:extLst>
          </p:cNvPr>
          <p:cNvSpPr/>
          <p:nvPr/>
        </p:nvSpPr>
        <p:spPr>
          <a:xfrm>
            <a:off x="3559672" y="5472312"/>
            <a:ext cx="1631825" cy="352339"/>
          </a:xfrm>
          <a:prstGeom prst="roundRect">
            <a:avLst/>
          </a:prstGeom>
          <a:solidFill>
            <a:srgbClr val="C0B2FF">
              <a:alpha val="52000"/>
            </a:srgbClr>
          </a:solid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660151FE-AF96-FD41-8912-5DD2D3191062}"/>
              </a:ext>
            </a:extLst>
          </p:cNvPr>
          <p:cNvSpPr/>
          <p:nvPr/>
        </p:nvSpPr>
        <p:spPr>
          <a:xfrm>
            <a:off x="6621454" y="5468614"/>
            <a:ext cx="1270058" cy="352340"/>
          </a:xfrm>
          <a:prstGeom prst="roundRect">
            <a:avLst/>
          </a:prstGeom>
          <a:solidFill>
            <a:schemeClr val="accent2">
              <a:lumMod val="40000"/>
              <a:lumOff val="60000"/>
            </a:schemeClr>
          </a:solid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79BE77FB-DC15-7B43-99B8-B9EE16CBE80B}"/>
              </a:ext>
            </a:extLst>
          </p:cNvPr>
          <p:cNvSpPr/>
          <p:nvPr/>
        </p:nvSpPr>
        <p:spPr>
          <a:xfrm>
            <a:off x="8403810" y="3758007"/>
            <a:ext cx="831321" cy="352339"/>
          </a:xfrm>
          <a:prstGeom prst="roundRect">
            <a:avLst/>
          </a:prstGeom>
          <a:solidFill>
            <a:schemeClr val="accent6">
              <a:lumMod val="40000"/>
              <a:lumOff val="60000"/>
            </a:schemeClr>
          </a:solid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5B3792B0-C049-674A-997D-49E6E674FC24}"/>
              </a:ext>
            </a:extLst>
          </p:cNvPr>
          <p:cNvSpPr/>
          <p:nvPr/>
        </p:nvSpPr>
        <p:spPr>
          <a:xfrm>
            <a:off x="6977668" y="2520883"/>
            <a:ext cx="780437" cy="352339"/>
          </a:xfrm>
          <a:prstGeom prst="roundRect">
            <a:avLst/>
          </a:prstGeom>
          <a:solidFill>
            <a:schemeClr val="accent6">
              <a:lumMod val="40000"/>
              <a:lumOff val="60000"/>
            </a:schemeClr>
          </a:solid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39F5C6A0-00E2-954F-B612-0E75F818803F}"/>
              </a:ext>
            </a:extLst>
          </p:cNvPr>
          <p:cNvSpPr/>
          <p:nvPr/>
        </p:nvSpPr>
        <p:spPr>
          <a:xfrm>
            <a:off x="4354194" y="2487833"/>
            <a:ext cx="867401" cy="352339"/>
          </a:xfrm>
          <a:prstGeom prst="roundRect">
            <a:avLst/>
          </a:prstGeom>
          <a:solidFill>
            <a:schemeClr val="accent6">
              <a:lumMod val="40000"/>
              <a:lumOff val="60000"/>
            </a:schemeClr>
          </a:solid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3B4C08DF-B000-FB41-BCDA-3A308091BC37}"/>
              </a:ext>
            </a:extLst>
          </p:cNvPr>
          <p:cNvSpPr/>
          <p:nvPr/>
        </p:nvSpPr>
        <p:spPr>
          <a:xfrm>
            <a:off x="2299995" y="3758005"/>
            <a:ext cx="1265566" cy="352341"/>
          </a:xfrm>
          <a:prstGeom prst="roundRect">
            <a:avLst/>
          </a:prstGeom>
          <a:solidFill>
            <a:schemeClr val="accent2">
              <a:lumMod val="40000"/>
              <a:lumOff val="60000"/>
            </a:schemeClr>
          </a:solidFill>
          <a:ln w="34925" cmpd="sng">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BB39420-894F-2743-ADBD-A5A9743876D1}"/>
              </a:ext>
            </a:extLst>
          </p:cNvPr>
          <p:cNvSpPr/>
          <p:nvPr/>
        </p:nvSpPr>
        <p:spPr>
          <a:xfrm>
            <a:off x="3619262" y="5474863"/>
            <a:ext cx="1478931" cy="369332"/>
          </a:xfrm>
          <a:prstGeom prst="rect">
            <a:avLst/>
          </a:prstGeom>
        </p:spPr>
        <p:txBody>
          <a:bodyPr wrap="none">
            <a:spAutoFit/>
          </a:bodyPr>
          <a:lstStyle/>
          <a:p>
            <a:r>
              <a:rPr lang="en-US" dirty="0">
                <a:latin typeface="Avenir Book" panose="02000503020000020003" pitchFamily="2" charset="0"/>
              </a:rPr>
              <a:t>according to</a:t>
            </a:r>
            <a:endParaRPr lang="en-US" dirty="0"/>
          </a:p>
        </p:txBody>
      </p:sp>
      <p:sp>
        <p:nvSpPr>
          <p:cNvPr id="3" name="Rectangle 2">
            <a:extLst>
              <a:ext uri="{FF2B5EF4-FFF2-40B4-BE49-F238E27FC236}">
                <a16:creationId xmlns:a16="http://schemas.microsoft.com/office/drawing/2014/main" id="{327B0E9D-71C8-504D-AF6A-621ED3C875B3}"/>
              </a:ext>
            </a:extLst>
          </p:cNvPr>
          <p:cNvSpPr/>
          <p:nvPr/>
        </p:nvSpPr>
        <p:spPr>
          <a:xfrm>
            <a:off x="6890807" y="5474863"/>
            <a:ext cx="817853" cy="369332"/>
          </a:xfrm>
          <a:prstGeom prst="rect">
            <a:avLst/>
          </a:prstGeom>
        </p:spPr>
        <p:txBody>
          <a:bodyPr wrap="none">
            <a:spAutoFit/>
          </a:bodyPr>
          <a:lstStyle/>
          <a:p>
            <a:r>
              <a:rPr lang="en-US" dirty="0">
                <a:latin typeface="Avenir Book" panose="02000503020000020003" pitchFamily="2" charset="0"/>
              </a:rPr>
              <a:t>rattles</a:t>
            </a:r>
            <a:endParaRPr lang="en-US" dirty="0"/>
          </a:p>
        </p:txBody>
      </p:sp>
      <p:sp>
        <p:nvSpPr>
          <p:cNvPr id="4" name="Rectangle 3">
            <a:extLst>
              <a:ext uri="{FF2B5EF4-FFF2-40B4-BE49-F238E27FC236}">
                <a16:creationId xmlns:a16="http://schemas.microsoft.com/office/drawing/2014/main" id="{D26F2AE1-4274-8C43-A309-99BD66084CCD}"/>
              </a:ext>
            </a:extLst>
          </p:cNvPr>
          <p:cNvSpPr/>
          <p:nvPr/>
        </p:nvSpPr>
        <p:spPr>
          <a:xfrm>
            <a:off x="8414963" y="3758005"/>
            <a:ext cx="817853" cy="369332"/>
          </a:xfrm>
          <a:prstGeom prst="rect">
            <a:avLst/>
          </a:prstGeom>
        </p:spPr>
        <p:txBody>
          <a:bodyPr wrap="none">
            <a:spAutoFit/>
          </a:bodyPr>
          <a:lstStyle/>
          <a:p>
            <a:r>
              <a:rPr lang="en-US" dirty="0">
                <a:latin typeface="Avenir Book" panose="02000503020000020003" pitchFamily="2" charset="0"/>
              </a:rPr>
              <a:t>rattles</a:t>
            </a:r>
            <a:endParaRPr lang="en-US" dirty="0"/>
          </a:p>
        </p:txBody>
      </p:sp>
      <p:sp>
        <p:nvSpPr>
          <p:cNvPr id="5" name="Rectangle 4">
            <a:extLst>
              <a:ext uri="{FF2B5EF4-FFF2-40B4-BE49-F238E27FC236}">
                <a16:creationId xmlns:a16="http://schemas.microsoft.com/office/drawing/2014/main" id="{AF67681F-D247-E841-85B0-9BDB96EECBFB}"/>
              </a:ext>
            </a:extLst>
          </p:cNvPr>
          <p:cNvSpPr/>
          <p:nvPr/>
        </p:nvSpPr>
        <p:spPr>
          <a:xfrm>
            <a:off x="2372606" y="3758005"/>
            <a:ext cx="1115690" cy="369332"/>
          </a:xfrm>
          <a:prstGeom prst="rect">
            <a:avLst/>
          </a:prstGeom>
        </p:spPr>
        <p:txBody>
          <a:bodyPr wrap="none">
            <a:spAutoFit/>
          </a:bodyPr>
          <a:lstStyle/>
          <a:p>
            <a:r>
              <a:rPr lang="en-US" dirty="0">
                <a:latin typeface="Avenir Book" panose="02000503020000020003" pitchFamily="2" charset="0"/>
              </a:rPr>
              <a:t>recorded</a:t>
            </a:r>
            <a:endParaRPr lang="en-US" dirty="0"/>
          </a:p>
        </p:txBody>
      </p:sp>
      <p:sp>
        <p:nvSpPr>
          <p:cNvPr id="6" name="Rectangle 5">
            <a:extLst>
              <a:ext uri="{FF2B5EF4-FFF2-40B4-BE49-F238E27FC236}">
                <a16:creationId xmlns:a16="http://schemas.microsoft.com/office/drawing/2014/main" id="{95B0AFB7-7824-C841-89F2-F3469D72B548}"/>
              </a:ext>
            </a:extLst>
          </p:cNvPr>
          <p:cNvSpPr/>
          <p:nvPr/>
        </p:nvSpPr>
        <p:spPr>
          <a:xfrm>
            <a:off x="7001418" y="2520883"/>
            <a:ext cx="793807" cy="369332"/>
          </a:xfrm>
          <a:prstGeom prst="rect">
            <a:avLst/>
          </a:prstGeom>
        </p:spPr>
        <p:txBody>
          <a:bodyPr wrap="none">
            <a:spAutoFit/>
          </a:bodyPr>
          <a:lstStyle/>
          <a:p>
            <a:r>
              <a:rPr lang="en-US" dirty="0">
                <a:latin typeface="Avenir Book" panose="02000503020000020003" pitchFamily="2" charset="0"/>
              </a:rPr>
              <a:t>shook</a:t>
            </a:r>
            <a:endParaRPr lang="en-US" dirty="0"/>
          </a:p>
        </p:txBody>
      </p:sp>
      <p:sp>
        <p:nvSpPr>
          <p:cNvPr id="7" name="Rectangle 6">
            <a:extLst>
              <a:ext uri="{FF2B5EF4-FFF2-40B4-BE49-F238E27FC236}">
                <a16:creationId xmlns:a16="http://schemas.microsoft.com/office/drawing/2014/main" id="{AD2AA096-A726-4A43-B34D-0FAAFF9975DC}"/>
              </a:ext>
            </a:extLst>
          </p:cNvPr>
          <p:cNvSpPr/>
          <p:nvPr/>
        </p:nvSpPr>
        <p:spPr>
          <a:xfrm>
            <a:off x="4400615" y="2489142"/>
            <a:ext cx="793807" cy="369332"/>
          </a:xfrm>
          <a:prstGeom prst="rect">
            <a:avLst/>
          </a:prstGeom>
        </p:spPr>
        <p:txBody>
          <a:bodyPr wrap="none">
            <a:spAutoFit/>
          </a:bodyPr>
          <a:lstStyle/>
          <a:p>
            <a:r>
              <a:rPr lang="en-US" dirty="0">
                <a:latin typeface="Avenir Book" panose="02000503020000020003" pitchFamily="2" charset="0"/>
              </a:rPr>
              <a:t>shook</a:t>
            </a:r>
            <a:endParaRPr lang="en-US" dirty="0"/>
          </a:p>
        </p:txBody>
      </p:sp>
      <p:sp>
        <p:nvSpPr>
          <p:cNvPr id="33" name="Rectangle 32">
            <a:extLst>
              <a:ext uri="{FF2B5EF4-FFF2-40B4-BE49-F238E27FC236}">
                <a16:creationId xmlns:a16="http://schemas.microsoft.com/office/drawing/2014/main" id="{27434F32-6B62-DC46-B56F-1844D8B5E1DF}"/>
              </a:ext>
            </a:extLst>
          </p:cNvPr>
          <p:cNvSpPr/>
          <p:nvPr/>
        </p:nvSpPr>
        <p:spPr>
          <a:xfrm>
            <a:off x="5240843" y="2654174"/>
            <a:ext cx="1716042"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187F5969-FB3E-1E46-98F2-9DA36C82AF7F}"/>
              </a:ext>
            </a:extLst>
          </p:cNvPr>
          <p:cNvSpPr/>
          <p:nvPr/>
        </p:nvSpPr>
        <p:spPr>
          <a:xfrm rot="12709263">
            <a:off x="7335350" y="3293171"/>
            <a:ext cx="1631917"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9" name="Rectangle 38">
            <a:extLst>
              <a:ext uri="{FF2B5EF4-FFF2-40B4-BE49-F238E27FC236}">
                <a16:creationId xmlns:a16="http://schemas.microsoft.com/office/drawing/2014/main" id="{A7D6F994-2B42-6A48-A417-0B50DB865912}"/>
              </a:ext>
            </a:extLst>
          </p:cNvPr>
          <p:cNvSpPr/>
          <p:nvPr/>
        </p:nvSpPr>
        <p:spPr>
          <a:xfrm rot="1474819" flipV="1">
            <a:off x="3415419" y="4740447"/>
            <a:ext cx="3393559"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 name="Rectangle 7">
            <a:extLst>
              <a:ext uri="{FF2B5EF4-FFF2-40B4-BE49-F238E27FC236}">
                <a16:creationId xmlns:a16="http://schemas.microsoft.com/office/drawing/2014/main" id="{3A6CBD6A-AA68-E644-A554-AD55DDA66675}"/>
              </a:ext>
            </a:extLst>
          </p:cNvPr>
          <p:cNvSpPr/>
          <p:nvPr/>
        </p:nvSpPr>
        <p:spPr>
          <a:xfrm>
            <a:off x="5700885" y="2301791"/>
            <a:ext cx="433132"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0.9</a:t>
            </a:r>
            <a:endParaRPr lang="en-US" sz="1400" dirty="0"/>
          </a:p>
        </p:txBody>
      </p:sp>
      <p:sp>
        <p:nvSpPr>
          <p:cNvPr id="49" name="Rectangle 48">
            <a:extLst>
              <a:ext uri="{FF2B5EF4-FFF2-40B4-BE49-F238E27FC236}">
                <a16:creationId xmlns:a16="http://schemas.microsoft.com/office/drawing/2014/main" id="{AD32BFC7-91E2-3E47-AE75-6C1A7771AC72}"/>
              </a:ext>
            </a:extLst>
          </p:cNvPr>
          <p:cNvSpPr/>
          <p:nvPr/>
        </p:nvSpPr>
        <p:spPr>
          <a:xfrm>
            <a:off x="8046363" y="3034317"/>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0.73</a:t>
            </a:r>
            <a:endParaRPr lang="en-US" sz="1400" dirty="0"/>
          </a:p>
        </p:txBody>
      </p:sp>
      <p:sp>
        <p:nvSpPr>
          <p:cNvPr id="53" name="Rectangle 52">
            <a:extLst>
              <a:ext uri="{FF2B5EF4-FFF2-40B4-BE49-F238E27FC236}">
                <a16:creationId xmlns:a16="http://schemas.microsoft.com/office/drawing/2014/main" id="{59457D6E-AC70-8C4E-AB64-F21F08B129A5}"/>
              </a:ext>
            </a:extLst>
          </p:cNvPr>
          <p:cNvSpPr/>
          <p:nvPr/>
        </p:nvSpPr>
        <p:spPr>
          <a:xfrm>
            <a:off x="3876400" y="4379582"/>
            <a:ext cx="532518" cy="307777"/>
          </a:xfrm>
          <a:prstGeom prst="rect">
            <a:avLst/>
          </a:prstGeom>
        </p:spPr>
        <p:txBody>
          <a:bodyPr wrap="none">
            <a:spAutoFit/>
          </a:bodyPr>
          <a:lstStyle/>
          <a:p>
            <a:r>
              <a:rPr lang="en-US" sz="1400" b="1" dirty="0">
                <a:solidFill>
                  <a:schemeClr val="accent5">
                    <a:lumMod val="50000"/>
                  </a:schemeClr>
                </a:solidFill>
                <a:latin typeface="Avenir Book" panose="02000503020000020003" pitchFamily="2" charset="0"/>
              </a:rPr>
              <a:t>0.82</a:t>
            </a:r>
            <a:endParaRPr lang="en-US" sz="1400" dirty="0"/>
          </a:p>
        </p:txBody>
      </p:sp>
      <p:sp>
        <p:nvSpPr>
          <p:cNvPr id="54" name="Rectangle 53">
            <a:extLst>
              <a:ext uri="{FF2B5EF4-FFF2-40B4-BE49-F238E27FC236}">
                <a16:creationId xmlns:a16="http://schemas.microsoft.com/office/drawing/2014/main" id="{257F4575-37CE-D742-B4E5-40DA807D1D7A}"/>
              </a:ext>
            </a:extLst>
          </p:cNvPr>
          <p:cNvSpPr/>
          <p:nvPr/>
        </p:nvSpPr>
        <p:spPr>
          <a:xfrm>
            <a:off x="2098950" y="1022769"/>
            <a:ext cx="8365362" cy="461665"/>
          </a:xfrm>
          <a:prstGeom prst="rect">
            <a:avLst/>
          </a:prstGeom>
        </p:spPr>
        <p:txBody>
          <a:bodyPr wrap="square" anchor="b">
            <a:spAutoFit/>
          </a:bodyPr>
          <a:lstStyle/>
          <a:p>
            <a:pPr algn="ctr"/>
            <a:r>
              <a:rPr lang="en-US" sz="2400" b="1" dirty="0">
                <a:latin typeface="Avenir Book" panose="02000503020000020003" pitchFamily="2" charset="0"/>
              </a:rPr>
              <a:t>Goal is to return clusters from the fully-connected graph</a:t>
            </a:r>
          </a:p>
        </p:txBody>
      </p:sp>
      <p:sp>
        <p:nvSpPr>
          <p:cNvPr id="55" name="Rectangle 54">
            <a:extLst>
              <a:ext uri="{FF2B5EF4-FFF2-40B4-BE49-F238E27FC236}">
                <a16:creationId xmlns:a16="http://schemas.microsoft.com/office/drawing/2014/main" id="{EBB28756-BC9B-0448-AC45-93AB7AC1B1EC}"/>
              </a:ext>
            </a:extLst>
          </p:cNvPr>
          <p:cNvSpPr/>
          <p:nvPr/>
        </p:nvSpPr>
        <p:spPr>
          <a:xfrm>
            <a:off x="194016" y="150184"/>
            <a:ext cx="3809869" cy="461665"/>
          </a:xfrm>
          <a:prstGeom prst="rect">
            <a:avLst/>
          </a:prstGeom>
        </p:spPr>
        <p:txBody>
          <a:bodyPr wrap="square" anchor="b">
            <a:spAutoFit/>
          </a:bodyPr>
          <a:lstStyle/>
          <a:p>
            <a:r>
              <a:rPr lang="en-US" sz="2400" b="1" dirty="0">
                <a:solidFill>
                  <a:schemeClr val="tx1">
                    <a:lumMod val="75000"/>
                    <a:lumOff val="25000"/>
                  </a:schemeClr>
                </a:solidFill>
                <a:latin typeface="Avenir Book" panose="02000503020000020003" pitchFamily="2" charset="0"/>
              </a:rPr>
              <a:t>Clustering</a:t>
            </a:r>
          </a:p>
        </p:txBody>
      </p:sp>
      <p:sp>
        <p:nvSpPr>
          <p:cNvPr id="56" name="Rectangle 55">
            <a:extLst>
              <a:ext uri="{FF2B5EF4-FFF2-40B4-BE49-F238E27FC236}">
                <a16:creationId xmlns:a16="http://schemas.microsoft.com/office/drawing/2014/main" id="{5413D7A8-6ED5-6443-A890-C412C0598BFB}"/>
              </a:ext>
            </a:extLst>
          </p:cNvPr>
          <p:cNvSpPr/>
          <p:nvPr/>
        </p:nvSpPr>
        <p:spPr>
          <a:xfrm>
            <a:off x="297294" y="610490"/>
            <a:ext cx="1429906" cy="1007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Tree>
    <p:extLst>
      <p:ext uri="{BB962C8B-B14F-4D97-AF65-F5344CB8AC3E}">
        <p14:creationId xmlns:p14="http://schemas.microsoft.com/office/powerpoint/2010/main" val="28508168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63</a:t>
            </a:fld>
            <a:endParaRPr lang="en-US"/>
          </a:p>
        </p:txBody>
      </p:sp>
      <p:sp>
        <p:nvSpPr>
          <p:cNvPr id="54" name="Rectangle 53">
            <a:extLst>
              <a:ext uri="{FF2B5EF4-FFF2-40B4-BE49-F238E27FC236}">
                <a16:creationId xmlns:a16="http://schemas.microsoft.com/office/drawing/2014/main" id="{257F4575-37CE-D742-B4E5-40DA807D1D7A}"/>
              </a:ext>
            </a:extLst>
          </p:cNvPr>
          <p:cNvSpPr/>
          <p:nvPr/>
        </p:nvSpPr>
        <p:spPr>
          <a:xfrm>
            <a:off x="2963704" y="930219"/>
            <a:ext cx="6569392" cy="1152431"/>
          </a:xfrm>
          <a:prstGeom prst="rect">
            <a:avLst/>
          </a:prstGeom>
        </p:spPr>
        <p:txBody>
          <a:bodyPr wrap="square" anchor="b">
            <a:spAutoFit/>
          </a:bodyPr>
          <a:lstStyle/>
          <a:p>
            <a:pPr algn="ctr">
              <a:lnSpc>
                <a:spcPct val="150000"/>
              </a:lnSpc>
            </a:pPr>
            <a:r>
              <a:rPr lang="en-US" sz="2400" b="1" dirty="0">
                <a:latin typeface="Avenir Book" panose="02000503020000020003" pitchFamily="2" charset="0"/>
              </a:rPr>
              <a:t>Nearly 100% of past systems simply performed </a:t>
            </a:r>
            <a:r>
              <a:rPr lang="en-US" sz="2400" b="1" dirty="0">
                <a:solidFill>
                  <a:srgbClr val="C00000"/>
                </a:solidFill>
                <a:latin typeface="Avenir Book" panose="02000503020000020003" pitchFamily="2" charset="0"/>
              </a:rPr>
              <a:t>agglomerative clustering.</a:t>
            </a:r>
          </a:p>
        </p:txBody>
      </p:sp>
      <p:sp>
        <p:nvSpPr>
          <p:cNvPr id="55" name="Rectangle 54">
            <a:extLst>
              <a:ext uri="{FF2B5EF4-FFF2-40B4-BE49-F238E27FC236}">
                <a16:creationId xmlns:a16="http://schemas.microsoft.com/office/drawing/2014/main" id="{EBB28756-BC9B-0448-AC45-93AB7AC1B1EC}"/>
              </a:ext>
            </a:extLst>
          </p:cNvPr>
          <p:cNvSpPr/>
          <p:nvPr/>
        </p:nvSpPr>
        <p:spPr>
          <a:xfrm>
            <a:off x="194016" y="150184"/>
            <a:ext cx="3809869" cy="461665"/>
          </a:xfrm>
          <a:prstGeom prst="rect">
            <a:avLst/>
          </a:prstGeom>
        </p:spPr>
        <p:txBody>
          <a:bodyPr wrap="square" anchor="b">
            <a:spAutoFit/>
          </a:bodyPr>
          <a:lstStyle/>
          <a:p>
            <a:r>
              <a:rPr lang="en-US" sz="2400" b="1" dirty="0">
                <a:solidFill>
                  <a:schemeClr val="tx1">
                    <a:lumMod val="75000"/>
                    <a:lumOff val="25000"/>
                  </a:schemeClr>
                </a:solidFill>
                <a:latin typeface="Avenir Book" panose="02000503020000020003" pitchFamily="2" charset="0"/>
              </a:rPr>
              <a:t>Clustering</a:t>
            </a:r>
          </a:p>
        </p:txBody>
      </p:sp>
      <p:sp>
        <p:nvSpPr>
          <p:cNvPr id="56" name="Rectangle 55">
            <a:extLst>
              <a:ext uri="{FF2B5EF4-FFF2-40B4-BE49-F238E27FC236}">
                <a16:creationId xmlns:a16="http://schemas.microsoft.com/office/drawing/2014/main" id="{5413D7A8-6ED5-6443-A890-C412C0598BFB}"/>
              </a:ext>
            </a:extLst>
          </p:cNvPr>
          <p:cNvSpPr/>
          <p:nvPr/>
        </p:nvSpPr>
        <p:spPr>
          <a:xfrm>
            <a:off x="297294" y="610490"/>
            <a:ext cx="1429906" cy="1007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1" name="Rectangle 10">
            <a:extLst>
              <a:ext uri="{FF2B5EF4-FFF2-40B4-BE49-F238E27FC236}">
                <a16:creationId xmlns:a16="http://schemas.microsoft.com/office/drawing/2014/main" id="{4ED70D84-A60A-3B41-A939-6DDDD142FACC}"/>
              </a:ext>
            </a:extLst>
          </p:cNvPr>
          <p:cNvSpPr/>
          <p:nvPr/>
        </p:nvSpPr>
        <p:spPr>
          <a:xfrm>
            <a:off x="2963704" y="2813410"/>
            <a:ext cx="7363183" cy="2812180"/>
          </a:xfrm>
          <a:prstGeom prst="rect">
            <a:avLst/>
          </a:prstGeom>
        </p:spPr>
        <p:txBody>
          <a:bodyPr wrap="square">
            <a:spAutoFit/>
          </a:bodyPr>
          <a:lstStyle/>
          <a:p>
            <a:pPr>
              <a:lnSpc>
                <a:spcPct val="150000"/>
              </a:lnSpc>
            </a:pPr>
            <a:r>
              <a:rPr lang="en-US" sz="2400" dirty="0">
                <a:latin typeface="Avenir Book" panose="02000503020000020003" pitchFamily="2" charset="0"/>
              </a:rPr>
              <a:t>We want:</a:t>
            </a:r>
          </a:p>
          <a:p>
            <a:pPr marL="285750" indent="-285750">
              <a:lnSpc>
                <a:spcPct val="150000"/>
              </a:lnSpc>
              <a:buFont typeface="Arial" panose="020B0604020202020204" pitchFamily="34" charset="0"/>
              <a:buChar char="•"/>
            </a:pPr>
            <a:r>
              <a:rPr lang="en-US" sz="2400" dirty="0">
                <a:latin typeface="Avenir Book" panose="02000503020000020003" pitchFamily="2" charset="0"/>
              </a:rPr>
              <a:t>More holistic, </a:t>
            </a:r>
            <a:r>
              <a:rPr lang="en-US" sz="2400" b="1" dirty="0">
                <a:latin typeface="Avenir Book" panose="02000503020000020003" pitchFamily="2" charset="0"/>
              </a:rPr>
              <a:t>cluster-to-cluster</a:t>
            </a:r>
            <a:r>
              <a:rPr lang="en-US" sz="2400" dirty="0">
                <a:latin typeface="Avenir Book" panose="02000503020000020003" pitchFamily="2" charset="0"/>
              </a:rPr>
              <a:t> predictions</a:t>
            </a:r>
          </a:p>
          <a:p>
            <a:pPr marL="285750" indent="-285750">
              <a:lnSpc>
                <a:spcPct val="150000"/>
              </a:lnSpc>
              <a:buFont typeface="Arial" panose="020B0604020202020204" pitchFamily="34" charset="0"/>
              <a:buChar char="•"/>
            </a:pPr>
            <a:r>
              <a:rPr lang="en-US" sz="2400" dirty="0">
                <a:latin typeface="Avenir Book" panose="02000503020000020003" pitchFamily="2" charset="0"/>
              </a:rPr>
              <a:t>Less sensitivity to non-uniformity across topics</a:t>
            </a:r>
          </a:p>
          <a:p>
            <a:pPr marL="285750" indent="-285750">
              <a:lnSpc>
                <a:spcPct val="150000"/>
              </a:lnSpc>
              <a:buFont typeface="Arial" panose="020B0604020202020204" pitchFamily="34" charset="0"/>
              <a:buChar char="•"/>
            </a:pPr>
            <a:r>
              <a:rPr lang="en-US" sz="2400" dirty="0">
                <a:latin typeface="Avenir Book" panose="02000503020000020003" pitchFamily="2" charset="0"/>
              </a:rPr>
              <a:t>No additional stopping parameter</a:t>
            </a:r>
          </a:p>
          <a:p>
            <a:pPr marL="285750" indent="-285750">
              <a:lnSpc>
                <a:spcPct val="150000"/>
              </a:lnSpc>
              <a:buFont typeface="Arial" panose="020B0604020202020204" pitchFamily="34" charset="0"/>
              <a:buChar char="•"/>
            </a:pPr>
            <a:r>
              <a:rPr lang="en-US" sz="2400" dirty="0">
                <a:latin typeface="Avenir Book" panose="02000503020000020003" pitchFamily="2" charset="0"/>
              </a:rPr>
              <a:t>Prevention against an all-subsuming cluster</a:t>
            </a:r>
            <a:endParaRPr lang="en-US" sz="2400" dirty="0"/>
          </a:p>
        </p:txBody>
      </p:sp>
    </p:spTree>
    <p:extLst>
      <p:ext uri="{BB962C8B-B14F-4D97-AF65-F5344CB8AC3E}">
        <p14:creationId xmlns:p14="http://schemas.microsoft.com/office/powerpoint/2010/main" val="38893284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64</a:t>
            </a:fld>
            <a:endParaRPr lang="en-US"/>
          </a:p>
        </p:txBody>
      </p:sp>
      <p:sp>
        <p:nvSpPr>
          <p:cNvPr id="55" name="Rectangle 54">
            <a:extLst>
              <a:ext uri="{FF2B5EF4-FFF2-40B4-BE49-F238E27FC236}">
                <a16:creationId xmlns:a16="http://schemas.microsoft.com/office/drawing/2014/main" id="{EBB28756-BC9B-0448-AC45-93AB7AC1B1EC}"/>
              </a:ext>
            </a:extLst>
          </p:cNvPr>
          <p:cNvSpPr/>
          <p:nvPr/>
        </p:nvSpPr>
        <p:spPr>
          <a:xfrm>
            <a:off x="194016" y="150184"/>
            <a:ext cx="3809869" cy="461665"/>
          </a:xfrm>
          <a:prstGeom prst="rect">
            <a:avLst/>
          </a:prstGeom>
        </p:spPr>
        <p:txBody>
          <a:bodyPr wrap="square" anchor="b">
            <a:spAutoFit/>
          </a:bodyPr>
          <a:lstStyle/>
          <a:p>
            <a:r>
              <a:rPr lang="en-US" sz="2400" b="1" dirty="0">
                <a:solidFill>
                  <a:schemeClr val="tx1">
                    <a:lumMod val="75000"/>
                    <a:lumOff val="25000"/>
                  </a:schemeClr>
                </a:solidFill>
                <a:latin typeface="Avenir Book" panose="02000503020000020003" pitchFamily="2" charset="0"/>
              </a:rPr>
              <a:t>Clustering</a:t>
            </a:r>
          </a:p>
        </p:txBody>
      </p:sp>
      <p:sp>
        <p:nvSpPr>
          <p:cNvPr id="56" name="Rectangle 55">
            <a:extLst>
              <a:ext uri="{FF2B5EF4-FFF2-40B4-BE49-F238E27FC236}">
                <a16:creationId xmlns:a16="http://schemas.microsoft.com/office/drawing/2014/main" id="{5413D7A8-6ED5-6443-A890-C412C0598BFB}"/>
              </a:ext>
            </a:extLst>
          </p:cNvPr>
          <p:cNvSpPr/>
          <p:nvPr/>
        </p:nvSpPr>
        <p:spPr>
          <a:xfrm>
            <a:off x="297294" y="610490"/>
            <a:ext cx="1429906" cy="1007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pic>
        <p:nvPicPr>
          <p:cNvPr id="9" name="Picture 8">
            <a:extLst>
              <a:ext uri="{FF2B5EF4-FFF2-40B4-BE49-F238E27FC236}">
                <a16:creationId xmlns:a16="http://schemas.microsoft.com/office/drawing/2014/main" id="{5664BF07-85AB-5E41-9FCA-F47512846F6D}"/>
              </a:ext>
            </a:extLst>
          </p:cNvPr>
          <p:cNvPicPr>
            <a:picLocks noChangeAspect="1"/>
          </p:cNvPicPr>
          <p:nvPr/>
        </p:nvPicPr>
        <p:blipFill>
          <a:blip r:embed="rId3"/>
          <a:stretch>
            <a:fillRect/>
          </a:stretch>
        </p:blipFill>
        <p:spPr>
          <a:xfrm>
            <a:off x="3183826" y="711200"/>
            <a:ext cx="6388739" cy="2104364"/>
          </a:xfrm>
          <a:prstGeom prst="rect">
            <a:avLst/>
          </a:prstGeom>
        </p:spPr>
      </p:pic>
      <p:pic>
        <p:nvPicPr>
          <p:cNvPr id="10" name="Picture 9">
            <a:extLst>
              <a:ext uri="{FF2B5EF4-FFF2-40B4-BE49-F238E27FC236}">
                <a16:creationId xmlns:a16="http://schemas.microsoft.com/office/drawing/2014/main" id="{62BFA71D-2184-7C4D-96BF-684296941C0F}"/>
              </a:ext>
            </a:extLst>
          </p:cNvPr>
          <p:cNvPicPr>
            <a:picLocks noChangeAspect="1"/>
          </p:cNvPicPr>
          <p:nvPr/>
        </p:nvPicPr>
        <p:blipFill>
          <a:blip r:embed="rId4"/>
          <a:stretch>
            <a:fillRect/>
          </a:stretch>
        </p:blipFill>
        <p:spPr>
          <a:xfrm>
            <a:off x="4238608" y="3668224"/>
            <a:ext cx="4279173" cy="2260427"/>
          </a:xfrm>
          <a:prstGeom prst="rect">
            <a:avLst/>
          </a:prstGeom>
        </p:spPr>
      </p:pic>
      <p:sp>
        <p:nvSpPr>
          <p:cNvPr id="7" name="Rectangle 6">
            <a:extLst>
              <a:ext uri="{FF2B5EF4-FFF2-40B4-BE49-F238E27FC236}">
                <a16:creationId xmlns:a16="http://schemas.microsoft.com/office/drawing/2014/main" id="{A00C3FDB-DCE3-5D4D-BA1D-4200B11BD3AD}"/>
              </a:ext>
            </a:extLst>
          </p:cNvPr>
          <p:cNvSpPr/>
          <p:nvPr/>
        </p:nvSpPr>
        <p:spPr>
          <a:xfrm>
            <a:off x="206716" y="6336142"/>
            <a:ext cx="8708684" cy="276999"/>
          </a:xfrm>
          <a:prstGeom prst="rect">
            <a:avLst/>
          </a:prstGeom>
        </p:spPr>
        <p:txBody>
          <a:bodyPr wrap="square">
            <a:spAutoFit/>
          </a:bodyPr>
          <a:lstStyle/>
          <a:p>
            <a:r>
              <a:rPr lang="en-US" sz="1200" dirty="0">
                <a:latin typeface="Avenir Book" panose="02000503020000020003" pitchFamily="2" charset="0"/>
              </a:rPr>
              <a:t>Cross-Document Coreference Resolution for Entities and Events. Tanner. Brown University Dissertation. 2019</a:t>
            </a:r>
          </a:p>
        </p:txBody>
      </p:sp>
    </p:spTree>
    <p:extLst>
      <p:ext uri="{BB962C8B-B14F-4D97-AF65-F5344CB8AC3E}">
        <p14:creationId xmlns:p14="http://schemas.microsoft.com/office/powerpoint/2010/main" val="1994876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a:extLst>
              <a:ext uri="{FF2B5EF4-FFF2-40B4-BE49-F238E27FC236}">
                <a16:creationId xmlns:a16="http://schemas.microsoft.com/office/drawing/2014/main" id="{28ED2F6C-60A5-BE44-A03E-04673A598E35}"/>
              </a:ext>
            </a:extLst>
          </p:cNvPr>
          <p:cNvSpPr txBox="1">
            <a:spLocks/>
          </p:cNvSpPr>
          <p:nvPr/>
        </p:nvSpPr>
        <p:spPr>
          <a:xfrm>
            <a:off x="3876631" y="4177387"/>
            <a:ext cx="4200231" cy="783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4000"/>
              </a:spcBef>
              <a:buNone/>
            </a:pPr>
            <a:r>
              <a:rPr lang="en-US" b="1" dirty="0">
                <a:solidFill>
                  <a:srgbClr val="C00000"/>
                </a:solidFill>
                <a:latin typeface="Avenir Light" panose="020B0402020203020204" pitchFamily="34" charset="77"/>
              </a:rPr>
              <a:t>Coreference resolution</a:t>
            </a: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65</a:t>
            </a:fld>
            <a:endParaRPr lang="en-US"/>
          </a:p>
        </p:txBody>
      </p:sp>
      <p:sp>
        <p:nvSpPr>
          <p:cNvPr id="3" name="Rectangle 2">
            <a:extLst>
              <a:ext uri="{FF2B5EF4-FFF2-40B4-BE49-F238E27FC236}">
                <a16:creationId xmlns:a16="http://schemas.microsoft.com/office/drawing/2014/main" id="{864C41A6-716D-7E46-9E04-ACBEFB26105E}"/>
              </a:ext>
            </a:extLst>
          </p:cNvPr>
          <p:cNvSpPr/>
          <p:nvPr/>
        </p:nvSpPr>
        <p:spPr>
          <a:xfrm>
            <a:off x="1446994" y="3603572"/>
            <a:ext cx="1102002" cy="400110"/>
          </a:xfrm>
          <a:prstGeom prst="rect">
            <a:avLst/>
          </a:prstGeom>
        </p:spPr>
        <p:txBody>
          <a:bodyPr wrap="square">
            <a:spAutoFit/>
          </a:bodyPr>
          <a:lstStyle/>
          <a:p>
            <a:pPr algn="ctr"/>
            <a:r>
              <a:rPr lang="en-US" sz="2000" b="1" dirty="0">
                <a:latin typeface="Avenir Light" panose="020B0402020203020204" pitchFamily="34" charset="77"/>
              </a:rPr>
              <a:t>corpus</a:t>
            </a:r>
            <a:endParaRPr lang="en-US" sz="2000" b="1" dirty="0">
              <a:solidFill>
                <a:schemeClr val="accent1">
                  <a:lumMod val="50000"/>
                </a:schemeClr>
              </a:solidFill>
              <a:latin typeface="Avenir Light" panose="020B0402020203020204" pitchFamily="34" charset="77"/>
            </a:endParaRPr>
          </a:p>
        </p:txBody>
      </p:sp>
      <p:pic>
        <p:nvPicPr>
          <p:cNvPr id="2" name="Picture 1">
            <a:extLst>
              <a:ext uri="{FF2B5EF4-FFF2-40B4-BE49-F238E27FC236}">
                <a16:creationId xmlns:a16="http://schemas.microsoft.com/office/drawing/2014/main" id="{DCB8BB9C-2F8D-014B-B902-2A92B235041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93141" y="2491003"/>
            <a:ext cx="811621" cy="1052297"/>
          </a:xfrm>
          <a:prstGeom prst="rect">
            <a:avLst/>
          </a:prstGeom>
        </p:spPr>
      </p:pic>
      <p:sp>
        <p:nvSpPr>
          <p:cNvPr id="14" name="Right Arrow 13">
            <a:extLst>
              <a:ext uri="{FF2B5EF4-FFF2-40B4-BE49-F238E27FC236}">
                <a16:creationId xmlns:a16="http://schemas.microsoft.com/office/drawing/2014/main" id="{ABC9D40F-A242-6D49-BC34-F75C5C77706A}"/>
              </a:ext>
            </a:extLst>
          </p:cNvPr>
          <p:cNvSpPr/>
          <p:nvPr/>
        </p:nvSpPr>
        <p:spPr>
          <a:xfrm>
            <a:off x="2666499" y="295725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D8390519-D317-284E-9AEA-62CFE8CF669B}"/>
              </a:ext>
            </a:extLst>
          </p:cNvPr>
          <p:cNvSpPr/>
          <p:nvPr/>
        </p:nvSpPr>
        <p:spPr>
          <a:xfrm>
            <a:off x="8962904" y="2896189"/>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a:extLst>
              <a:ext uri="{FF2B5EF4-FFF2-40B4-BE49-F238E27FC236}">
                <a16:creationId xmlns:a16="http://schemas.microsoft.com/office/drawing/2014/main" id="{55DD7694-A7AF-344B-9773-160A70F26DB5}"/>
              </a:ext>
            </a:extLst>
          </p:cNvPr>
          <p:cNvSpPr/>
          <p:nvPr/>
        </p:nvSpPr>
        <p:spPr>
          <a:xfrm>
            <a:off x="10017618" y="4273768"/>
            <a:ext cx="641353" cy="221991"/>
          </a:xfrm>
          <a:prstGeom prst="roundRect">
            <a:avLst/>
          </a:prstGeom>
          <a:solidFill>
            <a:srgbClr val="C023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05560C1-85D2-4D46-8729-3F8468478CF0}"/>
              </a:ext>
            </a:extLst>
          </p:cNvPr>
          <p:cNvSpPr/>
          <p:nvPr/>
        </p:nvSpPr>
        <p:spPr>
          <a:xfrm>
            <a:off x="10004080" y="4244525"/>
            <a:ext cx="697627" cy="276999"/>
          </a:xfrm>
          <a:prstGeom prst="rect">
            <a:avLst/>
          </a:prstGeom>
        </p:spPr>
        <p:txBody>
          <a:bodyPr wrap="none">
            <a:spAutoFit/>
          </a:bodyPr>
          <a:lstStyle/>
          <a:p>
            <a:r>
              <a:rPr lang="en-US" sz="1200" dirty="0">
                <a:solidFill>
                  <a:schemeClr val="bg1"/>
                </a:solidFill>
                <a:latin typeface="Avenir Book" panose="02000503020000020003" pitchFamily="2" charset="0"/>
              </a:rPr>
              <a:t>Experts</a:t>
            </a:r>
            <a:endParaRPr lang="en-US" sz="1200" dirty="0"/>
          </a:p>
        </p:txBody>
      </p:sp>
      <p:sp>
        <p:nvSpPr>
          <p:cNvPr id="40" name="Rounded Rectangle 39">
            <a:extLst>
              <a:ext uri="{FF2B5EF4-FFF2-40B4-BE49-F238E27FC236}">
                <a16:creationId xmlns:a16="http://schemas.microsoft.com/office/drawing/2014/main" id="{DF111DB7-BD4D-C348-B65C-B0623D394C5C}"/>
              </a:ext>
            </a:extLst>
          </p:cNvPr>
          <p:cNvSpPr/>
          <p:nvPr/>
        </p:nvSpPr>
        <p:spPr>
          <a:xfrm>
            <a:off x="9721042" y="4149790"/>
            <a:ext cx="1256046" cy="47947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4B3233-EF96-B141-914C-0907A884BC18}"/>
              </a:ext>
            </a:extLst>
          </p:cNvPr>
          <p:cNvSpPr/>
          <p:nvPr/>
        </p:nvSpPr>
        <p:spPr>
          <a:xfrm>
            <a:off x="9721042" y="386961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3</a:t>
            </a:r>
            <a:endParaRPr lang="en-US" sz="1400" b="1" baseline="-25000" dirty="0"/>
          </a:p>
        </p:txBody>
      </p:sp>
      <p:sp>
        <p:nvSpPr>
          <p:cNvPr id="42" name="Rounded Rectangle 41">
            <a:extLst>
              <a:ext uri="{FF2B5EF4-FFF2-40B4-BE49-F238E27FC236}">
                <a16:creationId xmlns:a16="http://schemas.microsoft.com/office/drawing/2014/main" id="{892C3C8B-0D6D-D44D-AE58-EF9993FE009B}"/>
              </a:ext>
            </a:extLst>
          </p:cNvPr>
          <p:cNvSpPr/>
          <p:nvPr/>
        </p:nvSpPr>
        <p:spPr>
          <a:xfrm>
            <a:off x="9988801" y="2087105"/>
            <a:ext cx="820812" cy="390695"/>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C22EB4F8-088D-114F-A415-55482025611C}"/>
              </a:ext>
            </a:extLst>
          </p:cNvPr>
          <p:cNvSpPr/>
          <p:nvPr/>
        </p:nvSpPr>
        <p:spPr>
          <a:xfrm>
            <a:off x="9957766" y="2820561"/>
            <a:ext cx="820507" cy="252496"/>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55C75BBD-34A1-F14C-BDD7-A424FDF690C1}"/>
              </a:ext>
            </a:extLst>
          </p:cNvPr>
          <p:cNvSpPr/>
          <p:nvPr/>
        </p:nvSpPr>
        <p:spPr>
          <a:xfrm>
            <a:off x="10251901" y="3111025"/>
            <a:ext cx="245316" cy="235693"/>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27F1046D-DF74-8E42-8938-5749162F1A12}"/>
              </a:ext>
            </a:extLst>
          </p:cNvPr>
          <p:cNvSpPr/>
          <p:nvPr/>
        </p:nvSpPr>
        <p:spPr>
          <a:xfrm>
            <a:off x="10253281" y="2528303"/>
            <a:ext cx="230804" cy="232869"/>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786D1005-2D09-984D-8A7A-D85580BF4F8C}"/>
              </a:ext>
            </a:extLst>
          </p:cNvPr>
          <p:cNvSpPr/>
          <p:nvPr/>
        </p:nvSpPr>
        <p:spPr>
          <a:xfrm>
            <a:off x="9895186" y="3392918"/>
            <a:ext cx="972619" cy="231010"/>
          </a:xfrm>
          <a:prstGeom prst="roundRect">
            <a:avLst/>
          </a:prstGeom>
          <a:solidFill>
            <a:schemeClr val="accent4">
              <a:lumMod val="40000"/>
              <a:lumOff val="60000"/>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9854F69-846B-894C-ADD4-8C4361A06B03}"/>
              </a:ext>
            </a:extLst>
          </p:cNvPr>
          <p:cNvSpPr/>
          <p:nvPr/>
        </p:nvSpPr>
        <p:spPr>
          <a:xfrm>
            <a:off x="9910229" y="2054473"/>
            <a:ext cx="973342" cy="461665"/>
          </a:xfrm>
          <a:prstGeom prst="rect">
            <a:avLst/>
          </a:prstGeom>
        </p:spPr>
        <p:txBody>
          <a:bodyPr wrap="square">
            <a:spAutoFit/>
          </a:bodyPr>
          <a:lstStyle/>
          <a:p>
            <a:pPr algn="ctr"/>
            <a:r>
              <a:rPr lang="en-US" sz="1200" dirty="0">
                <a:solidFill>
                  <a:schemeClr val="tx1">
                    <a:lumMod val="85000"/>
                    <a:lumOff val="15000"/>
                  </a:schemeClr>
                </a:solidFill>
                <a:latin typeface="Avenir Book" panose="02000503020000020003" pitchFamily="2" charset="0"/>
              </a:rPr>
              <a:t>mammoth</a:t>
            </a:r>
          </a:p>
          <a:p>
            <a:pPr algn="ctr"/>
            <a:r>
              <a:rPr lang="en-US" sz="1200" dirty="0">
                <a:solidFill>
                  <a:schemeClr val="tx1">
                    <a:lumMod val="85000"/>
                    <a:lumOff val="15000"/>
                  </a:schemeClr>
                </a:solidFill>
                <a:latin typeface="Avenir Book" panose="02000503020000020003" pitchFamily="2" charset="0"/>
              </a:rPr>
              <a:t>barge </a:t>
            </a:r>
            <a:endParaRPr lang="en-US" sz="1200" dirty="0"/>
          </a:p>
        </p:txBody>
      </p:sp>
      <p:sp>
        <p:nvSpPr>
          <p:cNvPr id="48" name="Rectangle 47">
            <a:extLst>
              <a:ext uri="{FF2B5EF4-FFF2-40B4-BE49-F238E27FC236}">
                <a16:creationId xmlns:a16="http://schemas.microsoft.com/office/drawing/2014/main" id="{47E4C4F3-11FA-D342-9A17-23DE8D7A953E}"/>
              </a:ext>
            </a:extLst>
          </p:cNvPr>
          <p:cNvSpPr/>
          <p:nvPr/>
        </p:nvSpPr>
        <p:spPr>
          <a:xfrm>
            <a:off x="10228579" y="2510340"/>
            <a:ext cx="316112"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 </a:t>
            </a:r>
            <a:endParaRPr lang="en-US" sz="1200" dirty="0"/>
          </a:p>
        </p:txBody>
      </p:sp>
      <p:sp>
        <p:nvSpPr>
          <p:cNvPr id="49" name="Rectangle 48">
            <a:extLst>
              <a:ext uri="{FF2B5EF4-FFF2-40B4-BE49-F238E27FC236}">
                <a16:creationId xmlns:a16="http://schemas.microsoft.com/office/drawing/2014/main" id="{BA6EEA23-E970-874A-B1CF-C04885E70BB8}"/>
              </a:ext>
            </a:extLst>
          </p:cNvPr>
          <p:cNvSpPr/>
          <p:nvPr/>
        </p:nvSpPr>
        <p:spPr>
          <a:xfrm>
            <a:off x="10222112" y="3094645"/>
            <a:ext cx="338554"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its</a:t>
            </a:r>
            <a:endParaRPr lang="en-US" sz="1200" dirty="0"/>
          </a:p>
        </p:txBody>
      </p:sp>
      <p:sp>
        <p:nvSpPr>
          <p:cNvPr id="50" name="Rectangle 49">
            <a:extLst>
              <a:ext uri="{FF2B5EF4-FFF2-40B4-BE49-F238E27FC236}">
                <a16:creationId xmlns:a16="http://schemas.microsoft.com/office/drawing/2014/main" id="{C29AB89A-330A-864A-B194-851E6C3A526D}"/>
              </a:ext>
            </a:extLst>
          </p:cNvPr>
          <p:cNvSpPr/>
          <p:nvPr/>
        </p:nvSpPr>
        <p:spPr>
          <a:xfrm>
            <a:off x="9914315" y="2826137"/>
            <a:ext cx="973343" cy="276999"/>
          </a:xfrm>
          <a:prstGeom prst="rect">
            <a:avLst/>
          </a:prstGeom>
        </p:spPr>
        <p:txBody>
          <a:bodyPr wrap="none">
            <a:spAutoFit/>
          </a:bodyPr>
          <a:lstStyle/>
          <a:p>
            <a:r>
              <a:rPr lang="en-US" sz="1200" dirty="0">
                <a:solidFill>
                  <a:schemeClr val="tx1">
                    <a:lumMod val="85000"/>
                    <a:lumOff val="15000"/>
                  </a:schemeClr>
                </a:solidFill>
                <a:latin typeface="Avenir Book" panose="02000503020000020003" pitchFamily="2" charset="0"/>
              </a:rPr>
              <a:t>Ever Given </a:t>
            </a:r>
            <a:endParaRPr lang="en-US" sz="1200" dirty="0"/>
          </a:p>
        </p:txBody>
      </p:sp>
      <p:sp>
        <p:nvSpPr>
          <p:cNvPr id="51" name="Rectangle 50">
            <a:extLst>
              <a:ext uri="{FF2B5EF4-FFF2-40B4-BE49-F238E27FC236}">
                <a16:creationId xmlns:a16="http://schemas.microsoft.com/office/drawing/2014/main" id="{F43CF74E-C515-E34B-A19A-6FCC434E13A4}"/>
              </a:ext>
            </a:extLst>
          </p:cNvPr>
          <p:cNvSpPr/>
          <p:nvPr/>
        </p:nvSpPr>
        <p:spPr>
          <a:xfrm>
            <a:off x="9816952" y="3364211"/>
            <a:ext cx="1168069" cy="276999"/>
          </a:xfrm>
          <a:prstGeom prst="rect">
            <a:avLst/>
          </a:prstGeom>
        </p:spPr>
        <p:txBody>
          <a:bodyPr wrap="square">
            <a:spAutoFit/>
          </a:bodyPr>
          <a:lstStyle/>
          <a:p>
            <a:r>
              <a:rPr lang="en-US" sz="1200" dirty="0">
                <a:solidFill>
                  <a:schemeClr val="tx1">
                    <a:lumMod val="85000"/>
                    <a:lumOff val="15000"/>
                  </a:schemeClr>
                </a:solidFill>
                <a:latin typeface="Avenir Book" panose="02000503020000020003" pitchFamily="2" charset="0"/>
              </a:rPr>
              <a:t>container ship </a:t>
            </a:r>
            <a:endParaRPr lang="en-US" sz="1200" dirty="0"/>
          </a:p>
        </p:txBody>
      </p:sp>
      <p:sp>
        <p:nvSpPr>
          <p:cNvPr id="52" name="Rounded Rectangle 51">
            <a:extLst>
              <a:ext uri="{FF2B5EF4-FFF2-40B4-BE49-F238E27FC236}">
                <a16:creationId xmlns:a16="http://schemas.microsoft.com/office/drawing/2014/main" id="{39D38A50-A9DF-954C-8336-841B2FAB8A12}"/>
              </a:ext>
            </a:extLst>
          </p:cNvPr>
          <p:cNvSpPr/>
          <p:nvPr/>
        </p:nvSpPr>
        <p:spPr>
          <a:xfrm>
            <a:off x="9728975" y="1983202"/>
            <a:ext cx="1256046" cy="174803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64A3F17-660F-BF4C-BEEE-01936E38A08D}"/>
              </a:ext>
            </a:extLst>
          </p:cNvPr>
          <p:cNvSpPr/>
          <p:nvPr/>
        </p:nvSpPr>
        <p:spPr>
          <a:xfrm>
            <a:off x="9683017" y="1678940"/>
            <a:ext cx="776175" cy="307777"/>
          </a:xfrm>
          <a:prstGeom prst="rect">
            <a:avLst/>
          </a:prstGeom>
        </p:spPr>
        <p:txBody>
          <a:bodyPr wrap="none">
            <a:spAutoFit/>
          </a:bodyPr>
          <a:lstStyle/>
          <a:p>
            <a:r>
              <a:rPr lang="en-US" sz="1400" b="1" dirty="0">
                <a:solidFill>
                  <a:schemeClr val="tx1">
                    <a:lumMod val="85000"/>
                    <a:lumOff val="15000"/>
                  </a:schemeClr>
                </a:solidFill>
                <a:latin typeface="Avenir Book" panose="02000503020000020003" pitchFamily="2" charset="0"/>
              </a:rPr>
              <a:t>cluster</a:t>
            </a:r>
            <a:r>
              <a:rPr lang="en-US" sz="1400" b="1" baseline="-25000" dirty="0">
                <a:solidFill>
                  <a:schemeClr val="tx1">
                    <a:lumMod val="85000"/>
                    <a:lumOff val="15000"/>
                  </a:schemeClr>
                </a:solidFill>
                <a:latin typeface="Avenir Book" panose="02000503020000020003" pitchFamily="2" charset="0"/>
              </a:rPr>
              <a:t>1</a:t>
            </a:r>
            <a:endParaRPr lang="en-US" sz="1400" b="1" baseline="-25000" dirty="0"/>
          </a:p>
        </p:txBody>
      </p:sp>
      <p:sp>
        <p:nvSpPr>
          <p:cNvPr id="5" name="Rectangle 4">
            <a:extLst>
              <a:ext uri="{FF2B5EF4-FFF2-40B4-BE49-F238E27FC236}">
                <a16:creationId xmlns:a16="http://schemas.microsoft.com/office/drawing/2014/main" id="{63BCE610-20D8-924A-B4E0-1B3597A1B7AB}"/>
              </a:ext>
            </a:extLst>
          </p:cNvPr>
          <p:cNvSpPr/>
          <p:nvPr/>
        </p:nvSpPr>
        <p:spPr>
          <a:xfrm>
            <a:off x="3489450" y="2199672"/>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2C014A-83B7-2448-B8AE-0D1DC494851A}"/>
              </a:ext>
            </a:extLst>
          </p:cNvPr>
          <p:cNvSpPr/>
          <p:nvPr/>
        </p:nvSpPr>
        <p:spPr>
          <a:xfrm>
            <a:off x="3489450" y="2539672"/>
            <a:ext cx="1256046" cy="646331"/>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Detection</a:t>
            </a:r>
          </a:p>
        </p:txBody>
      </p:sp>
      <p:sp>
        <p:nvSpPr>
          <p:cNvPr id="29" name="Right Arrow 28">
            <a:extLst>
              <a:ext uri="{FF2B5EF4-FFF2-40B4-BE49-F238E27FC236}">
                <a16:creationId xmlns:a16="http://schemas.microsoft.com/office/drawing/2014/main" id="{E1DD48E5-4B93-3447-98A5-72EA33AED86E}"/>
              </a:ext>
            </a:extLst>
          </p:cNvPr>
          <p:cNvSpPr/>
          <p:nvPr/>
        </p:nvSpPr>
        <p:spPr>
          <a:xfrm>
            <a:off x="4852218" y="2874991"/>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5C4543A-53EB-DE44-BD69-F2D616A86785}"/>
              </a:ext>
            </a:extLst>
          </p:cNvPr>
          <p:cNvSpPr/>
          <p:nvPr/>
        </p:nvSpPr>
        <p:spPr>
          <a:xfrm>
            <a:off x="5391777" y="2199672"/>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30DFF0B-CF1A-FB4E-BF13-384AEBD400C5}"/>
              </a:ext>
            </a:extLst>
          </p:cNvPr>
          <p:cNvSpPr/>
          <p:nvPr/>
        </p:nvSpPr>
        <p:spPr>
          <a:xfrm>
            <a:off x="5416479" y="2413326"/>
            <a:ext cx="1256046" cy="923330"/>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Pair Model</a:t>
            </a:r>
          </a:p>
        </p:txBody>
      </p:sp>
      <p:sp>
        <p:nvSpPr>
          <p:cNvPr id="32" name="Right Arrow 31">
            <a:extLst>
              <a:ext uri="{FF2B5EF4-FFF2-40B4-BE49-F238E27FC236}">
                <a16:creationId xmlns:a16="http://schemas.microsoft.com/office/drawing/2014/main" id="{A6F93BBF-0D40-BE46-8BD4-E9B0B1C935F5}"/>
              </a:ext>
            </a:extLst>
          </p:cNvPr>
          <p:cNvSpPr/>
          <p:nvPr/>
        </p:nvSpPr>
        <p:spPr>
          <a:xfrm>
            <a:off x="6834800" y="2865428"/>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4C52B1D-A374-0A43-B24A-AF5624884D10}"/>
              </a:ext>
            </a:extLst>
          </p:cNvPr>
          <p:cNvSpPr/>
          <p:nvPr/>
        </p:nvSpPr>
        <p:spPr>
          <a:xfrm>
            <a:off x="7386134" y="2199672"/>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0ED4A4-554E-B344-9CE8-A85A661D7FB1}"/>
              </a:ext>
            </a:extLst>
          </p:cNvPr>
          <p:cNvSpPr/>
          <p:nvPr/>
        </p:nvSpPr>
        <p:spPr>
          <a:xfrm>
            <a:off x="7397872" y="2602673"/>
            <a:ext cx="1256046" cy="369332"/>
          </a:xfrm>
          <a:prstGeom prst="rect">
            <a:avLst/>
          </a:prstGeom>
        </p:spPr>
        <p:txBody>
          <a:bodyPr wrap="square">
            <a:spAutoFit/>
          </a:bodyPr>
          <a:lstStyle/>
          <a:p>
            <a:pPr algn="ctr"/>
            <a:r>
              <a:rPr lang="en-US" b="1" dirty="0">
                <a:solidFill>
                  <a:schemeClr val="bg1"/>
                </a:solidFill>
                <a:latin typeface="Avenir Light" panose="020B0402020203020204" pitchFamily="34" charset="77"/>
              </a:rPr>
              <a:t>Clustering</a:t>
            </a:r>
          </a:p>
        </p:txBody>
      </p:sp>
      <p:sp>
        <p:nvSpPr>
          <p:cNvPr id="35" name="Left Brace 34">
            <a:extLst>
              <a:ext uri="{FF2B5EF4-FFF2-40B4-BE49-F238E27FC236}">
                <a16:creationId xmlns:a16="http://schemas.microsoft.com/office/drawing/2014/main" id="{6D8DEE77-ACB2-344F-91F5-B1B89921F182}"/>
              </a:ext>
            </a:extLst>
          </p:cNvPr>
          <p:cNvSpPr/>
          <p:nvPr/>
        </p:nvSpPr>
        <p:spPr>
          <a:xfrm rot="16200000">
            <a:off x="5798131" y="1077095"/>
            <a:ext cx="510630" cy="5818920"/>
          </a:xfrm>
          <a:prstGeom prst="leftBrace">
            <a:avLst>
              <a:gd name="adj1" fmla="val 40355"/>
              <a:gd name="adj2" fmla="val 50000"/>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17444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823E331-050F-8B4C-8D74-59B642097726}"/>
              </a:ext>
            </a:extLst>
          </p:cNvPr>
          <p:cNvSpPr/>
          <p:nvPr/>
        </p:nvSpPr>
        <p:spPr>
          <a:xfrm>
            <a:off x="2764215" y="2272712"/>
            <a:ext cx="2658685"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268DC7-6817-B34C-A156-457418092E55}"/>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66</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297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823E331-050F-8B4C-8D74-59B642097726}"/>
              </a:ext>
            </a:extLst>
          </p:cNvPr>
          <p:cNvSpPr/>
          <p:nvPr/>
        </p:nvSpPr>
        <p:spPr>
          <a:xfrm>
            <a:off x="2776915" y="2832945"/>
            <a:ext cx="1147386"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268DC7-6817-B34C-A156-457418092E55}"/>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67</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5688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BEF954AF-39D6-484D-8765-F6A1A156E13C}"/>
              </a:ext>
            </a:extLst>
          </p:cNvPr>
          <p:cNvSpPr/>
          <p:nvPr/>
        </p:nvSpPr>
        <p:spPr>
          <a:xfrm>
            <a:off x="4792317" y="4261704"/>
            <a:ext cx="1219200" cy="461665"/>
          </a:xfrm>
          <a:prstGeom prst="roundRect">
            <a:avLst/>
          </a:prstGeom>
          <a:solidFill>
            <a:srgbClr val="C53FCC">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549710-7799-6C43-97D4-97D6380500FA}"/>
              </a:ext>
            </a:extLst>
          </p:cNvPr>
          <p:cNvSpPr/>
          <p:nvPr/>
        </p:nvSpPr>
        <p:spPr>
          <a:xfrm>
            <a:off x="2053647" y="4261705"/>
            <a:ext cx="9318064" cy="461665"/>
          </a:xfrm>
          <a:prstGeom prst="rect">
            <a:avLst/>
          </a:prstGeom>
        </p:spPr>
        <p:txBody>
          <a:bodyPr wrap="none">
            <a:spAutoFit/>
          </a:bodyPr>
          <a:lstStyle/>
          <a:p>
            <a:r>
              <a:rPr lang="en-US" sz="2400" dirty="0">
                <a:latin typeface="Avenir Book" panose="02000503020000020003" pitchFamily="2" charset="0"/>
              </a:rPr>
              <a:t>… as Peter Capaldi stepped into Matt Smith’s soon to be vacant …</a:t>
            </a:r>
          </a:p>
        </p:txBody>
      </p:sp>
      <p:sp>
        <p:nvSpPr>
          <p:cNvPr id="5" name="Rounded Rectangle 4">
            <a:extLst>
              <a:ext uri="{FF2B5EF4-FFF2-40B4-BE49-F238E27FC236}">
                <a16:creationId xmlns:a16="http://schemas.microsoft.com/office/drawing/2014/main" id="{841492BA-C037-3C44-9C19-FF52361B7B9A}"/>
              </a:ext>
            </a:extLst>
          </p:cNvPr>
          <p:cNvSpPr/>
          <p:nvPr/>
        </p:nvSpPr>
        <p:spPr>
          <a:xfrm>
            <a:off x="4813300" y="2628726"/>
            <a:ext cx="1803400" cy="46166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68</a:t>
            </a:fld>
            <a:endParaRPr lang="en-US"/>
          </a:p>
        </p:txBody>
      </p:sp>
      <p:sp>
        <p:nvSpPr>
          <p:cNvPr id="36" name="Rectangle 35">
            <a:extLst>
              <a:ext uri="{FF2B5EF4-FFF2-40B4-BE49-F238E27FC236}">
                <a16:creationId xmlns:a16="http://schemas.microsoft.com/office/drawing/2014/main" id="{A942D9D8-AAA9-7E4B-A2C7-E35212C898AD}"/>
              </a:ext>
            </a:extLst>
          </p:cNvPr>
          <p:cNvSpPr/>
          <p:nvPr/>
        </p:nvSpPr>
        <p:spPr>
          <a:xfrm>
            <a:off x="206716" y="278947"/>
            <a:ext cx="5774984" cy="461665"/>
          </a:xfrm>
          <a:prstGeom prst="rect">
            <a:avLst/>
          </a:prstGeom>
        </p:spPr>
        <p:txBody>
          <a:bodyPr wrap="square" anchor="b">
            <a:spAutoFit/>
          </a:bodyPr>
          <a:lstStyle/>
          <a:p>
            <a:r>
              <a:rPr lang="en-US" sz="2400" b="1" dirty="0">
                <a:solidFill>
                  <a:srgbClr val="C00000"/>
                </a:solidFill>
                <a:latin typeface="Avenir Book" panose="02000503020000020003" pitchFamily="2" charset="0"/>
              </a:rPr>
              <a:t>Mention Detection</a:t>
            </a:r>
            <a:endParaRPr lang="en-US" sz="2400" b="1" dirty="0">
              <a:solidFill>
                <a:schemeClr val="tx1">
                  <a:lumMod val="75000"/>
                  <a:lumOff val="25000"/>
                </a:schemeClr>
              </a:solidFill>
              <a:latin typeface="Avenir Book" panose="02000503020000020003" pitchFamily="2" charset="0"/>
            </a:endParaRPr>
          </a:p>
        </p:txBody>
      </p:sp>
      <p:sp>
        <p:nvSpPr>
          <p:cNvPr id="37" name="Rectangle 36">
            <a:extLst>
              <a:ext uri="{FF2B5EF4-FFF2-40B4-BE49-F238E27FC236}">
                <a16:creationId xmlns:a16="http://schemas.microsoft.com/office/drawing/2014/main" id="{97D98395-9C7A-A742-87A2-8BDCD5A0BEDD}"/>
              </a:ext>
            </a:extLst>
          </p:cNvPr>
          <p:cNvSpPr/>
          <p:nvPr/>
        </p:nvSpPr>
        <p:spPr>
          <a:xfrm>
            <a:off x="297294" y="740612"/>
            <a:ext cx="2598306" cy="97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3" name="Rectangle 2">
            <a:extLst>
              <a:ext uri="{FF2B5EF4-FFF2-40B4-BE49-F238E27FC236}">
                <a16:creationId xmlns:a16="http://schemas.microsoft.com/office/drawing/2014/main" id="{30EBA760-A7A7-3944-AA8A-23AAE0508822}"/>
              </a:ext>
            </a:extLst>
          </p:cNvPr>
          <p:cNvSpPr/>
          <p:nvPr/>
        </p:nvSpPr>
        <p:spPr>
          <a:xfrm>
            <a:off x="2053647" y="2628726"/>
            <a:ext cx="9318064" cy="461665"/>
          </a:xfrm>
          <a:prstGeom prst="rect">
            <a:avLst/>
          </a:prstGeom>
        </p:spPr>
        <p:txBody>
          <a:bodyPr wrap="none">
            <a:spAutoFit/>
          </a:bodyPr>
          <a:lstStyle/>
          <a:p>
            <a:r>
              <a:rPr lang="en-US" sz="2400" dirty="0">
                <a:latin typeface="Avenir Book" panose="02000503020000020003" pitchFamily="2" charset="0"/>
              </a:rPr>
              <a:t>… as Peter Capaldi stepped into Matt Smith’s soon to be vacant …</a:t>
            </a:r>
          </a:p>
        </p:txBody>
      </p:sp>
      <p:sp>
        <p:nvSpPr>
          <p:cNvPr id="15" name="Rectangle 14">
            <a:extLst>
              <a:ext uri="{FF2B5EF4-FFF2-40B4-BE49-F238E27FC236}">
                <a16:creationId xmlns:a16="http://schemas.microsoft.com/office/drawing/2014/main" id="{D34810B4-97CD-7940-9532-9EA7F7BBD009}"/>
              </a:ext>
            </a:extLst>
          </p:cNvPr>
          <p:cNvSpPr/>
          <p:nvPr/>
        </p:nvSpPr>
        <p:spPr>
          <a:xfrm>
            <a:off x="1596447" y="1964382"/>
            <a:ext cx="2912054" cy="461665"/>
          </a:xfrm>
          <a:prstGeom prst="rect">
            <a:avLst/>
          </a:prstGeom>
        </p:spPr>
        <p:txBody>
          <a:bodyPr wrap="square" anchor="b">
            <a:spAutoFit/>
          </a:bodyPr>
          <a:lstStyle/>
          <a:p>
            <a:r>
              <a:rPr lang="en-US" sz="2400" b="1" dirty="0">
                <a:solidFill>
                  <a:srgbClr val="0070C0"/>
                </a:solidFill>
                <a:latin typeface="Avenir Book" panose="02000503020000020003" pitchFamily="2" charset="0"/>
              </a:rPr>
              <a:t>Gold Test Mentions</a:t>
            </a:r>
          </a:p>
        </p:txBody>
      </p:sp>
      <p:sp>
        <p:nvSpPr>
          <p:cNvPr id="16" name="Rectangle 15">
            <a:extLst>
              <a:ext uri="{FF2B5EF4-FFF2-40B4-BE49-F238E27FC236}">
                <a16:creationId xmlns:a16="http://schemas.microsoft.com/office/drawing/2014/main" id="{CA724E0E-4136-E54D-9E41-C39C797CB8E7}"/>
              </a:ext>
            </a:extLst>
          </p:cNvPr>
          <p:cNvSpPr/>
          <p:nvPr/>
        </p:nvSpPr>
        <p:spPr>
          <a:xfrm>
            <a:off x="1500468" y="3683799"/>
            <a:ext cx="3858932" cy="461665"/>
          </a:xfrm>
          <a:prstGeom prst="rect">
            <a:avLst/>
          </a:prstGeom>
        </p:spPr>
        <p:txBody>
          <a:bodyPr wrap="square" anchor="b">
            <a:spAutoFit/>
          </a:bodyPr>
          <a:lstStyle/>
          <a:p>
            <a:r>
              <a:rPr lang="en-US" sz="2400" b="1" dirty="0">
                <a:solidFill>
                  <a:srgbClr val="0070C0"/>
                </a:solidFill>
                <a:latin typeface="Avenir Book" panose="02000503020000020003" pitchFamily="2" charset="0"/>
              </a:rPr>
              <a:t>Predicted Test Mentions</a:t>
            </a:r>
          </a:p>
        </p:txBody>
      </p:sp>
    </p:spTree>
    <p:extLst>
      <p:ext uri="{BB962C8B-B14F-4D97-AF65-F5344CB8AC3E}">
        <p14:creationId xmlns:p14="http://schemas.microsoft.com/office/powerpoint/2010/main" val="36420184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69</a:t>
            </a:fld>
            <a:endParaRPr lang="en-US"/>
          </a:p>
        </p:txBody>
      </p:sp>
      <p:sp>
        <p:nvSpPr>
          <p:cNvPr id="36" name="Rectangle 35">
            <a:extLst>
              <a:ext uri="{FF2B5EF4-FFF2-40B4-BE49-F238E27FC236}">
                <a16:creationId xmlns:a16="http://schemas.microsoft.com/office/drawing/2014/main" id="{A942D9D8-AAA9-7E4B-A2C7-E35212C898AD}"/>
              </a:ext>
            </a:extLst>
          </p:cNvPr>
          <p:cNvSpPr/>
          <p:nvPr/>
        </p:nvSpPr>
        <p:spPr>
          <a:xfrm>
            <a:off x="206716" y="278947"/>
            <a:ext cx="5774984" cy="461665"/>
          </a:xfrm>
          <a:prstGeom prst="rect">
            <a:avLst/>
          </a:prstGeom>
        </p:spPr>
        <p:txBody>
          <a:bodyPr wrap="square" anchor="b">
            <a:spAutoFit/>
          </a:bodyPr>
          <a:lstStyle/>
          <a:p>
            <a:r>
              <a:rPr lang="en-US" sz="2400" b="1" dirty="0">
                <a:solidFill>
                  <a:srgbClr val="C00000"/>
                </a:solidFill>
                <a:latin typeface="Avenir Book" panose="02000503020000020003" pitchFamily="2" charset="0"/>
              </a:rPr>
              <a:t>Feature Ablation (full system)</a:t>
            </a:r>
            <a:endParaRPr lang="en-US" sz="2400" b="1" dirty="0">
              <a:solidFill>
                <a:schemeClr val="tx1">
                  <a:lumMod val="75000"/>
                  <a:lumOff val="25000"/>
                </a:schemeClr>
              </a:solidFill>
              <a:latin typeface="Avenir Book" panose="02000503020000020003" pitchFamily="2" charset="0"/>
            </a:endParaRPr>
          </a:p>
        </p:txBody>
      </p:sp>
      <p:sp>
        <p:nvSpPr>
          <p:cNvPr id="37" name="Rectangle 36">
            <a:extLst>
              <a:ext uri="{FF2B5EF4-FFF2-40B4-BE49-F238E27FC236}">
                <a16:creationId xmlns:a16="http://schemas.microsoft.com/office/drawing/2014/main" id="{97D98395-9C7A-A742-87A2-8BDCD5A0BEDD}"/>
              </a:ext>
            </a:extLst>
          </p:cNvPr>
          <p:cNvSpPr/>
          <p:nvPr/>
        </p:nvSpPr>
        <p:spPr>
          <a:xfrm>
            <a:off x="297294" y="740612"/>
            <a:ext cx="4008006" cy="97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pic>
        <p:nvPicPr>
          <p:cNvPr id="2" name="Picture 1">
            <a:extLst>
              <a:ext uri="{FF2B5EF4-FFF2-40B4-BE49-F238E27FC236}">
                <a16:creationId xmlns:a16="http://schemas.microsoft.com/office/drawing/2014/main" id="{CA74F159-7A8B-DA41-BEA2-ACECD844D1FA}"/>
              </a:ext>
            </a:extLst>
          </p:cNvPr>
          <p:cNvPicPr>
            <a:picLocks noChangeAspect="1"/>
          </p:cNvPicPr>
          <p:nvPr/>
        </p:nvPicPr>
        <p:blipFill>
          <a:blip r:embed="rId2"/>
          <a:stretch>
            <a:fillRect/>
          </a:stretch>
        </p:blipFill>
        <p:spPr>
          <a:xfrm>
            <a:off x="574437" y="1202277"/>
            <a:ext cx="11043125" cy="3420301"/>
          </a:xfrm>
          <a:prstGeom prst="rect">
            <a:avLst/>
          </a:prstGeom>
        </p:spPr>
      </p:pic>
      <p:sp>
        <p:nvSpPr>
          <p:cNvPr id="3" name="Rectangle 2">
            <a:extLst>
              <a:ext uri="{FF2B5EF4-FFF2-40B4-BE49-F238E27FC236}">
                <a16:creationId xmlns:a16="http://schemas.microsoft.com/office/drawing/2014/main" id="{30EBA760-A7A7-3944-AA8A-23AAE0508822}"/>
              </a:ext>
            </a:extLst>
          </p:cNvPr>
          <p:cNvSpPr/>
          <p:nvPr/>
        </p:nvSpPr>
        <p:spPr>
          <a:xfrm>
            <a:off x="2438400" y="5194058"/>
            <a:ext cx="8662051" cy="461665"/>
          </a:xfrm>
          <a:prstGeom prst="rect">
            <a:avLst/>
          </a:prstGeom>
        </p:spPr>
        <p:txBody>
          <a:bodyPr wrap="none">
            <a:spAutoFit/>
          </a:bodyPr>
          <a:lstStyle/>
          <a:p>
            <a:r>
              <a:rPr lang="en-US" sz="2400" dirty="0">
                <a:solidFill>
                  <a:srgbClr val="C00000"/>
                </a:solidFill>
                <a:latin typeface="Avenir Book" panose="02000503020000020003" pitchFamily="2" charset="0"/>
              </a:rPr>
              <a:t>Lemma </a:t>
            </a:r>
            <a:r>
              <a:rPr lang="en-US" sz="2400" dirty="0">
                <a:latin typeface="Avenir Book" panose="02000503020000020003" pitchFamily="2" charset="0"/>
              </a:rPr>
              <a:t>+</a:t>
            </a:r>
            <a:r>
              <a:rPr lang="en-US" sz="2400" dirty="0">
                <a:solidFill>
                  <a:srgbClr val="C00000"/>
                </a:solidFill>
                <a:latin typeface="Avenir Book" panose="02000503020000020003" pitchFamily="2" charset="0"/>
              </a:rPr>
              <a:t> Character Embeddings </a:t>
            </a:r>
            <a:r>
              <a:rPr lang="en-US" sz="2400" dirty="0">
                <a:latin typeface="Avenir Book" panose="02000503020000020003" pitchFamily="2" charset="0"/>
              </a:rPr>
              <a:t>yields the best performance</a:t>
            </a:r>
          </a:p>
        </p:txBody>
      </p:sp>
    </p:spTree>
    <p:extLst>
      <p:ext uri="{BB962C8B-B14F-4D97-AF65-F5344CB8AC3E}">
        <p14:creationId xmlns:p14="http://schemas.microsoft.com/office/powerpoint/2010/main" val="107861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214785" y="196293"/>
            <a:ext cx="3871077" cy="670494"/>
          </a:xfrm>
        </p:spPr>
        <p:txBody>
          <a:bodyPr anchor="b">
            <a:normAutofit/>
          </a:bodyPr>
          <a:lstStyle/>
          <a:p>
            <a:r>
              <a:rPr lang="en-US" sz="3200" b="1" dirty="0"/>
              <a:t>Discourse</a:t>
            </a:r>
          </a:p>
        </p:txBody>
      </p:sp>
      <p:pic>
        <p:nvPicPr>
          <p:cNvPr id="10" name="Picture 9">
            <a:extLst>
              <a:ext uri="{FF2B5EF4-FFF2-40B4-BE49-F238E27FC236}">
                <a16:creationId xmlns:a16="http://schemas.microsoft.com/office/drawing/2014/main" id="{46641679-A704-374C-9FF8-487F76382B81}"/>
              </a:ext>
            </a:extLst>
          </p:cNvPr>
          <p:cNvPicPr>
            <a:picLocks noChangeAspect="1"/>
          </p:cNvPicPr>
          <p:nvPr/>
        </p:nvPicPr>
        <p:blipFill>
          <a:blip r:embed="rId3"/>
          <a:stretch>
            <a:fillRect/>
          </a:stretch>
        </p:blipFill>
        <p:spPr>
          <a:xfrm>
            <a:off x="1909820" y="3085539"/>
            <a:ext cx="1659683" cy="2134641"/>
          </a:xfrm>
          <a:prstGeom prst="rect">
            <a:avLst/>
          </a:prstGeom>
        </p:spPr>
      </p:pic>
      <p:pic>
        <p:nvPicPr>
          <p:cNvPr id="24" name="Picture 23">
            <a:extLst>
              <a:ext uri="{FF2B5EF4-FFF2-40B4-BE49-F238E27FC236}">
                <a16:creationId xmlns:a16="http://schemas.microsoft.com/office/drawing/2014/main" id="{1AEAE761-FADC-964C-B69F-ECFAB55AB4E9}"/>
              </a:ext>
            </a:extLst>
          </p:cNvPr>
          <p:cNvPicPr>
            <a:picLocks noChangeAspect="1"/>
          </p:cNvPicPr>
          <p:nvPr/>
        </p:nvPicPr>
        <p:blipFill>
          <a:blip r:embed="rId4"/>
          <a:stretch>
            <a:fillRect/>
          </a:stretch>
        </p:blipFill>
        <p:spPr>
          <a:xfrm>
            <a:off x="4415049" y="2727065"/>
            <a:ext cx="3361902" cy="3132803"/>
          </a:xfrm>
          <a:prstGeom prst="rect">
            <a:avLst/>
          </a:prstGeom>
        </p:spPr>
      </p:pic>
      <p:sp>
        <p:nvSpPr>
          <p:cNvPr id="13" name="Rectangle 12">
            <a:extLst>
              <a:ext uri="{FF2B5EF4-FFF2-40B4-BE49-F238E27FC236}">
                <a16:creationId xmlns:a16="http://schemas.microsoft.com/office/drawing/2014/main" id="{150D59E5-4916-5C4E-A478-6A350CD3FD7E}"/>
              </a:ext>
            </a:extLst>
          </p:cNvPr>
          <p:cNvSpPr/>
          <p:nvPr/>
        </p:nvSpPr>
        <p:spPr>
          <a:xfrm>
            <a:off x="335394" y="847064"/>
            <a:ext cx="1748049" cy="752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D672505C-1E0F-454F-BB67-51E6A5EE9A32}"/>
              </a:ext>
            </a:extLst>
          </p:cNvPr>
          <p:cNvSpPr>
            <a:spLocks noGrp="1"/>
          </p:cNvSpPr>
          <p:nvPr>
            <p:ph type="sldNum" sz="quarter" idx="12"/>
          </p:nvPr>
        </p:nvSpPr>
        <p:spPr>
          <a:xfrm>
            <a:off x="9194800" y="6356350"/>
            <a:ext cx="2743200" cy="365125"/>
          </a:xfrm>
        </p:spPr>
        <p:txBody>
          <a:bodyPr/>
          <a:lstStyle/>
          <a:p>
            <a:fld id="{6BCA73C5-4051-2D45-AC51-FD5A1C1C157A}" type="slidenum">
              <a:rPr lang="en-US" smtClean="0"/>
              <a:t>7</a:t>
            </a:fld>
            <a:endParaRPr lang="en-US"/>
          </a:p>
        </p:txBody>
      </p:sp>
      <p:pic>
        <p:nvPicPr>
          <p:cNvPr id="1030" name="Picture 6" descr="7,782 Chat Bot Illustrations &amp;amp; Clip Art - iStock">
            <a:extLst>
              <a:ext uri="{FF2B5EF4-FFF2-40B4-BE49-F238E27FC236}">
                <a16:creationId xmlns:a16="http://schemas.microsoft.com/office/drawing/2014/main" id="{625B9374-BF39-584B-990A-B59F8905F9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2497" y="2727065"/>
            <a:ext cx="2878888" cy="22579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99F9D0B-BDB0-0245-A910-6AB4BD5E5779}"/>
              </a:ext>
            </a:extLst>
          </p:cNvPr>
          <p:cNvSpPr txBox="1"/>
          <p:nvPr/>
        </p:nvSpPr>
        <p:spPr>
          <a:xfrm>
            <a:off x="1142164" y="1403084"/>
            <a:ext cx="9907672" cy="954107"/>
          </a:xfrm>
          <a:prstGeom prst="rect">
            <a:avLst/>
          </a:prstGeom>
          <a:noFill/>
        </p:spPr>
        <p:txBody>
          <a:bodyPr wrap="square" rtlCol="0">
            <a:spAutoFit/>
          </a:bodyPr>
          <a:lstStyle/>
          <a:p>
            <a:pPr algn="ctr"/>
            <a:r>
              <a:rPr lang="en-US" sz="2800" dirty="0">
                <a:latin typeface="Avenir Next" panose="020B0503020202020204" pitchFamily="34" charset="0"/>
              </a:rPr>
              <a:t>These systems hinge upon understanding </a:t>
            </a:r>
            <a:r>
              <a:rPr lang="en-US" sz="2800" i="1" dirty="0">
                <a:latin typeface="Avenir Next" panose="020B0503020202020204" pitchFamily="34" charset="0"/>
              </a:rPr>
              <a:t>what</a:t>
            </a:r>
            <a:r>
              <a:rPr lang="en-US" sz="2800" dirty="0">
                <a:latin typeface="Avenir Next" panose="020B0503020202020204" pitchFamily="34" charset="0"/>
              </a:rPr>
              <a:t> you’re saying (</a:t>
            </a:r>
            <a:r>
              <a:rPr lang="en-US" sz="2800" dirty="0">
                <a:solidFill>
                  <a:srgbClr val="C00000"/>
                </a:solidFill>
                <a:latin typeface="Avenir Next" panose="020B0503020202020204" pitchFamily="34" charset="0"/>
              </a:rPr>
              <a:t>discourse</a:t>
            </a:r>
            <a:r>
              <a:rPr lang="en-US" sz="2800" dirty="0">
                <a:latin typeface="Avenir Next" panose="020B0503020202020204" pitchFamily="34" charset="0"/>
              </a:rPr>
              <a:t>) and the </a:t>
            </a:r>
            <a:r>
              <a:rPr lang="en-US" sz="2800" i="1" dirty="0">
                <a:latin typeface="Avenir Next" panose="020B0503020202020204" pitchFamily="34" charset="0"/>
              </a:rPr>
              <a:t>meaning </a:t>
            </a:r>
            <a:r>
              <a:rPr lang="en-US" sz="2800" dirty="0">
                <a:latin typeface="Avenir Next" panose="020B0503020202020204" pitchFamily="34" charset="0"/>
              </a:rPr>
              <a:t>of it (</a:t>
            </a:r>
            <a:r>
              <a:rPr lang="en-US" sz="2800" dirty="0">
                <a:solidFill>
                  <a:srgbClr val="C00000"/>
                </a:solidFill>
                <a:latin typeface="Avenir Next" panose="020B0503020202020204" pitchFamily="34" charset="0"/>
              </a:rPr>
              <a:t>semantics</a:t>
            </a:r>
            <a:r>
              <a:rPr lang="en-US" sz="2800" dirty="0">
                <a:latin typeface="Avenir Next" panose="020B0503020202020204" pitchFamily="34" charset="0"/>
              </a:rPr>
              <a:t>)</a:t>
            </a:r>
          </a:p>
        </p:txBody>
      </p:sp>
    </p:spTree>
    <p:extLst>
      <p:ext uri="{BB962C8B-B14F-4D97-AF65-F5344CB8AC3E}">
        <p14:creationId xmlns:p14="http://schemas.microsoft.com/office/powerpoint/2010/main" val="30087929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70</a:t>
            </a:fld>
            <a:endParaRPr lang="en-US"/>
          </a:p>
        </p:txBody>
      </p:sp>
      <p:sp>
        <p:nvSpPr>
          <p:cNvPr id="6" name="Rectangle 5">
            <a:extLst>
              <a:ext uri="{FF2B5EF4-FFF2-40B4-BE49-F238E27FC236}">
                <a16:creationId xmlns:a16="http://schemas.microsoft.com/office/drawing/2014/main" id="{281F0F3D-F450-BD45-9B0B-DA500AAD2B97}"/>
              </a:ext>
            </a:extLst>
          </p:cNvPr>
          <p:cNvSpPr/>
          <p:nvPr/>
        </p:nvSpPr>
        <p:spPr>
          <a:xfrm>
            <a:off x="206716" y="6336142"/>
            <a:ext cx="8708684" cy="276999"/>
          </a:xfrm>
          <a:prstGeom prst="rect">
            <a:avLst/>
          </a:prstGeom>
        </p:spPr>
        <p:txBody>
          <a:bodyPr wrap="square">
            <a:spAutoFit/>
          </a:bodyPr>
          <a:lstStyle/>
          <a:p>
            <a:r>
              <a:rPr lang="en-US" sz="1200" dirty="0">
                <a:latin typeface="Avenir Book" panose="02000503020000020003" pitchFamily="2" charset="0"/>
              </a:rPr>
              <a:t>Cross-Document Coreference Resolution for Entities and Events. Tanner. Brown University Dissertation. 2019</a:t>
            </a:r>
          </a:p>
        </p:txBody>
      </p:sp>
      <p:sp>
        <p:nvSpPr>
          <p:cNvPr id="9" name="Rectangle 8">
            <a:extLst>
              <a:ext uri="{FF2B5EF4-FFF2-40B4-BE49-F238E27FC236}">
                <a16:creationId xmlns:a16="http://schemas.microsoft.com/office/drawing/2014/main" id="{E7E7E533-61CD-5746-B88A-8648A288EAFD}"/>
              </a:ext>
            </a:extLst>
          </p:cNvPr>
          <p:cNvSpPr/>
          <p:nvPr/>
        </p:nvSpPr>
        <p:spPr>
          <a:xfrm>
            <a:off x="206716" y="278947"/>
            <a:ext cx="5609884" cy="461665"/>
          </a:xfrm>
          <a:prstGeom prst="rect">
            <a:avLst/>
          </a:prstGeom>
        </p:spPr>
        <p:txBody>
          <a:bodyPr wrap="square" anchor="b">
            <a:spAutoFit/>
          </a:bodyPr>
          <a:lstStyle/>
          <a:p>
            <a:r>
              <a:rPr lang="en-US" sz="2400" b="1" dirty="0">
                <a:solidFill>
                  <a:srgbClr val="C00000"/>
                </a:solidFill>
                <a:latin typeface="Avenir Book" panose="02000503020000020003" pitchFamily="2" charset="0"/>
              </a:rPr>
              <a:t>Using </a:t>
            </a:r>
            <a:r>
              <a:rPr lang="en-US" sz="2400" b="1" dirty="0">
                <a:solidFill>
                  <a:srgbClr val="7030A0"/>
                </a:solidFill>
                <a:latin typeface="Avenir Book" panose="02000503020000020003" pitchFamily="2" charset="0"/>
              </a:rPr>
              <a:t>Predicted</a:t>
            </a:r>
            <a:r>
              <a:rPr lang="en-US" sz="2400" b="1" dirty="0">
                <a:solidFill>
                  <a:srgbClr val="C00000"/>
                </a:solidFill>
                <a:latin typeface="Avenir Book" panose="02000503020000020003" pitchFamily="2" charset="0"/>
              </a:rPr>
              <a:t> Mentions</a:t>
            </a:r>
            <a:endParaRPr lang="en-US" sz="2400" b="1" dirty="0">
              <a:solidFill>
                <a:schemeClr val="tx1">
                  <a:lumMod val="75000"/>
                  <a:lumOff val="25000"/>
                </a:schemeClr>
              </a:solidFill>
              <a:latin typeface="Avenir Book" panose="02000503020000020003" pitchFamily="2" charset="0"/>
            </a:endParaRPr>
          </a:p>
        </p:txBody>
      </p:sp>
      <p:sp>
        <p:nvSpPr>
          <p:cNvPr id="11" name="Rectangle 10">
            <a:extLst>
              <a:ext uri="{FF2B5EF4-FFF2-40B4-BE49-F238E27FC236}">
                <a16:creationId xmlns:a16="http://schemas.microsoft.com/office/drawing/2014/main" id="{028A3DD4-CBD5-8344-905B-803BC573306F}"/>
              </a:ext>
            </a:extLst>
          </p:cNvPr>
          <p:cNvSpPr/>
          <p:nvPr/>
        </p:nvSpPr>
        <p:spPr>
          <a:xfrm>
            <a:off x="297294" y="740612"/>
            <a:ext cx="3550806" cy="93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pic>
        <p:nvPicPr>
          <p:cNvPr id="4" name="Picture 3">
            <a:extLst>
              <a:ext uri="{FF2B5EF4-FFF2-40B4-BE49-F238E27FC236}">
                <a16:creationId xmlns:a16="http://schemas.microsoft.com/office/drawing/2014/main" id="{CB5DAB5F-D95E-2840-BB73-E340EE7134B8}"/>
              </a:ext>
            </a:extLst>
          </p:cNvPr>
          <p:cNvPicPr>
            <a:picLocks noChangeAspect="1"/>
          </p:cNvPicPr>
          <p:nvPr/>
        </p:nvPicPr>
        <p:blipFill>
          <a:blip r:embed="rId2"/>
          <a:stretch>
            <a:fillRect/>
          </a:stretch>
        </p:blipFill>
        <p:spPr>
          <a:xfrm>
            <a:off x="115296" y="961187"/>
            <a:ext cx="11961408" cy="5281207"/>
          </a:xfrm>
          <a:prstGeom prst="rect">
            <a:avLst/>
          </a:prstGeom>
        </p:spPr>
      </p:pic>
      <p:sp>
        <p:nvSpPr>
          <p:cNvPr id="54" name="Rectangle 53">
            <a:extLst>
              <a:ext uri="{FF2B5EF4-FFF2-40B4-BE49-F238E27FC236}">
                <a16:creationId xmlns:a16="http://schemas.microsoft.com/office/drawing/2014/main" id="{D3A992B7-1880-F343-A717-5E831CEC06FA}"/>
              </a:ext>
            </a:extLst>
          </p:cNvPr>
          <p:cNvSpPr/>
          <p:nvPr/>
        </p:nvSpPr>
        <p:spPr>
          <a:xfrm>
            <a:off x="449694" y="3953712"/>
            <a:ext cx="11323206" cy="415088"/>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Tree>
    <p:extLst>
      <p:ext uri="{BB962C8B-B14F-4D97-AF65-F5344CB8AC3E}">
        <p14:creationId xmlns:p14="http://schemas.microsoft.com/office/powerpoint/2010/main" val="41566766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71</a:t>
            </a:fld>
            <a:endParaRPr lang="en-US"/>
          </a:p>
        </p:txBody>
      </p:sp>
      <p:sp>
        <p:nvSpPr>
          <p:cNvPr id="6" name="Rectangle 5">
            <a:extLst>
              <a:ext uri="{FF2B5EF4-FFF2-40B4-BE49-F238E27FC236}">
                <a16:creationId xmlns:a16="http://schemas.microsoft.com/office/drawing/2014/main" id="{281F0F3D-F450-BD45-9B0B-DA500AAD2B97}"/>
              </a:ext>
            </a:extLst>
          </p:cNvPr>
          <p:cNvSpPr/>
          <p:nvPr/>
        </p:nvSpPr>
        <p:spPr>
          <a:xfrm>
            <a:off x="206716" y="6336142"/>
            <a:ext cx="8708684" cy="276999"/>
          </a:xfrm>
          <a:prstGeom prst="rect">
            <a:avLst/>
          </a:prstGeom>
        </p:spPr>
        <p:txBody>
          <a:bodyPr wrap="square">
            <a:spAutoFit/>
          </a:bodyPr>
          <a:lstStyle/>
          <a:p>
            <a:r>
              <a:rPr lang="en-US" sz="1200" dirty="0">
                <a:latin typeface="Avenir Book" panose="02000503020000020003" pitchFamily="2" charset="0"/>
              </a:rPr>
              <a:t>Cross-Document Coreference Resolution for Entities and Events. Tanner. Brown University Dissertation. 2019</a:t>
            </a:r>
          </a:p>
        </p:txBody>
      </p:sp>
      <p:sp>
        <p:nvSpPr>
          <p:cNvPr id="9" name="Rectangle 8">
            <a:extLst>
              <a:ext uri="{FF2B5EF4-FFF2-40B4-BE49-F238E27FC236}">
                <a16:creationId xmlns:a16="http://schemas.microsoft.com/office/drawing/2014/main" id="{E7E7E533-61CD-5746-B88A-8648A288EAFD}"/>
              </a:ext>
            </a:extLst>
          </p:cNvPr>
          <p:cNvSpPr/>
          <p:nvPr/>
        </p:nvSpPr>
        <p:spPr>
          <a:xfrm>
            <a:off x="206716" y="278947"/>
            <a:ext cx="5609884" cy="461665"/>
          </a:xfrm>
          <a:prstGeom prst="rect">
            <a:avLst/>
          </a:prstGeom>
        </p:spPr>
        <p:txBody>
          <a:bodyPr wrap="square" anchor="b">
            <a:spAutoFit/>
          </a:bodyPr>
          <a:lstStyle/>
          <a:p>
            <a:r>
              <a:rPr lang="en-US" sz="2400" b="1" dirty="0">
                <a:solidFill>
                  <a:srgbClr val="C00000"/>
                </a:solidFill>
                <a:latin typeface="Avenir Book" panose="02000503020000020003" pitchFamily="2" charset="0"/>
              </a:rPr>
              <a:t>Using </a:t>
            </a:r>
            <a:r>
              <a:rPr lang="en-US" sz="2400" b="1" dirty="0">
                <a:solidFill>
                  <a:schemeClr val="accent4">
                    <a:lumMod val="75000"/>
                  </a:schemeClr>
                </a:solidFill>
                <a:latin typeface="Avenir Book" panose="02000503020000020003" pitchFamily="2" charset="0"/>
              </a:rPr>
              <a:t>Gold</a:t>
            </a:r>
            <a:r>
              <a:rPr lang="en-US" sz="2400" b="1" dirty="0">
                <a:solidFill>
                  <a:srgbClr val="C00000"/>
                </a:solidFill>
                <a:latin typeface="Avenir Book" panose="02000503020000020003" pitchFamily="2" charset="0"/>
              </a:rPr>
              <a:t> Mentions</a:t>
            </a:r>
            <a:endParaRPr lang="en-US" sz="2400" b="1" dirty="0">
              <a:solidFill>
                <a:schemeClr val="tx1">
                  <a:lumMod val="75000"/>
                  <a:lumOff val="25000"/>
                </a:schemeClr>
              </a:solidFill>
              <a:latin typeface="Avenir Book" panose="02000503020000020003" pitchFamily="2" charset="0"/>
            </a:endParaRPr>
          </a:p>
        </p:txBody>
      </p:sp>
      <p:sp>
        <p:nvSpPr>
          <p:cNvPr id="11" name="Rectangle 10">
            <a:extLst>
              <a:ext uri="{FF2B5EF4-FFF2-40B4-BE49-F238E27FC236}">
                <a16:creationId xmlns:a16="http://schemas.microsoft.com/office/drawing/2014/main" id="{028A3DD4-CBD5-8344-905B-803BC573306F}"/>
              </a:ext>
            </a:extLst>
          </p:cNvPr>
          <p:cNvSpPr/>
          <p:nvPr/>
        </p:nvSpPr>
        <p:spPr>
          <a:xfrm>
            <a:off x="297294" y="740612"/>
            <a:ext cx="2928506" cy="93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pic>
        <p:nvPicPr>
          <p:cNvPr id="2" name="Picture 1">
            <a:extLst>
              <a:ext uri="{FF2B5EF4-FFF2-40B4-BE49-F238E27FC236}">
                <a16:creationId xmlns:a16="http://schemas.microsoft.com/office/drawing/2014/main" id="{D2D5982B-CF85-4F4F-90A2-47EBD6CF3D30}"/>
              </a:ext>
            </a:extLst>
          </p:cNvPr>
          <p:cNvPicPr>
            <a:picLocks noChangeAspect="1"/>
          </p:cNvPicPr>
          <p:nvPr/>
        </p:nvPicPr>
        <p:blipFill>
          <a:blip r:embed="rId2"/>
          <a:stretch>
            <a:fillRect/>
          </a:stretch>
        </p:blipFill>
        <p:spPr>
          <a:xfrm>
            <a:off x="1117600" y="1717250"/>
            <a:ext cx="10196802" cy="2889676"/>
          </a:xfrm>
          <a:prstGeom prst="rect">
            <a:avLst/>
          </a:prstGeom>
        </p:spPr>
      </p:pic>
      <p:sp>
        <p:nvSpPr>
          <p:cNvPr id="54" name="Rectangle 53">
            <a:extLst>
              <a:ext uri="{FF2B5EF4-FFF2-40B4-BE49-F238E27FC236}">
                <a16:creationId xmlns:a16="http://schemas.microsoft.com/office/drawing/2014/main" id="{D3A992B7-1880-F343-A717-5E831CEC06FA}"/>
              </a:ext>
            </a:extLst>
          </p:cNvPr>
          <p:cNvSpPr/>
          <p:nvPr/>
        </p:nvSpPr>
        <p:spPr>
          <a:xfrm>
            <a:off x="1117600" y="4064838"/>
            <a:ext cx="9969500" cy="415088"/>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Tree>
    <p:extLst>
      <p:ext uri="{BB962C8B-B14F-4D97-AF65-F5344CB8AC3E}">
        <p14:creationId xmlns:p14="http://schemas.microsoft.com/office/powerpoint/2010/main" val="22029647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72</a:t>
            </a:fld>
            <a:endParaRPr lang="en-US"/>
          </a:p>
        </p:txBody>
      </p:sp>
      <p:sp>
        <p:nvSpPr>
          <p:cNvPr id="9" name="Rectangle 8">
            <a:extLst>
              <a:ext uri="{FF2B5EF4-FFF2-40B4-BE49-F238E27FC236}">
                <a16:creationId xmlns:a16="http://schemas.microsoft.com/office/drawing/2014/main" id="{E7E7E533-61CD-5746-B88A-8648A288EAFD}"/>
              </a:ext>
            </a:extLst>
          </p:cNvPr>
          <p:cNvSpPr/>
          <p:nvPr/>
        </p:nvSpPr>
        <p:spPr>
          <a:xfrm>
            <a:off x="206716" y="278947"/>
            <a:ext cx="5774984" cy="461665"/>
          </a:xfrm>
          <a:prstGeom prst="rect">
            <a:avLst/>
          </a:prstGeom>
        </p:spPr>
        <p:txBody>
          <a:bodyPr wrap="square" anchor="b">
            <a:spAutoFit/>
          </a:bodyPr>
          <a:lstStyle/>
          <a:p>
            <a:r>
              <a:rPr lang="en-US" sz="2400" b="1" dirty="0">
                <a:solidFill>
                  <a:srgbClr val="C00000"/>
                </a:solidFill>
                <a:latin typeface="Avenir Book" panose="02000503020000020003" pitchFamily="2" charset="0"/>
              </a:rPr>
              <a:t>CCNN + Clustering</a:t>
            </a:r>
            <a:endParaRPr lang="en-US" sz="2400" b="1" dirty="0">
              <a:solidFill>
                <a:schemeClr val="tx1">
                  <a:lumMod val="75000"/>
                  <a:lumOff val="25000"/>
                </a:schemeClr>
              </a:solidFill>
              <a:latin typeface="Avenir Book" panose="02000503020000020003" pitchFamily="2" charset="0"/>
            </a:endParaRPr>
          </a:p>
        </p:txBody>
      </p:sp>
      <p:sp>
        <p:nvSpPr>
          <p:cNvPr id="11" name="Rectangle 10">
            <a:extLst>
              <a:ext uri="{FF2B5EF4-FFF2-40B4-BE49-F238E27FC236}">
                <a16:creationId xmlns:a16="http://schemas.microsoft.com/office/drawing/2014/main" id="{028A3DD4-CBD5-8344-905B-803BC573306F}"/>
              </a:ext>
            </a:extLst>
          </p:cNvPr>
          <p:cNvSpPr/>
          <p:nvPr/>
        </p:nvSpPr>
        <p:spPr>
          <a:xfrm>
            <a:off x="297294" y="740612"/>
            <a:ext cx="2741741" cy="1065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54" name="Content Placeholder 2">
            <a:extLst>
              <a:ext uri="{FF2B5EF4-FFF2-40B4-BE49-F238E27FC236}">
                <a16:creationId xmlns:a16="http://schemas.microsoft.com/office/drawing/2014/main" id="{AD2399F4-633B-914D-9552-A4874A5AF494}"/>
              </a:ext>
            </a:extLst>
          </p:cNvPr>
          <p:cNvSpPr txBox="1">
            <a:spLocks/>
          </p:cNvSpPr>
          <p:nvPr/>
        </p:nvSpPr>
        <p:spPr>
          <a:xfrm>
            <a:off x="3500608" y="1655953"/>
            <a:ext cx="2108200" cy="576489"/>
          </a:xfrm>
          <a:prstGeom prst="rect">
            <a:avLst/>
          </a:prstGeom>
          <a:solidFill>
            <a:srgbClr val="0070C0"/>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b="1" dirty="0">
                <a:solidFill>
                  <a:schemeClr val="bg1"/>
                </a:solidFill>
                <a:latin typeface="Avenir Light" panose="020B0402020203020204" pitchFamily="34" charset="77"/>
              </a:rPr>
              <a:t>FINDINGS</a:t>
            </a:r>
          </a:p>
        </p:txBody>
      </p:sp>
      <p:sp>
        <p:nvSpPr>
          <p:cNvPr id="58" name="Content Placeholder 2">
            <a:extLst>
              <a:ext uri="{FF2B5EF4-FFF2-40B4-BE49-F238E27FC236}">
                <a16:creationId xmlns:a16="http://schemas.microsoft.com/office/drawing/2014/main" id="{21B7FCCF-66D3-B24C-B27F-005AFE716039}"/>
              </a:ext>
            </a:extLst>
          </p:cNvPr>
          <p:cNvSpPr txBox="1">
            <a:spLocks/>
          </p:cNvSpPr>
          <p:nvPr/>
        </p:nvSpPr>
        <p:spPr>
          <a:xfrm>
            <a:off x="3525734" y="2371260"/>
            <a:ext cx="6626795" cy="3159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sz="2400" dirty="0">
                <a:latin typeface="Avenir Light" panose="020B0402020203020204" pitchFamily="34" charset="77"/>
              </a:rPr>
              <a:t>State-of-the-art for </a:t>
            </a:r>
            <a:r>
              <a:rPr lang="en-US" sz="2400" dirty="0">
                <a:solidFill>
                  <a:srgbClr val="C00000"/>
                </a:solidFill>
                <a:latin typeface="Avenir Light" panose="020B0402020203020204" pitchFamily="34" charset="77"/>
              </a:rPr>
              <a:t>event</a:t>
            </a:r>
            <a:r>
              <a:rPr lang="en-US" sz="2400" dirty="0">
                <a:latin typeface="Avenir Light" panose="020B0402020203020204" pitchFamily="34" charset="77"/>
              </a:rPr>
              <a:t> coref</a:t>
            </a:r>
          </a:p>
          <a:p>
            <a:pPr>
              <a:lnSpc>
                <a:spcPct val="150000"/>
              </a:lnSpc>
              <a:spcBef>
                <a:spcPts val="0"/>
              </a:spcBef>
            </a:pPr>
            <a:r>
              <a:rPr lang="en-US" sz="2400" dirty="0">
                <a:latin typeface="Avenir Light" panose="020B0402020203020204" pitchFamily="34" charset="77"/>
              </a:rPr>
              <a:t>Contextualized representations</a:t>
            </a:r>
          </a:p>
          <a:p>
            <a:pPr>
              <a:lnSpc>
                <a:spcPct val="150000"/>
              </a:lnSpc>
              <a:spcBef>
                <a:spcPts val="0"/>
              </a:spcBef>
            </a:pPr>
            <a:r>
              <a:rPr lang="en-US" sz="2400" dirty="0">
                <a:latin typeface="Avenir Light" panose="020B0402020203020204" pitchFamily="34" charset="77"/>
              </a:rPr>
              <a:t>More holistic clustering</a:t>
            </a:r>
          </a:p>
          <a:p>
            <a:pPr>
              <a:lnSpc>
                <a:spcPct val="150000"/>
              </a:lnSpc>
              <a:spcBef>
                <a:spcPts val="0"/>
              </a:spcBef>
            </a:pPr>
            <a:r>
              <a:rPr lang="en-US" sz="2400" b="1" dirty="0">
                <a:latin typeface="Avenir Light" panose="020B0402020203020204" pitchFamily="34" charset="77"/>
              </a:rPr>
              <a:t>Char + Lemma Embeddings </a:t>
            </a:r>
            <a:r>
              <a:rPr lang="en-US" sz="2400" dirty="0">
                <a:latin typeface="Avenir Light" panose="020B0402020203020204" pitchFamily="34" charset="77"/>
              </a:rPr>
              <a:t>were the only two necessary features</a:t>
            </a:r>
          </a:p>
          <a:p>
            <a:pPr>
              <a:lnSpc>
                <a:spcPct val="150000"/>
              </a:lnSpc>
              <a:spcBef>
                <a:spcPts val="0"/>
              </a:spcBef>
            </a:pPr>
            <a:endParaRPr lang="en-US" sz="2400" dirty="0">
              <a:latin typeface="Avenir Light" panose="020B0402020203020204" pitchFamily="34" charset="77"/>
            </a:endParaRPr>
          </a:p>
        </p:txBody>
      </p:sp>
    </p:spTree>
    <p:extLst>
      <p:ext uri="{BB962C8B-B14F-4D97-AF65-F5344CB8AC3E}">
        <p14:creationId xmlns:p14="http://schemas.microsoft.com/office/powerpoint/2010/main" val="42700900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DDCABA-559A-0B45-ABC2-39F747B61E83}"/>
              </a:ext>
            </a:extLst>
          </p:cNvPr>
          <p:cNvSpPr/>
          <p:nvPr/>
        </p:nvSpPr>
        <p:spPr>
          <a:xfrm>
            <a:off x="7207625" y="2305149"/>
            <a:ext cx="2309633" cy="4616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13" name="Rectangle 12">
            <a:extLst>
              <a:ext uri="{FF2B5EF4-FFF2-40B4-BE49-F238E27FC236}">
                <a16:creationId xmlns:a16="http://schemas.microsoft.com/office/drawing/2014/main" id="{C3FC0019-E3DE-0045-B3E6-FC8083C39CF8}"/>
              </a:ext>
            </a:extLst>
          </p:cNvPr>
          <p:cNvSpPr/>
          <p:nvPr/>
        </p:nvSpPr>
        <p:spPr>
          <a:xfrm>
            <a:off x="1864659" y="2305149"/>
            <a:ext cx="2170787" cy="4616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pPr/>
              <a:t>73</a:t>
            </a:fld>
            <a:endParaRPr lang="en-US"/>
          </a:p>
        </p:txBody>
      </p:sp>
      <p:sp>
        <p:nvSpPr>
          <p:cNvPr id="9" name="Rectangle 8">
            <a:extLst>
              <a:ext uri="{FF2B5EF4-FFF2-40B4-BE49-F238E27FC236}">
                <a16:creationId xmlns:a16="http://schemas.microsoft.com/office/drawing/2014/main" id="{E7E7E533-61CD-5746-B88A-8648A288EAFD}"/>
              </a:ext>
            </a:extLst>
          </p:cNvPr>
          <p:cNvSpPr/>
          <p:nvPr/>
        </p:nvSpPr>
        <p:spPr>
          <a:xfrm>
            <a:off x="206716" y="278947"/>
            <a:ext cx="5609884" cy="461665"/>
          </a:xfrm>
          <a:prstGeom prst="rect">
            <a:avLst/>
          </a:prstGeom>
        </p:spPr>
        <p:txBody>
          <a:bodyPr wrap="square" anchor="b">
            <a:spAutoFit/>
          </a:bodyPr>
          <a:lstStyle/>
          <a:p>
            <a:r>
              <a:rPr lang="en-US" sz="2400" b="1" dirty="0">
                <a:solidFill>
                  <a:srgbClr val="C00000"/>
                </a:solidFill>
                <a:latin typeface="Avenir Book" panose="02000503020000020003" pitchFamily="2" charset="0"/>
              </a:rPr>
              <a:t>Errors</a:t>
            </a:r>
            <a:endParaRPr lang="en-US" sz="2400" b="1" dirty="0">
              <a:solidFill>
                <a:schemeClr val="tx1">
                  <a:lumMod val="75000"/>
                  <a:lumOff val="25000"/>
                </a:schemeClr>
              </a:solidFill>
              <a:latin typeface="Avenir Book" panose="02000503020000020003" pitchFamily="2" charset="0"/>
            </a:endParaRPr>
          </a:p>
        </p:txBody>
      </p:sp>
      <p:sp>
        <p:nvSpPr>
          <p:cNvPr id="11" name="Rectangle 10">
            <a:extLst>
              <a:ext uri="{FF2B5EF4-FFF2-40B4-BE49-F238E27FC236}">
                <a16:creationId xmlns:a16="http://schemas.microsoft.com/office/drawing/2014/main" id="{028A3DD4-CBD5-8344-905B-803BC573306F}"/>
              </a:ext>
            </a:extLst>
          </p:cNvPr>
          <p:cNvSpPr/>
          <p:nvPr/>
        </p:nvSpPr>
        <p:spPr>
          <a:xfrm>
            <a:off x="297294" y="740611"/>
            <a:ext cx="820306" cy="1065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4" name="Rectangle 3">
            <a:extLst>
              <a:ext uri="{FF2B5EF4-FFF2-40B4-BE49-F238E27FC236}">
                <a16:creationId xmlns:a16="http://schemas.microsoft.com/office/drawing/2014/main" id="{6AAFD9A7-F8AB-EF40-B4A9-7A2807D771BF}"/>
              </a:ext>
            </a:extLst>
          </p:cNvPr>
          <p:cNvSpPr/>
          <p:nvPr/>
        </p:nvSpPr>
        <p:spPr>
          <a:xfrm>
            <a:off x="1864659" y="3023082"/>
            <a:ext cx="4132730" cy="3284041"/>
          </a:xfrm>
          <a:prstGeom prst="rect">
            <a:avLst/>
          </a:prstGeom>
        </p:spPr>
        <p:txBody>
          <a:bodyPr wrap="square">
            <a:spAutoFit/>
          </a:bodyPr>
          <a:lstStyle/>
          <a:p>
            <a:pPr>
              <a:lnSpc>
                <a:spcPct val="150000"/>
              </a:lnSpc>
            </a:pPr>
            <a:r>
              <a:rPr lang="en-US" sz="2000" b="1" dirty="0">
                <a:solidFill>
                  <a:srgbClr val="000000"/>
                </a:solidFill>
                <a:latin typeface="Avenir" panose="02000503020000020003" pitchFamily="2" charset="0"/>
              </a:rPr>
              <a:t>semantics — 82%</a:t>
            </a:r>
            <a:endParaRPr lang="en-US" sz="2000" dirty="0">
              <a:solidFill>
                <a:srgbClr val="000000"/>
              </a:solidFill>
              <a:latin typeface="Avenir" panose="02000503020000020003" pitchFamily="2" charset="0"/>
            </a:endParaRPr>
          </a:p>
          <a:p>
            <a:pPr lvl="1">
              <a:lnSpc>
                <a:spcPct val="150000"/>
              </a:lnSpc>
            </a:pPr>
            <a:r>
              <a:rPr lang="en-US" sz="2000" dirty="0">
                <a:solidFill>
                  <a:srgbClr val="000000"/>
                </a:solidFill>
                <a:latin typeface="Avenir" panose="02000503020000020003" pitchFamily="2" charset="0"/>
              </a:rPr>
              <a:t>context-dependent (30%)</a:t>
            </a:r>
          </a:p>
          <a:p>
            <a:pPr lvl="1">
              <a:lnSpc>
                <a:spcPct val="150000"/>
              </a:lnSpc>
            </a:pPr>
            <a:r>
              <a:rPr lang="en-US" sz="2000" dirty="0">
                <a:solidFill>
                  <a:srgbClr val="000000"/>
                </a:solidFill>
                <a:latin typeface="Avenir" panose="02000503020000020003" pitchFamily="2" charset="0"/>
              </a:rPr>
              <a:t>similar meanings (38%)</a:t>
            </a:r>
          </a:p>
          <a:p>
            <a:pPr lvl="1">
              <a:lnSpc>
                <a:spcPct val="150000"/>
              </a:lnSpc>
            </a:pPr>
            <a:r>
              <a:rPr lang="en-US" sz="2000" dirty="0">
                <a:solidFill>
                  <a:srgbClr val="000000"/>
                </a:solidFill>
                <a:latin typeface="Avenir" panose="02000503020000020003" pitchFamily="2" charset="0"/>
              </a:rPr>
              <a:t>wide-reading (14%)</a:t>
            </a:r>
          </a:p>
          <a:p>
            <a:pPr>
              <a:lnSpc>
                <a:spcPct val="150000"/>
              </a:lnSpc>
            </a:pPr>
            <a:r>
              <a:rPr lang="en-US" sz="2000" b="1" dirty="0">
                <a:solidFill>
                  <a:srgbClr val="000000"/>
                </a:solidFill>
                <a:latin typeface="Avenir" panose="02000503020000020003" pitchFamily="2" charset="0"/>
              </a:rPr>
              <a:t>unclear — 13%</a:t>
            </a:r>
            <a:endParaRPr lang="en-US" sz="2000" dirty="0">
              <a:solidFill>
                <a:srgbClr val="000000"/>
              </a:solidFill>
              <a:latin typeface="Avenir" panose="02000503020000020003" pitchFamily="2" charset="0"/>
            </a:endParaRPr>
          </a:p>
          <a:p>
            <a:pPr>
              <a:lnSpc>
                <a:spcPct val="150000"/>
              </a:lnSpc>
            </a:pPr>
            <a:r>
              <a:rPr lang="en-US" sz="2000" b="1" dirty="0">
                <a:solidFill>
                  <a:srgbClr val="000000"/>
                </a:solidFill>
                <a:latin typeface="Avenir" panose="02000503020000020003" pitchFamily="2" charset="0"/>
              </a:rPr>
              <a:t>syntax — 3%</a:t>
            </a:r>
            <a:endParaRPr lang="en-US" sz="2000" dirty="0">
              <a:solidFill>
                <a:srgbClr val="000000"/>
              </a:solidFill>
              <a:latin typeface="Avenir" panose="02000503020000020003" pitchFamily="2" charset="0"/>
            </a:endParaRPr>
          </a:p>
          <a:p>
            <a:pPr>
              <a:lnSpc>
                <a:spcPct val="150000"/>
              </a:lnSpc>
            </a:pPr>
            <a:r>
              <a:rPr lang="en-US" sz="2000" b="1" dirty="0">
                <a:solidFill>
                  <a:srgbClr val="000000"/>
                </a:solidFill>
                <a:latin typeface="Avenir" panose="02000503020000020003" pitchFamily="2" charset="0"/>
              </a:rPr>
              <a:t>too difficult for me — 2%</a:t>
            </a:r>
            <a:endParaRPr lang="en-US" sz="2000" dirty="0">
              <a:solidFill>
                <a:srgbClr val="000000"/>
              </a:solidFill>
              <a:effectLst/>
              <a:latin typeface="Avenir" panose="02000503020000020003" pitchFamily="2" charset="0"/>
            </a:endParaRPr>
          </a:p>
        </p:txBody>
      </p:sp>
      <p:sp>
        <p:nvSpPr>
          <p:cNvPr id="5" name="Rectangle 4">
            <a:extLst>
              <a:ext uri="{FF2B5EF4-FFF2-40B4-BE49-F238E27FC236}">
                <a16:creationId xmlns:a16="http://schemas.microsoft.com/office/drawing/2014/main" id="{C7DC4233-1CD4-4440-8677-98237B8A5509}"/>
              </a:ext>
            </a:extLst>
          </p:cNvPr>
          <p:cNvSpPr/>
          <p:nvPr/>
        </p:nvSpPr>
        <p:spPr>
          <a:xfrm>
            <a:off x="7207625" y="2929975"/>
            <a:ext cx="3183964" cy="2360711"/>
          </a:xfrm>
          <a:prstGeom prst="rect">
            <a:avLst/>
          </a:prstGeom>
        </p:spPr>
        <p:txBody>
          <a:bodyPr wrap="square">
            <a:spAutoFit/>
          </a:bodyPr>
          <a:lstStyle/>
          <a:p>
            <a:pPr>
              <a:lnSpc>
                <a:spcPct val="150000"/>
              </a:lnSpc>
            </a:pPr>
            <a:r>
              <a:rPr lang="en-US" sz="2000" b="1" dirty="0">
                <a:solidFill>
                  <a:srgbClr val="000000"/>
                </a:solidFill>
                <a:latin typeface="Avenir" panose="02000503020000020003" pitchFamily="2" charset="0"/>
              </a:rPr>
              <a:t>semantics — 42%</a:t>
            </a:r>
            <a:endParaRPr lang="en-US" sz="2000" dirty="0">
              <a:solidFill>
                <a:srgbClr val="000000"/>
              </a:solidFill>
              <a:latin typeface="Avenir" panose="02000503020000020003" pitchFamily="2" charset="0"/>
            </a:endParaRPr>
          </a:p>
          <a:p>
            <a:pPr>
              <a:lnSpc>
                <a:spcPct val="150000"/>
              </a:lnSpc>
            </a:pPr>
            <a:r>
              <a:rPr lang="en-US" sz="2000" b="1" dirty="0">
                <a:solidFill>
                  <a:srgbClr val="000000"/>
                </a:solidFill>
                <a:latin typeface="Avenir" panose="02000503020000020003" pitchFamily="2" charset="0"/>
              </a:rPr>
              <a:t>unclear — 20%</a:t>
            </a:r>
            <a:endParaRPr lang="en-US" sz="2000" dirty="0">
              <a:solidFill>
                <a:srgbClr val="000000"/>
              </a:solidFill>
              <a:latin typeface="Avenir" panose="02000503020000020003" pitchFamily="2" charset="0"/>
            </a:endParaRPr>
          </a:p>
          <a:p>
            <a:pPr>
              <a:lnSpc>
                <a:spcPct val="150000"/>
              </a:lnSpc>
            </a:pPr>
            <a:r>
              <a:rPr lang="en-US" sz="2000" b="1" dirty="0">
                <a:solidFill>
                  <a:srgbClr val="000000"/>
                </a:solidFill>
                <a:latin typeface="Avenir" panose="02000503020000020003" pitchFamily="2" charset="0"/>
              </a:rPr>
              <a:t>slang — 16%</a:t>
            </a:r>
            <a:endParaRPr lang="en-US" sz="2000" dirty="0">
              <a:solidFill>
                <a:srgbClr val="000000"/>
              </a:solidFill>
              <a:latin typeface="Avenir" panose="02000503020000020003" pitchFamily="2" charset="0"/>
            </a:endParaRPr>
          </a:p>
          <a:p>
            <a:pPr>
              <a:lnSpc>
                <a:spcPct val="150000"/>
              </a:lnSpc>
            </a:pPr>
            <a:r>
              <a:rPr lang="en-US" sz="2000" b="1" dirty="0">
                <a:solidFill>
                  <a:srgbClr val="000000"/>
                </a:solidFill>
                <a:latin typeface="Avenir" panose="02000503020000020003" pitchFamily="2" charset="0"/>
              </a:rPr>
              <a:t>longer names — 14%</a:t>
            </a:r>
            <a:endParaRPr lang="en-US" sz="2000" dirty="0">
              <a:solidFill>
                <a:srgbClr val="000000"/>
              </a:solidFill>
              <a:latin typeface="Avenir" panose="02000503020000020003" pitchFamily="2" charset="0"/>
            </a:endParaRPr>
          </a:p>
          <a:p>
            <a:pPr>
              <a:lnSpc>
                <a:spcPct val="150000"/>
              </a:lnSpc>
            </a:pPr>
            <a:r>
              <a:rPr lang="en-US" sz="2000" b="1" dirty="0">
                <a:solidFill>
                  <a:srgbClr val="000000"/>
                </a:solidFill>
                <a:latin typeface="Avenir" panose="02000503020000020003" pitchFamily="2" charset="0"/>
              </a:rPr>
              <a:t>pronouns — 8%</a:t>
            </a:r>
            <a:endParaRPr lang="en-US" sz="2000" dirty="0">
              <a:solidFill>
                <a:srgbClr val="000000"/>
              </a:solidFill>
              <a:effectLst/>
              <a:latin typeface="Avenir" panose="02000503020000020003" pitchFamily="2" charset="0"/>
            </a:endParaRPr>
          </a:p>
        </p:txBody>
      </p:sp>
      <p:sp>
        <p:nvSpPr>
          <p:cNvPr id="7" name="Rectangle 6">
            <a:extLst>
              <a:ext uri="{FF2B5EF4-FFF2-40B4-BE49-F238E27FC236}">
                <a16:creationId xmlns:a16="http://schemas.microsoft.com/office/drawing/2014/main" id="{5AC034FD-E5CF-694E-9EB9-D4258F2CC2ED}"/>
              </a:ext>
            </a:extLst>
          </p:cNvPr>
          <p:cNvSpPr/>
          <p:nvPr/>
        </p:nvSpPr>
        <p:spPr>
          <a:xfrm>
            <a:off x="1864659" y="2305149"/>
            <a:ext cx="2170787" cy="461665"/>
          </a:xfrm>
          <a:prstGeom prst="rect">
            <a:avLst/>
          </a:prstGeom>
        </p:spPr>
        <p:txBody>
          <a:bodyPr wrap="none">
            <a:spAutoFit/>
          </a:bodyPr>
          <a:lstStyle/>
          <a:p>
            <a:r>
              <a:rPr lang="en-US" sz="2400" dirty="0">
                <a:latin typeface="Avenir Book" panose="02000503020000020003" pitchFamily="2" charset="0"/>
              </a:rPr>
              <a:t>False Positives</a:t>
            </a:r>
          </a:p>
        </p:txBody>
      </p:sp>
      <p:sp>
        <p:nvSpPr>
          <p:cNvPr id="12" name="Rectangle 11">
            <a:extLst>
              <a:ext uri="{FF2B5EF4-FFF2-40B4-BE49-F238E27FC236}">
                <a16:creationId xmlns:a16="http://schemas.microsoft.com/office/drawing/2014/main" id="{B57A1959-041A-4C46-95F6-2846E5B8717B}"/>
              </a:ext>
            </a:extLst>
          </p:cNvPr>
          <p:cNvSpPr/>
          <p:nvPr/>
        </p:nvSpPr>
        <p:spPr>
          <a:xfrm>
            <a:off x="7192849" y="2305149"/>
            <a:ext cx="2364750" cy="461665"/>
          </a:xfrm>
          <a:prstGeom prst="rect">
            <a:avLst/>
          </a:prstGeom>
        </p:spPr>
        <p:txBody>
          <a:bodyPr wrap="none">
            <a:spAutoFit/>
          </a:bodyPr>
          <a:lstStyle/>
          <a:p>
            <a:r>
              <a:rPr lang="en-US" sz="2400" dirty="0">
                <a:latin typeface="Avenir Book" panose="02000503020000020003" pitchFamily="2" charset="0"/>
              </a:rPr>
              <a:t>False Negatives</a:t>
            </a:r>
          </a:p>
        </p:txBody>
      </p:sp>
      <p:sp>
        <p:nvSpPr>
          <p:cNvPr id="8" name="Rectangle 7">
            <a:extLst>
              <a:ext uri="{FF2B5EF4-FFF2-40B4-BE49-F238E27FC236}">
                <a16:creationId xmlns:a16="http://schemas.microsoft.com/office/drawing/2014/main" id="{D0E04BBD-B0B0-D145-8E0B-96CF7C62CE2E}"/>
              </a:ext>
            </a:extLst>
          </p:cNvPr>
          <p:cNvSpPr/>
          <p:nvPr/>
        </p:nvSpPr>
        <p:spPr>
          <a:xfrm>
            <a:off x="4035446" y="280418"/>
            <a:ext cx="4875305" cy="1437381"/>
          </a:xfrm>
          <a:prstGeom prst="rect">
            <a:avLst/>
          </a:prstGeom>
        </p:spPr>
        <p:txBody>
          <a:bodyPr wrap="square">
            <a:spAutoFit/>
          </a:bodyPr>
          <a:lstStyle/>
          <a:p>
            <a:pPr>
              <a:lnSpc>
                <a:spcPct val="150000"/>
              </a:lnSpc>
            </a:pPr>
            <a:r>
              <a:rPr lang="en-US" sz="2000" dirty="0">
                <a:solidFill>
                  <a:srgbClr val="000000"/>
                </a:solidFill>
                <a:latin typeface="Avenir" panose="02000503020000020003" pitchFamily="2" charset="0"/>
              </a:rPr>
              <a:t>Total # of Mention-Pairs to test: </a:t>
            </a:r>
            <a:r>
              <a:rPr lang="en-US" sz="2000" b="1" dirty="0">
                <a:solidFill>
                  <a:srgbClr val="000000"/>
                </a:solidFill>
                <a:latin typeface="Avenir" panose="02000503020000020003" pitchFamily="2" charset="0"/>
              </a:rPr>
              <a:t>8,669</a:t>
            </a:r>
          </a:p>
          <a:p>
            <a:pPr lvl="1">
              <a:lnSpc>
                <a:spcPct val="150000"/>
              </a:lnSpc>
            </a:pPr>
            <a:r>
              <a:rPr lang="en-US" sz="2000" dirty="0">
                <a:solidFill>
                  <a:srgbClr val="000000"/>
                </a:solidFill>
                <a:latin typeface="Avenir" panose="02000503020000020003" pitchFamily="2" charset="0"/>
              </a:rPr>
              <a:t># False Positives: </a:t>
            </a:r>
            <a:r>
              <a:rPr lang="en-US" sz="2000" b="1" dirty="0">
                <a:solidFill>
                  <a:srgbClr val="000000"/>
                </a:solidFill>
                <a:latin typeface="Avenir" panose="02000503020000020003" pitchFamily="2" charset="0"/>
              </a:rPr>
              <a:t>86</a:t>
            </a:r>
          </a:p>
          <a:p>
            <a:pPr lvl="1">
              <a:lnSpc>
                <a:spcPct val="150000"/>
              </a:lnSpc>
            </a:pPr>
            <a:r>
              <a:rPr lang="en-US" sz="2000" dirty="0">
                <a:solidFill>
                  <a:srgbClr val="000000"/>
                </a:solidFill>
                <a:latin typeface="Avenir" panose="02000503020000020003" pitchFamily="2" charset="0"/>
              </a:rPr>
              <a:t># False Negatives: </a:t>
            </a:r>
            <a:r>
              <a:rPr lang="en-US" sz="2000" b="1" dirty="0">
                <a:solidFill>
                  <a:srgbClr val="000000"/>
                </a:solidFill>
                <a:latin typeface="Avenir" panose="02000503020000020003" pitchFamily="2" charset="0"/>
              </a:rPr>
              <a:t>569</a:t>
            </a:r>
            <a:endParaRPr lang="en-US" sz="2000" b="1" dirty="0">
              <a:solidFill>
                <a:srgbClr val="000000"/>
              </a:solidFill>
              <a:effectLst/>
              <a:latin typeface="Avenir" panose="02000503020000020003" pitchFamily="2" charset="0"/>
            </a:endParaRPr>
          </a:p>
        </p:txBody>
      </p:sp>
    </p:spTree>
    <p:extLst>
      <p:ext uri="{BB962C8B-B14F-4D97-AF65-F5344CB8AC3E}">
        <p14:creationId xmlns:p14="http://schemas.microsoft.com/office/powerpoint/2010/main" val="1829976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F115067-81DE-614B-A32F-450A20C6D27B}"/>
              </a:ext>
            </a:extLst>
          </p:cNvPr>
          <p:cNvSpPr/>
          <p:nvPr/>
        </p:nvSpPr>
        <p:spPr>
          <a:xfrm>
            <a:off x="620649" y="2370006"/>
            <a:ext cx="4213526" cy="461665"/>
          </a:xfrm>
          <a:prstGeom prst="rect">
            <a:avLst/>
          </a:prstGeom>
        </p:spPr>
        <p:txBody>
          <a:bodyPr wrap="none">
            <a:spAutoFit/>
          </a:bodyPr>
          <a:lstStyle/>
          <a:p>
            <a:r>
              <a:rPr lang="en-US" sz="2400" dirty="0">
                <a:solidFill>
                  <a:srgbClr val="000000"/>
                </a:solidFill>
                <a:latin typeface="Avenir Book" panose="02000503020000020003" pitchFamily="2" charset="0"/>
              </a:rPr>
              <a:t>Friday, Obama announced …</a:t>
            </a:r>
            <a:endParaRPr lang="en-US" sz="2400" dirty="0">
              <a:solidFill>
                <a:srgbClr val="000000"/>
              </a:solidFill>
              <a:effectLst/>
              <a:latin typeface="Avenir Book" panose="02000503020000020003" pitchFamily="2" charset="0"/>
            </a:endParaRP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74</a:t>
            </a:fld>
            <a:endParaRPr lang="en-US"/>
          </a:p>
        </p:txBody>
      </p:sp>
      <p:sp>
        <p:nvSpPr>
          <p:cNvPr id="11" name="Rectangle 10">
            <a:extLst>
              <a:ext uri="{FF2B5EF4-FFF2-40B4-BE49-F238E27FC236}">
                <a16:creationId xmlns:a16="http://schemas.microsoft.com/office/drawing/2014/main" id="{028A3DD4-CBD5-8344-905B-803BC573306F}"/>
              </a:ext>
            </a:extLst>
          </p:cNvPr>
          <p:cNvSpPr/>
          <p:nvPr/>
        </p:nvSpPr>
        <p:spPr>
          <a:xfrm>
            <a:off x="297294" y="740611"/>
            <a:ext cx="3425620" cy="1234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17" name="Rectangle 16">
            <a:extLst>
              <a:ext uri="{FF2B5EF4-FFF2-40B4-BE49-F238E27FC236}">
                <a16:creationId xmlns:a16="http://schemas.microsoft.com/office/drawing/2014/main" id="{B5836824-1F40-CF46-8156-E773F97EAF1E}"/>
              </a:ext>
            </a:extLst>
          </p:cNvPr>
          <p:cNvSpPr/>
          <p:nvPr/>
        </p:nvSpPr>
        <p:spPr>
          <a:xfrm>
            <a:off x="1410511" y="1794207"/>
            <a:ext cx="1666489" cy="415088"/>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18" name="Rectangle 17">
            <a:extLst>
              <a:ext uri="{FF2B5EF4-FFF2-40B4-BE49-F238E27FC236}">
                <a16:creationId xmlns:a16="http://schemas.microsoft.com/office/drawing/2014/main" id="{7B8F7484-DA93-794F-83CA-7F29180E5460}"/>
              </a:ext>
            </a:extLst>
          </p:cNvPr>
          <p:cNvSpPr/>
          <p:nvPr/>
        </p:nvSpPr>
        <p:spPr>
          <a:xfrm>
            <a:off x="2727412" y="2389668"/>
            <a:ext cx="1666489" cy="415088"/>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15" name="Rectangle 14">
            <a:extLst>
              <a:ext uri="{FF2B5EF4-FFF2-40B4-BE49-F238E27FC236}">
                <a16:creationId xmlns:a16="http://schemas.microsoft.com/office/drawing/2014/main" id="{8D141DE3-E171-BE42-8BFE-A9753E7F27AA}"/>
              </a:ext>
            </a:extLst>
          </p:cNvPr>
          <p:cNvSpPr/>
          <p:nvPr/>
        </p:nvSpPr>
        <p:spPr>
          <a:xfrm>
            <a:off x="620649" y="1774544"/>
            <a:ext cx="3741730" cy="461665"/>
          </a:xfrm>
          <a:prstGeom prst="rect">
            <a:avLst/>
          </a:prstGeom>
        </p:spPr>
        <p:txBody>
          <a:bodyPr wrap="none">
            <a:spAutoFit/>
          </a:bodyPr>
          <a:lstStyle/>
          <a:p>
            <a:r>
              <a:rPr lang="en-US" sz="2400" dirty="0">
                <a:solidFill>
                  <a:srgbClr val="000000"/>
                </a:solidFill>
                <a:latin typeface="Avenir Book" panose="02000503020000020003" pitchFamily="2" charset="0"/>
              </a:rPr>
              <a:t>Sony announced today …</a:t>
            </a:r>
            <a:endParaRPr lang="en-US" sz="2400" dirty="0">
              <a:solidFill>
                <a:srgbClr val="000000"/>
              </a:solidFill>
              <a:effectLst/>
              <a:latin typeface="Avenir Book" panose="02000503020000020003" pitchFamily="2" charset="0"/>
            </a:endParaRPr>
          </a:p>
        </p:txBody>
      </p:sp>
      <p:sp>
        <p:nvSpPr>
          <p:cNvPr id="19" name="Rectangle 18">
            <a:extLst>
              <a:ext uri="{FF2B5EF4-FFF2-40B4-BE49-F238E27FC236}">
                <a16:creationId xmlns:a16="http://schemas.microsoft.com/office/drawing/2014/main" id="{08FFF2E0-61AF-4641-A518-266F5E353AD3}"/>
              </a:ext>
            </a:extLst>
          </p:cNvPr>
          <p:cNvSpPr/>
          <p:nvPr/>
        </p:nvSpPr>
        <p:spPr>
          <a:xfrm>
            <a:off x="717923" y="1061165"/>
            <a:ext cx="2039341" cy="461665"/>
          </a:xfrm>
          <a:prstGeom prst="rect">
            <a:avLst/>
          </a:prstGeom>
          <a:solidFill>
            <a:schemeClr val="tx1">
              <a:lumMod val="75000"/>
              <a:lumOff val="25000"/>
            </a:schemeClr>
          </a:solidFill>
        </p:spPr>
        <p:txBody>
          <a:bodyPr wrap="none">
            <a:spAutoFit/>
          </a:bodyPr>
          <a:lstStyle/>
          <a:p>
            <a:r>
              <a:rPr lang="en-US" sz="2400" dirty="0">
                <a:solidFill>
                  <a:schemeClr val="bg1"/>
                </a:solidFill>
                <a:latin typeface="Avenir Book" panose="02000503020000020003" pitchFamily="2" charset="0"/>
              </a:rPr>
              <a:t>False Positive</a:t>
            </a:r>
            <a:endParaRPr lang="en-US" sz="2400" dirty="0">
              <a:solidFill>
                <a:schemeClr val="bg1"/>
              </a:solidFill>
              <a:effectLst/>
              <a:latin typeface="Avenir Book" panose="02000503020000020003" pitchFamily="2" charset="0"/>
            </a:endParaRPr>
          </a:p>
        </p:txBody>
      </p:sp>
      <p:sp>
        <p:nvSpPr>
          <p:cNvPr id="20" name="Rectangle 19">
            <a:extLst>
              <a:ext uri="{FF2B5EF4-FFF2-40B4-BE49-F238E27FC236}">
                <a16:creationId xmlns:a16="http://schemas.microsoft.com/office/drawing/2014/main" id="{38544C37-0A15-9543-8A79-EBC042EA4B71}"/>
              </a:ext>
            </a:extLst>
          </p:cNvPr>
          <p:cNvSpPr/>
          <p:nvPr/>
        </p:nvSpPr>
        <p:spPr>
          <a:xfrm>
            <a:off x="6439291" y="1057836"/>
            <a:ext cx="2364750" cy="461665"/>
          </a:xfrm>
          <a:prstGeom prst="rect">
            <a:avLst/>
          </a:prstGeom>
          <a:solidFill>
            <a:schemeClr val="tx1">
              <a:lumMod val="75000"/>
              <a:lumOff val="25000"/>
            </a:schemeClr>
          </a:solidFill>
        </p:spPr>
        <p:txBody>
          <a:bodyPr wrap="none">
            <a:spAutoFit/>
          </a:bodyPr>
          <a:lstStyle/>
          <a:p>
            <a:r>
              <a:rPr lang="en-US" sz="2400" dirty="0">
                <a:solidFill>
                  <a:schemeClr val="bg1"/>
                </a:solidFill>
                <a:latin typeface="Avenir Book" panose="02000503020000020003" pitchFamily="2" charset="0"/>
              </a:rPr>
              <a:t>False Negatives</a:t>
            </a:r>
            <a:endParaRPr lang="en-US" sz="2400" dirty="0">
              <a:solidFill>
                <a:schemeClr val="bg1"/>
              </a:solidFill>
              <a:effectLst/>
              <a:latin typeface="Avenir Book" panose="02000503020000020003" pitchFamily="2" charset="0"/>
            </a:endParaRPr>
          </a:p>
        </p:txBody>
      </p:sp>
      <p:sp>
        <p:nvSpPr>
          <p:cNvPr id="21" name="Rectangle 20">
            <a:extLst>
              <a:ext uri="{FF2B5EF4-FFF2-40B4-BE49-F238E27FC236}">
                <a16:creationId xmlns:a16="http://schemas.microsoft.com/office/drawing/2014/main" id="{A0C3561D-6D01-D34E-92C5-01E1572EA0E5}"/>
              </a:ext>
            </a:extLst>
          </p:cNvPr>
          <p:cNvSpPr/>
          <p:nvPr/>
        </p:nvSpPr>
        <p:spPr>
          <a:xfrm>
            <a:off x="620649" y="4105873"/>
            <a:ext cx="2233304" cy="461665"/>
          </a:xfrm>
          <a:prstGeom prst="rect">
            <a:avLst/>
          </a:prstGeom>
          <a:solidFill>
            <a:schemeClr val="tx1">
              <a:lumMod val="75000"/>
              <a:lumOff val="25000"/>
            </a:schemeClr>
          </a:solidFill>
        </p:spPr>
        <p:txBody>
          <a:bodyPr wrap="none">
            <a:spAutoFit/>
          </a:bodyPr>
          <a:lstStyle/>
          <a:p>
            <a:r>
              <a:rPr lang="en-US" sz="2400" dirty="0">
                <a:solidFill>
                  <a:schemeClr val="bg1"/>
                </a:solidFill>
                <a:latin typeface="Avenir Book" panose="02000503020000020003" pitchFamily="2" charset="0"/>
              </a:rPr>
              <a:t>False Negative</a:t>
            </a:r>
            <a:endParaRPr lang="en-US" sz="2400" dirty="0">
              <a:solidFill>
                <a:schemeClr val="bg1"/>
              </a:solidFill>
              <a:effectLst/>
              <a:latin typeface="Avenir Book" panose="02000503020000020003" pitchFamily="2" charset="0"/>
            </a:endParaRPr>
          </a:p>
        </p:txBody>
      </p:sp>
      <p:sp>
        <p:nvSpPr>
          <p:cNvPr id="22" name="Rectangle 21">
            <a:extLst>
              <a:ext uri="{FF2B5EF4-FFF2-40B4-BE49-F238E27FC236}">
                <a16:creationId xmlns:a16="http://schemas.microsoft.com/office/drawing/2014/main" id="{7B38AADB-B89A-1249-81A6-2428966D3F08}"/>
              </a:ext>
            </a:extLst>
          </p:cNvPr>
          <p:cNvSpPr/>
          <p:nvPr/>
        </p:nvSpPr>
        <p:spPr>
          <a:xfrm>
            <a:off x="7137553" y="1811397"/>
            <a:ext cx="1065921" cy="415088"/>
          </a:xfrm>
          <a:prstGeom prst="rect">
            <a:avLst/>
          </a:prstGeom>
          <a:solidFill>
            <a:srgbClr val="00B0F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23" name="Rectangle 22">
            <a:extLst>
              <a:ext uri="{FF2B5EF4-FFF2-40B4-BE49-F238E27FC236}">
                <a16:creationId xmlns:a16="http://schemas.microsoft.com/office/drawing/2014/main" id="{9906D810-3597-F34B-94F5-D7BB57268A39}"/>
              </a:ext>
            </a:extLst>
          </p:cNvPr>
          <p:cNvSpPr/>
          <p:nvPr/>
        </p:nvSpPr>
        <p:spPr>
          <a:xfrm>
            <a:off x="7355267" y="2447131"/>
            <a:ext cx="1839533" cy="415088"/>
          </a:xfrm>
          <a:prstGeom prst="rect">
            <a:avLst/>
          </a:prstGeom>
          <a:solidFill>
            <a:schemeClr val="accent6">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24" name="Rectangle 23">
            <a:extLst>
              <a:ext uri="{FF2B5EF4-FFF2-40B4-BE49-F238E27FC236}">
                <a16:creationId xmlns:a16="http://schemas.microsoft.com/office/drawing/2014/main" id="{3585ADA2-FF98-6940-8BA8-4471C0DEAF98}"/>
              </a:ext>
            </a:extLst>
          </p:cNvPr>
          <p:cNvSpPr/>
          <p:nvPr/>
        </p:nvSpPr>
        <p:spPr>
          <a:xfrm>
            <a:off x="7969221" y="3063530"/>
            <a:ext cx="2350436" cy="415088"/>
          </a:xfrm>
          <a:prstGeom prst="rect">
            <a:avLst/>
          </a:prstGeom>
          <a:solidFill>
            <a:srgbClr val="7030A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12" name="Rectangle 11">
            <a:extLst>
              <a:ext uri="{FF2B5EF4-FFF2-40B4-BE49-F238E27FC236}">
                <a16:creationId xmlns:a16="http://schemas.microsoft.com/office/drawing/2014/main" id="{DCCCE00B-1BB9-F349-9272-FB6C58E4FB18}"/>
              </a:ext>
            </a:extLst>
          </p:cNvPr>
          <p:cNvSpPr/>
          <p:nvPr/>
        </p:nvSpPr>
        <p:spPr>
          <a:xfrm>
            <a:off x="6469142" y="1802715"/>
            <a:ext cx="3384260" cy="461665"/>
          </a:xfrm>
          <a:prstGeom prst="rect">
            <a:avLst/>
          </a:prstGeom>
        </p:spPr>
        <p:txBody>
          <a:bodyPr wrap="none">
            <a:spAutoFit/>
          </a:bodyPr>
          <a:lstStyle/>
          <a:p>
            <a:r>
              <a:rPr lang="en-US" sz="2400" dirty="0">
                <a:solidFill>
                  <a:srgbClr val="000000"/>
                </a:solidFill>
                <a:latin typeface="Avenir Book" panose="02000503020000020003" pitchFamily="2" charset="0"/>
              </a:rPr>
              <a:t>The casting of Smith …</a:t>
            </a:r>
            <a:endParaRPr lang="en-US" sz="2400" dirty="0">
              <a:solidFill>
                <a:srgbClr val="000000"/>
              </a:solidFill>
              <a:effectLst/>
              <a:latin typeface="Avenir Book" panose="02000503020000020003" pitchFamily="2" charset="0"/>
            </a:endParaRPr>
          </a:p>
        </p:txBody>
      </p:sp>
      <p:sp>
        <p:nvSpPr>
          <p:cNvPr id="13" name="Rectangle 12">
            <a:extLst>
              <a:ext uri="{FF2B5EF4-FFF2-40B4-BE49-F238E27FC236}">
                <a16:creationId xmlns:a16="http://schemas.microsoft.com/office/drawing/2014/main" id="{5549543B-F97C-A941-A022-8AD0F71FA31A}"/>
              </a:ext>
            </a:extLst>
          </p:cNvPr>
          <p:cNvSpPr/>
          <p:nvPr/>
        </p:nvSpPr>
        <p:spPr>
          <a:xfrm>
            <a:off x="6469142" y="2439400"/>
            <a:ext cx="4340547" cy="461665"/>
          </a:xfrm>
          <a:prstGeom prst="rect">
            <a:avLst/>
          </a:prstGeom>
        </p:spPr>
        <p:txBody>
          <a:bodyPr wrap="none">
            <a:spAutoFit/>
          </a:bodyPr>
          <a:lstStyle/>
          <a:p>
            <a:r>
              <a:rPr lang="en-US" sz="2400" dirty="0">
                <a:solidFill>
                  <a:srgbClr val="000000"/>
                </a:solidFill>
                <a:latin typeface="Avenir Book" panose="02000503020000020003" pitchFamily="2" charset="0"/>
              </a:rPr>
              <a:t>Smith stepped into the role …</a:t>
            </a:r>
            <a:endParaRPr lang="en-US" sz="2400" dirty="0">
              <a:solidFill>
                <a:srgbClr val="000000"/>
              </a:solidFill>
              <a:effectLst/>
              <a:latin typeface="Avenir Book" panose="02000503020000020003" pitchFamily="2" charset="0"/>
            </a:endParaRPr>
          </a:p>
        </p:txBody>
      </p:sp>
      <p:sp>
        <p:nvSpPr>
          <p:cNvPr id="14" name="Rectangle 13">
            <a:extLst>
              <a:ext uri="{FF2B5EF4-FFF2-40B4-BE49-F238E27FC236}">
                <a16:creationId xmlns:a16="http://schemas.microsoft.com/office/drawing/2014/main" id="{5529B209-6C24-484C-837E-343FF395D29F}"/>
              </a:ext>
            </a:extLst>
          </p:cNvPr>
          <p:cNvSpPr/>
          <p:nvPr/>
        </p:nvSpPr>
        <p:spPr>
          <a:xfrm>
            <a:off x="6469141" y="3051121"/>
            <a:ext cx="5336717" cy="461665"/>
          </a:xfrm>
          <a:prstGeom prst="rect">
            <a:avLst/>
          </a:prstGeom>
        </p:spPr>
        <p:txBody>
          <a:bodyPr wrap="none">
            <a:spAutoFit/>
          </a:bodyPr>
          <a:lstStyle/>
          <a:p>
            <a:r>
              <a:rPr lang="en-US" sz="2400" dirty="0">
                <a:solidFill>
                  <a:srgbClr val="000000"/>
                </a:solidFill>
                <a:latin typeface="Avenir Book" panose="02000503020000020003" pitchFamily="2" charset="0"/>
              </a:rPr>
              <a:t>Smith was handed the keys to play …</a:t>
            </a:r>
            <a:endParaRPr lang="en-US" sz="2400" dirty="0">
              <a:solidFill>
                <a:srgbClr val="000000"/>
              </a:solidFill>
              <a:effectLst/>
              <a:latin typeface="Avenir Book" panose="02000503020000020003" pitchFamily="2" charset="0"/>
            </a:endParaRPr>
          </a:p>
        </p:txBody>
      </p:sp>
      <p:sp>
        <p:nvSpPr>
          <p:cNvPr id="25" name="Rectangle 24">
            <a:extLst>
              <a:ext uri="{FF2B5EF4-FFF2-40B4-BE49-F238E27FC236}">
                <a16:creationId xmlns:a16="http://schemas.microsoft.com/office/drawing/2014/main" id="{2C065665-F977-7648-B389-0494D3A4B4B3}"/>
              </a:ext>
            </a:extLst>
          </p:cNvPr>
          <p:cNvSpPr/>
          <p:nvPr/>
        </p:nvSpPr>
        <p:spPr>
          <a:xfrm>
            <a:off x="3302524" y="4786261"/>
            <a:ext cx="516264" cy="415088"/>
          </a:xfrm>
          <a:prstGeom prst="rect">
            <a:avLst/>
          </a:prstGeom>
          <a:solidFill>
            <a:srgbClr val="FF4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26" name="Rectangle 25">
            <a:extLst>
              <a:ext uri="{FF2B5EF4-FFF2-40B4-BE49-F238E27FC236}">
                <a16:creationId xmlns:a16="http://schemas.microsoft.com/office/drawing/2014/main" id="{63E26F9E-4B5A-3445-9A01-DFDF00894367}"/>
              </a:ext>
            </a:extLst>
          </p:cNvPr>
          <p:cNvSpPr/>
          <p:nvPr/>
        </p:nvSpPr>
        <p:spPr>
          <a:xfrm>
            <a:off x="9853402" y="5475193"/>
            <a:ext cx="1309210" cy="415088"/>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10" name="Rectangle 9">
            <a:extLst>
              <a:ext uri="{FF2B5EF4-FFF2-40B4-BE49-F238E27FC236}">
                <a16:creationId xmlns:a16="http://schemas.microsoft.com/office/drawing/2014/main" id="{3C5DE45A-A3BA-A247-B4FC-F685781857FB}"/>
              </a:ext>
            </a:extLst>
          </p:cNvPr>
          <p:cNvSpPr/>
          <p:nvPr/>
        </p:nvSpPr>
        <p:spPr>
          <a:xfrm>
            <a:off x="745112" y="5454742"/>
            <a:ext cx="11299607" cy="461665"/>
          </a:xfrm>
          <a:prstGeom prst="rect">
            <a:avLst/>
          </a:prstGeom>
        </p:spPr>
        <p:txBody>
          <a:bodyPr wrap="square" anchor="b">
            <a:spAutoFit/>
          </a:bodyPr>
          <a:lstStyle/>
          <a:p>
            <a:r>
              <a:rPr lang="en-US" sz="2400" dirty="0">
                <a:latin typeface="Avenir Book" panose="02000503020000020003" pitchFamily="2" charset="0"/>
              </a:rPr>
              <a:t>The UN Refugee Agency on Friday strongly condemned the aerial bombing of …</a:t>
            </a:r>
          </a:p>
        </p:txBody>
      </p:sp>
      <p:sp>
        <p:nvSpPr>
          <p:cNvPr id="3" name="Rectangle 2">
            <a:extLst>
              <a:ext uri="{FF2B5EF4-FFF2-40B4-BE49-F238E27FC236}">
                <a16:creationId xmlns:a16="http://schemas.microsoft.com/office/drawing/2014/main" id="{813EA45A-EFA0-9940-ABDD-A065E078076B}"/>
              </a:ext>
            </a:extLst>
          </p:cNvPr>
          <p:cNvSpPr/>
          <p:nvPr/>
        </p:nvSpPr>
        <p:spPr>
          <a:xfrm>
            <a:off x="745112" y="4786261"/>
            <a:ext cx="8001421" cy="461665"/>
          </a:xfrm>
          <a:prstGeom prst="rect">
            <a:avLst/>
          </a:prstGeom>
        </p:spPr>
        <p:txBody>
          <a:bodyPr wrap="none">
            <a:spAutoFit/>
          </a:bodyPr>
          <a:lstStyle/>
          <a:p>
            <a:r>
              <a:rPr lang="en-US" sz="2400" dirty="0">
                <a:solidFill>
                  <a:srgbClr val="000000"/>
                </a:solidFill>
                <a:latin typeface="Avenir Book" panose="02000503020000020003" pitchFamily="2" charset="0"/>
              </a:rPr>
              <a:t>Two of the bombs fell within the </a:t>
            </a:r>
            <a:r>
              <a:rPr lang="en-US" sz="2400" dirty="0" err="1">
                <a:solidFill>
                  <a:srgbClr val="000000"/>
                </a:solidFill>
                <a:latin typeface="Avenir Book" panose="02000503020000020003" pitchFamily="2" charset="0"/>
              </a:rPr>
              <a:t>Yida</a:t>
            </a:r>
            <a:r>
              <a:rPr lang="en-US" sz="2400" dirty="0">
                <a:solidFill>
                  <a:srgbClr val="000000"/>
                </a:solidFill>
                <a:latin typeface="Avenir Book" panose="02000503020000020003" pitchFamily="2" charset="0"/>
              </a:rPr>
              <a:t> Camp, including …</a:t>
            </a:r>
            <a:endParaRPr lang="en-US" sz="2400" dirty="0">
              <a:solidFill>
                <a:srgbClr val="000000"/>
              </a:solidFill>
              <a:effectLst/>
              <a:latin typeface="Avenir Book" panose="02000503020000020003" pitchFamily="2" charset="0"/>
            </a:endParaRPr>
          </a:p>
        </p:txBody>
      </p:sp>
      <p:sp>
        <p:nvSpPr>
          <p:cNvPr id="27" name="Rectangle 26">
            <a:extLst>
              <a:ext uri="{FF2B5EF4-FFF2-40B4-BE49-F238E27FC236}">
                <a16:creationId xmlns:a16="http://schemas.microsoft.com/office/drawing/2014/main" id="{BF866742-5B2F-3243-9F90-96F6EF03CB1D}"/>
              </a:ext>
            </a:extLst>
          </p:cNvPr>
          <p:cNvSpPr/>
          <p:nvPr/>
        </p:nvSpPr>
        <p:spPr>
          <a:xfrm>
            <a:off x="206716" y="278947"/>
            <a:ext cx="5774984" cy="461665"/>
          </a:xfrm>
          <a:prstGeom prst="rect">
            <a:avLst/>
          </a:prstGeom>
        </p:spPr>
        <p:txBody>
          <a:bodyPr wrap="square" anchor="b">
            <a:spAutoFit/>
          </a:bodyPr>
          <a:lstStyle/>
          <a:p>
            <a:r>
              <a:rPr lang="en-US" sz="2400" b="1" dirty="0">
                <a:solidFill>
                  <a:srgbClr val="C00000"/>
                </a:solidFill>
                <a:latin typeface="Avenir Book" panose="02000503020000020003" pitchFamily="2" charset="0"/>
              </a:rPr>
              <a:t>CCNN + Clustering</a:t>
            </a:r>
            <a:endParaRPr lang="en-US" sz="2400" b="1"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34143287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E550999-A33D-D94F-8685-09969C1202E0}"/>
              </a:ext>
            </a:extLst>
          </p:cNvPr>
          <p:cNvSpPr/>
          <p:nvPr/>
        </p:nvSpPr>
        <p:spPr>
          <a:xfrm>
            <a:off x="206716" y="278947"/>
            <a:ext cx="5774984" cy="461665"/>
          </a:xfrm>
          <a:prstGeom prst="rect">
            <a:avLst/>
          </a:prstGeom>
        </p:spPr>
        <p:txBody>
          <a:bodyPr wrap="square" anchor="b">
            <a:spAutoFit/>
          </a:bodyPr>
          <a:lstStyle/>
          <a:p>
            <a:r>
              <a:rPr lang="en-US" sz="2400" b="1" dirty="0">
                <a:solidFill>
                  <a:srgbClr val="C00000"/>
                </a:solidFill>
                <a:latin typeface="Avenir Book" panose="02000503020000020003" pitchFamily="2" charset="0"/>
              </a:rPr>
              <a:t>CCNN + Clustering</a:t>
            </a:r>
            <a:endParaRPr lang="en-US" sz="2400" b="1" dirty="0">
              <a:solidFill>
                <a:schemeClr val="tx1">
                  <a:lumMod val="75000"/>
                  <a:lumOff val="25000"/>
                </a:schemeClr>
              </a:solidFill>
              <a:latin typeface="Avenir Book" panose="02000503020000020003" pitchFamily="2" charset="0"/>
            </a:endParaRPr>
          </a:p>
        </p:txBody>
      </p:sp>
      <p:sp>
        <p:nvSpPr>
          <p:cNvPr id="16" name="Rectangle 15">
            <a:extLst>
              <a:ext uri="{FF2B5EF4-FFF2-40B4-BE49-F238E27FC236}">
                <a16:creationId xmlns:a16="http://schemas.microsoft.com/office/drawing/2014/main" id="{3F115067-81DE-614B-A32F-450A20C6D27B}"/>
              </a:ext>
            </a:extLst>
          </p:cNvPr>
          <p:cNvSpPr/>
          <p:nvPr/>
        </p:nvSpPr>
        <p:spPr>
          <a:xfrm>
            <a:off x="620649" y="2370006"/>
            <a:ext cx="4213526" cy="461665"/>
          </a:xfrm>
          <a:prstGeom prst="rect">
            <a:avLst/>
          </a:prstGeom>
        </p:spPr>
        <p:txBody>
          <a:bodyPr wrap="none">
            <a:spAutoFit/>
          </a:bodyPr>
          <a:lstStyle/>
          <a:p>
            <a:r>
              <a:rPr lang="en-US" sz="2400" dirty="0">
                <a:solidFill>
                  <a:srgbClr val="000000"/>
                </a:solidFill>
                <a:latin typeface="Avenir Book" panose="02000503020000020003" pitchFamily="2" charset="0"/>
              </a:rPr>
              <a:t>Friday, Obama announced …</a:t>
            </a:r>
            <a:endParaRPr lang="en-US" sz="2400" dirty="0">
              <a:solidFill>
                <a:srgbClr val="000000"/>
              </a:solidFill>
              <a:effectLst/>
              <a:latin typeface="Avenir Book" panose="02000503020000020003" pitchFamily="2" charset="0"/>
            </a:endParaRPr>
          </a:p>
        </p:txBody>
      </p:sp>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75</a:t>
            </a:fld>
            <a:endParaRPr lang="en-US"/>
          </a:p>
        </p:txBody>
      </p:sp>
      <p:sp>
        <p:nvSpPr>
          <p:cNvPr id="11" name="Rectangle 10">
            <a:extLst>
              <a:ext uri="{FF2B5EF4-FFF2-40B4-BE49-F238E27FC236}">
                <a16:creationId xmlns:a16="http://schemas.microsoft.com/office/drawing/2014/main" id="{028A3DD4-CBD5-8344-905B-803BC573306F}"/>
              </a:ext>
            </a:extLst>
          </p:cNvPr>
          <p:cNvSpPr/>
          <p:nvPr/>
        </p:nvSpPr>
        <p:spPr>
          <a:xfrm>
            <a:off x="297294" y="740611"/>
            <a:ext cx="3425620" cy="1234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17" name="Rectangle 16">
            <a:extLst>
              <a:ext uri="{FF2B5EF4-FFF2-40B4-BE49-F238E27FC236}">
                <a16:creationId xmlns:a16="http://schemas.microsoft.com/office/drawing/2014/main" id="{B5836824-1F40-CF46-8156-E773F97EAF1E}"/>
              </a:ext>
            </a:extLst>
          </p:cNvPr>
          <p:cNvSpPr/>
          <p:nvPr/>
        </p:nvSpPr>
        <p:spPr>
          <a:xfrm>
            <a:off x="1410511" y="1794207"/>
            <a:ext cx="1666489" cy="415088"/>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18" name="Rectangle 17">
            <a:extLst>
              <a:ext uri="{FF2B5EF4-FFF2-40B4-BE49-F238E27FC236}">
                <a16:creationId xmlns:a16="http://schemas.microsoft.com/office/drawing/2014/main" id="{7B8F7484-DA93-794F-83CA-7F29180E5460}"/>
              </a:ext>
            </a:extLst>
          </p:cNvPr>
          <p:cNvSpPr/>
          <p:nvPr/>
        </p:nvSpPr>
        <p:spPr>
          <a:xfrm>
            <a:off x="2727412" y="2389668"/>
            <a:ext cx="1666489" cy="415088"/>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15" name="Rectangle 14">
            <a:extLst>
              <a:ext uri="{FF2B5EF4-FFF2-40B4-BE49-F238E27FC236}">
                <a16:creationId xmlns:a16="http://schemas.microsoft.com/office/drawing/2014/main" id="{8D141DE3-E171-BE42-8BFE-A9753E7F27AA}"/>
              </a:ext>
            </a:extLst>
          </p:cNvPr>
          <p:cNvSpPr/>
          <p:nvPr/>
        </p:nvSpPr>
        <p:spPr>
          <a:xfrm>
            <a:off x="620649" y="1774544"/>
            <a:ext cx="3741730" cy="461665"/>
          </a:xfrm>
          <a:prstGeom prst="rect">
            <a:avLst/>
          </a:prstGeom>
        </p:spPr>
        <p:txBody>
          <a:bodyPr wrap="none">
            <a:spAutoFit/>
          </a:bodyPr>
          <a:lstStyle/>
          <a:p>
            <a:r>
              <a:rPr lang="en-US" sz="2400" dirty="0">
                <a:solidFill>
                  <a:srgbClr val="000000"/>
                </a:solidFill>
                <a:latin typeface="Avenir Book" panose="02000503020000020003" pitchFamily="2" charset="0"/>
              </a:rPr>
              <a:t>Sony announced today …</a:t>
            </a:r>
            <a:endParaRPr lang="en-US" sz="2400" dirty="0">
              <a:solidFill>
                <a:srgbClr val="000000"/>
              </a:solidFill>
              <a:effectLst/>
              <a:latin typeface="Avenir Book" panose="02000503020000020003" pitchFamily="2" charset="0"/>
            </a:endParaRPr>
          </a:p>
        </p:txBody>
      </p:sp>
      <p:sp>
        <p:nvSpPr>
          <p:cNvPr id="19" name="Rectangle 18">
            <a:extLst>
              <a:ext uri="{FF2B5EF4-FFF2-40B4-BE49-F238E27FC236}">
                <a16:creationId xmlns:a16="http://schemas.microsoft.com/office/drawing/2014/main" id="{08FFF2E0-61AF-4641-A518-266F5E353AD3}"/>
              </a:ext>
            </a:extLst>
          </p:cNvPr>
          <p:cNvSpPr/>
          <p:nvPr/>
        </p:nvSpPr>
        <p:spPr>
          <a:xfrm>
            <a:off x="717923" y="1061165"/>
            <a:ext cx="2039341" cy="461665"/>
          </a:xfrm>
          <a:prstGeom prst="rect">
            <a:avLst/>
          </a:prstGeom>
          <a:solidFill>
            <a:schemeClr val="tx1">
              <a:lumMod val="75000"/>
              <a:lumOff val="25000"/>
            </a:schemeClr>
          </a:solidFill>
        </p:spPr>
        <p:txBody>
          <a:bodyPr wrap="none">
            <a:spAutoFit/>
          </a:bodyPr>
          <a:lstStyle/>
          <a:p>
            <a:r>
              <a:rPr lang="en-US" sz="2400" dirty="0">
                <a:solidFill>
                  <a:schemeClr val="bg1"/>
                </a:solidFill>
                <a:latin typeface="Avenir Book" panose="02000503020000020003" pitchFamily="2" charset="0"/>
              </a:rPr>
              <a:t>False Positive</a:t>
            </a:r>
            <a:endParaRPr lang="en-US" sz="2400" dirty="0">
              <a:solidFill>
                <a:schemeClr val="bg1"/>
              </a:solidFill>
              <a:effectLst/>
              <a:latin typeface="Avenir Book" panose="02000503020000020003" pitchFamily="2" charset="0"/>
            </a:endParaRPr>
          </a:p>
        </p:txBody>
      </p:sp>
      <p:sp>
        <p:nvSpPr>
          <p:cNvPr id="20" name="Rectangle 19">
            <a:extLst>
              <a:ext uri="{FF2B5EF4-FFF2-40B4-BE49-F238E27FC236}">
                <a16:creationId xmlns:a16="http://schemas.microsoft.com/office/drawing/2014/main" id="{38544C37-0A15-9543-8A79-EBC042EA4B71}"/>
              </a:ext>
            </a:extLst>
          </p:cNvPr>
          <p:cNvSpPr/>
          <p:nvPr/>
        </p:nvSpPr>
        <p:spPr>
          <a:xfrm>
            <a:off x="6439291" y="1057836"/>
            <a:ext cx="2364750" cy="461665"/>
          </a:xfrm>
          <a:prstGeom prst="rect">
            <a:avLst/>
          </a:prstGeom>
          <a:solidFill>
            <a:schemeClr val="tx1">
              <a:lumMod val="75000"/>
              <a:lumOff val="25000"/>
            </a:schemeClr>
          </a:solidFill>
        </p:spPr>
        <p:txBody>
          <a:bodyPr wrap="none">
            <a:spAutoFit/>
          </a:bodyPr>
          <a:lstStyle/>
          <a:p>
            <a:r>
              <a:rPr lang="en-US" sz="2400" dirty="0">
                <a:solidFill>
                  <a:schemeClr val="bg1"/>
                </a:solidFill>
                <a:latin typeface="Avenir Book" panose="02000503020000020003" pitchFamily="2" charset="0"/>
              </a:rPr>
              <a:t>False Negatives</a:t>
            </a:r>
            <a:endParaRPr lang="en-US" sz="2400" dirty="0">
              <a:solidFill>
                <a:schemeClr val="bg1"/>
              </a:solidFill>
              <a:effectLst/>
              <a:latin typeface="Avenir Book" panose="02000503020000020003" pitchFamily="2" charset="0"/>
            </a:endParaRPr>
          </a:p>
        </p:txBody>
      </p:sp>
      <p:sp>
        <p:nvSpPr>
          <p:cNvPr id="21" name="Rectangle 20">
            <a:extLst>
              <a:ext uri="{FF2B5EF4-FFF2-40B4-BE49-F238E27FC236}">
                <a16:creationId xmlns:a16="http://schemas.microsoft.com/office/drawing/2014/main" id="{A0C3561D-6D01-D34E-92C5-01E1572EA0E5}"/>
              </a:ext>
            </a:extLst>
          </p:cNvPr>
          <p:cNvSpPr/>
          <p:nvPr/>
        </p:nvSpPr>
        <p:spPr>
          <a:xfrm>
            <a:off x="620649" y="4105873"/>
            <a:ext cx="2233304" cy="461665"/>
          </a:xfrm>
          <a:prstGeom prst="rect">
            <a:avLst/>
          </a:prstGeom>
          <a:solidFill>
            <a:schemeClr val="tx1">
              <a:lumMod val="75000"/>
              <a:lumOff val="25000"/>
            </a:schemeClr>
          </a:solidFill>
        </p:spPr>
        <p:txBody>
          <a:bodyPr wrap="none">
            <a:spAutoFit/>
          </a:bodyPr>
          <a:lstStyle/>
          <a:p>
            <a:r>
              <a:rPr lang="en-US" sz="2400" dirty="0">
                <a:solidFill>
                  <a:schemeClr val="bg1"/>
                </a:solidFill>
                <a:latin typeface="Avenir Book" panose="02000503020000020003" pitchFamily="2" charset="0"/>
              </a:rPr>
              <a:t>False Negative</a:t>
            </a:r>
            <a:endParaRPr lang="en-US" sz="2400" dirty="0">
              <a:solidFill>
                <a:schemeClr val="bg1"/>
              </a:solidFill>
              <a:effectLst/>
              <a:latin typeface="Avenir Book" panose="02000503020000020003" pitchFamily="2" charset="0"/>
            </a:endParaRPr>
          </a:p>
        </p:txBody>
      </p:sp>
      <p:sp>
        <p:nvSpPr>
          <p:cNvPr id="22" name="Rectangle 21">
            <a:extLst>
              <a:ext uri="{FF2B5EF4-FFF2-40B4-BE49-F238E27FC236}">
                <a16:creationId xmlns:a16="http://schemas.microsoft.com/office/drawing/2014/main" id="{7B38AADB-B89A-1249-81A6-2428966D3F08}"/>
              </a:ext>
            </a:extLst>
          </p:cNvPr>
          <p:cNvSpPr/>
          <p:nvPr/>
        </p:nvSpPr>
        <p:spPr>
          <a:xfrm>
            <a:off x="7137553" y="1811397"/>
            <a:ext cx="1065921" cy="415088"/>
          </a:xfrm>
          <a:prstGeom prst="rect">
            <a:avLst/>
          </a:prstGeom>
          <a:solidFill>
            <a:srgbClr val="00B0F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23" name="Rectangle 22">
            <a:extLst>
              <a:ext uri="{FF2B5EF4-FFF2-40B4-BE49-F238E27FC236}">
                <a16:creationId xmlns:a16="http://schemas.microsoft.com/office/drawing/2014/main" id="{9906D810-3597-F34B-94F5-D7BB57268A39}"/>
              </a:ext>
            </a:extLst>
          </p:cNvPr>
          <p:cNvSpPr/>
          <p:nvPr/>
        </p:nvSpPr>
        <p:spPr>
          <a:xfrm>
            <a:off x="7355267" y="2447131"/>
            <a:ext cx="1839533" cy="415088"/>
          </a:xfrm>
          <a:prstGeom prst="rect">
            <a:avLst/>
          </a:prstGeom>
          <a:solidFill>
            <a:schemeClr val="accent6">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24" name="Rectangle 23">
            <a:extLst>
              <a:ext uri="{FF2B5EF4-FFF2-40B4-BE49-F238E27FC236}">
                <a16:creationId xmlns:a16="http://schemas.microsoft.com/office/drawing/2014/main" id="{3585ADA2-FF98-6940-8BA8-4471C0DEAF98}"/>
              </a:ext>
            </a:extLst>
          </p:cNvPr>
          <p:cNvSpPr/>
          <p:nvPr/>
        </p:nvSpPr>
        <p:spPr>
          <a:xfrm>
            <a:off x="7969221" y="3063530"/>
            <a:ext cx="2350436" cy="415088"/>
          </a:xfrm>
          <a:prstGeom prst="rect">
            <a:avLst/>
          </a:prstGeom>
          <a:solidFill>
            <a:srgbClr val="7030A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12" name="Rectangle 11">
            <a:extLst>
              <a:ext uri="{FF2B5EF4-FFF2-40B4-BE49-F238E27FC236}">
                <a16:creationId xmlns:a16="http://schemas.microsoft.com/office/drawing/2014/main" id="{DCCCE00B-1BB9-F349-9272-FB6C58E4FB18}"/>
              </a:ext>
            </a:extLst>
          </p:cNvPr>
          <p:cNvSpPr/>
          <p:nvPr/>
        </p:nvSpPr>
        <p:spPr>
          <a:xfrm>
            <a:off x="6469142" y="1802715"/>
            <a:ext cx="3384260" cy="461665"/>
          </a:xfrm>
          <a:prstGeom prst="rect">
            <a:avLst/>
          </a:prstGeom>
        </p:spPr>
        <p:txBody>
          <a:bodyPr wrap="none">
            <a:spAutoFit/>
          </a:bodyPr>
          <a:lstStyle/>
          <a:p>
            <a:r>
              <a:rPr lang="en-US" sz="2400" dirty="0">
                <a:solidFill>
                  <a:srgbClr val="000000"/>
                </a:solidFill>
                <a:latin typeface="Avenir Book" panose="02000503020000020003" pitchFamily="2" charset="0"/>
              </a:rPr>
              <a:t>The casting of Smith …</a:t>
            </a:r>
            <a:endParaRPr lang="en-US" sz="2400" dirty="0">
              <a:solidFill>
                <a:srgbClr val="000000"/>
              </a:solidFill>
              <a:effectLst/>
              <a:latin typeface="Avenir Book" panose="02000503020000020003" pitchFamily="2" charset="0"/>
            </a:endParaRPr>
          </a:p>
        </p:txBody>
      </p:sp>
      <p:sp>
        <p:nvSpPr>
          <p:cNvPr id="13" name="Rectangle 12">
            <a:extLst>
              <a:ext uri="{FF2B5EF4-FFF2-40B4-BE49-F238E27FC236}">
                <a16:creationId xmlns:a16="http://schemas.microsoft.com/office/drawing/2014/main" id="{5549543B-F97C-A941-A022-8AD0F71FA31A}"/>
              </a:ext>
            </a:extLst>
          </p:cNvPr>
          <p:cNvSpPr/>
          <p:nvPr/>
        </p:nvSpPr>
        <p:spPr>
          <a:xfrm>
            <a:off x="6469142" y="2439400"/>
            <a:ext cx="4340547" cy="461665"/>
          </a:xfrm>
          <a:prstGeom prst="rect">
            <a:avLst/>
          </a:prstGeom>
        </p:spPr>
        <p:txBody>
          <a:bodyPr wrap="none">
            <a:spAutoFit/>
          </a:bodyPr>
          <a:lstStyle/>
          <a:p>
            <a:r>
              <a:rPr lang="en-US" sz="2400" dirty="0">
                <a:solidFill>
                  <a:srgbClr val="000000"/>
                </a:solidFill>
                <a:latin typeface="Avenir Book" panose="02000503020000020003" pitchFamily="2" charset="0"/>
              </a:rPr>
              <a:t>Smith stepped into the role …</a:t>
            </a:r>
            <a:endParaRPr lang="en-US" sz="2400" dirty="0">
              <a:solidFill>
                <a:srgbClr val="000000"/>
              </a:solidFill>
              <a:effectLst/>
              <a:latin typeface="Avenir Book" panose="02000503020000020003" pitchFamily="2" charset="0"/>
            </a:endParaRPr>
          </a:p>
        </p:txBody>
      </p:sp>
      <p:sp>
        <p:nvSpPr>
          <p:cNvPr id="14" name="Rectangle 13">
            <a:extLst>
              <a:ext uri="{FF2B5EF4-FFF2-40B4-BE49-F238E27FC236}">
                <a16:creationId xmlns:a16="http://schemas.microsoft.com/office/drawing/2014/main" id="{5529B209-6C24-484C-837E-343FF395D29F}"/>
              </a:ext>
            </a:extLst>
          </p:cNvPr>
          <p:cNvSpPr/>
          <p:nvPr/>
        </p:nvSpPr>
        <p:spPr>
          <a:xfrm>
            <a:off x="6469141" y="3051121"/>
            <a:ext cx="5336717" cy="461665"/>
          </a:xfrm>
          <a:prstGeom prst="rect">
            <a:avLst/>
          </a:prstGeom>
        </p:spPr>
        <p:txBody>
          <a:bodyPr wrap="none">
            <a:spAutoFit/>
          </a:bodyPr>
          <a:lstStyle/>
          <a:p>
            <a:r>
              <a:rPr lang="en-US" sz="2400" dirty="0">
                <a:solidFill>
                  <a:srgbClr val="000000"/>
                </a:solidFill>
                <a:latin typeface="Avenir Book" panose="02000503020000020003" pitchFamily="2" charset="0"/>
              </a:rPr>
              <a:t>Smith was handed the keys to play …</a:t>
            </a:r>
            <a:endParaRPr lang="en-US" sz="2400" dirty="0">
              <a:solidFill>
                <a:srgbClr val="000000"/>
              </a:solidFill>
              <a:effectLst/>
              <a:latin typeface="Avenir Book" panose="02000503020000020003" pitchFamily="2" charset="0"/>
            </a:endParaRPr>
          </a:p>
        </p:txBody>
      </p:sp>
      <p:sp>
        <p:nvSpPr>
          <p:cNvPr id="25" name="Rectangle 24">
            <a:extLst>
              <a:ext uri="{FF2B5EF4-FFF2-40B4-BE49-F238E27FC236}">
                <a16:creationId xmlns:a16="http://schemas.microsoft.com/office/drawing/2014/main" id="{2C065665-F977-7648-B389-0494D3A4B4B3}"/>
              </a:ext>
            </a:extLst>
          </p:cNvPr>
          <p:cNvSpPr/>
          <p:nvPr/>
        </p:nvSpPr>
        <p:spPr>
          <a:xfrm>
            <a:off x="3302524" y="4786261"/>
            <a:ext cx="516264" cy="415088"/>
          </a:xfrm>
          <a:prstGeom prst="rect">
            <a:avLst/>
          </a:prstGeom>
          <a:solidFill>
            <a:srgbClr val="FF4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26" name="Rectangle 25">
            <a:extLst>
              <a:ext uri="{FF2B5EF4-FFF2-40B4-BE49-F238E27FC236}">
                <a16:creationId xmlns:a16="http://schemas.microsoft.com/office/drawing/2014/main" id="{63E26F9E-4B5A-3445-9A01-DFDF00894367}"/>
              </a:ext>
            </a:extLst>
          </p:cNvPr>
          <p:cNvSpPr/>
          <p:nvPr/>
        </p:nvSpPr>
        <p:spPr>
          <a:xfrm>
            <a:off x="9853402" y="5475193"/>
            <a:ext cx="1309210" cy="415088"/>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latin typeface="Avenir Book" panose="02000503020000020003" pitchFamily="2" charset="0"/>
            </a:endParaRPr>
          </a:p>
        </p:txBody>
      </p:sp>
      <p:sp>
        <p:nvSpPr>
          <p:cNvPr id="10" name="Rectangle 9">
            <a:extLst>
              <a:ext uri="{FF2B5EF4-FFF2-40B4-BE49-F238E27FC236}">
                <a16:creationId xmlns:a16="http://schemas.microsoft.com/office/drawing/2014/main" id="{3C5DE45A-A3BA-A247-B4FC-F685781857FB}"/>
              </a:ext>
            </a:extLst>
          </p:cNvPr>
          <p:cNvSpPr/>
          <p:nvPr/>
        </p:nvSpPr>
        <p:spPr>
          <a:xfrm>
            <a:off x="745112" y="5454742"/>
            <a:ext cx="11299607" cy="461665"/>
          </a:xfrm>
          <a:prstGeom prst="rect">
            <a:avLst/>
          </a:prstGeom>
        </p:spPr>
        <p:txBody>
          <a:bodyPr wrap="square" anchor="b">
            <a:spAutoFit/>
          </a:bodyPr>
          <a:lstStyle/>
          <a:p>
            <a:r>
              <a:rPr lang="en-US" sz="2400" dirty="0">
                <a:latin typeface="Avenir Book" panose="02000503020000020003" pitchFamily="2" charset="0"/>
              </a:rPr>
              <a:t>The UN Refugee Agency on Friday strongly condemned the aerial bombing of …</a:t>
            </a:r>
          </a:p>
        </p:txBody>
      </p:sp>
      <p:sp>
        <p:nvSpPr>
          <p:cNvPr id="3" name="Rectangle 2">
            <a:extLst>
              <a:ext uri="{FF2B5EF4-FFF2-40B4-BE49-F238E27FC236}">
                <a16:creationId xmlns:a16="http://schemas.microsoft.com/office/drawing/2014/main" id="{813EA45A-EFA0-9940-ABDD-A065E078076B}"/>
              </a:ext>
            </a:extLst>
          </p:cNvPr>
          <p:cNvSpPr/>
          <p:nvPr/>
        </p:nvSpPr>
        <p:spPr>
          <a:xfrm>
            <a:off x="745112" y="4786261"/>
            <a:ext cx="8001421" cy="461665"/>
          </a:xfrm>
          <a:prstGeom prst="rect">
            <a:avLst/>
          </a:prstGeom>
        </p:spPr>
        <p:txBody>
          <a:bodyPr wrap="none">
            <a:spAutoFit/>
          </a:bodyPr>
          <a:lstStyle/>
          <a:p>
            <a:r>
              <a:rPr lang="en-US" sz="2400" dirty="0">
                <a:solidFill>
                  <a:srgbClr val="000000"/>
                </a:solidFill>
                <a:latin typeface="Avenir Book" panose="02000503020000020003" pitchFamily="2" charset="0"/>
              </a:rPr>
              <a:t>Two of the bombs fell within the </a:t>
            </a:r>
            <a:r>
              <a:rPr lang="en-US" sz="2400" dirty="0" err="1">
                <a:solidFill>
                  <a:srgbClr val="000000"/>
                </a:solidFill>
                <a:latin typeface="Avenir Book" panose="02000503020000020003" pitchFamily="2" charset="0"/>
              </a:rPr>
              <a:t>Yida</a:t>
            </a:r>
            <a:r>
              <a:rPr lang="en-US" sz="2400" dirty="0">
                <a:solidFill>
                  <a:srgbClr val="000000"/>
                </a:solidFill>
                <a:latin typeface="Avenir Book" panose="02000503020000020003" pitchFamily="2" charset="0"/>
              </a:rPr>
              <a:t> Camp, including …</a:t>
            </a:r>
            <a:endParaRPr lang="en-US" sz="2400" dirty="0">
              <a:solidFill>
                <a:srgbClr val="000000"/>
              </a:solidFill>
              <a:effectLst/>
              <a:latin typeface="Avenir Book" panose="02000503020000020003" pitchFamily="2" charset="0"/>
            </a:endParaRPr>
          </a:p>
        </p:txBody>
      </p:sp>
      <p:sp>
        <p:nvSpPr>
          <p:cNvPr id="27" name="Rectangle 26">
            <a:extLst>
              <a:ext uri="{FF2B5EF4-FFF2-40B4-BE49-F238E27FC236}">
                <a16:creationId xmlns:a16="http://schemas.microsoft.com/office/drawing/2014/main" id="{B4BB7186-E576-5143-916D-EB86DB014150}"/>
              </a:ext>
            </a:extLst>
          </p:cNvPr>
          <p:cNvSpPr/>
          <p:nvPr/>
        </p:nvSpPr>
        <p:spPr>
          <a:xfrm>
            <a:off x="186101" y="132330"/>
            <a:ext cx="11819798" cy="6584949"/>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4FC2A3-3988-444D-AD89-C85C9BFB9444}"/>
              </a:ext>
            </a:extLst>
          </p:cNvPr>
          <p:cNvSpPr/>
          <p:nvPr/>
        </p:nvSpPr>
        <p:spPr>
          <a:xfrm>
            <a:off x="1755324" y="1302987"/>
            <a:ext cx="9456015" cy="3455501"/>
          </a:xfrm>
          <a:prstGeom prst="rect">
            <a:avLst/>
          </a:prstGeom>
          <a:solidFill>
            <a:srgbClr val="FFF7CA"/>
          </a:solidFill>
          <a:ln w="69850">
            <a:solidFill>
              <a:schemeClr val="tx1"/>
            </a:solid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3CABB14-4E7A-274F-B214-CE763475612F}"/>
              </a:ext>
            </a:extLst>
          </p:cNvPr>
          <p:cNvSpPr/>
          <p:nvPr/>
        </p:nvSpPr>
        <p:spPr>
          <a:xfrm>
            <a:off x="1973795" y="1728325"/>
            <a:ext cx="2320898" cy="523220"/>
          </a:xfrm>
          <a:prstGeom prst="rect">
            <a:avLst/>
          </a:prstGeom>
        </p:spPr>
        <p:txBody>
          <a:bodyPr wrap="square" anchor="ctr">
            <a:spAutoFit/>
          </a:bodyPr>
          <a:lstStyle/>
          <a:p>
            <a:pPr>
              <a:spcAft>
                <a:spcPts val="2000"/>
              </a:spcAft>
            </a:pPr>
            <a:r>
              <a:rPr lang="en-US" sz="2800" b="1" dirty="0">
                <a:latin typeface="Avenir Medium" panose="02000503020000020003" pitchFamily="2" charset="0"/>
              </a:rPr>
              <a:t>Takeaway #3</a:t>
            </a:r>
          </a:p>
        </p:txBody>
      </p:sp>
      <p:sp>
        <p:nvSpPr>
          <p:cNvPr id="30" name="Rectangle 29">
            <a:extLst>
              <a:ext uri="{FF2B5EF4-FFF2-40B4-BE49-F238E27FC236}">
                <a16:creationId xmlns:a16="http://schemas.microsoft.com/office/drawing/2014/main" id="{B16CDB2E-C24F-5A47-BB38-1F5A2282F584}"/>
              </a:ext>
            </a:extLst>
          </p:cNvPr>
          <p:cNvSpPr/>
          <p:nvPr/>
        </p:nvSpPr>
        <p:spPr>
          <a:xfrm>
            <a:off x="4294692" y="1728325"/>
            <a:ext cx="6407399" cy="523220"/>
          </a:xfrm>
          <a:prstGeom prst="rect">
            <a:avLst/>
          </a:prstGeom>
        </p:spPr>
        <p:txBody>
          <a:bodyPr wrap="square" anchor="ctr">
            <a:spAutoFit/>
          </a:bodyPr>
          <a:lstStyle/>
          <a:p>
            <a:r>
              <a:rPr lang="en-US" sz="2800" dirty="0">
                <a:latin typeface="Avenir Light" panose="020B0402020203020204" pitchFamily="34" charset="77"/>
              </a:rPr>
              <a:t>The community needs a </a:t>
            </a:r>
            <a:r>
              <a:rPr lang="en-US" sz="2800" b="1" dirty="0">
                <a:solidFill>
                  <a:srgbClr val="C00000"/>
                </a:solidFill>
                <a:latin typeface="Avenir Light" panose="020B0402020203020204" pitchFamily="34" charset="77"/>
              </a:rPr>
              <a:t>better corpus</a:t>
            </a:r>
            <a:r>
              <a:rPr lang="en-US" sz="2800" dirty="0">
                <a:latin typeface="Avenir Light" panose="020B0402020203020204" pitchFamily="34" charset="77"/>
              </a:rPr>
              <a:t>.</a:t>
            </a:r>
            <a:endParaRPr lang="en-US" sz="2800" dirty="0">
              <a:latin typeface="Avenir" panose="02000503020000020003" pitchFamily="2" charset="0"/>
            </a:endParaRPr>
          </a:p>
        </p:txBody>
      </p:sp>
      <p:sp>
        <p:nvSpPr>
          <p:cNvPr id="31" name="Rectangle 30">
            <a:extLst>
              <a:ext uri="{FF2B5EF4-FFF2-40B4-BE49-F238E27FC236}">
                <a16:creationId xmlns:a16="http://schemas.microsoft.com/office/drawing/2014/main" id="{4917D974-94AC-D047-AF5F-2E30395C06A2}"/>
              </a:ext>
            </a:extLst>
          </p:cNvPr>
          <p:cNvSpPr/>
          <p:nvPr/>
        </p:nvSpPr>
        <p:spPr>
          <a:xfrm>
            <a:off x="1973794" y="2901585"/>
            <a:ext cx="2320898" cy="523220"/>
          </a:xfrm>
          <a:prstGeom prst="rect">
            <a:avLst/>
          </a:prstGeom>
        </p:spPr>
        <p:txBody>
          <a:bodyPr wrap="square" anchor="ctr">
            <a:spAutoFit/>
          </a:bodyPr>
          <a:lstStyle/>
          <a:p>
            <a:pPr>
              <a:spcAft>
                <a:spcPts val="2000"/>
              </a:spcAft>
            </a:pPr>
            <a:r>
              <a:rPr lang="en-US" sz="2800" b="1" dirty="0">
                <a:latin typeface="Avenir Medium" panose="02000503020000020003" pitchFamily="2" charset="0"/>
              </a:rPr>
              <a:t>Takeaway #4</a:t>
            </a:r>
          </a:p>
        </p:txBody>
      </p:sp>
      <p:sp>
        <p:nvSpPr>
          <p:cNvPr id="32" name="Rectangle 31">
            <a:extLst>
              <a:ext uri="{FF2B5EF4-FFF2-40B4-BE49-F238E27FC236}">
                <a16:creationId xmlns:a16="http://schemas.microsoft.com/office/drawing/2014/main" id="{639B060D-5B76-9748-B193-42CE43980C30}"/>
              </a:ext>
            </a:extLst>
          </p:cNvPr>
          <p:cNvSpPr/>
          <p:nvPr/>
        </p:nvSpPr>
        <p:spPr>
          <a:xfrm>
            <a:off x="4294691" y="2913175"/>
            <a:ext cx="6407399" cy="1384995"/>
          </a:xfrm>
          <a:prstGeom prst="rect">
            <a:avLst/>
          </a:prstGeom>
        </p:spPr>
        <p:txBody>
          <a:bodyPr wrap="square" anchor="ctr">
            <a:spAutoFit/>
          </a:bodyPr>
          <a:lstStyle/>
          <a:p>
            <a:r>
              <a:rPr lang="en-US" sz="2800" b="1" dirty="0">
                <a:latin typeface="Avenir Light" panose="020B0402020203020204" pitchFamily="34" charset="77"/>
              </a:rPr>
              <a:t>Event coref is especially hard</a:t>
            </a:r>
            <a:r>
              <a:rPr lang="en-US" sz="2800" dirty="0">
                <a:latin typeface="Avenir Light" panose="020B0402020203020204" pitchFamily="34" charset="77"/>
              </a:rPr>
              <a:t>, but using deep learning w/ </a:t>
            </a:r>
            <a:r>
              <a:rPr lang="en-US" sz="2800" b="1" dirty="0">
                <a:solidFill>
                  <a:srgbClr val="C00000"/>
                </a:solidFill>
                <a:latin typeface="Avenir Light" panose="020B0402020203020204" pitchFamily="34" charset="77"/>
              </a:rPr>
              <a:t>contextualized representations works well</a:t>
            </a:r>
            <a:r>
              <a:rPr lang="en-US" sz="2800" dirty="0">
                <a:latin typeface="Avenir Light" panose="020B0402020203020204" pitchFamily="34" charset="77"/>
              </a:rPr>
              <a:t>.</a:t>
            </a:r>
            <a:endParaRPr lang="en-US" sz="2800" dirty="0">
              <a:latin typeface="Avenir" panose="02000503020000020003" pitchFamily="2" charset="0"/>
            </a:endParaRPr>
          </a:p>
        </p:txBody>
      </p:sp>
    </p:spTree>
    <p:extLst>
      <p:ext uri="{BB962C8B-B14F-4D97-AF65-F5344CB8AC3E}">
        <p14:creationId xmlns:p14="http://schemas.microsoft.com/office/powerpoint/2010/main" val="18315532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823E331-050F-8B4C-8D74-59B642097726}"/>
              </a:ext>
            </a:extLst>
          </p:cNvPr>
          <p:cNvSpPr/>
          <p:nvPr/>
        </p:nvSpPr>
        <p:spPr>
          <a:xfrm>
            <a:off x="2776915" y="2832945"/>
            <a:ext cx="1147386"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268DC7-6817-B34C-A156-457418092E55}"/>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76</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8841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823E331-050F-8B4C-8D74-59B642097726}"/>
              </a:ext>
            </a:extLst>
          </p:cNvPr>
          <p:cNvSpPr/>
          <p:nvPr/>
        </p:nvSpPr>
        <p:spPr>
          <a:xfrm>
            <a:off x="2090832" y="3525741"/>
            <a:ext cx="2506568"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77</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293B9A2-872D-914A-9C36-2510DBE1D7EF}"/>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Tree>
    <p:extLst>
      <p:ext uri="{BB962C8B-B14F-4D97-AF65-F5344CB8AC3E}">
        <p14:creationId xmlns:p14="http://schemas.microsoft.com/office/powerpoint/2010/main" val="26836569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78</a:t>
            </a:fld>
            <a:endParaRPr lang="en-US"/>
          </a:p>
        </p:txBody>
      </p:sp>
      <p:sp>
        <p:nvSpPr>
          <p:cNvPr id="9" name="Rectangle 8">
            <a:extLst>
              <a:ext uri="{FF2B5EF4-FFF2-40B4-BE49-F238E27FC236}">
                <a16:creationId xmlns:a16="http://schemas.microsoft.com/office/drawing/2014/main" id="{E7E7E533-61CD-5746-B88A-8648A288EAFD}"/>
              </a:ext>
            </a:extLst>
          </p:cNvPr>
          <p:cNvSpPr/>
          <p:nvPr/>
        </p:nvSpPr>
        <p:spPr>
          <a:xfrm>
            <a:off x="206716" y="278947"/>
            <a:ext cx="2936494" cy="461665"/>
          </a:xfrm>
          <a:prstGeom prst="rect">
            <a:avLst/>
          </a:prstGeom>
        </p:spPr>
        <p:txBody>
          <a:bodyPr wrap="square" anchor="b">
            <a:spAutoFit/>
          </a:bodyPr>
          <a:lstStyle/>
          <a:p>
            <a:r>
              <a:rPr lang="en-US" sz="2400" b="1" dirty="0">
                <a:solidFill>
                  <a:schemeClr val="accent5">
                    <a:lumMod val="50000"/>
                  </a:schemeClr>
                </a:solidFill>
                <a:latin typeface="Avenir Book" panose="02000503020000020003" pitchFamily="2" charset="0"/>
              </a:rPr>
              <a:t>Entity</a:t>
            </a:r>
            <a:r>
              <a:rPr lang="en-US" sz="2400" b="1" dirty="0">
                <a:solidFill>
                  <a:schemeClr val="tx1">
                    <a:lumMod val="75000"/>
                    <a:lumOff val="25000"/>
                  </a:schemeClr>
                </a:solidFill>
                <a:latin typeface="Avenir Book" panose="02000503020000020003" pitchFamily="2" charset="0"/>
              </a:rPr>
              <a:t> Coreference</a:t>
            </a:r>
          </a:p>
        </p:txBody>
      </p:sp>
      <p:sp>
        <p:nvSpPr>
          <p:cNvPr id="11" name="Rectangle 10">
            <a:extLst>
              <a:ext uri="{FF2B5EF4-FFF2-40B4-BE49-F238E27FC236}">
                <a16:creationId xmlns:a16="http://schemas.microsoft.com/office/drawing/2014/main" id="{028A3DD4-CBD5-8344-905B-803BC573306F}"/>
              </a:ext>
            </a:extLst>
          </p:cNvPr>
          <p:cNvSpPr/>
          <p:nvPr/>
        </p:nvSpPr>
        <p:spPr>
          <a:xfrm>
            <a:off x="297294" y="740612"/>
            <a:ext cx="2572906" cy="11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12" name="Rectangle 11">
            <a:extLst>
              <a:ext uri="{FF2B5EF4-FFF2-40B4-BE49-F238E27FC236}">
                <a16:creationId xmlns:a16="http://schemas.microsoft.com/office/drawing/2014/main" id="{EC16A91D-CCED-7A4C-920E-33E3B6458609}"/>
              </a:ext>
            </a:extLst>
          </p:cNvPr>
          <p:cNvSpPr/>
          <p:nvPr/>
        </p:nvSpPr>
        <p:spPr>
          <a:xfrm>
            <a:off x="3575334" y="2810625"/>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974417-4B7C-7840-9602-044A4E187AA0}"/>
              </a:ext>
            </a:extLst>
          </p:cNvPr>
          <p:cNvSpPr/>
          <p:nvPr/>
        </p:nvSpPr>
        <p:spPr>
          <a:xfrm>
            <a:off x="3575334" y="3150625"/>
            <a:ext cx="1256046" cy="646331"/>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Detection</a:t>
            </a:r>
          </a:p>
        </p:txBody>
      </p:sp>
      <p:sp>
        <p:nvSpPr>
          <p:cNvPr id="14" name="Right Arrow 13">
            <a:extLst>
              <a:ext uri="{FF2B5EF4-FFF2-40B4-BE49-F238E27FC236}">
                <a16:creationId xmlns:a16="http://schemas.microsoft.com/office/drawing/2014/main" id="{2D006982-6212-8747-8AEB-96CC1F0B4736}"/>
              </a:ext>
            </a:extLst>
          </p:cNvPr>
          <p:cNvSpPr/>
          <p:nvPr/>
        </p:nvSpPr>
        <p:spPr>
          <a:xfrm>
            <a:off x="4938102" y="3485944"/>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2DE7C06-6E0A-DD4B-82B5-94D7C9498691}"/>
              </a:ext>
            </a:extLst>
          </p:cNvPr>
          <p:cNvSpPr/>
          <p:nvPr/>
        </p:nvSpPr>
        <p:spPr>
          <a:xfrm>
            <a:off x="5477661" y="2810625"/>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9D22A96-3DB9-CB4B-AA8D-11B7A182A44A}"/>
              </a:ext>
            </a:extLst>
          </p:cNvPr>
          <p:cNvSpPr/>
          <p:nvPr/>
        </p:nvSpPr>
        <p:spPr>
          <a:xfrm>
            <a:off x="5502363" y="3024279"/>
            <a:ext cx="1256046" cy="923330"/>
          </a:xfrm>
          <a:prstGeom prst="rect">
            <a:avLst/>
          </a:prstGeom>
        </p:spPr>
        <p:txBody>
          <a:bodyPr wrap="square">
            <a:spAutoFit/>
          </a:bodyPr>
          <a:lstStyle/>
          <a:p>
            <a:pPr algn="ctr"/>
            <a:r>
              <a:rPr lang="en-US" b="1" dirty="0">
                <a:solidFill>
                  <a:schemeClr val="bg1"/>
                </a:solidFill>
                <a:latin typeface="Avenir Light" panose="020B0402020203020204" pitchFamily="34" charset="77"/>
              </a:rPr>
              <a:t>Mention</a:t>
            </a:r>
          </a:p>
          <a:p>
            <a:pPr algn="ctr"/>
            <a:r>
              <a:rPr lang="en-US" b="1" dirty="0">
                <a:solidFill>
                  <a:schemeClr val="bg1"/>
                </a:solidFill>
                <a:latin typeface="Avenir Light" panose="020B0402020203020204" pitchFamily="34" charset="77"/>
              </a:rPr>
              <a:t>Pair Model</a:t>
            </a:r>
          </a:p>
        </p:txBody>
      </p:sp>
      <p:sp>
        <p:nvSpPr>
          <p:cNvPr id="19" name="Right Arrow 18">
            <a:extLst>
              <a:ext uri="{FF2B5EF4-FFF2-40B4-BE49-F238E27FC236}">
                <a16:creationId xmlns:a16="http://schemas.microsoft.com/office/drawing/2014/main" id="{ACBF07DB-A943-BD47-B9CB-3CF105D3D94D}"/>
              </a:ext>
            </a:extLst>
          </p:cNvPr>
          <p:cNvSpPr/>
          <p:nvPr/>
        </p:nvSpPr>
        <p:spPr>
          <a:xfrm>
            <a:off x="6920684" y="3476381"/>
            <a:ext cx="477486"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F09C36F-F1C9-8B44-8DBD-008FA0081493}"/>
              </a:ext>
            </a:extLst>
          </p:cNvPr>
          <p:cNvSpPr/>
          <p:nvPr/>
        </p:nvSpPr>
        <p:spPr>
          <a:xfrm>
            <a:off x="7472018" y="2810625"/>
            <a:ext cx="1256046" cy="1441538"/>
          </a:xfrm>
          <a:prstGeom prst="rect">
            <a:avLst/>
          </a:prstGeom>
          <a:solidFill>
            <a:schemeClr val="tx1">
              <a:lumMod val="75000"/>
              <a:lumOff val="25000"/>
            </a:schemeClr>
          </a:solidFill>
          <a:ln>
            <a:noFill/>
          </a:ln>
          <a:effectLst>
            <a:outerShdw blurRad="304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87CEA6F-EA7D-8248-9FE5-2831B91E618D}"/>
              </a:ext>
            </a:extLst>
          </p:cNvPr>
          <p:cNvSpPr/>
          <p:nvPr/>
        </p:nvSpPr>
        <p:spPr>
          <a:xfrm>
            <a:off x="7483756" y="3213626"/>
            <a:ext cx="1256046" cy="369332"/>
          </a:xfrm>
          <a:prstGeom prst="rect">
            <a:avLst/>
          </a:prstGeom>
        </p:spPr>
        <p:txBody>
          <a:bodyPr wrap="square">
            <a:spAutoFit/>
          </a:bodyPr>
          <a:lstStyle/>
          <a:p>
            <a:pPr algn="ctr"/>
            <a:r>
              <a:rPr lang="en-US" b="1" dirty="0">
                <a:solidFill>
                  <a:schemeClr val="bg1"/>
                </a:solidFill>
                <a:latin typeface="Avenir Light" panose="020B0402020203020204" pitchFamily="34" charset="77"/>
              </a:rPr>
              <a:t>Clustering</a:t>
            </a:r>
          </a:p>
        </p:txBody>
      </p:sp>
      <p:sp>
        <p:nvSpPr>
          <p:cNvPr id="2" name="Rectangle 1">
            <a:extLst>
              <a:ext uri="{FF2B5EF4-FFF2-40B4-BE49-F238E27FC236}">
                <a16:creationId xmlns:a16="http://schemas.microsoft.com/office/drawing/2014/main" id="{3FB03CEF-4FB3-D841-B490-FE0FF912ED2F}"/>
              </a:ext>
            </a:extLst>
          </p:cNvPr>
          <p:cNvSpPr/>
          <p:nvPr/>
        </p:nvSpPr>
        <p:spPr>
          <a:xfrm>
            <a:off x="152400" y="6400412"/>
            <a:ext cx="4965700" cy="276999"/>
          </a:xfrm>
          <a:prstGeom prst="rect">
            <a:avLst/>
          </a:prstGeom>
        </p:spPr>
        <p:txBody>
          <a:bodyPr wrap="square">
            <a:spAutoFit/>
          </a:bodyPr>
          <a:lstStyle/>
          <a:p>
            <a:r>
              <a:rPr lang="en-US" sz="1200" dirty="0">
                <a:latin typeface="Avenir Book" panose="02000503020000020003" pitchFamily="2" charset="0"/>
              </a:rPr>
              <a:t>End-to-end Neural Coreference Resolution. Lee et al. EMNLP 2017.</a:t>
            </a:r>
          </a:p>
        </p:txBody>
      </p:sp>
      <p:sp>
        <p:nvSpPr>
          <p:cNvPr id="24" name="Content Placeholder 2">
            <a:extLst>
              <a:ext uri="{FF2B5EF4-FFF2-40B4-BE49-F238E27FC236}">
                <a16:creationId xmlns:a16="http://schemas.microsoft.com/office/drawing/2014/main" id="{B9161B39-8D12-B344-8D80-4F24B9C27DE6}"/>
              </a:ext>
            </a:extLst>
          </p:cNvPr>
          <p:cNvSpPr txBox="1">
            <a:spLocks/>
          </p:cNvSpPr>
          <p:nvPr/>
        </p:nvSpPr>
        <p:spPr>
          <a:xfrm>
            <a:off x="3143210" y="11774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b="1" dirty="0">
                <a:solidFill>
                  <a:srgbClr val="C00000"/>
                </a:solidFill>
                <a:latin typeface="Avenir Light" panose="020B0402020203020204" pitchFamily="34" charset="77"/>
              </a:rPr>
              <a:t>End-to-end neural systems</a:t>
            </a:r>
            <a:endParaRPr lang="en-US" dirty="0">
              <a:latin typeface="Avenir Light" panose="020B0402020203020204" pitchFamily="34" charset="77"/>
            </a:endParaRPr>
          </a:p>
        </p:txBody>
      </p:sp>
    </p:spTree>
    <p:extLst>
      <p:ext uri="{BB962C8B-B14F-4D97-AF65-F5344CB8AC3E}">
        <p14:creationId xmlns:p14="http://schemas.microsoft.com/office/powerpoint/2010/main" val="40443723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79</a:t>
            </a:fld>
            <a:endParaRPr lang="en-US"/>
          </a:p>
        </p:txBody>
      </p:sp>
      <p:sp>
        <p:nvSpPr>
          <p:cNvPr id="2" name="Rectangle 1">
            <a:extLst>
              <a:ext uri="{FF2B5EF4-FFF2-40B4-BE49-F238E27FC236}">
                <a16:creationId xmlns:a16="http://schemas.microsoft.com/office/drawing/2014/main" id="{3FB03CEF-4FB3-D841-B490-FE0FF912ED2F}"/>
              </a:ext>
            </a:extLst>
          </p:cNvPr>
          <p:cNvSpPr/>
          <p:nvPr/>
        </p:nvSpPr>
        <p:spPr>
          <a:xfrm>
            <a:off x="152400" y="6400412"/>
            <a:ext cx="4965700" cy="276999"/>
          </a:xfrm>
          <a:prstGeom prst="rect">
            <a:avLst/>
          </a:prstGeom>
        </p:spPr>
        <p:txBody>
          <a:bodyPr wrap="square">
            <a:spAutoFit/>
          </a:bodyPr>
          <a:lstStyle/>
          <a:p>
            <a:r>
              <a:rPr lang="en-US" sz="1200" dirty="0">
                <a:latin typeface="Avenir Book" panose="02000503020000020003" pitchFamily="2" charset="0"/>
              </a:rPr>
              <a:t>End-to-end Neural Coreference Resolution. Lee et al. EMNLP 2017.</a:t>
            </a:r>
          </a:p>
        </p:txBody>
      </p:sp>
      <p:pic>
        <p:nvPicPr>
          <p:cNvPr id="5" name="Picture 4">
            <a:extLst>
              <a:ext uri="{FF2B5EF4-FFF2-40B4-BE49-F238E27FC236}">
                <a16:creationId xmlns:a16="http://schemas.microsoft.com/office/drawing/2014/main" id="{92339CCF-86EC-FB4E-BC6D-139DA2330F76}"/>
              </a:ext>
            </a:extLst>
          </p:cNvPr>
          <p:cNvPicPr>
            <a:picLocks noChangeAspect="1"/>
          </p:cNvPicPr>
          <p:nvPr/>
        </p:nvPicPr>
        <p:blipFill>
          <a:blip r:embed="rId2"/>
          <a:stretch>
            <a:fillRect/>
          </a:stretch>
        </p:blipFill>
        <p:spPr>
          <a:xfrm>
            <a:off x="2730500" y="1981200"/>
            <a:ext cx="6527800" cy="3860800"/>
          </a:xfrm>
          <a:prstGeom prst="rect">
            <a:avLst/>
          </a:prstGeom>
        </p:spPr>
      </p:pic>
      <p:sp>
        <p:nvSpPr>
          <p:cNvPr id="10" name="Rectangle 9">
            <a:extLst>
              <a:ext uri="{FF2B5EF4-FFF2-40B4-BE49-F238E27FC236}">
                <a16:creationId xmlns:a16="http://schemas.microsoft.com/office/drawing/2014/main" id="{0C8E057C-6A75-4C40-A986-BD976E7231D1}"/>
              </a:ext>
            </a:extLst>
          </p:cNvPr>
          <p:cNvSpPr/>
          <p:nvPr/>
        </p:nvSpPr>
        <p:spPr>
          <a:xfrm>
            <a:off x="206716" y="278947"/>
            <a:ext cx="2936494" cy="461665"/>
          </a:xfrm>
          <a:prstGeom prst="rect">
            <a:avLst/>
          </a:prstGeom>
        </p:spPr>
        <p:txBody>
          <a:bodyPr wrap="square" anchor="b">
            <a:spAutoFit/>
          </a:bodyPr>
          <a:lstStyle/>
          <a:p>
            <a:r>
              <a:rPr lang="en-US" sz="2400" b="1" dirty="0">
                <a:solidFill>
                  <a:schemeClr val="accent5">
                    <a:lumMod val="50000"/>
                  </a:schemeClr>
                </a:solidFill>
                <a:latin typeface="Avenir Book" panose="02000503020000020003" pitchFamily="2" charset="0"/>
              </a:rPr>
              <a:t>Entity</a:t>
            </a:r>
            <a:r>
              <a:rPr lang="en-US" sz="2400" b="1" dirty="0">
                <a:solidFill>
                  <a:schemeClr val="tx1">
                    <a:lumMod val="75000"/>
                    <a:lumOff val="25000"/>
                  </a:schemeClr>
                </a:solidFill>
                <a:latin typeface="Avenir Book" panose="02000503020000020003" pitchFamily="2" charset="0"/>
              </a:rPr>
              <a:t> Coreference</a:t>
            </a:r>
          </a:p>
        </p:txBody>
      </p:sp>
      <p:sp>
        <p:nvSpPr>
          <p:cNvPr id="12" name="Rectangle 11">
            <a:extLst>
              <a:ext uri="{FF2B5EF4-FFF2-40B4-BE49-F238E27FC236}">
                <a16:creationId xmlns:a16="http://schemas.microsoft.com/office/drawing/2014/main" id="{2EBFF1CF-86DD-724D-AB98-161459B1C1A6}"/>
              </a:ext>
            </a:extLst>
          </p:cNvPr>
          <p:cNvSpPr/>
          <p:nvPr/>
        </p:nvSpPr>
        <p:spPr>
          <a:xfrm>
            <a:off x="297294" y="740612"/>
            <a:ext cx="2572906" cy="11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14" name="Content Placeholder 2">
            <a:extLst>
              <a:ext uri="{FF2B5EF4-FFF2-40B4-BE49-F238E27FC236}">
                <a16:creationId xmlns:a16="http://schemas.microsoft.com/office/drawing/2014/main" id="{E620A651-7C69-4442-865F-F11B1258BE7B}"/>
              </a:ext>
            </a:extLst>
          </p:cNvPr>
          <p:cNvSpPr txBox="1">
            <a:spLocks/>
          </p:cNvSpPr>
          <p:nvPr/>
        </p:nvSpPr>
        <p:spPr>
          <a:xfrm>
            <a:off x="3244810" y="766012"/>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b="1" dirty="0">
                <a:solidFill>
                  <a:srgbClr val="C00000"/>
                </a:solidFill>
                <a:latin typeface="Avenir Light" panose="020B0402020203020204" pitchFamily="34" charset="77"/>
              </a:rPr>
              <a:t>End-to-end</a:t>
            </a:r>
            <a:endParaRPr lang="en-US" dirty="0">
              <a:latin typeface="Avenir Light" panose="020B0402020203020204" pitchFamily="34" charset="77"/>
            </a:endParaRPr>
          </a:p>
        </p:txBody>
      </p:sp>
    </p:spTree>
    <p:extLst>
      <p:ext uri="{BB962C8B-B14F-4D97-AF65-F5344CB8AC3E}">
        <p14:creationId xmlns:p14="http://schemas.microsoft.com/office/powerpoint/2010/main" val="4257242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921-67AB-D84C-A73D-BD825F2BFDF8}"/>
              </a:ext>
            </a:extLst>
          </p:cNvPr>
          <p:cNvSpPr>
            <a:spLocks noGrp="1"/>
          </p:cNvSpPr>
          <p:nvPr>
            <p:ph type="title"/>
          </p:nvPr>
        </p:nvSpPr>
        <p:spPr>
          <a:xfrm>
            <a:off x="214785" y="196293"/>
            <a:ext cx="3871077" cy="670494"/>
          </a:xfrm>
        </p:spPr>
        <p:txBody>
          <a:bodyPr anchor="b">
            <a:normAutofit/>
          </a:bodyPr>
          <a:lstStyle/>
          <a:p>
            <a:r>
              <a:rPr lang="en-US" sz="3200" b="1" dirty="0"/>
              <a:t>Discourse</a:t>
            </a:r>
          </a:p>
        </p:txBody>
      </p:sp>
      <p:sp>
        <p:nvSpPr>
          <p:cNvPr id="13" name="Rectangle 12">
            <a:extLst>
              <a:ext uri="{FF2B5EF4-FFF2-40B4-BE49-F238E27FC236}">
                <a16:creationId xmlns:a16="http://schemas.microsoft.com/office/drawing/2014/main" id="{150D59E5-4916-5C4E-A478-6A350CD3FD7E}"/>
              </a:ext>
            </a:extLst>
          </p:cNvPr>
          <p:cNvSpPr/>
          <p:nvPr/>
        </p:nvSpPr>
        <p:spPr>
          <a:xfrm>
            <a:off x="335394" y="847064"/>
            <a:ext cx="1748049" cy="752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D672505C-1E0F-454F-BB67-51E6A5EE9A32}"/>
              </a:ext>
            </a:extLst>
          </p:cNvPr>
          <p:cNvSpPr>
            <a:spLocks noGrp="1"/>
          </p:cNvSpPr>
          <p:nvPr>
            <p:ph type="sldNum" sz="quarter" idx="12"/>
          </p:nvPr>
        </p:nvSpPr>
        <p:spPr>
          <a:xfrm>
            <a:off x="9194800" y="6356350"/>
            <a:ext cx="2743200" cy="365125"/>
          </a:xfrm>
        </p:spPr>
        <p:txBody>
          <a:bodyPr/>
          <a:lstStyle/>
          <a:p>
            <a:fld id="{6BCA73C5-4051-2D45-AC51-FD5A1C1C157A}" type="slidenum">
              <a:rPr lang="en-US" smtClean="0"/>
              <a:t>8</a:t>
            </a:fld>
            <a:endParaRPr lang="en-US"/>
          </a:p>
        </p:txBody>
      </p:sp>
      <p:sp>
        <p:nvSpPr>
          <p:cNvPr id="21" name="TextBox 20">
            <a:extLst>
              <a:ext uri="{FF2B5EF4-FFF2-40B4-BE49-F238E27FC236}">
                <a16:creationId xmlns:a16="http://schemas.microsoft.com/office/drawing/2014/main" id="{299F9D0B-BDB0-0245-A910-6AB4BD5E5779}"/>
              </a:ext>
            </a:extLst>
          </p:cNvPr>
          <p:cNvSpPr txBox="1"/>
          <p:nvPr/>
        </p:nvSpPr>
        <p:spPr>
          <a:xfrm>
            <a:off x="1142164" y="1403084"/>
            <a:ext cx="9907672" cy="954107"/>
          </a:xfrm>
          <a:prstGeom prst="rect">
            <a:avLst/>
          </a:prstGeom>
          <a:noFill/>
        </p:spPr>
        <p:txBody>
          <a:bodyPr wrap="square" rtlCol="0">
            <a:spAutoFit/>
          </a:bodyPr>
          <a:lstStyle/>
          <a:p>
            <a:pPr algn="ctr"/>
            <a:r>
              <a:rPr lang="en-US" sz="2800" dirty="0">
                <a:latin typeface="Avenir Next" panose="020B0503020202020204" pitchFamily="34" charset="0"/>
              </a:rPr>
              <a:t>Also necessary for </a:t>
            </a:r>
            <a:r>
              <a:rPr lang="en-US" sz="2800" dirty="0">
                <a:solidFill>
                  <a:srgbClr val="C00000"/>
                </a:solidFill>
                <a:latin typeface="Avenir Next" panose="020B0503020202020204" pitchFamily="34" charset="0"/>
              </a:rPr>
              <a:t>information retrieval</a:t>
            </a:r>
            <a:r>
              <a:rPr lang="en-US" sz="2800" dirty="0">
                <a:latin typeface="Avenir Next" panose="020B0503020202020204" pitchFamily="34" charset="0"/>
              </a:rPr>
              <a:t>, </a:t>
            </a:r>
            <a:r>
              <a:rPr lang="en-US" sz="2800" dirty="0">
                <a:solidFill>
                  <a:srgbClr val="C00000"/>
                </a:solidFill>
                <a:latin typeface="Avenir Next" panose="020B0503020202020204" pitchFamily="34" charset="0"/>
              </a:rPr>
              <a:t>question-answering</a:t>
            </a:r>
            <a:r>
              <a:rPr lang="en-US" sz="2800" dirty="0">
                <a:latin typeface="Avenir Next" panose="020B0503020202020204" pitchFamily="34" charset="0"/>
              </a:rPr>
              <a:t>, </a:t>
            </a:r>
            <a:r>
              <a:rPr lang="en-US" sz="2800" dirty="0">
                <a:solidFill>
                  <a:srgbClr val="C00000"/>
                </a:solidFill>
                <a:latin typeface="Avenir Next" panose="020B0503020202020204" pitchFamily="34" charset="0"/>
              </a:rPr>
              <a:t>document summarization</a:t>
            </a:r>
            <a:r>
              <a:rPr lang="en-US" sz="2800" dirty="0">
                <a:latin typeface="Avenir Next" panose="020B0503020202020204" pitchFamily="34" charset="0"/>
              </a:rPr>
              <a:t>, </a:t>
            </a:r>
            <a:r>
              <a:rPr lang="en-US" sz="2800" dirty="0" err="1">
                <a:latin typeface="Avenir Next" panose="020B0503020202020204" pitchFamily="34" charset="0"/>
              </a:rPr>
              <a:t>etc</a:t>
            </a:r>
            <a:endParaRPr lang="en-US" sz="2800" dirty="0">
              <a:latin typeface="Avenir Next" panose="020B0503020202020204" pitchFamily="34" charset="0"/>
            </a:endParaRPr>
          </a:p>
        </p:txBody>
      </p:sp>
      <p:sp>
        <p:nvSpPr>
          <p:cNvPr id="9" name="Rectangle 8">
            <a:extLst>
              <a:ext uri="{FF2B5EF4-FFF2-40B4-BE49-F238E27FC236}">
                <a16:creationId xmlns:a16="http://schemas.microsoft.com/office/drawing/2014/main" id="{CAAD8281-333D-2240-A6A8-D57D8E8CD91C}"/>
              </a:ext>
            </a:extLst>
          </p:cNvPr>
          <p:cNvSpPr/>
          <p:nvPr/>
        </p:nvSpPr>
        <p:spPr>
          <a:xfrm>
            <a:off x="2083443" y="4724868"/>
            <a:ext cx="4260531" cy="369332"/>
          </a:xfrm>
          <a:prstGeom prst="rect">
            <a:avLst/>
          </a:prstGeom>
        </p:spPr>
        <p:txBody>
          <a:bodyPr wrap="square">
            <a:spAutoFit/>
          </a:bodyPr>
          <a:lstStyle/>
          <a:p>
            <a:r>
              <a:rPr lang="en-US" i="1" dirty="0">
                <a:solidFill>
                  <a:schemeClr val="accent5">
                    <a:lumMod val="75000"/>
                  </a:schemeClr>
                </a:solidFill>
                <a:latin typeface="Avenir Light" panose="020B0402020203020204" pitchFamily="34" charset="77"/>
              </a:rPr>
              <a:t>“TL;DR crypto stocks are surging”</a:t>
            </a:r>
            <a:endParaRPr lang="en-US" i="1" dirty="0">
              <a:solidFill>
                <a:schemeClr val="accent5">
                  <a:lumMod val="75000"/>
                </a:schemeClr>
              </a:solidFill>
            </a:endParaRPr>
          </a:p>
        </p:txBody>
      </p:sp>
      <p:pic>
        <p:nvPicPr>
          <p:cNvPr id="11" name="Picture 10">
            <a:extLst>
              <a:ext uri="{FF2B5EF4-FFF2-40B4-BE49-F238E27FC236}">
                <a16:creationId xmlns:a16="http://schemas.microsoft.com/office/drawing/2014/main" id="{BB5F4DB7-86A2-6F49-9694-258C12BE239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4003" y="3019314"/>
            <a:ext cx="1142656" cy="1481496"/>
          </a:xfrm>
          <a:prstGeom prst="rect">
            <a:avLst/>
          </a:prstGeom>
        </p:spPr>
      </p:pic>
      <p:pic>
        <p:nvPicPr>
          <p:cNvPr id="12" name="Picture 11">
            <a:extLst>
              <a:ext uri="{FF2B5EF4-FFF2-40B4-BE49-F238E27FC236}">
                <a16:creationId xmlns:a16="http://schemas.microsoft.com/office/drawing/2014/main" id="{A64F9E78-8217-2E4D-991A-03DC5592C3B7}"/>
              </a:ext>
            </a:extLst>
          </p:cNvPr>
          <p:cNvPicPr>
            <a:picLocks noChangeAspect="1"/>
          </p:cNvPicPr>
          <p:nvPr/>
        </p:nvPicPr>
        <p:blipFill>
          <a:blip r:embed="rId4"/>
          <a:stretch>
            <a:fillRect/>
          </a:stretch>
        </p:blipFill>
        <p:spPr>
          <a:xfrm>
            <a:off x="5930900" y="3181679"/>
            <a:ext cx="3835400" cy="769562"/>
          </a:xfrm>
          <a:prstGeom prst="rect">
            <a:avLst/>
          </a:prstGeom>
        </p:spPr>
      </p:pic>
      <p:sp>
        <p:nvSpPr>
          <p:cNvPr id="15" name="Rectangle 14">
            <a:extLst>
              <a:ext uri="{FF2B5EF4-FFF2-40B4-BE49-F238E27FC236}">
                <a16:creationId xmlns:a16="http://schemas.microsoft.com/office/drawing/2014/main" id="{7325E4F7-5987-2A49-857B-8CCEEEA72AF7}"/>
              </a:ext>
            </a:extLst>
          </p:cNvPr>
          <p:cNvSpPr/>
          <p:nvPr/>
        </p:nvSpPr>
        <p:spPr>
          <a:xfrm>
            <a:off x="140335" y="6154696"/>
            <a:ext cx="8065477" cy="276999"/>
          </a:xfrm>
          <a:prstGeom prst="rect">
            <a:avLst/>
          </a:prstGeom>
        </p:spPr>
        <p:txBody>
          <a:bodyPr wrap="square">
            <a:spAutoFit/>
          </a:bodyPr>
          <a:lstStyle/>
          <a:p>
            <a:r>
              <a:rPr lang="en-US" sz="1200" dirty="0">
                <a:solidFill>
                  <a:schemeClr val="bg2">
                    <a:lumMod val="25000"/>
                  </a:schemeClr>
                </a:solidFill>
                <a:latin typeface="Avenir Book" panose="02000503020000020003" pitchFamily="2" charset="0"/>
              </a:rPr>
              <a:t>Question answering based on semantic structures. Narayanan and Harabagiu, 2004</a:t>
            </a:r>
          </a:p>
        </p:txBody>
      </p:sp>
      <p:sp>
        <p:nvSpPr>
          <p:cNvPr id="16" name="Rectangle 15">
            <a:extLst>
              <a:ext uri="{FF2B5EF4-FFF2-40B4-BE49-F238E27FC236}">
                <a16:creationId xmlns:a16="http://schemas.microsoft.com/office/drawing/2014/main" id="{BB9D1B8E-652B-9C4F-9120-A88403A848FF}"/>
              </a:ext>
            </a:extLst>
          </p:cNvPr>
          <p:cNvSpPr/>
          <p:nvPr/>
        </p:nvSpPr>
        <p:spPr>
          <a:xfrm>
            <a:off x="140335" y="5933495"/>
            <a:ext cx="6745344" cy="276999"/>
          </a:xfrm>
          <a:prstGeom prst="rect">
            <a:avLst/>
          </a:prstGeom>
        </p:spPr>
        <p:txBody>
          <a:bodyPr wrap="square">
            <a:spAutoFit/>
          </a:bodyPr>
          <a:lstStyle/>
          <a:p>
            <a:r>
              <a:rPr lang="en-US" sz="1200" dirty="0">
                <a:solidFill>
                  <a:schemeClr val="bg2">
                    <a:lumMod val="25000"/>
                  </a:schemeClr>
                </a:solidFill>
                <a:latin typeface="Avenir Book" panose="02000503020000020003" pitchFamily="2" charset="0"/>
              </a:rPr>
              <a:t>Event coreference for information extraction. Humphreys et al., 1997</a:t>
            </a:r>
          </a:p>
        </p:txBody>
      </p:sp>
      <p:sp>
        <p:nvSpPr>
          <p:cNvPr id="17" name="Rectangle 16">
            <a:extLst>
              <a:ext uri="{FF2B5EF4-FFF2-40B4-BE49-F238E27FC236}">
                <a16:creationId xmlns:a16="http://schemas.microsoft.com/office/drawing/2014/main" id="{FA55CE6C-D540-A34E-8206-5AD862B472EC}"/>
              </a:ext>
            </a:extLst>
          </p:cNvPr>
          <p:cNvSpPr/>
          <p:nvPr/>
        </p:nvSpPr>
        <p:spPr>
          <a:xfrm>
            <a:off x="140335" y="6375897"/>
            <a:ext cx="6968083" cy="276999"/>
          </a:xfrm>
          <a:prstGeom prst="rect">
            <a:avLst/>
          </a:prstGeom>
        </p:spPr>
        <p:txBody>
          <a:bodyPr wrap="square">
            <a:spAutoFit/>
          </a:bodyPr>
          <a:lstStyle/>
          <a:p>
            <a:r>
              <a:rPr lang="en-US" sz="1200" dirty="0">
                <a:solidFill>
                  <a:schemeClr val="bg2">
                    <a:lumMod val="25000"/>
                  </a:schemeClr>
                </a:solidFill>
                <a:latin typeface="Avenir Book" panose="02000503020000020003" pitchFamily="2" charset="0"/>
              </a:rPr>
              <a:t>Sub-event based multi-document summarization. Daniel et al., 2003</a:t>
            </a:r>
          </a:p>
        </p:txBody>
      </p:sp>
    </p:spTree>
    <p:extLst>
      <p:ext uri="{BB962C8B-B14F-4D97-AF65-F5344CB8AC3E}">
        <p14:creationId xmlns:p14="http://schemas.microsoft.com/office/powerpoint/2010/main" val="6235751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80</a:t>
            </a:fld>
            <a:endParaRPr lang="en-US"/>
          </a:p>
        </p:txBody>
      </p:sp>
      <p:sp>
        <p:nvSpPr>
          <p:cNvPr id="8" name="Content Placeholder 2">
            <a:extLst>
              <a:ext uri="{FF2B5EF4-FFF2-40B4-BE49-F238E27FC236}">
                <a16:creationId xmlns:a16="http://schemas.microsoft.com/office/drawing/2014/main" id="{54C5F060-AE83-9643-9C9E-1E2D77C9A67E}"/>
              </a:ext>
            </a:extLst>
          </p:cNvPr>
          <p:cNvSpPr txBox="1">
            <a:spLocks/>
          </p:cNvSpPr>
          <p:nvPr/>
        </p:nvSpPr>
        <p:spPr>
          <a:xfrm>
            <a:off x="3143210" y="11774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b="1" dirty="0">
                <a:solidFill>
                  <a:srgbClr val="C00000"/>
                </a:solidFill>
                <a:latin typeface="Avenir Light" panose="020B0402020203020204" pitchFamily="34" charset="77"/>
              </a:rPr>
              <a:t>Uses several important features</a:t>
            </a:r>
            <a:endParaRPr lang="en-US" dirty="0">
              <a:latin typeface="Avenir Light" panose="020B0402020203020204" pitchFamily="34" charset="77"/>
            </a:endParaRPr>
          </a:p>
        </p:txBody>
      </p:sp>
      <p:sp>
        <p:nvSpPr>
          <p:cNvPr id="2" name="Rectangle 1">
            <a:extLst>
              <a:ext uri="{FF2B5EF4-FFF2-40B4-BE49-F238E27FC236}">
                <a16:creationId xmlns:a16="http://schemas.microsoft.com/office/drawing/2014/main" id="{3FB03CEF-4FB3-D841-B490-FE0FF912ED2F}"/>
              </a:ext>
            </a:extLst>
          </p:cNvPr>
          <p:cNvSpPr/>
          <p:nvPr/>
        </p:nvSpPr>
        <p:spPr>
          <a:xfrm>
            <a:off x="152400" y="6400412"/>
            <a:ext cx="4965700" cy="276999"/>
          </a:xfrm>
          <a:prstGeom prst="rect">
            <a:avLst/>
          </a:prstGeom>
        </p:spPr>
        <p:txBody>
          <a:bodyPr wrap="square">
            <a:spAutoFit/>
          </a:bodyPr>
          <a:lstStyle/>
          <a:p>
            <a:r>
              <a:rPr lang="en-US" sz="1200" dirty="0">
                <a:latin typeface="Avenir Book" panose="02000503020000020003" pitchFamily="2" charset="0"/>
              </a:rPr>
              <a:t>End-to-end Neural Coreference Resolution. Lee et al. EMNLP 2017.</a:t>
            </a:r>
          </a:p>
        </p:txBody>
      </p:sp>
      <p:pic>
        <p:nvPicPr>
          <p:cNvPr id="4" name="Picture 3">
            <a:extLst>
              <a:ext uri="{FF2B5EF4-FFF2-40B4-BE49-F238E27FC236}">
                <a16:creationId xmlns:a16="http://schemas.microsoft.com/office/drawing/2014/main" id="{173F9FB3-8433-7744-A32B-47B1CC4288A6}"/>
              </a:ext>
            </a:extLst>
          </p:cNvPr>
          <p:cNvPicPr>
            <a:picLocks noChangeAspect="1"/>
          </p:cNvPicPr>
          <p:nvPr/>
        </p:nvPicPr>
        <p:blipFill>
          <a:blip r:embed="rId2"/>
          <a:stretch>
            <a:fillRect/>
          </a:stretch>
        </p:blipFill>
        <p:spPr>
          <a:xfrm>
            <a:off x="3213100" y="1771456"/>
            <a:ext cx="5765800" cy="3695700"/>
          </a:xfrm>
          <a:prstGeom prst="rect">
            <a:avLst/>
          </a:prstGeom>
        </p:spPr>
      </p:pic>
      <p:sp>
        <p:nvSpPr>
          <p:cNvPr id="10" name="Rectangle 9">
            <a:extLst>
              <a:ext uri="{FF2B5EF4-FFF2-40B4-BE49-F238E27FC236}">
                <a16:creationId xmlns:a16="http://schemas.microsoft.com/office/drawing/2014/main" id="{E38A653B-53CB-0D43-B9E5-A6CAEBA45F47}"/>
              </a:ext>
            </a:extLst>
          </p:cNvPr>
          <p:cNvSpPr/>
          <p:nvPr/>
        </p:nvSpPr>
        <p:spPr>
          <a:xfrm>
            <a:off x="206716" y="278947"/>
            <a:ext cx="2936494" cy="461665"/>
          </a:xfrm>
          <a:prstGeom prst="rect">
            <a:avLst/>
          </a:prstGeom>
        </p:spPr>
        <p:txBody>
          <a:bodyPr wrap="square" anchor="b">
            <a:spAutoFit/>
          </a:bodyPr>
          <a:lstStyle/>
          <a:p>
            <a:r>
              <a:rPr lang="en-US" sz="2400" b="1" dirty="0">
                <a:solidFill>
                  <a:schemeClr val="accent5">
                    <a:lumMod val="50000"/>
                  </a:schemeClr>
                </a:solidFill>
                <a:latin typeface="Avenir Book" panose="02000503020000020003" pitchFamily="2" charset="0"/>
              </a:rPr>
              <a:t>Entity</a:t>
            </a:r>
            <a:r>
              <a:rPr lang="en-US" sz="2400" b="1" dirty="0">
                <a:solidFill>
                  <a:schemeClr val="tx1">
                    <a:lumMod val="75000"/>
                    <a:lumOff val="25000"/>
                  </a:schemeClr>
                </a:solidFill>
                <a:latin typeface="Avenir Book" panose="02000503020000020003" pitchFamily="2" charset="0"/>
              </a:rPr>
              <a:t> Coreference</a:t>
            </a:r>
          </a:p>
        </p:txBody>
      </p:sp>
      <p:sp>
        <p:nvSpPr>
          <p:cNvPr id="12" name="Rectangle 11">
            <a:extLst>
              <a:ext uri="{FF2B5EF4-FFF2-40B4-BE49-F238E27FC236}">
                <a16:creationId xmlns:a16="http://schemas.microsoft.com/office/drawing/2014/main" id="{63AC6836-31EE-5C41-834C-0B18334EA44D}"/>
              </a:ext>
            </a:extLst>
          </p:cNvPr>
          <p:cNvSpPr/>
          <p:nvPr/>
        </p:nvSpPr>
        <p:spPr>
          <a:xfrm>
            <a:off x="297294" y="740612"/>
            <a:ext cx="2572906" cy="11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Tree>
    <p:extLst>
      <p:ext uri="{BB962C8B-B14F-4D97-AF65-F5344CB8AC3E}">
        <p14:creationId xmlns:p14="http://schemas.microsoft.com/office/powerpoint/2010/main" val="11242715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81</a:t>
            </a:fld>
            <a:endParaRPr lang="en-US"/>
          </a:p>
        </p:txBody>
      </p:sp>
      <p:sp>
        <p:nvSpPr>
          <p:cNvPr id="6" name="Right Arrow 5">
            <a:extLst>
              <a:ext uri="{FF2B5EF4-FFF2-40B4-BE49-F238E27FC236}">
                <a16:creationId xmlns:a16="http://schemas.microsoft.com/office/drawing/2014/main" id="{433AD657-C369-5648-BACE-DF235DBD6B14}"/>
              </a:ext>
            </a:extLst>
          </p:cNvPr>
          <p:cNvSpPr/>
          <p:nvPr/>
        </p:nvSpPr>
        <p:spPr>
          <a:xfrm rot="16200000">
            <a:off x="3805979" y="5913588"/>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32D1871F-AEB4-074B-8C1D-E257C7691C99}"/>
              </a:ext>
            </a:extLst>
          </p:cNvPr>
          <p:cNvSpPr txBox="1">
            <a:spLocks/>
          </p:cNvSpPr>
          <p:nvPr/>
        </p:nvSpPr>
        <p:spPr>
          <a:xfrm>
            <a:off x="3632910" y="611629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600" b="1" dirty="0">
                <a:latin typeface="Avenir Light" panose="020B0402020203020204" pitchFamily="34" charset="77"/>
              </a:rPr>
              <a:t>The</a:t>
            </a:r>
          </a:p>
        </p:txBody>
      </p:sp>
      <p:sp>
        <p:nvSpPr>
          <p:cNvPr id="8" name="Content Placeholder 2">
            <a:extLst>
              <a:ext uri="{FF2B5EF4-FFF2-40B4-BE49-F238E27FC236}">
                <a16:creationId xmlns:a16="http://schemas.microsoft.com/office/drawing/2014/main" id="{571DD9AB-4AD4-4C43-89AE-E1E8B3CF42A0}"/>
              </a:ext>
            </a:extLst>
          </p:cNvPr>
          <p:cNvSpPr txBox="1">
            <a:spLocks/>
          </p:cNvSpPr>
          <p:nvPr/>
        </p:nvSpPr>
        <p:spPr>
          <a:xfrm>
            <a:off x="4752704" y="6139690"/>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600" b="1" dirty="0">
                <a:latin typeface="Avenir Light" panose="020B0402020203020204" pitchFamily="34" charset="77"/>
              </a:rPr>
              <a:t>Ever</a:t>
            </a:r>
          </a:p>
        </p:txBody>
      </p:sp>
      <p:sp>
        <p:nvSpPr>
          <p:cNvPr id="9" name="Content Placeholder 2">
            <a:extLst>
              <a:ext uri="{FF2B5EF4-FFF2-40B4-BE49-F238E27FC236}">
                <a16:creationId xmlns:a16="http://schemas.microsoft.com/office/drawing/2014/main" id="{5DAA49E3-6546-3443-AB51-8EEADE44BECF}"/>
              </a:ext>
            </a:extLst>
          </p:cNvPr>
          <p:cNvSpPr txBox="1">
            <a:spLocks/>
          </p:cNvSpPr>
          <p:nvPr/>
        </p:nvSpPr>
        <p:spPr>
          <a:xfrm>
            <a:off x="6203662" y="6103495"/>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600" b="1" dirty="0">
                <a:latin typeface="Avenir Light" panose="020B0402020203020204" pitchFamily="34" charset="77"/>
              </a:rPr>
              <a:t>Given</a:t>
            </a:r>
          </a:p>
        </p:txBody>
      </p:sp>
      <p:sp>
        <p:nvSpPr>
          <p:cNvPr id="10" name="Content Placeholder 2">
            <a:extLst>
              <a:ext uri="{FF2B5EF4-FFF2-40B4-BE49-F238E27FC236}">
                <a16:creationId xmlns:a16="http://schemas.microsoft.com/office/drawing/2014/main" id="{B3BAFF8D-0CA6-F140-95BF-521DBFFF5825}"/>
              </a:ext>
            </a:extLst>
          </p:cNvPr>
          <p:cNvSpPr txBox="1">
            <a:spLocks/>
          </p:cNvSpPr>
          <p:nvPr/>
        </p:nvSpPr>
        <p:spPr>
          <a:xfrm>
            <a:off x="7863489" y="6108014"/>
            <a:ext cx="568938" cy="3040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600" b="1" dirty="0">
                <a:latin typeface="Avenir Light" panose="020B0402020203020204" pitchFamily="34" charset="77"/>
              </a:rPr>
              <a:t>has</a:t>
            </a:r>
          </a:p>
        </p:txBody>
      </p:sp>
      <p:sp>
        <p:nvSpPr>
          <p:cNvPr id="11" name="Rectangle 10">
            <a:extLst>
              <a:ext uri="{FF2B5EF4-FFF2-40B4-BE49-F238E27FC236}">
                <a16:creationId xmlns:a16="http://schemas.microsoft.com/office/drawing/2014/main" id="{2777277D-CDAA-5A42-BDB9-01D341EEC17E}"/>
              </a:ext>
            </a:extLst>
          </p:cNvPr>
          <p:cNvSpPr/>
          <p:nvPr/>
        </p:nvSpPr>
        <p:spPr>
          <a:xfrm>
            <a:off x="3826947" y="6295675"/>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x</a:t>
            </a:r>
            <a:r>
              <a:rPr lang="en-US" sz="2000" baseline="-25000" dirty="0">
                <a:solidFill>
                  <a:srgbClr val="0070C0"/>
                </a:solidFill>
                <a:latin typeface="Avenir Medium" panose="02000503020000020003" pitchFamily="2" charset="0"/>
              </a:rPr>
              <a:t>1</a:t>
            </a:r>
            <a:endParaRPr lang="en-US" sz="2000" dirty="0">
              <a:solidFill>
                <a:srgbClr val="0070C0"/>
              </a:solidFill>
            </a:endParaRPr>
          </a:p>
        </p:txBody>
      </p:sp>
      <p:sp>
        <p:nvSpPr>
          <p:cNvPr id="12" name="Rectangle 11">
            <a:extLst>
              <a:ext uri="{FF2B5EF4-FFF2-40B4-BE49-F238E27FC236}">
                <a16:creationId xmlns:a16="http://schemas.microsoft.com/office/drawing/2014/main" id="{D040FAAA-0D53-8344-8B88-6E09F0CC8146}"/>
              </a:ext>
            </a:extLst>
          </p:cNvPr>
          <p:cNvSpPr/>
          <p:nvPr/>
        </p:nvSpPr>
        <p:spPr>
          <a:xfrm>
            <a:off x="5187072" y="6293069"/>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x</a:t>
            </a:r>
            <a:r>
              <a:rPr lang="en-US" sz="2000" baseline="-25000" dirty="0">
                <a:solidFill>
                  <a:srgbClr val="0070C0"/>
                </a:solidFill>
                <a:latin typeface="Avenir Medium" panose="02000503020000020003" pitchFamily="2" charset="0"/>
              </a:rPr>
              <a:t>2</a:t>
            </a:r>
            <a:endParaRPr lang="en-US" sz="2000" dirty="0">
              <a:solidFill>
                <a:srgbClr val="0070C0"/>
              </a:solidFill>
            </a:endParaRPr>
          </a:p>
        </p:txBody>
      </p:sp>
      <p:sp>
        <p:nvSpPr>
          <p:cNvPr id="13" name="Rectangle 12">
            <a:extLst>
              <a:ext uri="{FF2B5EF4-FFF2-40B4-BE49-F238E27FC236}">
                <a16:creationId xmlns:a16="http://schemas.microsoft.com/office/drawing/2014/main" id="{2B88A5AD-9335-4343-A548-C7F1163F6C14}"/>
              </a:ext>
            </a:extLst>
          </p:cNvPr>
          <p:cNvSpPr/>
          <p:nvPr/>
        </p:nvSpPr>
        <p:spPr>
          <a:xfrm>
            <a:off x="6592071" y="6301888"/>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x</a:t>
            </a:r>
            <a:r>
              <a:rPr lang="en-US" sz="2000" baseline="-25000" dirty="0">
                <a:solidFill>
                  <a:srgbClr val="0070C0"/>
                </a:solidFill>
                <a:latin typeface="Avenir Medium" panose="02000503020000020003" pitchFamily="2" charset="0"/>
              </a:rPr>
              <a:t>3</a:t>
            </a:r>
            <a:endParaRPr lang="en-US" sz="2000" dirty="0">
              <a:solidFill>
                <a:srgbClr val="0070C0"/>
              </a:solidFill>
            </a:endParaRPr>
          </a:p>
        </p:txBody>
      </p:sp>
      <p:sp>
        <p:nvSpPr>
          <p:cNvPr id="14" name="Rectangle 13">
            <a:extLst>
              <a:ext uri="{FF2B5EF4-FFF2-40B4-BE49-F238E27FC236}">
                <a16:creationId xmlns:a16="http://schemas.microsoft.com/office/drawing/2014/main" id="{4B67416A-F009-6642-8C86-223F555B2831}"/>
              </a:ext>
            </a:extLst>
          </p:cNvPr>
          <p:cNvSpPr/>
          <p:nvPr/>
        </p:nvSpPr>
        <p:spPr>
          <a:xfrm>
            <a:off x="7925463" y="6276596"/>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x</a:t>
            </a:r>
            <a:r>
              <a:rPr lang="en-US" sz="2000" baseline="-25000" dirty="0">
                <a:solidFill>
                  <a:srgbClr val="0070C0"/>
                </a:solidFill>
                <a:latin typeface="Avenir Medium" panose="02000503020000020003" pitchFamily="2" charset="0"/>
              </a:rPr>
              <a:t>4</a:t>
            </a:r>
            <a:endParaRPr lang="en-US" sz="2000" dirty="0">
              <a:solidFill>
                <a:srgbClr val="0070C0"/>
              </a:solidFill>
            </a:endParaRPr>
          </a:p>
        </p:txBody>
      </p:sp>
      <p:sp>
        <p:nvSpPr>
          <p:cNvPr id="15" name="Right Arrow 14">
            <a:extLst>
              <a:ext uri="{FF2B5EF4-FFF2-40B4-BE49-F238E27FC236}">
                <a16:creationId xmlns:a16="http://schemas.microsoft.com/office/drawing/2014/main" id="{30C4E11D-BEB5-324A-AA91-93C03CABBDA1}"/>
              </a:ext>
            </a:extLst>
          </p:cNvPr>
          <p:cNvSpPr/>
          <p:nvPr/>
        </p:nvSpPr>
        <p:spPr>
          <a:xfrm rot="16200000">
            <a:off x="5147623" y="5925264"/>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C395A4DE-C1FC-FF40-AA99-794230F063CE}"/>
              </a:ext>
            </a:extLst>
          </p:cNvPr>
          <p:cNvSpPr/>
          <p:nvPr/>
        </p:nvSpPr>
        <p:spPr>
          <a:xfrm rot="16200000">
            <a:off x="6576701" y="5916212"/>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F7F5DCA5-F815-4D47-8445-6DA6382DCF3A}"/>
              </a:ext>
            </a:extLst>
          </p:cNvPr>
          <p:cNvSpPr/>
          <p:nvPr/>
        </p:nvSpPr>
        <p:spPr>
          <a:xfrm rot="16200000">
            <a:off x="7949146" y="5915231"/>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5408375-3C83-704B-BD38-DD60CB35408B}"/>
              </a:ext>
            </a:extLst>
          </p:cNvPr>
          <p:cNvSpPr/>
          <p:nvPr/>
        </p:nvSpPr>
        <p:spPr>
          <a:xfrm>
            <a:off x="3780970" y="5171344"/>
            <a:ext cx="4662535" cy="590555"/>
          </a:xfrm>
          <a:prstGeom prst="rect">
            <a:avLst/>
          </a:prstGeom>
          <a:solidFill>
            <a:schemeClr val="accent3">
              <a:lumMod val="20000"/>
              <a:lumOff val="80000"/>
            </a:schemeClr>
          </a:solidFill>
          <a:ln w="349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B618E30-8C80-2445-B63A-6F05044FD9BD}"/>
              </a:ext>
            </a:extLst>
          </p:cNvPr>
          <p:cNvGrpSpPr/>
          <p:nvPr/>
        </p:nvGrpSpPr>
        <p:grpSpPr>
          <a:xfrm rot="16200000">
            <a:off x="5010896" y="2456415"/>
            <a:ext cx="701316" cy="175324"/>
            <a:chOff x="2297660" y="4140835"/>
            <a:chExt cx="1364224" cy="311369"/>
          </a:xfrm>
        </p:grpSpPr>
        <p:sp>
          <p:nvSpPr>
            <p:cNvPr id="20" name="Rounded Rectangle 19">
              <a:extLst>
                <a:ext uri="{FF2B5EF4-FFF2-40B4-BE49-F238E27FC236}">
                  <a16:creationId xmlns:a16="http://schemas.microsoft.com/office/drawing/2014/main" id="{5D66E519-4935-6E41-A299-44484140AF45}"/>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21A0B37-EE21-D741-9DBC-6A427E7B22EE}"/>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F329909-9533-BA4F-AEC0-24958B95F11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72D76EA-865E-0843-9E7E-6FD3F79E8F6A}"/>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233C0B0-FF1E-E74A-952C-4643853445E9}"/>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B8ADFFD-C5EF-ED41-82DB-62B2007CC6E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4504D2E8-8AA9-2847-8DDD-5F073FB5186D}"/>
              </a:ext>
            </a:extLst>
          </p:cNvPr>
          <p:cNvSpPr/>
          <p:nvPr/>
        </p:nvSpPr>
        <p:spPr>
          <a:xfrm>
            <a:off x="5185128" y="1739396"/>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r</a:t>
            </a:r>
            <a:r>
              <a:rPr lang="en-US" sz="2000" baseline="-25000" dirty="0">
                <a:solidFill>
                  <a:srgbClr val="0070C0"/>
                </a:solidFill>
                <a:latin typeface="Avenir Medium" panose="02000503020000020003" pitchFamily="2" charset="0"/>
              </a:rPr>
              <a:t>2</a:t>
            </a:r>
            <a:endParaRPr lang="en-US" sz="2000" dirty="0">
              <a:solidFill>
                <a:srgbClr val="0070C0"/>
              </a:solidFill>
            </a:endParaRPr>
          </a:p>
        </p:txBody>
      </p:sp>
      <p:grpSp>
        <p:nvGrpSpPr>
          <p:cNvPr id="27" name="Group 26">
            <a:extLst>
              <a:ext uri="{FF2B5EF4-FFF2-40B4-BE49-F238E27FC236}">
                <a16:creationId xmlns:a16="http://schemas.microsoft.com/office/drawing/2014/main" id="{5B76590D-8861-9345-BF12-3A60E21413FB}"/>
              </a:ext>
            </a:extLst>
          </p:cNvPr>
          <p:cNvGrpSpPr/>
          <p:nvPr/>
        </p:nvGrpSpPr>
        <p:grpSpPr>
          <a:xfrm rot="16200000">
            <a:off x="6424989" y="2472675"/>
            <a:ext cx="701316" cy="175324"/>
            <a:chOff x="2297660" y="4140835"/>
            <a:chExt cx="1364224" cy="311369"/>
          </a:xfrm>
        </p:grpSpPr>
        <p:sp>
          <p:nvSpPr>
            <p:cNvPr id="28" name="Rounded Rectangle 27">
              <a:extLst>
                <a:ext uri="{FF2B5EF4-FFF2-40B4-BE49-F238E27FC236}">
                  <a16:creationId xmlns:a16="http://schemas.microsoft.com/office/drawing/2014/main" id="{5AF762AF-DB1C-0E43-98C3-533B17ED95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2FAFE2B-8010-A742-B22C-0CBF859A4534}"/>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AD80EC1-7F23-1643-8911-8AE301684E92}"/>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5E9F5C9-DD84-EA4B-B534-D798B9C9EBC7}"/>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410E415-B028-C04B-A0C1-3F12D8BD0FA7}"/>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7CC9ED1-5C9F-E640-A4D0-F122103B4D58}"/>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0B801341-7509-7D43-87AB-E08C4B25CECB}"/>
              </a:ext>
            </a:extLst>
          </p:cNvPr>
          <p:cNvGrpSpPr/>
          <p:nvPr/>
        </p:nvGrpSpPr>
        <p:grpSpPr>
          <a:xfrm rot="16200000">
            <a:off x="7788033" y="2460114"/>
            <a:ext cx="701316" cy="175324"/>
            <a:chOff x="2297660" y="4140835"/>
            <a:chExt cx="1364224" cy="311369"/>
          </a:xfrm>
        </p:grpSpPr>
        <p:sp>
          <p:nvSpPr>
            <p:cNvPr id="36" name="Rounded Rectangle 35">
              <a:extLst>
                <a:ext uri="{FF2B5EF4-FFF2-40B4-BE49-F238E27FC236}">
                  <a16:creationId xmlns:a16="http://schemas.microsoft.com/office/drawing/2014/main" id="{1BFD466E-FFFE-A743-9E15-77CF2DEE6193}"/>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49B2386-96D2-1B43-B47F-D75C1C668F5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535F7F0-4946-1A44-81FF-4B6A8D72FC09}"/>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E5117DD-1038-9645-A96C-93DB5D9C5121}"/>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FF07014-B36B-8249-A3B3-E1C38449560B}"/>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7DEF51D-3CEE-3E44-80B1-9E8B34D35CD9}"/>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6EC1F135-9CE6-6740-BC27-FE4AC680CC48}"/>
              </a:ext>
            </a:extLst>
          </p:cNvPr>
          <p:cNvGrpSpPr/>
          <p:nvPr/>
        </p:nvGrpSpPr>
        <p:grpSpPr>
          <a:xfrm rot="16200000">
            <a:off x="3675465" y="2456415"/>
            <a:ext cx="701316" cy="175324"/>
            <a:chOff x="2297660" y="4140835"/>
            <a:chExt cx="1364224" cy="311369"/>
          </a:xfrm>
        </p:grpSpPr>
        <p:sp>
          <p:nvSpPr>
            <p:cNvPr id="43" name="Rounded Rectangle 42">
              <a:extLst>
                <a:ext uri="{FF2B5EF4-FFF2-40B4-BE49-F238E27FC236}">
                  <a16:creationId xmlns:a16="http://schemas.microsoft.com/office/drawing/2014/main" id="{A81229AC-DD7C-9F42-9DDC-EC7F33E69C9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77B93C7-120D-074E-BFC1-46659201254A}"/>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840DE23-B5BD-4949-8001-063699D5D78C}"/>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792110C-D82B-CE44-AA46-2510D2D13BD4}"/>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51947D2-635A-F84A-87F0-4255DF91A71F}"/>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61BCBCC-FD66-254B-98AD-F9EB370A10A9}"/>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48252ABF-968A-0B41-BB76-99B185C1DE96}"/>
              </a:ext>
            </a:extLst>
          </p:cNvPr>
          <p:cNvSpPr/>
          <p:nvPr/>
        </p:nvSpPr>
        <p:spPr>
          <a:xfrm>
            <a:off x="4792731" y="5221627"/>
            <a:ext cx="2573413" cy="4660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2">
            <a:extLst>
              <a:ext uri="{FF2B5EF4-FFF2-40B4-BE49-F238E27FC236}">
                <a16:creationId xmlns:a16="http://schemas.microsoft.com/office/drawing/2014/main" id="{284FF698-CA40-2E41-9CA2-25A659B54DED}"/>
              </a:ext>
            </a:extLst>
          </p:cNvPr>
          <p:cNvSpPr txBox="1">
            <a:spLocks/>
          </p:cNvSpPr>
          <p:nvPr/>
        </p:nvSpPr>
        <p:spPr>
          <a:xfrm>
            <a:off x="5285615" y="5247603"/>
            <a:ext cx="1640893" cy="3547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dirty="0">
                <a:solidFill>
                  <a:schemeClr val="bg1">
                    <a:lumMod val="85000"/>
                  </a:schemeClr>
                </a:solidFill>
                <a:latin typeface="Avenir Light" panose="020B0402020203020204" pitchFamily="34" charset="77"/>
              </a:rPr>
              <a:t>Encoder #1</a:t>
            </a:r>
          </a:p>
        </p:txBody>
      </p:sp>
      <p:sp>
        <p:nvSpPr>
          <p:cNvPr id="68" name="Rectangle 67">
            <a:extLst>
              <a:ext uri="{FF2B5EF4-FFF2-40B4-BE49-F238E27FC236}">
                <a16:creationId xmlns:a16="http://schemas.microsoft.com/office/drawing/2014/main" id="{8C289E18-3F8B-6B43-86DE-6A71311AAC59}"/>
              </a:ext>
            </a:extLst>
          </p:cNvPr>
          <p:cNvSpPr/>
          <p:nvPr/>
        </p:nvSpPr>
        <p:spPr>
          <a:xfrm>
            <a:off x="6576471" y="1779454"/>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r</a:t>
            </a:r>
            <a:r>
              <a:rPr lang="en-US" sz="2000" baseline="-25000" dirty="0">
                <a:solidFill>
                  <a:srgbClr val="0070C0"/>
                </a:solidFill>
                <a:latin typeface="Avenir Medium" panose="02000503020000020003" pitchFamily="2" charset="0"/>
              </a:rPr>
              <a:t>3</a:t>
            </a:r>
            <a:endParaRPr lang="en-US" sz="2000" dirty="0">
              <a:solidFill>
                <a:srgbClr val="0070C0"/>
              </a:solidFill>
            </a:endParaRPr>
          </a:p>
        </p:txBody>
      </p:sp>
      <p:sp>
        <p:nvSpPr>
          <p:cNvPr id="69" name="Rectangle 68">
            <a:extLst>
              <a:ext uri="{FF2B5EF4-FFF2-40B4-BE49-F238E27FC236}">
                <a16:creationId xmlns:a16="http://schemas.microsoft.com/office/drawing/2014/main" id="{F6322BC3-6FC2-584E-A881-DFEA5C760D07}"/>
              </a:ext>
            </a:extLst>
          </p:cNvPr>
          <p:cNvSpPr/>
          <p:nvPr/>
        </p:nvSpPr>
        <p:spPr>
          <a:xfrm>
            <a:off x="7939515" y="1766893"/>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r</a:t>
            </a:r>
            <a:r>
              <a:rPr lang="en-US" sz="2000" baseline="-25000" dirty="0">
                <a:solidFill>
                  <a:srgbClr val="0070C0"/>
                </a:solidFill>
                <a:latin typeface="Avenir Medium" panose="02000503020000020003" pitchFamily="2" charset="0"/>
              </a:rPr>
              <a:t>4</a:t>
            </a:r>
            <a:endParaRPr lang="en-US" sz="2000" dirty="0">
              <a:solidFill>
                <a:srgbClr val="0070C0"/>
              </a:solidFill>
            </a:endParaRPr>
          </a:p>
        </p:txBody>
      </p:sp>
      <p:sp>
        <p:nvSpPr>
          <p:cNvPr id="70" name="Rectangle 69">
            <a:extLst>
              <a:ext uri="{FF2B5EF4-FFF2-40B4-BE49-F238E27FC236}">
                <a16:creationId xmlns:a16="http://schemas.microsoft.com/office/drawing/2014/main" id="{5A76B299-827C-594F-B90B-2A361F09EDFC}"/>
              </a:ext>
            </a:extLst>
          </p:cNvPr>
          <p:cNvSpPr/>
          <p:nvPr/>
        </p:nvSpPr>
        <p:spPr>
          <a:xfrm>
            <a:off x="3826947" y="1763194"/>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r</a:t>
            </a:r>
            <a:r>
              <a:rPr lang="en-US" sz="2000" baseline="-25000" dirty="0">
                <a:solidFill>
                  <a:srgbClr val="0070C0"/>
                </a:solidFill>
                <a:latin typeface="Avenir Medium" panose="02000503020000020003" pitchFamily="2" charset="0"/>
              </a:rPr>
              <a:t>1</a:t>
            </a:r>
            <a:endParaRPr lang="en-US" sz="2000" dirty="0">
              <a:solidFill>
                <a:srgbClr val="0070C0"/>
              </a:solidFill>
            </a:endParaRPr>
          </a:p>
        </p:txBody>
      </p:sp>
      <p:sp>
        <p:nvSpPr>
          <p:cNvPr id="71" name="Right Arrow 70">
            <a:extLst>
              <a:ext uri="{FF2B5EF4-FFF2-40B4-BE49-F238E27FC236}">
                <a16:creationId xmlns:a16="http://schemas.microsoft.com/office/drawing/2014/main" id="{6FBDF13F-3FF0-534C-8FBB-E3AD925110EE}"/>
              </a:ext>
            </a:extLst>
          </p:cNvPr>
          <p:cNvSpPr/>
          <p:nvPr/>
        </p:nvSpPr>
        <p:spPr>
          <a:xfrm rot="16200000">
            <a:off x="3820964" y="4859215"/>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26F2ACFD-C521-1449-B888-9C8592AF4F2F}"/>
              </a:ext>
            </a:extLst>
          </p:cNvPr>
          <p:cNvSpPr/>
          <p:nvPr/>
        </p:nvSpPr>
        <p:spPr>
          <a:xfrm rot="16200000">
            <a:off x="5162608" y="4870891"/>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a:extLst>
              <a:ext uri="{FF2B5EF4-FFF2-40B4-BE49-F238E27FC236}">
                <a16:creationId xmlns:a16="http://schemas.microsoft.com/office/drawing/2014/main" id="{1334D954-2D0A-5040-ABCB-6C743136D4E6}"/>
              </a:ext>
            </a:extLst>
          </p:cNvPr>
          <p:cNvSpPr/>
          <p:nvPr/>
        </p:nvSpPr>
        <p:spPr>
          <a:xfrm rot="16200000">
            <a:off x="6591686" y="4861839"/>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a:extLst>
              <a:ext uri="{FF2B5EF4-FFF2-40B4-BE49-F238E27FC236}">
                <a16:creationId xmlns:a16="http://schemas.microsoft.com/office/drawing/2014/main" id="{82E9853A-0E0F-EF4C-9ACF-F945EAF47613}"/>
              </a:ext>
            </a:extLst>
          </p:cNvPr>
          <p:cNvSpPr/>
          <p:nvPr/>
        </p:nvSpPr>
        <p:spPr>
          <a:xfrm rot="16200000">
            <a:off x="7964131" y="4860858"/>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0B865F3-20E9-DE48-922C-C25CDC708271}"/>
              </a:ext>
            </a:extLst>
          </p:cNvPr>
          <p:cNvSpPr/>
          <p:nvPr/>
        </p:nvSpPr>
        <p:spPr>
          <a:xfrm>
            <a:off x="3795955" y="4116971"/>
            <a:ext cx="4662535" cy="590555"/>
          </a:xfrm>
          <a:prstGeom prst="rect">
            <a:avLst/>
          </a:prstGeom>
          <a:solidFill>
            <a:schemeClr val="accent3">
              <a:lumMod val="20000"/>
              <a:lumOff val="80000"/>
            </a:schemeClr>
          </a:solidFill>
          <a:ln w="349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3446385-DF12-0249-9335-C828E06561E1}"/>
              </a:ext>
            </a:extLst>
          </p:cNvPr>
          <p:cNvSpPr/>
          <p:nvPr/>
        </p:nvSpPr>
        <p:spPr>
          <a:xfrm>
            <a:off x="4807716" y="4167254"/>
            <a:ext cx="2573413" cy="4660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ontent Placeholder 2">
            <a:extLst>
              <a:ext uri="{FF2B5EF4-FFF2-40B4-BE49-F238E27FC236}">
                <a16:creationId xmlns:a16="http://schemas.microsoft.com/office/drawing/2014/main" id="{A1D98074-CBE2-9840-A004-2AAEAE77ACA9}"/>
              </a:ext>
            </a:extLst>
          </p:cNvPr>
          <p:cNvSpPr txBox="1">
            <a:spLocks/>
          </p:cNvSpPr>
          <p:nvPr/>
        </p:nvSpPr>
        <p:spPr>
          <a:xfrm>
            <a:off x="5300600" y="4193230"/>
            <a:ext cx="1640893" cy="3547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dirty="0">
                <a:solidFill>
                  <a:schemeClr val="bg1">
                    <a:lumMod val="85000"/>
                  </a:schemeClr>
                </a:solidFill>
                <a:latin typeface="Avenir Light" panose="020B0402020203020204" pitchFamily="34" charset="77"/>
              </a:rPr>
              <a:t>Encoder #2</a:t>
            </a:r>
          </a:p>
        </p:txBody>
      </p:sp>
      <p:sp>
        <p:nvSpPr>
          <p:cNvPr id="78" name="Right Arrow 77">
            <a:extLst>
              <a:ext uri="{FF2B5EF4-FFF2-40B4-BE49-F238E27FC236}">
                <a16:creationId xmlns:a16="http://schemas.microsoft.com/office/drawing/2014/main" id="{B22CFEE6-35B3-A44C-B745-3E12FB628DB9}"/>
              </a:ext>
            </a:extLst>
          </p:cNvPr>
          <p:cNvSpPr/>
          <p:nvPr/>
        </p:nvSpPr>
        <p:spPr>
          <a:xfrm rot="16200000">
            <a:off x="3820964" y="3766399"/>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Arrow 78">
            <a:extLst>
              <a:ext uri="{FF2B5EF4-FFF2-40B4-BE49-F238E27FC236}">
                <a16:creationId xmlns:a16="http://schemas.microsoft.com/office/drawing/2014/main" id="{BAF4B9E7-9D18-C447-9C70-E0EE4C886795}"/>
              </a:ext>
            </a:extLst>
          </p:cNvPr>
          <p:cNvSpPr/>
          <p:nvPr/>
        </p:nvSpPr>
        <p:spPr>
          <a:xfrm rot="16200000">
            <a:off x="5162608" y="3778075"/>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ight Arrow 79">
            <a:extLst>
              <a:ext uri="{FF2B5EF4-FFF2-40B4-BE49-F238E27FC236}">
                <a16:creationId xmlns:a16="http://schemas.microsoft.com/office/drawing/2014/main" id="{FECAB5E1-2861-8B46-8F28-9A92C249486E}"/>
              </a:ext>
            </a:extLst>
          </p:cNvPr>
          <p:cNvSpPr/>
          <p:nvPr/>
        </p:nvSpPr>
        <p:spPr>
          <a:xfrm rot="16200000">
            <a:off x="6591686" y="3769023"/>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80">
            <a:extLst>
              <a:ext uri="{FF2B5EF4-FFF2-40B4-BE49-F238E27FC236}">
                <a16:creationId xmlns:a16="http://schemas.microsoft.com/office/drawing/2014/main" id="{FFE27538-5F42-E747-B3B2-F6A53E033967}"/>
              </a:ext>
            </a:extLst>
          </p:cNvPr>
          <p:cNvSpPr/>
          <p:nvPr/>
        </p:nvSpPr>
        <p:spPr>
          <a:xfrm rot="16200000">
            <a:off x="7964131" y="3768042"/>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86894CA-A9CF-EE44-9102-2597DF58670C}"/>
              </a:ext>
            </a:extLst>
          </p:cNvPr>
          <p:cNvSpPr/>
          <p:nvPr/>
        </p:nvSpPr>
        <p:spPr>
          <a:xfrm>
            <a:off x="3795955" y="3024155"/>
            <a:ext cx="4662535" cy="590555"/>
          </a:xfrm>
          <a:prstGeom prst="rect">
            <a:avLst/>
          </a:prstGeom>
          <a:solidFill>
            <a:schemeClr val="accent3">
              <a:lumMod val="20000"/>
              <a:lumOff val="80000"/>
            </a:schemeClr>
          </a:solidFill>
          <a:ln w="349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62E0766-3A07-6049-88E8-0DFD6EB42077}"/>
              </a:ext>
            </a:extLst>
          </p:cNvPr>
          <p:cNvSpPr/>
          <p:nvPr/>
        </p:nvSpPr>
        <p:spPr>
          <a:xfrm>
            <a:off x="4807716" y="3074438"/>
            <a:ext cx="2573413" cy="4660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ontent Placeholder 2">
            <a:extLst>
              <a:ext uri="{FF2B5EF4-FFF2-40B4-BE49-F238E27FC236}">
                <a16:creationId xmlns:a16="http://schemas.microsoft.com/office/drawing/2014/main" id="{B8794CCD-39A2-044F-89CD-351D15CC924A}"/>
              </a:ext>
            </a:extLst>
          </p:cNvPr>
          <p:cNvSpPr txBox="1">
            <a:spLocks/>
          </p:cNvSpPr>
          <p:nvPr/>
        </p:nvSpPr>
        <p:spPr>
          <a:xfrm>
            <a:off x="5300600" y="3100414"/>
            <a:ext cx="1640893" cy="3547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dirty="0">
                <a:solidFill>
                  <a:schemeClr val="bg1">
                    <a:lumMod val="85000"/>
                  </a:schemeClr>
                </a:solidFill>
                <a:latin typeface="Avenir Light" panose="020B0402020203020204" pitchFamily="34" charset="77"/>
              </a:rPr>
              <a:t>Encoder #3</a:t>
            </a:r>
          </a:p>
        </p:txBody>
      </p:sp>
      <p:sp>
        <p:nvSpPr>
          <p:cNvPr id="85" name="Rectangle 84">
            <a:extLst>
              <a:ext uri="{FF2B5EF4-FFF2-40B4-BE49-F238E27FC236}">
                <a16:creationId xmlns:a16="http://schemas.microsoft.com/office/drawing/2014/main" id="{77CE2FA7-6694-FE4C-9987-02DA57E3AFEA}"/>
              </a:ext>
            </a:extLst>
          </p:cNvPr>
          <p:cNvSpPr/>
          <p:nvPr/>
        </p:nvSpPr>
        <p:spPr>
          <a:xfrm>
            <a:off x="3216295" y="1587253"/>
            <a:ext cx="5649629" cy="4212832"/>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86" name="Rectangle 85">
            <a:extLst>
              <a:ext uri="{FF2B5EF4-FFF2-40B4-BE49-F238E27FC236}">
                <a16:creationId xmlns:a16="http://schemas.microsoft.com/office/drawing/2014/main" id="{90DC9801-5A56-1A43-9663-B0C07010D88F}"/>
              </a:ext>
            </a:extLst>
          </p:cNvPr>
          <p:cNvSpPr/>
          <p:nvPr/>
        </p:nvSpPr>
        <p:spPr>
          <a:xfrm>
            <a:off x="5146207" y="2876791"/>
            <a:ext cx="1842556" cy="923330"/>
          </a:xfrm>
          <a:prstGeom prst="rect">
            <a:avLst/>
          </a:prstGeom>
        </p:spPr>
        <p:txBody>
          <a:bodyPr wrap="none">
            <a:spAutoFit/>
          </a:bodyPr>
          <a:lstStyle/>
          <a:p>
            <a:r>
              <a:rPr lang="en-US" sz="5400" b="1" dirty="0">
                <a:latin typeface="Avenir" panose="02000503020000020003" pitchFamily="2" charset="0"/>
              </a:rPr>
              <a:t>BERT</a:t>
            </a:r>
          </a:p>
        </p:txBody>
      </p:sp>
      <p:sp>
        <p:nvSpPr>
          <p:cNvPr id="87" name="Right Arrow 86">
            <a:extLst>
              <a:ext uri="{FF2B5EF4-FFF2-40B4-BE49-F238E27FC236}">
                <a16:creationId xmlns:a16="http://schemas.microsoft.com/office/drawing/2014/main" id="{FEF9B84B-8370-5749-83B3-2E86600E551B}"/>
              </a:ext>
            </a:extLst>
          </p:cNvPr>
          <p:cNvSpPr/>
          <p:nvPr/>
        </p:nvSpPr>
        <p:spPr>
          <a:xfrm rot="16200000">
            <a:off x="3820964" y="1251177"/>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a:extLst>
              <a:ext uri="{FF2B5EF4-FFF2-40B4-BE49-F238E27FC236}">
                <a16:creationId xmlns:a16="http://schemas.microsoft.com/office/drawing/2014/main" id="{4C52F3C1-F775-D744-B9C8-C64C8A65DD1B}"/>
              </a:ext>
            </a:extLst>
          </p:cNvPr>
          <p:cNvSpPr/>
          <p:nvPr/>
        </p:nvSpPr>
        <p:spPr>
          <a:xfrm rot="16200000">
            <a:off x="5162608" y="1262853"/>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Arrow 88">
            <a:extLst>
              <a:ext uri="{FF2B5EF4-FFF2-40B4-BE49-F238E27FC236}">
                <a16:creationId xmlns:a16="http://schemas.microsoft.com/office/drawing/2014/main" id="{C1FF86E0-5506-2B47-837C-9424FDA3756A}"/>
              </a:ext>
            </a:extLst>
          </p:cNvPr>
          <p:cNvSpPr/>
          <p:nvPr/>
        </p:nvSpPr>
        <p:spPr>
          <a:xfrm rot="16200000">
            <a:off x="6591686" y="1253801"/>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Arrow 89">
            <a:extLst>
              <a:ext uri="{FF2B5EF4-FFF2-40B4-BE49-F238E27FC236}">
                <a16:creationId xmlns:a16="http://schemas.microsoft.com/office/drawing/2014/main" id="{8072270B-FF0B-884C-AB8F-838E6E34AD97}"/>
              </a:ext>
            </a:extLst>
          </p:cNvPr>
          <p:cNvSpPr/>
          <p:nvPr/>
        </p:nvSpPr>
        <p:spPr>
          <a:xfrm rot="16200000">
            <a:off x="7964131" y="1252820"/>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B949A4F8-D4EE-C74F-B6B0-00FB489AE894}"/>
              </a:ext>
            </a:extLst>
          </p:cNvPr>
          <p:cNvSpPr/>
          <p:nvPr/>
        </p:nvSpPr>
        <p:spPr>
          <a:xfrm>
            <a:off x="4082495" y="3803659"/>
            <a:ext cx="3791937" cy="369332"/>
          </a:xfrm>
          <a:prstGeom prst="rect">
            <a:avLst/>
          </a:prstGeom>
        </p:spPr>
        <p:txBody>
          <a:bodyPr wrap="none">
            <a:spAutoFit/>
          </a:bodyPr>
          <a:lstStyle/>
          <a:p>
            <a:pPr algn="ctr">
              <a:spcBef>
                <a:spcPts val="4000"/>
              </a:spcBef>
            </a:pPr>
            <a:r>
              <a:rPr lang="en-US" dirty="0">
                <a:solidFill>
                  <a:srgbClr val="C00000"/>
                </a:solidFill>
                <a:latin typeface="Avenir Light" panose="020B0402020203020204" pitchFamily="34" charset="77"/>
              </a:rPr>
              <a:t>(encodes rich information very well)</a:t>
            </a:r>
          </a:p>
        </p:txBody>
      </p:sp>
      <p:sp>
        <p:nvSpPr>
          <p:cNvPr id="92" name="Rectangle 91">
            <a:extLst>
              <a:ext uri="{FF2B5EF4-FFF2-40B4-BE49-F238E27FC236}">
                <a16:creationId xmlns:a16="http://schemas.microsoft.com/office/drawing/2014/main" id="{6862BEB0-1321-2C43-996A-D94C576A56CD}"/>
              </a:ext>
            </a:extLst>
          </p:cNvPr>
          <p:cNvSpPr/>
          <p:nvPr/>
        </p:nvSpPr>
        <p:spPr>
          <a:xfrm>
            <a:off x="3785701" y="611831"/>
            <a:ext cx="768529" cy="523220"/>
          </a:xfrm>
          <a:prstGeom prst="rect">
            <a:avLst/>
          </a:prstGeom>
        </p:spPr>
        <p:txBody>
          <a:bodyPr wrap="square">
            <a:spAutoFit/>
          </a:bodyPr>
          <a:lstStyle/>
          <a:p>
            <a:r>
              <a:rPr lang="en-US" sz="2800" dirty="0">
                <a:solidFill>
                  <a:srgbClr val="7030A0"/>
                </a:solidFill>
                <a:latin typeface="Avenir Medium" panose="02000503020000020003" pitchFamily="2" charset="0"/>
              </a:rPr>
              <a:t>y</a:t>
            </a:r>
            <a:r>
              <a:rPr lang="en-US" sz="2800" baseline="-25000" dirty="0">
                <a:solidFill>
                  <a:srgbClr val="7030A0"/>
                </a:solidFill>
                <a:latin typeface="Avenir Medium" panose="02000503020000020003" pitchFamily="2" charset="0"/>
              </a:rPr>
              <a:t>1</a:t>
            </a:r>
            <a:endParaRPr lang="en-US" sz="2800" dirty="0">
              <a:solidFill>
                <a:srgbClr val="7030A0"/>
              </a:solidFill>
            </a:endParaRPr>
          </a:p>
        </p:txBody>
      </p:sp>
      <p:sp>
        <p:nvSpPr>
          <p:cNvPr id="93" name="Rectangle 92">
            <a:extLst>
              <a:ext uri="{FF2B5EF4-FFF2-40B4-BE49-F238E27FC236}">
                <a16:creationId xmlns:a16="http://schemas.microsoft.com/office/drawing/2014/main" id="{6A6D506A-46C3-8549-BA31-0D99BC15BC97}"/>
              </a:ext>
            </a:extLst>
          </p:cNvPr>
          <p:cNvSpPr/>
          <p:nvPr/>
        </p:nvSpPr>
        <p:spPr>
          <a:xfrm>
            <a:off x="5109245" y="608804"/>
            <a:ext cx="649971" cy="523220"/>
          </a:xfrm>
          <a:prstGeom prst="rect">
            <a:avLst/>
          </a:prstGeom>
        </p:spPr>
        <p:txBody>
          <a:bodyPr wrap="square">
            <a:spAutoFit/>
          </a:bodyPr>
          <a:lstStyle/>
          <a:p>
            <a:r>
              <a:rPr lang="en-US" sz="2800" dirty="0">
                <a:solidFill>
                  <a:srgbClr val="7030A0"/>
                </a:solidFill>
                <a:latin typeface="Avenir Medium" panose="02000503020000020003" pitchFamily="2" charset="0"/>
              </a:rPr>
              <a:t>y</a:t>
            </a:r>
            <a:r>
              <a:rPr lang="en-US" sz="2800" baseline="-25000" dirty="0">
                <a:solidFill>
                  <a:srgbClr val="7030A0"/>
                </a:solidFill>
                <a:latin typeface="Avenir Medium" panose="02000503020000020003" pitchFamily="2" charset="0"/>
              </a:rPr>
              <a:t>2</a:t>
            </a:r>
            <a:endParaRPr lang="en-US" sz="2800" dirty="0">
              <a:solidFill>
                <a:srgbClr val="7030A0"/>
              </a:solidFill>
            </a:endParaRPr>
          </a:p>
        </p:txBody>
      </p:sp>
      <p:sp>
        <p:nvSpPr>
          <p:cNvPr id="94" name="Rectangle 93">
            <a:extLst>
              <a:ext uri="{FF2B5EF4-FFF2-40B4-BE49-F238E27FC236}">
                <a16:creationId xmlns:a16="http://schemas.microsoft.com/office/drawing/2014/main" id="{EB29A9B2-EC14-064A-B1B2-7D37CD7C89DC}"/>
              </a:ext>
            </a:extLst>
          </p:cNvPr>
          <p:cNvSpPr/>
          <p:nvPr/>
        </p:nvSpPr>
        <p:spPr>
          <a:xfrm>
            <a:off x="6592071" y="608969"/>
            <a:ext cx="649970" cy="523220"/>
          </a:xfrm>
          <a:prstGeom prst="rect">
            <a:avLst/>
          </a:prstGeom>
        </p:spPr>
        <p:txBody>
          <a:bodyPr wrap="square">
            <a:spAutoFit/>
          </a:bodyPr>
          <a:lstStyle/>
          <a:p>
            <a:r>
              <a:rPr lang="en-US" sz="2800" dirty="0">
                <a:solidFill>
                  <a:srgbClr val="7030A0"/>
                </a:solidFill>
                <a:latin typeface="Avenir Medium" panose="02000503020000020003" pitchFamily="2" charset="0"/>
              </a:rPr>
              <a:t>y</a:t>
            </a:r>
            <a:r>
              <a:rPr lang="en-US" sz="2800" baseline="-25000" dirty="0">
                <a:solidFill>
                  <a:srgbClr val="7030A0"/>
                </a:solidFill>
                <a:latin typeface="Avenir Medium" panose="02000503020000020003" pitchFamily="2" charset="0"/>
              </a:rPr>
              <a:t>3</a:t>
            </a:r>
            <a:endParaRPr lang="en-US" sz="2800" dirty="0">
              <a:solidFill>
                <a:srgbClr val="7030A0"/>
              </a:solidFill>
            </a:endParaRPr>
          </a:p>
        </p:txBody>
      </p:sp>
      <p:sp>
        <p:nvSpPr>
          <p:cNvPr id="95" name="Rectangle 94">
            <a:extLst>
              <a:ext uri="{FF2B5EF4-FFF2-40B4-BE49-F238E27FC236}">
                <a16:creationId xmlns:a16="http://schemas.microsoft.com/office/drawing/2014/main" id="{4BD28169-062A-4140-B0EF-29DF1C69A061}"/>
              </a:ext>
            </a:extLst>
          </p:cNvPr>
          <p:cNvSpPr/>
          <p:nvPr/>
        </p:nvSpPr>
        <p:spPr>
          <a:xfrm>
            <a:off x="7958040" y="641738"/>
            <a:ext cx="907884" cy="523220"/>
          </a:xfrm>
          <a:prstGeom prst="rect">
            <a:avLst/>
          </a:prstGeom>
        </p:spPr>
        <p:txBody>
          <a:bodyPr wrap="square">
            <a:spAutoFit/>
          </a:bodyPr>
          <a:lstStyle/>
          <a:p>
            <a:r>
              <a:rPr lang="en-US" sz="2800" dirty="0">
                <a:solidFill>
                  <a:srgbClr val="7030A0"/>
                </a:solidFill>
                <a:latin typeface="Avenir Medium" panose="02000503020000020003" pitchFamily="2" charset="0"/>
              </a:rPr>
              <a:t>y</a:t>
            </a:r>
            <a:r>
              <a:rPr lang="en-US" sz="2800" baseline="-25000" dirty="0">
                <a:solidFill>
                  <a:srgbClr val="7030A0"/>
                </a:solidFill>
                <a:latin typeface="Avenir Medium" panose="02000503020000020003" pitchFamily="2" charset="0"/>
              </a:rPr>
              <a:t>4</a:t>
            </a:r>
            <a:endParaRPr lang="en-US" sz="2800" dirty="0">
              <a:solidFill>
                <a:srgbClr val="7030A0"/>
              </a:solidFill>
            </a:endParaRPr>
          </a:p>
        </p:txBody>
      </p:sp>
      <p:sp>
        <p:nvSpPr>
          <p:cNvPr id="4" name="Rectangle 3">
            <a:extLst>
              <a:ext uri="{FF2B5EF4-FFF2-40B4-BE49-F238E27FC236}">
                <a16:creationId xmlns:a16="http://schemas.microsoft.com/office/drawing/2014/main" id="{DDBB45DF-495C-F94D-AA4D-F22C1AD57146}"/>
              </a:ext>
            </a:extLst>
          </p:cNvPr>
          <p:cNvSpPr/>
          <p:nvPr/>
        </p:nvSpPr>
        <p:spPr>
          <a:xfrm>
            <a:off x="3163544" y="1587254"/>
            <a:ext cx="5702380" cy="4224507"/>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11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85"/>
                                        </p:tgtEl>
                                      </p:cBhvr>
                                    </p:animEffect>
                                    <p:set>
                                      <p:cBhvr>
                                        <p:cTn id="7" dur="1" fill="hold">
                                          <p:stCondLst>
                                            <p:cond delay="1999"/>
                                          </p:stCondLst>
                                        </p:cTn>
                                        <p:tgtEl>
                                          <p:spTgt spid="8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86"/>
                                        </p:tgtEl>
                                      </p:cBhvr>
                                    </p:animEffect>
                                    <p:set>
                                      <p:cBhvr>
                                        <p:cTn id="10" dur="1" fill="hold">
                                          <p:stCondLst>
                                            <p:cond delay="1999"/>
                                          </p:stCondLst>
                                        </p:cTn>
                                        <p:tgtEl>
                                          <p:spTgt spid="8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91"/>
                                        </p:tgtEl>
                                      </p:cBhvr>
                                    </p:animEffect>
                                    <p:set>
                                      <p:cBhvr>
                                        <p:cTn id="13" dur="1" fill="hold">
                                          <p:stCondLst>
                                            <p:cond delay="1999"/>
                                          </p:stCondLst>
                                        </p:cTn>
                                        <p:tgtEl>
                                          <p:spTgt spid="9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2000"/>
                                        <p:tgtEl>
                                          <p:spTgt spid="8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2000"/>
                                        <p:tgtEl>
                                          <p:spTgt spid="86"/>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86" grpId="0"/>
      <p:bldP spid="86" grpId="1"/>
      <p:bldP spid="91" grpId="0"/>
      <p:bldP spid="91" grpId="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82</a:t>
            </a:fld>
            <a:endParaRPr lang="en-US"/>
          </a:p>
        </p:txBody>
      </p:sp>
      <p:sp>
        <p:nvSpPr>
          <p:cNvPr id="8" name="Content Placeholder 2">
            <a:extLst>
              <a:ext uri="{FF2B5EF4-FFF2-40B4-BE49-F238E27FC236}">
                <a16:creationId xmlns:a16="http://schemas.microsoft.com/office/drawing/2014/main" id="{54C5F060-AE83-9643-9C9E-1E2D77C9A67E}"/>
              </a:ext>
            </a:extLst>
          </p:cNvPr>
          <p:cNvSpPr txBox="1">
            <a:spLocks/>
          </p:cNvSpPr>
          <p:nvPr/>
        </p:nvSpPr>
        <p:spPr>
          <a:xfrm>
            <a:off x="3492420" y="917581"/>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b="1" dirty="0">
                <a:solidFill>
                  <a:srgbClr val="C00000"/>
                </a:solidFill>
                <a:latin typeface="Avenir Light" panose="020B0402020203020204" pitchFamily="34" charset="77"/>
              </a:rPr>
              <a:t>End-to-End</a:t>
            </a:r>
            <a:endParaRPr lang="en-US" dirty="0">
              <a:latin typeface="Avenir Light" panose="020B0402020203020204" pitchFamily="34" charset="77"/>
            </a:endParaRPr>
          </a:p>
        </p:txBody>
      </p:sp>
      <p:sp>
        <p:nvSpPr>
          <p:cNvPr id="2" name="Rectangle 1">
            <a:extLst>
              <a:ext uri="{FF2B5EF4-FFF2-40B4-BE49-F238E27FC236}">
                <a16:creationId xmlns:a16="http://schemas.microsoft.com/office/drawing/2014/main" id="{3FB03CEF-4FB3-D841-B490-FE0FF912ED2F}"/>
              </a:ext>
            </a:extLst>
          </p:cNvPr>
          <p:cNvSpPr/>
          <p:nvPr/>
        </p:nvSpPr>
        <p:spPr>
          <a:xfrm>
            <a:off x="152400" y="6400412"/>
            <a:ext cx="5943600" cy="276999"/>
          </a:xfrm>
          <a:prstGeom prst="rect">
            <a:avLst/>
          </a:prstGeom>
        </p:spPr>
        <p:txBody>
          <a:bodyPr wrap="square">
            <a:spAutoFit/>
          </a:bodyPr>
          <a:lstStyle/>
          <a:p>
            <a:r>
              <a:rPr lang="en-US" sz="1200" dirty="0">
                <a:latin typeface="Avenir Book" panose="02000503020000020003" pitchFamily="2" charset="0"/>
              </a:rPr>
              <a:t>BERT for Coreference Resolution: Baselines and Analysis. Joshi et al. EMNLP 2019.</a:t>
            </a:r>
          </a:p>
        </p:txBody>
      </p:sp>
      <p:pic>
        <p:nvPicPr>
          <p:cNvPr id="3" name="Picture 2">
            <a:extLst>
              <a:ext uri="{FF2B5EF4-FFF2-40B4-BE49-F238E27FC236}">
                <a16:creationId xmlns:a16="http://schemas.microsoft.com/office/drawing/2014/main" id="{57E38B9E-BA6E-D04A-AB36-14493F865CD8}"/>
              </a:ext>
            </a:extLst>
          </p:cNvPr>
          <p:cNvPicPr>
            <a:picLocks noChangeAspect="1"/>
          </p:cNvPicPr>
          <p:nvPr/>
        </p:nvPicPr>
        <p:blipFill>
          <a:blip r:embed="rId2"/>
          <a:stretch>
            <a:fillRect/>
          </a:stretch>
        </p:blipFill>
        <p:spPr>
          <a:xfrm>
            <a:off x="1060450" y="1915500"/>
            <a:ext cx="9867900" cy="3759200"/>
          </a:xfrm>
          <a:prstGeom prst="rect">
            <a:avLst/>
          </a:prstGeom>
        </p:spPr>
      </p:pic>
      <p:sp>
        <p:nvSpPr>
          <p:cNvPr id="10" name="Rectangle 9">
            <a:extLst>
              <a:ext uri="{FF2B5EF4-FFF2-40B4-BE49-F238E27FC236}">
                <a16:creationId xmlns:a16="http://schemas.microsoft.com/office/drawing/2014/main" id="{F8449B2F-5FDC-F748-8F9C-526E50E3A30F}"/>
              </a:ext>
            </a:extLst>
          </p:cNvPr>
          <p:cNvSpPr/>
          <p:nvPr/>
        </p:nvSpPr>
        <p:spPr>
          <a:xfrm>
            <a:off x="1060450" y="3517900"/>
            <a:ext cx="10071100" cy="133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7A6613-A430-1148-AAF4-7EA8762E6FEB}"/>
              </a:ext>
            </a:extLst>
          </p:cNvPr>
          <p:cNvSpPr/>
          <p:nvPr/>
        </p:nvSpPr>
        <p:spPr>
          <a:xfrm>
            <a:off x="3289301" y="3517900"/>
            <a:ext cx="7429500" cy="1333500"/>
          </a:xfrm>
          <a:prstGeom prst="rect">
            <a:avLst/>
          </a:prstGeom>
          <a:solidFill>
            <a:schemeClr val="bg1"/>
          </a:solidFill>
          <a:ln w="6032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13" name="Content Placeholder 2">
            <a:extLst>
              <a:ext uri="{FF2B5EF4-FFF2-40B4-BE49-F238E27FC236}">
                <a16:creationId xmlns:a16="http://schemas.microsoft.com/office/drawing/2014/main" id="{7C6C3E06-6906-0F48-BC7D-BC4F9DA5E86F}"/>
              </a:ext>
            </a:extLst>
          </p:cNvPr>
          <p:cNvSpPr txBox="1">
            <a:spLocks/>
          </p:cNvSpPr>
          <p:nvPr/>
        </p:nvSpPr>
        <p:spPr>
          <a:xfrm>
            <a:off x="3810000" y="3888254"/>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b="1" dirty="0">
                <a:latin typeface="Avenir Light" panose="020B0402020203020204" pitchFamily="34" charset="77"/>
              </a:rPr>
              <a:t>BERT</a:t>
            </a:r>
            <a:endParaRPr lang="en-US" dirty="0">
              <a:latin typeface="Avenir Light" panose="020B0402020203020204" pitchFamily="34" charset="77"/>
            </a:endParaRPr>
          </a:p>
        </p:txBody>
      </p:sp>
      <p:sp>
        <p:nvSpPr>
          <p:cNvPr id="14" name="Content Placeholder 2">
            <a:extLst>
              <a:ext uri="{FF2B5EF4-FFF2-40B4-BE49-F238E27FC236}">
                <a16:creationId xmlns:a16="http://schemas.microsoft.com/office/drawing/2014/main" id="{41304D44-8ED9-2C43-93F6-61CDB921C643}"/>
              </a:ext>
            </a:extLst>
          </p:cNvPr>
          <p:cNvSpPr txBox="1">
            <a:spLocks/>
          </p:cNvSpPr>
          <p:nvPr/>
        </p:nvSpPr>
        <p:spPr>
          <a:xfrm>
            <a:off x="1163228" y="3970320"/>
            <a:ext cx="1516392" cy="276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sz="1500" b="1" dirty="0">
                <a:latin typeface="Times" pitchFamily="2" charset="0"/>
              </a:rPr>
              <a:t>Transformer (x)</a:t>
            </a:r>
            <a:endParaRPr lang="en-US" sz="1500" dirty="0">
              <a:latin typeface="Times" pitchFamily="2" charset="0"/>
            </a:endParaRPr>
          </a:p>
        </p:txBody>
      </p:sp>
      <p:sp>
        <p:nvSpPr>
          <p:cNvPr id="15" name="Content Placeholder 2">
            <a:extLst>
              <a:ext uri="{FF2B5EF4-FFF2-40B4-BE49-F238E27FC236}">
                <a16:creationId xmlns:a16="http://schemas.microsoft.com/office/drawing/2014/main" id="{5064917E-88DF-B94B-B088-74F4DD395CFC}"/>
              </a:ext>
            </a:extLst>
          </p:cNvPr>
          <p:cNvSpPr txBox="1">
            <a:spLocks/>
          </p:cNvSpPr>
          <p:nvPr/>
        </p:nvSpPr>
        <p:spPr>
          <a:xfrm>
            <a:off x="9810924" y="257891"/>
            <a:ext cx="2174360" cy="482721"/>
          </a:xfrm>
          <a:prstGeom prst="rect">
            <a:avLst/>
          </a:prstGeom>
          <a:solidFill>
            <a:srgbClr val="FF91A7"/>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sz="2000" b="1" dirty="0">
                <a:latin typeface="Avenir Light" panose="020B0402020203020204" pitchFamily="34" charset="77"/>
              </a:rPr>
              <a:t>CoNLL F1: 79.6</a:t>
            </a:r>
          </a:p>
        </p:txBody>
      </p:sp>
      <p:sp>
        <p:nvSpPr>
          <p:cNvPr id="16" name="Rectangle 15">
            <a:extLst>
              <a:ext uri="{FF2B5EF4-FFF2-40B4-BE49-F238E27FC236}">
                <a16:creationId xmlns:a16="http://schemas.microsoft.com/office/drawing/2014/main" id="{02CEA2B6-BD03-944C-9EFF-1F442F668CED}"/>
              </a:ext>
            </a:extLst>
          </p:cNvPr>
          <p:cNvSpPr/>
          <p:nvPr/>
        </p:nvSpPr>
        <p:spPr>
          <a:xfrm>
            <a:off x="206716" y="278947"/>
            <a:ext cx="2936494" cy="461665"/>
          </a:xfrm>
          <a:prstGeom prst="rect">
            <a:avLst/>
          </a:prstGeom>
        </p:spPr>
        <p:txBody>
          <a:bodyPr wrap="square" anchor="b">
            <a:spAutoFit/>
          </a:bodyPr>
          <a:lstStyle/>
          <a:p>
            <a:r>
              <a:rPr lang="en-US" sz="2400" b="1" dirty="0">
                <a:solidFill>
                  <a:schemeClr val="accent5">
                    <a:lumMod val="50000"/>
                  </a:schemeClr>
                </a:solidFill>
                <a:latin typeface="Avenir Book" panose="02000503020000020003" pitchFamily="2" charset="0"/>
              </a:rPr>
              <a:t>Entity</a:t>
            </a:r>
            <a:r>
              <a:rPr lang="en-US" sz="2400" b="1" dirty="0">
                <a:solidFill>
                  <a:schemeClr val="tx1">
                    <a:lumMod val="75000"/>
                    <a:lumOff val="25000"/>
                  </a:schemeClr>
                </a:solidFill>
                <a:latin typeface="Avenir Book" panose="02000503020000020003" pitchFamily="2" charset="0"/>
              </a:rPr>
              <a:t> Coreference</a:t>
            </a:r>
          </a:p>
        </p:txBody>
      </p:sp>
      <p:sp>
        <p:nvSpPr>
          <p:cNvPr id="17" name="Rectangle 16">
            <a:extLst>
              <a:ext uri="{FF2B5EF4-FFF2-40B4-BE49-F238E27FC236}">
                <a16:creationId xmlns:a16="http://schemas.microsoft.com/office/drawing/2014/main" id="{8566FD26-7D03-7944-97D9-EC9E655F1436}"/>
              </a:ext>
            </a:extLst>
          </p:cNvPr>
          <p:cNvSpPr/>
          <p:nvPr/>
        </p:nvSpPr>
        <p:spPr>
          <a:xfrm>
            <a:off x="297294" y="740612"/>
            <a:ext cx="2572906" cy="11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Tree>
    <p:extLst>
      <p:ext uri="{BB962C8B-B14F-4D97-AF65-F5344CB8AC3E}">
        <p14:creationId xmlns:p14="http://schemas.microsoft.com/office/powerpoint/2010/main" val="23758087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83</a:t>
            </a:fld>
            <a:endParaRPr lang="en-US"/>
          </a:p>
        </p:txBody>
      </p:sp>
      <p:sp>
        <p:nvSpPr>
          <p:cNvPr id="8" name="Content Placeholder 2">
            <a:extLst>
              <a:ext uri="{FF2B5EF4-FFF2-40B4-BE49-F238E27FC236}">
                <a16:creationId xmlns:a16="http://schemas.microsoft.com/office/drawing/2014/main" id="{54C5F060-AE83-9643-9C9E-1E2D77C9A67E}"/>
              </a:ext>
            </a:extLst>
          </p:cNvPr>
          <p:cNvSpPr txBox="1">
            <a:spLocks/>
          </p:cNvSpPr>
          <p:nvPr/>
        </p:nvSpPr>
        <p:spPr>
          <a:xfrm>
            <a:off x="3492420" y="917581"/>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b="1" dirty="0">
                <a:solidFill>
                  <a:srgbClr val="C00000"/>
                </a:solidFill>
                <a:latin typeface="Avenir Light" panose="020B0402020203020204" pitchFamily="34" charset="77"/>
              </a:rPr>
              <a:t>End-to-End</a:t>
            </a:r>
            <a:endParaRPr lang="en-US" dirty="0">
              <a:latin typeface="Avenir Light" panose="020B0402020203020204" pitchFamily="34" charset="77"/>
            </a:endParaRPr>
          </a:p>
        </p:txBody>
      </p:sp>
      <p:sp>
        <p:nvSpPr>
          <p:cNvPr id="2" name="Rectangle 1">
            <a:extLst>
              <a:ext uri="{FF2B5EF4-FFF2-40B4-BE49-F238E27FC236}">
                <a16:creationId xmlns:a16="http://schemas.microsoft.com/office/drawing/2014/main" id="{3FB03CEF-4FB3-D841-B490-FE0FF912ED2F}"/>
              </a:ext>
            </a:extLst>
          </p:cNvPr>
          <p:cNvSpPr/>
          <p:nvPr/>
        </p:nvSpPr>
        <p:spPr>
          <a:xfrm>
            <a:off x="152400" y="6400412"/>
            <a:ext cx="5943600" cy="276999"/>
          </a:xfrm>
          <a:prstGeom prst="rect">
            <a:avLst/>
          </a:prstGeom>
        </p:spPr>
        <p:txBody>
          <a:bodyPr wrap="square">
            <a:spAutoFit/>
          </a:bodyPr>
          <a:lstStyle/>
          <a:p>
            <a:r>
              <a:rPr lang="en-US" sz="1200" dirty="0">
                <a:latin typeface="Avenir Book" panose="02000503020000020003" pitchFamily="2" charset="0"/>
              </a:rPr>
              <a:t>BERT for Coreference Resolution: Baselines and Analysis. Joshi et al. EMNLP 2019.</a:t>
            </a:r>
          </a:p>
        </p:txBody>
      </p:sp>
      <p:sp>
        <p:nvSpPr>
          <p:cNvPr id="10" name="Rectangle 9">
            <a:extLst>
              <a:ext uri="{FF2B5EF4-FFF2-40B4-BE49-F238E27FC236}">
                <a16:creationId xmlns:a16="http://schemas.microsoft.com/office/drawing/2014/main" id="{F8449B2F-5FDC-F748-8F9C-526E50E3A30F}"/>
              </a:ext>
            </a:extLst>
          </p:cNvPr>
          <p:cNvSpPr/>
          <p:nvPr/>
        </p:nvSpPr>
        <p:spPr>
          <a:xfrm>
            <a:off x="1060450" y="3517900"/>
            <a:ext cx="10071100" cy="133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5064917E-88DF-B94B-B088-74F4DD395CFC}"/>
              </a:ext>
            </a:extLst>
          </p:cNvPr>
          <p:cNvSpPr txBox="1">
            <a:spLocks/>
          </p:cNvSpPr>
          <p:nvPr/>
        </p:nvSpPr>
        <p:spPr>
          <a:xfrm>
            <a:off x="9810924" y="257891"/>
            <a:ext cx="2174360" cy="482721"/>
          </a:xfrm>
          <a:prstGeom prst="rect">
            <a:avLst/>
          </a:prstGeom>
          <a:solidFill>
            <a:srgbClr val="FF91A7"/>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sz="2000" b="1" dirty="0">
                <a:latin typeface="Avenir Light" panose="020B0402020203020204" pitchFamily="34" charset="77"/>
              </a:rPr>
              <a:t>CoNLL F1: 79.6</a:t>
            </a:r>
          </a:p>
        </p:txBody>
      </p:sp>
      <p:sp>
        <p:nvSpPr>
          <p:cNvPr id="16" name="Rectangle 15">
            <a:extLst>
              <a:ext uri="{FF2B5EF4-FFF2-40B4-BE49-F238E27FC236}">
                <a16:creationId xmlns:a16="http://schemas.microsoft.com/office/drawing/2014/main" id="{02CEA2B6-BD03-944C-9EFF-1F442F668CED}"/>
              </a:ext>
            </a:extLst>
          </p:cNvPr>
          <p:cNvSpPr/>
          <p:nvPr/>
        </p:nvSpPr>
        <p:spPr>
          <a:xfrm>
            <a:off x="206716" y="278947"/>
            <a:ext cx="2936494" cy="461665"/>
          </a:xfrm>
          <a:prstGeom prst="rect">
            <a:avLst/>
          </a:prstGeom>
        </p:spPr>
        <p:txBody>
          <a:bodyPr wrap="square" anchor="b">
            <a:spAutoFit/>
          </a:bodyPr>
          <a:lstStyle/>
          <a:p>
            <a:r>
              <a:rPr lang="en-US" sz="2400" b="1" dirty="0">
                <a:solidFill>
                  <a:schemeClr val="accent5">
                    <a:lumMod val="50000"/>
                  </a:schemeClr>
                </a:solidFill>
                <a:latin typeface="Avenir Book" panose="02000503020000020003" pitchFamily="2" charset="0"/>
              </a:rPr>
              <a:t>Entity</a:t>
            </a:r>
            <a:r>
              <a:rPr lang="en-US" sz="2400" b="1" dirty="0">
                <a:solidFill>
                  <a:schemeClr val="tx1">
                    <a:lumMod val="75000"/>
                    <a:lumOff val="25000"/>
                  </a:schemeClr>
                </a:solidFill>
                <a:latin typeface="Avenir Book" panose="02000503020000020003" pitchFamily="2" charset="0"/>
              </a:rPr>
              <a:t> Coreference</a:t>
            </a:r>
          </a:p>
        </p:txBody>
      </p:sp>
      <p:sp>
        <p:nvSpPr>
          <p:cNvPr id="17" name="Rectangle 16">
            <a:extLst>
              <a:ext uri="{FF2B5EF4-FFF2-40B4-BE49-F238E27FC236}">
                <a16:creationId xmlns:a16="http://schemas.microsoft.com/office/drawing/2014/main" id="{8566FD26-7D03-7944-97D9-EC9E655F1436}"/>
              </a:ext>
            </a:extLst>
          </p:cNvPr>
          <p:cNvSpPr/>
          <p:nvPr/>
        </p:nvSpPr>
        <p:spPr>
          <a:xfrm>
            <a:off x="297294" y="740612"/>
            <a:ext cx="2572906" cy="11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pic>
        <p:nvPicPr>
          <p:cNvPr id="18" name="Picture 17">
            <a:extLst>
              <a:ext uri="{FF2B5EF4-FFF2-40B4-BE49-F238E27FC236}">
                <a16:creationId xmlns:a16="http://schemas.microsoft.com/office/drawing/2014/main" id="{7BBBC0F1-683B-7E45-BBC0-34F8A17D4DCE}"/>
              </a:ext>
            </a:extLst>
          </p:cNvPr>
          <p:cNvPicPr>
            <a:picLocks noChangeAspect="1"/>
          </p:cNvPicPr>
          <p:nvPr/>
        </p:nvPicPr>
        <p:blipFill>
          <a:blip r:embed="rId2"/>
          <a:stretch>
            <a:fillRect/>
          </a:stretch>
        </p:blipFill>
        <p:spPr>
          <a:xfrm>
            <a:off x="2782398" y="1765106"/>
            <a:ext cx="6527800" cy="3860800"/>
          </a:xfrm>
          <a:prstGeom prst="rect">
            <a:avLst/>
          </a:prstGeom>
        </p:spPr>
      </p:pic>
    </p:spTree>
    <p:extLst>
      <p:ext uri="{BB962C8B-B14F-4D97-AF65-F5344CB8AC3E}">
        <p14:creationId xmlns:p14="http://schemas.microsoft.com/office/powerpoint/2010/main" val="1182126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5">
            <a:extLst>
              <a:ext uri="{FF2B5EF4-FFF2-40B4-BE49-F238E27FC236}">
                <a16:creationId xmlns:a16="http://schemas.microsoft.com/office/drawing/2014/main" id="{693E98E5-F938-B74C-9BC3-FD79E9163924}"/>
              </a:ext>
            </a:extLst>
          </p:cNvPr>
          <p:cNvSpPr>
            <a:spLocks noGrp="1"/>
          </p:cNvSpPr>
          <p:nvPr>
            <p:ph type="sldNum" sz="quarter" idx="12"/>
          </p:nvPr>
        </p:nvSpPr>
        <p:spPr/>
        <p:txBody>
          <a:bodyPr/>
          <a:lstStyle/>
          <a:p>
            <a:fld id="{6BCA73C5-4051-2D45-AC51-FD5A1C1C157A}" type="slidenum">
              <a:rPr lang="en-US" smtClean="0"/>
              <a:t>84</a:t>
            </a:fld>
            <a:endParaRPr lang="en-US"/>
          </a:p>
        </p:txBody>
      </p:sp>
      <p:sp>
        <p:nvSpPr>
          <p:cNvPr id="54" name="Content Placeholder 2">
            <a:extLst>
              <a:ext uri="{FF2B5EF4-FFF2-40B4-BE49-F238E27FC236}">
                <a16:creationId xmlns:a16="http://schemas.microsoft.com/office/drawing/2014/main" id="{AD2399F4-633B-914D-9552-A4874A5AF494}"/>
              </a:ext>
            </a:extLst>
          </p:cNvPr>
          <p:cNvSpPr txBox="1">
            <a:spLocks/>
          </p:cNvSpPr>
          <p:nvPr/>
        </p:nvSpPr>
        <p:spPr>
          <a:xfrm>
            <a:off x="6447008" y="274411"/>
            <a:ext cx="4503306" cy="576489"/>
          </a:xfrm>
          <a:prstGeom prst="rect">
            <a:avLst/>
          </a:prstGeom>
          <a:solidFill>
            <a:srgbClr val="0070C0"/>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b="1" dirty="0">
                <a:solidFill>
                  <a:schemeClr val="bg1"/>
                </a:solidFill>
                <a:latin typeface="Avenir Light" panose="020B0402020203020204" pitchFamily="34" charset="77"/>
              </a:rPr>
              <a:t>REMAINING ISSUES</a:t>
            </a:r>
          </a:p>
        </p:txBody>
      </p:sp>
      <p:sp>
        <p:nvSpPr>
          <p:cNvPr id="58" name="Content Placeholder 2">
            <a:extLst>
              <a:ext uri="{FF2B5EF4-FFF2-40B4-BE49-F238E27FC236}">
                <a16:creationId xmlns:a16="http://schemas.microsoft.com/office/drawing/2014/main" id="{21B7FCCF-66D3-B24C-B27F-005AFE716039}"/>
              </a:ext>
            </a:extLst>
          </p:cNvPr>
          <p:cNvSpPr txBox="1">
            <a:spLocks/>
          </p:cNvSpPr>
          <p:nvPr/>
        </p:nvSpPr>
        <p:spPr>
          <a:xfrm>
            <a:off x="964100" y="1437799"/>
            <a:ext cx="9025028" cy="39824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0"/>
              </a:spcBef>
            </a:pPr>
            <a:r>
              <a:rPr lang="en-US" sz="2400" dirty="0">
                <a:latin typeface="Avenir Light" panose="020B0402020203020204" pitchFamily="34" charset="77"/>
              </a:rPr>
              <a:t>Pronouns (especially in conversation)</a:t>
            </a:r>
          </a:p>
          <a:p>
            <a:pPr>
              <a:lnSpc>
                <a:spcPct val="100000"/>
              </a:lnSpc>
              <a:spcBef>
                <a:spcPts val="4000"/>
              </a:spcBef>
            </a:pPr>
            <a:r>
              <a:rPr lang="en-US" sz="2400" dirty="0">
                <a:latin typeface="Avenir Light" panose="020B0402020203020204" pitchFamily="34" charset="77"/>
              </a:rPr>
              <a:t>Conflating relatedness with equality</a:t>
            </a:r>
            <a:br>
              <a:rPr lang="en-US" dirty="0">
                <a:latin typeface="Avenir Light" panose="020B0402020203020204" pitchFamily="34" charset="77"/>
              </a:rPr>
            </a:br>
            <a:r>
              <a:rPr lang="en-US" sz="2000" dirty="0">
                <a:latin typeface="Avenir Light" panose="020B0402020203020204" pitchFamily="34" charset="77"/>
              </a:rPr>
              <a:t>(e.g., “</a:t>
            </a:r>
            <a:r>
              <a:rPr lang="en-US" sz="2000" i="1" dirty="0">
                <a:solidFill>
                  <a:srgbClr val="C00000"/>
                </a:solidFill>
                <a:latin typeface="Avenir Light" panose="020B0402020203020204" pitchFamily="34" charset="77"/>
              </a:rPr>
              <a:t>Flight attendants</a:t>
            </a:r>
            <a:r>
              <a:rPr lang="en-US" sz="2000" i="1" dirty="0">
                <a:latin typeface="Avenir Light" panose="020B0402020203020204" pitchFamily="34" charset="77"/>
              </a:rPr>
              <a:t>” with </a:t>
            </a:r>
            <a:r>
              <a:rPr lang="en-US" sz="2000" dirty="0">
                <a:latin typeface="Avenir Light" panose="020B0402020203020204" pitchFamily="34" charset="77"/>
              </a:rPr>
              <a:t>”</a:t>
            </a:r>
            <a:r>
              <a:rPr lang="en-US" sz="2000" i="1" dirty="0">
                <a:solidFill>
                  <a:srgbClr val="C00000"/>
                </a:solidFill>
                <a:latin typeface="Avenir Light" panose="020B0402020203020204" pitchFamily="34" charset="77"/>
              </a:rPr>
              <a:t>pilots</a:t>
            </a:r>
            <a:r>
              <a:rPr lang="en-US" sz="2000" dirty="0">
                <a:latin typeface="Avenir Light" panose="020B0402020203020204" pitchFamily="34" charset="77"/>
              </a:rPr>
              <a:t>”)</a:t>
            </a:r>
          </a:p>
          <a:p>
            <a:pPr>
              <a:lnSpc>
                <a:spcPct val="100000"/>
              </a:lnSpc>
              <a:spcBef>
                <a:spcPts val="4000"/>
              </a:spcBef>
            </a:pPr>
            <a:r>
              <a:rPr lang="en-US" sz="2400" dirty="0">
                <a:latin typeface="Avenir Light" panose="020B0402020203020204" pitchFamily="34" charset="77"/>
              </a:rPr>
              <a:t>World-knowledge</a:t>
            </a:r>
            <a:br>
              <a:rPr lang="en-US" dirty="0">
                <a:latin typeface="Avenir Light" panose="020B0402020203020204" pitchFamily="34" charset="77"/>
              </a:rPr>
            </a:br>
            <a:endParaRPr lang="en-US" dirty="0">
              <a:latin typeface="Avenir Light" panose="020B0402020203020204" pitchFamily="34" charset="77"/>
            </a:endParaRPr>
          </a:p>
          <a:p>
            <a:pPr>
              <a:lnSpc>
                <a:spcPct val="100000"/>
              </a:lnSpc>
              <a:spcBef>
                <a:spcPts val="4000"/>
              </a:spcBef>
            </a:pPr>
            <a:r>
              <a:rPr lang="en-US" sz="2400" dirty="0">
                <a:latin typeface="Avenir Light" panose="020B0402020203020204" pitchFamily="34" charset="77"/>
              </a:rPr>
              <a:t>Mention paraphrasing</a:t>
            </a:r>
            <a:br>
              <a:rPr lang="en-US" dirty="0">
                <a:latin typeface="Avenir Light" panose="020B0402020203020204" pitchFamily="34" charset="77"/>
              </a:rPr>
            </a:br>
            <a:r>
              <a:rPr lang="en-US" sz="2000" dirty="0">
                <a:latin typeface="Avenir Light" panose="020B0402020203020204" pitchFamily="34" charset="77"/>
              </a:rPr>
              <a:t>(e.g., “</a:t>
            </a:r>
            <a:r>
              <a:rPr lang="en-US" sz="2000" i="1" dirty="0">
                <a:solidFill>
                  <a:srgbClr val="C00000"/>
                </a:solidFill>
                <a:latin typeface="Avenir Light" panose="020B0402020203020204" pitchFamily="34" charset="77"/>
              </a:rPr>
              <a:t>Royals</a:t>
            </a:r>
            <a:r>
              <a:rPr lang="en-US" sz="2000" i="1" dirty="0">
                <a:latin typeface="Avenir Light" panose="020B0402020203020204" pitchFamily="34" charset="77"/>
              </a:rPr>
              <a:t>” with “</a:t>
            </a:r>
            <a:r>
              <a:rPr lang="en-US" sz="2000" i="1" dirty="0">
                <a:solidFill>
                  <a:srgbClr val="C00000"/>
                </a:solidFill>
                <a:latin typeface="Avenir Light" panose="020B0402020203020204" pitchFamily="34" charset="77"/>
              </a:rPr>
              <a:t>Prince Charles and his wife Camilla</a:t>
            </a:r>
            <a:r>
              <a:rPr lang="en-US" sz="2000" dirty="0">
                <a:latin typeface="Avenir Light" panose="020B0402020203020204" pitchFamily="34" charset="77"/>
              </a:rPr>
              <a:t>”)</a:t>
            </a:r>
          </a:p>
          <a:p>
            <a:pPr>
              <a:lnSpc>
                <a:spcPct val="100000"/>
              </a:lnSpc>
              <a:spcBef>
                <a:spcPts val="4000"/>
              </a:spcBef>
            </a:pPr>
            <a:endParaRPr lang="en-US" dirty="0">
              <a:latin typeface="Avenir Light" panose="020B0402020203020204" pitchFamily="34" charset="77"/>
            </a:endParaRPr>
          </a:p>
        </p:txBody>
      </p:sp>
      <p:pic>
        <p:nvPicPr>
          <p:cNvPr id="2" name="Picture 1">
            <a:extLst>
              <a:ext uri="{FF2B5EF4-FFF2-40B4-BE49-F238E27FC236}">
                <a16:creationId xmlns:a16="http://schemas.microsoft.com/office/drawing/2014/main" id="{FF539D1B-85FD-F64A-87DA-1ED7455DA25E}"/>
              </a:ext>
            </a:extLst>
          </p:cNvPr>
          <p:cNvPicPr>
            <a:picLocks noChangeAspect="1"/>
          </p:cNvPicPr>
          <p:nvPr/>
        </p:nvPicPr>
        <p:blipFill>
          <a:blip r:embed="rId2"/>
          <a:stretch>
            <a:fillRect/>
          </a:stretch>
        </p:blipFill>
        <p:spPr>
          <a:xfrm>
            <a:off x="1241766" y="3892124"/>
            <a:ext cx="10232684" cy="650007"/>
          </a:xfrm>
          <a:prstGeom prst="rect">
            <a:avLst/>
          </a:prstGeom>
          <a:ln w="15875">
            <a:solidFill>
              <a:schemeClr val="dk1"/>
            </a:solidFill>
          </a:ln>
        </p:spPr>
      </p:pic>
      <p:sp>
        <p:nvSpPr>
          <p:cNvPr id="10" name="Rectangle 9">
            <a:extLst>
              <a:ext uri="{FF2B5EF4-FFF2-40B4-BE49-F238E27FC236}">
                <a16:creationId xmlns:a16="http://schemas.microsoft.com/office/drawing/2014/main" id="{2844032A-05D7-424E-B487-2D5A37DC2797}"/>
              </a:ext>
            </a:extLst>
          </p:cNvPr>
          <p:cNvSpPr/>
          <p:nvPr/>
        </p:nvSpPr>
        <p:spPr>
          <a:xfrm>
            <a:off x="206716" y="278947"/>
            <a:ext cx="2936494" cy="461665"/>
          </a:xfrm>
          <a:prstGeom prst="rect">
            <a:avLst/>
          </a:prstGeom>
        </p:spPr>
        <p:txBody>
          <a:bodyPr wrap="square" anchor="b">
            <a:spAutoFit/>
          </a:bodyPr>
          <a:lstStyle/>
          <a:p>
            <a:r>
              <a:rPr lang="en-US" sz="2400" b="1" dirty="0">
                <a:solidFill>
                  <a:schemeClr val="accent5">
                    <a:lumMod val="50000"/>
                  </a:schemeClr>
                </a:solidFill>
                <a:latin typeface="Avenir Book" panose="02000503020000020003" pitchFamily="2" charset="0"/>
              </a:rPr>
              <a:t>Entity</a:t>
            </a:r>
            <a:r>
              <a:rPr lang="en-US" sz="2400" b="1" dirty="0">
                <a:solidFill>
                  <a:schemeClr val="tx1">
                    <a:lumMod val="75000"/>
                    <a:lumOff val="25000"/>
                  </a:schemeClr>
                </a:solidFill>
                <a:latin typeface="Avenir Book" panose="02000503020000020003" pitchFamily="2" charset="0"/>
              </a:rPr>
              <a:t> Coreference</a:t>
            </a:r>
          </a:p>
        </p:txBody>
      </p:sp>
      <p:sp>
        <p:nvSpPr>
          <p:cNvPr id="13" name="Rectangle 12">
            <a:extLst>
              <a:ext uri="{FF2B5EF4-FFF2-40B4-BE49-F238E27FC236}">
                <a16:creationId xmlns:a16="http://schemas.microsoft.com/office/drawing/2014/main" id="{42C19761-7C73-9E4C-864E-DBE93CD3D83F}"/>
              </a:ext>
            </a:extLst>
          </p:cNvPr>
          <p:cNvSpPr/>
          <p:nvPr/>
        </p:nvSpPr>
        <p:spPr>
          <a:xfrm>
            <a:off x="297294" y="740612"/>
            <a:ext cx="2572906" cy="11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Tree>
    <p:extLst>
      <p:ext uri="{BB962C8B-B14F-4D97-AF65-F5344CB8AC3E}">
        <p14:creationId xmlns:p14="http://schemas.microsoft.com/office/powerpoint/2010/main" val="30539970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9E9B1E-2519-6E46-859A-72233EF9E879}"/>
              </a:ext>
            </a:extLst>
          </p:cNvPr>
          <p:cNvPicPr>
            <a:picLocks noChangeAspect="1"/>
          </p:cNvPicPr>
          <p:nvPr/>
        </p:nvPicPr>
        <p:blipFill>
          <a:blip r:embed="rId2"/>
          <a:stretch>
            <a:fillRect/>
          </a:stretch>
        </p:blipFill>
        <p:spPr>
          <a:xfrm>
            <a:off x="254000" y="1052512"/>
            <a:ext cx="11684000" cy="5486400"/>
          </a:xfrm>
          <a:prstGeom prst="rect">
            <a:avLst/>
          </a:prstGeom>
        </p:spPr>
      </p:pic>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85</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4" name="Rectangle 3">
            <a:extLst>
              <a:ext uri="{FF2B5EF4-FFF2-40B4-BE49-F238E27FC236}">
                <a16:creationId xmlns:a16="http://schemas.microsoft.com/office/drawing/2014/main" id="{62E17CD6-ECE9-8545-9AC2-13A2CEE8E6FF}"/>
              </a:ext>
            </a:extLst>
          </p:cNvPr>
          <p:cNvSpPr/>
          <p:nvPr/>
        </p:nvSpPr>
        <p:spPr>
          <a:xfrm>
            <a:off x="2860556" y="239713"/>
            <a:ext cx="6470888" cy="523220"/>
          </a:xfrm>
          <a:prstGeom prst="rect">
            <a:avLst/>
          </a:prstGeom>
        </p:spPr>
        <p:txBody>
          <a:bodyPr wrap="square">
            <a:spAutoFit/>
          </a:bodyPr>
          <a:lstStyle/>
          <a:p>
            <a:pPr algn="ctr"/>
            <a:r>
              <a:rPr lang="en-US" sz="2800" dirty="0">
                <a:solidFill>
                  <a:srgbClr val="C00000"/>
                </a:solidFill>
                <a:latin typeface="Avenir Light" panose="020B0402020203020204" pitchFamily="34" charset="77"/>
              </a:rPr>
              <a:t>Coref</a:t>
            </a:r>
            <a:r>
              <a:rPr lang="en-US" sz="2800" dirty="0">
                <a:latin typeface="Avenir Light" panose="020B0402020203020204" pitchFamily="34" charset="77"/>
              </a:rPr>
              <a:t> is still far from solved</a:t>
            </a:r>
            <a:endParaRPr lang="en-US" sz="2800" dirty="0"/>
          </a:p>
        </p:txBody>
      </p:sp>
    </p:spTree>
    <p:extLst>
      <p:ext uri="{BB962C8B-B14F-4D97-AF65-F5344CB8AC3E}">
        <p14:creationId xmlns:p14="http://schemas.microsoft.com/office/powerpoint/2010/main" val="15591987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9E9B1E-2519-6E46-859A-72233EF9E879}"/>
              </a:ext>
            </a:extLst>
          </p:cNvPr>
          <p:cNvPicPr>
            <a:picLocks noChangeAspect="1"/>
          </p:cNvPicPr>
          <p:nvPr/>
        </p:nvPicPr>
        <p:blipFill>
          <a:blip r:embed="rId3"/>
          <a:stretch>
            <a:fillRect/>
          </a:stretch>
        </p:blipFill>
        <p:spPr>
          <a:xfrm>
            <a:off x="254000" y="1052512"/>
            <a:ext cx="11684000" cy="5486400"/>
          </a:xfrm>
          <a:prstGeom prst="rect">
            <a:avLst/>
          </a:prstGeom>
        </p:spPr>
      </p:pic>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4" name="Rectangle 3">
            <a:extLst>
              <a:ext uri="{FF2B5EF4-FFF2-40B4-BE49-F238E27FC236}">
                <a16:creationId xmlns:a16="http://schemas.microsoft.com/office/drawing/2014/main" id="{62E17CD6-ECE9-8545-9AC2-13A2CEE8E6FF}"/>
              </a:ext>
            </a:extLst>
          </p:cNvPr>
          <p:cNvSpPr/>
          <p:nvPr/>
        </p:nvSpPr>
        <p:spPr>
          <a:xfrm>
            <a:off x="3253590" y="247897"/>
            <a:ext cx="6470888" cy="523220"/>
          </a:xfrm>
          <a:prstGeom prst="rect">
            <a:avLst/>
          </a:prstGeom>
        </p:spPr>
        <p:txBody>
          <a:bodyPr wrap="square">
            <a:spAutoFit/>
          </a:bodyPr>
          <a:lstStyle/>
          <a:p>
            <a:r>
              <a:rPr lang="en-US" sz="2800" dirty="0">
                <a:latin typeface="Avenir Light" panose="020B0402020203020204" pitchFamily="34" charset="77"/>
              </a:rPr>
              <a:t>However, </a:t>
            </a:r>
            <a:r>
              <a:rPr lang="en-US" sz="2800" dirty="0">
                <a:solidFill>
                  <a:srgbClr val="C00000"/>
                </a:solidFill>
                <a:latin typeface="Avenir Light" panose="020B0402020203020204" pitchFamily="34" charset="77"/>
              </a:rPr>
              <a:t>coref</a:t>
            </a:r>
            <a:r>
              <a:rPr lang="en-US" sz="2800" dirty="0">
                <a:latin typeface="Avenir Light" panose="020B0402020203020204" pitchFamily="34" charset="77"/>
              </a:rPr>
              <a:t> is still far from solved</a:t>
            </a:r>
            <a:endParaRPr lang="en-US" sz="2800" dirty="0"/>
          </a:p>
        </p:txBody>
      </p:sp>
      <p:sp>
        <p:nvSpPr>
          <p:cNvPr id="7" name="Rectangle 6">
            <a:extLst>
              <a:ext uri="{FF2B5EF4-FFF2-40B4-BE49-F238E27FC236}">
                <a16:creationId xmlns:a16="http://schemas.microsoft.com/office/drawing/2014/main" id="{4C454687-6FE3-694C-B4CA-E7BADC5E908E}"/>
              </a:ext>
            </a:extLst>
          </p:cNvPr>
          <p:cNvSpPr/>
          <p:nvPr/>
        </p:nvSpPr>
        <p:spPr>
          <a:xfrm>
            <a:off x="186101" y="79199"/>
            <a:ext cx="11819798" cy="6584949"/>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2DA7202-F203-0445-832C-C5820915D5F4}"/>
              </a:ext>
            </a:extLst>
          </p:cNvPr>
          <p:cNvSpPr/>
          <p:nvPr/>
        </p:nvSpPr>
        <p:spPr>
          <a:xfrm>
            <a:off x="1622802" y="767967"/>
            <a:ext cx="9456015" cy="2280331"/>
          </a:xfrm>
          <a:prstGeom prst="rect">
            <a:avLst/>
          </a:prstGeom>
          <a:solidFill>
            <a:srgbClr val="FFF7CA"/>
          </a:solidFill>
          <a:ln w="69850">
            <a:solidFill>
              <a:schemeClr val="tx1"/>
            </a:solid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BD692B1-8D50-F347-B0D6-CAD7D0FCDD78}"/>
              </a:ext>
            </a:extLst>
          </p:cNvPr>
          <p:cNvSpPr/>
          <p:nvPr/>
        </p:nvSpPr>
        <p:spPr>
          <a:xfrm>
            <a:off x="1841272" y="1147118"/>
            <a:ext cx="2320898" cy="523220"/>
          </a:xfrm>
          <a:prstGeom prst="rect">
            <a:avLst/>
          </a:prstGeom>
        </p:spPr>
        <p:txBody>
          <a:bodyPr wrap="square" anchor="ctr">
            <a:spAutoFit/>
          </a:bodyPr>
          <a:lstStyle/>
          <a:p>
            <a:pPr>
              <a:spcAft>
                <a:spcPts val="2000"/>
              </a:spcAft>
            </a:pPr>
            <a:r>
              <a:rPr lang="en-US" sz="2800" b="1" dirty="0">
                <a:latin typeface="Avenir Medium" panose="02000503020000020003" pitchFamily="2" charset="0"/>
              </a:rPr>
              <a:t>Takeaway #5</a:t>
            </a:r>
          </a:p>
        </p:txBody>
      </p:sp>
      <p:sp>
        <p:nvSpPr>
          <p:cNvPr id="10" name="Rectangle 9">
            <a:extLst>
              <a:ext uri="{FF2B5EF4-FFF2-40B4-BE49-F238E27FC236}">
                <a16:creationId xmlns:a16="http://schemas.microsoft.com/office/drawing/2014/main" id="{4BBA7441-A9C9-ED49-872B-952666CB881B}"/>
              </a:ext>
            </a:extLst>
          </p:cNvPr>
          <p:cNvSpPr/>
          <p:nvPr/>
        </p:nvSpPr>
        <p:spPr>
          <a:xfrm>
            <a:off x="4549501" y="1110373"/>
            <a:ext cx="6141985" cy="1384995"/>
          </a:xfrm>
          <a:prstGeom prst="rect">
            <a:avLst/>
          </a:prstGeom>
        </p:spPr>
        <p:txBody>
          <a:bodyPr wrap="square" anchor="ctr">
            <a:spAutoFit/>
          </a:bodyPr>
          <a:lstStyle/>
          <a:p>
            <a:pPr>
              <a:lnSpc>
                <a:spcPct val="100000"/>
              </a:lnSpc>
              <a:spcBef>
                <a:spcPts val="4000"/>
              </a:spcBef>
            </a:pPr>
            <a:r>
              <a:rPr lang="en-US" sz="2800" dirty="0">
                <a:latin typeface="Avenir Light" panose="020B0402020203020204" pitchFamily="34" charset="77"/>
              </a:rPr>
              <a:t>Pre-trained LLM (e.g., </a:t>
            </a:r>
            <a:r>
              <a:rPr lang="en-US" sz="2800" b="1" dirty="0">
                <a:solidFill>
                  <a:srgbClr val="C00000"/>
                </a:solidFill>
                <a:latin typeface="Avenir Light" panose="020B0402020203020204" pitchFamily="34" charset="77"/>
              </a:rPr>
              <a:t>BERT</a:t>
            </a:r>
            <a:r>
              <a:rPr lang="en-US" sz="2800" dirty="0">
                <a:latin typeface="Avenir Light" panose="020B0402020203020204" pitchFamily="34" charset="77"/>
              </a:rPr>
              <a:t>) capture rich information but miss nuanced cases</a:t>
            </a:r>
          </a:p>
        </p:txBody>
      </p:sp>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86</a:t>
            </a:fld>
            <a:endParaRPr lang="en-US"/>
          </a:p>
        </p:txBody>
      </p:sp>
    </p:spTree>
    <p:extLst>
      <p:ext uri="{BB962C8B-B14F-4D97-AF65-F5344CB8AC3E}">
        <p14:creationId xmlns:p14="http://schemas.microsoft.com/office/powerpoint/2010/main" val="39857257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9E9B1E-2519-6E46-859A-72233EF9E879}"/>
              </a:ext>
            </a:extLst>
          </p:cNvPr>
          <p:cNvPicPr>
            <a:picLocks noChangeAspect="1"/>
          </p:cNvPicPr>
          <p:nvPr/>
        </p:nvPicPr>
        <p:blipFill>
          <a:blip r:embed="rId3"/>
          <a:stretch>
            <a:fillRect/>
          </a:stretch>
        </p:blipFill>
        <p:spPr>
          <a:xfrm>
            <a:off x="254000" y="1052512"/>
            <a:ext cx="11684000" cy="5486400"/>
          </a:xfrm>
          <a:prstGeom prst="rect">
            <a:avLst/>
          </a:prstGeom>
        </p:spPr>
      </p:pic>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4" name="Rectangle 3">
            <a:extLst>
              <a:ext uri="{FF2B5EF4-FFF2-40B4-BE49-F238E27FC236}">
                <a16:creationId xmlns:a16="http://schemas.microsoft.com/office/drawing/2014/main" id="{62E17CD6-ECE9-8545-9AC2-13A2CEE8E6FF}"/>
              </a:ext>
            </a:extLst>
          </p:cNvPr>
          <p:cNvSpPr/>
          <p:nvPr/>
        </p:nvSpPr>
        <p:spPr>
          <a:xfrm>
            <a:off x="3253590" y="247897"/>
            <a:ext cx="6470888" cy="523220"/>
          </a:xfrm>
          <a:prstGeom prst="rect">
            <a:avLst/>
          </a:prstGeom>
        </p:spPr>
        <p:txBody>
          <a:bodyPr wrap="square">
            <a:spAutoFit/>
          </a:bodyPr>
          <a:lstStyle/>
          <a:p>
            <a:r>
              <a:rPr lang="en-US" sz="2800" dirty="0">
                <a:latin typeface="Avenir Light" panose="020B0402020203020204" pitchFamily="34" charset="77"/>
              </a:rPr>
              <a:t>However, </a:t>
            </a:r>
            <a:r>
              <a:rPr lang="en-US" sz="2800" dirty="0">
                <a:solidFill>
                  <a:srgbClr val="C00000"/>
                </a:solidFill>
                <a:latin typeface="Avenir Light" panose="020B0402020203020204" pitchFamily="34" charset="77"/>
              </a:rPr>
              <a:t>coref</a:t>
            </a:r>
            <a:r>
              <a:rPr lang="en-US" sz="2800" dirty="0">
                <a:latin typeface="Avenir Light" panose="020B0402020203020204" pitchFamily="34" charset="77"/>
              </a:rPr>
              <a:t> is still far from solved</a:t>
            </a:r>
            <a:endParaRPr lang="en-US" sz="2800" dirty="0"/>
          </a:p>
        </p:txBody>
      </p:sp>
      <p:sp>
        <p:nvSpPr>
          <p:cNvPr id="7" name="Rectangle 6">
            <a:extLst>
              <a:ext uri="{FF2B5EF4-FFF2-40B4-BE49-F238E27FC236}">
                <a16:creationId xmlns:a16="http://schemas.microsoft.com/office/drawing/2014/main" id="{4C454687-6FE3-694C-B4CA-E7BADC5E908E}"/>
              </a:ext>
            </a:extLst>
          </p:cNvPr>
          <p:cNvSpPr/>
          <p:nvPr/>
        </p:nvSpPr>
        <p:spPr>
          <a:xfrm>
            <a:off x="186101" y="79199"/>
            <a:ext cx="11819798" cy="6584949"/>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2DA7202-F203-0445-832C-C5820915D5F4}"/>
              </a:ext>
            </a:extLst>
          </p:cNvPr>
          <p:cNvSpPr/>
          <p:nvPr/>
        </p:nvSpPr>
        <p:spPr>
          <a:xfrm>
            <a:off x="1622802" y="767967"/>
            <a:ext cx="9456015" cy="2280331"/>
          </a:xfrm>
          <a:prstGeom prst="rect">
            <a:avLst/>
          </a:prstGeom>
          <a:solidFill>
            <a:srgbClr val="FFF7CA"/>
          </a:solidFill>
          <a:ln w="69850">
            <a:solidFill>
              <a:schemeClr val="tx1"/>
            </a:solid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BD692B1-8D50-F347-B0D6-CAD7D0FCDD78}"/>
              </a:ext>
            </a:extLst>
          </p:cNvPr>
          <p:cNvSpPr/>
          <p:nvPr/>
        </p:nvSpPr>
        <p:spPr>
          <a:xfrm>
            <a:off x="1841272" y="1147118"/>
            <a:ext cx="2320898" cy="523220"/>
          </a:xfrm>
          <a:prstGeom prst="rect">
            <a:avLst/>
          </a:prstGeom>
        </p:spPr>
        <p:txBody>
          <a:bodyPr wrap="square" anchor="ctr">
            <a:spAutoFit/>
          </a:bodyPr>
          <a:lstStyle/>
          <a:p>
            <a:pPr>
              <a:spcAft>
                <a:spcPts val="2000"/>
              </a:spcAft>
            </a:pPr>
            <a:r>
              <a:rPr lang="en-US" sz="2800" b="1" dirty="0">
                <a:latin typeface="Avenir Medium" panose="02000503020000020003" pitchFamily="2" charset="0"/>
              </a:rPr>
              <a:t>Takeaway #5</a:t>
            </a:r>
          </a:p>
        </p:txBody>
      </p:sp>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87</a:t>
            </a:fld>
            <a:endParaRPr lang="en-US"/>
          </a:p>
        </p:txBody>
      </p:sp>
      <p:sp>
        <p:nvSpPr>
          <p:cNvPr id="11" name="Rectangle 10">
            <a:extLst>
              <a:ext uri="{FF2B5EF4-FFF2-40B4-BE49-F238E27FC236}">
                <a16:creationId xmlns:a16="http://schemas.microsoft.com/office/drawing/2014/main" id="{33765EFF-1F13-7D4B-AE88-3F65494BD729}"/>
              </a:ext>
            </a:extLst>
          </p:cNvPr>
          <p:cNvSpPr/>
          <p:nvPr/>
        </p:nvSpPr>
        <p:spPr>
          <a:xfrm>
            <a:off x="1622802" y="3461833"/>
            <a:ext cx="9456015" cy="2416847"/>
          </a:xfrm>
          <a:prstGeom prst="rect">
            <a:avLst/>
          </a:prstGeom>
          <a:solidFill>
            <a:srgbClr val="FFF7CA"/>
          </a:solidFill>
          <a:ln w="69850">
            <a:solidFill>
              <a:schemeClr val="tx1"/>
            </a:solid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B153AE8-8C42-E745-899E-3AE44D294A3D}"/>
              </a:ext>
            </a:extLst>
          </p:cNvPr>
          <p:cNvSpPr/>
          <p:nvPr/>
        </p:nvSpPr>
        <p:spPr>
          <a:xfrm>
            <a:off x="1853741" y="3754402"/>
            <a:ext cx="2320898" cy="523220"/>
          </a:xfrm>
          <a:prstGeom prst="rect">
            <a:avLst/>
          </a:prstGeom>
        </p:spPr>
        <p:txBody>
          <a:bodyPr wrap="square" anchor="ctr">
            <a:spAutoFit/>
          </a:bodyPr>
          <a:lstStyle/>
          <a:p>
            <a:pPr>
              <a:spcAft>
                <a:spcPts val="2000"/>
              </a:spcAft>
            </a:pPr>
            <a:r>
              <a:rPr lang="en-US" sz="2800" b="1" dirty="0">
                <a:latin typeface="Avenir Medium" panose="02000503020000020003" pitchFamily="2" charset="0"/>
              </a:rPr>
              <a:t>Takeaway #6</a:t>
            </a:r>
          </a:p>
        </p:txBody>
      </p:sp>
      <p:sp>
        <p:nvSpPr>
          <p:cNvPr id="13" name="Rectangle 12">
            <a:extLst>
              <a:ext uri="{FF2B5EF4-FFF2-40B4-BE49-F238E27FC236}">
                <a16:creationId xmlns:a16="http://schemas.microsoft.com/office/drawing/2014/main" id="{F739FD05-F4CD-D849-8C6A-6C820717C4EF}"/>
              </a:ext>
            </a:extLst>
          </p:cNvPr>
          <p:cNvSpPr/>
          <p:nvPr/>
        </p:nvSpPr>
        <p:spPr>
          <a:xfrm>
            <a:off x="4549500" y="3762315"/>
            <a:ext cx="6141985" cy="1815882"/>
          </a:xfrm>
          <a:prstGeom prst="rect">
            <a:avLst/>
          </a:prstGeom>
        </p:spPr>
        <p:txBody>
          <a:bodyPr wrap="square" anchor="ctr">
            <a:spAutoFit/>
          </a:bodyPr>
          <a:lstStyle/>
          <a:p>
            <a:pPr lvl="0">
              <a:defRPr/>
            </a:pPr>
            <a:r>
              <a:rPr lang="en-US" sz="2800" dirty="0">
                <a:solidFill>
                  <a:schemeClr val="tx1">
                    <a:lumMod val="85000"/>
                    <a:lumOff val="15000"/>
                  </a:schemeClr>
                </a:solidFill>
                <a:latin typeface="Avenir Light" panose="020B0402020203020204" pitchFamily="34" charset="77"/>
              </a:rPr>
              <a:t>Until we have better data, </a:t>
            </a:r>
            <a:r>
              <a:rPr lang="en-US" sz="2800" b="1" dirty="0">
                <a:solidFill>
                  <a:srgbClr val="C00000"/>
                </a:solidFill>
                <a:latin typeface="Avenir Light" panose="020B0402020203020204" pitchFamily="34" charset="77"/>
              </a:rPr>
              <a:t>we don’t fully understand the capabilities of our existing systems,</a:t>
            </a:r>
            <a:r>
              <a:rPr lang="en-US" sz="2800" dirty="0">
                <a:solidFill>
                  <a:schemeClr val="tx1">
                    <a:lumMod val="85000"/>
                    <a:lumOff val="15000"/>
                  </a:schemeClr>
                </a:solidFill>
                <a:latin typeface="Avenir Light" panose="020B0402020203020204" pitchFamily="34" charset="77"/>
              </a:rPr>
              <a:t> nor do we know what is possible.</a:t>
            </a:r>
          </a:p>
        </p:txBody>
      </p:sp>
      <p:sp>
        <p:nvSpPr>
          <p:cNvPr id="14" name="Rectangle 13">
            <a:extLst>
              <a:ext uri="{FF2B5EF4-FFF2-40B4-BE49-F238E27FC236}">
                <a16:creationId xmlns:a16="http://schemas.microsoft.com/office/drawing/2014/main" id="{BF831C81-17FF-6B48-8D88-A33658341FE7}"/>
              </a:ext>
            </a:extLst>
          </p:cNvPr>
          <p:cNvSpPr/>
          <p:nvPr/>
        </p:nvSpPr>
        <p:spPr>
          <a:xfrm>
            <a:off x="4549501" y="1110373"/>
            <a:ext cx="6141985" cy="1384995"/>
          </a:xfrm>
          <a:prstGeom prst="rect">
            <a:avLst/>
          </a:prstGeom>
        </p:spPr>
        <p:txBody>
          <a:bodyPr wrap="square" anchor="ctr">
            <a:spAutoFit/>
          </a:bodyPr>
          <a:lstStyle/>
          <a:p>
            <a:pPr>
              <a:lnSpc>
                <a:spcPct val="100000"/>
              </a:lnSpc>
              <a:spcBef>
                <a:spcPts val="4000"/>
              </a:spcBef>
            </a:pPr>
            <a:r>
              <a:rPr lang="en-US" sz="2800" dirty="0">
                <a:latin typeface="Avenir Light" panose="020B0402020203020204" pitchFamily="34" charset="77"/>
              </a:rPr>
              <a:t>Pre-trained LLM (e.g., </a:t>
            </a:r>
            <a:r>
              <a:rPr lang="en-US" sz="2800" b="1" dirty="0">
                <a:solidFill>
                  <a:srgbClr val="C00000"/>
                </a:solidFill>
                <a:latin typeface="Avenir Light" panose="020B0402020203020204" pitchFamily="34" charset="77"/>
              </a:rPr>
              <a:t>BERT</a:t>
            </a:r>
            <a:r>
              <a:rPr lang="en-US" sz="2800" dirty="0">
                <a:latin typeface="Avenir Light" panose="020B0402020203020204" pitchFamily="34" charset="77"/>
              </a:rPr>
              <a:t>) capture rich information but miss nuanced cases</a:t>
            </a:r>
          </a:p>
        </p:txBody>
      </p:sp>
    </p:spTree>
    <p:extLst>
      <p:ext uri="{BB962C8B-B14F-4D97-AF65-F5344CB8AC3E}">
        <p14:creationId xmlns:p14="http://schemas.microsoft.com/office/powerpoint/2010/main" val="39356014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88</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8" name="Rectangle 7">
            <a:extLst>
              <a:ext uri="{FF2B5EF4-FFF2-40B4-BE49-F238E27FC236}">
                <a16:creationId xmlns:a16="http://schemas.microsoft.com/office/drawing/2014/main" id="{DB38AA3B-E9E1-F449-B662-4960D01EE690}"/>
              </a:ext>
            </a:extLst>
          </p:cNvPr>
          <p:cNvSpPr/>
          <p:nvPr/>
        </p:nvSpPr>
        <p:spPr>
          <a:xfrm>
            <a:off x="571458" y="660227"/>
            <a:ext cx="11045226" cy="1546897"/>
          </a:xfrm>
          <a:prstGeom prst="rect">
            <a:avLst/>
          </a:prstGeom>
          <a:solidFill>
            <a:srgbClr val="FFF7CA"/>
          </a:solidFill>
          <a:ln w="69850">
            <a:solidFill>
              <a:schemeClr val="tx1"/>
            </a:solid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F3FFAE8-C444-7C41-9ECE-5E4EB8EE977E}"/>
              </a:ext>
            </a:extLst>
          </p:cNvPr>
          <p:cNvSpPr/>
          <p:nvPr/>
        </p:nvSpPr>
        <p:spPr>
          <a:xfrm>
            <a:off x="584098" y="165647"/>
            <a:ext cx="2435825" cy="523220"/>
          </a:xfrm>
          <a:prstGeom prst="rect">
            <a:avLst/>
          </a:prstGeom>
        </p:spPr>
        <p:txBody>
          <a:bodyPr wrap="square" anchor="ctr">
            <a:spAutoFit/>
          </a:bodyPr>
          <a:lstStyle/>
          <a:p>
            <a:pPr>
              <a:spcAft>
                <a:spcPts val="2000"/>
              </a:spcAft>
            </a:pPr>
            <a:r>
              <a:rPr lang="en-US" sz="2800" b="1" dirty="0">
                <a:latin typeface="Avenir Medium" panose="02000503020000020003" pitchFamily="2" charset="0"/>
              </a:rPr>
              <a:t>Takeaway #1</a:t>
            </a:r>
          </a:p>
        </p:txBody>
      </p:sp>
      <p:sp>
        <p:nvSpPr>
          <p:cNvPr id="10" name="Rectangle 9">
            <a:extLst>
              <a:ext uri="{FF2B5EF4-FFF2-40B4-BE49-F238E27FC236}">
                <a16:creationId xmlns:a16="http://schemas.microsoft.com/office/drawing/2014/main" id="{C5000974-F67F-9549-962E-D0BFE5E7B0DA}"/>
              </a:ext>
            </a:extLst>
          </p:cNvPr>
          <p:cNvSpPr/>
          <p:nvPr/>
        </p:nvSpPr>
        <p:spPr>
          <a:xfrm>
            <a:off x="799049" y="967259"/>
            <a:ext cx="10950157" cy="954107"/>
          </a:xfrm>
          <a:prstGeom prst="rect">
            <a:avLst/>
          </a:prstGeom>
        </p:spPr>
        <p:txBody>
          <a:bodyPr wrap="square" anchor="ctr">
            <a:spAutoFit/>
          </a:bodyPr>
          <a:lstStyle/>
          <a:p>
            <a:pPr>
              <a:spcAft>
                <a:spcPts val="2000"/>
              </a:spcAft>
            </a:pPr>
            <a:r>
              <a:rPr lang="en-US" sz="2800" b="1" dirty="0">
                <a:solidFill>
                  <a:srgbClr val="C00000"/>
                </a:solidFill>
                <a:latin typeface="Avenir" panose="02000503020000020003" pitchFamily="2" charset="0"/>
              </a:rPr>
              <a:t>Coreference resolution </a:t>
            </a:r>
            <a:r>
              <a:rPr lang="en-US" sz="2800" dirty="0">
                <a:latin typeface="Avenir" panose="02000503020000020003" pitchFamily="2" charset="0"/>
              </a:rPr>
              <a:t>determines which mentions all refer to the same underlying </a:t>
            </a:r>
            <a:r>
              <a:rPr lang="en-US" sz="2800" b="1" dirty="0">
                <a:solidFill>
                  <a:schemeClr val="accent5">
                    <a:lumMod val="50000"/>
                  </a:schemeClr>
                </a:solidFill>
                <a:latin typeface="Avenir" panose="02000503020000020003" pitchFamily="2" charset="0"/>
              </a:rPr>
              <a:t>entity</a:t>
            </a:r>
            <a:r>
              <a:rPr lang="en-US" sz="2800" dirty="0">
                <a:latin typeface="Avenir" panose="02000503020000020003" pitchFamily="2" charset="0"/>
              </a:rPr>
              <a:t> or </a:t>
            </a:r>
            <a:r>
              <a:rPr lang="en-US" sz="2800" b="1" dirty="0">
                <a:solidFill>
                  <a:schemeClr val="accent5">
                    <a:lumMod val="50000"/>
                  </a:schemeClr>
                </a:solidFill>
                <a:latin typeface="Avenir" panose="02000503020000020003" pitchFamily="2" charset="0"/>
              </a:rPr>
              <a:t>event</a:t>
            </a:r>
            <a:r>
              <a:rPr lang="en-US" sz="2800" dirty="0">
                <a:latin typeface="Avenir" panose="02000503020000020003" pitchFamily="2" charset="0"/>
              </a:rPr>
              <a:t>, and is ultimately a </a:t>
            </a:r>
            <a:r>
              <a:rPr lang="en-US" sz="2800" u="sng" dirty="0">
                <a:latin typeface="Avenir" panose="02000503020000020003" pitchFamily="2" charset="0"/>
              </a:rPr>
              <a:t>clustering task</a:t>
            </a:r>
            <a:r>
              <a:rPr lang="en-US" sz="2800" dirty="0">
                <a:latin typeface="Avenir" panose="02000503020000020003" pitchFamily="2" charset="0"/>
              </a:rPr>
              <a:t>.</a:t>
            </a:r>
          </a:p>
        </p:txBody>
      </p:sp>
      <p:sp>
        <p:nvSpPr>
          <p:cNvPr id="11" name="Rectangle 10">
            <a:extLst>
              <a:ext uri="{FF2B5EF4-FFF2-40B4-BE49-F238E27FC236}">
                <a16:creationId xmlns:a16="http://schemas.microsoft.com/office/drawing/2014/main" id="{EB8BAEEE-CC7E-DD41-B7FA-E32ECF3E1186}"/>
              </a:ext>
            </a:extLst>
          </p:cNvPr>
          <p:cNvSpPr/>
          <p:nvPr/>
        </p:nvSpPr>
        <p:spPr>
          <a:xfrm>
            <a:off x="584098" y="3057488"/>
            <a:ext cx="11045226" cy="1389110"/>
          </a:xfrm>
          <a:prstGeom prst="rect">
            <a:avLst/>
          </a:prstGeom>
          <a:solidFill>
            <a:srgbClr val="FFF7CA"/>
          </a:solidFill>
          <a:ln w="69850">
            <a:solidFill>
              <a:schemeClr val="tx1"/>
            </a:solid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312C75B-26CA-DA4C-AAA3-9BF736AF2A8E}"/>
              </a:ext>
            </a:extLst>
          </p:cNvPr>
          <p:cNvSpPr/>
          <p:nvPr/>
        </p:nvSpPr>
        <p:spPr>
          <a:xfrm>
            <a:off x="592988" y="2534268"/>
            <a:ext cx="2435825" cy="523220"/>
          </a:xfrm>
          <a:prstGeom prst="rect">
            <a:avLst/>
          </a:prstGeom>
        </p:spPr>
        <p:txBody>
          <a:bodyPr wrap="square" anchor="ctr">
            <a:spAutoFit/>
          </a:bodyPr>
          <a:lstStyle/>
          <a:p>
            <a:pPr>
              <a:spcAft>
                <a:spcPts val="2000"/>
              </a:spcAft>
            </a:pPr>
            <a:r>
              <a:rPr lang="en-US" sz="2800" b="1" dirty="0">
                <a:latin typeface="Avenir Medium" panose="02000503020000020003" pitchFamily="2" charset="0"/>
              </a:rPr>
              <a:t>Takeaway #2</a:t>
            </a:r>
          </a:p>
        </p:txBody>
      </p:sp>
      <p:sp>
        <p:nvSpPr>
          <p:cNvPr id="13" name="Rectangle 12">
            <a:extLst>
              <a:ext uri="{FF2B5EF4-FFF2-40B4-BE49-F238E27FC236}">
                <a16:creationId xmlns:a16="http://schemas.microsoft.com/office/drawing/2014/main" id="{32466F63-E9BE-FE41-A7CD-172A3ED0DCAC}"/>
              </a:ext>
            </a:extLst>
          </p:cNvPr>
          <p:cNvSpPr/>
          <p:nvPr/>
        </p:nvSpPr>
        <p:spPr>
          <a:xfrm>
            <a:off x="803912" y="3326475"/>
            <a:ext cx="10600126" cy="954107"/>
          </a:xfrm>
          <a:prstGeom prst="rect">
            <a:avLst/>
          </a:prstGeom>
        </p:spPr>
        <p:txBody>
          <a:bodyPr wrap="square" anchor="ctr">
            <a:spAutoFit/>
          </a:bodyPr>
          <a:lstStyle/>
          <a:p>
            <a:r>
              <a:rPr lang="en-US" sz="2800" dirty="0">
                <a:latin typeface="Avenir" panose="02000503020000020003" pitchFamily="2" charset="0"/>
              </a:rPr>
              <a:t>Research has largely relied on ML models w/ </a:t>
            </a:r>
            <a:r>
              <a:rPr lang="en-US" sz="2800" b="1" dirty="0">
                <a:solidFill>
                  <a:srgbClr val="C00000"/>
                </a:solidFill>
                <a:latin typeface="Avenir" panose="02000503020000020003" pitchFamily="2" charset="0"/>
              </a:rPr>
              <a:t>many manually-defined features</a:t>
            </a:r>
            <a:r>
              <a:rPr lang="en-US" sz="2800" b="1" dirty="0">
                <a:latin typeface="Avenir" panose="02000503020000020003" pitchFamily="2" charset="0"/>
              </a:rPr>
              <a:t>. </a:t>
            </a:r>
            <a:r>
              <a:rPr lang="en-US" sz="2800" dirty="0">
                <a:latin typeface="Avenir" panose="02000503020000020003" pitchFamily="2" charset="0"/>
              </a:rPr>
              <a:t>Strong results but clear limitations.</a:t>
            </a:r>
          </a:p>
        </p:txBody>
      </p:sp>
      <p:sp>
        <p:nvSpPr>
          <p:cNvPr id="14" name="Rectangle 13">
            <a:extLst>
              <a:ext uri="{FF2B5EF4-FFF2-40B4-BE49-F238E27FC236}">
                <a16:creationId xmlns:a16="http://schemas.microsoft.com/office/drawing/2014/main" id="{00EC67EA-97AD-5542-9597-94D51C3406D3}"/>
              </a:ext>
            </a:extLst>
          </p:cNvPr>
          <p:cNvSpPr/>
          <p:nvPr/>
        </p:nvSpPr>
        <p:spPr>
          <a:xfrm>
            <a:off x="568722" y="5252323"/>
            <a:ext cx="11045226" cy="1142939"/>
          </a:xfrm>
          <a:prstGeom prst="rect">
            <a:avLst/>
          </a:prstGeom>
          <a:solidFill>
            <a:srgbClr val="FFF7CA"/>
          </a:solidFill>
          <a:ln w="69850">
            <a:solidFill>
              <a:schemeClr val="tx1"/>
            </a:solid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1CE7045-84AE-4348-85B2-53D85C90ED3B}"/>
              </a:ext>
            </a:extLst>
          </p:cNvPr>
          <p:cNvSpPr/>
          <p:nvPr/>
        </p:nvSpPr>
        <p:spPr>
          <a:xfrm>
            <a:off x="568722" y="4722322"/>
            <a:ext cx="2320898" cy="523220"/>
          </a:xfrm>
          <a:prstGeom prst="rect">
            <a:avLst/>
          </a:prstGeom>
        </p:spPr>
        <p:txBody>
          <a:bodyPr wrap="square" anchor="ctr">
            <a:spAutoFit/>
          </a:bodyPr>
          <a:lstStyle/>
          <a:p>
            <a:pPr>
              <a:spcAft>
                <a:spcPts val="2000"/>
              </a:spcAft>
            </a:pPr>
            <a:r>
              <a:rPr lang="en-US" sz="2800" b="1" dirty="0">
                <a:latin typeface="Avenir Medium" panose="02000503020000020003" pitchFamily="2" charset="0"/>
              </a:rPr>
              <a:t>Takeaway #3</a:t>
            </a:r>
          </a:p>
        </p:txBody>
      </p:sp>
      <p:sp>
        <p:nvSpPr>
          <p:cNvPr id="16" name="Rectangle 15">
            <a:extLst>
              <a:ext uri="{FF2B5EF4-FFF2-40B4-BE49-F238E27FC236}">
                <a16:creationId xmlns:a16="http://schemas.microsoft.com/office/drawing/2014/main" id="{772DD0B8-07DD-7C4D-B32C-431439B26120}"/>
              </a:ext>
            </a:extLst>
          </p:cNvPr>
          <p:cNvSpPr/>
          <p:nvPr/>
        </p:nvSpPr>
        <p:spPr>
          <a:xfrm>
            <a:off x="3110824" y="5547372"/>
            <a:ext cx="6407399" cy="523220"/>
          </a:xfrm>
          <a:prstGeom prst="rect">
            <a:avLst/>
          </a:prstGeom>
        </p:spPr>
        <p:txBody>
          <a:bodyPr wrap="square" anchor="ctr">
            <a:spAutoFit/>
          </a:bodyPr>
          <a:lstStyle/>
          <a:p>
            <a:r>
              <a:rPr lang="en-US" sz="2800" dirty="0">
                <a:latin typeface="Avenir Light" panose="020B0402020203020204" pitchFamily="34" charset="77"/>
              </a:rPr>
              <a:t>The community needs a </a:t>
            </a:r>
            <a:r>
              <a:rPr lang="en-US" sz="2800" b="1" dirty="0">
                <a:solidFill>
                  <a:srgbClr val="C00000"/>
                </a:solidFill>
                <a:latin typeface="Avenir Light" panose="020B0402020203020204" pitchFamily="34" charset="77"/>
              </a:rPr>
              <a:t>better corpus</a:t>
            </a:r>
            <a:r>
              <a:rPr lang="en-US" sz="2800" dirty="0">
                <a:latin typeface="Avenir Light" panose="020B0402020203020204" pitchFamily="34" charset="77"/>
              </a:rPr>
              <a:t>.</a:t>
            </a:r>
            <a:endParaRPr lang="en-US" sz="2800" dirty="0">
              <a:latin typeface="Avenir" panose="02000503020000020003" pitchFamily="2" charset="0"/>
            </a:endParaRPr>
          </a:p>
        </p:txBody>
      </p:sp>
    </p:spTree>
    <p:extLst>
      <p:ext uri="{BB962C8B-B14F-4D97-AF65-F5344CB8AC3E}">
        <p14:creationId xmlns:p14="http://schemas.microsoft.com/office/powerpoint/2010/main" val="768945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89</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7" name="Rectangle 6">
            <a:extLst>
              <a:ext uri="{FF2B5EF4-FFF2-40B4-BE49-F238E27FC236}">
                <a16:creationId xmlns:a16="http://schemas.microsoft.com/office/drawing/2014/main" id="{DF011510-25D2-3747-803C-D74A600A35C4}"/>
              </a:ext>
            </a:extLst>
          </p:cNvPr>
          <p:cNvSpPr/>
          <p:nvPr/>
        </p:nvSpPr>
        <p:spPr>
          <a:xfrm>
            <a:off x="753303" y="2718742"/>
            <a:ext cx="10454898" cy="1564416"/>
          </a:xfrm>
          <a:prstGeom prst="rect">
            <a:avLst/>
          </a:prstGeom>
          <a:solidFill>
            <a:srgbClr val="FFF7CA"/>
          </a:solidFill>
          <a:ln w="69850">
            <a:solidFill>
              <a:schemeClr val="tx1"/>
            </a:solid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940CB65-B339-CE4B-8574-EFA55A2EDF74}"/>
              </a:ext>
            </a:extLst>
          </p:cNvPr>
          <p:cNvSpPr/>
          <p:nvPr/>
        </p:nvSpPr>
        <p:spPr>
          <a:xfrm>
            <a:off x="753303" y="2177755"/>
            <a:ext cx="2320898" cy="523220"/>
          </a:xfrm>
          <a:prstGeom prst="rect">
            <a:avLst/>
          </a:prstGeom>
        </p:spPr>
        <p:txBody>
          <a:bodyPr wrap="square" anchor="ctr">
            <a:spAutoFit/>
          </a:bodyPr>
          <a:lstStyle/>
          <a:p>
            <a:pPr>
              <a:spcAft>
                <a:spcPts val="2000"/>
              </a:spcAft>
            </a:pPr>
            <a:r>
              <a:rPr lang="en-US" sz="2800" b="1" dirty="0">
                <a:latin typeface="Avenir Medium" panose="02000503020000020003" pitchFamily="2" charset="0"/>
              </a:rPr>
              <a:t>Takeaway #5</a:t>
            </a:r>
          </a:p>
        </p:txBody>
      </p:sp>
      <p:sp>
        <p:nvSpPr>
          <p:cNvPr id="12" name="Rectangle 11">
            <a:extLst>
              <a:ext uri="{FF2B5EF4-FFF2-40B4-BE49-F238E27FC236}">
                <a16:creationId xmlns:a16="http://schemas.microsoft.com/office/drawing/2014/main" id="{39FBC716-5A77-FB4C-B5CC-BE8D0C9A4AE0}"/>
              </a:ext>
            </a:extLst>
          </p:cNvPr>
          <p:cNvSpPr/>
          <p:nvPr/>
        </p:nvSpPr>
        <p:spPr>
          <a:xfrm>
            <a:off x="1300615" y="3033469"/>
            <a:ext cx="9360273" cy="954107"/>
          </a:xfrm>
          <a:prstGeom prst="rect">
            <a:avLst/>
          </a:prstGeom>
        </p:spPr>
        <p:txBody>
          <a:bodyPr wrap="square" anchor="ctr">
            <a:spAutoFit/>
          </a:bodyPr>
          <a:lstStyle/>
          <a:p>
            <a:pPr>
              <a:lnSpc>
                <a:spcPct val="100000"/>
              </a:lnSpc>
              <a:spcBef>
                <a:spcPts val="4000"/>
              </a:spcBef>
            </a:pPr>
            <a:r>
              <a:rPr lang="en-US" sz="2800" dirty="0">
                <a:latin typeface="Avenir Light" panose="020B0402020203020204" pitchFamily="34" charset="77"/>
              </a:rPr>
              <a:t>Neural pre-trained text encoders (e.g., </a:t>
            </a:r>
            <a:r>
              <a:rPr lang="en-US" sz="2800" b="1" dirty="0">
                <a:solidFill>
                  <a:srgbClr val="C00000"/>
                </a:solidFill>
                <a:latin typeface="Avenir Light" panose="020B0402020203020204" pitchFamily="34" charset="77"/>
              </a:rPr>
              <a:t>BERT</a:t>
            </a:r>
            <a:r>
              <a:rPr lang="en-US" sz="2800" dirty="0">
                <a:latin typeface="Avenir Light" panose="020B0402020203020204" pitchFamily="34" charset="77"/>
              </a:rPr>
              <a:t>) capture rich information but miss nuanced cases</a:t>
            </a:r>
          </a:p>
        </p:txBody>
      </p:sp>
      <p:sp>
        <p:nvSpPr>
          <p:cNvPr id="13" name="Rectangle 12">
            <a:extLst>
              <a:ext uri="{FF2B5EF4-FFF2-40B4-BE49-F238E27FC236}">
                <a16:creationId xmlns:a16="http://schemas.microsoft.com/office/drawing/2014/main" id="{74EF9A59-9660-214B-B62A-065C80CE66C9}"/>
              </a:ext>
            </a:extLst>
          </p:cNvPr>
          <p:cNvSpPr/>
          <p:nvPr/>
        </p:nvSpPr>
        <p:spPr>
          <a:xfrm>
            <a:off x="753303" y="700365"/>
            <a:ext cx="10454898" cy="1214019"/>
          </a:xfrm>
          <a:prstGeom prst="rect">
            <a:avLst/>
          </a:prstGeom>
          <a:solidFill>
            <a:srgbClr val="FFF7CA"/>
          </a:solidFill>
          <a:ln w="69850">
            <a:solidFill>
              <a:schemeClr val="tx1"/>
            </a:solid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1C44B4-9F91-9646-905C-27F8710601EB}"/>
              </a:ext>
            </a:extLst>
          </p:cNvPr>
          <p:cNvSpPr/>
          <p:nvPr/>
        </p:nvSpPr>
        <p:spPr>
          <a:xfrm>
            <a:off x="753303" y="189977"/>
            <a:ext cx="2320898" cy="523220"/>
          </a:xfrm>
          <a:prstGeom prst="rect">
            <a:avLst/>
          </a:prstGeom>
        </p:spPr>
        <p:txBody>
          <a:bodyPr wrap="square" anchor="ctr">
            <a:spAutoFit/>
          </a:bodyPr>
          <a:lstStyle/>
          <a:p>
            <a:pPr>
              <a:spcAft>
                <a:spcPts val="2000"/>
              </a:spcAft>
            </a:pPr>
            <a:r>
              <a:rPr lang="en-US" sz="2800" b="1" dirty="0">
                <a:latin typeface="Avenir Medium" panose="02000503020000020003" pitchFamily="2" charset="0"/>
              </a:rPr>
              <a:t>Takeaway #4</a:t>
            </a:r>
          </a:p>
        </p:txBody>
      </p:sp>
      <p:sp>
        <p:nvSpPr>
          <p:cNvPr id="15" name="Rectangle 14">
            <a:extLst>
              <a:ext uri="{FF2B5EF4-FFF2-40B4-BE49-F238E27FC236}">
                <a16:creationId xmlns:a16="http://schemas.microsoft.com/office/drawing/2014/main" id="{FCB10619-C92B-F34C-9590-FECDE9356B0D}"/>
              </a:ext>
            </a:extLst>
          </p:cNvPr>
          <p:cNvSpPr/>
          <p:nvPr/>
        </p:nvSpPr>
        <p:spPr>
          <a:xfrm>
            <a:off x="1257455" y="810653"/>
            <a:ext cx="9677089" cy="954107"/>
          </a:xfrm>
          <a:prstGeom prst="rect">
            <a:avLst/>
          </a:prstGeom>
        </p:spPr>
        <p:txBody>
          <a:bodyPr wrap="square" anchor="ctr">
            <a:spAutoFit/>
          </a:bodyPr>
          <a:lstStyle/>
          <a:p>
            <a:r>
              <a:rPr lang="en-US" sz="2800" b="1" dirty="0">
                <a:latin typeface="Avenir Light" panose="020B0402020203020204" pitchFamily="34" charset="77"/>
              </a:rPr>
              <a:t>Event coref is especially hard</a:t>
            </a:r>
            <a:r>
              <a:rPr lang="en-US" sz="2800" dirty="0">
                <a:latin typeface="Avenir Light" panose="020B0402020203020204" pitchFamily="34" charset="77"/>
              </a:rPr>
              <a:t>, but using deep learning w/ </a:t>
            </a:r>
            <a:r>
              <a:rPr lang="en-US" sz="2800" b="1" dirty="0">
                <a:solidFill>
                  <a:srgbClr val="C00000"/>
                </a:solidFill>
                <a:latin typeface="Avenir Light" panose="020B0402020203020204" pitchFamily="34" charset="77"/>
              </a:rPr>
              <a:t>contextualized representations works well</a:t>
            </a:r>
            <a:r>
              <a:rPr lang="en-US" sz="2800" dirty="0">
                <a:latin typeface="Avenir Light" panose="020B0402020203020204" pitchFamily="34" charset="77"/>
              </a:rPr>
              <a:t>.</a:t>
            </a:r>
            <a:endParaRPr lang="en-US" sz="2800" dirty="0">
              <a:latin typeface="Avenir" panose="02000503020000020003" pitchFamily="2" charset="0"/>
            </a:endParaRPr>
          </a:p>
        </p:txBody>
      </p:sp>
      <p:sp>
        <p:nvSpPr>
          <p:cNvPr id="16" name="Rectangle 15">
            <a:extLst>
              <a:ext uri="{FF2B5EF4-FFF2-40B4-BE49-F238E27FC236}">
                <a16:creationId xmlns:a16="http://schemas.microsoft.com/office/drawing/2014/main" id="{EAA2E159-A1A9-DA4C-A76C-77B7F81D9258}"/>
              </a:ext>
            </a:extLst>
          </p:cNvPr>
          <p:cNvSpPr/>
          <p:nvPr/>
        </p:nvSpPr>
        <p:spPr>
          <a:xfrm>
            <a:off x="753303" y="5081429"/>
            <a:ext cx="10454898" cy="1313998"/>
          </a:xfrm>
          <a:prstGeom prst="rect">
            <a:avLst/>
          </a:prstGeom>
          <a:solidFill>
            <a:srgbClr val="FFF7CA"/>
          </a:solidFill>
          <a:ln w="69850">
            <a:solidFill>
              <a:schemeClr val="tx1"/>
            </a:solid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B2C0781-BEF4-E546-A40E-745960C8CBAD}"/>
              </a:ext>
            </a:extLst>
          </p:cNvPr>
          <p:cNvSpPr/>
          <p:nvPr/>
        </p:nvSpPr>
        <p:spPr>
          <a:xfrm>
            <a:off x="753303" y="4555052"/>
            <a:ext cx="2320898" cy="523220"/>
          </a:xfrm>
          <a:prstGeom prst="rect">
            <a:avLst/>
          </a:prstGeom>
        </p:spPr>
        <p:txBody>
          <a:bodyPr wrap="square" anchor="ctr">
            <a:spAutoFit/>
          </a:bodyPr>
          <a:lstStyle/>
          <a:p>
            <a:pPr>
              <a:spcAft>
                <a:spcPts val="2000"/>
              </a:spcAft>
            </a:pPr>
            <a:r>
              <a:rPr lang="en-US" sz="2800" b="1" dirty="0">
                <a:latin typeface="Avenir Medium" panose="02000503020000020003" pitchFamily="2" charset="0"/>
              </a:rPr>
              <a:t>Takeaway #6</a:t>
            </a:r>
          </a:p>
        </p:txBody>
      </p:sp>
      <p:sp>
        <p:nvSpPr>
          <p:cNvPr id="20" name="Rectangle 19">
            <a:extLst>
              <a:ext uri="{FF2B5EF4-FFF2-40B4-BE49-F238E27FC236}">
                <a16:creationId xmlns:a16="http://schemas.microsoft.com/office/drawing/2014/main" id="{EF316B05-7652-2044-B359-3B060ECCAA8A}"/>
              </a:ext>
            </a:extLst>
          </p:cNvPr>
          <p:cNvSpPr/>
          <p:nvPr/>
        </p:nvSpPr>
        <p:spPr>
          <a:xfrm>
            <a:off x="1005378" y="5276342"/>
            <a:ext cx="9950745" cy="954107"/>
          </a:xfrm>
          <a:prstGeom prst="rect">
            <a:avLst/>
          </a:prstGeom>
        </p:spPr>
        <p:txBody>
          <a:bodyPr wrap="square" anchor="ctr">
            <a:spAutoFit/>
          </a:bodyPr>
          <a:lstStyle/>
          <a:p>
            <a:pPr lvl="0">
              <a:defRPr/>
            </a:pPr>
            <a:r>
              <a:rPr lang="en-US" sz="2800" dirty="0">
                <a:solidFill>
                  <a:schemeClr val="tx1">
                    <a:lumMod val="85000"/>
                    <a:lumOff val="15000"/>
                  </a:schemeClr>
                </a:solidFill>
                <a:latin typeface="Avenir Light" panose="020B0402020203020204" pitchFamily="34" charset="77"/>
              </a:rPr>
              <a:t>Until we have better data, </a:t>
            </a:r>
            <a:r>
              <a:rPr lang="en-US" sz="2800" b="1" dirty="0">
                <a:solidFill>
                  <a:srgbClr val="C00000"/>
                </a:solidFill>
                <a:latin typeface="Avenir Light" panose="020B0402020203020204" pitchFamily="34" charset="77"/>
              </a:rPr>
              <a:t>we don’t fully understand the capabilities of our existing systems,</a:t>
            </a:r>
            <a:r>
              <a:rPr lang="en-US" sz="2800" dirty="0">
                <a:solidFill>
                  <a:schemeClr val="tx1">
                    <a:lumMod val="85000"/>
                    <a:lumOff val="15000"/>
                  </a:schemeClr>
                </a:solidFill>
                <a:latin typeface="Avenir Light" panose="020B0402020203020204" pitchFamily="34" charset="77"/>
              </a:rPr>
              <a:t> or know what’s possible.</a:t>
            </a:r>
          </a:p>
        </p:txBody>
      </p:sp>
    </p:spTree>
    <p:extLst>
      <p:ext uri="{BB962C8B-B14F-4D97-AF65-F5344CB8AC3E}">
        <p14:creationId xmlns:p14="http://schemas.microsoft.com/office/powerpoint/2010/main" val="253855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A1D94-D407-3540-9168-1555C83583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21733" y="321733"/>
            <a:ext cx="11548534" cy="6214534"/>
          </a:xfrm>
          <a:prstGeom prst="rect">
            <a:avLst/>
          </a:prstGeom>
        </p:spPr>
      </p:pic>
      <p:sp>
        <p:nvSpPr>
          <p:cNvPr id="10" name="Slide Number Placeholder 5">
            <a:extLst>
              <a:ext uri="{FF2B5EF4-FFF2-40B4-BE49-F238E27FC236}">
                <a16:creationId xmlns:a16="http://schemas.microsoft.com/office/drawing/2014/main" id="{FB8F112D-AF29-D541-A58D-4C9067DA01C3}"/>
              </a:ext>
            </a:extLst>
          </p:cNvPr>
          <p:cNvSpPr>
            <a:spLocks noGrp="1"/>
          </p:cNvSpPr>
          <p:nvPr>
            <p:ph type="sldNum" sz="quarter" idx="12"/>
          </p:nvPr>
        </p:nvSpPr>
        <p:spPr/>
        <p:txBody>
          <a:bodyPr vert="horz" lIns="91440" tIns="45720" rIns="91440" bIns="45720" rtlCol="0" anchor="ctr">
            <a:normAutofit/>
          </a:bodyPr>
          <a:lstStyle/>
          <a:p>
            <a:pPr>
              <a:spcAft>
                <a:spcPts val="600"/>
              </a:spcAft>
            </a:pPr>
            <a:fld id="{6BCA73C5-4051-2D45-AC51-FD5A1C1C157A}" type="slidenum">
              <a:rPr lang="en-US">
                <a:solidFill>
                  <a:schemeClr val="tx1">
                    <a:tint val="75000"/>
                    <a:alpha val="80000"/>
                  </a:schemeClr>
                </a:solidFill>
              </a:rPr>
              <a:pPr>
                <a:spcAft>
                  <a:spcPts val="600"/>
                </a:spcAft>
              </a:pPr>
              <a:t>9</a:t>
            </a:fld>
            <a:endParaRPr lang="en-US" dirty="0">
              <a:solidFill>
                <a:schemeClr val="tx1">
                  <a:tint val="75000"/>
                  <a:alpha val="80000"/>
                </a:schemeClr>
              </a:solidFill>
            </a:endParaRPr>
          </a:p>
        </p:txBody>
      </p:sp>
    </p:spTree>
    <p:extLst>
      <p:ext uri="{BB962C8B-B14F-4D97-AF65-F5344CB8AC3E}">
        <p14:creationId xmlns:p14="http://schemas.microsoft.com/office/powerpoint/2010/main" val="1924807049"/>
      </p:ext>
    </p:extLst>
  </p:cSld>
  <p:clrMapOvr>
    <a:overrideClrMapping bg1="dk1" tx1="lt1" bg2="dk2" tx2="lt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90</a:t>
            </a:fld>
            <a:endParaRPr lang="en-US"/>
          </a:p>
        </p:txBody>
      </p:sp>
      <p:sp>
        <p:nvSpPr>
          <p:cNvPr id="5" name="Rectangle 4">
            <a:extLst>
              <a:ext uri="{FF2B5EF4-FFF2-40B4-BE49-F238E27FC236}">
                <a16:creationId xmlns:a16="http://schemas.microsoft.com/office/drawing/2014/main" id="{A67396EA-AA16-0F4A-8BA1-4979508C4CC7}"/>
              </a:ext>
            </a:extLst>
          </p:cNvPr>
          <p:cNvSpPr/>
          <p:nvPr/>
        </p:nvSpPr>
        <p:spPr>
          <a:xfrm>
            <a:off x="304800" y="262983"/>
            <a:ext cx="3892146" cy="986794"/>
          </a:xfrm>
          <a:prstGeom prst="rect">
            <a:avLst/>
          </a:prstGeom>
          <a:solidFill>
            <a:schemeClr val="accent6">
              <a:lumMod val="40000"/>
              <a:lumOff val="6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E17CD6-ECE9-8545-9AC2-13A2CEE8E6FF}"/>
              </a:ext>
            </a:extLst>
          </p:cNvPr>
          <p:cNvSpPr/>
          <p:nvPr/>
        </p:nvSpPr>
        <p:spPr>
          <a:xfrm>
            <a:off x="304800" y="294715"/>
            <a:ext cx="3892146" cy="923330"/>
          </a:xfrm>
          <a:prstGeom prst="rect">
            <a:avLst/>
          </a:prstGeom>
        </p:spPr>
        <p:txBody>
          <a:bodyPr wrap="square">
            <a:spAutoFit/>
          </a:bodyPr>
          <a:lstStyle/>
          <a:p>
            <a:pPr algn="ctr"/>
            <a:r>
              <a:rPr lang="en-US" sz="5400" b="1" dirty="0">
                <a:latin typeface="Avenir Medium" panose="02000503020000020003" pitchFamily="2" charset="0"/>
              </a:rPr>
              <a:t>INSIGHTS</a:t>
            </a:r>
          </a:p>
        </p:txBody>
      </p:sp>
      <p:sp>
        <p:nvSpPr>
          <p:cNvPr id="7" name="Content Placeholder 2">
            <a:extLst>
              <a:ext uri="{FF2B5EF4-FFF2-40B4-BE49-F238E27FC236}">
                <a16:creationId xmlns:a16="http://schemas.microsoft.com/office/drawing/2014/main" id="{7E51A849-EA3F-7747-8E8B-12F0599A8D09}"/>
              </a:ext>
            </a:extLst>
          </p:cNvPr>
          <p:cNvSpPr txBox="1">
            <a:spLocks/>
          </p:cNvSpPr>
          <p:nvPr/>
        </p:nvSpPr>
        <p:spPr>
          <a:xfrm>
            <a:off x="2822606" y="2605985"/>
            <a:ext cx="7898403" cy="3750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solidFill>
                  <a:schemeClr val="tx1">
                    <a:lumMod val="85000"/>
                    <a:lumOff val="15000"/>
                  </a:schemeClr>
                </a:solidFill>
              </a:rPr>
              <a:t>Instead of hammering away on a problem and throwing complex models at it, pay close attention to:</a:t>
            </a:r>
          </a:p>
          <a:p>
            <a:pPr marL="514350" indent="-514350">
              <a:lnSpc>
                <a:spcPct val="150000"/>
              </a:lnSpc>
              <a:buFont typeface="+mj-lt"/>
              <a:buAutoNum type="arabicPeriod"/>
            </a:pPr>
            <a:r>
              <a:rPr lang="en-US" sz="2400" dirty="0">
                <a:solidFill>
                  <a:schemeClr val="tx1">
                    <a:lumMod val="85000"/>
                    <a:lumOff val="15000"/>
                  </a:schemeClr>
                </a:solidFill>
              </a:rPr>
              <a:t>What you’re trying to model (i.e., </a:t>
            </a:r>
            <a:r>
              <a:rPr lang="en-US" sz="2400" b="1" dirty="0">
                <a:solidFill>
                  <a:srgbClr val="C00000"/>
                </a:solidFill>
              </a:rPr>
              <a:t>your data</a:t>
            </a:r>
            <a:r>
              <a:rPr lang="en-US" sz="2400" dirty="0">
                <a:solidFill>
                  <a:schemeClr val="tx1">
                    <a:lumMod val="85000"/>
                    <a:lumOff val="15000"/>
                  </a:schemeClr>
                </a:solidFill>
              </a:rPr>
              <a:t>)</a:t>
            </a:r>
          </a:p>
          <a:p>
            <a:pPr marL="514350" indent="-514350">
              <a:lnSpc>
                <a:spcPct val="150000"/>
              </a:lnSpc>
              <a:buFont typeface="+mj-lt"/>
              <a:buAutoNum type="arabicPeriod"/>
            </a:pPr>
            <a:r>
              <a:rPr lang="en-US" sz="2400" dirty="0">
                <a:solidFill>
                  <a:schemeClr val="tx1">
                    <a:lumMod val="85000"/>
                    <a:lumOff val="15000"/>
                  </a:schemeClr>
                </a:solidFill>
              </a:rPr>
              <a:t>How you’re framing the problem</a:t>
            </a:r>
            <a:br>
              <a:rPr lang="en-US" sz="2400" dirty="0">
                <a:solidFill>
                  <a:schemeClr val="tx1">
                    <a:lumMod val="85000"/>
                    <a:lumOff val="15000"/>
                  </a:schemeClr>
                </a:solidFill>
              </a:rPr>
            </a:br>
            <a:r>
              <a:rPr lang="en-US" sz="2400" dirty="0">
                <a:solidFill>
                  <a:schemeClr val="tx1">
                    <a:lumMod val="85000"/>
                    <a:lumOff val="15000"/>
                  </a:schemeClr>
                </a:solidFill>
              </a:rPr>
              <a:t>(e.g., a </a:t>
            </a:r>
            <a:r>
              <a:rPr lang="en-US" sz="2400" b="1" dirty="0">
                <a:solidFill>
                  <a:srgbClr val="C00000"/>
                </a:solidFill>
              </a:rPr>
              <a:t>clustering task</a:t>
            </a:r>
            <a:r>
              <a:rPr lang="en-US" sz="2400" b="1" dirty="0">
                <a:solidFill>
                  <a:schemeClr val="tx1">
                    <a:lumMod val="85000"/>
                    <a:lumOff val="15000"/>
                  </a:schemeClr>
                </a:solidFill>
              </a:rPr>
              <a:t> </a:t>
            </a:r>
            <a:r>
              <a:rPr lang="en-US" sz="2400" dirty="0">
                <a:solidFill>
                  <a:schemeClr val="tx1">
                    <a:lumMod val="85000"/>
                    <a:lumOff val="15000"/>
                  </a:schemeClr>
                </a:solidFill>
              </a:rPr>
              <a:t>via pairwise predictions)</a:t>
            </a:r>
          </a:p>
        </p:txBody>
      </p:sp>
      <p:sp>
        <p:nvSpPr>
          <p:cNvPr id="6" name="Rectangle 5">
            <a:extLst>
              <a:ext uri="{FF2B5EF4-FFF2-40B4-BE49-F238E27FC236}">
                <a16:creationId xmlns:a16="http://schemas.microsoft.com/office/drawing/2014/main" id="{06A8BDB5-A23B-7F4D-B50E-2A680AC6EE6D}"/>
              </a:ext>
            </a:extLst>
          </p:cNvPr>
          <p:cNvSpPr/>
          <p:nvPr/>
        </p:nvSpPr>
        <p:spPr>
          <a:xfrm>
            <a:off x="2822606" y="1558109"/>
            <a:ext cx="6372194" cy="682751"/>
          </a:xfrm>
          <a:prstGeom prst="rect">
            <a:avLst/>
          </a:prstGeom>
        </p:spPr>
        <p:txBody>
          <a:bodyPr wrap="square">
            <a:spAutoFit/>
          </a:bodyPr>
          <a:lstStyle/>
          <a:p>
            <a:pPr>
              <a:lnSpc>
                <a:spcPct val="150000"/>
              </a:lnSpc>
            </a:pPr>
            <a:r>
              <a:rPr lang="en-US" sz="2800" b="1" dirty="0">
                <a:solidFill>
                  <a:schemeClr val="tx1">
                    <a:lumMod val="85000"/>
                    <a:lumOff val="15000"/>
                  </a:schemeClr>
                </a:solidFill>
                <a:latin typeface="Avenir Light" panose="020B0402020203020204" pitchFamily="34" charset="77"/>
              </a:rPr>
              <a:t>Performance is reaching an asymptote.</a:t>
            </a:r>
          </a:p>
        </p:txBody>
      </p:sp>
    </p:spTree>
    <p:extLst>
      <p:ext uri="{BB962C8B-B14F-4D97-AF65-F5344CB8AC3E}">
        <p14:creationId xmlns:p14="http://schemas.microsoft.com/office/powerpoint/2010/main" val="6467756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823E331-050F-8B4C-8D74-59B642097726}"/>
              </a:ext>
            </a:extLst>
          </p:cNvPr>
          <p:cNvSpPr/>
          <p:nvPr/>
        </p:nvSpPr>
        <p:spPr>
          <a:xfrm>
            <a:off x="2090832" y="3525741"/>
            <a:ext cx="2506568"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91</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293B9A2-872D-914A-9C36-2510DBE1D7EF}"/>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Tree>
    <p:extLst>
      <p:ext uri="{BB962C8B-B14F-4D97-AF65-F5344CB8AC3E}">
        <p14:creationId xmlns:p14="http://schemas.microsoft.com/office/powerpoint/2010/main" val="14164789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34" name="Rectangle 33">
            <a:extLst>
              <a:ext uri="{FF2B5EF4-FFF2-40B4-BE49-F238E27FC236}">
                <a16:creationId xmlns:a16="http://schemas.microsoft.com/office/drawing/2014/main" id="{1823E331-050F-8B4C-8D74-59B642097726}"/>
              </a:ext>
            </a:extLst>
          </p:cNvPr>
          <p:cNvSpPr/>
          <p:nvPr/>
        </p:nvSpPr>
        <p:spPr>
          <a:xfrm>
            <a:off x="2764215" y="4096485"/>
            <a:ext cx="2506568"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92</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293B9A2-872D-914A-9C36-2510DBE1D7EF}"/>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Tree>
    <p:extLst>
      <p:ext uri="{BB962C8B-B14F-4D97-AF65-F5344CB8AC3E}">
        <p14:creationId xmlns:p14="http://schemas.microsoft.com/office/powerpoint/2010/main" val="15445752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93</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5" name="Content Placeholder 2">
            <a:extLst>
              <a:ext uri="{FF2B5EF4-FFF2-40B4-BE49-F238E27FC236}">
                <a16:creationId xmlns:a16="http://schemas.microsoft.com/office/drawing/2014/main" id="{9CCAF0F8-9371-A447-A0E1-D4E450AA5C28}"/>
              </a:ext>
            </a:extLst>
          </p:cNvPr>
          <p:cNvSpPr txBox="1">
            <a:spLocks/>
          </p:cNvSpPr>
          <p:nvPr/>
        </p:nvSpPr>
        <p:spPr>
          <a:xfrm>
            <a:off x="2381250" y="1019796"/>
            <a:ext cx="7429500" cy="1648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sz="3200" dirty="0">
                <a:latin typeface="Avenir Light" panose="020B0402020203020204" pitchFamily="34" charset="77"/>
              </a:rPr>
              <a:t>How can we equip our coreference resolution models with </a:t>
            </a:r>
            <a:r>
              <a:rPr lang="en-US" sz="3200" b="1" dirty="0">
                <a:solidFill>
                  <a:srgbClr val="C00000"/>
                </a:solidFill>
                <a:latin typeface="Avenir Light" panose="020B0402020203020204" pitchFamily="34" charset="77"/>
              </a:rPr>
              <a:t>common sense knowledge</a:t>
            </a:r>
            <a:r>
              <a:rPr lang="en-US" sz="3200" dirty="0">
                <a:latin typeface="Avenir Light" panose="020B0402020203020204" pitchFamily="34" charset="77"/>
              </a:rPr>
              <a:t>?</a:t>
            </a:r>
          </a:p>
        </p:txBody>
      </p:sp>
      <p:pic>
        <p:nvPicPr>
          <p:cNvPr id="1026" name="Picture 2" descr="Vered Shwartz (@VeredShwartz) | Twitter">
            <a:extLst>
              <a:ext uri="{FF2B5EF4-FFF2-40B4-BE49-F238E27FC236}">
                <a16:creationId xmlns:a16="http://schemas.microsoft.com/office/drawing/2014/main" id="{A72C07A0-D5EE-2841-BAFA-82214D40E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148" y="4164190"/>
            <a:ext cx="1440081" cy="14400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hithya Ravi">
            <a:extLst>
              <a:ext uri="{FF2B5EF4-FFF2-40B4-BE49-F238E27FC236}">
                <a16:creationId xmlns:a16="http://schemas.microsoft.com/office/drawing/2014/main" id="{7A2FF104-7A94-084D-954A-2A0C0A1FC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676" y="4164190"/>
            <a:ext cx="1440081" cy="1440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5A45A7C-71CE-3041-8FC2-F3D3750A21F3}"/>
              </a:ext>
            </a:extLst>
          </p:cNvPr>
          <p:cNvPicPr>
            <a:picLocks noChangeAspect="1"/>
          </p:cNvPicPr>
          <p:nvPr/>
        </p:nvPicPr>
        <p:blipFill>
          <a:blip r:embed="rId4"/>
          <a:stretch>
            <a:fillRect/>
          </a:stretch>
        </p:blipFill>
        <p:spPr>
          <a:xfrm>
            <a:off x="5248418" y="4189895"/>
            <a:ext cx="1326996" cy="1326996"/>
          </a:xfrm>
          <a:prstGeom prst="rect">
            <a:avLst/>
          </a:prstGeom>
        </p:spPr>
      </p:pic>
      <p:sp>
        <p:nvSpPr>
          <p:cNvPr id="8" name="Content Placeholder 2">
            <a:extLst>
              <a:ext uri="{FF2B5EF4-FFF2-40B4-BE49-F238E27FC236}">
                <a16:creationId xmlns:a16="http://schemas.microsoft.com/office/drawing/2014/main" id="{9564B53C-8757-1B4E-BE2F-974A1D9588F3}"/>
              </a:ext>
            </a:extLst>
          </p:cNvPr>
          <p:cNvSpPr txBox="1">
            <a:spLocks/>
          </p:cNvSpPr>
          <p:nvPr/>
        </p:nvSpPr>
        <p:spPr>
          <a:xfrm>
            <a:off x="5248418" y="5729372"/>
            <a:ext cx="1326996" cy="294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sz="1400" b="1" dirty="0">
                <a:latin typeface="Avenir Light" panose="020B0402020203020204" pitchFamily="34" charset="77"/>
              </a:rPr>
              <a:t>Ning Hua</a:t>
            </a:r>
          </a:p>
        </p:txBody>
      </p:sp>
      <p:sp>
        <p:nvSpPr>
          <p:cNvPr id="9" name="Content Placeholder 2">
            <a:extLst>
              <a:ext uri="{FF2B5EF4-FFF2-40B4-BE49-F238E27FC236}">
                <a16:creationId xmlns:a16="http://schemas.microsoft.com/office/drawing/2014/main" id="{FDFDAB27-BEDC-404C-B41E-9CAB31707EE7}"/>
              </a:ext>
            </a:extLst>
          </p:cNvPr>
          <p:cNvSpPr txBox="1">
            <a:spLocks/>
          </p:cNvSpPr>
          <p:nvPr/>
        </p:nvSpPr>
        <p:spPr>
          <a:xfrm>
            <a:off x="5248418" y="5947693"/>
            <a:ext cx="2127565" cy="5639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b="1" dirty="0">
                <a:solidFill>
                  <a:srgbClr val="C00000"/>
                </a:solidFill>
                <a:latin typeface="Avenir Light" panose="020B0402020203020204" pitchFamily="34" charset="77"/>
              </a:rPr>
              <a:t>Harvard</a:t>
            </a:r>
          </a:p>
          <a:p>
            <a:pPr marL="0" indent="0">
              <a:lnSpc>
                <a:spcPct val="100000"/>
              </a:lnSpc>
              <a:spcBef>
                <a:spcPts val="0"/>
              </a:spcBef>
              <a:buNone/>
            </a:pPr>
            <a:r>
              <a:rPr lang="en-US" sz="1400" b="1" dirty="0">
                <a:solidFill>
                  <a:schemeClr val="accent5">
                    <a:lumMod val="50000"/>
                  </a:schemeClr>
                </a:solidFill>
                <a:latin typeface="Avenir Light" panose="020B0402020203020204" pitchFamily="34" charset="77"/>
              </a:rPr>
              <a:t>Bioinformatics MS</a:t>
            </a:r>
          </a:p>
        </p:txBody>
      </p:sp>
      <p:sp>
        <p:nvSpPr>
          <p:cNvPr id="10" name="Content Placeholder 2">
            <a:extLst>
              <a:ext uri="{FF2B5EF4-FFF2-40B4-BE49-F238E27FC236}">
                <a16:creationId xmlns:a16="http://schemas.microsoft.com/office/drawing/2014/main" id="{EE7D5AC1-1586-C449-893A-5B242B8FE57C}"/>
              </a:ext>
            </a:extLst>
          </p:cNvPr>
          <p:cNvSpPr txBox="1">
            <a:spLocks/>
          </p:cNvSpPr>
          <p:nvPr/>
        </p:nvSpPr>
        <p:spPr>
          <a:xfrm>
            <a:off x="7391301" y="5756455"/>
            <a:ext cx="1326996" cy="294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sz="1400" b="1" dirty="0" err="1">
                <a:latin typeface="Avenir Light" panose="020B0402020203020204" pitchFamily="34" charset="77"/>
              </a:rPr>
              <a:t>Vered</a:t>
            </a:r>
            <a:r>
              <a:rPr lang="en-US" sz="1400" b="1" dirty="0">
                <a:latin typeface="Avenir Light" panose="020B0402020203020204" pitchFamily="34" charset="77"/>
              </a:rPr>
              <a:t> </a:t>
            </a:r>
            <a:r>
              <a:rPr lang="en-US" sz="1400" b="1" dirty="0" err="1">
                <a:latin typeface="Avenir Light" panose="020B0402020203020204" pitchFamily="34" charset="77"/>
              </a:rPr>
              <a:t>Shwartz</a:t>
            </a:r>
            <a:endParaRPr lang="en-US" sz="1400" b="1" dirty="0">
              <a:latin typeface="Avenir Light" panose="020B0402020203020204" pitchFamily="34" charset="77"/>
            </a:endParaRPr>
          </a:p>
        </p:txBody>
      </p:sp>
      <p:sp>
        <p:nvSpPr>
          <p:cNvPr id="11" name="Content Placeholder 2">
            <a:extLst>
              <a:ext uri="{FF2B5EF4-FFF2-40B4-BE49-F238E27FC236}">
                <a16:creationId xmlns:a16="http://schemas.microsoft.com/office/drawing/2014/main" id="{9AABBAA0-5D9C-4445-901C-8A653B79FE8B}"/>
              </a:ext>
            </a:extLst>
          </p:cNvPr>
          <p:cNvSpPr txBox="1">
            <a:spLocks/>
          </p:cNvSpPr>
          <p:nvPr/>
        </p:nvSpPr>
        <p:spPr>
          <a:xfrm>
            <a:off x="7391301" y="5974776"/>
            <a:ext cx="2127565" cy="5639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b="1" dirty="0">
                <a:solidFill>
                  <a:srgbClr val="C00000"/>
                </a:solidFill>
                <a:latin typeface="Avenir Light" panose="020B0402020203020204" pitchFamily="34" charset="77"/>
              </a:rPr>
              <a:t>UBC</a:t>
            </a:r>
          </a:p>
          <a:p>
            <a:pPr marL="0" indent="0">
              <a:lnSpc>
                <a:spcPct val="100000"/>
              </a:lnSpc>
              <a:spcBef>
                <a:spcPts val="0"/>
              </a:spcBef>
              <a:buNone/>
            </a:pPr>
            <a:r>
              <a:rPr lang="en-US" sz="1400" b="1" dirty="0">
                <a:solidFill>
                  <a:srgbClr val="C00000"/>
                </a:solidFill>
                <a:latin typeface="Avenir Light" panose="020B0402020203020204" pitchFamily="34" charset="77"/>
              </a:rPr>
              <a:t>Assistant Professor</a:t>
            </a:r>
          </a:p>
        </p:txBody>
      </p:sp>
      <p:sp>
        <p:nvSpPr>
          <p:cNvPr id="12" name="Content Placeholder 2">
            <a:extLst>
              <a:ext uri="{FF2B5EF4-FFF2-40B4-BE49-F238E27FC236}">
                <a16:creationId xmlns:a16="http://schemas.microsoft.com/office/drawing/2014/main" id="{AF4E2488-F322-3649-97F6-94474A2EBA2B}"/>
              </a:ext>
            </a:extLst>
          </p:cNvPr>
          <p:cNvSpPr txBox="1">
            <a:spLocks/>
          </p:cNvSpPr>
          <p:nvPr/>
        </p:nvSpPr>
        <p:spPr>
          <a:xfrm>
            <a:off x="2714082" y="5762385"/>
            <a:ext cx="1326996" cy="294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sz="1400" b="1" dirty="0" err="1">
                <a:latin typeface="Avenir Light" panose="020B0402020203020204" pitchFamily="34" charset="77"/>
              </a:rPr>
              <a:t>Sahithya</a:t>
            </a:r>
            <a:r>
              <a:rPr lang="en-US" sz="1400" b="1" dirty="0">
                <a:latin typeface="Avenir Light" panose="020B0402020203020204" pitchFamily="34" charset="77"/>
              </a:rPr>
              <a:t> Ravi</a:t>
            </a:r>
          </a:p>
        </p:txBody>
      </p:sp>
      <p:sp>
        <p:nvSpPr>
          <p:cNvPr id="13" name="Content Placeholder 2">
            <a:extLst>
              <a:ext uri="{FF2B5EF4-FFF2-40B4-BE49-F238E27FC236}">
                <a16:creationId xmlns:a16="http://schemas.microsoft.com/office/drawing/2014/main" id="{CB0094A5-AE4C-7C41-964E-A809E54B973D}"/>
              </a:ext>
            </a:extLst>
          </p:cNvPr>
          <p:cNvSpPr txBox="1">
            <a:spLocks/>
          </p:cNvSpPr>
          <p:nvPr/>
        </p:nvSpPr>
        <p:spPr>
          <a:xfrm>
            <a:off x="2714082" y="5980706"/>
            <a:ext cx="2127565" cy="5639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b="1" dirty="0">
                <a:solidFill>
                  <a:srgbClr val="C00000"/>
                </a:solidFill>
                <a:latin typeface="Avenir Light" panose="020B0402020203020204" pitchFamily="34" charset="77"/>
              </a:rPr>
              <a:t>UBC</a:t>
            </a:r>
          </a:p>
          <a:p>
            <a:pPr marL="0" indent="0">
              <a:lnSpc>
                <a:spcPct val="100000"/>
              </a:lnSpc>
              <a:spcBef>
                <a:spcPts val="0"/>
              </a:spcBef>
              <a:buNone/>
            </a:pPr>
            <a:r>
              <a:rPr lang="en-US" sz="1400" b="1" dirty="0">
                <a:solidFill>
                  <a:srgbClr val="C00000"/>
                </a:solidFill>
                <a:latin typeface="Avenir Light" panose="020B0402020203020204" pitchFamily="34" charset="77"/>
              </a:rPr>
              <a:t>PhD Student</a:t>
            </a:r>
          </a:p>
        </p:txBody>
      </p:sp>
    </p:spTree>
    <p:extLst>
      <p:ext uri="{BB962C8B-B14F-4D97-AF65-F5344CB8AC3E}">
        <p14:creationId xmlns:p14="http://schemas.microsoft.com/office/powerpoint/2010/main" val="3818490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94</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pic>
        <p:nvPicPr>
          <p:cNvPr id="4" name="Picture 3">
            <a:extLst>
              <a:ext uri="{FF2B5EF4-FFF2-40B4-BE49-F238E27FC236}">
                <a16:creationId xmlns:a16="http://schemas.microsoft.com/office/drawing/2014/main" id="{83DFE204-BBC9-DF46-A78F-F322FE52B056}"/>
              </a:ext>
            </a:extLst>
          </p:cNvPr>
          <p:cNvPicPr>
            <a:picLocks noChangeAspect="1"/>
          </p:cNvPicPr>
          <p:nvPr/>
        </p:nvPicPr>
        <p:blipFill>
          <a:blip r:embed="rId2"/>
          <a:stretch>
            <a:fillRect/>
          </a:stretch>
        </p:blipFill>
        <p:spPr>
          <a:xfrm>
            <a:off x="101600" y="1193800"/>
            <a:ext cx="8027136" cy="5565776"/>
          </a:xfrm>
          <a:prstGeom prst="rect">
            <a:avLst/>
          </a:prstGeom>
        </p:spPr>
      </p:pic>
      <p:sp>
        <p:nvSpPr>
          <p:cNvPr id="7" name="Content Placeholder 2">
            <a:extLst>
              <a:ext uri="{FF2B5EF4-FFF2-40B4-BE49-F238E27FC236}">
                <a16:creationId xmlns:a16="http://schemas.microsoft.com/office/drawing/2014/main" id="{40EF5E8B-CF79-6A46-B85B-0FDCC5D52410}"/>
              </a:ext>
            </a:extLst>
          </p:cNvPr>
          <p:cNvSpPr txBox="1">
            <a:spLocks/>
          </p:cNvSpPr>
          <p:nvPr/>
        </p:nvSpPr>
        <p:spPr>
          <a:xfrm>
            <a:off x="8128736" y="598245"/>
            <a:ext cx="3498888" cy="3440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0"/>
              </a:spcBef>
            </a:pPr>
            <a:r>
              <a:rPr lang="en-US" sz="2400" dirty="0">
                <a:latin typeface="Avenir Light" panose="020B0402020203020204" pitchFamily="34" charset="77"/>
              </a:rPr>
              <a:t>SOTA coref model uses </a:t>
            </a:r>
            <a:r>
              <a:rPr lang="en-US" sz="2400" dirty="0" err="1">
                <a:latin typeface="Avenir Light" panose="020B0402020203020204" pitchFamily="34" charset="77"/>
              </a:rPr>
              <a:t>RoBERTa</a:t>
            </a:r>
            <a:r>
              <a:rPr lang="en-US" sz="2400" dirty="0">
                <a:latin typeface="Avenir Light" panose="020B0402020203020204" pitchFamily="34" charset="77"/>
              </a:rPr>
              <a:t> as a base.</a:t>
            </a:r>
          </a:p>
          <a:p>
            <a:pPr>
              <a:lnSpc>
                <a:spcPct val="100000"/>
              </a:lnSpc>
              <a:spcBef>
                <a:spcPts val="3000"/>
              </a:spcBef>
            </a:pPr>
            <a:r>
              <a:rPr lang="en-US" sz="2400" dirty="0">
                <a:latin typeface="Avenir Light" panose="020B0402020203020204" pitchFamily="34" charset="77"/>
              </a:rPr>
              <a:t>Before coref training, we fine-tune  the </a:t>
            </a:r>
            <a:r>
              <a:rPr lang="en-US" sz="2400" dirty="0" err="1">
                <a:latin typeface="Avenir Light" panose="020B0402020203020204" pitchFamily="34" charset="77"/>
              </a:rPr>
              <a:t>RoBERTa</a:t>
            </a:r>
            <a:r>
              <a:rPr lang="en-US" sz="2400" dirty="0">
                <a:latin typeface="Avenir Light" panose="020B0402020203020204" pitchFamily="34" charset="77"/>
              </a:rPr>
              <a:t> base on </a:t>
            </a:r>
            <a:r>
              <a:rPr lang="en-US" sz="2400" dirty="0" err="1">
                <a:latin typeface="Avenir Light" panose="020B0402020203020204" pitchFamily="34" charset="77"/>
              </a:rPr>
              <a:t>ConceptNet</a:t>
            </a:r>
            <a:endParaRPr lang="en-US" sz="2400" dirty="0">
              <a:latin typeface="Avenir Light" panose="020B0402020203020204" pitchFamily="34" charset="77"/>
            </a:endParaRPr>
          </a:p>
          <a:p>
            <a:pPr>
              <a:lnSpc>
                <a:spcPct val="100000"/>
              </a:lnSpc>
              <a:spcBef>
                <a:spcPts val="3000"/>
              </a:spcBef>
            </a:pPr>
            <a:endParaRPr lang="en-US" sz="2400" dirty="0">
              <a:latin typeface="Avenir Light" panose="020B0402020203020204" pitchFamily="34" charset="77"/>
            </a:endParaRPr>
          </a:p>
        </p:txBody>
      </p:sp>
    </p:spTree>
    <p:extLst>
      <p:ext uri="{BB962C8B-B14F-4D97-AF65-F5344CB8AC3E}">
        <p14:creationId xmlns:p14="http://schemas.microsoft.com/office/powerpoint/2010/main" val="33843070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95</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7" name="Content Placeholder 2">
            <a:extLst>
              <a:ext uri="{FF2B5EF4-FFF2-40B4-BE49-F238E27FC236}">
                <a16:creationId xmlns:a16="http://schemas.microsoft.com/office/drawing/2014/main" id="{40EF5E8B-CF79-6A46-B85B-0FDCC5D52410}"/>
              </a:ext>
            </a:extLst>
          </p:cNvPr>
          <p:cNvSpPr txBox="1">
            <a:spLocks/>
          </p:cNvSpPr>
          <p:nvPr/>
        </p:nvSpPr>
        <p:spPr>
          <a:xfrm>
            <a:off x="8128736" y="598245"/>
            <a:ext cx="3498888" cy="2297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0"/>
              </a:spcBef>
            </a:pPr>
            <a:r>
              <a:rPr lang="en-US" sz="2400" dirty="0">
                <a:latin typeface="Avenir Light" panose="020B0402020203020204" pitchFamily="34" charset="77"/>
              </a:rPr>
              <a:t>Also, using graph embeddings and graph alignments to influence coref modelling</a:t>
            </a:r>
          </a:p>
        </p:txBody>
      </p:sp>
      <p:pic>
        <p:nvPicPr>
          <p:cNvPr id="5" name="Picture 4">
            <a:extLst>
              <a:ext uri="{FF2B5EF4-FFF2-40B4-BE49-F238E27FC236}">
                <a16:creationId xmlns:a16="http://schemas.microsoft.com/office/drawing/2014/main" id="{594A0A80-EC9C-A148-9FB4-ACE4DD82F1F4}"/>
              </a:ext>
            </a:extLst>
          </p:cNvPr>
          <p:cNvPicPr>
            <a:picLocks noChangeAspect="1"/>
          </p:cNvPicPr>
          <p:nvPr/>
        </p:nvPicPr>
        <p:blipFill>
          <a:blip r:embed="rId2"/>
          <a:stretch>
            <a:fillRect/>
          </a:stretch>
        </p:blipFill>
        <p:spPr>
          <a:xfrm>
            <a:off x="239897" y="1528762"/>
            <a:ext cx="6671853" cy="5019675"/>
          </a:xfrm>
          <a:prstGeom prst="rect">
            <a:avLst/>
          </a:prstGeom>
        </p:spPr>
      </p:pic>
      <p:pic>
        <p:nvPicPr>
          <p:cNvPr id="6" name="Picture 5">
            <a:extLst>
              <a:ext uri="{FF2B5EF4-FFF2-40B4-BE49-F238E27FC236}">
                <a16:creationId xmlns:a16="http://schemas.microsoft.com/office/drawing/2014/main" id="{1BBA7C41-BF86-B64C-921E-565C6709C367}"/>
              </a:ext>
            </a:extLst>
          </p:cNvPr>
          <p:cNvPicPr>
            <a:picLocks noChangeAspect="1"/>
          </p:cNvPicPr>
          <p:nvPr/>
        </p:nvPicPr>
        <p:blipFill>
          <a:blip r:embed="rId3"/>
          <a:stretch>
            <a:fillRect/>
          </a:stretch>
        </p:blipFill>
        <p:spPr>
          <a:xfrm>
            <a:off x="1514618" y="1071562"/>
            <a:ext cx="4000500" cy="457200"/>
          </a:xfrm>
          <a:prstGeom prst="rect">
            <a:avLst/>
          </a:prstGeom>
        </p:spPr>
      </p:pic>
    </p:spTree>
    <p:extLst>
      <p:ext uri="{BB962C8B-B14F-4D97-AF65-F5344CB8AC3E}">
        <p14:creationId xmlns:p14="http://schemas.microsoft.com/office/powerpoint/2010/main" val="31199036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96</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5" name="Content Placeholder 2">
            <a:extLst>
              <a:ext uri="{FF2B5EF4-FFF2-40B4-BE49-F238E27FC236}">
                <a16:creationId xmlns:a16="http://schemas.microsoft.com/office/drawing/2014/main" id="{9CCAF0F8-9371-A447-A0E1-D4E450AA5C28}"/>
              </a:ext>
            </a:extLst>
          </p:cNvPr>
          <p:cNvSpPr txBox="1">
            <a:spLocks/>
          </p:cNvSpPr>
          <p:nvPr/>
        </p:nvSpPr>
        <p:spPr>
          <a:xfrm>
            <a:off x="2524046" y="1559664"/>
            <a:ext cx="7429500" cy="1648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sz="3200" dirty="0">
                <a:latin typeface="Avenir Light" panose="020B0402020203020204" pitchFamily="34" charset="77"/>
              </a:rPr>
              <a:t>Can Bayesian clustering improve joint </a:t>
            </a:r>
            <a:r>
              <a:rPr lang="en-US" sz="3200" b="1" dirty="0">
                <a:solidFill>
                  <a:srgbClr val="C00000"/>
                </a:solidFill>
                <a:latin typeface="Avenir Light" panose="020B0402020203020204" pitchFamily="34" charset="77"/>
              </a:rPr>
              <a:t>entity</a:t>
            </a:r>
            <a:r>
              <a:rPr lang="en-US" sz="3200" dirty="0">
                <a:latin typeface="Avenir Light" panose="020B0402020203020204" pitchFamily="34" charset="77"/>
              </a:rPr>
              <a:t> and </a:t>
            </a:r>
            <a:r>
              <a:rPr lang="en-US" sz="3200" b="1" dirty="0">
                <a:solidFill>
                  <a:srgbClr val="C00000"/>
                </a:solidFill>
                <a:latin typeface="Avenir Light" panose="020B0402020203020204" pitchFamily="34" charset="77"/>
              </a:rPr>
              <a:t>event</a:t>
            </a:r>
            <a:r>
              <a:rPr lang="en-US" sz="3200" dirty="0">
                <a:latin typeface="Avenir Light" panose="020B0402020203020204" pitchFamily="34" charset="77"/>
              </a:rPr>
              <a:t> coreference? </a:t>
            </a:r>
          </a:p>
        </p:txBody>
      </p:sp>
      <p:sp>
        <p:nvSpPr>
          <p:cNvPr id="6" name="Content Placeholder 2">
            <a:extLst>
              <a:ext uri="{FF2B5EF4-FFF2-40B4-BE49-F238E27FC236}">
                <a16:creationId xmlns:a16="http://schemas.microsoft.com/office/drawing/2014/main" id="{B8FFBCC0-E39D-C846-B5A6-754E072F3B4F}"/>
              </a:ext>
            </a:extLst>
          </p:cNvPr>
          <p:cNvSpPr txBox="1">
            <a:spLocks/>
          </p:cNvSpPr>
          <p:nvPr/>
        </p:nvSpPr>
        <p:spPr>
          <a:xfrm>
            <a:off x="5203746" y="3429000"/>
            <a:ext cx="1784508" cy="5341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sz="1400" b="1" dirty="0">
                <a:latin typeface="Avenir Light" panose="020B0402020203020204" pitchFamily="34" charset="77"/>
              </a:rPr>
              <a:t>Joint Entity and Event Coreference</a:t>
            </a:r>
          </a:p>
        </p:txBody>
      </p:sp>
      <p:pic>
        <p:nvPicPr>
          <p:cNvPr id="7" name="Picture 6" descr="A picture containing clothing, person, black, white&#10;&#10;Description automatically generated">
            <a:extLst>
              <a:ext uri="{FF2B5EF4-FFF2-40B4-BE49-F238E27FC236}">
                <a16:creationId xmlns:a16="http://schemas.microsoft.com/office/drawing/2014/main" id="{2C4F19D2-471A-D742-972E-0C4E73F5AF2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432502" y="4068940"/>
            <a:ext cx="1326996" cy="1326996"/>
          </a:xfrm>
          <a:prstGeom prst="rect">
            <a:avLst/>
          </a:prstGeom>
        </p:spPr>
      </p:pic>
      <p:sp>
        <p:nvSpPr>
          <p:cNvPr id="8" name="Content Placeholder 2">
            <a:extLst>
              <a:ext uri="{FF2B5EF4-FFF2-40B4-BE49-F238E27FC236}">
                <a16:creationId xmlns:a16="http://schemas.microsoft.com/office/drawing/2014/main" id="{B36A539A-33BA-494A-8E9F-E4A74712AADC}"/>
              </a:ext>
            </a:extLst>
          </p:cNvPr>
          <p:cNvSpPr txBox="1">
            <a:spLocks/>
          </p:cNvSpPr>
          <p:nvPr/>
        </p:nvSpPr>
        <p:spPr>
          <a:xfrm>
            <a:off x="5575298" y="5469559"/>
            <a:ext cx="1326996" cy="294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sz="1400" b="1" dirty="0">
                <a:latin typeface="Avenir Light" panose="020B0402020203020204" pitchFamily="34" charset="77"/>
              </a:rPr>
              <a:t>Xin Zeng</a:t>
            </a:r>
          </a:p>
        </p:txBody>
      </p:sp>
      <p:sp>
        <p:nvSpPr>
          <p:cNvPr id="9" name="Content Placeholder 2">
            <a:extLst>
              <a:ext uri="{FF2B5EF4-FFF2-40B4-BE49-F238E27FC236}">
                <a16:creationId xmlns:a16="http://schemas.microsoft.com/office/drawing/2014/main" id="{CF9E25CB-CBC9-A843-8374-BD8E53071508}"/>
              </a:ext>
            </a:extLst>
          </p:cNvPr>
          <p:cNvSpPr txBox="1">
            <a:spLocks/>
          </p:cNvSpPr>
          <p:nvPr/>
        </p:nvSpPr>
        <p:spPr>
          <a:xfrm>
            <a:off x="5575298" y="5786538"/>
            <a:ext cx="1561482" cy="294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sz="1400" b="1" dirty="0">
                <a:solidFill>
                  <a:srgbClr val="C00000"/>
                </a:solidFill>
                <a:latin typeface="Avenir Light" panose="020B0402020203020204" pitchFamily="34" charset="77"/>
              </a:rPr>
              <a:t>IACS MS Thesis</a:t>
            </a:r>
          </a:p>
        </p:txBody>
      </p:sp>
    </p:spTree>
    <p:extLst>
      <p:ext uri="{BB962C8B-B14F-4D97-AF65-F5344CB8AC3E}">
        <p14:creationId xmlns:p14="http://schemas.microsoft.com/office/powerpoint/2010/main" val="22475952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34" name="Rectangle 33">
            <a:extLst>
              <a:ext uri="{FF2B5EF4-FFF2-40B4-BE49-F238E27FC236}">
                <a16:creationId xmlns:a16="http://schemas.microsoft.com/office/drawing/2014/main" id="{1823E331-050F-8B4C-8D74-59B642097726}"/>
              </a:ext>
            </a:extLst>
          </p:cNvPr>
          <p:cNvSpPr/>
          <p:nvPr/>
        </p:nvSpPr>
        <p:spPr>
          <a:xfrm>
            <a:off x="2764215" y="4096485"/>
            <a:ext cx="2506568"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97</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BA470A-1EF1-2C40-A351-32D3F4677823}"/>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293B9A2-872D-914A-9C36-2510DBE1D7EF}"/>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Tree>
    <p:extLst>
      <p:ext uri="{BB962C8B-B14F-4D97-AF65-F5344CB8AC3E}">
        <p14:creationId xmlns:p14="http://schemas.microsoft.com/office/powerpoint/2010/main" val="37946593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
            <a:extLst>
              <a:ext uri="{FF2B5EF4-FFF2-40B4-BE49-F238E27FC236}">
                <a16:creationId xmlns:a16="http://schemas.microsoft.com/office/drawing/2014/main" id="{11FE51CA-AB13-7748-A026-E8FC46ED90CF}"/>
              </a:ext>
            </a:extLst>
          </p:cNvPr>
          <p:cNvSpPr txBox="1">
            <a:spLocks/>
          </p:cNvSpPr>
          <p:nvPr/>
        </p:nvSpPr>
        <p:spPr>
          <a:xfrm>
            <a:off x="2105065" y="3485013"/>
            <a:ext cx="27875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Improvements</a:t>
            </a:r>
          </a:p>
        </p:txBody>
      </p:sp>
      <p:sp>
        <p:nvSpPr>
          <p:cNvPr id="34" name="Rectangle 33">
            <a:extLst>
              <a:ext uri="{FF2B5EF4-FFF2-40B4-BE49-F238E27FC236}">
                <a16:creationId xmlns:a16="http://schemas.microsoft.com/office/drawing/2014/main" id="{1823E331-050F-8B4C-8D74-59B642097726}"/>
              </a:ext>
            </a:extLst>
          </p:cNvPr>
          <p:cNvSpPr/>
          <p:nvPr/>
        </p:nvSpPr>
        <p:spPr>
          <a:xfrm>
            <a:off x="2764215" y="4651300"/>
            <a:ext cx="1350585" cy="509175"/>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2">
            <a:extLst>
              <a:ext uri="{FF2B5EF4-FFF2-40B4-BE49-F238E27FC236}">
                <a16:creationId xmlns:a16="http://schemas.microsoft.com/office/drawing/2014/main" id="{5175CDB0-072A-6C4B-AF10-E15397AD2C52}"/>
              </a:ext>
            </a:extLst>
          </p:cNvPr>
          <p:cNvSpPr txBox="1">
            <a:spLocks/>
          </p:cNvSpPr>
          <p:nvPr/>
        </p:nvSpPr>
        <p:spPr>
          <a:xfrm>
            <a:off x="2105064" y="1149273"/>
            <a:ext cx="4870367"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Coreference Resolution</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98</a:t>
            </a:fld>
            <a:endParaRPr lang="en-US"/>
          </a:p>
        </p:txBody>
      </p:sp>
      <p:sp>
        <p:nvSpPr>
          <p:cNvPr id="8" name="Rectangle 7">
            <a:extLst>
              <a:ext uri="{FF2B5EF4-FFF2-40B4-BE49-F238E27FC236}">
                <a16:creationId xmlns:a16="http://schemas.microsoft.com/office/drawing/2014/main" id="{FC66E1C5-52E5-0045-A018-E96403FC959D}"/>
              </a:ext>
            </a:extLst>
          </p:cNvPr>
          <p:cNvSpPr/>
          <p:nvPr/>
        </p:nvSpPr>
        <p:spPr>
          <a:xfrm>
            <a:off x="1022653" y="1346018"/>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0600C-5FE1-A04D-B8A5-14AF40FFA3FE}"/>
              </a:ext>
            </a:extLst>
          </p:cNvPr>
          <p:cNvSpPr/>
          <p:nvPr/>
        </p:nvSpPr>
        <p:spPr>
          <a:xfrm>
            <a:off x="1022653" y="1427855"/>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F2B3B0-6F56-2B4C-B360-67C0A24C3FB1}"/>
              </a:ext>
            </a:extLst>
          </p:cNvPr>
          <p:cNvSpPr/>
          <p:nvPr/>
        </p:nvSpPr>
        <p:spPr>
          <a:xfrm>
            <a:off x="2291569" y="1887714"/>
            <a:ext cx="360257" cy="907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69B88A-E41F-AC41-82C8-21AEAE777AE1}"/>
              </a:ext>
            </a:extLst>
          </p:cNvPr>
          <p:cNvSpPr/>
          <p:nvPr/>
        </p:nvSpPr>
        <p:spPr>
          <a:xfrm>
            <a:off x="2291569" y="1978429"/>
            <a:ext cx="360257" cy="90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68C59-0CF5-574E-BBF1-FB6E34268F40}"/>
              </a:ext>
            </a:extLst>
          </p:cNvPr>
          <p:cNvSpPr/>
          <p:nvPr/>
        </p:nvSpPr>
        <p:spPr>
          <a:xfrm>
            <a:off x="2291569" y="2447853"/>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2B868B-5124-D247-A59E-5D7FC8D809A8}"/>
              </a:ext>
            </a:extLst>
          </p:cNvPr>
          <p:cNvSpPr/>
          <p:nvPr/>
        </p:nvSpPr>
        <p:spPr>
          <a:xfrm>
            <a:off x="2291569" y="2527937"/>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7A4D2573-8381-634B-8BE4-4FE7E3FF6B33}"/>
              </a:ext>
            </a:extLst>
          </p:cNvPr>
          <p:cNvSpPr txBox="1">
            <a:spLocks/>
          </p:cNvSpPr>
          <p:nvPr/>
        </p:nvSpPr>
        <p:spPr>
          <a:xfrm>
            <a:off x="2105064" y="5894400"/>
            <a:ext cx="4130636" cy="69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500"/>
              </a:spcAft>
              <a:buNone/>
            </a:pPr>
            <a:r>
              <a:rPr lang="en-US" dirty="0">
                <a:solidFill>
                  <a:schemeClr val="bg2">
                    <a:lumMod val="25000"/>
                  </a:schemeClr>
                </a:solidFill>
                <a:latin typeface="Avenir Medium" panose="02000503020000020003" pitchFamily="2" charset="0"/>
              </a:rPr>
              <a:t>Additional Research</a:t>
            </a:r>
          </a:p>
        </p:txBody>
      </p:sp>
      <p:sp>
        <p:nvSpPr>
          <p:cNvPr id="24" name="Rectangle 23">
            <a:extLst>
              <a:ext uri="{FF2B5EF4-FFF2-40B4-BE49-F238E27FC236}">
                <a16:creationId xmlns:a16="http://schemas.microsoft.com/office/drawing/2014/main" id="{089EF93A-7356-1548-A7E8-F41E1642D039}"/>
              </a:ext>
            </a:extLst>
          </p:cNvPr>
          <p:cNvSpPr/>
          <p:nvPr/>
        </p:nvSpPr>
        <p:spPr>
          <a:xfrm>
            <a:off x="1022655" y="3662194"/>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4B93ED-398D-104A-8DBD-E065829DF1B7}"/>
              </a:ext>
            </a:extLst>
          </p:cNvPr>
          <p:cNvSpPr/>
          <p:nvPr/>
        </p:nvSpPr>
        <p:spPr>
          <a:xfrm>
            <a:off x="1022655" y="3744031"/>
            <a:ext cx="771242" cy="100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2C9B21-1ED4-B148-90E5-541B794E0D3E}"/>
              </a:ext>
            </a:extLst>
          </p:cNvPr>
          <p:cNvSpPr/>
          <p:nvPr/>
        </p:nvSpPr>
        <p:spPr>
          <a:xfrm>
            <a:off x="1022655" y="6091277"/>
            <a:ext cx="771242" cy="90716"/>
          </a:xfrm>
          <a:prstGeom prst="rect">
            <a:avLst/>
          </a:prstGeom>
          <a:solidFill>
            <a:srgbClr val="E24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78D9B35-1216-1744-A648-0766032E1E28}"/>
              </a:ext>
            </a:extLst>
          </p:cNvPr>
          <p:cNvSpPr/>
          <p:nvPr/>
        </p:nvSpPr>
        <p:spPr>
          <a:xfrm>
            <a:off x="1022655" y="6173114"/>
            <a:ext cx="771242" cy="100361"/>
          </a:xfrm>
          <a:prstGeom prst="rect">
            <a:avLst/>
          </a:prstGeom>
          <a:solidFill>
            <a:srgbClr val="69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374864-F985-B243-B511-B00CD161E2FC}"/>
              </a:ext>
            </a:extLst>
          </p:cNvPr>
          <p:cNvSpPr/>
          <p:nvPr/>
        </p:nvSpPr>
        <p:spPr>
          <a:xfrm>
            <a:off x="2291568" y="4255753"/>
            <a:ext cx="360257" cy="907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20CFF4-C50D-E345-A87C-5FD3FDA464F6}"/>
              </a:ext>
            </a:extLst>
          </p:cNvPr>
          <p:cNvSpPr/>
          <p:nvPr/>
        </p:nvSpPr>
        <p:spPr>
          <a:xfrm>
            <a:off x="2291568" y="4335835"/>
            <a:ext cx="360257" cy="907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CE45DA-841C-4541-B1F6-791A599C96E6}"/>
              </a:ext>
            </a:extLst>
          </p:cNvPr>
          <p:cNvSpPr/>
          <p:nvPr/>
        </p:nvSpPr>
        <p:spPr>
          <a:xfrm>
            <a:off x="2291568" y="4815892"/>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7B1298-1F5A-CC49-ABF4-5184702FE5C8}"/>
              </a:ext>
            </a:extLst>
          </p:cNvPr>
          <p:cNvSpPr/>
          <p:nvPr/>
        </p:nvSpPr>
        <p:spPr>
          <a:xfrm>
            <a:off x="2291568" y="4906609"/>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806A99-1241-F940-9FC7-40E00E013C7A}"/>
              </a:ext>
            </a:extLst>
          </p:cNvPr>
          <p:cNvSpPr/>
          <p:nvPr/>
        </p:nvSpPr>
        <p:spPr>
          <a:xfrm>
            <a:off x="2291568" y="2992396"/>
            <a:ext cx="360257" cy="907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3EA99E-F607-B740-A64D-FC3E2D02C3B7}"/>
              </a:ext>
            </a:extLst>
          </p:cNvPr>
          <p:cNvSpPr/>
          <p:nvPr/>
        </p:nvSpPr>
        <p:spPr>
          <a:xfrm>
            <a:off x="2291568" y="3083113"/>
            <a:ext cx="360257" cy="907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5A19DF-6AFE-3D46-BCB7-4A811E9A7258}"/>
              </a:ext>
            </a:extLst>
          </p:cNvPr>
          <p:cNvSpPr/>
          <p:nvPr/>
        </p:nvSpPr>
        <p:spPr>
          <a:xfrm>
            <a:off x="501429" y="266222"/>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35" name="Rectangle 34">
            <a:extLst>
              <a:ext uri="{FF2B5EF4-FFF2-40B4-BE49-F238E27FC236}">
                <a16:creationId xmlns:a16="http://schemas.microsoft.com/office/drawing/2014/main" id="{7DCFC28C-A4B4-F94F-98D2-FB0B1BBF7EA4}"/>
              </a:ext>
            </a:extLst>
          </p:cNvPr>
          <p:cNvSpPr/>
          <p:nvPr/>
        </p:nvSpPr>
        <p:spPr>
          <a:xfrm>
            <a:off x="2291568" y="5380416"/>
            <a:ext cx="360257" cy="90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9F1621-0790-3042-860D-CC848C10EE52}"/>
              </a:ext>
            </a:extLst>
          </p:cNvPr>
          <p:cNvSpPr/>
          <p:nvPr/>
        </p:nvSpPr>
        <p:spPr>
          <a:xfrm>
            <a:off x="2291568" y="5471133"/>
            <a:ext cx="360257" cy="90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293B9A2-872D-914A-9C36-2510DBE1D7EF}"/>
              </a:ext>
            </a:extLst>
          </p:cNvPr>
          <p:cNvSpPr/>
          <p:nvPr/>
        </p:nvSpPr>
        <p:spPr>
          <a:xfrm>
            <a:off x="2764215" y="1611829"/>
            <a:ext cx="3674685" cy="1757725"/>
          </a:xfrm>
          <a:prstGeom prst="rect">
            <a:avLst/>
          </a:prstGeom>
        </p:spPr>
        <p:txBody>
          <a:bodyPr wrap="square" anchor="t">
            <a:spAutoFit/>
          </a:bodyPr>
          <a:lstStyle/>
          <a:p>
            <a:pPr>
              <a:lnSpc>
                <a:spcPct val="150000"/>
              </a:lnSpc>
              <a:spcBef>
                <a:spcPts val="100"/>
              </a:spcBef>
            </a:pPr>
            <a:r>
              <a:rPr lang="en-US" sz="2400" dirty="0">
                <a:solidFill>
                  <a:schemeClr val="bg2">
                    <a:lumMod val="25000"/>
                  </a:schemeClr>
                </a:solidFill>
                <a:latin typeface="Avenir Medium" panose="02000503020000020003" pitchFamily="2" charset="0"/>
              </a:rPr>
              <a:t>Conjoined CNN</a:t>
            </a:r>
          </a:p>
          <a:p>
            <a:pPr>
              <a:lnSpc>
                <a:spcPct val="150000"/>
              </a:lnSpc>
              <a:spcBef>
                <a:spcPts val="100"/>
              </a:spcBef>
            </a:pPr>
            <a:r>
              <a:rPr lang="en-US" sz="2400" dirty="0">
                <a:solidFill>
                  <a:schemeClr val="bg2">
                    <a:lumMod val="25000"/>
                  </a:schemeClr>
                </a:solidFill>
                <a:latin typeface="Avenir Medium" panose="02000503020000020003" pitchFamily="2" charset="0"/>
              </a:rPr>
              <a:t>Neural Clustering</a:t>
            </a:r>
          </a:p>
          <a:p>
            <a:pPr>
              <a:lnSpc>
                <a:spcPct val="150000"/>
              </a:lnSpc>
              <a:spcBef>
                <a:spcPts val="100"/>
              </a:spcBef>
            </a:pPr>
            <a:r>
              <a:rPr lang="en-US" sz="2400" dirty="0">
                <a:solidFill>
                  <a:schemeClr val="bg2">
                    <a:lumMod val="25000"/>
                  </a:schemeClr>
                </a:solidFill>
                <a:latin typeface="Avenir Medium" panose="02000503020000020003" pitchFamily="2" charset="0"/>
              </a:rPr>
              <a:t>Results</a:t>
            </a:r>
          </a:p>
        </p:txBody>
      </p:sp>
      <p:sp>
        <p:nvSpPr>
          <p:cNvPr id="39" name="Rectangle 38">
            <a:extLst>
              <a:ext uri="{FF2B5EF4-FFF2-40B4-BE49-F238E27FC236}">
                <a16:creationId xmlns:a16="http://schemas.microsoft.com/office/drawing/2014/main" id="{38A425B8-3CF8-B44D-A852-FBC621D20C30}"/>
              </a:ext>
            </a:extLst>
          </p:cNvPr>
          <p:cNvSpPr/>
          <p:nvPr/>
        </p:nvSpPr>
        <p:spPr>
          <a:xfrm>
            <a:off x="2764215" y="3989805"/>
            <a:ext cx="2518981" cy="1706429"/>
          </a:xfrm>
          <a:prstGeom prst="rect">
            <a:avLst/>
          </a:prstGeom>
        </p:spPr>
        <p:txBody>
          <a:bodyPr wrap="square" anchor="t">
            <a:spAutoFit/>
          </a:bodyPr>
          <a:lstStyle/>
          <a:p>
            <a:pPr>
              <a:lnSpc>
                <a:spcPct val="150000"/>
              </a:lnSpc>
            </a:pPr>
            <a:r>
              <a:rPr lang="en-US" sz="2400" dirty="0">
                <a:solidFill>
                  <a:schemeClr val="bg2">
                    <a:lumMod val="25000"/>
                  </a:schemeClr>
                </a:solidFill>
                <a:latin typeface="Avenir Medium" panose="02000503020000020003" pitchFamily="2" charset="0"/>
              </a:rPr>
              <a:t>Leveraging Data </a:t>
            </a:r>
          </a:p>
          <a:p>
            <a:pPr>
              <a:lnSpc>
                <a:spcPct val="150000"/>
              </a:lnSpc>
            </a:pPr>
            <a:r>
              <a:rPr lang="en-US" sz="2400" dirty="0">
                <a:solidFill>
                  <a:schemeClr val="bg2">
                    <a:lumMod val="25000"/>
                  </a:schemeClr>
                </a:solidFill>
                <a:latin typeface="Avenir Medium" panose="02000503020000020003" pitchFamily="2" charset="0"/>
              </a:rPr>
              <a:t>No Data</a:t>
            </a:r>
          </a:p>
          <a:p>
            <a:pPr>
              <a:lnSpc>
                <a:spcPct val="150000"/>
              </a:lnSpc>
            </a:pPr>
            <a:r>
              <a:rPr lang="en-US" sz="2400" dirty="0">
                <a:solidFill>
                  <a:schemeClr val="bg2">
                    <a:lumMod val="25000"/>
                  </a:schemeClr>
                </a:solidFill>
                <a:latin typeface="Avenir Medium" panose="02000503020000020003" pitchFamily="2" charset="0"/>
              </a:rPr>
              <a:t>Better Data</a:t>
            </a:r>
          </a:p>
        </p:txBody>
      </p:sp>
    </p:spTree>
    <p:extLst>
      <p:ext uri="{BB962C8B-B14F-4D97-AF65-F5344CB8AC3E}">
        <p14:creationId xmlns:p14="http://schemas.microsoft.com/office/powerpoint/2010/main" val="14189920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C84A3-B1FF-3B48-856C-6D71A90544FF}"/>
              </a:ext>
            </a:extLst>
          </p:cNvPr>
          <p:cNvSpPr>
            <a:spLocks noGrp="1"/>
          </p:cNvSpPr>
          <p:nvPr>
            <p:ph type="sldNum" sz="quarter" idx="12"/>
          </p:nvPr>
        </p:nvSpPr>
        <p:spPr/>
        <p:txBody>
          <a:bodyPr/>
          <a:lstStyle/>
          <a:p>
            <a:fld id="{6BCA73C5-4051-2D45-AC51-FD5A1C1C157A}" type="slidenum">
              <a:rPr lang="en-US" smtClean="0"/>
              <a:t>99</a:t>
            </a:fld>
            <a:endParaRPr lang="en-US"/>
          </a:p>
        </p:txBody>
      </p:sp>
      <p:sp>
        <p:nvSpPr>
          <p:cNvPr id="3" name="Content Placeholder 2">
            <a:extLst>
              <a:ext uri="{FF2B5EF4-FFF2-40B4-BE49-F238E27FC236}">
                <a16:creationId xmlns:a16="http://schemas.microsoft.com/office/drawing/2014/main" id="{FBF55D39-94FB-1748-B361-E1C3AF6D67CF}"/>
              </a:ext>
            </a:extLst>
          </p:cNvPr>
          <p:cNvSpPr txBox="1">
            <a:spLocks/>
          </p:cNvSpPr>
          <p:nvPr/>
        </p:nvSpPr>
        <p:spPr>
          <a:xfrm>
            <a:off x="-933490" y="3831740"/>
            <a:ext cx="5702380"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endParaRPr lang="en-US" dirty="0">
              <a:latin typeface="Avenir Light" panose="020B0402020203020204" pitchFamily="34" charset="77"/>
            </a:endParaRPr>
          </a:p>
        </p:txBody>
      </p:sp>
      <p:sp>
        <p:nvSpPr>
          <p:cNvPr id="5" name="Content Placeholder 2">
            <a:extLst>
              <a:ext uri="{FF2B5EF4-FFF2-40B4-BE49-F238E27FC236}">
                <a16:creationId xmlns:a16="http://schemas.microsoft.com/office/drawing/2014/main" id="{9CCAF0F8-9371-A447-A0E1-D4E450AA5C28}"/>
              </a:ext>
            </a:extLst>
          </p:cNvPr>
          <p:cNvSpPr txBox="1">
            <a:spLocks/>
          </p:cNvSpPr>
          <p:nvPr/>
        </p:nvSpPr>
        <p:spPr>
          <a:xfrm>
            <a:off x="2381250" y="1377950"/>
            <a:ext cx="7429500" cy="1648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0"/>
              </a:spcBef>
              <a:buNone/>
            </a:pPr>
            <a:r>
              <a:rPr lang="en-US" sz="3200" dirty="0">
                <a:latin typeface="Avenir Light" panose="020B0402020203020204" pitchFamily="34" charset="77"/>
              </a:rPr>
              <a:t>Since labelled data is a scarce commodity, can we build a powerful </a:t>
            </a:r>
            <a:r>
              <a:rPr lang="en-US" sz="3200" dirty="0">
                <a:solidFill>
                  <a:srgbClr val="C00000"/>
                </a:solidFill>
                <a:latin typeface="Avenir Light" panose="020B0402020203020204" pitchFamily="34" charset="77"/>
              </a:rPr>
              <a:t>unsupervised model</a:t>
            </a:r>
            <a:r>
              <a:rPr lang="en-US" sz="3200" dirty="0">
                <a:latin typeface="Avenir Light" panose="020B0402020203020204" pitchFamily="34" charset="77"/>
              </a:rPr>
              <a:t>?</a:t>
            </a:r>
          </a:p>
        </p:txBody>
      </p:sp>
      <p:pic>
        <p:nvPicPr>
          <p:cNvPr id="6" name="Picture 5" descr="A person smiling for the picture&#10;&#10;Description automatically generated with medium confidence">
            <a:extLst>
              <a:ext uri="{FF2B5EF4-FFF2-40B4-BE49-F238E27FC236}">
                <a16:creationId xmlns:a16="http://schemas.microsoft.com/office/drawing/2014/main" id="{80A6BEE3-DF99-9B47-95F7-616259FBD372}"/>
              </a:ext>
            </a:extLst>
          </p:cNvPr>
          <p:cNvPicPr>
            <a:picLocks noChangeAspect="1"/>
          </p:cNvPicPr>
          <p:nvPr/>
        </p:nvPicPr>
        <p:blipFill>
          <a:blip r:embed="rId2"/>
          <a:stretch>
            <a:fillRect/>
          </a:stretch>
        </p:blipFill>
        <p:spPr>
          <a:xfrm>
            <a:off x="3403871" y="4262171"/>
            <a:ext cx="1365019" cy="1365019"/>
          </a:xfrm>
          <a:prstGeom prst="rect">
            <a:avLst/>
          </a:prstGeom>
        </p:spPr>
      </p:pic>
      <p:sp>
        <p:nvSpPr>
          <p:cNvPr id="7" name="Content Placeholder 2">
            <a:extLst>
              <a:ext uri="{FF2B5EF4-FFF2-40B4-BE49-F238E27FC236}">
                <a16:creationId xmlns:a16="http://schemas.microsoft.com/office/drawing/2014/main" id="{BCA76300-D9E7-AE44-8EE1-64CED7897FCD}"/>
              </a:ext>
            </a:extLst>
          </p:cNvPr>
          <p:cNvSpPr txBox="1">
            <a:spLocks/>
          </p:cNvSpPr>
          <p:nvPr/>
        </p:nvSpPr>
        <p:spPr>
          <a:xfrm>
            <a:off x="3195179" y="5739638"/>
            <a:ext cx="1803549" cy="294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sz="1400" b="1" dirty="0">
                <a:latin typeface="Avenir Light" panose="020B0402020203020204" pitchFamily="34" charset="77"/>
              </a:rPr>
              <a:t>Alessandro Stolfo</a:t>
            </a:r>
          </a:p>
        </p:txBody>
      </p:sp>
      <p:sp>
        <p:nvSpPr>
          <p:cNvPr id="8" name="Content Placeholder 2">
            <a:extLst>
              <a:ext uri="{FF2B5EF4-FFF2-40B4-BE49-F238E27FC236}">
                <a16:creationId xmlns:a16="http://schemas.microsoft.com/office/drawing/2014/main" id="{C3E25BD8-E64B-D14D-A174-6A0F6E91656A}"/>
              </a:ext>
            </a:extLst>
          </p:cNvPr>
          <p:cNvSpPr txBox="1">
            <a:spLocks/>
          </p:cNvSpPr>
          <p:nvPr/>
        </p:nvSpPr>
        <p:spPr>
          <a:xfrm>
            <a:off x="3194090" y="6027191"/>
            <a:ext cx="2064142"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b="1" dirty="0">
                <a:solidFill>
                  <a:schemeClr val="accent6">
                    <a:lumMod val="75000"/>
                  </a:schemeClr>
                </a:solidFill>
                <a:latin typeface="Avenir Light" panose="020B0402020203020204" pitchFamily="34" charset="77"/>
              </a:rPr>
              <a:t>ETH-Zurich</a:t>
            </a:r>
          </a:p>
          <a:p>
            <a:pPr marL="0" indent="0">
              <a:lnSpc>
                <a:spcPct val="100000"/>
              </a:lnSpc>
              <a:spcBef>
                <a:spcPts val="0"/>
              </a:spcBef>
              <a:buNone/>
            </a:pPr>
            <a:r>
              <a:rPr lang="en-US" sz="1400" b="1" dirty="0">
                <a:solidFill>
                  <a:schemeClr val="accent6">
                    <a:lumMod val="75000"/>
                  </a:schemeClr>
                </a:solidFill>
                <a:latin typeface="Avenir Light" panose="020B0402020203020204" pitchFamily="34" charset="77"/>
              </a:rPr>
              <a:t>PhD Student</a:t>
            </a:r>
          </a:p>
        </p:txBody>
      </p:sp>
      <p:pic>
        <p:nvPicPr>
          <p:cNvPr id="2050" name="Picture 2" descr="Mrinmaya Sachan (@mrinmayasachan) | Twitter">
            <a:extLst>
              <a:ext uri="{FF2B5EF4-FFF2-40B4-BE49-F238E27FC236}">
                <a16:creationId xmlns:a16="http://schemas.microsoft.com/office/drawing/2014/main" id="{334CFA64-E4DD-7C42-92FC-1568F3E6A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232" y="4241149"/>
            <a:ext cx="1365019" cy="13650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kram Gupta (@vikramnov14) | Twitter">
            <a:extLst>
              <a:ext uri="{FF2B5EF4-FFF2-40B4-BE49-F238E27FC236}">
                <a16:creationId xmlns:a16="http://schemas.microsoft.com/office/drawing/2014/main" id="{4F54FE7A-6C6B-6F4A-86A7-7B61C7F0E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490" y="4279251"/>
            <a:ext cx="1365020" cy="136502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32BD5C91-E17E-4944-8276-EB55B2AB7EDD}"/>
              </a:ext>
            </a:extLst>
          </p:cNvPr>
          <p:cNvSpPr txBox="1">
            <a:spLocks/>
          </p:cNvSpPr>
          <p:nvPr/>
        </p:nvSpPr>
        <p:spPr>
          <a:xfrm>
            <a:off x="5297231" y="5740410"/>
            <a:ext cx="1803549" cy="294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sz="1400" b="1" dirty="0">
                <a:latin typeface="Avenir Light" panose="020B0402020203020204" pitchFamily="34" charset="77"/>
              </a:rPr>
              <a:t>Vikram Gupta</a:t>
            </a:r>
          </a:p>
        </p:txBody>
      </p:sp>
      <p:sp>
        <p:nvSpPr>
          <p:cNvPr id="11" name="Content Placeholder 2">
            <a:extLst>
              <a:ext uri="{FF2B5EF4-FFF2-40B4-BE49-F238E27FC236}">
                <a16:creationId xmlns:a16="http://schemas.microsoft.com/office/drawing/2014/main" id="{0D4A522C-EA8F-8748-8369-457CB61E9896}"/>
              </a:ext>
            </a:extLst>
          </p:cNvPr>
          <p:cNvSpPr txBox="1">
            <a:spLocks/>
          </p:cNvSpPr>
          <p:nvPr/>
        </p:nvSpPr>
        <p:spPr>
          <a:xfrm>
            <a:off x="5296142" y="6027963"/>
            <a:ext cx="2064142"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b="1" dirty="0">
                <a:solidFill>
                  <a:schemeClr val="accent6">
                    <a:lumMod val="75000"/>
                  </a:schemeClr>
                </a:solidFill>
                <a:latin typeface="Avenir Light" panose="020B0402020203020204" pitchFamily="34" charset="77"/>
              </a:rPr>
              <a:t>ETH-Zurich</a:t>
            </a:r>
          </a:p>
          <a:p>
            <a:pPr marL="0" indent="0">
              <a:lnSpc>
                <a:spcPct val="100000"/>
              </a:lnSpc>
              <a:spcBef>
                <a:spcPts val="0"/>
              </a:spcBef>
              <a:buNone/>
            </a:pPr>
            <a:r>
              <a:rPr lang="en-US" sz="1400" b="1" dirty="0">
                <a:solidFill>
                  <a:schemeClr val="accent6">
                    <a:lumMod val="75000"/>
                  </a:schemeClr>
                </a:solidFill>
                <a:latin typeface="Avenir Light" panose="020B0402020203020204" pitchFamily="34" charset="77"/>
              </a:rPr>
              <a:t>Research Affiliate</a:t>
            </a:r>
          </a:p>
        </p:txBody>
      </p:sp>
      <p:sp>
        <p:nvSpPr>
          <p:cNvPr id="12" name="Content Placeholder 2">
            <a:extLst>
              <a:ext uri="{FF2B5EF4-FFF2-40B4-BE49-F238E27FC236}">
                <a16:creationId xmlns:a16="http://schemas.microsoft.com/office/drawing/2014/main" id="{EABA1346-5922-7043-9C45-A52204AD5093}"/>
              </a:ext>
            </a:extLst>
          </p:cNvPr>
          <p:cNvSpPr txBox="1">
            <a:spLocks/>
          </p:cNvSpPr>
          <p:nvPr/>
        </p:nvSpPr>
        <p:spPr>
          <a:xfrm>
            <a:off x="7672146" y="5739638"/>
            <a:ext cx="1803549" cy="294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0"/>
              </a:spcBef>
              <a:buNone/>
            </a:pPr>
            <a:r>
              <a:rPr lang="en-US" sz="1400" b="1" dirty="0">
                <a:latin typeface="Avenir Light" panose="020B0402020203020204" pitchFamily="34" charset="77"/>
              </a:rPr>
              <a:t>Mrinmaya Sachan</a:t>
            </a:r>
          </a:p>
        </p:txBody>
      </p:sp>
      <p:sp>
        <p:nvSpPr>
          <p:cNvPr id="13" name="Content Placeholder 2">
            <a:extLst>
              <a:ext uri="{FF2B5EF4-FFF2-40B4-BE49-F238E27FC236}">
                <a16:creationId xmlns:a16="http://schemas.microsoft.com/office/drawing/2014/main" id="{EA5D87EA-526F-0649-8915-A8042D8F6438}"/>
              </a:ext>
            </a:extLst>
          </p:cNvPr>
          <p:cNvSpPr txBox="1">
            <a:spLocks/>
          </p:cNvSpPr>
          <p:nvPr/>
        </p:nvSpPr>
        <p:spPr>
          <a:xfrm>
            <a:off x="7671057" y="6027191"/>
            <a:ext cx="2064142"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b="1" dirty="0">
                <a:solidFill>
                  <a:schemeClr val="accent6">
                    <a:lumMod val="75000"/>
                  </a:schemeClr>
                </a:solidFill>
                <a:latin typeface="Avenir Light" panose="020B0402020203020204" pitchFamily="34" charset="77"/>
              </a:rPr>
              <a:t>ETH-Zurich</a:t>
            </a:r>
          </a:p>
          <a:p>
            <a:pPr marL="0" indent="0">
              <a:lnSpc>
                <a:spcPct val="100000"/>
              </a:lnSpc>
              <a:spcBef>
                <a:spcPts val="0"/>
              </a:spcBef>
              <a:buNone/>
            </a:pPr>
            <a:r>
              <a:rPr lang="en-US" sz="1400" b="1" dirty="0">
                <a:solidFill>
                  <a:schemeClr val="accent6">
                    <a:lumMod val="75000"/>
                  </a:schemeClr>
                </a:solidFill>
                <a:latin typeface="Avenir Light" panose="020B0402020203020204" pitchFamily="34" charset="77"/>
              </a:rPr>
              <a:t>Assistant Professor</a:t>
            </a:r>
          </a:p>
        </p:txBody>
      </p:sp>
    </p:spTree>
    <p:extLst>
      <p:ext uri="{BB962C8B-B14F-4D97-AF65-F5344CB8AC3E}">
        <p14:creationId xmlns:p14="http://schemas.microsoft.com/office/powerpoint/2010/main" val="1083805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13069</TotalTime>
  <Words>5394</Words>
  <Application>Microsoft Macintosh PowerPoint</Application>
  <PresentationFormat>Widescreen</PresentationFormat>
  <Paragraphs>961</Paragraphs>
  <Slides>109</Slides>
  <Notes>62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109</vt:i4>
      </vt:variant>
    </vt:vector>
  </HeadingPairs>
  <TitlesOfParts>
    <vt:vector size="120" baseType="lpstr">
      <vt:lpstr>Arial</vt:lpstr>
      <vt:lpstr>Avenir</vt:lpstr>
      <vt:lpstr>Avenir Black</vt:lpstr>
      <vt:lpstr>Avenir Book</vt:lpstr>
      <vt:lpstr>Avenir Light</vt:lpstr>
      <vt:lpstr>Avenir Medium</vt:lpstr>
      <vt:lpstr>Avenir Next</vt:lpstr>
      <vt:lpstr>Calibri</vt:lpstr>
      <vt:lpstr>Castellar</vt:lpstr>
      <vt:lpstr>Times</vt:lpstr>
      <vt:lpstr>Office Theme</vt:lpstr>
      <vt:lpstr>Lecture 16: Coreference Resolution Determining who is who and what is what</vt:lpstr>
      <vt:lpstr>PowerPoint Presentation</vt:lpstr>
      <vt:lpstr>ANNOUNCEMENTS</vt:lpstr>
      <vt:lpstr>PowerPoint Presentation</vt:lpstr>
      <vt:lpstr>PowerPoint Presentation</vt:lpstr>
      <vt:lpstr>PowerPoint Presentation</vt:lpstr>
      <vt:lpstr>Discourse</vt:lpstr>
      <vt:lpstr>Discourse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Sequential Data with ELMo, BERT, Transformers, and other childhood heroes</dc:title>
  <dc:creator>Microsoft Office User</dc:creator>
  <cp:lastModifiedBy>Tanner, Christopher W.</cp:lastModifiedBy>
  <cp:revision>625</cp:revision>
  <cp:lastPrinted>2020-01-23T07:18:22Z</cp:lastPrinted>
  <dcterms:created xsi:type="dcterms:W3CDTF">2020-01-21T14:53:13Z</dcterms:created>
  <dcterms:modified xsi:type="dcterms:W3CDTF">2021-10-26T18:57:47Z</dcterms:modified>
</cp:coreProperties>
</file>