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3.xml" ContentType="application/inkml+xml"/>
  <Override PartName="/ppt/notesSlides/notesSlide13.xml" ContentType="application/vnd.openxmlformats-officedocument.presentationml.notesSlide+xml"/>
  <Override PartName="/ppt/ink/ink4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8"/>
  </p:notesMasterIdLst>
  <p:sldIdLst>
    <p:sldId id="609" r:id="rId2"/>
    <p:sldId id="1130" r:id="rId3"/>
    <p:sldId id="809" r:id="rId4"/>
    <p:sldId id="615" r:id="rId5"/>
    <p:sldId id="1193" r:id="rId6"/>
    <p:sldId id="1072" r:id="rId7"/>
    <p:sldId id="1185" r:id="rId8"/>
    <p:sldId id="1186" r:id="rId9"/>
    <p:sldId id="1187" r:id="rId10"/>
    <p:sldId id="1188" r:id="rId11"/>
    <p:sldId id="1191" r:id="rId12"/>
    <p:sldId id="1195" r:id="rId13"/>
    <p:sldId id="1196" r:id="rId14"/>
    <p:sldId id="1189" r:id="rId15"/>
    <p:sldId id="1192" r:id="rId16"/>
    <p:sldId id="1194" r:id="rId17"/>
    <p:sldId id="1197" r:id="rId18"/>
    <p:sldId id="1200" r:id="rId19"/>
    <p:sldId id="1133" r:id="rId20"/>
    <p:sldId id="1198" r:id="rId21"/>
    <p:sldId id="1199" r:id="rId22"/>
    <p:sldId id="1210" r:id="rId23"/>
    <p:sldId id="1202" r:id="rId24"/>
    <p:sldId id="1203" r:id="rId25"/>
    <p:sldId id="1134" r:id="rId26"/>
    <p:sldId id="1204" r:id="rId27"/>
    <p:sldId id="1205" r:id="rId28"/>
    <p:sldId id="1206" r:id="rId29"/>
    <p:sldId id="1208" r:id="rId30"/>
    <p:sldId id="1207" r:id="rId31"/>
    <p:sldId id="1211" r:id="rId32"/>
    <p:sldId id="1212" r:id="rId33"/>
    <p:sldId id="1213" r:id="rId34"/>
    <p:sldId id="1159" r:id="rId35"/>
    <p:sldId id="1214" r:id="rId36"/>
    <p:sldId id="1215" r:id="rId37"/>
    <p:sldId id="1216" r:id="rId38"/>
    <p:sldId id="1217" r:id="rId39"/>
    <p:sldId id="1218" r:id="rId40"/>
    <p:sldId id="1219" r:id="rId41"/>
    <p:sldId id="1220" r:id="rId42"/>
    <p:sldId id="1221" r:id="rId43"/>
    <p:sldId id="1222" r:id="rId44"/>
    <p:sldId id="1223" r:id="rId45"/>
    <p:sldId id="1224" r:id="rId46"/>
    <p:sldId id="1225" r:id="rId47"/>
    <p:sldId id="1226" r:id="rId48"/>
    <p:sldId id="1227" r:id="rId49"/>
    <p:sldId id="1228" r:id="rId50"/>
    <p:sldId id="1229" r:id="rId51"/>
    <p:sldId id="1230" r:id="rId52"/>
    <p:sldId id="1232" r:id="rId53"/>
    <p:sldId id="1231" r:id="rId54"/>
    <p:sldId id="1233" r:id="rId55"/>
    <p:sldId id="1234" r:id="rId56"/>
    <p:sldId id="1235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755"/>
    <a:srgbClr val="FF96FF"/>
    <a:srgbClr val="FFD9A4"/>
    <a:srgbClr val="F8D196"/>
    <a:srgbClr val="FF48A2"/>
    <a:srgbClr val="006D77"/>
    <a:srgbClr val="FFE4FF"/>
    <a:srgbClr val="FEE479"/>
    <a:srgbClr val="CDD4D9"/>
    <a:srgbClr val="1515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39"/>
    <p:restoredTop sz="88707"/>
  </p:normalViewPr>
  <p:slideViewPr>
    <p:cSldViewPr snapToGrid="0" snapToObjects="1">
      <p:cViewPr varScale="1">
        <p:scale>
          <a:sx n="120" d="100"/>
          <a:sy n="120" d="100"/>
        </p:scale>
        <p:origin x="4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322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1T02:26:52.03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24575,'54'9'0,"-11"-1"0,-17-8 0,-9 0 0,1 0 0,48 8 0,-10-6-901,17 6 901,-2-1 0,15 2 0,-17-1-1617,-6 6 1617,11-5 0,31 0 0,12 1 0,-9-1 0,-29-1-1193,9 4 1193,-18-5 0,27 1 0,12 1 0,1-1 0,-13 0 0,-26-3 0,20 2 0,-11 1 0,28 4 0,9 1 0,-9-1 0,-28-3 0,13-3 0,-8 2 0,25 3 0,-1-1 0,-30-4 0,-15-4 0,2 4 0,21 3 0,5 1 0,-13-2-282,6-2 1,0 1 281,-5 1 0,13 2 0,-1-1 0,-12-1-1639,5-3 1,-7-1 715,9 1 1,-19-2 1796,-51-3-874,79 8 0,-59-6-1554,57 2 1,1 0 1553,-55-4-909,26 0 1,17 0-1,-17 0 909,-22 0 0,52-2 0,-1 0 0,-60 1-1015,56-8 1,1-1 1014,-50 6 0,55-12 0,0-1 0,-60 13 99,44-7 1,-2-2-100,-46 3 531,63-8 1,-83 8 0,11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1T02:26:52.9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24575,'28'0'0,"-3"0"0,-7 0 0,-1 0 0,-7 13 0,37 6 0,-30-3 0,54 1 0,7-3 0,-35-2-820,24-2 1,29 1 0,2 1 0,-22-3-2458,6 5 2952,-16-6 0,22 0 0,14 2 0,0-1 1,-9 0-1,-22-1 437,-11 0 1,1 0-113,14-2 0,24-1 0,12 1 0,-1-2 0,-10 1 0,-23-1 0,-12 2 0,-1-2 0,9-2 0,21-2 0,10 0 0,-1-1 0,-11 0 0,-21 1 0,-15 0 0,0 0 0,19 0 0,22 0 0,7 0 0,-10 0 0,-26 0 0,3 0 0,0 1 0,21 2 0,-1-1 0,-25 0 0,-16 0 0,27 4 0,21 4 0,-20-3 0,-24-3 0,16 4 0,18 2 0,-17-3 0,-7-5 0,10 3 0,16 3 0,-18-3 3276,-16-3-2354,13 1 1,16 1 0,-20-2 1311,-25-2-2234,37 0 0,-2 0 0,-46 0 0,36 0 0,-56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1T05:14:41.9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16383,'39'13'0,"1"-8"0,-30 3 0,7-8 0,1 0 0,8 0 0,-7 8 0,35-3 0,5 0 0,-20 5 0,25-7 0,17-1 0,-16 1 0,-21 4 0,21-5 0,18-3 0,-19 2 0,-24 7 0,53-3 0,0-2 0,-56-1 0,40 2 0,-2 0 0,-43-4 0,65 0 0,-74 0 0,34 0 0,-35 0 0,12 0 0,-17 0 0,1 0 0,0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1T05:16:28.0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16383,'48'10'0,"-7"-2"0,-23-8 0,0 8 0,-1-6 0,64 6 0,-47-8 0,55 3 0,2 1 0,-48-2 0,44 3 0,31 2 0,-25-2 0,-31-2 0,17 0 0,28 3 0,0-1 0,-27-1 0,-8-2 0,5 0 0,25 1 0,1 0 0,-27-2 0,-8-1 0,23 0 0,23 0 0,-28 0 0,-41 0 0,52 0 0,-3 0 0,-60 0 0,62 0 0,-74 0 0,4 8 0,-10-6 0,1 6 0,3-8 0,37 0 0,-31 0 0,47 0 0,-49 0 0,64 0 0,-58 0 0,22 0 0,1 0 0,-26 0 0,70 0 0,-70 0 0,26 4 0,-1 0 0,-22-2 0,30 2 0,0 0 0,-29-4 0,26 0 0,-1 0 0,-28 0 0,68 0 0,-68 0 0,61 0 0,-64 0 0,48 0 0,-49 0 0,49 0 0,-47 0 0,54 0 0,-54-4 0,39 3 0,-43-3 0,11 4 0,-15 0 0,-8 0 0,-2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1T11:40:35.4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88 16383,'95'3'0,"-1"-1"0,1 1 0,-1 0 0,0-1 0,1 1 0,-1-1 0,1 1 0,-1 0 0,1-1 0,3 0 0,1-1 0,-3 1 0,-3 0 0,-7-1 0,-8 1 0,-12 0 0,39 2 0,-20 0 0,-18-4 0,-13 0 0,-20 0 0,-17 0 0,33 0 0,-25 0 0,35 0 0,1 0 0,-26 0 0,30 0 0,-1 0 0,-37 0 0,46 0 0,-51 0 0,43 0 0,-39 0 0,54 0 0,-54 0 0,26 0 0,1 0 0,-22 0 0,23 0 0,5 0 0,16-4 0,-6-5 0,27 4 0,-78-11 0,53 14 0,-55-6 0,49 0 0,-41 6 0,41-14 0,-42 14 0,35-6 0,-37 8 0,29-8 0,-29 6 0,29-6 0,-29 8 0,21 0 0,-22 0 0,5 0 0,-15-8 0,14 6 0,-12-6 0,29 8 0,-19-8 0,27 6 0,-27-6 0,35 8 0,-33 0 0,33 0 0,-35 0 0,19 0 0,-21 0 0,13 0 0,-13 0 0,21 0 0,-19 0 0,20 4 0,-23-3 0,15 3 0,-14-4 0,5 0 0,-15 7 0,14-5 0,-12 6 0,13 0 0,-7-6 0,8 6 0,-7-8 0,15 0 0,-22 8 0,37-6 0,-32 6 0,19 0 0,-20-6 0,-7 6 0,9-8 0,0 0 0,0 0 0,-1 0 0,1 0 0,0 7 0,0-5 0,-8 14 0,5-14 0,-5 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1T11:40:58.7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5893 215 16383,'-69'-32'0,"-1"-1"0,1 1 0,-6 0 0,-1 3 0,10 8 0,-23 11 0,1 2 0,46 8 0,24 0 0,-71-8 0,53 6 0,-33 0 0,-22-2 0,17 2 0,20 2 0,-17 2 0,-28 0 0,-1 2 0,24 1 0,2 7 0,3-3 0,-28 2 0,-9 0 0,8 1 0,24-3 0,25 0 0,0 1 0,-19 1 0,-25 2 0,-12 2 0,0 0 0,11-3 0,24-3 0,18-4 0,0-1 0,-13 4 0,-23 1 0,-9 3 0,-1-1 0,13-2 0,21-3 0,-25-2 0,4 2 0,-27 1 0,2 0 0,29-2 0,14-3 0,1 1 0,-22 2 0,2 0 0,24-2 0,13-1 0,-24 1 0,-21 0 0,22-1 0,32-2 0,-21 0 0,-17 0 0,17 0 0,23 0 0,-43-10 0,3-1 0,48 6 0,-30-10 0,0 1 0,32 12 0,-24-1 0,0-2 0,26-3 0,-69 6 0,69-6 0,-53 0 0,65-2 0,-72-7 0,67 7 0,-32 0 0,-2 4 0,26 4 0,-20-6 0,-1 0 0,22 6 0,-54-6 0,59 8 0,-11 0 0,26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BC4EB-2D9A-C542-A578-2B57E0FB18FF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71AF9-BBC8-D045-B571-D125776D9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6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316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63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47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99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81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99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42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75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87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95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43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179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885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417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407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169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273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179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588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384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988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20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8409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0431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90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66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684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394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365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88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46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414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06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381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062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722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749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920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209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292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292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8757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99165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121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923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5494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4972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686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8029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16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43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66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25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09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81C33-5988-D54F-BB26-5D5DAD4AF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9BA848-FA4A-0346-83E1-44D13A16B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5C035-42E1-754D-AF29-0F9C9762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B3E9-0CED-1B46-B041-1C2CC850E913}" type="datetime1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0DB20-4AFA-0443-8463-CC96FA03A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9BBF5-37BB-9A42-966A-311186825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57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EE77-F66E-F949-AC99-DF4C4F649119}" type="datetime1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1763" y="6353464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48490" y="360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4EDC054-3F3E-9A4C-8863-5890942F1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291319"/>
            <a:ext cx="8941419" cy="11625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952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gh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2100" y="6356349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3810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rgbClr val="FFD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1D401-D15E-B84A-8905-AA31033AA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11" y="305173"/>
            <a:ext cx="8941419" cy="11625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377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2100" y="6356349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3810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60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AB10-9C5B-3C49-B908-D60D65720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B2FF2-3514-7E4F-979B-7D465AE1B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229F0-20F9-7245-A8DF-ED91AF9A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5D27-77B1-A446-B071-2F2327DE6C51}" type="datetime1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0ABE4-540A-8A46-BADB-D57CF3600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E289A-E7A6-7041-AC8D-F84B9852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87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80083-B51B-F64B-AA55-08C12C451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269A8-BAB3-5047-9C68-7A1701E5C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3138AC-E452-D440-864F-ECCBC3D38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6ABF0-DD3E-AB42-9B7A-29D73575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E7FA-812F-EE4B-97B5-D6CE3F082AAD}" type="datetime1">
              <a:rPr lang="en-US" smtClean="0"/>
              <a:t>10/21/21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F0AD2-EEAA-084E-86BF-5E9E486A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EA0A6-0275-B747-9008-35F9B8FB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90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78F68-5C69-394B-8BCF-D20309B06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7271F-5514-F246-8093-A1E88A3AC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AF8BF-D8FB-054F-AFB9-095D0F84E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5D8762-E4ED-944E-9C50-E6D1F7468C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414A51-2447-9447-9E65-910F362E1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34532E-F973-AE4F-B307-9C4ABFDB4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3C00-66B6-4A4A-A860-E1848453299D}" type="datetime1">
              <a:rPr lang="en-US" smtClean="0"/>
              <a:t>10/21/21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E3EA70-3106-774D-8323-DEFC4395D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B0D810-CC25-514E-90F4-4DE901DD1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89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F5B8A-B85B-3A4C-A622-549F6B280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338235-253C-054A-863C-FEEF02C12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90A7-1731-0142-B22D-906FA7E5FD6F}" type="datetime1">
              <a:rPr lang="en-US" smtClean="0"/>
              <a:t>10/21/21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C82665-4262-8347-AD55-38E1521E8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CF5E5-C99B-3C42-B309-3F0AF7B72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10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5FFE0-C88F-AC4C-B413-4CA676645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2F22-1847-3741-97A0-FBB6C40DDBE4}" type="datetime1">
              <a:rPr lang="en-US" smtClean="0"/>
              <a:t>10/21/21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9AA98C-D40D-8D43-98C3-46A866A4A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8FF45-51F5-8141-9CC0-7DC330B6B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84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1E2CB-80F8-D044-9E4B-F28537928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BA669-90B7-C24B-85DE-2B3AE23BA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37B98-29BA-8C4A-92D6-327615463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2CC34-7FA9-D642-B02C-D5F95E46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A145-D001-0043-BDFD-43F84EC21D21}" type="datetime1">
              <a:rPr lang="en-US" smtClean="0"/>
              <a:t>10/21/21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A75B0C-13CF-B44D-AC2B-62756B967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29ACA-557C-D642-9221-716CB8856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5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4B498-A163-CC43-81E8-5B8BB1A5D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191C70-2BE4-4C4B-82E5-BDF2E7FCED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115BF7-13A1-7A4C-81CA-FF68AE174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B23D8-BE98-3444-8236-7530A84F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BB61-3F76-834E-931F-A09ADFED271D}" type="datetime1">
              <a:rPr lang="en-US" smtClean="0"/>
              <a:t>10/21/21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F8367-2C30-414A-B7CB-0A1C4A79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8D990-6B2E-9840-8478-36F0D89AC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5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9E59-0172-044D-B347-0BC5D4E9A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venir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F38CA-0A1E-9849-ADED-8250CFBBE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  <a:lvl2pPr>
              <a:defRPr>
                <a:latin typeface="Avenir" panose="02000503020000020003" pitchFamily="2" charset="0"/>
              </a:defRPr>
            </a:lvl2pPr>
            <a:lvl3pPr>
              <a:defRPr>
                <a:latin typeface="Avenir" panose="02000503020000020003" pitchFamily="2" charset="0"/>
              </a:defRPr>
            </a:lvl3pPr>
            <a:lvl4pPr>
              <a:defRPr>
                <a:latin typeface="Avenir" panose="02000503020000020003" pitchFamily="2" charset="0"/>
              </a:defRPr>
            </a:lvl4pPr>
            <a:lvl5pPr>
              <a:defRPr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71BB-2EE1-4A4E-A529-52F1E1195EE2}" type="datetime1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4572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rgbClr val="00B6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59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DCC8A-803B-724E-AECF-F9E466395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5D74CA-2C44-7141-A60F-B722C70D0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83FFE-E161-C74A-BD5F-88AF473EB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46D3-B105-C547-8D99-C7EF16289A44}" type="datetime1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345C2-A542-C644-9046-6C4684C7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BCC9B-1D97-6E46-8F5C-D7A15AEFB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23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155349-E760-A049-B782-49DD46AAC9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F6423-2F3F-EE4C-9C5E-4D2744E35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FC342-0932-3E49-AB8D-9E0003723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2528B-01BC-DC4B-A165-7D762F3D6F95}" type="datetime1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7E810-6B49-2448-9378-755458BB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4FFE0-7A6D-074A-AC35-C18BEA6DC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0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f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71BB-2EE1-4A4E-A529-52F1E1195EE2}" type="datetime1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3926" y="6351089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3810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78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ft_blue_rnngene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71BB-2EE1-4A4E-A529-52F1E1195EE2}" type="datetime1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3926" y="6351089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3810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CB97D5-FF91-D048-B68A-4C27602D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886" y="264119"/>
            <a:ext cx="3228098" cy="551431"/>
          </a:xfrm>
        </p:spPr>
        <p:txBody>
          <a:bodyPr>
            <a:normAutofit/>
          </a:bodyPr>
          <a:lstStyle/>
          <a:p>
            <a:r>
              <a:rPr lang="en-US" dirty="0"/>
              <a:t>RNN: Generation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A1BF71-7685-7A48-B3C2-CF114B820895}"/>
              </a:ext>
            </a:extLst>
          </p:cNvPr>
          <p:cNvSpPr/>
          <p:nvPr userDrawn="1"/>
        </p:nvSpPr>
        <p:spPr>
          <a:xfrm>
            <a:off x="806939" y="757278"/>
            <a:ext cx="2872476" cy="942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15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ft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9E59-0172-044D-B347-0BC5D4E9A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venir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F38CA-0A1E-9849-ADED-8250CFBBE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  <a:lvl2pPr>
              <a:defRPr>
                <a:latin typeface="Avenir" panose="02000503020000020003" pitchFamily="2" charset="0"/>
              </a:defRPr>
            </a:lvl2pPr>
            <a:lvl3pPr>
              <a:defRPr>
                <a:latin typeface="Avenir" panose="02000503020000020003" pitchFamily="2" charset="0"/>
              </a:defRPr>
            </a:lvl3pPr>
            <a:lvl4pPr>
              <a:defRPr>
                <a:latin typeface="Avenir" panose="02000503020000020003" pitchFamily="2" charset="0"/>
              </a:defRPr>
            </a:lvl4pPr>
            <a:lvl5pPr>
              <a:defRPr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71BB-2EE1-4A4E-A529-52F1E1195EE2}" type="datetime1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4572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rgbClr val="BDA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0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ft_purple_lst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9E59-0172-044D-B347-0BC5D4E9A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1931"/>
            <a:ext cx="5257800" cy="631203"/>
          </a:xfrm>
        </p:spPr>
        <p:txBody>
          <a:bodyPr/>
          <a:lstStyle>
            <a:lvl1pPr>
              <a:defRPr b="0" i="0">
                <a:latin typeface="Avenir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71BB-2EE1-4A4E-A529-52F1E1195EE2}" type="datetime1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200" y="6355502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51955" y="31865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rgbClr val="BDA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765461-4928-6445-B134-8DED9485542D}"/>
              </a:ext>
            </a:extLst>
          </p:cNvPr>
          <p:cNvSpPr/>
          <p:nvPr userDrawn="1"/>
        </p:nvSpPr>
        <p:spPr>
          <a:xfrm>
            <a:off x="903805" y="771482"/>
            <a:ext cx="1326778" cy="916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2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EE77-F66E-F949-AC99-DF4C4F649119}" type="datetime1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2491" y="6356350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3810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837FDFF-5600-CB48-A342-D2712CA18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319"/>
            <a:ext cx="8941419" cy="11625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298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gh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9E59-0172-044D-B347-0BC5D4E9A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venir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F38CA-0A1E-9849-ADED-8250CFBBE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  <a:lvl2pPr>
              <a:defRPr>
                <a:latin typeface="Avenir" panose="02000503020000020003" pitchFamily="2" charset="0"/>
              </a:defRPr>
            </a:lvl2pPr>
            <a:lvl3pPr>
              <a:defRPr>
                <a:latin typeface="Avenir" panose="02000503020000020003" pitchFamily="2" charset="0"/>
              </a:defRPr>
            </a:lvl3pPr>
            <a:lvl4pPr>
              <a:defRPr>
                <a:latin typeface="Avenir" panose="02000503020000020003" pitchFamily="2" charset="0"/>
              </a:defRPr>
            </a:lvl4pPr>
            <a:lvl5pPr>
              <a:defRPr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EE77-F66E-F949-AC99-DF4C4F649119}" type="datetime1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4572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4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green_b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EE77-F66E-F949-AC99-DF4C4F649119}" type="datetime1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9011" y="6356350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3810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6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46D1F4-47AB-674E-B7B4-644977D59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956" y="277465"/>
            <a:ext cx="8941419" cy="1162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A9934-6E1E-624F-92F4-CA26E392B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979DC-2FF9-4F4E-A3A8-2BED888F83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472B0-F58B-A84F-B873-83B8FAE83B2D}" type="datetime1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DBD27-42C0-3542-A8C3-E254AF9AE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D511D-0DCF-4D4D-8359-143BCAE24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1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8" r:id="rId4"/>
    <p:sldLayoutId id="2147483666" r:id="rId5"/>
    <p:sldLayoutId id="2147483669" r:id="rId6"/>
    <p:sldLayoutId id="2147483660" r:id="rId7"/>
    <p:sldLayoutId id="2147483661" r:id="rId8"/>
    <p:sldLayoutId id="2147483670" r:id="rId9"/>
    <p:sldLayoutId id="2147483662" r:id="rId10"/>
    <p:sldLayoutId id="2147483663" r:id="rId11"/>
    <p:sldLayoutId id="2147483667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1"/>
          </a:solidFill>
          <a:latin typeface="Avenir Boo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customXml" Target="../ink/ink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customXml" Target="../ink/ink4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ink/ink5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customXml" Target="../ink/ink6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2AC2B2-BE48-F147-B8F0-C4214DE57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9818" y="3766079"/>
            <a:ext cx="9144000" cy="205498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  <a:latin typeface="Avenir Medium" panose="02000503020000020003" pitchFamily="2" charset="0"/>
              </a:rPr>
              <a:t>Harvard</a:t>
            </a:r>
          </a:p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AC295/CS287r/CSCI E-115B</a:t>
            </a:r>
          </a:p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Chris Tanner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66A7DC-809D-3741-93BC-D14DE36F96EC}"/>
              </a:ext>
            </a:extLst>
          </p:cNvPr>
          <p:cNvGrpSpPr>
            <a:grpSpLocks noChangeAspect="1"/>
          </p:cNvGrpSpPr>
          <p:nvPr/>
        </p:nvGrpSpPr>
        <p:grpSpPr>
          <a:xfrm>
            <a:off x="7891509" y="3690215"/>
            <a:ext cx="1789742" cy="1001334"/>
            <a:chOff x="3383860" y="4092499"/>
            <a:chExt cx="1774304" cy="1102997"/>
          </a:xfrm>
        </p:grpSpPr>
        <p:pic>
          <p:nvPicPr>
            <p:cNvPr id="5" name="Picture 4" descr="iacs.png">
              <a:extLst>
                <a:ext uri="{FF2B5EF4-FFF2-40B4-BE49-F238E27FC236}">
                  <a16:creationId xmlns:a16="http://schemas.microsoft.com/office/drawing/2014/main" id="{9086F760-9B6C-E246-8627-D5679938DA1E}"/>
                </a:ext>
              </a:extLst>
            </p:cNvPr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860" y="4092501"/>
              <a:ext cx="874886" cy="1102995"/>
            </a:xfrm>
            <a:prstGeom prst="rect">
              <a:avLst/>
            </a:prstGeom>
          </p:spPr>
        </p:pic>
        <p:pic>
          <p:nvPicPr>
            <p:cNvPr id="6" name="Picture 5" descr="harvard.png">
              <a:extLst>
                <a:ext uri="{FF2B5EF4-FFF2-40B4-BE49-F238E27FC236}">
                  <a16:creationId xmlns:a16="http://schemas.microsoft.com/office/drawing/2014/main" id="{0F533E74-7ECE-6C40-86AD-66A084918B0E}"/>
                </a:ext>
              </a:extLst>
            </p:cNvPr>
            <p:cNvPicPr>
              <a:picLocks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769" y="4092499"/>
              <a:ext cx="874395" cy="1102995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00021C8-F00C-6C43-B330-F8BA8DD2CC26}"/>
              </a:ext>
            </a:extLst>
          </p:cNvPr>
          <p:cNvSpPr/>
          <p:nvPr/>
        </p:nvSpPr>
        <p:spPr>
          <a:xfrm>
            <a:off x="2009021" y="3303329"/>
            <a:ext cx="7806044" cy="996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0095D9-816C-7842-801A-6D3B6EE1281A}"/>
              </a:ext>
            </a:extLst>
          </p:cNvPr>
          <p:cNvSpPr/>
          <p:nvPr/>
        </p:nvSpPr>
        <p:spPr>
          <a:xfrm>
            <a:off x="2009021" y="3392360"/>
            <a:ext cx="7806044" cy="864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EBC667-27E4-3A43-9E29-B8A44ADC4F14}"/>
              </a:ext>
            </a:extLst>
          </p:cNvPr>
          <p:cNvSpPr/>
          <p:nvPr/>
        </p:nvSpPr>
        <p:spPr>
          <a:xfrm>
            <a:off x="2009020" y="2360452"/>
            <a:ext cx="750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Discourse, Pragmatics, and Knowledge Graphs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D3A784-FA36-F34D-8D7C-D82D66A90F42}"/>
              </a:ext>
            </a:extLst>
          </p:cNvPr>
          <p:cNvSpPr txBox="1">
            <a:spLocks/>
          </p:cNvSpPr>
          <p:nvPr/>
        </p:nvSpPr>
        <p:spPr>
          <a:xfrm>
            <a:off x="2015533" y="1554710"/>
            <a:ext cx="9312569" cy="80574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Avenir Medium" panose="02000503020000020003" pitchFamily="2" charset="0"/>
              </a:rPr>
              <a:t>Lecture 15: Entity Linking</a:t>
            </a:r>
            <a:endParaRPr lang="en-US" sz="2400" dirty="0">
              <a:latin typeface="Karla" pitchFamily="2" charset="0"/>
              <a:ea typeface="Kar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867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8FA61FDA-A3CB-E84C-A962-D3AC79F2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E6B28E-BEBE-FA44-AB02-A31AC669143A}"/>
              </a:ext>
            </a:extLst>
          </p:cNvPr>
          <p:cNvSpPr/>
          <p:nvPr/>
        </p:nvSpPr>
        <p:spPr>
          <a:xfrm>
            <a:off x="327185" y="635440"/>
            <a:ext cx="3763551" cy="864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DB697AE-0516-FF44-B886-7AE13FD57F6E}"/>
              </a:ext>
            </a:extLst>
          </p:cNvPr>
          <p:cNvSpPr txBox="1">
            <a:spLocks/>
          </p:cNvSpPr>
          <p:nvPr/>
        </p:nvSpPr>
        <p:spPr>
          <a:xfrm>
            <a:off x="233451" y="174626"/>
            <a:ext cx="5734212" cy="625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Discourse &amp; Pragmatics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6996B-0D10-BA4E-8409-2A613B8D684B}"/>
              </a:ext>
            </a:extLst>
          </p:cNvPr>
          <p:cNvSpPr/>
          <p:nvPr/>
        </p:nvSpPr>
        <p:spPr>
          <a:xfrm>
            <a:off x="1792706" y="1287082"/>
            <a:ext cx="9365421" cy="1152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>
                <a:latin typeface="Avenir Book" panose="02000503020000020003" pitchFamily="2" charset="0"/>
              </a:rPr>
              <a:t>Discourse</a:t>
            </a:r>
            <a:r>
              <a:rPr lang="en-US" sz="2400" b="1" dirty="0">
                <a:latin typeface="Avenir Book" panose="02000503020000020003" pitchFamily="2" charset="0"/>
              </a:rPr>
              <a:t> concerns the </a:t>
            </a:r>
            <a:r>
              <a:rPr lang="en-US" sz="2400" b="1" dirty="0">
                <a:solidFill>
                  <a:srgbClr val="C00000"/>
                </a:solidFill>
                <a:latin typeface="Avenir Book" panose="02000503020000020003" pitchFamily="2" charset="0"/>
              </a:rPr>
              <a:t>structures</a:t>
            </a:r>
            <a:r>
              <a:rPr lang="en-US" sz="2400" b="1" dirty="0">
                <a:latin typeface="Avenir Book" panose="02000503020000020003" pitchFamily="2" charset="0"/>
              </a:rPr>
              <a:t> and </a:t>
            </a:r>
            <a:r>
              <a:rPr lang="en-US" sz="2400" b="1" dirty="0">
                <a:solidFill>
                  <a:srgbClr val="C00000"/>
                </a:solidFill>
                <a:latin typeface="Avenir Book" panose="02000503020000020003" pitchFamily="2" charset="0"/>
              </a:rPr>
              <a:t>effects</a:t>
            </a:r>
            <a:r>
              <a:rPr lang="en-US" sz="2400" b="1" dirty="0">
                <a:latin typeface="Avenir Book" panose="02000503020000020003" pitchFamily="2" charset="0"/>
              </a:rPr>
              <a:t> in related sequences of sentences. Essential for dialogues, multi-party conversations.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D684B1-C351-0942-AA0A-C03743F4B9F3}"/>
              </a:ext>
            </a:extLst>
          </p:cNvPr>
          <p:cNvSpPr/>
          <p:nvPr/>
        </p:nvSpPr>
        <p:spPr>
          <a:xfrm>
            <a:off x="2791327" y="2739519"/>
            <a:ext cx="1407696" cy="1152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400" b="1" dirty="0">
                <a:latin typeface="Avenir Book" panose="02000503020000020003" pitchFamily="2" charset="0"/>
              </a:rPr>
              <a:t>Ex 1:</a:t>
            </a:r>
          </a:p>
          <a:p>
            <a:pPr algn="r">
              <a:lnSpc>
                <a:spcPct val="150000"/>
              </a:lnSpc>
            </a:pPr>
            <a:r>
              <a:rPr lang="en-US" sz="2400" b="1" dirty="0">
                <a:latin typeface="Avenir Book" panose="02000503020000020003" pitchFamily="2" charset="0"/>
              </a:rPr>
              <a:t>Ex 2: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BC4432-7DCB-024D-AEC4-39B4D31CCFD8}"/>
              </a:ext>
            </a:extLst>
          </p:cNvPr>
          <p:cNvSpPr/>
          <p:nvPr/>
        </p:nvSpPr>
        <p:spPr>
          <a:xfrm>
            <a:off x="4302252" y="2739519"/>
            <a:ext cx="7211970" cy="59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“I said the blue shoes.” “Oh,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blue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!”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E7E020-0B00-FB41-8DFC-0E7E06430687}"/>
              </a:ext>
            </a:extLst>
          </p:cNvPr>
          <p:cNvSpPr/>
          <p:nvPr/>
        </p:nvSpPr>
        <p:spPr>
          <a:xfrm>
            <a:off x="4302252" y="3354915"/>
            <a:ext cx="6096000" cy="282237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  <a:latin typeface="Avenir Book" panose="02000503020000020003" pitchFamily="2" charset="0"/>
              </a:rPr>
              <a:t>“Can we discuss this later today?”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  <a:latin typeface="Avenir Book" panose="02000503020000020003" pitchFamily="2" charset="0"/>
              </a:rPr>
              <a:t>“When did you have in mind?”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  <a:latin typeface="Avenir Book" panose="02000503020000020003" pitchFamily="2" charset="0"/>
              </a:rPr>
              <a:t>“Does the afternoon work?”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  <a:latin typeface="Avenir Book" panose="02000503020000020003" pitchFamily="2" charset="0"/>
              </a:rPr>
              <a:t>“Well, I’m free after lunch”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  <a:latin typeface="Avenir Book" panose="02000503020000020003" pitchFamily="2" charset="0"/>
              </a:rPr>
              <a:t>“Shall we plan for 2pm?”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  <a:latin typeface="Avenir Book" panose="02000503020000020003" pitchFamily="2" charset="0"/>
              </a:rPr>
              <a:t>“That works”</a:t>
            </a:r>
          </a:p>
        </p:txBody>
      </p:sp>
    </p:spTree>
    <p:extLst>
      <p:ext uri="{BB962C8B-B14F-4D97-AF65-F5344CB8AC3E}">
        <p14:creationId xmlns:p14="http://schemas.microsoft.com/office/powerpoint/2010/main" val="789530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8FA61FDA-A3CB-E84C-A962-D3AC79F2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E6B28E-BEBE-FA44-AB02-A31AC669143A}"/>
              </a:ext>
            </a:extLst>
          </p:cNvPr>
          <p:cNvSpPr/>
          <p:nvPr/>
        </p:nvSpPr>
        <p:spPr>
          <a:xfrm>
            <a:off x="327185" y="635440"/>
            <a:ext cx="3763551" cy="864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DB697AE-0516-FF44-B886-7AE13FD57F6E}"/>
              </a:ext>
            </a:extLst>
          </p:cNvPr>
          <p:cNvSpPr txBox="1">
            <a:spLocks/>
          </p:cNvSpPr>
          <p:nvPr/>
        </p:nvSpPr>
        <p:spPr>
          <a:xfrm>
            <a:off x="233451" y="174626"/>
            <a:ext cx="5734212" cy="625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Discourse &amp; Pragmatics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6996B-0D10-BA4E-8409-2A613B8D684B}"/>
              </a:ext>
            </a:extLst>
          </p:cNvPr>
          <p:cNvSpPr/>
          <p:nvPr/>
        </p:nvSpPr>
        <p:spPr>
          <a:xfrm>
            <a:off x="2051302" y="821301"/>
            <a:ext cx="8089395" cy="59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Avenir Book" panose="02000503020000020003" pitchFamily="2" charset="0"/>
              </a:rPr>
              <a:t>Types of referring expressions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BC4432-7DCB-024D-AEC4-39B4D31CCFD8}"/>
              </a:ext>
            </a:extLst>
          </p:cNvPr>
          <p:cNvSpPr/>
          <p:nvPr/>
        </p:nvSpPr>
        <p:spPr>
          <a:xfrm>
            <a:off x="2574759" y="1553525"/>
            <a:ext cx="8468306" cy="466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Avenir Book" panose="02000503020000020003" pitchFamily="2" charset="0"/>
              </a:rPr>
              <a:t>Indefinite noun phrases: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venir Book" panose="02000503020000020003" pitchFamily="2" charset="0"/>
              </a:rPr>
              <a:t>I saw </a:t>
            </a:r>
            <a:r>
              <a:rPr lang="en-US" sz="2000" b="1" u="sng" dirty="0">
                <a:latin typeface="Avenir Book" panose="02000503020000020003" pitchFamily="2" charset="0"/>
              </a:rPr>
              <a:t>an incredible oak tree </a:t>
            </a:r>
            <a:r>
              <a:rPr lang="en-US" sz="2000" b="1" dirty="0">
                <a:latin typeface="Avenir Book" panose="02000503020000020003" pitchFamily="2" charset="0"/>
              </a:rPr>
              <a:t>today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Avenir Book" panose="02000503020000020003" pitchFamily="2" charset="0"/>
              </a:rPr>
              <a:t>Definite noun phrases: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venir Book" panose="02000503020000020003" pitchFamily="2" charset="0"/>
              </a:rPr>
              <a:t>I read about it in </a:t>
            </a:r>
            <a:r>
              <a:rPr lang="en-US" sz="2000" b="1" u="sng" dirty="0">
                <a:latin typeface="Avenir Book" panose="02000503020000020003" pitchFamily="2" charset="0"/>
              </a:rPr>
              <a:t>the</a:t>
            </a:r>
            <a:r>
              <a:rPr lang="en-US" sz="2000" b="1" dirty="0">
                <a:latin typeface="Avenir Book" panose="02000503020000020003" pitchFamily="2" charset="0"/>
              </a:rPr>
              <a:t> New York Times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Avenir Book" panose="02000503020000020003" pitchFamily="2" charset="0"/>
              </a:rPr>
              <a:t>Pronominal mentions: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venir Book" panose="02000503020000020003" pitchFamily="2" charset="0"/>
              </a:rPr>
              <a:t>Emily aced the quiz, as </a:t>
            </a:r>
            <a:r>
              <a:rPr lang="en-US" sz="2000" b="1" u="sng" dirty="0">
                <a:latin typeface="Avenir Book" panose="02000503020000020003" pitchFamily="2" charset="0"/>
              </a:rPr>
              <a:t>she</a:t>
            </a:r>
            <a:r>
              <a:rPr lang="en-US" sz="2000" b="1" dirty="0">
                <a:latin typeface="Avenir Book" panose="02000503020000020003" pitchFamily="2" charset="0"/>
              </a:rPr>
              <a:t> expected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Avenir Book" panose="02000503020000020003" pitchFamily="2" charset="0"/>
              </a:rPr>
              <a:t>Nominal mentions and names: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u="sng" dirty="0">
                <a:latin typeface="Avenir Book" panose="02000503020000020003" pitchFamily="2" charset="0"/>
              </a:rPr>
              <a:t>The amazing marathoner, Des Linden,</a:t>
            </a:r>
            <a:r>
              <a:rPr lang="en-US" sz="2000" b="1" dirty="0">
                <a:latin typeface="Avenir Book" panose="02000503020000020003" pitchFamily="2" charset="0"/>
              </a:rPr>
              <a:t> is a true inspiration</a:t>
            </a:r>
            <a:endParaRPr lang="en-US" sz="2000" b="1" dirty="0">
              <a:solidFill>
                <a:srgbClr val="C00000"/>
              </a:solidFill>
              <a:latin typeface="Avenir Book" panose="02000503020000020003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Avenir Book" panose="02000503020000020003" pitchFamily="2" charset="0"/>
              </a:rPr>
              <a:t>Demonstratives: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u="sng" dirty="0">
                <a:latin typeface="Avenir Book" panose="02000503020000020003" pitchFamily="2" charset="0"/>
              </a:rPr>
              <a:t>These pretzels</a:t>
            </a:r>
            <a:r>
              <a:rPr lang="en-US" sz="2000" b="1" dirty="0">
                <a:latin typeface="Avenir Book" panose="02000503020000020003" pitchFamily="2" charset="0"/>
              </a:rPr>
              <a:t> are making me thirsty.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935F5C-36DE-5244-99FA-F76A9E107304}"/>
              </a:ext>
            </a:extLst>
          </p:cNvPr>
          <p:cNvSpPr/>
          <p:nvPr/>
        </p:nvSpPr>
        <p:spPr>
          <a:xfrm>
            <a:off x="3452231" y="6222560"/>
            <a:ext cx="2515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7030A0"/>
                </a:solidFill>
                <a:latin typeface="Avenir Book" panose="02000503020000020003" pitchFamily="2" charset="0"/>
              </a:rPr>
              <a:t>This, that, these, those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04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8FA61FDA-A3CB-E84C-A962-D3AC79F2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E6B28E-BEBE-FA44-AB02-A31AC669143A}"/>
              </a:ext>
            </a:extLst>
          </p:cNvPr>
          <p:cNvSpPr/>
          <p:nvPr/>
        </p:nvSpPr>
        <p:spPr>
          <a:xfrm>
            <a:off x="327185" y="635440"/>
            <a:ext cx="3763551" cy="864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DB697AE-0516-FF44-B886-7AE13FD57F6E}"/>
              </a:ext>
            </a:extLst>
          </p:cNvPr>
          <p:cNvSpPr txBox="1">
            <a:spLocks/>
          </p:cNvSpPr>
          <p:nvPr/>
        </p:nvSpPr>
        <p:spPr>
          <a:xfrm>
            <a:off x="233451" y="174626"/>
            <a:ext cx="5734212" cy="625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Discourse &amp; Pragmatics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6996B-0D10-BA4E-8409-2A613B8D684B}"/>
              </a:ext>
            </a:extLst>
          </p:cNvPr>
          <p:cNvSpPr/>
          <p:nvPr/>
        </p:nvSpPr>
        <p:spPr>
          <a:xfrm>
            <a:off x="2051302" y="821301"/>
            <a:ext cx="8089395" cy="59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Avenir Book" panose="02000503020000020003" pitchFamily="2" charset="0"/>
              </a:rPr>
              <a:t>Types of referring expressions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BC4432-7DCB-024D-AEC4-39B4D31CCFD8}"/>
              </a:ext>
            </a:extLst>
          </p:cNvPr>
          <p:cNvSpPr/>
          <p:nvPr/>
        </p:nvSpPr>
        <p:spPr>
          <a:xfrm>
            <a:off x="2574759" y="1553525"/>
            <a:ext cx="8468306" cy="466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Avenir Book" panose="02000503020000020003" pitchFamily="2" charset="0"/>
              </a:rPr>
              <a:t>Indefinite noun phrases: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venir Book" panose="02000503020000020003" pitchFamily="2" charset="0"/>
              </a:rPr>
              <a:t>I saw </a:t>
            </a:r>
            <a:r>
              <a:rPr lang="en-US" sz="2000" b="1" u="sng" dirty="0">
                <a:latin typeface="Avenir Book" panose="02000503020000020003" pitchFamily="2" charset="0"/>
              </a:rPr>
              <a:t>an incredible oak tree </a:t>
            </a:r>
            <a:r>
              <a:rPr lang="en-US" sz="2000" b="1" dirty="0">
                <a:latin typeface="Avenir Book" panose="02000503020000020003" pitchFamily="2" charset="0"/>
              </a:rPr>
              <a:t>today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Avenir Book" panose="02000503020000020003" pitchFamily="2" charset="0"/>
              </a:rPr>
              <a:t>Definite noun phrases: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venir Book" panose="02000503020000020003" pitchFamily="2" charset="0"/>
              </a:rPr>
              <a:t>I read about it in </a:t>
            </a:r>
            <a:r>
              <a:rPr lang="en-US" sz="2000" b="1" u="sng" dirty="0">
                <a:latin typeface="Avenir Book" panose="02000503020000020003" pitchFamily="2" charset="0"/>
              </a:rPr>
              <a:t>the</a:t>
            </a:r>
            <a:r>
              <a:rPr lang="en-US" sz="2000" b="1" dirty="0">
                <a:latin typeface="Avenir Book" panose="02000503020000020003" pitchFamily="2" charset="0"/>
              </a:rPr>
              <a:t> New York Times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Avenir Book" panose="02000503020000020003" pitchFamily="2" charset="0"/>
              </a:rPr>
              <a:t>Pronominal mentions: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venir Book" panose="02000503020000020003" pitchFamily="2" charset="0"/>
              </a:rPr>
              <a:t>Emily aced the quiz, as </a:t>
            </a:r>
            <a:r>
              <a:rPr lang="en-US" sz="2000" b="1" u="sng" dirty="0">
                <a:latin typeface="Avenir Book" panose="02000503020000020003" pitchFamily="2" charset="0"/>
              </a:rPr>
              <a:t>she</a:t>
            </a:r>
            <a:r>
              <a:rPr lang="en-US" sz="2000" b="1" dirty="0">
                <a:latin typeface="Avenir Book" panose="02000503020000020003" pitchFamily="2" charset="0"/>
              </a:rPr>
              <a:t> expected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Avenir Book" panose="02000503020000020003" pitchFamily="2" charset="0"/>
              </a:rPr>
              <a:t>Nominal mentions and names: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u="sng" dirty="0">
                <a:latin typeface="Avenir Book" panose="02000503020000020003" pitchFamily="2" charset="0"/>
              </a:rPr>
              <a:t>The amazing marathoner, Des Linden,</a:t>
            </a:r>
            <a:r>
              <a:rPr lang="en-US" sz="2000" b="1" dirty="0">
                <a:latin typeface="Avenir Book" panose="02000503020000020003" pitchFamily="2" charset="0"/>
              </a:rPr>
              <a:t> is a true inspiration</a:t>
            </a:r>
            <a:endParaRPr lang="en-US" sz="2000" b="1" dirty="0">
              <a:solidFill>
                <a:srgbClr val="C00000"/>
              </a:solidFill>
              <a:latin typeface="Avenir Book" panose="02000503020000020003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Avenir Book" panose="02000503020000020003" pitchFamily="2" charset="0"/>
              </a:rPr>
              <a:t>Demonstratives: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u="sng" dirty="0">
                <a:latin typeface="Avenir Book" panose="02000503020000020003" pitchFamily="2" charset="0"/>
              </a:rPr>
              <a:t>These pretzels</a:t>
            </a:r>
            <a:r>
              <a:rPr lang="en-US" sz="2000" b="1" dirty="0">
                <a:latin typeface="Avenir Book" panose="02000503020000020003" pitchFamily="2" charset="0"/>
              </a:rPr>
              <a:t> are making me thirsty.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36C486-9734-8742-9ED9-EB6CB935B192}"/>
              </a:ext>
            </a:extLst>
          </p:cNvPr>
          <p:cNvSpPr/>
          <p:nvPr/>
        </p:nvSpPr>
        <p:spPr>
          <a:xfrm>
            <a:off x="641937" y="855686"/>
            <a:ext cx="10908124" cy="5780336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ular Callout 9">
            <a:extLst>
              <a:ext uri="{FF2B5EF4-FFF2-40B4-BE49-F238E27FC236}">
                <a16:creationId xmlns:a16="http://schemas.microsoft.com/office/drawing/2014/main" id="{6533659B-E261-2C49-ABAE-D638C40F50F0}"/>
              </a:ext>
            </a:extLst>
          </p:cNvPr>
          <p:cNvSpPr/>
          <p:nvPr/>
        </p:nvSpPr>
        <p:spPr>
          <a:xfrm flipH="1" flipV="1">
            <a:off x="1853356" y="2068849"/>
            <a:ext cx="8877394" cy="2281481"/>
          </a:xfrm>
          <a:custGeom>
            <a:avLst/>
            <a:gdLst>
              <a:gd name="connsiteX0" fmla="*/ 0 w 3327399"/>
              <a:gd name="connsiteY0" fmla="*/ 0 h 5930349"/>
              <a:gd name="connsiteX1" fmla="*/ 554567 w 3327399"/>
              <a:gd name="connsiteY1" fmla="*/ 0 h 5930349"/>
              <a:gd name="connsiteX2" fmla="*/ 554567 w 3327399"/>
              <a:gd name="connsiteY2" fmla="*/ 0 h 5930349"/>
              <a:gd name="connsiteX3" fmla="*/ 1386416 w 3327399"/>
              <a:gd name="connsiteY3" fmla="*/ 0 h 5930349"/>
              <a:gd name="connsiteX4" fmla="*/ 3327399 w 3327399"/>
              <a:gd name="connsiteY4" fmla="*/ 0 h 5930349"/>
              <a:gd name="connsiteX5" fmla="*/ 3327399 w 3327399"/>
              <a:gd name="connsiteY5" fmla="*/ 3459370 h 5930349"/>
              <a:gd name="connsiteX6" fmla="*/ 3327399 w 3327399"/>
              <a:gd name="connsiteY6" fmla="*/ 3459370 h 5930349"/>
              <a:gd name="connsiteX7" fmla="*/ 3327399 w 3327399"/>
              <a:gd name="connsiteY7" fmla="*/ 4941958 h 5930349"/>
              <a:gd name="connsiteX8" fmla="*/ 3327399 w 3327399"/>
              <a:gd name="connsiteY8" fmla="*/ 5930349 h 5930349"/>
              <a:gd name="connsiteX9" fmla="*/ 1386416 w 3327399"/>
              <a:gd name="connsiteY9" fmla="*/ 5930349 h 5930349"/>
              <a:gd name="connsiteX10" fmla="*/ 325553 w 3327399"/>
              <a:gd name="connsiteY10" fmla="*/ 6612636 h 5930349"/>
              <a:gd name="connsiteX11" fmla="*/ 554567 w 3327399"/>
              <a:gd name="connsiteY11" fmla="*/ 5930349 h 5930349"/>
              <a:gd name="connsiteX12" fmla="*/ 0 w 3327399"/>
              <a:gd name="connsiteY12" fmla="*/ 5930349 h 5930349"/>
              <a:gd name="connsiteX13" fmla="*/ 0 w 3327399"/>
              <a:gd name="connsiteY13" fmla="*/ 4941958 h 5930349"/>
              <a:gd name="connsiteX14" fmla="*/ 0 w 3327399"/>
              <a:gd name="connsiteY14" fmla="*/ 3459370 h 5930349"/>
              <a:gd name="connsiteX15" fmla="*/ 0 w 3327399"/>
              <a:gd name="connsiteY15" fmla="*/ 3459370 h 5930349"/>
              <a:gd name="connsiteX16" fmla="*/ 0 w 3327399"/>
              <a:gd name="connsiteY16" fmla="*/ 0 h 5930349"/>
              <a:gd name="connsiteX0" fmla="*/ 0 w 3327399"/>
              <a:gd name="connsiteY0" fmla="*/ 0 h 6612636"/>
              <a:gd name="connsiteX1" fmla="*/ 554567 w 3327399"/>
              <a:gd name="connsiteY1" fmla="*/ 0 h 6612636"/>
              <a:gd name="connsiteX2" fmla="*/ 554567 w 3327399"/>
              <a:gd name="connsiteY2" fmla="*/ 0 h 6612636"/>
              <a:gd name="connsiteX3" fmla="*/ 1386416 w 3327399"/>
              <a:gd name="connsiteY3" fmla="*/ 0 h 6612636"/>
              <a:gd name="connsiteX4" fmla="*/ 3327399 w 3327399"/>
              <a:gd name="connsiteY4" fmla="*/ 0 h 6612636"/>
              <a:gd name="connsiteX5" fmla="*/ 3327399 w 3327399"/>
              <a:gd name="connsiteY5" fmla="*/ 3459370 h 6612636"/>
              <a:gd name="connsiteX6" fmla="*/ 3327399 w 3327399"/>
              <a:gd name="connsiteY6" fmla="*/ 3459370 h 6612636"/>
              <a:gd name="connsiteX7" fmla="*/ 3327399 w 3327399"/>
              <a:gd name="connsiteY7" fmla="*/ 4941958 h 6612636"/>
              <a:gd name="connsiteX8" fmla="*/ 3327399 w 3327399"/>
              <a:gd name="connsiteY8" fmla="*/ 5930349 h 6612636"/>
              <a:gd name="connsiteX9" fmla="*/ 1386416 w 3327399"/>
              <a:gd name="connsiteY9" fmla="*/ 5930349 h 6612636"/>
              <a:gd name="connsiteX10" fmla="*/ 325553 w 3327399"/>
              <a:gd name="connsiteY10" fmla="*/ 6612636 h 6612636"/>
              <a:gd name="connsiteX11" fmla="*/ 227995 w 3327399"/>
              <a:gd name="connsiteY11" fmla="*/ 5930349 h 6612636"/>
              <a:gd name="connsiteX12" fmla="*/ 0 w 3327399"/>
              <a:gd name="connsiteY12" fmla="*/ 5930349 h 6612636"/>
              <a:gd name="connsiteX13" fmla="*/ 0 w 3327399"/>
              <a:gd name="connsiteY13" fmla="*/ 4941958 h 6612636"/>
              <a:gd name="connsiteX14" fmla="*/ 0 w 3327399"/>
              <a:gd name="connsiteY14" fmla="*/ 3459370 h 6612636"/>
              <a:gd name="connsiteX15" fmla="*/ 0 w 3327399"/>
              <a:gd name="connsiteY15" fmla="*/ 3459370 h 6612636"/>
              <a:gd name="connsiteX16" fmla="*/ 0 w 3327399"/>
              <a:gd name="connsiteY16" fmla="*/ 0 h 6612636"/>
              <a:gd name="connsiteX0" fmla="*/ 0 w 3327399"/>
              <a:gd name="connsiteY0" fmla="*/ 0 h 6612636"/>
              <a:gd name="connsiteX1" fmla="*/ 554567 w 3327399"/>
              <a:gd name="connsiteY1" fmla="*/ 0 h 6612636"/>
              <a:gd name="connsiteX2" fmla="*/ 554567 w 3327399"/>
              <a:gd name="connsiteY2" fmla="*/ 0 h 6612636"/>
              <a:gd name="connsiteX3" fmla="*/ 1386416 w 3327399"/>
              <a:gd name="connsiteY3" fmla="*/ 0 h 6612636"/>
              <a:gd name="connsiteX4" fmla="*/ 3327399 w 3327399"/>
              <a:gd name="connsiteY4" fmla="*/ 0 h 6612636"/>
              <a:gd name="connsiteX5" fmla="*/ 3327399 w 3327399"/>
              <a:gd name="connsiteY5" fmla="*/ 3459370 h 6612636"/>
              <a:gd name="connsiteX6" fmla="*/ 3327399 w 3327399"/>
              <a:gd name="connsiteY6" fmla="*/ 3459370 h 6612636"/>
              <a:gd name="connsiteX7" fmla="*/ 3327399 w 3327399"/>
              <a:gd name="connsiteY7" fmla="*/ 4941958 h 6612636"/>
              <a:gd name="connsiteX8" fmla="*/ 3327399 w 3327399"/>
              <a:gd name="connsiteY8" fmla="*/ 5930349 h 6612636"/>
              <a:gd name="connsiteX9" fmla="*/ 667959 w 3327399"/>
              <a:gd name="connsiteY9" fmla="*/ 5930349 h 6612636"/>
              <a:gd name="connsiteX10" fmla="*/ 325553 w 3327399"/>
              <a:gd name="connsiteY10" fmla="*/ 6612636 h 6612636"/>
              <a:gd name="connsiteX11" fmla="*/ 227995 w 3327399"/>
              <a:gd name="connsiteY11" fmla="*/ 5930349 h 6612636"/>
              <a:gd name="connsiteX12" fmla="*/ 0 w 3327399"/>
              <a:gd name="connsiteY12" fmla="*/ 5930349 h 6612636"/>
              <a:gd name="connsiteX13" fmla="*/ 0 w 3327399"/>
              <a:gd name="connsiteY13" fmla="*/ 4941958 h 6612636"/>
              <a:gd name="connsiteX14" fmla="*/ 0 w 3327399"/>
              <a:gd name="connsiteY14" fmla="*/ 3459370 h 6612636"/>
              <a:gd name="connsiteX15" fmla="*/ 0 w 3327399"/>
              <a:gd name="connsiteY15" fmla="*/ 3459370 h 6612636"/>
              <a:gd name="connsiteX16" fmla="*/ 0 w 3327399"/>
              <a:gd name="connsiteY16" fmla="*/ 0 h 6612636"/>
              <a:gd name="connsiteX0" fmla="*/ 0 w 3327399"/>
              <a:gd name="connsiteY0" fmla="*/ 0 h 6612636"/>
              <a:gd name="connsiteX1" fmla="*/ 554567 w 3327399"/>
              <a:gd name="connsiteY1" fmla="*/ 0 h 6612636"/>
              <a:gd name="connsiteX2" fmla="*/ 554567 w 3327399"/>
              <a:gd name="connsiteY2" fmla="*/ 0 h 6612636"/>
              <a:gd name="connsiteX3" fmla="*/ 1386416 w 3327399"/>
              <a:gd name="connsiteY3" fmla="*/ 0 h 6612636"/>
              <a:gd name="connsiteX4" fmla="*/ 3327399 w 3327399"/>
              <a:gd name="connsiteY4" fmla="*/ 0 h 6612636"/>
              <a:gd name="connsiteX5" fmla="*/ 3327399 w 3327399"/>
              <a:gd name="connsiteY5" fmla="*/ 3459370 h 6612636"/>
              <a:gd name="connsiteX6" fmla="*/ 3327399 w 3327399"/>
              <a:gd name="connsiteY6" fmla="*/ 3459370 h 6612636"/>
              <a:gd name="connsiteX7" fmla="*/ 3327399 w 3327399"/>
              <a:gd name="connsiteY7" fmla="*/ 4941958 h 6612636"/>
              <a:gd name="connsiteX8" fmla="*/ 3327399 w 3327399"/>
              <a:gd name="connsiteY8" fmla="*/ 5930349 h 6612636"/>
              <a:gd name="connsiteX9" fmla="*/ 1672035 w 3327399"/>
              <a:gd name="connsiteY9" fmla="*/ 5911868 h 6612636"/>
              <a:gd name="connsiteX10" fmla="*/ 325553 w 3327399"/>
              <a:gd name="connsiteY10" fmla="*/ 6612636 h 6612636"/>
              <a:gd name="connsiteX11" fmla="*/ 227995 w 3327399"/>
              <a:gd name="connsiteY11" fmla="*/ 5930349 h 6612636"/>
              <a:gd name="connsiteX12" fmla="*/ 0 w 3327399"/>
              <a:gd name="connsiteY12" fmla="*/ 5930349 h 6612636"/>
              <a:gd name="connsiteX13" fmla="*/ 0 w 3327399"/>
              <a:gd name="connsiteY13" fmla="*/ 4941958 h 6612636"/>
              <a:gd name="connsiteX14" fmla="*/ 0 w 3327399"/>
              <a:gd name="connsiteY14" fmla="*/ 3459370 h 6612636"/>
              <a:gd name="connsiteX15" fmla="*/ 0 w 3327399"/>
              <a:gd name="connsiteY15" fmla="*/ 3459370 h 6612636"/>
              <a:gd name="connsiteX16" fmla="*/ 0 w 3327399"/>
              <a:gd name="connsiteY16" fmla="*/ 0 h 6612636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1672035 w 3327399"/>
              <a:gd name="connsiteY9" fmla="*/ 5911868 h 6686564"/>
              <a:gd name="connsiteX10" fmla="*/ 1333629 w 3327399"/>
              <a:gd name="connsiteY10" fmla="*/ 6686564 h 6686564"/>
              <a:gd name="connsiteX11" fmla="*/ 227995 w 3327399"/>
              <a:gd name="connsiteY11" fmla="*/ 5930349 h 6686564"/>
              <a:gd name="connsiteX12" fmla="*/ 0 w 3327399"/>
              <a:gd name="connsiteY12" fmla="*/ 5930349 h 6686564"/>
              <a:gd name="connsiteX13" fmla="*/ 0 w 3327399"/>
              <a:gd name="connsiteY13" fmla="*/ 4941958 h 6686564"/>
              <a:gd name="connsiteX14" fmla="*/ 0 w 3327399"/>
              <a:gd name="connsiteY14" fmla="*/ 3459370 h 6686564"/>
              <a:gd name="connsiteX15" fmla="*/ 0 w 3327399"/>
              <a:gd name="connsiteY15" fmla="*/ 3459370 h 6686564"/>
              <a:gd name="connsiteX16" fmla="*/ 0 w 3327399"/>
              <a:gd name="connsiteY16" fmla="*/ 0 h 6686564"/>
              <a:gd name="connsiteX0" fmla="*/ 0 w 3327399"/>
              <a:gd name="connsiteY0" fmla="*/ 0 h 5930350"/>
              <a:gd name="connsiteX1" fmla="*/ 554567 w 3327399"/>
              <a:gd name="connsiteY1" fmla="*/ 0 h 5930350"/>
              <a:gd name="connsiteX2" fmla="*/ 554567 w 3327399"/>
              <a:gd name="connsiteY2" fmla="*/ 0 h 5930350"/>
              <a:gd name="connsiteX3" fmla="*/ 1386416 w 3327399"/>
              <a:gd name="connsiteY3" fmla="*/ 0 h 5930350"/>
              <a:gd name="connsiteX4" fmla="*/ 3327399 w 3327399"/>
              <a:gd name="connsiteY4" fmla="*/ 0 h 5930350"/>
              <a:gd name="connsiteX5" fmla="*/ 3327399 w 3327399"/>
              <a:gd name="connsiteY5" fmla="*/ 3459370 h 5930350"/>
              <a:gd name="connsiteX6" fmla="*/ 3327399 w 3327399"/>
              <a:gd name="connsiteY6" fmla="*/ 3459370 h 5930350"/>
              <a:gd name="connsiteX7" fmla="*/ 3327399 w 3327399"/>
              <a:gd name="connsiteY7" fmla="*/ 4941958 h 5930350"/>
              <a:gd name="connsiteX8" fmla="*/ 3327399 w 3327399"/>
              <a:gd name="connsiteY8" fmla="*/ 5930349 h 5930350"/>
              <a:gd name="connsiteX9" fmla="*/ 1672035 w 3327399"/>
              <a:gd name="connsiteY9" fmla="*/ 5911868 h 5930350"/>
              <a:gd name="connsiteX10" fmla="*/ 1225621 w 3327399"/>
              <a:gd name="connsiteY10" fmla="*/ 5910327 h 5930350"/>
              <a:gd name="connsiteX11" fmla="*/ 227995 w 3327399"/>
              <a:gd name="connsiteY11" fmla="*/ 5930349 h 5930350"/>
              <a:gd name="connsiteX12" fmla="*/ 0 w 3327399"/>
              <a:gd name="connsiteY12" fmla="*/ 5930349 h 5930350"/>
              <a:gd name="connsiteX13" fmla="*/ 0 w 3327399"/>
              <a:gd name="connsiteY13" fmla="*/ 4941958 h 5930350"/>
              <a:gd name="connsiteX14" fmla="*/ 0 w 3327399"/>
              <a:gd name="connsiteY14" fmla="*/ 3459370 h 5930350"/>
              <a:gd name="connsiteX15" fmla="*/ 0 w 3327399"/>
              <a:gd name="connsiteY15" fmla="*/ 3459370 h 5930350"/>
              <a:gd name="connsiteX16" fmla="*/ 0 w 3327399"/>
              <a:gd name="connsiteY16" fmla="*/ 0 h 5930350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1672035 w 3327399"/>
              <a:gd name="connsiteY9" fmla="*/ 5911868 h 6686564"/>
              <a:gd name="connsiteX10" fmla="*/ 1229621 w 3327399"/>
              <a:gd name="connsiteY10" fmla="*/ 6686564 h 6686564"/>
              <a:gd name="connsiteX11" fmla="*/ 227995 w 3327399"/>
              <a:gd name="connsiteY11" fmla="*/ 5930349 h 6686564"/>
              <a:gd name="connsiteX12" fmla="*/ 0 w 3327399"/>
              <a:gd name="connsiteY12" fmla="*/ 5930349 h 6686564"/>
              <a:gd name="connsiteX13" fmla="*/ 0 w 3327399"/>
              <a:gd name="connsiteY13" fmla="*/ 4941958 h 6686564"/>
              <a:gd name="connsiteX14" fmla="*/ 0 w 3327399"/>
              <a:gd name="connsiteY14" fmla="*/ 3459370 h 6686564"/>
              <a:gd name="connsiteX15" fmla="*/ 0 w 3327399"/>
              <a:gd name="connsiteY15" fmla="*/ 3459370 h 6686564"/>
              <a:gd name="connsiteX16" fmla="*/ 0 w 3327399"/>
              <a:gd name="connsiteY16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1672035 w 3327399"/>
              <a:gd name="connsiteY9" fmla="*/ 5911868 h 6686564"/>
              <a:gd name="connsiteX10" fmla="*/ 1229621 w 3327399"/>
              <a:gd name="connsiteY10" fmla="*/ 6686564 h 6686564"/>
              <a:gd name="connsiteX11" fmla="*/ 1223239 w 3327399"/>
              <a:gd name="connsiteY11" fmla="*/ 6651981 h 6686564"/>
              <a:gd name="connsiteX12" fmla="*/ 227995 w 3327399"/>
              <a:gd name="connsiteY12" fmla="*/ 5930349 h 6686564"/>
              <a:gd name="connsiteX13" fmla="*/ 0 w 3327399"/>
              <a:gd name="connsiteY13" fmla="*/ 5930349 h 6686564"/>
              <a:gd name="connsiteX14" fmla="*/ 0 w 3327399"/>
              <a:gd name="connsiteY14" fmla="*/ 4941958 h 6686564"/>
              <a:gd name="connsiteX15" fmla="*/ 0 w 3327399"/>
              <a:gd name="connsiteY15" fmla="*/ 3459370 h 6686564"/>
              <a:gd name="connsiteX16" fmla="*/ 0 w 3327399"/>
              <a:gd name="connsiteY16" fmla="*/ 3459370 h 6686564"/>
              <a:gd name="connsiteX17" fmla="*/ 0 w 3327399"/>
              <a:gd name="connsiteY17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1672035 w 3327399"/>
              <a:gd name="connsiteY9" fmla="*/ 5911868 h 6686564"/>
              <a:gd name="connsiteX10" fmla="*/ 1229621 w 3327399"/>
              <a:gd name="connsiteY10" fmla="*/ 6686564 h 6686564"/>
              <a:gd name="connsiteX11" fmla="*/ 1223239 w 3327399"/>
              <a:gd name="connsiteY11" fmla="*/ 6651981 h 6686564"/>
              <a:gd name="connsiteX12" fmla="*/ 767205 w 3327399"/>
              <a:gd name="connsiteY12" fmla="*/ 6300826 h 6686564"/>
              <a:gd name="connsiteX13" fmla="*/ 227995 w 3327399"/>
              <a:gd name="connsiteY13" fmla="*/ 5930349 h 6686564"/>
              <a:gd name="connsiteX14" fmla="*/ 0 w 3327399"/>
              <a:gd name="connsiteY14" fmla="*/ 5930349 h 6686564"/>
              <a:gd name="connsiteX15" fmla="*/ 0 w 3327399"/>
              <a:gd name="connsiteY15" fmla="*/ 4941958 h 6686564"/>
              <a:gd name="connsiteX16" fmla="*/ 0 w 3327399"/>
              <a:gd name="connsiteY16" fmla="*/ 3459370 h 6686564"/>
              <a:gd name="connsiteX17" fmla="*/ 0 w 3327399"/>
              <a:gd name="connsiteY17" fmla="*/ 3459370 h 6686564"/>
              <a:gd name="connsiteX18" fmla="*/ 0 w 3327399"/>
              <a:gd name="connsiteY18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1672035 w 3327399"/>
              <a:gd name="connsiteY9" fmla="*/ 5911868 h 6686564"/>
              <a:gd name="connsiteX10" fmla="*/ 1451257 w 3327399"/>
              <a:gd name="connsiteY10" fmla="*/ 6319309 h 6686564"/>
              <a:gd name="connsiteX11" fmla="*/ 1229621 w 3327399"/>
              <a:gd name="connsiteY11" fmla="*/ 6686564 h 6686564"/>
              <a:gd name="connsiteX12" fmla="*/ 1223239 w 3327399"/>
              <a:gd name="connsiteY12" fmla="*/ 6651981 h 6686564"/>
              <a:gd name="connsiteX13" fmla="*/ 767205 w 3327399"/>
              <a:gd name="connsiteY13" fmla="*/ 6300826 h 6686564"/>
              <a:gd name="connsiteX14" fmla="*/ 227995 w 3327399"/>
              <a:gd name="connsiteY14" fmla="*/ 5930349 h 6686564"/>
              <a:gd name="connsiteX15" fmla="*/ 0 w 3327399"/>
              <a:gd name="connsiteY15" fmla="*/ 5930349 h 6686564"/>
              <a:gd name="connsiteX16" fmla="*/ 0 w 3327399"/>
              <a:gd name="connsiteY16" fmla="*/ 4941958 h 6686564"/>
              <a:gd name="connsiteX17" fmla="*/ 0 w 3327399"/>
              <a:gd name="connsiteY17" fmla="*/ 3459370 h 6686564"/>
              <a:gd name="connsiteX18" fmla="*/ 0 w 3327399"/>
              <a:gd name="connsiteY18" fmla="*/ 3459370 h 6686564"/>
              <a:gd name="connsiteX19" fmla="*/ 0 w 3327399"/>
              <a:gd name="connsiteY19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1672035 w 3327399"/>
              <a:gd name="connsiteY9" fmla="*/ 5911868 h 6686564"/>
              <a:gd name="connsiteX10" fmla="*/ 1395253 w 3327399"/>
              <a:gd name="connsiteY10" fmla="*/ 6023600 h 6686564"/>
              <a:gd name="connsiteX11" fmla="*/ 1229621 w 3327399"/>
              <a:gd name="connsiteY11" fmla="*/ 6686564 h 6686564"/>
              <a:gd name="connsiteX12" fmla="*/ 1223239 w 3327399"/>
              <a:gd name="connsiteY12" fmla="*/ 6651981 h 6686564"/>
              <a:gd name="connsiteX13" fmla="*/ 767205 w 3327399"/>
              <a:gd name="connsiteY13" fmla="*/ 6300826 h 6686564"/>
              <a:gd name="connsiteX14" fmla="*/ 227995 w 3327399"/>
              <a:gd name="connsiteY14" fmla="*/ 5930349 h 6686564"/>
              <a:gd name="connsiteX15" fmla="*/ 0 w 3327399"/>
              <a:gd name="connsiteY15" fmla="*/ 5930349 h 6686564"/>
              <a:gd name="connsiteX16" fmla="*/ 0 w 3327399"/>
              <a:gd name="connsiteY16" fmla="*/ 4941958 h 6686564"/>
              <a:gd name="connsiteX17" fmla="*/ 0 w 3327399"/>
              <a:gd name="connsiteY17" fmla="*/ 3459370 h 6686564"/>
              <a:gd name="connsiteX18" fmla="*/ 0 w 3327399"/>
              <a:gd name="connsiteY18" fmla="*/ 3459370 h 6686564"/>
              <a:gd name="connsiteX19" fmla="*/ 0 w 3327399"/>
              <a:gd name="connsiteY19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1672035 w 3327399"/>
              <a:gd name="connsiteY9" fmla="*/ 5911868 h 6686564"/>
              <a:gd name="connsiteX10" fmla="*/ 1379252 w 3327399"/>
              <a:gd name="connsiteY10" fmla="*/ 5894227 h 6686564"/>
              <a:gd name="connsiteX11" fmla="*/ 1229621 w 3327399"/>
              <a:gd name="connsiteY11" fmla="*/ 6686564 h 6686564"/>
              <a:gd name="connsiteX12" fmla="*/ 1223239 w 3327399"/>
              <a:gd name="connsiteY12" fmla="*/ 6651981 h 6686564"/>
              <a:gd name="connsiteX13" fmla="*/ 767205 w 3327399"/>
              <a:gd name="connsiteY13" fmla="*/ 6300826 h 6686564"/>
              <a:gd name="connsiteX14" fmla="*/ 227995 w 3327399"/>
              <a:gd name="connsiteY14" fmla="*/ 5930349 h 6686564"/>
              <a:gd name="connsiteX15" fmla="*/ 0 w 3327399"/>
              <a:gd name="connsiteY15" fmla="*/ 5930349 h 6686564"/>
              <a:gd name="connsiteX16" fmla="*/ 0 w 3327399"/>
              <a:gd name="connsiteY16" fmla="*/ 4941958 h 6686564"/>
              <a:gd name="connsiteX17" fmla="*/ 0 w 3327399"/>
              <a:gd name="connsiteY17" fmla="*/ 3459370 h 6686564"/>
              <a:gd name="connsiteX18" fmla="*/ 0 w 3327399"/>
              <a:gd name="connsiteY18" fmla="*/ 3459370 h 6686564"/>
              <a:gd name="connsiteX19" fmla="*/ 0 w 3327399"/>
              <a:gd name="connsiteY19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1672035 w 3327399"/>
              <a:gd name="connsiteY9" fmla="*/ 5911868 h 6686564"/>
              <a:gd name="connsiteX10" fmla="*/ 1379252 w 3327399"/>
              <a:gd name="connsiteY10" fmla="*/ 5894227 h 6686564"/>
              <a:gd name="connsiteX11" fmla="*/ 1229621 w 3327399"/>
              <a:gd name="connsiteY11" fmla="*/ 6686564 h 6686564"/>
              <a:gd name="connsiteX12" fmla="*/ 1223239 w 3327399"/>
              <a:gd name="connsiteY12" fmla="*/ 6651981 h 6686564"/>
              <a:gd name="connsiteX13" fmla="*/ 1103230 w 3327399"/>
              <a:gd name="connsiteY13" fmla="*/ 5931190 h 6686564"/>
              <a:gd name="connsiteX14" fmla="*/ 227995 w 3327399"/>
              <a:gd name="connsiteY14" fmla="*/ 5930349 h 6686564"/>
              <a:gd name="connsiteX15" fmla="*/ 0 w 3327399"/>
              <a:gd name="connsiteY15" fmla="*/ 5930349 h 6686564"/>
              <a:gd name="connsiteX16" fmla="*/ 0 w 3327399"/>
              <a:gd name="connsiteY16" fmla="*/ 4941958 h 6686564"/>
              <a:gd name="connsiteX17" fmla="*/ 0 w 3327399"/>
              <a:gd name="connsiteY17" fmla="*/ 3459370 h 6686564"/>
              <a:gd name="connsiteX18" fmla="*/ 0 w 3327399"/>
              <a:gd name="connsiteY18" fmla="*/ 3459370 h 6686564"/>
              <a:gd name="connsiteX19" fmla="*/ 0 w 3327399"/>
              <a:gd name="connsiteY19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1672035 w 3327399"/>
              <a:gd name="connsiteY9" fmla="*/ 5911868 h 6686564"/>
              <a:gd name="connsiteX10" fmla="*/ 1500284 w 3327399"/>
              <a:gd name="connsiteY10" fmla="*/ 5857264 h 6686564"/>
              <a:gd name="connsiteX11" fmla="*/ 1229621 w 3327399"/>
              <a:gd name="connsiteY11" fmla="*/ 6686564 h 6686564"/>
              <a:gd name="connsiteX12" fmla="*/ 1223239 w 3327399"/>
              <a:gd name="connsiteY12" fmla="*/ 6651981 h 6686564"/>
              <a:gd name="connsiteX13" fmla="*/ 1103230 w 3327399"/>
              <a:gd name="connsiteY13" fmla="*/ 5931190 h 6686564"/>
              <a:gd name="connsiteX14" fmla="*/ 227995 w 3327399"/>
              <a:gd name="connsiteY14" fmla="*/ 5930349 h 6686564"/>
              <a:gd name="connsiteX15" fmla="*/ 0 w 3327399"/>
              <a:gd name="connsiteY15" fmla="*/ 5930349 h 6686564"/>
              <a:gd name="connsiteX16" fmla="*/ 0 w 3327399"/>
              <a:gd name="connsiteY16" fmla="*/ 4941958 h 6686564"/>
              <a:gd name="connsiteX17" fmla="*/ 0 w 3327399"/>
              <a:gd name="connsiteY17" fmla="*/ 3459370 h 6686564"/>
              <a:gd name="connsiteX18" fmla="*/ 0 w 3327399"/>
              <a:gd name="connsiteY18" fmla="*/ 3459370 h 6686564"/>
              <a:gd name="connsiteX19" fmla="*/ 0 w 3327399"/>
              <a:gd name="connsiteY19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3003392 w 3327399"/>
              <a:gd name="connsiteY9" fmla="*/ 5967313 h 6686564"/>
              <a:gd name="connsiteX10" fmla="*/ 1500284 w 3327399"/>
              <a:gd name="connsiteY10" fmla="*/ 5857264 h 6686564"/>
              <a:gd name="connsiteX11" fmla="*/ 1229621 w 3327399"/>
              <a:gd name="connsiteY11" fmla="*/ 6686564 h 6686564"/>
              <a:gd name="connsiteX12" fmla="*/ 1223239 w 3327399"/>
              <a:gd name="connsiteY12" fmla="*/ 6651981 h 6686564"/>
              <a:gd name="connsiteX13" fmla="*/ 1103230 w 3327399"/>
              <a:gd name="connsiteY13" fmla="*/ 5931190 h 6686564"/>
              <a:gd name="connsiteX14" fmla="*/ 227995 w 3327399"/>
              <a:gd name="connsiteY14" fmla="*/ 5930349 h 6686564"/>
              <a:gd name="connsiteX15" fmla="*/ 0 w 3327399"/>
              <a:gd name="connsiteY15" fmla="*/ 5930349 h 6686564"/>
              <a:gd name="connsiteX16" fmla="*/ 0 w 3327399"/>
              <a:gd name="connsiteY16" fmla="*/ 4941958 h 6686564"/>
              <a:gd name="connsiteX17" fmla="*/ 0 w 3327399"/>
              <a:gd name="connsiteY17" fmla="*/ 3459370 h 6686564"/>
              <a:gd name="connsiteX18" fmla="*/ 0 w 3327399"/>
              <a:gd name="connsiteY18" fmla="*/ 3459370 h 6686564"/>
              <a:gd name="connsiteX19" fmla="*/ 0 w 3327399"/>
              <a:gd name="connsiteY19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3003392 w 3327399"/>
              <a:gd name="connsiteY9" fmla="*/ 5967313 h 6686564"/>
              <a:gd name="connsiteX10" fmla="*/ 2775780 w 3327399"/>
              <a:gd name="connsiteY10" fmla="*/ 5968154 h 6686564"/>
              <a:gd name="connsiteX11" fmla="*/ 1229621 w 3327399"/>
              <a:gd name="connsiteY11" fmla="*/ 6686564 h 6686564"/>
              <a:gd name="connsiteX12" fmla="*/ 1223239 w 3327399"/>
              <a:gd name="connsiteY12" fmla="*/ 6651981 h 6686564"/>
              <a:gd name="connsiteX13" fmla="*/ 1103230 w 3327399"/>
              <a:gd name="connsiteY13" fmla="*/ 5931190 h 6686564"/>
              <a:gd name="connsiteX14" fmla="*/ 227995 w 3327399"/>
              <a:gd name="connsiteY14" fmla="*/ 5930349 h 6686564"/>
              <a:gd name="connsiteX15" fmla="*/ 0 w 3327399"/>
              <a:gd name="connsiteY15" fmla="*/ 5930349 h 6686564"/>
              <a:gd name="connsiteX16" fmla="*/ 0 w 3327399"/>
              <a:gd name="connsiteY16" fmla="*/ 4941958 h 6686564"/>
              <a:gd name="connsiteX17" fmla="*/ 0 w 3327399"/>
              <a:gd name="connsiteY17" fmla="*/ 3459370 h 6686564"/>
              <a:gd name="connsiteX18" fmla="*/ 0 w 3327399"/>
              <a:gd name="connsiteY18" fmla="*/ 3459370 h 6686564"/>
              <a:gd name="connsiteX19" fmla="*/ 0 w 3327399"/>
              <a:gd name="connsiteY19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3003392 w 3327399"/>
              <a:gd name="connsiteY9" fmla="*/ 5967313 h 6686564"/>
              <a:gd name="connsiteX10" fmla="*/ 2775780 w 3327399"/>
              <a:gd name="connsiteY10" fmla="*/ 5968154 h 6686564"/>
              <a:gd name="connsiteX11" fmla="*/ 1229621 w 3327399"/>
              <a:gd name="connsiteY11" fmla="*/ 6686564 h 6686564"/>
              <a:gd name="connsiteX12" fmla="*/ 1986674 w 3327399"/>
              <a:gd name="connsiteY12" fmla="*/ 5968155 h 6686564"/>
              <a:gd name="connsiteX13" fmla="*/ 1103230 w 3327399"/>
              <a:gd name="connsiteY13" fmla="*/ 5931190 h 6686564"/>
              <a:gd name="connsiteX14" fmla="*/ 227995 w 3327399"/>
              <a:gd name="connsiteY14" fmla="*/ 5930349 h 6686564"/>
              <a:gd name="connsiteX15" fmla="*/ 0 w 3327399"/>
              <a:gd name="connsiteY15" fmla="*/ 5930349 h 6686564"/>
              <a:gd name="connsiteX16" fmla="*/ 0 w 3327399"/>
              <a:gd name="connsiteY16" fmla="*/ 4941958 h 6686564"/>
              <a:gd name="connsiteX17" fmla="*/ 0 w 3327399"/>
              <a:gd name="connsiteY17" fmla="*/ 3459370 h 6686564"/>
              <a:gd name="connsiteX18" fmla="*/ 0 w 3327399"/>
              <a:gd name="connsiteY18" fmla="*/ 3459370 h 6686564"/>
              <a:gd name="connsiteX19" fmla="*/ 0 w 3327399"/>
              <a:gd name="connsiteY19" fmla="*/ 0 h 6686564"/>
              <a:gd name="connsiteX0" fmla="*/ 0 w 3327399"/>
              <a:gd name="connsiteY0" fmla="*/ 0 h 6353890"/>
              <a:gd name="connsiteX1" fmla="*/ 554567 w 3327399"/>
              <a:gd name="connsiteY1" fmla="*/ 0 h 6353890"/>
              <a:gd name="connsiteX2" fmla="*/ 554567 w 3327399"/>
              <a:gd name="connsiteY2" fmla="*/ 0 h 6353890"/>
              <a:gd name="connsiteX3" fmla="*/ 1386416 w 3327399"/>
              <a:gd name="connsiteY3" fmla="*/ 0 h 6353890"/>
              <a:gd name="connsiteX4" fmla="*/ 3327399 w 3327399"/>
              <a:gd name="connsiteY4" fmla="*/ 0 h 6353890"/>
              <a:gd name="connsiteX5" fmla="*/ 3327399 w 3327399"/>
              <a:gd name="connsiteY5" fmla="*/ 3459370 h 6353890"/>
              <a:gd name="connsiteX6" fmla="*/ 3327399 w 3327399"/>
              <a:gd name="connsiteY6" fmla="*/ 3459370 h 6353890"/>
              <a:gd name="connsiteX7" fmla="*/ 3327399 w 3327399"/>
              <a:gd name="connsiteY7" fmla="*/ 4941958 h 6353890"/>
              <a:gd name="connsiteX8" fmla="*/ 3327399 w 3327399"/>
              <a:gd name="connsiteY8" fmla="*/ 5930349 h 6353890"/>
              <a:gd name="connsiteX9" fmla="*/ 3003392 w 3327399"/>
              <a:gd name="connsiteY9" fmla="*/ 5967313 h 6353890"/>
              <a:gd name="connsiteX10" fmla="*/ 2775780 w 3327399"/>
              <a:gd name="connsiteY10" fmla="*/ 5968154 h 6353890"/>
              <a:gd name="connsiteX11" fmla="*/ 2481841 w 3327399"/>
              <a:gd name="connsiteY11" fmla="*/ 6353890 h 6353890"/>
              <a:gd name="connsiteX12" fmla="*/ 1986674 w 3327399"/>
              <a:gd name="connsiteY12" fmla="*/ 5968155 h 6353890"/>
              <a:gd name="connsiteX13" fmla="*/ 1103230 w 3327399"/>
              <a:gd name="connsiteY13" fmla="*/ 5931190 h 6353890"/>
              <a:gd name="connsiteX14" fmla="*/ 227995 w 3327399"/>
              <a:gd name="connsiteY14" fmla="*/ 5930349 h 6353890"/>
              <a:gd name="connsiteX15" fmla="*/ 0 w 3327399"/>
              <a:gd name="connsiteY15" fmla="*/ 5930349 h 6353890"/>
              <a:gd name="connsiteX16" fmla="*/ 0 w 3327399"/>
              <a:gd name="connsiteY16" fmla="*/ 4941958 h 6353890"/>
              <a:gd name="connsiteX17" fmla="*/ 0 w 3327399"/>
              <a:gd name="connsiteY17" fmla="*/ 3459370 h 6353890"/>
              <a:gd name="connsiteX18" fmla="*/ 0 w 3327399"/>
              <a:gd name="connsiteY18" fmla="*/ 3459370 h 6353890"/>
              <a:gd name="connsiteX19" fmla="*/ 0 w 3327399"/>
              <a:gd name="connsiteY19" fmla="*/ 0 h 6353890"/>
              <a:gd name="connsiteX0" fmla="*/ 0 w 3327399"/>
              <a:gd name="connsiteY0" fmla="*/ 0 h 6353890"/>
              <a:gd name="connsiteX1" fmla="*/ 554567 w 3327399"/>
              <a:gd name="connsiteY1" fmla="*/ 0 h 6353890"/>
              <a:gd name="connsiteX2" fmla="*/ 554567 w 3327399"/>
              <a:gd name="connsiteY2" fmla="*/ 0 h 6353890"/>
              <a:gd name="connsiteX3" fmla="*/ 1386416 w 3327399"/>
              <a:gd name="connsiteY3" fmla="*/ 0 h 6353890"/>
              <a:gd name="connsiteX4" fmla="*/ 3327399 w 3327399"/>
              <a:gd name="connsiteY4" fmla="*/ 0 h 6353890"/>
              <a:gd name="connsiteX5" fmla="*/ 3327399 w 3327399"/>
              <a:gd name="connsiteY5" fmla="*/ 3459370 h 6353890"/>
              <a:gd name="connsiteX6" fmla="*/ 3327399 w 3327399"/>
              <a:gd name="connsiteY6" fmla="*/ 3459370 h 6353890"/>
              <a:gd name="connsiteX7" fmla="*/ 3327399 w 3327399"/>
              <a:gd name="connsiteY7" fmla="*/ 4941958 h 6353890"/>
              <a:gd name="connsiteX8" fmla="*/ 3327399 w 3327399"/>
              <a:gd name="connsiteY8" fmla="*/ 5930349 h 6353890"/>
              <a:gd name="connsiteX9" fmla="*/ 3003392 w 3327399"/>
              <a:gd name="connsiteY9" fmla="*/ 5967313 h 6353890"/>
              <a:gd name="connsiteX10" fmla="*/ 2775780 w 3327399"/>
              <a:gd name="connsiteY10" fmla="*/ 5968154 h 6353890"/>
              <a:gd name="connsiteX11" fmla="*/ 2481841 w 3327399"/>
              <a:gd name="connsiteY11" fmla="*/ 6353890 h 6353890"/>
              <a:gd name="connsiteX12" fmla="*/ 2400978 w 3327399"/>
              <a:gd name="connsiteY12" fmla="*/ 5931192 h 6353890"/>
              <a:gd name="connsiteX13" fmla="*/ 1103230 w 3327399"/>
              <a:gd name="connsiteY13" fmla="*/ 5931190 h 6353890"/>
              <a:gd name="connsiteX14" fmla="*/ 227995 w 3327399"/>
              <a:gd name="connsiteY14" fmla="*/ 5930349 h 6353890"/>
              <a:gd name="connsiteX15" fmla="*/ 0 w 3327399"/>
              <a:gd name="connsiteY15" fmla="*/ 5930349 h 6353890"/>
              <a:gd name="connsiteX16" fmla="*/ 0 w 3327399"/>
              <a:gd name="connsiteY16" fmla="*/ 4941958 h 6353890"/>
              <a:gd name="connsiteX17" fmla="*/ 0 w 3327399"/>
              <a:gd name="connsiteY17" fmla="*/ 3459370 h 6353890"/>
              <a:gd name="connsiteX18" fmla="*/ 0 w 3327399"/>
              <a:gd name="connsiteY18" fmla="*/ 3459370 h 6353890"/>
              <a:gd name="connsiteX19" fmla="*/ 0 w 3327399"/>
              <a:gd name="connsiteY19" fmla="*/ 0 h 6353890"/>
              <a:gd name="connsiteX0" fmla="*/ 0 w 3327399"/>
              <a:gd name="connsiteY0" fmla="*/ 0 h 6353890"/>
              <a:gd name="connsiteX1" fmla="*/ 554567 w 3327399"/>
              <a:gd name="connsiteY1" fmla="*/ 0 h 6353890"/>
              <a:gd name="connsiteX2" fmla="*/ 554567 w 3327399"/>
              <a:gd name="connsiteY2" fmla="*/ 0 h 6353890"/>
              <a:gd name="connsiteX3" fmla="*/ 1386416 w 3327399"/>
              <a:gd name="connsiteY3" fmla="*/ 0 h 6353890"/>
              <a:gd name="connsiteX4" fmla="*/ 3327399 w 3327399"/>
              <a:gd name="connsiteY4" fmla="*/ 0 h 6353890"/>
              <a:gd name="connsiteX5" fmla="*/ 3327399 w 3327399"/>
              <a:gd name="connsiteY5" fmla="*/ 3459370 h 6353890"/>
              <a:gd name="connsiteX6" fmla="*/ 3327399 w 3327399"/>
              <a:gd name="connsiteY6" fmla="*/ 3459370 h 6353890"/>
              <a:gd name="connsiteX7" fmla="*/ 3327399 w 3327399"/>
              <a:gd name="connsiteY7" fmla="*/ 4941958 h 6353890"/>
              <a:gd name="connsiteX8" fmla="*/ 3327399 w 3327399"/>
              <a:gd name="connsiteY8" fmla="*/ 5930349 h 6353890"/>
              <a:gd name="connsiteX9" fmla="*/ 2775780 w 3327399"/>
              <a:gd name="connsiteY9" fmla="*/ 5968154 h 6353890"/>
              <a:gd name="connsiteX10" fmla="*/ 2481841 w 3327399"/>
              <a:gd name="connsiteY10" fmla="*/ 6353890 h 6353890"/>
              <a:gd name="connsiteX11" fmla="*/ 2400978 w 3327399"/>
              <a:gd name="connsiteY11" fmla="*/ 5931192 h 6353890"/>
              <a:gd name="connsiteX12" fmla="*/ 1103230 w 3327399"/>
              <a:gd name="connsiteY12" fmla="*/ 5931190 h 6353890"/>
              <a:gd name="connsiteX13" fmla="*/ 227995 w 3327399"/>
              <a:gd name="connsiteY13" fmla="*/ 5930349 h 6353890"/>
              <a:gd name="connsiteX14" fmla="*/ 0 w 3327399"/>
              <a:gd name="connsiteY14" fmla="*/ 5930349 h 6353890"/>
              <a:gd name="connsiteX15" fmla="*/ 0 w 3327399"/>
              <a:gd name="connsiteY15" fmla="*/ 4941958 h 6353890"/>
              <a:gd name="connsiteX16" fmla="*/ 0 w 3327399"/>
              <a:gd name="connsiteY16" fmla="*/ 3459370 h 6353890"/>
              <a:gd name="connsiteX17" fmla="*/ 0 w 3327399"/>
              <a:gd name="connsiteY17" fmla="*/ 3459370 h 6353890"/>
              <a:gd name="connsiteX18" fmla="*/ 0 w 3327399"/>
              <a:gd name="connsiteY18" fmla="*/ 0 h 6353890"/>
              <a:gd name="connsiteX0" fmla="*/ 0 w 3327399"/>
              <a:gd name="connsiteY0" fmla="*/ 0 h 6353890"/>
              <a:gd name="connsiteX1" fmla="*/ 554567 w 3327399"/>
              <a:gd name="connsiteY1" fmla="*/ 0 h 6353890"/>
              <a:gd name="connsiteX2" fmla="*/ 554567 w 3327399"/>
              <a:gd name="connsiteY2" fmla="*/ 0 h 6353890"/>
              <a:gd name="connsiteX3" fmla="*/ 1386416 w 3327399"/>
              <a:gd name="connsiteY3" fmla="*/ 0 h 6353890"/>
              <a:gd name="connsiteX4" fmla="*/ 3327399 w 3327399"/>
              <a:gd name="connsiteY4" fmla="*/ 0 h 6353890"/>
              <a:gd name="connsiteX5" fmla="*/ 3327399 w 3327399"/>
              <a:gd name="connsiteY5" fmla="*/ 3459370 h 6353890"/>
              <a:gd name="connsiteX6" fmla="*/ 3327399 w 3327399"/>
              <a:gd name="connsiteY6" fmla="*/ 3459370 h 6353890"/>
              <a:gd name="connsiteX7" fmla="*/ 3327399 w 3327399"/>
              <a:gd name="connsiteY7" fmla="*/ 4941958 h 6353890"/>
              <a:gd name="connsiteX8" fmla="*/ 3327399 w 3327399"/>
              <a:gd name="connsiteY8" fmla="*/ 5930349 h 6353890"/>
              <a:gd name="connsiteX9" fmla="*/ 3031810 w 3327399"/>
              <a:gd name="connsiteY9" fmla="*/ 5931190 h 6353890"/>
              <a:gd name="connsiteX10" fmla="*/ 2481841 w 3327399"/>
              <a:gd name="connsiteY10" fmla="*/ 6353890 h 6353890"/>
              <a:gd name="connsiteX11" fmla="*/ 2400978 w 3327399"/>
              <a:gd name="connsiteY11" fmla="*/ 5931192 h 6353890"/>
              <a:gd name="connsiteX12" fmla="*/ 1103230 w 3327399"/>
              <a:gd name="connsiteY12" fmla="*/ 5931190 h 6353890"/>
              <a:gd name="connsiteX13" fmla="*/ 227995 w 3327399"/>
              <a:gd name="connsiteY13" fmla="*/ 5930349 h 6353890"/>
              <a:gd name="connsiteX14" fmla="*/ 0 w 3327399"/>
              <a:gd name="connsiteY14" fmla="*/ 5930349 h 6353890"/>
              <a:gd name="connsiteX15" fmla="*/ 0 w 3327399"/>
              <a:gd name="connsiteY15" fmla="*/ 4941958 h 6353890"/>
              <a:gd name="connsiteX16" fmla="*/ 0 w 3327399"/>
              <a:gd name="connsiteY16" fmla="*/ 3459370 h 6353890"/>
              <a:gd name="connsiteX17" fmla="*/ 0 w 3327399"/>
              <a:gd name="connsiteY17" fmla="*/ 3459370 h 6353890"/>
              <a:gd name="connsiteX18" fmla="*/ 0 w 3327399"/>
              <a:gd name="connsiteY18" fmla="*/ 0 h 6353890"/>
              <a:gd name="connsiteX0" fmla="*/ 0 w 3327399"/>
              <a:gd name="connsiteY0" fmla="*/ 0 h 6335408"/>
              <a:gd name="connsiteX1" fmla="*/ 554567 w 3327399"/>
              <a:gd name="connsiteY1" fmla="*/ 0 h 6335408"/>
              <a:gd name="connsiteX2" fmla="*/ 554567 w 3327399"/>
              <a:gd name="connsiteY2" fmla="*/ 0 h 6335408"/>
              <a:gd name="connsiteX3" fmla="*/ 1386416 w 3327399"/>
              <a:gd name="connsiteY3" fmla="*/ 0 h 6335408"/>
              <a:gd name="connsiteX4" fmla="*/ 3327399 w 3327399"/>
              <a:gd name="connsiteY4" fmla="*/ 0 h 6335408"/>
              <a:gd name="connsiteX5" fmla="*/ 3327399 w 3327399"/>
              <a:gd name="connsiteY5" fmla="*/ 3459370 h 6335408"/>
              <a:gd name="connsiteX6" fmla="*/ 3327399 w 3327399"/>
              <a:gd name="connsiteY6" fmla="*/ 3459370 h 6335408"/>
              <a:gd name="connsiteX7" fmla="*/ 3327399 w 3327399"/>
              <a:gd name="connsiteY7" fmla="*/ 4941958 h 6335408"/>
              <a:gd name="connsiteX8" fmla="*/ 3327399 w 3327399"/>
              <a:gd name="connsiteY8" fmla="*/ 5930349 h 6335408"/>
              <a:gd name="connsiteX9" fmla="*/ 3031810 w 3327399"/>
              <a:gd name="connsiteY9" fmla="*/ 5931190 h 6335408"/>
              <a:gd name="connsiteX10" fmla="*/ 3012522 w 3327399"/>
              <a:gd name="connsiteY10" fmla="*/ 6335408 h 6335408"/>
              <a:gd name="connsiteX11" fmla="*/ 2400978 w 3327399"/>
              <a:gd name="connsiteY11" fmla="*/ 5931192 h 6335408"/>
              <a:gd name="connsiteX12" fmla="*/ 1103230 w 3327399"/>
              <a:gd name="connsiteY12" fmla="*/ 5931190 h 6335408"/>
              <a:gd name="connsiteX13" fmla="*/ 227995 w 3327399"/>
              <a:gd name="connsiteY13" fmla="*/ 5930349 h 6335408"/>
              <a:gd name="connsiteX14" fmla="*/ 0 w 3327399"/>
              <a:gd name="connsiteY14" fmla="*/ 5930349 h 6335408"/>
              <a:gd name="connsiteX15" fmla="*/ 0 w 3327399"/>
              <a:gd name="connsiteY15" fmla="*/ 4941958 h 6335408"/>
              <a:gd name="connsiteX16" fmla="*/ 0 w 3327399"/>
              <a:gd name="connsiteY16" fmla="*/ 3459370 h 6335408"/>
              <a:gd name="connsiteX17" fmla="*/ 0 w 3327399"/>
              <a:gd name="connsiteY17" fmla="*/ 3459370 h 6335408"/>
              <a:gd name="connsiteX18" fmla="*/ 0 w 3327399"/>
              <a:gd name="connsiteY18" fmla="*/ 0 h 6335408"/>
              <a:gd name="connsiteX0" fmla="*/ 0 w 3327399"/>
              <a:gd name="connsiteY0" fmla="*/ 0 h 6335408"/>
              <a:gd name="connsiteX1" fmla="*/ 554567 w 3327399"/>
              <a:gd name="connsiteY1" fmla="*/ 0 h 6335408"/>
              <a:gd name="connsiteX2" fmla="*/ 554567 w 3327399"/>
              <a:gd name="connsiteY2" fmla="*/ 0 h 6335408"/>
              <a:gd name="connsiteX3" fmla="*/ 1386416 w 3327399"/>
              <a:gd name="connsiteY3" fmla="*/ 0 h 6335408"/>
              <a:gd name="connsiteX4" fmla="*/ 3327399 w 3327399"/>
              <a:gd name="connsiteY4" fmla="*/ 0 h 6335408"/>
              <a:gd name="connsiteX5" fmla="*/ 3327399 w 3327399"/>
              <a:gd name="connsiteY5" fmla="*/ 3459370 h 6335408"/>
              <a:gd name="connsiteX6" fmla="*/ 3327399 w 3327399"/>
              <a:gd name="connsiteY6" fmla="*/ 3459370 h 6335408"/>
              <a:gd name="connsiteX7" fmla="*/ 3327399 w 3327399"/>
              <a:gd name="connsiteY7" fmla="*/ 4941958 h 6335408"/>
              <a:gd name="connsiteX8" fmla="*/ 3327399 w 3327399"/>
              <a:gd name="connsiteY8" fmla="*/ 5930349 h 6335408"/>
              <a:gd name="connsiteX9" fmla="*/ 3031810 w 3327399"/>
              <a:gd name="connsiteY9" fmla="*/ 5931190 h 6335408"/>
              <a:gd name="connsiteX10" fmla="*/ 3012522 w 3327399"/>
              <a:gd name="connsiteY10" fmla="*/ 6335408 h 6335408"/>
              <a:gd name="connsiteX11" fmla="*/ 2801316 w 3327399"/>
              <a:gd name="connsiteY11" fmla="*/ 5911281 h 6335408"/>
              <a:gd name="connsiteX12" fmla="*/ 1103230 w 3327399"/>
              <a:gd name="connsiteY12" fmla="*/ 5931190 h 6335408"/>
              <a:gd name="connsiteX13" fmla="*/ 227995 w 3327399"/>
              <a:gd name="connsiteY13" fmla="*/ 5930349 h 6335408"/>
              <a:gd name="connsiteX14" fmla="*/ 0 w 3327399"/>
              <a:gd name="connsiteY14" fmla="*/ 5930349 h 6335408"/>
              <a:gd name="connsiteX15" fmla="*/ 0 w 3327399"/>
              <a:gd name="connsiteY15" fmla="*/ 4941958 h 6335408"/>
              <a:gd name="connsiteX16" fmla="*/ 0 w 3327399"/>
              <a:gd name="connsiteY16" fmla="*/ 3459370 h 6335408"/>
              <a:gd name="connsiteX17" fmla="*/ 0 w 3327399"/>
              <a:gd name="connsiteY17" fmla="*/ 3459370 h 6335408"/>
              <a:gd name="connsiteX18" fmla="*/ 0 w 3327399"/>
              <a:gd name="connsiteY18" fmla="*/ 0 h 6335408"/>
              <a:gd name="connsiteX0" fmla="*/ 0 w 3327399"/>
              <a:gd name="connsiteY0" fmla="*/ 0 h 6335408"/>
              <a:gd name="connsiteX1" fmla="*/ 554567 w 3327399"/>
              <a:gd name="connsiteY1" fmla="*/ 0 h 6335408"/>
              <a:gd name="connsiteX2" fmla="*/ 554567 w 3327399"/>
              <a:gd name="connsiteY2" fmla="*/ 0 h 6335408"/>
              <a:gd name="connsiteX3" fmla="*/ 1386416 w 3327399"/>
              <a:gd name="connsiteY3" fmla="*/ 0 h 6335408"/>
              <a:gd name="connsiteX4" fmla="*/ 3327399 w 3327399"/>
              <a:gd name="connsiteY4" fmla="*/ 0 h 6335408"/>
              <a:gd name="connsiteX5" fmla="*/ 3327399 w 3327399"/>
              <a:gd name="connsiteY5" fmla="*/ 3459370 h 6335408"/>
              <a:gd name="connsiteX6" fmla="*/ 3327399 w 3327399"/>
              <a:gd name="connsiteY6" fmla="*/ 3459370 h 6335408"/>
              <a:gd name="connsiteX7" fmla="*/ 3327399 w 3327399"/>
              <a:gd name="connsiteY7" fmla="*/ 4941958 h 6335408"/>
              <a:gd name="connsiteX8" fmla="*/ 3327399 w 3327399"/>
              <a:gd name="connsiteY8" fmla="*/ 5930349 h 6335408"/>
              <a:gd name="connsiteX9" fmla="*/ 3031810 w 3327399"/>
              <a:gd name="connsiteY9" fmla="*/ 5931190 h 6335408"/>
              <a:gd name="connsiteX10" fmla="*/ 3012522 w 3327399"/>
              <a:gd name="connsiteY10" fmla="*/ 6335408 h 6335408"/>
              <a:gd name="connsiteX11" fmla="*/ 2066335 w 3327399"/>
              <a:gd name="connsiteY11" fmla="*/ 5886194 h 6335408"/>
              <a:gd name="connsiteX12" fmla="*/ 1103230 w 3327399"/>
              <a:gd name="connsiteY12" fmla="*/ 5931190 h 6335408"/>
              <a:gd name="connsiteX13" fmla="*/ 227995 w 3327399"/>
              <a:gd name="connsiteY13" fmla="*/ 5930349 h 6335408"/>
              <a:gd name="connsiteX14" fmla="*/ 0 w 3327399"/>
              <a:gd name="connsiteY14" fmla="*/ 5930349 h 6335408"/>
              <a:gd name="connsiteX15" fmla="*/ 0 w 3327399"/>
              <a:gd name="connsiteY15" fmla="*/ 4941958 h 6335408"/>
              <a:gd name="connsiteX16" fmla="*/ 0 w 3327399"/>
              <a:gd name="connsiteY16" fmla="*/ 3459370 h 6335408"/>
              <a:gd name="connsiteX17" fmla="*/ 0 w 3327399"/>
              <a:gd name="connsiteY17" fmla="*/ 3459370 h 6335408"/>
              <a:gd name="connsiteX18" fmla="*/ 0 w 3327399"/>
              <a:gd name="connsiteY18" fmla="*/ 0 h 6335408"/>
              <a:gd name="connsiteX0" fmla="*/ 0 w 3327399"/>
              <a:gd name="connsiteY0" fmla="*/ 0 h 5931190"/>
              <a:gd name="connsiteX1" fmla="*/ 554567 w 3327399"/>
              <a:gd name="connsiteY1" fmla="*/ 0 h 5931190"/>
              <a:gd name="connsiteX2" fmla="*/ 554567 w 3327399"/>
              <a:gd name="connsiteY2" fmla="*/ 0 h 5931190"/>
              <a:gd name="connsiteX3" fmla="*/ 1386416 w 3327399"/>
              <a:gd name="connsiteY3" fmla="*/ 0 h 5931190"/>
              <a:gd name="connsiteX4" fmla="*/ 3327399 w 3327399"/>
              <a:gd name="connsiteY4" fmla="*/ 0 h 5931190"/>
              <a:gd name="connsiteX5" fmla="*/ 3327399 w 3327399"/>
              <a:gd name="connsiteY5" fmla="*/ 3459370 h 5931190"/>
              <a:gd name="connsiteX6" fmla="*/ 3327399 w 3327399"/>
              <a:gd name="connsiteY6" fmla="*/ 3459370 h 5931190"/>
              <a:gd name="connsiteX7" fmla="*/ 3327399 w 3327399"/>
              <a:gd name="connsiteY7" fmla="*/ 4941958 h 5931190"/>
              <a:gd name="connsiteX8" fmla="*/ 3327399 w 3327399"/>
              <a:gd name="connsiteY8" fmla="*/ 5930349 h 5931190"/>
              <a:gd name="connsiteX9" fmla="*/ 3031810 w 3327399"/>
              <a:gd name="connsiteY9" fmla="*/ 5931190 h 5931190"/>
              <a:gd name="connsiteX10" fmla="*/ 2418444 w 3327399"/>
              <a:gd name="connsiteY10" fmla="*/ 5908928 h 5931190"/>
              <a:gd name="connsiteX11" fmla="*/ 2066335 w 3327399"/>
              <a:gd name="connsiteY11" fmla="*/ 5886194 h 5931190"/>
              <a:gd name="connsiteX12" fmla="*/ 1103230 w 3327399"/>
              <a:gd name="connsiteY12" fmla="*/ 5931190 h 5931190"/>
              <a:gd name="connsiteX13" fmla="*/ 227995 w 3327399"/>
              <a:gd name="connsiteY13" fmla="*/ 5930349 h 5931190"/>
              <a:gd name="connsiteX14" fmla="*/ 0 w 3327399"/>
              <a:gd name="connsiteY14" fmla="*/ 5930349 h 5931190"/>
              <a:gd name="connsiteX15" fmla="*/ 0 w 3327399"/>
              <a:gd name="connsiteY15" fmla="*/ 4941958 h 5931190"/>
              <a:gd name="connsiteX16" fmla="*/ 0 w 3327399"/>
              <a:gd name="connsiteY16" fmla="*/ 3459370 h 5931190"/>
              <a:gd name="connsiteX17" fmla="*/ 0 w 3327399"/>
              <a:gd name="connsiteY17" fmla="*/ 3459370 h 5931190"/>
              <a:gd name="connsiteX18" fmla="*/ 0 w 3327399"/>
              <a:gd name="connsiteY18" fmla="*/ 0 h 5931190"/>
              <a:gd name="connsiteX0" fmla="*/ 0 w 3327399"/>
              <a:gd name="connsiteY0" fmla="*/ 0 h 5931190"/>
              <a:gd name="connsiteX1" fmla="*/ 554567 w 3327399"/>
              <a:gd name="connsiteY1" fmla="*/ 0 h 5931190"/>
              <a:gd name="connsiteX2" fmla="*/ 554567 w 3327399"/>
              <a:gd name="connsiteY2" fmla="*/ 0 h 5931190"/>
              <a:gd name="connsiteX3" fmla="*/ 1386416 w 3327399"/>
              <a:gd name="connsiteY3" fmla="*/ 0 h 5931190"/>
              <a:gd name="connsiteX4" fmla="*/ 3327399 w 3327399"/>
              <a:gd name="connsiteY4" fmla="*/ 0 h 5931190"/>
              <a:gd name="connsiteX5" fmla="*/ 3327399 w 3327399"/>
              <a:gd name="connsiteY5" fmla="*/ 3459370 h 5931190"/>
              <a:gd name="connsiteX6" fmla="*/ 3327399 w 3327399"/>
              <a:gd name="connsiteY6" fmla="*/ 3459370 h 5931190"/>
              <a:gd name="connsiteX7" fmla="*/ 3327399 w 3327399"/>
              <a:gd name="connsiteY7" fmla="*/ 4941958 h 5931190"/>
              <a:gd name="connsiteX8" fmla="*/ 3327399 w 3327399"/>
              <a:gd name="connsiteY8" fmla="*/ 5930349 h 5931190"/>
              <a:gd name="connsiteX9" fmla="*/ 2559594 w 3327399"/>
              <a:gd name="connsiteY9" fmla="*/ 5906103 h 5931190"/>
              <a:gd name="connsiteX10" fmla="*/ 2418444 w 3327399"/>
              <a:gd name="connsiteY10" fmla="*/ 5908928 h 5931190"/>
              <a:gd name="connsiteX11" fmla="*/ 2066335 w 3327399"/>
              <a:gd name="connsiteY11" fmla="*/ 5886194 h 5931190"/>
              <a:gd name="connsiteX12" fmla="*/ 1103230 w 3327399"/>
              <a:gd name="connsiteY12" fmla="*/ 5931190 h 5931190"/>
              <a:gd name="connsiteX13" fmla="*/ 227995 w 3327399"/>
              <a:gd name="connsiteY13" fmla="*/ 5930349 h 5931190"/>
              <a:gd name="connsiteX14" fmla="*/ 0 w 3327399"/>
              <a:gd name="connsiteY14" fmla="*/ 5930349 h 5931190"/>
              <a:gd name="connsiteX15" fmla="*/ 0 w 3327399"/>
              <a:gd name="connsiteY15" fmla="*/ 4941958 h 5931190"/>
              <a:gd name="connsiteX16" fmla="*/ 0 w 3327399"/>
              <a:gd name="connsiteY16" fmla="*/ 3459370 h 5931190"/>
              <a:gd name="connsiteX17" fmla="*/ 0 w 3327399"/>
              <a:gd name="connsiteY17" fmla="*/ 3459370 h 5931190"/>
              <a:gd name="connsiteX18" fmla="*/ 0 w 3327399"/>
              <a:gd name="connsiteY18" fmla="*/ 0 h 5931190"/>
              <a:gd name="connsiteX0" fmla="*/ 0 w 3327399"/>
              <a:gd name="connsiteY0" fmla="*/ 0 h 6736798"/>
              <a:gd name="connsiteX1" fmla="*/ 554567 w 3327399"/>
              <a:gd name="connsiteY1" fmla="*/ 0 h 6736798"/>
              <a:gd name="connsiteX2" fmla="*/ 554567 w 3327399"/>
              <a:gd name="connsiteY2" fmla="*/ 0 h 6736798"/>
              <a:gd name="connsiteX3" fmla="*/ 1386416 w 3327399"/>
              <a:gd name="connsiteY3" fmla="*/ 0 h 6736798"/>
              <a:gd name="connsiteX4" fmla="*/ 3327399 w 3327399"/>
              <a:gd name="connsiteY4" fmla="*/ 0 h 6736798"/>
              <a:gd name="connsiteX5" fmla="*/ 3327399 w 3327399"/>
              <a:gd name="connsiteY5" fmla="*/ 3459370 h 6736798"/>
              <a:gd name="connsiteX6" fmla="*/ 3327399 w 3327399"/>
              <a:gd name="connsiteY6" fmla="*/ 3459370 h 6736798"/>
              <a:gd name="connsiteX7" fmla="*/ 3327399 w 3327399"/>
              <a:gd name="connsiteY7" fmla="*/ 4941958 h 6736798"/>
              <a:gd name="connsiteX8" fmla="*/ 3327399 w 3327399"/>
              <a:gd name="connsiteY8" fmla="*/ 5930349 h 6736798"/>
              <a:gd name="connsiteX9" fmla="*/ 2559594 w 3327399"/>
              <a:gd name="connsiteY9" fmla="*/ 5906103 h 6736798"/>
              <a:gd name="connsiteX10" fmla="*/ 2365129 w 3327399"/>
              <a:gd name="connsiteY10" fmla="*/ 6736798 h 6736798"/>
              <a:gd name="connsiteX11" fmla="*/ 2066335 w 3327399"/>
              <a:gd name="connsiteY11" fmla="*/ 5886194 h 6736798"/>
              <a:gd name="connsiteX12" fmla="*/ 1103230 w 3327399"/>
              <a:gd name="connsiteY12" fmla="*/ 5931190 h 6736798"/>
              <a:gd name="connsiteX13" fmla="*/ 227995 w 3327399"/>
              <a:gd name="connsiteY13" fmla="*/ 5930349 h 6736798"/>
              <a:gd name="connsiteX14" fmla="*/ 0 w 3327399"/>
              <a:gd name="connsiteY14" fmla="*/ 5930349 h 6736798"/>
              <a:gd name="connsiteX15" fmla="*/ 0 w 3327399"/>
              <a:gd name="connsiteY15" fmla="*/ 4941958 h 6736798"/>
              <a:gd name="connsiteX16" fmla="*/ 0 w 3327399"/>
              <a:gd name="connsiteY16" fmla="*/ 3459370 h 6736798"/>
              <a:gd name="connsiteX17" fmla="*/ 0 w 3327399"/>
              <a:gd name="connsiteY17" fmla="*/ 3459370 h 6736798"/>
              <a:gd name="connsiteX18" fmla="*/ 0 w 3327399"/>
              <a:gd name="connsiteY18" fmla="*/ 0 h 6736798"/>
              <a:gd name="connsiteX0" fmla="*/ 0 w 3327399"/>
              <a:gd name="connsiteY0" fmla="*/ 0 h 6736798"/>
              <a:gd name="connsiteX1" fmla="*/ 554567 w 3327399"/>
              <a:gd name="connsiteY1" fmla="*/ 0 h 6736798"/>
              <a:gd name="connsiteX2" fmla="*/ 554567 w 3327399"/>
              <a:gd name="connsiteY2" fmla="*/ 0 h 6736798"/>
              <a:gd name="connsiteX3" fmla="*/ 1386416 w 3327399"/>
              <a:gd name="connsiteY3" fmla="*/ 0 h 6736798"/>
              <a:gd name="connsiteX4" fmla="*/ 3327399 w 3327399"/>
              <a:gd name="connsiteY4" fmla="*/ 0 h 6736798"/>
              <a:gd name="connsiteX5" fmla="*/ 3327399 w 3327399"/>
              <a:gd name="connsiteY5" fmla="*/ 3459370 h 6736798"/>
              <a:gd name="connsiteX6" fmla="*/ 3327399 w 3327399"/>
              <a:gd name="connsiteY6" fmla="*/ 3459370 h 6736798"/>
              <a:gd name="connsiteX7" fmla="*/ 3327399 w 3327399"/>
              <a:gd name="connsiteY7" fmla="*/ 4941958 h 6736798"/>
              <a:gd name="connsiteX8" fmla="*/ 3327399 w 3327399"/>
              <a:gd name="connsiteY8" fmla="*/ 5930349 h 6736798"/>
              <a:gd name="connsiteX9" fmla="*/ 2559594 w 3327399"/>
              <a:gd name="connsiteY9" fmla="*/ 5906103 h 6736798"/>
              <a:gd name="connsiteX10" fmla="*/ 2365129 w 3327399"/>
              <a:gd name="connsiteY10" fmla="*/ 6736798 h 6736798"/>
              <a:gd name="connsiteX11" fmla="*/ 2275786 w 3327399"/>
              <a:gd name="connsiteY11" fmla="*/ 5961453 h 6736798"/>
              <a:gd name="connsiteX12" fmla="*/ 1103230 w 3327399"/>
              <a:gd name="connsiteY12" fmla="*/ 5931190 h 6736798"/>
              <a:gd name="connsiteX13" fmla="*/ 227995 w 3327399"/>
              <a:gd name="connsiteY13" fmla="*/ 5930349 h 6736798"/>
              <a:gd name="connsiteX14" fmla="*/ 0 w 3327399"/>
              <a:gd name="connsiteY14" fmla="*/ 5930349 h 6736798"/>
              <a:gd name="connsiteX15" fmla="*/ 0 w 3327399"/>
              <a:gd name="connsiteY15" fmla="*/ 4941958 h 6736798"/>
              <a:gd name="connsiteX16" fmla="*/ 0 w 3327399"/>
              <a:gd name="connsiteY16" fmla="*/ 3459370 h 6736798"/>
              <a:gd name="connsiteX17" fmla="*/ 0 w 3327399"/>
              <a:gd name="connsiteY17" fmla="*/ 3459370 h 6736798"/>
              <a:gd name="connsiteX18" fmla="*/ 0 w 3327399"/>
              <a:gd name="connsiteY18" fmla="*/ 0 h 6736798"/>
              <a:gd name="connsiteX0" fmla="*/ 0 w 3327399"/>
              <a:gd name="connsiteY0" fmla="*/ 0 h 5961453"/>
              <a:gd name="connsiteX1" fmla="*/ 554567 w 3327399"/>
              <a:gd name="connsiteY1" fmla="*/ 0 h 5961453"/>
              <a:gd name="connsiteX2" fmla="*/ 554567 w 3327399"/>
              <a:gd name="connsiteY2" fmla="*/ 0 h 5961453"/>
              <a:gd name="connsiteX3" fmla="*/ 1386416 w 3327399"/>
              <a:gd name="connsiteY3" fmla="*/ 0 h 5961453"/>
              <a:gd name="connsiteX4" fmla="*/ 3327399 w 3327399"/>
              <a:gd name="connsiteY4" fmla="*/ 0 h 5961453"/>
              <a:gd name="connsiteX5" fmla="*/ 3327399 w 3327399"/>
              <a:gd name="connsiteY5" fmla="*/ 3459370 h 5961453"/>
              <a:gd name="connsiteX6" fmla="*/ 3327399 w 3327399"/>
              <a:gd name="connsiteY6" fmla="*/ 3459370 h 5961453"/>
              <a:gd name="connsiteX7" fmla="*/ 3327399 w 3327399"/>
              <a:gd name="connsiteY7" fmla="*/ 4941958 h 5961453"/>
              <a:gd name="connsiteX8" fmla="*/ 3327399 w 3327399"/>
              <a:gd name="connsiteY8" fmla="*/ 5930349 h 5961453"/>
              <a:gd name="connsiteX9" fmla="*/ 2559594 w 3327399"/>
              <a:gd name="connsiteY9" fmla="*/ 5906103 h 5961453"/>
              <a:gd name="connsiteX10" fmla="*/ 2275786 w 3327399"/>
              <a:gd name="connsiteY10" fmla="*/ 5961453 h 5961453"/>
              <a:gd name="connsiteX11" fmla="*/ 1103230 w 3327399"/>
              <a:gd name="connsiteY11" fmla="*/ 5931190 h 5961453"/>
              <a:gd name="connsiteX12" fmla="*/ 227995 w 3327399"/>
              <a:gd name="connsiteY12" fmla="*/ 5930349 h 5961453"/>
              <a:gd name="connsiteX13" fmla="*/ 0 w 3327399"/>
              <a:gd name="connsiteY13" fmla="*/ 5930349 h 5961453"/>
              <a:gd name="connsiteX14" fmla="*/ 0 w 3327399"/>
              <a:gd name="connsiteY14" fmla="*/ 4941958 h 5961453"/>
              <a:gd name="connsiteX15" fmla="*/ 0 w 3327399"/>
              <a:gd name="connsiteY15" fmla="*/ 3459370 h 5961453"/>
              <a:gd name="connsiteX16" fmla="*/ 0 w 3327399"/>
              <a:gd name="connsiteY16" fmla="*/ 3459370 h 5961453"/>
              <a:gd name="connsiteX17" fmla="*/ 0 w 3327399"/>
              <a:gd name="connsiteY17" fmla="*/ 0 h 5961453"/>
              <a:gd name="connsiteX0" fmla="*/ 0 w 3327399"/>
              <a:gd name="connsiteY0" fmla="*/ 0 h 5931189"/>
              <a:gd name="connsiteX1" fmla="*/ 554567 w 3327399"/>
              <a:gd name="connsiteY1" fmla="*/ 0 h 5931189"/>
              <a:gd name="connsiteX2" fmla="*/ 554567 w 3327399"/>
              <a:gd name="connsiteY2" fmla="*/ 0 h 5931189"/>
              <a:gd name="connsiteX3" fmla="*/ 1386416 w 3327399"/>
              <a:gd name="connsiteY3" fmla="*/ 0 h 5931189"/>
              <a:gd name="connsiteX4" fmla="*/ 3327399 w 3327399"/>
              <a:gd name="connsiteY4" fmla="*/ 0 h 5931189"/>
              <a:gd name="connsiteX5" fmla="*/ 3327399 w 3327399"/>
              <a:gd name="connsiteY5" fmla="*/ 3459370 h 5931189"/>
              <a:gd name="connsiteX6" fmla="*/ 3327399 w 3327399"/>
              <a:gd name="connsiteY6" fmla="*/ 3459370 h 5931189"/>
              <a:gd name="connsiteX7" fmla="*/ 3327399 w 3327399"/>
              <a:gd name="connsiteY7" fmla="*/ 4941958 h 5931189"/>
              <a:gd name="connsiteX8" fmla="*/ 3327399 w 3327399"/>
              <a:gd name="connsiteY8" fmla="*/ 5930349 h 5931189"/>
              <a:gd name="connsiteX9" fmla="*/ 2559594 w 3327399"/>
              <a:gd name="connsiteY9" fmla="*/ 5906103 h 5931189"/>
              <a:gd name="connsiteX10" fmla="*/ 1103230 w 3327399"/>
              <a:gd name="connsiteY10" fmla="*/ 5931190 h 5931189"/>
              <a:gd name="connsiteX11" fmla="*/ 227995 w 3327399"/>
              <a:gd name="connsiteY11" fmla="*/ 5930349 h 5931189"/>
              <a:gd name="connsiteX12" fmla="*/ 0 w 3327399"/>
              <a:gd name="connsiteY12" fmla="*/ 5930349 h 5931189"/>
              <a:gd name="connsiteX13" fmla="*/ 0 w 3327399"/>
              <a:gd name="connsiteY13" fmla="*/ 4941958 h 5931189"/>
              <a:gd name="connsiteX14" fmla="*/ 0 w 3327399"/>
              <a:gd name="connsiteY14" fmla="*/ 3459370 h 5931189"/>
              <a:gd name="connsiteX15" fmla="*/ 0 w 3327399"/>
              <a:gd name="connsiteY15" fmla="*/ 3459370 h 5931189"/>
              <a:gd name="connsiteX16" fmla="*/ 0 w 3327399"/>
              <a:gd name="connsiteY16" fmla="*/ 0 h 5931189"/>
              <a:gd name="connsiteX0" fmla="*/ 0 w 3327399"/>
              <a:gd name="connsiteY0" fmla="*/ 0 h 5931189"/>
              <a:gd name="connsiteX1" fmla="*/ 554567 w 3327399"/>
              <a:gd name="connsiteY1" fmla="*/ 0 h 5931189"/>
              <a:gd name="connsiteX2" fmla="*/ 554567 w 3327399"/>
              <a:gd name="connsiteY2" fmla="*/ 0 h 5931189"/>
              <a:gd name="connsiteX3" fmla="*/ 1386416 w 3327399"/>
              <a:gd name="connsiteY3" fmla="*/ 0 h 5931189"/>
              <a:gd name="connsiteX4" fmla="*/ 3327399 w 3327399"/>
              <a:gd name="connsiteY4" fmla="*/ 0 h 5931189"/>
              <a:gd name="connsiteX5" fmla="*/ 3327399 w 3327399"/>
              <a:gd name="connsiteY5" fmla="*/ 3459370 h 5931189"/>
              <a:gd name="connsiteX6" fmla="*/ 3327399 w 3327399"/>
              <a:gd name="connsiteY6" fmla="*/ 3459370 h 5931189"/>
              <a:gd name="connsiteX7" fmla="*/ 3327399 w 3327399"/>
              <a:gd name="connsiteY7" fmla="*/ 4941958 h 5931189"/>
              <a:gd name="connsiteX8" fmla="*/ 3327399 w 3327399"/>
              <a:gd name="connsiteY8" fmla="*/ 5930349 h 5931189"/>
              <a:gd name="connsiteX9" fmla="*/ 1103230 w 3327399"/>
              <a:gd name="connsiteY9" fmla="*/ 5931190 h 5931189"/>
              <a:gd name="connsiteX10" fmla="*/ 227995 w 3327399"/>
              <a:gd name="connsiteY10" fmla="*/ 5930349 h 5931189"/>
              <a:gd name="connsiteX11" fmla="*/ 0 w 3327399"/>
              <a:gd name="connsiteY11" fmla="*/ 5930349 h 5931189"/>
              <a:gd name="connsiteX12" fmla="*/ 0 w 3327399"/>
              <a:gd name="connsiteY12" fmla="*/ 4941958 h 5931189"/>
              <a:gd name="connsiteX13" fmla="*/ 0 w 3327399"/>
              <a:gd name="connsiteY13" fmla="*/ 3459370 h 5931189"/>
              <a:gd name="connsiteX14" fmla="*/ 0 w 3327399"/>
              <a:gd name="connsiteY14" fmla="*/ 3459370 h 5931189"/>
              <a:gd name="connsiteX15" fmla="*/ 0 w 3327399"/>
              <a:gd name="connsiteY15" fmla="*/ 0 h 5931189"/>
              <a:gd name="connsiteX0" fmla="*/ 0 w 3327399"/>
              <a:gd name="connsiteY0" fmla="*/ 0 h 5930349"/>
              <a:gd name="connsiteX1" fmla="*/ 554567 w 3327399"/>
              <a:gd name="connsiteY1" fmla="*/ 0 h 5930349"/>
              <a:gd name="connsiteX2" fmla="*/ 554567 w 3327399"/>
              <a:gd name="connsiteY2" fmla="*/ 0 h 5930349"/>
              <a:gd name="connsiteX3" fmla="*/ 1386416 w 3327399"/>
              <a:gd name="connsiteY3" fmla="*/ 0 h 5930349"/>
              <a:gd name="connsiteX4" fmla="*/ 3327399 w 3327399"/>
              <a:gd name="connsiteY4" fmla="*/ 0 h 5930349"/>
              <a:gd name="connsiteX5" fmla="*/ 3327399 w 3327399"/>
              <a:gd name="connsiteY5" fmla="*/ 3459370 h 5930349"/>
              <a:gd name="connsiteX6" fmla="*/ 3327399 w 3327399"/>
              <a:gd name="connsiteY6" fmla="*/ 3459370 h 5930349"/>
              <a:gd name="connsiteX7" fmla="*/ 3327399 w 3327399"/>
              <a:gd name="connsiteY7" fmla="*/ 4941958 h 5930349"/>
              <a:gd name="connsiteX8" fmla="*/ 3327399 w 3327399"/>
              <a:gd name="connsiteY8" fmla="*/ 5930349 h 5930349"/>
              <a:gd name="connsiteX9" fmla="*/ 227995 w 3327399"/>
              <a:gd name="connsiteY9" fmla="*/ 5930349 h 5930349"/>
              <a:gd name="connsiteX10" fmla="*/ 0 w 3327399"/>
              <a:gd name="connsiteY10" fmla="*/ 5930349 h 5930349"/>
              <a:gd name="connsiteX11" fmla="*/ 0 w 3327399"/>
              <a:gd name="connsiteY11" fmla="*/ 4941958 h 5930349"/>
              <a:gd name="connsiteX12" fmla="*/ 0 w 3327399"/>
              <a:gd name="connsiteY12" fmla="*/ 3459370 h 5930349"/>
              <a:gd name="connsiteX13" fmla="*/ 0 w 3327399"/>
              <a:gd name="connsiteY13" fmla="*/ 3459370 h 5930349"/>
              <a:gd name="connsiteX14" fmla="*/ 0 w 3327399"/>
              <a:gd name="connsiteY14" fmla="*/ 0 h 5930349"/>
              <a:gd name="connsiteX0" fmla="*/ 0 w 3327399"/>
              <a:gd name="connsiteY0" fmla="*/ 0 h 5930349"/>
              <a:gd name="connsiteX1" fmla="*/ 554567 w 3327399"/>
              <a:gd name="connsiteY1" fmla="*/ 0 h 5930349"/>
              <a:gd name="connsiteX2" fmla="*/ 554567 w 3327399"/>
              <a:gd name="connsiteY2" fmla="*/ 0 h 5930349"/>
              <a:gd name="connsiteX3" fmla="*/ 1386416 w 3327399"/>
              <a:gd name="connsiteY3" fmla="*/ 0 h 5930349"/>
              <a:gd name="connsiteX4" fmla="*/ 3327399 w 3327399"/>
              <a:gd name="connsiteY4" fmla="*/ 0 h 5930349"/>
              <a:gd name="connsiteX5" fmla="*/ 3327399 w 3327399"/>
              <a:gd name="connsiteY5" fmla="*/ 3459370 h 5930349"/>
              <a:gd name="connsiteX6" fmla="*/ 3327399 w 3327399"/>
              <a:gd name="connsiteY6" fmla="*/ 3459370 h 5930349"/>
              <a:gd name="connsiteX7" fmla="*/ 3327399 w 3327399"/>
              <a:gd name="connsiteY7" fmla="*/ 4941958 h 5930349"/>
              <a:gd name="connsiteX8" fmla="*/ 3327399 w 3327399"/>
              <a:gd name="connsiteY8" fmla="*/ 5930349 h 5930349"/>
              <a:gd name="connsiteX9" fmla="*/ 0 w 3327399"/>
              <a:gd name="connsiteY9" fmla="*/ 5930349 h 5930349"/>
              <a:gd name="connsiteX10" fmla="*/ 0 w 3327399"/>
              <a:gd name="connsiteY10" fmla="*/ 4941958 h 5930349"/>
              <a:gd name="connsiteX11" fmla="*/ 0 w 3327399"/>
              <a:gd name="connsiteY11" fmla="*/ 3459370 h 5930349"/>
              <a:gd name="connsiteX12" fmla="*/ 0 w 3327399"/>
              <a:gd name="connsiteY12" fmla="*/ 3459370 h 5930349"/>
              <a:gd name="connsiteX13" fmla="*/ 0 w 3327399"/>
              <a:gd name="connsiteY13" fmla="*/ 0 h 5930349"/>
              <a:gd name="connsiteX0" fmla="*/ 0 w 3327399"/>
              <a:gd name="connsiteY0" fmla="*/ 0 h 5930349"/>
              <a:gd name="connsiteX1" fmla="*/ 554567 w 3327399"/>
              <a:gd name="connsiteY1" fmla="*/ 0 h 5930349"/>
              <a:gd name="connsiteX2" fmla="*/ 1386416 w 3327399"/>
              <a:gd name="connsiteY2" fmla="*/ 0 h 5930349"/>
              <a:gd name="connsiteX3" fmla="*/ 3327399 w 3327399"/>
              <a:gd name="connsiteY3" fmla="*/ 0 h 5930349"/>
              <a:gd name="connsiteX4" fmla="*/ 3327399 w 3327399"/>
              <a:gd name="connsiteY4" fmla="*/ 3459370 h 5930349"/>
              <a:gd name="connsiteX5" fmla="*/ 3327399 w 3327399"/>
              <a:gd name="connsiteY5" fmla="*/ 3459370 h 5930349"/>
              <a:gd name="connsiteX6" fmla="*/ 3327399 w 3327399"/>
              <a:gd name="connsiteY6" fmla="*/ 4941958 h 5930349"/>
              <a:gd name="connsiteX7" fmla="*/ 3327399 w 3327399"/>
              <a:gd name="connsiteY7" fmla="*/ 5930349 h 5930349"/>
              <a:gd name="connsiteX8" fmla="*/ 0 w 3327399"/>
              <a:gd name="connsiteY8" fmla="*/ 5930349 h 5930349"/>
              <a:gd name="connsiteX9" fmla="*/ 0 w 3327399"/>
              <a:gd name="connsiteY9" fmla="*/ 4941958 h 5930349"/>
              <a:gd name="connsiteX10" fmla="*/ 0 w 3327399"/>
              <a:gd name="connsiteY10" fmla="*/ 3459370 h 5930349"/>
              <a:gd name="connsiteX11" fmla="*/ 0 w 3327399"/>
              <a:gd name="connsiteY11" fmla="*/ 3459370 h 5930349"/>
              <a:gd name="connsiteX12" fmla="*/ 0 w 3327399"/>
              <a:gd name="connsiteY12" fmla="*/ 0 h 5930349"/>
              <a:gd name="connsiteX0" fmla="*/ 0 w 3327399"/>
              <a:gd name="connsiteY0" fmla="*/ 0 h 5930349"/>
              <a:gd name="connsiteX1" fmla="*/ 554567 w 3327399"/>
              <a:gd name="connsiteY1" fmla="*/ 0 h 5930349"/>
              <a:gd name="connsiteX2" fmla="*/ 3327399 w 3327399"/>
              <a:gd name="connsiteY2" fmla="*/ 0 h 5930349"/>
              <a:gd name="connsiteX3" fmla="*/ 3327399 w 3327399"/>
              <a:gd name="connsiteY3" fmla="*/ 3459370 h 5930349"/>
              <a:gd name="connsiteX4" fmla="*/ 3327399 w 3327399"/>
              <a:gd name="connsiteY4" fmla="*/ 3459370 h 5930349"/>
              <a:gd name="connsiteX5" fmla="*/ 3327399 w 3327399"/>
              <a:gd name="connsiteY5" fmla="*/ 4941958 h 5930349"/>
              <a:gd name="connsiteX6" fmla="*/ 3327399 w 3327399"/>
              <a:gd name="connsiteY6" fmla="*/ 5930349 h 5930349"/>
              <a:gd name="connsiteX7" fmla="*/ 0 w 3327399"/>
              <a:gd name="connsiteY7" fmla="*/ 5930349 h 5930349"/>
              <a:gd name="connsiteX8" fmla="*/ 0 w 3327399"/>
              <a:gd name="connsiteY8" fmla="*/ 4941958 h 5930349"/>
              <a:gd name="connsiteX9" fmla="*/ 0 w 3327399"/>
              <a:gd name="connsiteY9" fmla="*/ 3459370 h 5930349"/>
              <a:gd name="connsiteX10" fmla="*/ 0 w 3327399"/>
              <a:gd name="connsiteY10" fmla="*/ 3459370 h 5930349"/>
              <a:gd name="connsiteX11" fmla="*/ 0 w 3327399"/>
              <a:gd name="connsiteY11" fmla="*/ 0 h 5930349"/>
              <a:gd name="connsiteX0" fmla="*/ 0 w 3327399"/>
              <a:gd name="connsiteY0" fmla="*/ 0 h 5930349"/>
              <a:gd name="connsiteX1" fmla="*/ 3327399 w 3327399"/>
              <a:gd name="connsiteY1" fmla="*/ 0 h 5930349"/>
              <a:gd name="connsiteX2" fmla="*/ 3327399 w 3327399"/>
              <a:gd name="connsiteY2" fmla="*/ 3459370 h 5930349"/>
              <a:gd name="connsiteX3" fmla="*/ 3327399 w 3327399"/>
              <a:gd name="connsiteY3" fmla="*/ 3459370 h 5930349"/>
              <a:gd name="connsiteX4" fmla="*/ 3327399 w 3327399"/>
              <a:gd name="connsiteY4" fmla="*/ 4941958 h 5930349"/>
              <a:gd name="connsiteX5" fmla="*/ 3327399 w 3327399"/>
              <a:gd name="connsiteY5" fmla="*/ 5930349 h 5930349"/>
              <a:gd name="connsiteX6" fmla="*/ 0 w 3327399"/>
              <a:gd name="connsiteY6" fmla="*/ 5930349 h 5930349"/>
              <a:gd name="connsiteX7" fmla="*/ 0 w 3327399"/>
              <a:gd name="connsiteY7" fmla="*/ 4941958 h 5930349"/>
              <a:gd name="connsiteX8" fmla="*/ 0 w 3327399"/>
              <a:gd name="connsiteY8" fmla="*/ 3459370 h 5930349"/>
              <a:gd name="connsiteX9" fmla="*/ 0 w 3327399"/>
              <a:gd name="connsiteY9" fmla="*/ 3459370 h 5930349"/>
              <a:gd name="connsiteX10" fmla="*/ 0 w 3327399"/>
              <a:gd name="connsiteY10" fmla="*/ 0 h 5930349"/>
              <a:gd name="connsiteX0" fmla="*/ 0 w 3327399"/>
              <a:gd name="connsiteY0" fmla="*/ 0 h 5930349"/>
              <a:gd name="connsiteX1" fmla="*/ 3327399 w 3327399"/>
              <a:gd name="connsiteY1" fmla="*/ 0 h 5930349"/>
              <a:gd name="connsiteX2" fmla="*/ 3327399 w 3327399"/>
              <a:gd name="connsiteY2" fmla="*/ 3459370 h 5930349"/>
              <a:gd name="connsiteX3" fmla="*/ 3327399 w 3327399"/>
              <a:gd name="connsiteY3" fmla="*/ 3459370 h 5930349"/>
              <a:gd name="connsiteX4" fmla="*/ 3327399 w 3327399"/>
              <a:gd name="connsiteY4" fmla="*/ 4941958 h 5930349"/>
              <a:gd name="connsiteX5" fmla="*/ 3327399 w 3327399"/>
              <a:gd name="connsiteY5" fmla="*/ 5930349 h 5930349"/>
              <a:gd name="connsiteX6" fmla="*/ 0 w 3327399"/>
              <a:gd name="connsiteY6" fmla="*/ 5930349 h 5930349"/>
              <a:gd name="connsiteX7" fmla="*/ 0 w 3327399"/>
              <a:gd name="connsiteY7" fmla="*/ 4941958 h 5930349"/>
              <a:gd name="connsiteX8" fmla="*/ 0 w 3327399"/>
              <a:gd name="connsiteY8" fmla="*/ 3459370 h 5930349"/>
              <a:gd name="connsiteX9" fmla="*/ 0 w 3327399"/>
              <a:gd name="connsiteY9" fmla="*/ 0 h 5930349"/>
              <a:gd name="connsiteX0" fmla="*/ 0 w 3327399"/>
              <a:gd name="connsiteY0" fmla="*/ 0 h 5930349"/>
              <a:gd name="connsiteX1" fmla="*/ 3327399 w 3327399"/>
              <a:gd name="connsiteY1" fmla="*/ 0 h 5930349"/>
              <a:gd name="connsiteX2" fmla="*/ 3327399 w 3327399"/>
              <a:gd name="connsiteY2" fmla="*/ 3459370 h 5930349"/>
              <a:gd name="connsiteX3" fmla="*/ 3327399 w 3327399"/>
              <a:gd name="connsiteY3" fmla="*/ 3459370 h 5930349"/>
              <a:gd name="connsiteX4" fmla="*/ 3327399 w 3327399"/>
              <a:gd name="connsiteY4" fmla="*/ 4941958 h 5930349"/>
              <a:gd name="connsiteX5" fmla="*/ 3327399 w 3327399"/>
              <a:gd name="connsiteY5" fmla="*/ 5930349 h 5930349"/>
              <a:gd name="connsiteX6" fmla="*/ 0 w 3327399"/>
              <a:gd name="connsiteY6" fmla="*/ 5930349 h 5930349"/>
              <a:gd name="connsiteX7" fmla="*/ 0 w 3327399"/>
              <a:gd name="connsiteY7" fmla="*/ 3459370 h 5930349"/>
              <a:gd name="connsiteX8" fmla="*/ 0 w 3327399"/>
              <a:gd name="connsiteY8" fmla="*/ 0 h 5930349"/>
              <a:gd name="connsiteX0" fmla="*/ 0 w 3327399"/>
              <a:gd name="connsiteY0" fmla="*/ 0 h 5930349"/>
              <a:gd name="connsiteX1" fmla="*/ 3327399 w 3327399"/>
              <a:gd name="connsiteY1" fmla="*/ 0 h 5930349"/>
              <a:gd name="connsiteX2" fmla="*/ 3327399 w 3327399"/>
              <a:gd name="connsiteY2" fmla="*/ 3459370 h 5930349"/>
              <a:gd name="connsiteX3" fmla="*/ 3327399 w 3327399"/>
              <a:gd name="connsiteY3" fmla="*/ 3459370 h 5930349"/>
              <a:gd name="connsiteX4" fmla="*/ 3327399 w 3327399"/>
              <a:gd name="connsiteY4" fmla="*/ 4941958 h 5930349"/>
              <a:gd name="connsiteX5" fmla="*/ 3327399 w 3327399"/>
              <a:gd name="connsiteY5" fmla="*/ 5930349 h 5930349"/>
              <a:gd name="connsiteX6" fmla="*/ 0 w 3327399"/>
              <a:gd name="connsiteY6" fmla="*/ 5930349 h 5930349"/>
              <a:gd name="connsiteX7" fmla="*/ 0 w 3327399"/>
              <a:gd name="connsiteY7" fmla="*/ 0 h 593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7399" h="5930349">
                <a:moveTo>
                  <a:pt x="0" y="0"/>
                </a:moveTo>
                <a:lnTo>
                  <a:pt x="3327399" y="0"/>
                </a:lnTo>
                <a:lnTo>
                  <a:pt x="3327399" y="3459370"/>
                </a:lnTo>
                <a:lnTo>
                  <a:pt x="3327399" y="3459370"/>
                </a:lnTo>
                <a:lnTo>
                  <a:pt x="3327399" y="4941958"/>
                </a:lnTo>
                <a:lnTo>
                  <a:pt x="3327399" y="5930349"/>
                </a:lnTo>
                <a:lnTo>
                  <a:pt x="0" y="5930349"/>
                </a:lnTo>
                <a:lnTo>
                  <a:pt x="0" y="0"/>
                </a:lnTo>
                <a:close/>
              </a:path>
            </a:pathLst>
          </a:custGeom>
          <a:solidFill>
            <a:srgbClr val="FFF2CC"/>
          </a:solidFill>
          <a:ln w="76200">
            <a:solidFill>
              <a:schemeClr val="tx1"/>
            </a:solidFill>
          </a:ln>
          <a:effectLst>
            <a:outerShdw blurRad="127000" dist="381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1439B75-E934-1343-8443-4832751502A4}"/>
              </a:ext>
            </a:extLst>
          </p:cNvPr>
          <p:cNvSpPr txBox="1">
            <a:spLocks/>
          </p:cNvSpPr>
          <p:nvPr/>
        </p:nvSpPr>
        <p:spPr>
          <a:xfrm>
            <a:off x="1964727" y="2341544"/>
            <a:ext cx="8654651" cy="200878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Avenir Next" panose="020B0503020202020204" pitchFamily="34" charset="0"/>
                <a:ea typeface="+mn-ea"/>
                <a:cs typeface="Avenir Next" panose="020B0503020202020204" pitchFamily="34" charset="0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Avenir Next" panose="020B0503020202020204" pitchFamily="34" charset="0"/>
                <a:ea typeface="+mn-ea"/>
                <a:cs typeface="Avenir Next" panose="020B0503020202020204" pitchFamily="34" charset="0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Avenir Next" panose="020B0503020202020204" pitchFamily="34" charset="0"/>
                <a:ea typeface="+mn-ea"/>
                <a:cs typeface="Avenir Next" panose="020B0503020202020204" pitchFamily="34" charset="0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Avenir Next" panose="020B0503020202020204" pitchFamily="34" charset="0"/>
                <a:ea typeface="+mn-ea"/>
                <a:cs typeface="Avenir Next" panose="020B0503020202020204" pitchFamily="34" charset="0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Avenir Next" panose="020B0503020202020204" pitchFamily="34" charset="0"/>
                <a:ea typeface="+mn-ea"/>
                <a:cs typeface="Avenir Next" panose="020B0503020202020204" pitchFamily="34" charset="0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2000"/>
              </a:spcBef>
            </a:pPr>
            <a:r>
              <a:rPr lang="en-US" sz="2400" b="1" dirty="0">
                <a:latin typeface="Avenir Book" panose="02000503020000020003" pitchFamily="2" charset="0"/>
              </a:rPr>
              <a:t>Remember, in NLP, we devise feasible tasks to </a:t>
            </a:r>
            <a:r>
              <a:rPr lang="en-US" sz="2400" b="1" i="1" dirty="0">
                <a:latin typeface="Avenir Book" panose="02000503020000020003" pitchFamily="2" charset="0"/>
              </a:rPr>
              <a:t>approximate</a:t>
            </a:r>
            <a:r>
              <a:rPr lang="en-US" sz="2400" b="1" dirty="0">
                <a:latin typeface="Avenir Book" panose="02000503020000020003" pitchFamily="2" charset="0"/>
              </a:rPr>
              <a:t> the phenomenon (e.g., understanding </a:t>
            </a:r>
            <a:r>
              <a:rPr lang="en-US" sz="2400" b="1" dirty="0">
                <a:solidFill>
                  <a:srgbClr val="7030A0"/>
                </a:solidFill>
                <a:latin typeface="Avenir Book" panose="02000503020000020003" pitchFamily="2" charset="0"/>
              </a:rPr>
              <a:t>discourse</a:t>
            </a:r>
            <a:r>
              <a:rPr lang="en-US" sz="2400" b="1" dirty="0">
                <a:latin typeface="Avenir Book" panose="02000503020000020003" pitchFamily="2" charset="0"/>
              </a:rPr>
              <a:t> and </a:t>
            </a:r>
            <a:r>
              <a:rPr lang="en-US" sz="2400" b="1" dirty="0">
                <a:solidFill>
                  <a:srgbClr val="7030A0"/>
                </a:solidFill>
                <a:latin typeface="Avenir Book" panose="02000503020000020003" pitchFamily="2" charset="0"/>
              </a:rPr>
              <a:t>pragmatics</a:t>
            </a:r>
            <a:r>
              <a:rPr lang="en-US" sz="2400" b="1" dirty="0">
                <a:latin typeface="Avenir Book" panose="02000503020000020003" pitchFamily="2" charset="0"/>
              </a:rPr>
              <a:t>) we hope to eventually capture</a:t>
            </a:r>
          </a:p>
        </p:txBody>
      </p:sp>
    </p:spTree>
    <p:extLst>
      <p:ext uri="{BB962C8B-B14F-4D97-AF65-F5344CB8AC3E}">
        <p14:creationId xmlns:p14="http://schemas.microsoft.com/office/powerpoint/2010/main" val="4044192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0416B19-6E7F-294A-BFD8-D843BD096AA7}"/>
              </a:ext>
            </a:extLst>
          </p:cNvPr>
          <p:cNvSpPr/>
          <p:nvPr/>
        </p:nvSpPr>
        <p:spPr>
          <a:xfrm>
            <a:off x="2208959" y="4353980"/>
            <a:ext cx="7931738" cy="950495"/>
          </a:xfrm>
          <a:prstGeom prst="roundRect">
            <a:avLst/>
          </a:prstGeom>
          <a:solidFill>
            <a:srgbClr val="FFFF0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8FA61FDA-A3CB-E84C-A962-D3AC79F2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E6B28E-BEBE-FA44-AB02-A31AC669143A}"/>
              </a:ext>
            </a:extLst>
          </p:cNvPr>
          <p:cNvSpPr/>
          <p:nvPr/>
        </p:nvSpPr>
        <p:spPr>
          <a:xfrm>
            <a:off x="327185" y="635440"/>
            <a:ext cx="3763551" cy="864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DB697AE-0516-FF44-B886-7AE13FD57F6E}"/>
              </a:ext>
            </a:extLst>
          </p:cNvPr>
          <p:cNvSpPr txBox="1">
            <a:spLocks/>
          </p:cNvSpPr>
          <p:nvPr/>
        </p:nvSpPr>
        <p:spPr>
          <a:xfrm>
            <a:off x="233451" y="174626"/>
            <a:ext cx="5734212" cy="625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Discourse &amp; Pragmatics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6996B-0D10-BA4E-8409-2A613B8D684B}"/>
              </a:ext>
            </a:extLst>
          </p:cNvPr>
          <p:cNvSpPr/>
          <p:nvPr/>
        </p:nvSpPr>
        <p:spPr>
          <a:xfrm>
            <a:off x="2051302" y="821301"/>
            <a:ext cx="8089395" cy="59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Avenir Book" panose="02000503020000020003" pitchFamily="2" charset="0"/>
              </a:rPr>
              <a:t>Types of referring expressions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BC4432-7DCB-024D-AEC4-39B4D31CCFD8}"/>
              </a:ext>
            </a:extLst>
          </p:cNvPr>
          <p:cNvSpPr/>
          <p:nvPr/>
        </p:nvSpPr>
        <p:spPr>
          <a:xfrm>
            <a:off x="2574759" y="1553525"/>
            <a:ext cx="8468306" cy="466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Avenir Book" panose="02000503020000020003" pitchFamily="2" charset="0"/>
              </a:rPr>
              <a:t>Indefinite noun phrases: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venir Book" panose="02000503020000020003" pitchFamily="2" charset="0"/>
              </a:rPr>
              <a:t>I saw </a:t>
            </a:r>
            <a:r>
              <a:rPr lang="en-US" sz="2000" b="1" u="sng" dirty="0">
                <a:latin typeface="Avenir Book" panose="02000503020000020003" pitchFamily="2" charset="0"/>
              </a:rPr>
              <a:t>an incredible oak tree </a:t>
            </a:r>
            <a:r>
              <a:rPr lang="en-US" sz="2000" b="1" dirty="0">
                <a:latin typeface="Avenir Book" panose="02000503020000020003" pitchFamily="2" charset="0"/>
              </a:rPr>
              <a:t>today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Avenir Book" panose="02000503020000020003" pitchFamily="2" charset="0"/>
              </a:rPr>
              <a:t>Definite noun phrases: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venir Book" panose="02000503020000020003" pitchFamily="2" charset="0"/>
              </a:rPr>
              <a:t>I read about it in </a:t>
            </a:r>
            <a:r>
              <a:rPr lang="en-US" sz="2000" b="1" u="sng" dirty="0">
                <a:latin typeface="Avenir Book" panose="02000503020000020003" pitchFamily="2" charset="0"/>
              </a:rPr>
              <a:t>the</a:t>
            </a:r>
            <a:r>
              <a:rPr lang="en-US" sz="2000" b="1" dirty="0">
                <a:latin typeface="Avenir Book" panose="02000503020000020003" pitchFamily="2" charset="0"/>
              </a:rPr>
              <a:t> New York Times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Avenir Book" panose="02000503020000020003" pitchFamily="2" charset="0"/>
              </a:rPr>
              <a:t>Pronominal mentions: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venir Book" panose="02000503020000020003" pitchFamily="2" charset="0"/>
              </a:rPr>
              <a:t>Emily aced the quiz, as </a:t>
            </a:r>
            <a:r>
              <a:rPr lang="en-US" sz="2000" b="1" u="sng" dirty="0">
                <a:latin typeface="Avenir Book" panose="02000503020000020003" pitchFamily="2" charset="0"/>
              </a:rPr>
              <a:t>she</a:t>
            </a:r>
            <a:r>
              <a:rPr lang="en-US" sz="2000" b="1" dirty="0">
                <a:latin typeface="Avenir Book" panose="02000503020000020003" pitchFamily="2" charset="0"/>
              </a:rPr>
              <a:t> expected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Avenir Book" panose="02000503020000020003" pitchFamily="2" charset="0"/>
              </a:rPr>
              <a:t>Nominal mentions and names: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u="sng" dirty="0">
                <a:latin typeface="Avenir Book" panose="02000503020000020003" pitchFamily="2" charset="0"/>
              </a:rPr>
              <a:t>The amazing marathoner, Des Linden,</a:t>
            </a:r>
            <a:r>
              <a:rPr lang="en-US" sz="2000" b="1" dirty="0">
                <a:latin typeface="Avenir Book" panose="02000503020000020003" pitchFamily="2" charset="0"/>
              </a:rPr>
              <a:t> is a true inspiration</a:t>
            </a:r>
            <a:endParaRPr lang="en-US" sz="2000" b="1" dirty="0">
              <a:solidFill>
                <a:srgbClr val="C00000"/>
              </a:solidFill>
              <a:latin typeface="Avenir Book" panose="02000503020000020003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Avenir Book" panose="02000503020000020003" pitchFamily="2" charset="0"/>
              </a:rPr>
              <a:t>Demonstratives: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u="sng" dirty="0">
                <a:latin typeface="Avenir Book" panose="02000503020000020003" pitchFamily="2" charset="0"/>
              </a:rPr>
              <a:t>These pretzels</a:t>
            </a:r>
            <a:r>
              <a:rPr lang="en-US" sz="2000" b="1" dirty="0">
                <a:latin typeface="Avenir Book" panose="02000503020000020003" pitchFamily="2" charset="0"/>
              </a:rPr>
              <a:t> are making me thirsty.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0B9284-A1F0-AE40-AA7F-3CFB66D5EC52}"/>
              </a:ext>
            </a:extLst>
          </p:cNvPr>
          <p:cNvSpPr/>
          <p:nvPr/>
        </p:nvSpPr>
        <p:spPr>
          <a:xfrm>
            <a:off x="1148935" y="1601653"/>
            <a:ext cx="9894130" cy="2705654"/>
          </a:xfrm>
          <a:prstGeom prst="rect">
            <a:avLst/>
          </a:prstGeom>
          <a:solidFill>
            <a:schemeClr val="lt1">
              <a:alpha val="6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226EC0-AF7A-8343-962B-8670E433556F}"/>
              </a:ext>
            </a:extLst>
          </p:cNvPr>
          <p:cNvSpPr/>
          <p:nvPr/>
        </p:nvSpPr>
        <p:spPr>
          <a:xfrm>
            <a:off x="437655" y="5304474"/>
            <a:ext cx="7430998" cy="1331547"/>
          </a:xfrm>
          <a:prstGeom prst="rect">
            <a:avLst/>
          </a:prstGeom>
          <a:solidFill>
            <a:schemeClr val="lt1">
              <a:alpha val="6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37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8FA61FDA-A3CB-E84C-A962-D3AC79F2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E6B28E-BEBE-FA44-AB02-A31AC669143A}"/>
              </a:ext>
            </a:extLst>
          </p:cNvPr>
          <p:cNvSpPr/>
          <p:nvPr/>
        </p:nvSpPr>
        <p:spPr>
          <a:xfrm>
            <a:off x="327186" y="635440"/>
            <a:ext cx="2115226" cy="744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DB697AE-0516-FF44-B886-7AE13FD57F6E}"/>
              </a:ext>
            </a:extLst>
          </p:cNvPr>
          <p:cNvSpPr txBox="1">
            <a:spLocks/>
          </p:cNvSpPr>
          <p:nvPr/>
        </p:nvSpPr>
        <p:spPr>
          <a:xfrm>
            <a:off x="233451" y="174626"/>
            <a:ext cx="5734212" cy="625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Entity Linking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AEB6D2-22A9-2047-B6E3-CF6BEDFCD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26" y="2382048"/>
            <a:ext cx="4335095" cy="21476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C2A717-51DD-7C4C-AE17-1DF8CA8BE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140" y="517358"/>
            <a:ext cx="6429249" cy="61660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F35E2B9-87E8-B547-B936-C4A87CA3DE6B}"/>
                  </a:ext>
                </a:extLst>
              </p14:cNvPr>
              <p14:cNvContentPartPr/>
              <p14:nvPr/>
            </p14:nvContentPartPr>
            <p14:xfrm>
              <a:off x="750467" y="3233653"/>
              <a:ext cx="554040" cy="35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F35E2B9-87E8-B547-B936-C4A87CA3DE6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6827" y="3125653"/>
                <a:ext cx="661680" cy="25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857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8FA61FDA-A3CB-E84C-A962-D3AC79F2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E6B28E-BEBE-FA44-AB02-A31AC669143A}"/>
              </a:ext>
            </a:extLst>
          </p:cNvPr>
          <p:cNvSpPr/>
          <p:nvPr/>
        </p:nvSpPr>
        <p:spPr>
          <a:xfrm>
            <a:off x="327186" y="635440"/>
            <a:ext cx="2115226" cy="744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DB697AE-0516-FF44-B886-7AE13FD57F6E}"/>
              </a:ext>
            </a:extLst>
          </p:cNvPr>
          <p:cNvSpPr txBox="1">
            <a:spLocks/>
          </p:cNvSpPr>
          <p:nvPr/>
        </p:nvSpPr>
        <p:spPr>
          <a:xfrm>
            <a:off x="233451" y="174626"/>
            <a:ext cx="2762412" cy="625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Entity Linking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09C4D0-C93C-1D43-B733-1A5C18548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68" y="2214479"/>
            <a:ext cx="5050924" cy="14431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62D4B3-061A-DD46-BCEC-6133BE619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910" y="709864"/>
            <a:ext cx="6368931" cy="56488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A9FD002-DC2B-8146-BB3B-BFBEB4A6A91D}"/>
                  </a:ext>
                </a:extLst>
              </p14:cNvPr>
              <p14:cNvContentPartPr/>
              <p14:nvPr/>
            </p14:nvContentPartPr>
            <p14:xfrm>
              <a:off x="572987" y="2379373"/>
              <a:ext cx="1492920" cy="47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A9FD002-DC2B-8146-BB3B-BFBEB4A6A9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8987" y="2271373"/>
                <a:ext cx="1600560" cy="26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7318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8FA61FDA-A3CB-E84C-A962-D3AC79F2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C9A141-AA01-0F4B-ABF0-58F6120193E6}"/>
              </a:ext>
            </a:extLst>
          </p:cNvPr>
          <p:cNvSpPr/>
          <p:nvPr/>
        </p:nvSpPr>
        <p:spPr>
          <a:xfrm>
            <a:off x="327186" y="635440"/>
            <a:ext cx="2115226" cy="744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B97B483-7516-CD4C-BA92-F388105A4908}"/>
              </a:ext>
            </a:extLst>
          </p:cNvPr>
          <p:cNvSpPr txBox="1">
            <a:spLocks/>
          </p:cNvSpPr>
          <p:nvPr/>
        </p:nvSpPr>
        <p:spPr>
          <a:xfrm>
            <a:off x="233451" y="174626"/>
            <a:ext cx="2762412" cy="625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Entity Linking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A96A24-024E-B64C-BB3C-D7813A960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103" y="922386"/>
            <a:ext cx="5274388" cy="35198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1C4449-F0E6-9340-82C5-CBD5965DCA2D}"/>
              </a:ext>
            </a:extLst>
          </p:cNvPr>
          <p:cNvSpPr/>
          <p:nvPr/>
        </p:nvSpPr>
        <p:spPr>
          <a:xfrm>
            <a:off x="2051302" y="4807246"/>
            <a:ext cx="8089395" cy="17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Avenir Book" panose="02000503020000020003" pitchFamily="2" charset="0"/>
              </a:rPr>
              <a:t>Identify all </a:t>
            </a:r>
            <a:r>
              <a:rPr lang="en-US" sz="2400" b="1" u="sng" dirty="0">
                <a:latin typeface="Avenir Book" panose="02000503020000020003" pitchFamily="2" charset="0"/>
              </a:rPr>
              <a:t>named mentions</a:t>
            </a:r>
            <a:r>
              <a:rPr lang="en-US" sz="2400" b="1" dirty="0">
                <a:latin typeface="Avenir Book" panose="02000503020000020003" pitchFamily="2" charset="0"/>
              </a:rPr>
              <a:t> (not nominal mentions) and </a:t>
            </a:r>
            <a:r>
              <a:rPr lang="en-US" sz="2400" b="1" u="sng" dirty="0">
                <a:latin typeface="Avenir Book" panose="02000503020000020003" pitchFamily="2" charset="0"/>
              </a:rPr>
              <a:t>disambiguate</a:t>
            </a:r>
            <a:r>
              <a:rPr lang="en-US" sz="2400" b="1" dirty="0">
                <a:latin typeface="Avenir Book" panose="02000503020000020003" pitchFamily="2" charset="0"/>
              </a:rPr>
              <a:t> them by </a:t>
            </a:r>
            <a:r>
              <a:rPr lang="en-US" sz="2400" b="1" u="sng" dirty="0">
                <a:latin typeface="Avenir Book" panose="02000503020000020003" pitchFamily="2" charset="0"/>
              </a:rPr>
              <a:t>linking</a:t>
            </a:r>
            <a:r>
              <a:rPr lang="en-US" sz="2400" b="1" dirty="0">
                <a:latin typeface="Avenir Book" panose="02000503020000020003" pitchFamily="2" charset="0"/>
              </a:rPr>
              <a:t> each of them to an external </a:t>
            </a:r>
            <a:r>
              <a:rPr lang="en-US" sz="2400" b="1" dirty="0">
                <a:solidFill>
                  <a:srgbClr val="C00000"/>
                </a:solidFill>
                <a:latin typeface="Avenir Book" panose="02000503020000020003" pitchFamily="2" charset="0"/>
              </a:rPr>
              <a:t>knowledge graph (KG) </a:t>
            </a:r>
            <a:r>
              <a:rPr lang="en-US" sz="2400" b="1" dirty="0">
                <a:latin typeface="Avenir Book" panose="02000503020000020003" pitchFamily="2" charset="0"/>
              </a:rPr>
              <a:t>(e.g., Wikipedia’s KG)</a:t>
            </a:r>
          </a:p>
        </p:txBody>
      </p:sp>
    </p:spTree>
    <p:extLst>
      <p:ext uri="{BB962C8B-B14F-4D97-AF65-F5344CB8AC3E}">
        <p14:creationId xmlns:p14="http://schemas.microsoft.com/office/powerpoint/2010/main" val="1751014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8FA61FDA-A3CB-E84C-A962-D3AC79F2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C9A141-AA01-0F4B-ABF0-58F6120193E6}"/>
              </a:ext>
            </a:extLst>
          </p:cNvPr>
          <p:cNvSpPr/>
          <p:nvPr/>
        </p:nvSpPr>
        <p:spPr>
          <a:xfrm>
            <a:off x="327186" y="635440"/>
            <a:ext cx="2115226" cy="744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B97B483-7516-CD4C-BA92-F388105A4908}"/>
              </a:ext>
            </a:extLst>
          </p:cNvPr>
          <p:cNvSpPr txBox="1">
            <a:spLocks/>
          </p:cNvSpPr>
          <p:nvPr/>
        </p:nvSpPr>
        <p:spPr>
          <a:xfrm>
            <a:off x="233451" y="174626"/>
            <a:ext cx="2762412" cy="625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Entity Linking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A96A24-024E-B64C-BB3C-D7813A960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103" y="922386"/>
            <a:ext cx="5274388" cy="35198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1C4449-F0E6-9340-82C5-CBD5965DCA2D}"/>
              </a:ext>
            </a:extLst>
          </p:cNvPr>
          <p:cNvSpPr/>
          <p:nvPr/>
        </p:nvSpPr>
        <p:spPr>
          <a:xfrm>
            <a:off x="2051302" y="4807246"/>
            <a:ext cx="8089395" cy="17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Avenir Book" panose="02000503020000020003" pitchFamily="2" charset="0"/>
              </a:rPr>
              <a:t>Identify all </a:t>
            </a:r>
            <a:r>
              <a:rPr lang="en-US" sz="2400" b="1" u="sng" dirty="0">
                <a:latin typeface="Avenir Book" panose="02000503020000020003" pitchFamily="2" charset="0"/>
              </a:rPr>
              <a:t>named mentions</a:t>
            </a:r>
            <a:r>
              <a:rPr lang="en-US" sz="2400" b="1" dirty="0">
                <a:latin typeface="Avenir Book" panose="02000503020000020003" pitchFamily="2" charset="0"/>
              </a:rPr>
              <a:t> (not nominal mentions) and </a:t>
            </a:r>
            <a:r>
              <a:rPr lang="en-US" sz="2400" b="1" u="sng" dirty="0">
                <a:latin typeface="Avenir Book" panose="02000503020000020003" pitchFamily="2" charset="0"/>
              </a:rPr>
              <a:t>disambiguate</a:t>
            </a:r>
            <a:r>
              <a:rPr lang="en-US" sz="2400" b="1" dirty="0">
                <a:latin typeface="Avenir Book" panose="02000503020000020003" pitchFamily="2" charset="0"/>
              </a:rPr>
              <a:t> them by </a:t>
            </a:r>
            <a:r>
              <a:rPr lang="en-US" sz="2400" b="1" u="sng" dirty="0">
                <a:latin typeface="Avenir Book" panose="02000503020000020003" pitchFamily="2" charset="0"/>
              </a:rPr>
              <a:t>linking</a:t>
            </a:r>
            <a:r>
              <a:rPr lang="en-US" sz="2400" b="1" dirty="0">
                <a:latin typeface="Avenir Book" panose="02000503020000020003" pitchFamily="2" charset="0"/>
              </a:rPr>
              <a:t> each of them to an external </a:t>
            </a:r>
            <a:r>
              <a:rPr lang="en-US" sz="2400" b="1" dirty="0">
                <a:solidFill>
                  <a:srgbClr val="C00000"/>
                </a:solidFill>
                <a:latin typeface="Avenir Book" panose="02000503020000020003" pitchFamily="2" charset="0"/>
              </a:rPr>
              <a:t>knowledge graph (KG) </a:t>
            </a:r>
            <a:r>
              <a:rPr lang="en-US" sz="2400" b="1" dirty="0">
                <a:latin typeface="Avenir Book" panose="02000503020000020003" pitchFamily="2" charset="0"/>
              </a:rPr>
              <a:t>(e.g., Wikipedia’s KG)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EA0C92-D3CB-3047-B159-2D398C1D2CF5}"/>
              </a:ext>
            </a:extLst>
          </p:cNvPr>
          <p:cNvSpPr/>
          <p:nvPr/>
        </p:nvSpPr>
        <p:spPr>
          <a:xfrm>
            <a:off x="437655" y="855686"/>
            <a:ext cx="10908124" cy="3494644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9">
            <a:extLst>
              <a:ext uri="{FF2B5EF4-FFF2-40B4-BE49-F238E27FC236}">
                <a16:creationId xmlns:a16="http://schemas.microsoft.com/office/drawing/2014/main" id="{173B5CC3-2DD0-5147-BFA5-02DEDCD4116E}"/>
              </a:ext>
            </a:extLst>
          </p:cNvPr>
          <p:cNvSpPr/>
          <p:nvPr/>
        </p:nvSpPr>
        <p:spPr>
          <a:xfrm flipH="1" flipV="1">
            <a:off x="1741984" y="2110142"/>
            <a:ext cx="8877394" cy="1251867"/>
          </a:xfrm>
          <a:custGeom>
            <a:avLst/>
            <a:gdLst>
              <a:gd name="connsiteX0" fmla="*/ 0 w 3327399"/>
              <a:gd name="connsiteY0" fmla="*/ 0 h 5930349"/>
              <a:gd name="connsiteX1" fmla="*/ 554567 w 3327399"/>
              <a:gd name="connsiteY1" fmla="*/ 0 h 5930349"/>
              <a:gd name="connsiteX2" fmla="*/ 554567 w 3327399"/>
              <a:gd name="connsiteY2" fmla="*/ 0 h 5930349"/>
              <a:gd name="connsiteX3" fmla="*/ 1386416 w 3327399"/>
              <a:gd name="connsiteY3" fmla="*/ 0 h 5930349"/>
              <a:gd name="connsiteX4" fmla="*/ 3327399 w 3327399"/>
              <a:gd name="connsiteY4" fmla="*/ 0 h 5930349"/>
              <a:gd name="connsiteX5" fmla="*/ 3327399 w 3327399"/>
              <a:gd name="connsiteY5" fmla="*/ 3459370 h 5930349"/>
              <a:gd name="connsiteX6" fmla="*/ 3327399 w 3327399"/>
              <a:gd name="connsiteY6" fmla="*/ 3459370 h 5930349"/>
              <a:gd name="connsiteX7" fmla="*/ 3327399 w 3327399"/>
              <a:gd name="connsiteY7" fmla="*/ 4941958 h 5930349"/>
              <a:gd name="connsiteX8" fmla="*/ 3327399 w 3327399"/>
              <a:gd name="connsiteY8" fmla="*/ 5930349 h 5930349"/>
              <a:gd name="connsiteX9" fmla="*/ 1386416 w 3327399"/>
              <a:gd name="connsiteY9" fmla="*/ 5930349 h 5930349"/>
              <a:gd name="connsiteX10" fmla="*/ 325553 w 3327399"/>
              <a:gd name="connsiteY10" fmla="*/ 6612636 h 5930349"/>
              <a:gd name="connsiteX11" fmla="*/ 554567 w 3327399"/>
              <a:gd name="connsiteY11" fmla="*/ 5930349 h 5930349"/>
              <a:gd name="connsiteX12" fmla="*/ 0 w 3327399"/>
              <a:gd name="connsiteY12" fmla="*/ 5930349 h 5930349"/>
              <a:gd name="connsiteX13" fmla="*/ 0 w 3327399"/>
              <a:gd name="connsiteY13" fmla="*/ 4941958 h 5930349"/>
              <a:gd name="connsiteX14" fmla="*/ 0 w 3327399"/>
              <a:gd name="connsiteY14" fmla="*/ 3459370 h 5930349"/>
              <a:gd name="connsiteX15" fmla="*/ 0 w 3327399"/>
              <a:gd name="connsiteY15" fmla="*/ 3459370 h 5930349"/>
              <a:gd name="connsiteX16" fmla="*/ 0 w 3327399"/>
              <a:gd name="connsiteY16" fmla="*/ 0 h 5930349"/>
              <a:gd name="connsiteX0" fmla="*/ 0 w 3327399"/>
              <a:gd name="connsiteY0" fmla="*/ 0 h 6612636"/>
              <a:gd name="connsiteX1" fmla="*/ 554567 w 3327399"/>
              <a:gd name="connsiteY1" fmla="*/ 0 h 6612636"/>
              <a:gd name="connsiteX2" fmla="*/ 554567 w 3327399"/>
              <a:gd name="connsiteY2" fmla="*/ 0 h 6612636"/>
              <a:gd name="connsiteX3" fmla="*/ 1386416 w 3327399"/>
              <a:gd name="connsiteY3" fmla="*/ 0 h 6612636"/>
              <a:gd name="connsiteX4" fmla="*/ 3327399 w 3327399"/>
              <a:gd name="connsiteY4" fmla="*/ 0 h 6612636"/>
              <a:gd name="connsiteX5" fmla="*/ 3327399 w 3327399"/>
              <a:gd name="connsiteY5" fmla="*/ 3459370 h 6612636"/>
              <a:gd name="connsiteX6" fmla="*/ 3327399 w 3327399"/>
              <a:gd name="connsiteY6" fmla="*/ 3459370 h 6612636"/>
              <a:gd name="connsiteX7" fmla="*/ 3327399 w 3327399"/>
              <a:gd name="connsiteY7" fmla="*/ 4941958 h 6612636"/>
              <a:gd name="connsiteX8" fmla="*/ 3327399 w 3327399"/>
              <a:gd name="connsiteY8" fmla="*/ 5930349 h 6612636"/>
              <a:gd name="connsiteX9" fmla="*/ 1386416 w 3327399"/>
              <a:gd name="connsiteY9" fmla="*/ 5930349 h 6612636"/>
              <a:gd name="connsiteX10" fmla="*/ 325553 w 3327399"/>
              <a:gd name="connsiteY10" fmla="*/ 6612636 h 6612636"/>
              <a:gd name="connsiteX11" fmla="*/ 227995 w 3327399"/>
              <a:gd name="connsiteY11" fmla="*/ 5930349 h 6612636"/>
              <a:gd name="connsiteX12" fmla="*/ 0 w 3327399"/>
              <a:gd name="connsiteY12" fmla="*/ 5930349 h 6612636"/>
              <a:gd name="connsiteX13" fmla="*/ 0 w 3327399"/>
              <a:gd name="connsiteY13" fmla="*/ 4941958 h 6612636"/>
              <a:gd name="connsiteX14" fmla="*/ 0 w 3327399"/>
              <a:gd name="connsiteY14" fmla="*/ 3459370 h 6612636"/>
              <a:gd name="connsiteX15" fmla="*/ 0 w 3327399"/>
              <a:gd name="connsiteY15" fmla="*/ 3459370 h 6612636"/>
              <a:gd name="connsiteX16" fmla="*/ 0 w 3327399"/>
              <a:gd name="connsiteY16" fmla="*/ 0 h 6612636"/>
              <a:gd name="connsiteX0" fmla="*/ 0 w 3327399"/>
              <a:gd name="connsiteY0" fmla="*/ 0 h 6612636"/>
              <a:gd name="connsiteX1" fmla="*/ 554567 w 3327399"/>
              <a:gd name="connsiteY1" fmla="*/ 0 h 6612636"/>
              <a:gd name="connsiteX2" fmla="*/ 554567 w 3327399"/>
              <a:gd name="connsiteY2" fmla="*/ 0 h 6612636"/>
              <a:gd name="connsiteX3" fmla="*/ 1386416 w 3327399"/>
              <a:gd name="connsiteY3" fmla="*/ 0 h 6612636"/>
              <a:gd name="connsiteX4" fmla="*/ 3327399 w 3327399"/>
              <a:gd name="connsiteY4" fmla="*/ 0 h 6612636"/>
              <a:gd name="connsiteX5" fmla="*/ 3327399 w 3327399"/>
              <a:gd name="connsiteY5" fmla="*/ 3459370 h 6612636"/>
              <a:gd name="connsiteX6" fmla="*/ 3327399 w 3327399"/>
              <a:gd name="connsiteY6" fmla="*/ 3459370 h 6612636"/>
              <a:gd name="connsiteX7" fmla="*/ 3327399 w 3327399"/>
              <a:gd name="connsiteY7" fmla="*/ 4941958 h 6612636"/>
              <a:gd name="connsiteX8" fmla="*/ 3327399 w 3327399"/>
              <a:gd name="connsiteY8" fmla="*/ 5930349 h 6612636"/>
              <a:gd name="connsiteX9" fmla="*/ 667959 w 3327399"/>
              <a:gd name="connsiteY9" fmla="*/ 5930349 h 6612636"/>
              <a:gd name="connsiteX10" fmla="*/ 325553 w 3327399"/>
              <a:gd name="connsiteY10" fmla="*/ 6612636 h 6612636"/>
              <a:gd name="connsiteX11" fmla="*/ 227995 w 3327399"/>
              <a:gd name="connsiteY11" fmla="*/ 5930349 h 6612636"/>
              <a:gd name="connsiteX12" fmla="*/ 0 w 3327399"/>
              <a:gd name="connsiteY12" fmla="*/ 5930349 h 6612636"/>
              <a:gd name="connsiteX13" fmla="*/ 0 w 3327399"/>
              <a:gd name="connsiteY13" fmla="*/ 4941958 h 6612636"/>
              <a:gd name="connsiteX14" fmla="*/ 0 w 3327399"/>
              <a:gd name="connsiteY14" fmla="*/ 3459370 h 6612636"/>
              <a:gd name="connsiteX15" fmla="*/ 0 w 3327399"/>
              <a:gd name="connsiteY15" fmla="*/ 3459370 h 6612636"/>
              <a:gd name="connsiteX16" fmla="*/ 0 w 3327399"/>
              <a:gd name="connsiteY16" fmla="*/ 0 h 6612636"/>
              <a:gd name="connsiteX0" fmla="*/ 0 w 3327399"/>
              <a:gd name="connsiteY0" fmla="*/ 0 h 6612636"/>
              <a:gd name="connsiteX1" fmla="*/ 554567 w 3327399"/>
              <a:gd name="connsiteY1" fmla="*/ 0 h 6612636"/>
              <a:gd name="connsiteX2" fmla="*/ 554567 w 3327399"/>
              <a:gd name="connsiteY2" fmla="*/ 0 h 6612636"/>
              <a:gd name="connsiteX3" fmla="*/ 1386416 w 3327399"/>
              <a:gd name="connsiteY3" fmla="*/ 0 h 6612636"/>
              <a:gd name="connsiteX4" fmla="*/ 3327399 w 3327399"/>
              <a:gd name="connsiteY4" fmla="*/ 0 h 6612636"/>
              <a:gd name="connsiteX5" fmla="*/ 3327399 w 3327399"/>
              <a:gd name="connsiteY5" fmla="*/ 3459370 h 6612636"/>
              <a:gd name="connsiteX6" fmla="*/ 3327399 w 3327399"/>
              <a:gd name="connsiteY6" fmla="*/ 3459370 h 6612636"/>
              <a:gd name="connsiteX7" fmla="*/ 3327399 w 3327399"/>
              <a:gd name="connsiteY7" fmla="*/ 4941958 h 6612636"/>
              <a:gd name="connsiteX8" fmla="*/ 3327399 w 3327399"/>
              <a:gd name="connsiteY8" fmla="*/ 5930349 h 6612636"/>
              <a:gd name="connsiteX9" fmla="*/ 1672035 w 3327399"/>
              <a:gd name="connsiteY9" fmla="*/ 5911868 h 6612636"/>
              <a:gd name="connsiteX10" fmla="*/ 325553 w 3327399"/>
              <a:gd name="connsiteY10" fmla="*/ 6612636 h 6612636"/>
              <a:gd name="connsiteX11" fmla="*/ 227995 w 3327399"/>
              <a:gd name="connsiteY11" fmla="*/ 5930349 h 6612636"/>
              <a:gd name="connsiteX12" fmla="*/ 0 w 3327399"/>
              <a:gd name="connsiteY12" fmla="*/ 5930349 h 6612636"/>
              <a:gd name="connsiteX13" fmla="*/ 0 w 3327399"/>
              <a:gd name="connsiteY13" fmla="*/ 4941958 h 6612636"/>
              <a:gd name="connsiteX14" fmla="*/ 0 w 3327399"/>
              <a:gd name="connsiteY14" fmla="*/ 3459370 h 6612636"/>
              <a:gd name="connsiteX15" fmla="*/ 0 w 3327399"/>
              <a:gd name="connsiteY15" fmla="*/ 3459370 h 6612636"/>
              <a:gd name="connsiteX16" fmla="*/ 0 w 3327399"/>
              <a:gd name="connsiteY16" fmla="*/ 0 h 6612636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1672035 w 3327399"/>
              <a:gd name="connsiteY9" fmla="*/ 5911868 h 6686564"/>
              <a:gd name="connsiteX10" fmla="*/ 1333629 w 3327399"/>
              <a:gd name="connsiteY10" fmla="*/ 6686564 h 6686564"/>
              <a:gd name="connsiteX11" fmla="*/ 227995 w 3327399"/>
              <a:gd name="connsiteY11" fmla="*/ 5930349 h 6686564"/>
              <a:gd name="connsiteX12" fmla="*/ 0 w 3327399"/>
              <a:gd name="connsiteY12" fmla="*/ 5930349 h 6686564"/>
              <a:gd name="connsiteX13" fmla="*/ 0 w 3327399"/>
              <a:gd name="connsiteY13" fmla="*/ 4941958 h 6686564"/>
              <a:gd name="connsiteX14" fmla="*/ 0 w 3327399"/>
              <a:gd name="connsiteY14" fmla="*/ 3459370 h 6686564"/>
              <a:gd name="connsiteX15" fmla="*/ 0 w 3327399"/>
              <a:gd name="connsiteY15" fmla="*/ 3459370 h 6686564"/>
              <a:gd name="connsiteX16" fmla="*/ 0 w 3327399"/>
              <a:gd name="connsiteY16" fmla="*/ 0 h 6686564"/>
              <a:gd name="connsiteX0" fmla="*/ 0 w 3327399"/>
              <a:gd name="connsiteY0" fmla="*/ 0 h 5930350"/>
              <a:gd name="connsiteX1" fmla="*/ 554567 w 3327399"/>
              <a:gd name="connsiteY1" fmla="*/ 0 h 5930350"/>
              <a:gd name="connsiteX2" fmla="*/ 554567 w 3327399"/>
              <a:gd name="connsiteY2" fmla="*/ 0 h 5930350"/>
              <a:gd name="connsiteX3" fmla="*/ 1386416 w 3327399"/>
              <a:gd name="connsiteY3" fmla="*/ 0 h 5930350"/>
              <a:gd name="connsiteX4" fmla="*/ 3327399 w 3327399"/>
              <a:gd name="connsiteY4" fmla="*/ 0 h 5930350"/>
              <a:gd name="connsiteX5" fmla="*/ 3327399 w 3327399"/>
              <a:gd name="connsiteY5" fmla="*/ 3459370 h 5930350"/>
              <a:gd name="connsiteX6" fmla="*/ 3327399 w 3327399"/>
              <a:gd name="connsiteY6" fmla="*/ 3459370 h 5930350"/>
              <a:gd name="connsiteX7" fmla="*/ 3327399 w 3327399"/>
              <a:gd name="connsiteY7" fmla="*/ 4941958 h 5930350"/>
              <a:gd name="connsiteX8" fmla="*/ 3327399 w 3327399"/>
              <a:gd name="connsiteY8" fmla="*/ 5930349 h 5930350"/>
              <a:gd name="connsiteX9" fmla="*/ 1672035 w 3327399"/>
              <a:gd name="connsiteY9" fmla="*/ 5911868 h 5930350"/>
              <a:gd name="connsiteX10" fmla="*/ 1225621 w 3327399"/>
              <a:gd name="connsiteY10" fmla="*/ 5910327 h 5930350"/>
              <a:gd name="connsiteX11" fmla="*/ 227995 w 3327399"/>
              <a:gd name="connsiteY11" fmla="*/ 5930349 h 5930350"/>
              <a:gd name="connsiteX12" fmla="*/ 0 w 3327399"/>
              <a:gd name="connsiteY12" fmla="*/ 5930349 h 5930350"/>
              <a:gd name="connsiteX13" fmla="*/ 0 w 3327399"/>
              <a:gd name="connsiteY13" fmla="*/ 4941958 h 5930350"/>
              <a:gd name="connsiteX14" fmla="*/ 0 w 3327399"/>
              <a:gd name="connsiteY14" fmla="*/ 3459370 h 5930350"/>
              <a:gd name="connsiteX15" fmla="*/ 0 w 3327399"/>
              <a:gd name="connsiteY15" fmla="*/ 3459370 h 5930350"/>
              <a:gd name="connsiteX16" fmla="*/ 0 w 3327399"/>
              <a:gd name="connsiteY16" fmla="*/ 0 h 5930350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1672035 w 3327399"/>
              <a:gd name="connsiteY9" fmla="*/ 5911868 h 6686564"/>
              <a:gd name="connsiteX10" fmla="*/ 1229621 w 3327399"/>
              <a:gd name="connsiteY10" fmla="*/ 6686564 h 6686564"/>
              <a:gd name="connsiteX11" fmla="*/ 227995 w 3327399"/>
              <a:gd name="connsiteY11" fmla="*/ 5930349 h 6686564"/>
              <a:gd name="connsiteX12" fmla="*/ 0 w 3327399"/>
              <a:gd name="connsiteY12" fmla="*/ 5930349 h 6686564"/>
              <a:gd name="connsiteX13" fmla="*/ 0 w 3327399"/>
              <a:gd name="connsiteY13" fmla="*/ 4941958 h 6686564"/>
              <a:gd name="connsiteX14" fmla="*/ 0 w 3327399"/>
              <a:gd name="connsiteY14" fmla="*/ 3459370 h 6686564"/>
              <a:gd name="connsiteX15" fmla="*/ 0 w 3327399"/>
              <a:gd name="connsiteY15" fmla="*/ 3459370 h 6686564"/>
              <a:gd name="connsiteX16" fmla="*/ 0 w 3327399"/>
              <a:gd name="connsiteY16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1672035 w 3327399"/>
              <a:gd name="connsiteY9" fmla="*/ 5911868 h 6686564"/>
              <a:gd name="connsiteX10" fmla="*/ 1229621 w 3327399"/>
              <a:gd name="connsiteY10" fmla="*/ 6686564 h 6686564"/>
              <a:gd name="connsiteX11" fmla="*/ 1223239 w 3327399"/>
              <a:gd name="connsiteY11" fmla="*/ 6651981 h 6686564"/>
              <a:gd name="connsiteX12" fmla="*/ 227995 w 3327399"/>
              <a:gd name="connsiteY12" fmla="*/ 5930349 h 6686564"/>
              <a:gd name="connsiteX13" fmla="*/ 0 w 3327399"/>
              <a:gd name="connsiteY13" fmla="*/ 5930349 h 6686564"/>
              <a:gd name="connsiteX14" fmla="*/ 0 w 3327399"/>
              <a:gd name="connsiteY14" fmla="*/ 4941958 h 6686564"/>
              <a:gd name="connsiteX15" fmla="*/ 0 w 3327399"/>
              <a:gd name="connsiteY15" fmla="*/ 3459370 h 6686564"/>
              <a:gd name="connsiteX16" fmla="*/ 0 w 3327399"/>
              <a:gd name="connsiteY16" fmla="*/ 3459370 h 6686564"/>
              <a:gd name="connsiteX17" fmla="*/ 0 w 3327399"/>
              <a:gd name="connsiteY17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1672035 w 3327399"/>
              <a:gd name="connsiteY9" fmla="*/ 5911868 h 6686564"/>
              <a:gd name="connsiteX10" fmla="*/ 1229621 w 3327399"/>
              <a:gd name="connsiteY10" fmla="*/ 6686564 h 6686564"/>
              <a:gd name="connsiteX11" fmla="*/ 1223239 w 3327399"/>
              <a:gd name="connsiteY11" fmla="*/ 6651981 h 6686564"/>
              <a:gd name="connsiteX12" fmla="*/ 767205 w 3327399"/>
              <a:gd name="connsiteY12" fmla="*/ 6300826 h 6686564"/>
              <a:gd name="connsiteX13" fmla="*/ 227995 w 3327399"/>
              <a:gd name="connsiteY13" fmla="*/ 5930349 h 6686564"/>
              <a:gd name="connsiteX14" fmla="*/ 0 w 3327399"/>
              <a:gd name="connsiteY14" fmla="*/ 5930349 h 6686564"/>
              <a:gd name="connsiteX15" fmla="*/ 0 w 3327399"/>
              <a:gd name="connsiteY15" fmla="*/ 4941958 h 6686564"/>
              <a:gd name="connsiteX16" fmla="*/ 0 w 3327399"/>
              <a:gd name="connsiteY16" fmla="*/ 3459370 h 6686564"/>
              <a:gd name="connsiteX17" fmla="*/ 0 w 3327399"/>
              <a:gd name="connsiteY17" fmla="*/ 3459370 h 6686564"/>
              <a:gd name="connsiteX18" fmla="*/ 0 w 3327399"/>
              <a:gd name="connsiteY18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1672035 w 3327399"/>
              <a:gd name="connsiteY9" fmla="*/ 5911868 h 6686564"/>
              <a:gd name="connsiteX10" fmla="*/ 1451257 w 3327399"/>
              <a:gd name="connsiteY10" fmla="*/ 6319309 h 6686564"/>
              <a:gd name="connsiteX11" fmla="*/ 1229621 w 3327399"/>
              <a:gd name="connsiteY11" fmla="*/ 6686564 h 6686564"/>
              <a:gd name="connsiteX12" fmla="*/ 1223239 w 3327399"/>
              <a:gd name="connsiteY12" fmla="*/ 6651981 h 6686564"/>
              <a:gd name="connsiteX13" fmla="*/ 767205 w 3327399"/>
              <a:gd name="connsiteY13" fmla="*/ 6300826 h 6686564"/>
              <a:gd name="connsiteX14" fmla="*/ 227995 w 3327399"/>
              <a:gd name="connsiteY14" fmla="*/ 5930349 h 6686564"/>
              <a:gd name="connsiteX15" fmla="*/ 0 w 3327399"/>
              <a:gd name="connsiteY15" fmla="*/ 5930349 h 6686564"/>
              <a:gd name="connsiteX16" fmla="*/ 0 w 3327399"/>
              <a:gd name="connsiteY16" fmla="*/ 4941958 h 6686564"/>
              <a:gd name="connsiteX17" fmla="*/ 0 w 3327399"/>
              <a:gd name="connsiteY17" fmla="*/ 3459370 h 6686564"/>
              <a:gd name="connsiteX18" fmla="*/ 0 w 3327399"/>
              <a:gd name="connsiteY18" fmla="*/ 3459370 h 6686564"/>
              <a:gd name="connsiteX19" fmla="*/ 0 w 3327399"/>
              <a:gd name="connsiteY19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1672035 w 3327399"/>
              <a:gd name="connsiteY9" fmla="*/ 5911868 h 6686564"/>
              <a:gd name="connsiteX10" fmla="*/ 1395253 w 3327399"/>
              <a:gd name="connsiteY10" fmla="*/ 6023600 h 6686564"/>
              <a:gd name="connsiteX11" fmla="*/ 1229621 w 3327399"/>
              <a:gd name="connsiteY11" fmla="*/ 6686564 h 6686564"/>
              <a:gd name="connsiteX12" fmla="*/ 1223239 w 3327399"/>
              <a:gd name="connsiteY12" fmla="*/ 6651981 h 6686564"/>
              <a:gd name="connsiteX13" fmla="*/ 767205 w 3327399"/>
              <a:gd name="connsiteY13" fmla="*/ 6300826 h 6686564"/>
              <a:gd name="connsiteX14" fmla="*/ 227995 w 3327399"/>
              <a:gd name="connsiteY14" fmla="*/ 5930349 h 6686564"/>
              <a:gd name="connsiteX15" fmla="*/ 0 w 3327399"/>
              <a:gd name="connsiteY15" fmla="*/ 5930349 h 6686564"/>
              <a:gd name="connsiteX16" fmla="*/ 0 w 3327399"/>
              <a:gd name="connsiteY16" fmla="*/ 4941958 h 6686564"/>
              <a:gd name="connsiteX17" fmla="*/ 0 w 3327399"/>
              <a:gd name="connsiteY17" fmla="*/ 3459370 h 6686564"/>
              <a:gd name="connsiteX18" fmla="*/ 0 w 3327399"/>
              <a:gd name="connsiteY18" fmla="*/ 3459370 h 6686564"/>
              <a:gd name="connsiteX19" fmla="*/ 0 w 3327399"/>
              <a:gd name="connsiteY19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1672035 w 3327399"/>
              <a:gd name="connsiteY9" fmla="*/ 5911868 h 6686564"/>
              <a:gd name="connsiteX10" fmla="*/ 1379252 w 3327399"/>
              <a:gd name="connsiteY10" fmla="*/ 5894227 h 6686564"/>
              <a:gd name="connsiteX11" fmla="*/ 1229621 w 3327399"/>
              <a:gd name="connsiteY11" fmla="*/ 6686564 h 6686564"/>
              <a:gd name="connsiteX12" fmla="*/ 1223239 w 3327399"/>
              <a:gd name="connsiteY12" fmla="*/ 6651981 h 6686564"/>
              <a:gd name="connsiteX13" fmla="*/ 767205 w 3327399"/>
              <a:gd name="connsiteY13" fmla="*/ 6300826 h 6686564"/>
              <a:gd name="connsiteX14" fmla="*/ 227995 w 3327399"/>
              <a:gd name="connsiteY14" fmla="*/ 5930349 h 6686564"/>
              <a:gd name="connsiteX15" fmla="*/ 0 w 3327399"/>
              <a:gd name="connsiteY15" fmla="*/ 5930349 h 6686564"/>
              <a:gd name="connsiteX16" fmla="*/ 0 w 3327399"/>
              <a:gd name="connsiteY16" fmla="*/ 4941958 h 6686564"/>
              <a:gd name="connsiteX17" fmla="*/ 0 w 3327399"/>
              <a:gd name="connsiteY17" fmla="*/ 3459370 h 6686564"/>
              <a:gd name="connsiteX18" fmla="*/ 0 w 3327399"/>
              <a:gd name="connsiteY18" fmla="*/ 3459370 h 6686564"/>
              <a:gd name="connsiteX19" fmla="*/ 0 w 3327399"/>
              <a:gd name="connsiteY19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1672035 w 3327399"/>
              <a:gd name="connsiteY9" fmla="*/ 5911868 h 6686564"/>
              <a:gd name="connsiteX10" fmla="*/ 1379252 w 3327399"/>
              <a:gd name="connsiteY10" fmla="*/ 5894227 h 6686564"/>
              <a:gd name="connsiteX11" fmla="*/ 1229621 w 3327399"/>
              <a:gd name="connsiteY11" fmla="*/ 6686564 h 6686564"/>
              <a:gd name="connsiteX12" fmla="*/ 1223239 w 3327399"/>
              <a:gd name="connsiteY12" fmla="*/ 6651981 h 6686564"/>
              <a:gd name="connsiteX13" fmla="*/ 1103230 w 3327399"/>
              <a:gd name="connsiteY13" fmla="*/ 5931190 h 6686564"/>
              <a:gd name="connsiteX14" fmla="*/ 227995 w 3327399"/>
              <a:gd name="connsiteY14" fmla="*/ 5930349 h 6686564"/>
              <a:gd name="connsiteX15" fmla="*/ 0 w 3327399"/>
              <a:gd name="connsiteY15" fmla="*/ 5930349 h 6686564"/>
              <a:gd name="connsiteX16" fmla="*/ 0 w 3327399"/>
              <a:gd name="connsiteY16" fmla="*/ 4941958 h 6686564"/>
              <a:gd name="connsiteX17" fmla="*/ 0 w 3327399"/>
              <a:gd name="connsiteY17" fmla="*/ 3459370 h 6686564"/>
              <a:gd name="connsiteX18" fmla="*/ 0 w 3327399"/>
              <a:gd name="connsiteY18" fmla="*/ 3459370 h 6686564"/>
              <a:gd name="connsiteX19" fmla="*/ 0 w 3327399"/>
              <a:gd name="connsiteY19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1672035 w 3327399"/>
              <a:gd name="connsiteY9" fmla="*/ 5911868 h 6686564"/>
              <a:gd name="connsiteX10" fmla="*/ 1500284 w 3327399"/>
              <a:gd name="connsiteY10" fmla="*/ 5857264 h 6686564"/>
              <a:gd name="connsiteX11" fmla="*/ 1229621 w 3327399"/>
              <a:gd name="connsiteY11" fmla="*/ 6686564 h 6686564"/>
              <a:gd name="connsiteX12" fmla="*/ 1223239 w 3327399"/>
              <a:gd name="connsiteY12" fmla="*/ 6651981 h 6686564"/>
              <a:gd name="connsiteX13" fmla="*/ 1103230 w 3327399"/>
              <a:gd name="connsiteY13" fmla="*/ 5931190 h 6686564"/>
              <a:gd name="connsiteX14" fmla="*/ 227995 w 3327399"/>
              <a:gd name="connsiteY14" fmla="*/ 5930349 h 6686564"/>
              <a:gd name="connsiteX15" fmla="*/ 0 w 3327399"/>
              <a:gd name="connsiteY15" fmla="*/ 5930349 h 6686564"/>
              <a:gd name="connsiteX16" fmla="*/ 0 w 3327399"/>
              <a:gd name="connsiteY16" fmla="*/ 4941958 h 6686564"/>
              <a:gd name="connsiteX17" fmla="*/ 0 w 3327399"/>
              <a:gd name="connsiteY17" fmla="*/ 3459370 h 6686564"/>
              <a:gd name="connsiteX18" fmla="*/ 0 w 3327399"/>
              <a:gd name="connsiteY18" fmla="*/ 3459370 h 6686564"/>
              <a:gd name="connsiteX19" fmla="*/ 0 w 3327399"/>
              <a:gd name="connsiteY19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3003392 w 3327399"/>
              <a:gd name="connsiteY9" fmla="*/ 5967313 h 6686564"/>
              <a:gd name="connsiteX10" fmla="*/ 1500284 w 3327399"/>
              <a:gd name="connsiteY10" fmla="*/ 5857264 h 6686564"/>
              <a:gd name="connsiteX11" fmla="*/ 1229621 w 3327399"/>
              <a:gd name="connsiteY11" fmla="*/ 6686564 h 6686564"/>
              <a:gd name="connsiteX12" fmla="*/ 1223239 w 3327399"/>
              <a:gd name="connsiteY12" fmla="*/ 6651981 h 6686564"/>
              <a:gd name="connsiteX13" fmla="*/ 1103230 w 3327399"/>
              <a:gd name="connsiteY13" fmla="*/ 5931190 h 6686564"/>
              <a:gd name="connsiteX14" fmla="*/ 227995 w 3327399"/>
              <a:gd name="connsiteY14" fmla="*/ 5930349 h 6686564"/>
              <a:gd name="connsiteX15" fmla="*/ 0 w 3327399"/>
              <a:gd name="connsiteY15" fmla="*/ 5930349 h 6686564"/>
              <a:gd name="connsiteX16" fmla="*/ 0 w 3327399"/>
              <a:gd name="connsiteY16" fmla="*/ 4941958 h 6686564"/>
              <a:gd name="connsiteX17" fmla="*/ 0 w 3327399"/>
              <a:gd name="connsiteY17" fmla="*/ 3459370 h 6686564"/>
              <a:gd name="connsiteX18" fmla="*/ 0 w 3327399"/>
              <a:gd name="connsiteY18" fmla="*/ 3459370 h 6686564"/>
              <a:gd name="connsiteX19" fmla="*/ 0 w 3327399"/>
              <a:gd name="connsiteY19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3003392 w 3327399"/>
              <a:gd name="connsiteY9" fmla="*/ 5967313 h 6686564"/>
              <a:gd name="connsiteX10" fmla="*/ 2775780 w 3327399"/>
              <a:gd name="connsiteY10" fmla="*/ 5968154 h 6686564"/>
              <a:gd name="connsiteX11" fmla="*/ 1229621 w 3327399"/>
              <a:gd name="connsiteY11" fmla="*/ 6686564 h 6686564"/>
              <a:gd name="connsiteX12" fmla="*/ 1223239 w 3327399"/>
              <a:gd name="connsiteY12" fmla="*/ 6651981 h 6686564"/>
              <a:gd name="connsiteX13" fmla="*/ 1103230 w 3327399"/>
              <a:gd name="connsiteY13" fmla="*/ 5931190 h 6686564"/>
              <a:gd name="connsiteX14" fmla="*/ 227995 w 3327399"/>
              <a:gd name="connsiteY14" fmla="*/ 5930349 h 6686564"/>
              <a:gd name="connsiteX15" fmla="*/ 0 w 3327399"/>
              <a:gd name="connsiteY15" fmla="*/ 5930349 h 6686564"/>
              <a:gd name="connsiteX16" fmla="*/ 0 w 3327399"/>
              <a:gd name="connsiteY16" fmla="*/ 4941958 h 6686564"/>
              <a:gd name="connsiteX17" fmla="*/ 0 w 3327399"/>
              <a:gd name="connsiteY17" fmla="*/ 3459370 h 6686564"/>
              <a:gd name="connsiteX18" fmla="*/ 0 w 3327399"/>
              <a:gd name="connsiteY18" fmla="*/ 3459370 h 6686564"/>
              <a:gd name="connsiteX19" fmla="*/ 0 w 3327399"/>
              <a:gd name="connsiteY19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3003392 w 3327399"/>
              <a:gd name="connsiteY9" fmla="*/ 5967313 h 6686564"/>
              <a:gd name="connsiteX10" fmla="*/ 2775780 w 3327399"/>
              <a:gd name="connsiteY10" fmla="*/ 5968154 h 6686564"/>
              <a:gd name="connsiteX11" fmla="*/ 1229621 w 3327399"/>
              <a:gd name="connsiteY11" fmla="*/ 6686564 h 6686564"/>
              <a:gd name="connsiteX12" fmla="*/ 1986674 w 3327399"/>
              <a:gd name="connsiteY12" fmla="*/ 5968155 h 6686564"/>
              <a:gd name="connsiteX13" fmla="*/ 1103230 w 3327399"/>
              <a:gd name="connsiteY13" fmla="*/ 5931190 h 6686564"/>
              <a:gd name="connsiteX14" fmla="*/ 227995 w 3327399"/>
              <a:gd name="connsiteY14" fmla="*/ 5930349 h 6686564"/>
              <a:gd name="connsiteX15" fmla="*/ 0 w 3327399"/>
              <a:gd name="connsiteY15" fmla="*/ 5930349 h 6686564"/>
              <a:gd name="connsiteX16" fmla="*/ 0 w 3327399"/>
              <a:gd name="connsiteY16" fmla="*/ 4941958 h 6686564"/>
              <a:gd name="connsiteX17" fmla="*/ 0 w 3327399"/>
              <a:gd name="connsiteY17" fmla="*/ 3459370 h 6686564"/>
              <a:gd name="connsiteX18" fmla="*/ 0 w 3327399"/>
              <a:gd name="connsiteY18" fmla="*/ 3459370 h 6686564"/>
              <a:gd name="connsiteX19" fmla="*/ 0 w 3327399"/>
              <a:gd name="connsiteY19" fmla="*/ 0 h 6686564"/>
              <a:gd name="connsiteX0" fmla="*/ 0 w 3327399"/>
              <a:gd name="connsiteY0" fmla="*/ 0 h 6353890"/>
              <a:gd name="connsiteX1" fmla="*/ 554567 w 3327399"/>
              <a:gd name="connsiteY1" fmla="*/ 0 h 6353890"/>
              <a:gd name="connsiteX2" fmla="*/ 554567 w 3327399"/>
              <a:gd name="connsiteY2" fmla="*/ 0 h 6353890"/>
              <a:gd name="connsiteX3" fmla="*/ 1386416 w 3327399"/>
              <a:gd name="connsiteY3" fmla="*/ 0 h 6353890"/>
              <a:gd name="connsiteX4" fmla="*/ 3327399 w 3327399"/>
              <a:gd name="connsiteY4" fmla="*/ 0 h 6353890"/>
              <a:gd name="connsiteX5" fmla="*/ 3327399 w 3327399"/>
              <a:gd name="connsiteY5" fmla="*/ 3459370 h 6353890"/>
              <a:gd name="connsiteX6" fmla="*/ 3327399 w 3327399"/>
              <a:gd name="connsiteY6" fmla="*/ 3459370 h 6353890"/>
              <a:gd name="connsiteX7" fmla="*/ 3327399 w 3327399"/>
              <a:gd name="connsiteY7" fmla="*/ 4941958 h 6353890"/>
              <a:gd name="connsiteX8" fmla="*/ 3327399 w 3327399"/>
              <a:gd name="connsiteY8" fmla="*/ 5930349 h 6353890"/>
              <a:gd name="connsiteX9" fmla="*/ 3003392 w 3327399"/>
              <a:gd name="connsiteY9" fmla="*/ 5967313 h 6353890"/>
              <a:gd name="connsiteX10" fmla="*/ 2775780 w 3327399"/>
              <a:gd name="connsiteY10" fmla="*/ 5968154 h 6353890"/>
              <a:gd name="connsiteX11" fmla="*/ 2481841 w 3327399"/>
              <a:gd name="connsiteY11" fmla="*/ 6353890 h 6353890"/>
              <a:gd name="connsiteX12" fmla="*/ 1986674 w 3327399"/>
              <a:gd name="connsiteY12" fmla="*/ 5968155 h 6353890"/>
              <a:gd name="connsiteX13" fmla="*/ 1103230 w 3327399"/>
              <a:gd name="connsiteY13" fmla="*/ 5931190 h 6353890"/>
              <a:gd name="connsiteX14" fmla="*/ 227995 w 3327399"/>
              <a:gd name="connsiteY14" fmla="*/ 5930349 h 6353890"/>
              <a:gd name="connsiteX15" fmla="*/ 0 w 3327399"/>
              <a:gd name="connsiteY15" fmla="*/ 5930349 h 6353890"/>
              <a:gd name="connsiteX16" fmla="*/ 0 w 3327399"/>
              <a:gd name="connsiteY16" fmla="*/ 4941958 h 6353890"/>
              <a:gd name="connsiteX17" fmla="*/ 0 w 3327399"/>
              <a:gd name="connsiteY17" fmla="*/ 3459370 h 6353890"/>
              <a:gd name="connsiteX18" fmla="*/ 0 w 3327399"/>
              <a:gd name="connsiteY18" fmla="*/ 3459370 h 6353890"/>
              <a:gd name="connsiteX19" fmla="*/ 0 w 3327399"/>
              <a:gd name="connsiteY19" fmla="*/ 0 h 6353890"/>
              <a:gd name="connsiteX0" fmla="*/ 0 w 3327399"/>
              <a:gd name="connsiteY0" fmla="*/ 0 h 6353890"/>
              <a:gd name="connsiteX1" fmla="*/ 554567 w 3327399"/>
              <a:gd name="connsiteY1" fmla="*/ 0 h 6353890"/>
              <a:gd name="connsiteX2" fmla="*/ 554567 w 3327399"/>
              <a:gd name="connsiteY2" fmla="*/ 0 h 6353890"/>
              <a:gd name="connsiteX3" fmla="*/ 1386416 w 3327399"/>
              <a:gd name="connsiteY3" fmla="*/ 0 h 6353890"/>
              <a:gd name="connsiteX4" fmla="*/ 3327399 w 3327399"/>
              <a:gd name="connsiteY4" fmla="*/ 0 h 6353890"/>
              <a:gd name="connsiteX5" fmla="*/ 3327399 w 3327399"/>
              <a:gd name="connsiteY5" fmla="*/ 3459370 h 6353890"/>
              <a:gd name="connsiteX6" fmla="*/ 3327399 w 3327399"/>
              <a:gd name="connsiteY6" fmla="*/ 3459370 h 6353890"/>
              <a:gd name="connsiteX7" fmla="*/ 3327399 w 3327399"/>
              <a:gd name="connsiteY7" fmla="*/ 4941958 h 6353890"/>
              <a:gd name="connsiteX8" fmla="*/ 3327399 w 3327399"/>
              <a:gd name="connsiteY8" fmla="*/ 5930349 h 6353890"/>
              <a:gd name="connsiteX9" fmla="*/ 3003392 w 3327399"/>
              <a:gd name="connsiteY9" fmla="*/ 5967313 h 6353890"/>
              <a:gd name="connsiteX10" fmla="*/ 2775780 w 3327399"/>
              <a:gd name="connsiteY10" fmla="*/ 5968154 h 6353890"/>
              <a:gd name="connsiteX11" fmla="*/ 2481841 w 3327399"/>
              <a:gd name="connsiteY11" fmla="*/ 6353890 h 6353890"/>
              <a:gd name="connsiteX12" fmla="*/ 2400978 w 3327399"/>
              <a:gd name="connsiteY12" fmla="*/ 5931192 h 6353890"/>
              <a:gd name="connsiteX13" fmla="*/ 1103230 w 3327399"/>
              <a:gd name="connsiteY13" fmla="*/ 5931190 h 6353890"/>
              <a:gd name="connsiteX14" fmla="*/ 227995 w 3327399"/>
              <a:gd name="connsiteY14" fmla="*/ 5930349 h 6353890"/>
              <a:gd name="connsiteX15" fmla="*/ 0 w 3327399"/>
              <a:gd name="connsiteY15" fmla="*/ 5930349 h 6353890"/>
              <a:gd name="connsiteX16" fmla="*/ 0 w 3327399"/>
              <a:gd name="connsiteY16" fmla="*/ 4941958 h 6353890"/>
              <a:gd name="connsiteX17" fmla="*/ 0 w 3327399"/>
              <a:gd name="connsiteY17" fmla="*/ 3459370 h 6353890"/>
              <a:gd name="connsiteX18" fmla="*/ 0 w 3327399"/>
              <a:gd name="connsiteY18" fmla="*/ 3459370 h 6353890"/>
              <a:gd name="connsiteX19" fmla="*/ 0 w 3327399"/>
              <a:gd name="connsiteY19" fmla="*/ 0 h 6353890"/>
              <a:gd name="connsiteX0" fmla="*/ 0 w 3327399"/>
              <a:gd name="connsiteY0" fmla="*/ 0 h 6353890"/>
              <a:gd name="connsiteX1" fmla="*/ 554567 w 3327399"/>
              <a:gd name="connsiteY1" fmla="*/ 0 h 6353890"/>
              <a:gd name="connsiteX2" fmla="*/ 554567 w 3327399"/>
              <a:gd name="connsiteY2" fmla="*/ 0 h 6353890"/>
              <a:gd name="connsiteX3" fmla="*/ 1386416 w 3327399"/>
              <a:gd name="connsiteY3" fmla="*/ 0 h 6353890"/>
              <a:gd name="connsiteX4" fmla="*/ 3327399 w 3327399"/>
              <a:gd name="connsiteY4" fmla="*/ 0 h 6353890"/>
              <a:gd name="connsiteX5" fmla="*/ 3327399 w 3327399"/>
              <a:gd name="connsiteY5" fmla="*/ 3459370 h 6353890"/>
              <a:gd name="connsiteX6" fmla="*/ 3327399 w 3327399"/>
              <a:gd name="connsiteY6" fmla="*/ 3459370 h 6353890"/>
              <a:gd name="connsiteX7" fmla="*/ 3327399 w 3327399"/>
              <a:gd name="connsiteY7" fmla="*/ 4941958 h 6353890"/>
              <a:gd name="connsiteX8" fmla="*/ 3327399 w 3327399"/>
              <a:gd name="connsiteY8" fmla="*/ 5930349 h 6353890"/>
              <a:gd name="connsiteX9" fmla="*/ 2775780 w 3327399"/>
              <a:gd name="connsiteY9" fmla="*/ 5968154 h 6353890"/>
              <a:gd name="connsiteX10" fmla="*/ 2481841 w 3327399"/>
              <a:gd name="connsiteY10" fmla="*/ 6353890 h 6353890"/>
              <a:gd name="connsiteX11" fmla="*/ 2400978 w 3327399"/>
              <a:gd name="connsiteY11" fmla="*/ 5931192 h 6353890"/>
              <a:gd name="connsiteX12" fmla="*/ 1103230 w 3327399"/>
              <a:gd name="connsiteY12" fmla="*/ 5931190 h 6353890"/>
              <a:gd name="connsiteX13" fmla="*/ 227995 w 3327399"/>
              <a:gd name="connsiteY13" fmla="*/ 5930349 h 6353890"/>
              <a:gd name="connsiteX14" fmla="*/ 0 w 3327399"/>
              <a:gd name="connsiteY14" fmla="*/ 5930349 h 6353890"/>
              <a:gd name="connsiteX15" fmla="*/ 0 w 3327399"/>
              <a:gd name="connsiteY15" fmla="*/ 4941958 h 6353890"/>
              <a:gd name="connsiteX16" fmla="*/ 0 w 3327399"/>
              <a:gd name="connsiteY16" fmla="*/ 3459370 h 6353890"/>
              <a:gd name="connsiteX17" fmla="*/ 0 w 3327399"/>
              <a:gd name="connsiteY17" fmla="*/ 3459370 h 6353890"/>
              <a:gd name="connsiteX18" fmla="*/ 0 w 3327399"/>
              <a:gd name="connsiteY18" fmla="*/ 0 h 6353890"/>
              <a:gd name="connsiteX0" fmla="*/ 0 w 3327399"/>
              <a:gd name="connsiteY0" fmla="*/ 0 h 6353890"/>
              <a:gd name="connsiteX1" fmla="*/ 554567 w 3327399"/>
              <a:gd name="connsiteY1" fmla="*/ 0 h 6353890"/>
              <a:gd name="connsiteX2" fmla="*/ 554567 w 3327399"/>
              <a:gd name="connsiteY2" fmla="*/ 0 h 6353890"/>
              <a:gd name="connsiteX3" fmla="*/ 1386416 w 3327399"/>
              <a:gd name="connsiteY3" fmla="*/ 0 h 6353890"/>
              <a:gd name="connsiteX4" fmla="*/ 3327399 w 3327399"/>
              <a:gd name="connsiteY4" fmla="*/ 0 h 6353890"/>
              <a:gd name="connsiteX5" fmla="*/ 3327399 w 3327399"/>
              <a:gd name="connsiteY5" fmla="*/ 3459370 h 6353890"/>
              <a:gd name="connsiteX6" fmla="*/ 3327399 w 3327399"/>
              <a:gd name="connsiteY6" fmla="*/ 3459370 h 6353890"/>
              <a:gd name="connsiteX7" fmla="*/ 3327399 w 3327399"/>
              <a:gd name="connsiteY7" fmla="*/ 4941958 h 6353890"/>
              <a:gd name="connsiteX8" fmla="*/ 3327399 w 3327399"/>
              <a:gd name="connsiteY8" fmla="*/ 5930349 h 6353890"/>
              <a:gd name="connsiteX9" fmla="*/ 3031810 w 3327399"/>
              <a:gd name="connsiteY9" fmla="*/ 5931190 h 6353890"/>
              <a:gd name="connsiteX10" fmla="*/ 2481841 w 3327399"/>
              <a:gd name="connsiteY10" fmla="*/ 6353890 h 6353890"/>
              <a:gd name="connsiteX11" fmla="*/ 2400978 w 3327399"/>
              <a:gd name="connsiteY11" fmla="*/ 5931192 h 6353890"/>
              <a:gd name="connsiteX12" fmla="*/ 1103230 w 3327399"/>
              <a:gd name="connsiteY12" fmla="*/ 5931190 h 6353890"/>
              <a:gd name="connsiteX13" fmla="*/ 227995 w 3327399"/>
              <a:gd name="connsiteY13" fmla="*/ 5930349 h 6353890"/>
              <a:gd name="connsiteX14" fmla="*/ 0 w 3327399"/>
              <a:gd name="connsiteY14" fmla="*/ 5930349 h 6353890"/>
              <a:gd name="connsiteX15" fmla="*/ 0 w 3327399"/>
              <a:gd name="connsiteY15" fmla="*/ 4941958 h 6353890"/>
              <a:gd name="connsiteX16" fmla="*/ 0 w 3327399"/>
              <a:gd name="connsiteY16" fmla="*/ 3459370 h 6353890"/>
              <a:gd name="connsiteX17" fmla="*/ 0 w 3327399"/>
              <a:gd name="connsiteY17" fmla="*/ 3459370 h 6353890"/>
              <a:gd name="connsiteX18" fmla="*/ 0 w 3327399"/>
              <a:gd name="connsiteY18" fmla="*/ 0 h 6353890"/>
              <a:gd name="connsiteX0" fmla="*/ 0 w 3327399"/>
              <a:gd name="connsiteY0" fmla="*/ 0 h 6335408"/>
              <a:gd name="connsiteX1" fmla="*/ 554567 w 3327399"/>
              <a:gd name="connsiteY1" fmla="*/ 0 h 6335408"/>
              <a:gd name="connsiteX2" fmla="*/ 554567 w 3327399"/>
              <a:gd name="connsiteY2" fmla="*/ 0 h 6335408"/>
              <a:gd name="connsiteX3" fmla="*/ 1386416 w 3327399"/>
              <a:gd name="connsiteY3" fmla="*/ 0 h 6335408"/>
              <a:gd name="connsiteX4" fmla="*/ 3327399 w 3327399"/>
              <a:gd name="connsiteY4" fmla="*/ 0 h 6335408"/>
              <a:gd name="connsiteX5" fmla="*/ 3327399 w 3327399"/>
              <a:gd name="connsiteY5" fmla="*/ 3459370 h 6335408"/>
              <a:gd name="connsiteX6" fmla="*/ 3327399 w 3327399"/>
              <a:gd name="connsiteY6" fmla="*/ 3459370 h 6335408"/>
              <a:gd name="connsiteX7" fmla="*/ 3327399 w 3327399"/>
              <a:gd name="connsiteY7" fmla="*/ 4941958 h 6335408"/>
              <a:gd name="connsiteX8" fmla="*/ 3327399 w 3327399"/>
              <a:gd name="connsiteY8" fmla="*/ 5930349 h 6335408"/>
              <a:gd name="connsiteX9" fmla="*/ 3031810 w 3327399"/>
              <a:gd name="connsiteY9" fmla="*/ 5931190 h 6335408"/>
              <a:gd name="connsiteX10" fmla="*/ 3012522 w 3327399"/>
              <a:gd name="connsiteY10" fmla="*/ 6335408 h 6335408"/>
              <a:gd name="connsiteX11" fmla="*/ 2400978 w 3327399"/>
              <a:gd name="connsiteY11" fmla="*/ 5931192 h 6335408"/>
              <a:gd name="connsiteX12" fmla="*/ 1103230 w 3327399"/>
              <a:gd name="connsiteY12" fmla="*/ 5931190 h 6335408"/>
              <a:gd name="connsiteX13" fmla="*/ 227995 w 3327399"/>
              <a:gd name="connsiteY13" fmla="*/ 5930349 h 6335408"/>
              <a:gd name="connsiteX14" fmla="*/ 0 w 3327399"/>
              <a:gd name="connsiteY14" fmla="*/ 5930349 h 6335408"/>
              <a:gd name="connsiteX15" fmla="*/ 0 w 3327399"/>
              <a:gd name="connsiteY15" fmla="*/ 4941958 h 6335408"/>
              <a:gd name="connsiteX16" fmla="*/ 0 w 3327399"/>
              <a:gd name="connsiteY16" fmla="*/ 3459370 h 6335408"/>
              <a:gd name="connsiteX17" fmla="*/ 0 w 3327399"/>
              <a:gd name="connsiteY17" fmla="*/ 3459370 h 6335408"/>
              <a:gd name="connsiteX18" fmla="*/ 0 w 3327399"/>
              <a:gd name="connsiteY18" fmla="*/ 0 h 6335408"/>
              <a:gd name="connsiteX0" fmla="*/ 0 w 3327399"/>
              <a:gd name="connsiteY0" fmla="*/ 0 h 6335408"/>
              <a:gd name="connsiteX1" fmla="*/ 554567 w 3327399"/>
              <a:gd name="connsiteY1" fmla="*/ 0 h 6335408"/>
              <a:gd name="connsiteX2" fmla="*/ 554567 w 3327399"/>
              <a:gd name="connsiteY2" fmla="*/ 0 h 6335408"/>
              <a:gd name="connsiteX3" fmla="*/ 1386416 w 3327399"/>
              <a:gd name="connsiteY3" fmla="*/ 0 h 6335408"/>
              <a:gd name="connsiteX4" fmla="*/ 3327399 w 3327399"/>
              <a:gd name="connsiteY4" fmla="*/ 0 h 6335408"/>
              <a:gd name="connsiteX5" fmla="*/ 3327399 w 3327399"/>
              <a:gd name="connsiteY5" fmla="*/ 3459370 h 6335408"/>
              <a:gd name="connsiteX6" fmla="*/ 3327399 w 3327399"/>
              <a:gd name="connsiteY6" fmla="*/ 3459370 h 6335408"/>
              <a:gd name="connsiteX7" fmla="*/ 3327399 w 3327399"/>
              <a:gd name="connsiteY7" fmla="*/ 4941958 h 6335408"/>
              <a:gd name="connsiteX8" fmla="*/ 3327399 w 3327399"/>
              <a:gd name="connsiteY8" fmla="*/ 5930349 h 6335408"/>
              <a:gd name="connsiteX9" fmla="*/ 3031810 w 3327399"/>
              <a:gd name="connsiteY9" fmla="*/ 5931190 h 6335408"/>
              <a:gd name="connsiteX10" fmla="*/ 3012522 w 3327399"/>
              <a:gd name="connsiteY10" fmla="*/ 6335408 h 6335408"/>
              <a:gd name="connsiteX11" fmla="*/ 2801316 w 3327399"/>
              <a:gd name="connsiteY11" fmla="*/ 5911281 h 6335408"/>
              <a:gd name="connsiteX12" fmla="*/ 1103230 w 3327399"/>
              <a:gd name="connsiteY12" fmla="*/ 5931190 h 6335408"/>
              <a:gd name="connsiteX13" fmla="*/ 227995 w 3327399"/>
              <a:gd name="connsiteY13" fmla="*/ 5930349 h 6335408"/>
              <a:gd name="connsiteX14" fmla="*/ 0 w 3327399"/>
              <a:gd name="connsiteY14" fmla="*/ 5930349 h 6335408"/>
              <a:gd name="connsiteX15" fmla="*/ 0 w 3327399"/>
              <a:gd name="connsiteY15" fmla="*/ 4941958 h 6335408"/>
              <a:gd name="connsiteX16" fmla="*/ 0 w 3327399"/>
              <a:gd name="connsiteY16" fmla="*/ 3459370 h 6335408"/>
              <a:gd name="connsiteX17" fmla="*/ 0 w 3327399"/>
              <a:gd name="connsiteY17" fmla="*/ 3459370 h 6335408"/>
              <a:gd name="connsiteX18" fmla="*/ 0 w 3327399"/>
              <a:gd name="connsiteY18" fmla="*/ 0 h 6335408"/>
              <a:gd name="connsiteX0" fmla="*/ 0 w 3327399"/>
              <a:gd name="connsiteY0" fmla="*/ 0 h 6335408"/>
              <a:gd name="connsiteX1" fmla="*/ 554567 w 3327399"/>
              <a:gd name="connsiteY1" fmla="*/ 0 h 6335408"/>
              <a:gd name="connsiteX2" fmla="*/ 554567 w 3327399"/>
              <a:gd name="connsiteY2" fmla="*/ 0 h 6335408"/>
              <a:gd name="connsiteX3" fmla="*/ 1386416 w 3327399"/>
              <a:gd name="connsiteY3" fmla="*/ 0 h 6335408"/>
              <a:gd name="connsiteX4" fmla="*/ 3327399 w 3327399"/>
              <a:gd name="connsiteY4" fmla="*/ 0 h 6335408"/>
              <a:gd name="connsiteX5" fmla="*/ 3327399 w 3327399"/>
              <a:gd name="connsiteY5" fmla="*/ 3459370 h 6335408"/>
              <a:gd name="connsiteX6" fmla="*/ 3327399 w 3327399"/>
              <a:gd name="connsiteY6" fmla="*/ 3459370 h 6335408"/>
              <a:gd name="connsiteX7" fmla="*/ 3327399 w 3327399"/>
              <a:gd name="connsiteY7" fmla="*/ 4941958 h 6335408"/>
              <a:gd name="connsiteX8" fmla="*/ 3327399 w 3327399"/>
              <a:gd name="connsiteY8" fmla="*/ 5930349 h 6335408"/>
              <a:gd name="connsiteX9" fmla="*/ 3031810 w 3327399"/>
              <a:gd name="connsiteY9" fmla="*/ 5931190 h 6335408"/>
              <a:gd name="connsiteX10" fmla="*/ 3012522 w 3327399"/>
              <a:gd name="connsiteY10" fmla="*/ 6335408 h 6335408"/>
              <a:gd name="connsiteX11" fmla="*/ 2066335 w 3327399"/>
              <a:gd name="connsiteY11" fmla="*/ 5886194 h 6335408"/>
              <a:gd name="connsiteX12" fmla="*/ 1103230 w 3327399"/>
              <a:gd name="connsiteY12" fmla="*/ 5931190 h 6335408"/>
              <a:gd name="connsiteX13" fmla="*/ 227995 w 3327399"/>
              <a:gd name="connsiteY13" fmla="*/ 5930349 h 6335408"/>
              <a:gd name="connsiteX14" fmla="*/ 0 w 3327399"/>
              <a:gd name="connsiteY14" fmla="*/ 5930349 h 6335408"/>
              <a:gd name="connsiteX15" fmla="*/ 0 w 3327399"/>
              <a:gd name="connsiteY15" fmla="*/ 4941958 h 6335408"/>
              <a:gd name="connsiteX16" fmla="*/ 0 w 3327399"/>
              <a:gd name="connsiteY16" fmla="*/ 3459370 h 6335408"/>
              <a:gd name="connsiteX17" fmla="*/ 0 w 3327399"/>
              <a:gd name="connsiteY17" fmla="*/ 3459370 h 6335408"/>
              <a:gd name="connsiteX18" fmla="*/ 0 w 3327399"/>
              <a:gd name="connsiteY18" fmla="*/ 0 h 6335408"/>
              <a:gd name="connsiteX0" fmla="*/ 0 w 3327399"/>
              <a:gd name="connsiteY0" fmla="*/ 0 h 5931190"/>
              <a:gd name="connsiteX1" fmla="*/ 554567 w 3327399"/>
              <a:gd name="connsiteY1" fmla="*/ 0 h 5931190"/>
              <a:gd name="connsiteX2" fmla="*/ 554567 w 3327399"/>
              <a:gd name="connsiteY2" fmla="*/ 0 h 5931190"/>
              <a:gd name="connsiteX3" fmla="*/ 1386416 w 3327399"/>
              <a:gd name="connsiteY3" fmla="*/ 0 h 5931190"/>
              <a:gd name="connsiteX4" fmla="*/ 3327399 w 3327399"/>
              <a:gd name="connsiteY4" fmla="*/ 0 h 5931190"/>
              <a:gd name="connsiteX5" fmla="*/ 3327399 w 3327399"/>
              <a:gd name="connsiteY5" fmla="*/ 3459370 h 5931190"/>
              <a:gd name="connsiteX6" fmla="*/ 3327399 w 3327399"/>
              <a:gd name="connsiteY6" fmla="*/ 3459370 h 5931190"/>
              <a:gd name="connsiteX7" fmla="*/ 3327399 w 3327399"/>
              <a:gd name="connsiteY7" fmla="*/ 4941958 h 5931190"/>
              <a:gd name="connsiteX8" fmla="*/ 3327399 w 3327399"/>
              <a:gd name="connsiteY8" fmla="*/ 5930349 h 5931190"/>
              <a:gd name="connsiteX9" fmla="*/ 3031810 w 3327399"/>
              <a:gd name="connsiteY9" fmla="*/ 5931190 h 5931190"/>
              <a:gd name="connsiteX10" fmla="*/ 2418444 w 3327399"/>
              <a:gd name="connsiteY10" fmla="*/ 5908928 h 5931190"/>
              <a:gd name="connsiteX11" fmla="*/ 2066335 w 3327399"/>
              <a:gd name="connsiteY11" fmla="*/ 5886194 h 5931190"/>
              <a:gd name="connsiteX12" fmla="*/ 1103230 w 3327399"/>
              <a:gd name="connsiteY12" fmla="*/ 5931190 h 5931190"/>
              <a:gd name="connsiteX13" fmla="*/ 227995 w 3327399"/>
              <a:gd name="connsiteY13" fmla="*/ 5930349 h 5931190"/>
              <a:gd name="connsiteX14" fmla="*/ 0 w 3327399"/>
              <a:gd name="connsiteY14" fmla="*/ 5930349 h 5931190"/>
              <a:gd name="connsiteX15" fmla="*/ 0 w 3327399"/>
              <a:gd name="connsiteY15" fmla="*/ 4941958 h 5931190"/>
              <a:gd name="connsiteX16" fmla="*/ 0 w 3327399"/>
              <a:gd name="connsiteY16" fmla="*/ 3459370 h 5931190"/>
              <a:gd name="connsiteX17" fmla="*/ 0 w 3327399"/>
              <a:gd name="connsiteY17" fmla="*/ 3459370 h 5931190"/>
              <a:gd name="connsiteX18" fmla="*/ 0 w 3327399"/>
              <a:gd name="connsiteY18" fmla="*/ 0 h 5931190"/>
              <a:gd name="connsiteX0" fmla="*/ 0 w 3327399"/>
              <a:gd name="connsiteY0" fmla="*/ 0 h 5931190"/>
              <a:gd name="connsiteX1" fmla="*/ 554567 w 3327399"/>
              <a:gd name="connsiteY1" fmla="*/ 0 h 5931190"/>
              <a:gd name="connsiteX2" fmla="*/ 554567 w 3327399"/>
              <a:gd name="connsiteY2" fmla="*/ 0 h 5931190"/>
              <a:gd name="connsiteX3" fmla="*/ 1386416 w 3327399"/>
              <a:gd name="connsiteY3" fmla="*/ 0 h 5931190"/>
              <a:gd name="connsiteX4" fmla="*/ 3327399 w 3327399"/>
              <a:gd name="connsiteY4" fmla="*/ 0 h 5931190"/>
              <a:gd name="connsiteX5" fmla="*/ 3327399 w 3327399"/>
              <a:gd name="connsiteY5" fmla="*/ 3459370 h 5931190"/>
              <a:gd name="connsiteX6" fmla="*/ 3327399 w 3327399"/>
              <a:gd name="connsiteY6" fmla="*/ 3459370 h 5931190"/>
              <a:gd name="connsiteX7" fmla="*/ 3327399 w 3327399"/>
              <a:gd name="connsiteY7" fmla="*/ 4941958 h 5931190"/>
              <a:gd name="connsiteX8" fmla="*/ 3327399 w 3327399"/>
              <a:gd name="connsiteY8" fmla="*/ 5930349 h 5931190"/>
              <a:gd name="connsiteX9" fmla="*/ 2559594 w 3327399"/>
              <a:gd name="connsiteY9" fmla="*/ 5906103 h 5931190"/>
              <a:gd name="connsiteX10" fmla="*/ 2418444 w 3327399"/>
              <a:gd name="connsiteY10" fmla="*/ 5908928 h 5931190"/>
              <a:gd name="connsiteX11" fmla="*/ 2066335 w 3327399"/>
              <a:gd name="connsiteY11" fmla="*/ 5886194 h 5931190"/>
              <a:gd name="connsiteX12" fmla="*/ 1103230 w 3327399"/>
              <a:gd name="connsiteY12" fmla="*/ 5931190 h 5931190"/>
              <a:gd name="connsiteX13" fmla="*/ 227995 w 3327399"/>
              <a:gd name="connsiteY13" fmla="*/ 5930349 h 5931190"/>
              <a:gd name="connsiteX14" fmla="*/ 0 w 3327399"/>
              <a:gd name="connsiteY14" fmla="*/ 5930349 h 5931190"/>
              <a:gd name="connsiteX15" fmla="*/ 0 w 3327399"/>
              <a:gd name="connsiteY15" fmla="*/ 4941958 h 5931190"/>
              <a:gd name="connsiteX16" fmla="*/ 0 w 3327399"/>
              <a:gd name="connsiteY16" fmla="*/ 3459370 h 5931190"/>
              <a:gd name="connsiteX17" fmla="*/ 0 w 3327399"/>
              <a:gd name="connsiteY17" fmla="*/ 3459370 h 5931190"/>
              <a:gd name="connsiteX18" fmla="*/ 0 w 3327399"/>
              <a:gd name="connsiteY18" fmla="*/ 0 h 5931190"/>
              <a:gd name="connsiteX0" fmla="*/ 0 w 3327399"/>
              <a:gd name="connsiteY0" fmla="*/ 0 h 6736798"/>
              <a:gd name="connsiteX1" fmla="*/ 554567 w 3327399"/>
              <a:gd name="connsiteY1" fmla="*/ 0 h 6736798"/>
              <a:gd name="connsiteX2" fmla="*/ 554567 w 3327399"/>
              <a:gd name="connsiteY2" fmla="*/ 0 h 6736798"/>
              <a:gd name="connsiteX3" fmla="*/ 1386416 w 3327399"/>
              <a:gd name="connsiteY3" fmla="*/ 0 h 6736798"/>
              <a:gd name="connsiteX4" fmla="*/ 3327399 w 3327399"/>
              <a:gd name="connsiteY4" fmla="*/ 0 h 6736798"/>
              <a:gd name="connsiteX5" fmla="*/ 3327399 w 3327399"/>
              <a:gd name="connsiteY5" fmla="*/ 3459370 h 6736798"/>
              <a:gd name="connsiteX6" fmla="*/ 3327399 w 3327399"/>
              <a:gd name="connsiteY6" fmla="*/ 3459370 h 6736798"/>
              <a:gd name="connsiteX7" fmla="*/ 3327399 w 3327399"/>
              <a:gd name="connsiteY7" fmla="*/ 4941958 h 6736798"/>
              <a:gd name="connsiteX8" fmla="*/ 3327399 w 3327399"/>
              <a:gd name="connsiteY8" fmla="*/ 5930349 h 6736798"/>
              <a:gd name="connsiteX9" fmla="*/ 2559594 w 3327399"/>
              <a:gd name="connsiteY9" fmla="*/ 5906103 h 6736798"/>
              <a:gd name="connsiteX10" fmla="*/ 2365129 w 3327399"/>
              <a:gd name="connsiteY10" fmla="*/ 6736798 h 6736798"/>
              <a:gd name="connsiteX11" fmla="*/ 2066335 w 3327399"/>
              <a:gd name="connsiteY11" fmla="*/ 5886194 h 6736798"/>
              <a:gd name="connsiteX12" fmla="*/ 1103230 w 3327399"/>
              <a:gd name="connsiteY12" fmla="*/ 5931190 h 6736798"/>
              <a:gd name="connsiteX13" fmla="*/ 227995 w 3327399"/>
              <a:gd name="connsiteY13" fmla="*/ 5930349 h 6736798"/>
              <a:gd name="connsiteX14" fmla="*/ 0 w 3327399"/>
              <a:gd name="connsiteY14" fmla="*/ 5930349 h 6736798"/>
              <a:gd name="connsiteX15" fmla="*/ 0 w 3327399"/>
              <a:gd name="connsiteY15" fmla="*/ 4941958 h 6736798"/>
              <a:gd name="connsiteX16" fmla="*/ 0 w 3327399"/>
              <a:gd name="connsiteY16" fmla="*/ 3459370 h 6736798"/>
              <a:gd name="connsiteX17" fmla="*/ 0 w 3327399"/>
              <a:gd name="connsiteY17" fmla="*/ 3459370 h 6736798"/>
              <a:gd name="connsiteX18" fmla="*/ 0 w 3327399"/>
              <a:gd name="connsiteY18" fmla="*/ 0 h 6736798"/>
              <a:gd name="connsiteX0" fmla="*/ 0 w 3327399"/>
              <a:gd name="connsiteY0" fmla="*/ 0 h 6736798"/>
              <a:gd name="connsiteX1" fmla="*/ 554567 w 3327399"/>
              <a:gd name="connsiteY1" fmla="*/ 0 h 6736798"/>
              <a:gd name="connsiteX2" fmla="*/ 554567 w 3327399"/>
              <a:gd name="connsiteY2" fmla="*/ 0 h 6736798"/>
              <a:gd name="connsiteX3" fmla="*/ 1386416 w 3327399"/>
              <a:gd name="connsiteY3" fmla="*/ 0 h 6736798"/>
              <a:gd name="connsiteX4" fmla="*/ 3327399 w 3327399"/>
              <a:gd name="connsiteY4" fmla="*/ 0 h 6736798"/>
              <a:gd name="connsiteX5" fmla="*/ 3327399 w 3327399"/>
              <a:gd name="connsiteY5" fmla="*/ 3459370 h 6736798"/>
              <a:gd name="connsiteX6" fmla="*/ 3327399 w 3327399"/>
              <a:gd name="connsiteY6" fmla="*/ 3459370 h 6736798"/>
              <a:gd name="connsiteX7" fmla="*/ 3327399 w 3327399"/>
              <a:gd name="connsiteY7" fmla="*/ 4941958 h 6736798"/>
              <a:gd name="connsiteX8" fmla="*/ 3327399 w 3327399"/>
              <a:gd name="connsiteY8" fmla="*/ 5930349 h 6736798"/>
              <a:gd name="connsiteX9" fmla="*/ 2559594 w 3327399"/>
              <a:gd name="connsiteY9" fmla="*/ 5906103 h 6736798"/>
              <a:gd name="connsiteX10" fmla="*/ 2365129 w 3327399"/>
              <a:gd name="connsiteY10" fmla="*/ 6736798 h 6736798"/>
              <a:gd name="connsiteX11" fmla="*/ 2275786 w 3327399"/>
              <a:gd name="connsiteY11" fmla="*/ 5961453 h 6736798"/>
              <a:gd name="connsiteX12" fmla="*/ 1103230 w 3327399"/>
              <a:gd name="connsiteY12" fmla="*/ 5931190 h 6736798"/>
              <a:gd name="connsiteX13" fmla="*/ 227995 w 3327399"/>
              <a:gd name="connsiteY13" fmla="*/ 5930349 h 6736798"/>
              <a:gd name="connsiteX14" fmla="*/ 0 w 3327399"/>
              <a:gd name="connsiteY14" fmla="*/ 5930349 h 6736798"/>
              <a:gd name="connsiteX15" fmla="*/ 0 w 3327399"/>
              <a:gd name="connsiteY15" fmla="*/ 4941958 h 6736798"/>
              <a:gd name="connsiteX16" fmla="*/ 0 w 3327399"/>
              <a:gd name="connsiteY16" fmla="*/ 3459370 h 6736798"/>
              <a:gd name="connsiteX17" fmla="*/ 0 w 3327399"/>
              <a:gd name="connsiteY17" fmla="*/ 3459370 h 6736798"/>
              <a:gd name="connsiteX18" fmla="*/ 0 w 3327399"/>
              <a:gd name="connsiteY18" fmla="*/ 0 h 6736798"/>
              <a:gd name="connsiteX0" fmla="*/ 0 w 3327399"/>
              <a:gd name="connsiteY0" fmla="*/ 0 h 5961453"/>
              <a:gd name="connsiteX1" fmla="*/ 554567 w 3327399"/>
              <a:gd name="connsiteY1" fmla="*/ 0 h 5961453"/>
              <a:gd name="connsiteX2" fmla="*/ 554567 w 3327399"/>
              <a:gd name="connsiteY2" fmla="*/ 0 h 5961453"/>
              <a:gd name="connsiteX3" fmla="*/ 1386416 w 3327399"/>
              <a:gd name="connsiteY3" fmla="*/ 0 h 5961453"/>
              <a:gd name="connsiteX4" fmla="*/ 3327399 w 3327399"/>
              <a:gd name="connsiteY4" fmla="*/ 0 h 5961453"/>
              <a:gd name="connsiteX5" fmla="*/ 3327399 w 3327399"/>
              <a:gd name="connsiteY5" fmla="*/ 3459370 h 5961453"/>
              <a:gd name="connsiteX6" fmla="*/ 3327399 w 3327399"/>
              <a:gd name="connsiteY6" fmla="*/ 3459370 h 5961453"/>
              <a:gd name="connsiteX7" fmla="*/ 3327399 w 3327399"/>
              <a:gd name="connsiteY7" fmla="*/ 4941958 h 5961453"/>
              <a:gd name="connsiteX8" fmla="*/ 3327399 w 3327399"/>
              <a:gd name="connsiteY8" fmla="*/ 5930349 h 5961453"/>
              <a:gd name="connsiteX9" fmla="*/ 2559594 w 3327399"/>
              <a:gd name="connsiteY9" fmla="*/ 5906103 h 5961453"/>
              <a:gd name="connsiteX10" fmla="*/ 2275786 w 3327399"/>
              <a:gd name="connsiteY10" fmla="*/ 5961453 h 5961453"/>
              <a:gd name="connsiteX11" fmla="*/ 1103230 w 3327399"/>
              <a:gd name="connsiteY11" fmla="*/ 5931190 h 5961453"/>
              <a:gd name="connsiteX12" fmla="*/ 227995 w 3327399"/>
              <a:gd name="connsiteY12" fmla="*/ 5930349 h 5961453"/>
              <a:gd name="connsiteX13" fmla="*/ 0 w 3327399"/>
              <a:gd name="connsiteY13" fmla="*/ 5930349 h 5961453"/>
              <a:gd name="connsiteX14" fmla="*/ 0 w 3327399"/>
              <a:gd name="connsiteY14" fmla="*/ 4941958 h 5961453"/>
              <a:gd name="connsiteX15" fmla="*/ 0 w 3327399"/>
              <a:gd name="connsiteY15" fmla="*/ 3459370 h 5961453"/>
              <a:gd name="connsiteX16" fmla="*/ 0 w 3327399"/>
              <a:gd name="connsiteY16" fmla="*/ 3459370 h 5961453"/>
              <a:gd name="connsiteX17" fmla="*/ 0 w 3327399"/>
              <a:gd name="connsiteY17" fmla="*/ 0 h 5961453"/>
              <a:gd name="connsiteX0" fmla="*/ 0 w 3327399"/>
              <a:gd name="connsiteY0" fmla="*/ 0 h 5931189"/>
              <a:gd name="connsiteX1" fmla="*/ 554567 w 3327399"/>
              <a:gd name="connsiteY1" fmla="*/ 0 h 5931189"/>
              <a:gd name="connsiteX2" fmla="*/ 554567 w 3327399"/>
              <a:gd name="connsiteY2" fmla="*/ 0 h 5931189"/>
              <a:gd name="connsiteX3" fmla="*/ 1386416 w 3327399"/>
              <a:gd name="connsiteY3" fmla="*/ 0 h 5931189"/>
              <a:gd name="connsiteX4" fmla="*/ 3327399 w 3327399"/>
              <a:gd name="connsiteY4" fmla="*/ 0 h 5931189"/>
              <a:gd name="connsiteX5" fmla="*/ 3327399 w 3327399"/>
              <a:gd name="connsiteY5" fmla="*/ 3459370 h 5931189"/>
              <a:gd name="connsiteX6" fmla="*/ 3327399 w 3327399"/>
              <a:gd name="connsiteY6" fmla="*/ 3459370 h 5931189"/>
              <a:gd name="connsiteX7" fmla="*/ 3327399 w 3327399"/>
              <a:gd name="connsiteY7" fmla="*/ 4941958 h 5931189"/>
              <a:gd name="connsiteX8" fmla="*/ 3327399 w 3327399"/>
              <a:gd name="connsiteY8" fmla="*/ 5930349 h 5931189"/>
              <a:gd name="connsiteX9" fmla="*/ 2559594 w 3327399"/>
              <a:gd name="connsiteY9" fmla="*/ 5906103 h 5931189"/>
              <a:gd name="connsiteX10" fmla="*/ 1103230 w 3327399"/>
              <a:gd name="connsiteY10" fmla="*/ 5931190 h 5931189"/>
              <a:gd name="connsiteX11" fmla="*/ 227995 w 3327399"/>
              <a:gd name="connsiteY11" fmla="*/ 5930349 h 5931189"/>
              <a:gd name="connsiteX12" fmla="*/ 0 w 3327399"/>
              <a:gd name="connsiteY12" fmla="*/ 5930349 h 5931189"/>
              <a:gd name="connsiteX13" fmla="*/ 0 w 3327399"/>
              <a:gd name="connsiteY13" fmla="*/ 4941958 h 5931189"/>
              <a:gd name="connsiteX14" fmla="*/ 0 w 3327399"/>
              <a:gd name="connsiteY14" fmla="*/ 3459370 h 5931189"/>
              <a:gd name="connsiteX15" fmla="*/ 0 w 3327399"/>
              <a:gd name="connsiteY15" fmla="*/ 3459370 h 5931189"/>
              <a:gd name="connsiteX16" fmla="*/ 0 w 3327399"/>
              <a:gd name="connsiteY16" fmla="*/ 0 h 5931189"/>
              <a:gd name="connsiteX0" fmla="*/ 0 w 3327399"/>
              <a:gd name="connsiteY0" fmla="*/ 0 h 5931189"/>
              <a:gd name="connsiteX1" fmla="*/ 554567 w 3327399"/>
              <a:gd name="connsiteY1" fmla="*/ 0 h 5931189"/>
              <a:gd name="connsiteX2" fmla="*/ 554567 w 3327399"/>
              <a:gd name="connsiteY2" fmla="*/ 0 h 5931189"/>
              <a:gd name="connsiteX3" fmla="*/ 1386416 w 3327399"/>
              <a:gd name="connsiteY3" fmla="*/ 0 h 5931189"/>
              <a:gd name="connsiteX4" fmla="*/ 3327399 w 3327399"/>
              <a:gd name="connsiteY4" fmla="*/ 0 h 5931189"/>
              <a:gd name="connsiteX5" fmla="*/ 3327399 w 3327399"/>
              <a:gd name="connsiteY5" fmla="*/ 3459370 h 5931189"/>
              <a:gd name="connsiteX6" fmla="*/ 3327399 w 3327399"/>
              <a:gd name="connsiteY6" fmla="*/ 3459370 h 5931189"/>
              <a:gd name="connsiteX7" fmla="*/ 3327399 w 3327399"/>
              <a:gd name="connsiteY7" fmla="*/ 4941958 h 5931189"/>
              <a:gd name="connsiteX8" fmla="*/ 3327399 w 3327399"/>
              <a:gd name="connsiteY8" fmla="*/ 5930349 h 5931189"/>
              <a:gd name="connsiteX9" fmla="*/ 1103230 w 3327399"/>
              <a:gd name="connsiteY9" fmla="*/ 5931190 h 5931189"/>
              <a:gd name="connsiteX10" fmla="*/ 227995 w 3327399"/>
              <a:gd name="connsiteY10" fmla="*/ 5930349 h 5931189"/>
              <a:gd name="connsiteX11" fmla="*/ 0 w 3327399"/>
              <a:gd name="connsiteY11" fmla="*/ 5930349 h 5931189"/>
              <a:gd name="connsiteX12" fmla="*/ 0 w 3327399"/>
              <a:gd name="connsiteY12" fmla="*/ 4941958 h 5931189"/>
              <a:gd name="connsiteX13" fmla="*/ 0 w 3327399"/>
              <a:gd name="connsiteY13" fmla="*/ 3459370 h 5931189"/>
              <a:gd name="connsiteX14" fmla="*/ 0 w 3327399"/>
              <a:gd name="connsiteY14" fmla="*/ 3459370 h 5931189"/>
              <a:gd name="connsiteX15" fmla="*/ 0 w 3327399"/>
              <a:gd name="connsiteY15" fmla="*/ 0 h 5931189"/>
              <a:gd name="connsiteX0" fmla="*/ 0 w 3327399"/>
              <a:gd name="connsiteY0" fmla="*/ 0 h 5930349"/>
              <a:gd name="connsiteX1" fmla="*/ 554567 w 3327399"/>
              <a:gd name="connsiteY1" fmla="*/ 0 h 5930349"/>
              <a:gd name="connsiteX2" fmla="*/ 554567 w 3327399"/>
              <a:gd name="connsiteY2" fmla="*/ 0 h 5930349"/>
              <a:gd name="connsiteX3" fmla="*/ 1386416 w 3327399"/>
              <a:gd name="connsiteY3" fmla="*/ 0 h 5930349"/>
              <a:gd name="connsiteX4" fmla="*/ 3327399 w 3327399"/>
              <a:gd name="connsiteY4" fmla="*/ 0 h 5930349"/>
              <a:gd name="connsiteX5" fmla="*/ 3327399 w 3327399"/>
              <a:gd name="connsiteY5" fmla="*/ 3459370 h 5930349"/>
              <a:gd name="connsiteX6" fmla="*/ 3327399 w 3327399"/>
              <a:gd name="connsiteY6" fmla="*/ 3459370 h 5930349"/>
              <a:gd name="connsiteX7" fmla="*/ 3327399 w 3327399"/>
              <a:gd name="connsiteY7" fmla="*/ 4941958 h 5930349"/>
              <a:gd name="connsiteX8" fmla="*/ 3327399 w 3327399"/>
              <a:gd name="connsiteY8" fmla="*/ 5930349 h 5930349"/>
              <a:gd name="connsiteX9" fmla="*/ 227995 w 3327399"/>
              <a:gd name="connsiteY9" fmla="*/ 5930349 h 5930349"/>
              <a:gd name="connsiteX10" fmla="*/ 0 w 3327399"/>
              <a:gd name="connsiteY10" fmla="*/ 5930349 h 5930349"/>
              <a:gd name="connsiteX11" fmla="*/ 0 w 3327399"/>
              <a:gd name="connsiteY11" fmla="*/ 4941958 h 5930349"/>
              <a:gd name="connsiteX12" fmla="*/ 0 w 3327399"/>
              <a:gd name="connsiteY12" fmla="*/ 3459370 h 5930349"/>
              <a:gd name="connsiteX13" fmla="*/ 0 w 3327399"/>
              <a:gd name="connsiteY13" fmla="*/ 3459370 h 5930349"/>
              <a:gd name="connsiteX14" fmla="*/ 0 w 3327399"/>
              <a:gd name="connsiteY14" fmla="*/ 0 h 5930349"/>
              <a:gd name="connsiteX0" fmla="*/ 0 w 3327399"/>
              <a:gd name="connsiteY0" fmla="*/ 0 h 5930349"/>
              <a:gd name="connsiteX1" fmla="*/ 554567 w 3327399"/>
              <a:gd name="connsiteY1" fmla="*/ 0 h 5930349"/>
              <a:gd name="connsiteX2" fmla="*/ 554567 w 3327399"/>
              <a:gd name="connsiteY2" fmla="*/ 0 h 5930349"/>
              <a:gd name="connsiteX3" fmla="*/ 1386416 w 3327399"/>
              <a:gd name="connsiteY3" fmla="*/ 0 h 5930349"/>
              <a:gd name="connsiteX4" fmla="*/ 3327399 w 3327399"/>
              <a:gd name="connsiteY4" fmla="*/ 0 h 5930349"/>
              <a:gd name="connsiteX5" fmla="*/ 3327399 w 3327399"/>
              <a:gd name="connsiteY5" fmla="*/ 3459370 h 5930349"/>
              <a:gd name="connsiteX6" fmla="*/ 3327399 w 3327399"/>
              <a:gd name="connsiteY6" fmla="*/ 3459370 h 5930349"/>
              <a:gd name="connsiteX7" fmla="*/ 3327399 w 3327399"/>
              <a:gd name="connsiteY7" fmla="*/ 4941958 h 5930349"/>
              <a:gd name="connsiteX8" fmla="*/ 3327399 w 3327399"/>
              <a:gd name="connsiteY8" fmla="*/ 5930349 h 5930349"/>
              <a:gd name="connsiteX9" fmla="*/ 0 w 3327399"/>
              <a:gd name="connsiteY9" fmla="*/ 5930349 h 5930349"/>
              <a:gd name="connsiteX10" fmla="*/ 0 w 3327399"/>
              <a:gd name="connsiteY10" fmla="*/ 4941958 h 5930349"/>
              <a:gd name="connsiteX11" fmla="*/ 0 w 3327399"/>
              <a:gd name="connsiteY11" fmla="*/ 3459370 h 5930349"/>
              <a:gd name="connsiteX12" fmla="*/ 0 w 3327399"/>
              <a:gd name="connsiteY12" fmla="*/ 3459370 h 5930349"/>
              <a:gd name="connsiteX13" fmla="*/ 0 w 3327399"/>
              <a:gd name="connsiteY13" fmla="*/ 0 h 5930349"/>
              <a:gd name="connsiteX0" fmla="*/ 0 w 3327399"/>
              <a:gd name="connsiteY0" fmla="*/ 0 h 5930349"/>
              <a:gd name="connsiteX1" fmla="*/ 554567 w 3327399"/>
              <a:gd name="connsiteY1" fmla="*/ 0 h 5930349"/>
              <a:gd name="connsiteX2" fmla="*/ 1386416 w 3327399"/>
              <a:gd name="connsiteY2" fmla="*/ 0 h 5930349"/>
              <a:gd name="connsiteX3" fmla="*/ 3327399 w 3327399"/>
              <a:gd name="connsiteY3" fmla="*/ 0 h 5930349"/>
              <a:gd name="connsiteX4" fmla="*/ 3327399 w 3327399"/>
              <a:gd name="connsiteY4" fmla="*/ 3459370 h 5930349"/>
              <a:gd name="connsiteX5" fmla="*/ 3327399 w 3327399"/>
              <a:gd name="connsiteY5" fmla="*/ 3459370 h 5930349"/>
              <a:gd name="connsiteX6" fmla="*/ 3327399 w 3327399"/>
              <a:gd name="connsiteY6" fmla="*/ 4941958 h 5930349"/>
              <a:gd name="connsiteX7" fmla="*/ 3327399 w 3327399"/>
              <a:gd name="connsiteY7" fmla="*/ 5930349 h 5930349"/>
              <a:gd name="connsiteX8" fmla="*/ 0 w 3327399"/>
              <a:gd name="connsiteY8" fmla="*/ 5930349 h 5930349"/>
              <a:gd name="connsiteX9" fmla="*/ 0 w 3327399"/>
              <a:gd name="connsiteY9" fmla="*/ 4941958 h 5930349"/>
              <a:gd name="connsiteX10" fmla="*/ 0 w 3327399"/>
              <a:gd name="connsiteY10" fmla="*/ 3459370 h 5930349"/>
              <a:gd name="connsiteX11" fmla="*/ 0 w 3327399"/>
              <a:gd name="connsiteY11" fmla="*/ 3459370 h 5930349"/>
              <a:gd name="connsiteX12" fmla="*/ 0 w 3327399"/>
              <a:gd name="connsiteY12" fmla="*/ 0 h 5930349"/>
              <a:gd name="connsiteX0" fmla="*/ 0 w 3327399"/>
              <a:gd name="connsiteY0" fmla="*/ 0 h 5930349"/>
              <a:gd name="connsiteX1" fmla="*/ 554567 w 3327399"/>
              <a:gd name="connsiteY1" fmla="*/ 0 h 5930349"/>
              <a:gd name="connsiteX2" fmla="*/ 3327399 w 3327399"/>
              <a:gd name="connsiteY2" fmla="*/ 0 h 5930349"/>
              <a:gd name="connsiteX3" fmla="*/ 3327399 w 3327399"/>
              <a:gd name="connsiteY3" fmla="*/ 3459370 h 5930349"/>
              <a:gd name="connsiteX4" fmla="*/ 3327399 w 3327399"/>
              <a:gd name="connsiteY4" fmla="*/ 3459370 h 5930349"/>
              <a:gd name="connsiteX5" fmla="*/ 3327399 w 3327399"/>
              <a:gd name="connsiteY5" fmla="*/ 4941958 h 5930349"/>
              <a:gd name="connsiteX6" fmla="*/ 3327399 w 3327399"/>
              <a:gd name="connsiteY6" fmla="*/ 5930349 h 5930349"/>
              <a:gd name="connsiteX7" fmla="*/ 0 w 3327399"/>
              <a:gd name="connsiteY7" fmla="*/ 5930349 h 5930349"/>
              <a:gd name="connsiteX8" fmla="*/ 0 w 3327399"/>
              <a:gd name="connsiteY8" fmla="*/ 4941958 h 5930349"/>
              <a:gd name="connsiteX9" fmla="*/ 0 w 3327399"/>
              <a:gd name="connsiteY9" fmla="*/ 3459370 h 5930349"/>
              <a:gd name="connsiteX10" fmla="*/ 0 w 3327399"/>
              <a:gd name="connsiteY10" fmla="*/ 3459370 h 5930349"/>
              <a:gd name="connsiteX11" fmla="*/ 0 w 3327399"/>
              <a:gd name="connsiteY11" fmla="*/ 0 h 5930349"/>
              <a:gd name="connsiteX0" fmla="*/ 0 w 3327399"/>
              <a:gd name="connsiteY0" fmla="*/ 0 h 5930349"/>
              <a:gd name="connsiteX1" fmla="*/ 3327399 w 3327399"/>
              <a:gd name="connsiteY1" fmla="*/ 0 h 5930349"/>
              <a:gd name="connsiteX2" fmla="*/ 3327399 w 3327399"/>
              <a:gd name="connsiteY2" fmla="*/ 3459370 h 5930349"/>
              <a:gd name="connsiteX3" fmla="*/ 3327399 w 3327399"/>
              <a:gd name="connsiteY3" fmla="*/ 3459370 h 5930349"/>
              <a:gd name="connsiteX4" fmla="*/ 3327399 w 3327399"/>
              <a:gd name="connsiteY4" fmla="*/ 4941958 h 5930349"/>
              <a:gd name="connsiteX5" fmla="*/ 3327399 w 3327399"/>
              <a:gd name="connsiteY5" fmla="*/ 5930349 h 5930349"/>
              <a:gd name="connsiteX6" fmla="*/ 0 w 3327399"/>
              <a:gd name="connsiteY6" fmla="*/ 5930349 h 5930349"/>
              <a:gd name="connsiteX7" fmla="*/ 0 w 3327399"/>
              <a:gd name="connsiteY7" fmla="*/ 4941958 h 5930349"/>
              <a:gd name="connsiteX8" fmla="*/ 0 w 3327399"/>
              <a:gd name="connsiteY8" fmla="*/ 3459370 h 5930349"/>
              <a:gd name="connsiteX9" fmla="*/ 0 w 3327399"/>
              <a:gd name="connsiteY9" fmla="*/ 3459370 h 5930349"/>
              <a:gd name="connsiteX10" fmla="*/ 0 w 3327399"/>
              <a:gd name="connsiteY10" fmla="*/ 0 h 5930349"/>
              <a:gd name="connsiteX0" fmla="*/ 0 w 3327399"/>
              <a:gd name="connsiteY0" fmla="*/ 0 h 5930349"/>
              <a:gd name="connsiteX1" fmla="*/ 3327399 w 3327399"/>
              <a:gd name="connsiteY1" fmla="*/ 0 h 5930349"/>
              <a:gd name="connsiteX2" fmla="*/ 3327399 w 3327399"/>
              <a:gd name="connsiteY2" fmla="*/ 3459370 h 5930349"/>
              <a:gd name="connsiteX3" fmla="*/ 3327399 w 3327399"/>
              <a:gd name="connsiteY3" fmla="*/ 3459370 h 5930349"/>
              <a:gd name="connsiteX4" fmla="*/ 3327399 w 3327399"/>
              <a:gd name="connsiteY4" fmla="*/ 4941958 h 5930349"/>
              <a:gd name="connsiteX5" fmla="*/ 3327399 w 3327399"/>
              <a:gd name="connsiteY5" fmla="*/ 5930349 h 5930349"/>
              <a:gd name="connsiteX6" fmla="*/ 0 w 3327399"/>
              <a:gd name="connsiteY6" fmla="*/ 5930349 h 5930349"/>
              <a:gd name="connsiteX7" fmla="*/ 0 w 3327399"/>
              <a:gd name="connsiteY7" fmla="*/ 4941958 h 5930349"/>
              <a:gd name="connsiteX8" fmla="*/ 0 w 3327399"/>
              <a:gd name="connsiteY8" fmla="*/ 3459370 h 5930349"/>
              <a:gd name="connsiteX9" fmla="*/ 0 w 3327399"/>
              <a:gd name="connsiteY9" fmla="*/ 0 h 5930349"/>
              <a:gd name="connsiteX0" fmla="*/ 0 w 3327399"/>
              <a:gd name="connsiteY0" fmla="*/ 0 h 5930349"/>
              <a:gd name="connsiteX1" fmla="*/ 3327399 w 3327399"/>
              <a:gd name="connsiteY1" fmla="*/ 0 h 5930349"/>
              <a:gd name="connsiteX2" fmla="*/ 3327399 w 3327399"/>
              <a:gd name="connsiteY2" fmla="*/ 3459370 h 5930349"/>
              <a:gd name="connsiteX3" fmla="*/ 3327399 w 3327399"/>
              <a:gd name="connsiteY3" fmla="*/ 3459370 h 5930349"/>
              <a:gd name="connsiteX4" fmla="*/ 3327399 w 3327399"/>
              <a:gd name="connsiteY4" fmla="*/ 4941958 h 5930349"/>
              <a:gd name="connsiteX5" fmla="*/ 3327399 w 3327399"/>
              <a:gd name="connsiteY5" fmla="*/ 5930349 h 5930349"/>
              <a:gd name="connsiteX6" fmla="*/ 0 w 3327399"/>
              <a:gd name="connsiteY6" fmla="*/ 5930349 h 5930349"/>
              <a:gd name="connsiteX7" fmla="*/ 0 w 3327399"/>
              <a:gd name="connsiteY7" fmla="*/ 3459370 h 5930349"/>
              <a:gd name="connsiteX8" fmla="*/ 0 w 3327399"/>
              <a:gd name="connsiteY8" fmla="*/ 0 h 5930349"/>
              <a:gd name="connsiteX0" fmla="*/ 0 w 3327399"/>
              <a:gd name="connsiteY0" fmla="*/ 0 h 5930349"/>
              <a:gd name="connsiteX1" fmla="*/ 3327399 w 3327399"/>
              <a:gd name="connsiteY1" fmla="*/ 0 h 5930349"/>
              <a:gd name="connsiteX2" fmla="*/ 3327399 w 3327399"/>
              <a:gd name="connsiteY2" fmla="*/ 3459370 h 5930349"/>
              <a:gd name="connsiteX3" fmla="*/ 3327399 w 3327399"/>
              <a:gd name="connsiteY3" fmla="*/ 3459370 h 5930349"/>
              <a:gd name="connsiteX4" fmla="*/ 3327399 w 3327399"/>
              <a:gd name="connsiteY4" fmla="*/ 4941958 h 5930349"/>
              <a:gd name="connsiteX5" fmla="*/ 3327399 w 3327399"/>
              <a:gd name="connsiteY5" fmla="*/ 5930349 h 5930349"/>
              <a:gd name="connsiteX6" fmla="*/ 0 w 3327399"/>
              <a:gd name="connsiteY6" fmla="*/ 5930349 h 5930349"/>
              <a:gd name="connsiteX7" fmla="*/ 0 w 3327399"/>
              <a:gd name="connsiteY7" fmla="*/ 0 h 593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7399" h="5930349">
                <a:moveTo>
                  <a:pt x="0" y="0"/>
                </a:moveTo>
                <a:lnTo>
                  <a:pt x="3327399" y="0"/>
                </a:lnTo>
                <a:lnTo>
                  <a:pt x="3327399" y="3459370"/>
                </a:lnTo>
                <a:lnTo>
                  <a:pt x="3327399" y="3459370"/>
                </a:lnTo>
                <a:lnTo>
                  <a:pt x="3327399" y="4941958"/>
                </a:lnTo>
                <a:lnTo>
                  <a:pt x="3327399" y="5930349"/>
                </a:lnTo>
                <a:lnTo>
                  <a:pt x="0" y="5930349"/>
                </a:lnTo>
                <a:lnTo>
                  <a:pt x="0" y="0"/>
                </a:lnTo>
                <a:close/>
              </a:path>
            </a:pathLst>
          </a:custGeom>
          <a:solidFill>
            <a:srgbClr val="FFF2CC"/>
          </a:solidFill>
          <a:ln w="76200">
            <a:solidFill>
              <a:schemeClr val="tx1"/>
            </a:solidFill>
          </a:ln>
          <a:effectLst>
            <a:outerShdw blurRad="127000" dist="381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21E7F82-8614-B347-B623-7E4033BE13EB}"/>
              </a:ext>
            </a:extLst>
          </p:cNvPr>
          <p:cNvSpPr txBox="1">
            <a:spLocks/>
          </p:cNvSpPr>
          <p:nvPr/>
        </p:nvSpPr>
        <p:spPr>
          <a:xfrm>
            <a:off x="1964727" y="2341544"/>
            <a:ext cx="8654651" cy="200878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Avenir Next" panose="020B0503020202020204" pitchFamily="34" charset="0"/>
                <a:ea typeface="+mn-ea"/>
                <a:cs typeface="Avenir Next" panose="020B0503020202020204" pitchFamily="34" charset="0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Avenir Next" panose="020B0503020202020204" pitchFamily="34" charset="0"/>
                <a:ea typeface="+mn-ea"/>
                <a:cs typeface="Avenir Next" panose="020B0503020202020204" pitchFamily="34" charset="0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Avenir Next" panose="020B0503020202020204" pitchFamily="34" charset="0"/>
                <a:ea typeface="+mn-ea"/>
                <a:cs typeface="Avenir Next" panose="020B0503020202020204" pitchFamily="34" charset="0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Avenir Next" panose="020B0503020202020204" pitchFamily="34" charset="0"/>
                <a:ea typeface="+mn-ea"/>
                <a:cs typeface="Avenir Next" panose="020B0503020202020204" pitchFamily="34" charset="0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Avenir Next" panose="020B0503020202020204" pitchFamily="34" charset="0"/>
                <a:ea typeface="+mn-ea"/>
                <a:cs typeface="Avenir Next" panose="020B0503020202020204" pitchFamily="34" charset="0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2000"/>
              </a:spcBef>
            </a:pPr>
            <a:r>
              <a:rPr lang="en-US" sz="2400" b="1" dirty="0">
                <a:solidFill>
                  <a:srgbClr val="C00000"/>
                </a:solidFill>
                <a:latin typeface="Avenir Book" panose="02000503020000020003" pitchFamily="2" charset="0"/>
              </a:rPr>
              <a:t>Entity Linking </a:t>
            </a:r>
            <a:r>
              <a:rPr lang="en-US" sz="2400" b="1" dirty="0">
                <a:latin typeface="Avenir Book" panose="02000503020000020003" pitchFamily="2" charset="0"/>
              </a:rPr>
              <a:t>is also called </a:t>
            </a:r>
            <a:r>
              <a:rPr lang="en-US" sz="2400" b="1" dirty="0">
                <a:solidFill>
                  <a:srgbClr val="C00000"/>
                </a:solidFill>
                <a:latin typeface="Avenir Book" panose="02000503020000020003" pitchFamily="2" charset="0"/>
              </a:rPr>
              <a:t>Named Entity Disambiguation</a:t>
            </a:r>
          </a:p>
        </p:txBody>
      </p:sp>
    </p:spTree>
    <p:extLst>
      <p:ext uri="{BB962C8B-B14F-4D97-AF65-F5344CB8AC3E}">
        <p14:creationId xmlns:p14="http://schemas.microsoft.com/office/powerpoint/2010/main" val="3239537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8FA61FDA-A3CB-E84C-A962-D3AC79F2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C9A141-AA01-0F4B-ABF0-58F6120193E6}"/>
              </a:ext>
            </a:extLst>
          </p:cNvPr>
          <p:cNvSpPr/>
          <p:nvPr/>
        </p:nvSpPr>
        <p:spPr>
          <a:xfrm>
            <a:off x="327186" y="635440"/>
            <a:ext cx="2115226" cy="744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B97B483-7516-CD4C-BA92-F388105A4908}"/>
              </a:ext>
            </a:extLst>
          </p:cNvPr>
          <p:cNvSpPr txBox="1">
            <a:spLocks/>
          </p:cNvSpPr>
          <p:nvPr/>
        </p:nvSpPr>
        <p:spPr>
          <a:xfrm>
            <a:off x="233451" y="174626"/>
            <a:ext cx="2762412" cy="625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Entity Linking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EA0C92-D3CB-3047-B159-2D398C1D2CF5}"/>
              </a:ext>
            </a:extLst>
          </p:cNvPr>
          <p:cNvSpPr/>
          <p:nvPr/>
        </p:nvSpPr>
        <p:spPr>
          <a:xfrm>
            <a:off x="437655" y="855686"/>
            <a:ext cx="10908124" cy="3494644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C00D44-A997-EE41-8997-A63DB5777B50}"/>
              </a:ext>
            </a:extLst>
          </p:cNvPr>
          <p:cNvSpPr txBox="1">
            <a:spLocks/>
          </p:cNvSpPr>
          <p:nvPr/>
        </p:nvSpPr>
        <p:spPr>
          <a:xfrm>
            <a:off x="829368" y="1255517"/>
            <a:ext cx="4680279" cy="42466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en-US" sz="2400" b="1" dirty="0"/>
              <a:t>Task Definition:</a:t>
            </a:r>
          </a:p>
          <a:p>
            <a:pPr>
              <a:lnSpc>
                <a:spcPct val="160000"/>
              </a:lnSpc>
            </a:pPr>
            <a:r>
              <a:rPr lang="en-US" sz="2400" dirty="0"/>
              <a:t>Determine which </a:t>
            </a:r>
            <a:r>
              <a:rPr lang="en-US" sz="2400" b="1" dirty="0">
                <a:solidFill>
                  <a:srgbClr val="C00000"/>
                </a:solidFill>
              </a:rPr>
              <a:t>named mentions</a:t>
            </a:r>
            <a:r>
              <a:rPr lang="en-US" sz="2400" dirty="0"/>
              <a:t> refer to which underlying real-world entities</a:t>
            </a:r>
          </a:p>
          <a:p>
            <a:pPr>
              <a:lnSpc>
                <a:spcPct val="160000"/>
              </a:lnSpc>
            </a:pPr>
            <a:r>
              <a:rPr lang="en-US" sz="2400" dirty="0"/>
              <a:t>(within a knowledge graph).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81C15E-1F3F-A147-B3EA-EC16A519B9F4}"/>
              </a:ext>
            </a:extLst>
          </p:cNvPr>
          <p:cNvSpPr/>
          <p:nvPr/>
        </p:nvSpPr>
        <p:spPr>
          <a:xfrm rot="16685113">
            <a:off x="5574156" y="5577250"/>
            <a:ext cx="2420854" cy="1031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2D062E-D649-634B-B25A-E46CC60CB2EF}"/>
              </a:ext>
            </a:extLst>
          </p:cNvPr>
          <p:cNvSpPr/>
          <p:nvPr/>
        </p:nvSpPr>
        <p:spPr>
          <a:xfrm rot="20108656">
            <a:off x="9615537" y="1147349"/>
            <a:ext cx="1767963" cy="9317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6C1C93-107F-DE43-B63E-3DF185F97752}"/>
              </a:ext>
            </a:extLst>
          </p:cNvPr>
          <p:cNvSpPr/>
          <p:nvPr/>
        </p:nvSpPr>
        <p:spPr>
          <a:xfrm rot="4557030">
            <a:off x="9867805" y="5467124"/>
            <a:ext cx="2708824" cy="1028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F26E6D-9AF7-144B-8FB5-4A591C506C70}"/>
              </a:ext>
            </a:extLst>
          </p:cNvPr>
          <p:cNvSpPr/>
          <p:nvPr/>
        </p:nvSpPr>
        <p:spPr>
          <a:xfrm rot="3142437">
            <a:off x="8895090" y="6198204"/>
            <a:ext cx="1351163" cy="1076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C8D619-751F-FB45-BB35-A28969C9EFFA}"/>
              </a:ext>
            </a:extLst>
          </p:cNvPr>
          <p:cNvSpPr/>
          <p:nvPr/>
        </p:nvSpPr>
        <p:spPr>
          <a:xfrm rot="20710348">
            <a:off x="10986892" y="3486674"/>
            <a:ext cx="1212613" cy="991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F71A4D-EFCB-3241-91EB-437CD55EB2E6}"/>
              </a:ext>
            </a:extLst>
          </p:cNvPr>
          <p:cNvSpPr/>
          <p:nvPr/>
        </p:nvSpPr>
        <p:spPr>
          <a:xfrm rot="3269417">
            <a:off x="9117466" y="2785741"/>
            <a:ext cx="1923358" cy="1108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79FDAD-30F0-AC43-829B-24CCA44CA9AF}"/>
              </a:ext>
            </a:extLst>
          </p:cNvPr>
          <p:cNvSpPr/>
          <p:nvPr/>
        </p:nvSpPr>
        <p:spPr>
          <a:xfrm rot="5628198">
            <a:off x="7680163" y="3413484"/>
            <a:ext cx="3134796" cy="12114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2C1C79-B1B8-CC47-B6C4-96A6B423E5CA}"/>
              </a:ext>
            </a:extLst>
          </p:cNvPr>
          <p:cNvSpPr/>
          <p:nvPr/>
        </p:nvSpPr>
        <p:spPr>
          <a:xfrm rot="18915141">
            <a:off x="9095989" y="4585226"/>
            <a:ext cx="1762868" cy="1130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E03780-7C20-7045-918A-5C7DEDB977BA}"/>
              </a:ext>
            </a:extLst>
          </p:cNvPr>
          <p:cNvSpPr/>
          <p:nvPr/>
        </p:nvSpPr>
        <p:spPr>
          <a:xfrm rot="1991118">
            <a:off x="7098619" y="4660666"/>
            <a:ext cx="1762868" cy="1130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742E11-A1FF-CB4E-B9BD-5BF07CCC76F4}"/>
              </a:ext>
            </a:extLst>
          </p:cNvPr>
          <p:cNvSpPr/>
          <p:nvPr/>
        </p:nvSpPr>
        <p:spPr>
          <a:xfrm rot="18984969">
            <a:off x="6721784" y="2701161"/>
            <a:ext cx="3134796" cy="12114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5428EBE-FB56-9D4E-A0F1-6787DCF25DF2}"/>
              </a:ext>
            </a:extLst>
          </p:cNvPr>
          <p:cNvSpPr/>
          <p:nvPr/>
        </p:nvSpPr>
        <p:spPr>
          <a:xfrm>
            <a:off x="6432878" y="3472541"/>
            <a:ext cx="1028990" cy="10341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Steve Jobs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54F4538-F670-8541-893B-8EC262ACE92D}"/>
              </a:ext>
            </a:extLst>
          </p:cNvPr>
          <p:cNvSpPr/>
          <p:nvPr/>
        </p:nvSpPr>
        <p:spPr>
          <a:xfrm>
            <a:off x="8551913" y="4931226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60D14D4-E8BE-6849-BEF9-017BBCD715D3}"/>
              </a:ext>
            </a:extLst>
          </p:cNvPr>
          <p:cNvSpPr/>
          <p:nvPr/>
        </p:nvSpPr>
        <p:spPr>
          <a:xfrm>
            <a:off x="8878025" y="1303725"/>
            <a:ext cx="1028990" cy="10341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6091E3-C003-E940-840E-22685A35FFD7}"/>
              </a:ext>
            </a:extLst>
          </p:cNvPr>
          <p:cNvSpPr txBox="1"/>
          <p:nvPr/>
        </p:nvSpPr>
        <p:spPr>
          <a:xfrm>
            <a:off x="8515142" y="5096038"/>
            <a:ext cx="987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Steve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Wozniak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A26966F-7E29-E240-B5EB-3940689F6570}"/>
              </a:ext>
            </a:extLst>
          </p:cNvPr>
          <p:cNvSpPr/>
          <p:nvPr/>
        </p:nvSpPr>
        <p:spPr>
          <a:xfrm>
            <a:off x="10281350" y="34290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4DA8B8-005C-F247-87F7-D399B66DDEB3}"/>
              </a:ext>
            </a:extLst>
          </p:cNvPr>
          <p:cNvSpPr txBox="1"/>
          <p:nvPr/>
        </p:nvSpPr>
        <p:spPr>
          <a:xfrm>
            <a:off x="10252516" y="3616754"/>
            <a:ext cx="987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San Jose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8B1A91-3C2B-F943-B055-C14B60537895}"/>
              </a:ext>
            </a:extLst>
          </p:cNvPr>
          <p:cNvSpPr txBox="1"/>
          <p:nvPr/>
        </p:nvSpPr>
        <p:spPr>
          <a:xfrm rot="1985704">
            <a:off x="7289668" y="4607931"/>
            <a:ext cx="2239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venir Next" panose="020B0503020202020204" pitchFamily="34" charset="0"/>
              </a:rPr>
              <a:t>partners_with</a:t>
            </a:r>
            <a:endParaRPr lang="en-US" sz="1400" dirty="0">
              <a:latin typeface="Avenir Next" panose="020B0503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4FD4A03-087E-A04E-9D0D-174C4D20C434}"/>
              </a:ext>
            </a:extLst>
          </p:cNvPr>
          <p:cNvSpPr txBox="1"/>
          <p:nvPr/>
        </p:nvSpPr>
        <p:spPr>
          <a:xfrm rot="18986438">
            <a:off x="7085391" y="2337061"/>
            <a:ext cx="2239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venir Next" panose="020B0503020202020204" pitchFamily="34" charset="0"/>
              </a:rPr>
              <a:t>cofounder_of</a:t>
            </a:r>
            <a:endParaRPr lang="en-US" sz="1400" dirty="0">
              <a:latin typeface="Avenir Next" panose="020B0503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AFEF65-12BA-5E43-9DF8-1E9654B20CF2}"/>
              </a:ext>
            </a:extLst>
          </p:cNvPr>
          <p:cNvSpPr txBox="1"/>
          <p:nvPr/>
        </p:nvSpPr>
        <p:spPr>
          <a:xfrm rot="18986438">
            <a:off x="9412416" y="4279543"/>
            <a:ext cx="989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venir Next" panose="020B0503020202020204" pitchFamily="34" charset="0"/>
              </a:rPr>
              <a:t>born_in</a:t>
            </a:r>
            <a:endParaRPr lang="en-US" sz="1400" dirty="0">
              <a:latin typeface="Avenir Next" panose="020B0503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745F3B8-FBD6-8147-A427-B5E80617F7EC}"/>
              </a:ext>
            </a:extLst>
          </p:cNvPr>
          <p:cNvSpPr txBox="1"/>
          <p:nvPr/>
        </p:nvSpPr>
        <p:spPr>
          <a:xfrm rot="3271794">
            <a:off x="9764334" y="2695376"/>
            <a:ext cx="1177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venir Next" panose="020B0503020202020204" pitchFamily="34" charset="0"/>
              </a:rPr>
              <a:t>located_in</a:t>
            </a:r>
            <a:endParaRPr lang="en-US" sz="1400" dirty="0">
              <a:latin typeface="Avenir Next" panose="020B0503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E4C6119-1223-7D4F-897F-6E83737F3F9A}"/>
              </a:ext>
            </a:extLst>
          </p:cNvPr>
          <p:cNvSpPr txBox="1"/>
          <p:nvPr/>
        </p:nvSpPr>
        <p:spPr>
          <a:xfrm rot="20108843">
            <a:off x="9643328" y="823453"/>
            <a:ext cx="1686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venir Next" panose="020B0503020202020204" pitchFamily="34" charset="0"/>
              </a:rPr>
              <a:t>manufacturer_of</a:t>
            </a:r>
            <a:endParaRPr lang="en-US" sz="1400" dirty="0">
              <a:latin typeface="Avenir Next" panose="020B0503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222D8DA-B647-5A40-BC65-54C6DDA42F59}"/>
              </a:ext>
            </a:extLst>
          </p:cNvPr>
          <p:cNvSpPr txBox="1"/>
          <p:nvPr/>
        </p:nvSpPr>
        <p:spPr>
          <a:xfrm rot="16463366">
            <a:off x="8376852" y="3471944"/>
            <a:ext cx="1346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venir Next" panose="020B0503020202020204" pitchFamily="34" charset="0"/>
              </a:rPr>
              <a:t>cofounder_of</a:t>
            </a:r>
            <a:endParaRPr lang="en-US" sz="1400" dirty="0">
              <a:latin typeface="Avenir Next" panose="020B0503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760523-D808-BB40-8FC6-A703E590CCBE}"/>
              </a:ext>
            </a:extLst>
          </p:cNvPr>
          <p:cNvSpPr txBox="1"/>
          <p:nvPr/>
        </p:nvSpPr>
        <p:spPr>
          <a:xfrm rot="16596114">
            <a:off x="5438321" y="5348312"/>
            <a:ext cx="2239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venir Next" panose="020B0503020202020204" pitchFamily="34" charset="0"/>
              </a:rPr>
              <a:t>married_to</a:t>
            </a:r>
            <a:endParaRPr lang="en-US" sz="1400" dirty="0">
              <a:latin typeface="Avenir Next" panose="020B0503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6FD8E53-F716-6748-A053-B2EE42148F94}"/>
              </a:ext>
            </a:extLst>
          </p:cNvPr>
          <p:cNvSpPr txBox="1"/>
          <p:nvPr/>
        </p:nvSpPr>
        <p:spPr>
          <a:xfrm rot="3193475">
            <a:off x="9215751" y="6033686"/>
            <a:ext cx="1178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venir Next" panose="020B0503020202020204" pitchFamily="34" charset="0"/>
              </a:rPr>
              <a:t>alumnus_of</a:t>
            </a:r>
            <a:endParaRPr lang="en-US" sz="1400" dirty="0">
              <a:latin typeface="Avenir Next" panose="020B0503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97230E1-566D-9146-A76C-EB6A96FF8FAC}"/>
              </a:ext>
            </a:extLst>
          </p:cNvPr>
          <p:cNvSpPr txBox="1"/>
          <p:nvPr/>
        </p:nvSpPr>
        <p:spPr>
          <a:xfrm rot="4478612">
            <a:off x="10774893" y="5725965"/>
            <a:ext cx="1541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venir Next" panose="020B0503020202020204" pitchFamily="34" charset="0"/>
              </a:rPr>
              <a:t>settled_in</a:t>
            </a:r>
            <a:endParaRPr lang="en-US" sz="1400" dirty="0">
              <a:latin typeface="Avenir Next" panose="020B050302020202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5D82380-C4C9-B64C-AD17-2FD77D99878E}"/>
              </a:ext>
            </a:extLst>
          </p:cNvPr>
          <p:cNvSpPr/>
          <p:nvPr/>
        </p:nvSpPr>
        <p:spPr>
          <a:xfrm>
            <a:off x="11106643" y="111875"/>
            <a:ext cx="1028990" cy="10341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FD9D1EE-E00F-FA47-BD9C-0BC0FC386B27}"/>
              </a:ext>
            </a:extLst>
          </p:cNvPr>
          <p:cNvSpPr txBox="1"/>
          <p:nvPr/>
        </p:nvSpPr>
        <p:spPr>
          <a:xfrm>
            <a:off x="11168215" y="448211"/>
            <a:ext cx="987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iPhone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3462A86-1B39-004F-B6FA-E1633ECE3A53}"/>
              </a:ext>
            </a:extLst>
          </p:cNvPr>
          <p:cNvSpPr txBox="1"/>
          <p:nvPr/>
        </p:nvSpPr>
        <p:spPr>
          <a:xfrm rot="20638173">
            <a:off x="11276745" y="3177320"/>
            <a:ext cx="855714" cy="311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venir Next" panose="020B0503020202020204" pitchFamily="34" charset="0"/>
              </a:rPr>
              <a:t>city_in</a:t>
            </a:r>
            <a:endParaRPr lang="en-US" sz="14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747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8FA61FDA-A3CB-E84C-A962-D3AC79F2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6996B-0D10-BA4E-8409-2A613B8D684B}"/>
              </a:ext>
            </a:extLst>
          </p:cNvPr>
          <p:cNvSpPr/>
          <p:nvPr/>
        </p:nvSpPr>
        <p:spPr>
          <a:xfrm>
            <a:off x="1685588" y="1755633"/>
            <a:ext cx="2934538" cy="282051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Avenir Book" panose="02000503020000020003" pitchFamily="2" charset="0"/>
              </a:rPr>
              <a:t>Michael Jordan, born in 1956, spoke with the Associated Press today after he announced a new $10M college scholarship fund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43CCFB-0978-4143-B5ED-35EBB45EB641}"/>
              </a:ext>
            </a:extLst>
          </p:cNvPr>
          <p:cNvSpPr/>
          <p:nvPr/>
        </p:nvSpPr>
        <p:spPr>
          <a:xfrm>
            <a:off x="327186" y="635440"/>
            <a:ext cx="2115226" cy="744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10BC17-FBBE-3741-99E2-52E9453D61DA}"/>
              </a:ext>
            </a:extLst>
          </p:cNvPr>
          <p:cNvSpPr txBox="1">
            <a:spLocks/>
          </p:cNvSpPr>
          <p:nvPr/>
        </p:nvSpPr>
        <p:spPr>
          <a:xfrm>
            <a:off x="233451" y="174626"/>
            <a:ext cx="2762412" cy="625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Entity Linking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6C3BBCD-A548-FB4A-89A9-296350C47C6B}"/>
              </a:ext>
            </a:extLst>
          </p:cNvPr>
          <p:cNvSpPr txBox="1">
            <a:spLocks/>
          </p:cNvSpPr>
          <p:nvPr/>
        </p:nvSpPr>
        <p:spPr>
          <a:xfrm>
            <a:off x="1771651" y="4802773"/>
            <a:ext cx="2762412" cy="625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7030A0"/>
                </a:solidFill>
              </a:rPr>
              <a:t>Document #271</a:t>
            </a:r>
          </a:p>
        </p:txBody>
      </p:sp>
    </p:spTree>
    <p:extLst>
      <p:ext uri="{BB962C8B-B14F-4D97-AF65-F5344CB8AC3E}">
        <p14:creationId xmlns:p14="http://schemas.microsoft.com/office/powerpoint/2010/main" val="3806385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A816C21-B78F-1442-94E3-A552DCC52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17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4A9384C-3477-FD46-A4F0-DF4F64F48D79}"/>
              </a:ext>
            </a:extLst>
          </p:cNvPr>
          <p:cNvGrpSpPr/>
          <p:nvPr/>
        </p:nvGrpSpPr>
        <p:grpSpPr>
          <a:xfrm>
            <a:off x="1302508" y="1997757"/>
            <a:ext cx="2064960" cy="347040"/>
            <a:chOff x="1302508" y="1997757"/>
            <a:chExt cx="2064960" cy="34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2E1D425-A597-3246-ABA0-7B10BC31EE08}"/>
                    </a:ext>
                  </a:extLst>
                </p14:cNvPr>
                <p14:cNvContentPartPr/>
                <p14:nvPr/>
              </p14:nvContentPartPr>
              <p14:xfrm>
                <a:off x="1317268" y="2202237"/>
                <a:ext cx="2050200" cy="142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2E1D425-A597-3246-ABA0-7B10BC31EE0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81628" y="2166597"/>
                  <a:ext cx="21218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45C9F65-1D87-0242-B00A-F8DA92166AAC}"/>
                    </a:ext>
                  </a:extLst>
                </p14:cNvPr>
                <p14:cNvContentPartPr/>
                <p14:nvPr/>
              </p14:nvContentPartPr>
              <p14:xfrm>
                <a:off x="1302508" y="1997757"/>
                <a:ext cx="1821600" cy="125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45C9F65-1D87-0242-B00A-F8DA92166AA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66508" y="1961757"/>
                  <a:ext cx="1893240" cy="1972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8B4ED01-CDE8-C54B-8B26-68082DB57ABA}"/>
              </a:ext>
            </a:extLst>
          </p:cNvPr>
          <p:cNvSpPr/>
          <p:nvPr/>
        </p:nvSpPr>
        <p:spPr>
          <a:xfrm>
            <a:off x="1317268" y="1960076"/>
            <a:ext cx="2248214" cy="3972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4C5A5A-53AE-194C-8287-835F9A8AE85D}"/>
              </a:ext>
            </a:extLst>
          </p:cNvPr>
          <p:cNvSpPr txBox="1"/>
          <p:nvPr/>
        </p:nvSpPr>
        <p:spPr>
          <a:xfrm>
            <a:off x="1408895" y="1835518"/>
            <a:ext cx="206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Berlin Sans FB" panose="020F0502020204030204" pitchFamily="34" charset="0"/>
                <a:cs typeface="Berlin Sans FB" panose="020F0502020204030204" pitchFamily="34" charset="0"/>
              </a:rPr>
              <a:t> ENTITY</a:t>
            </a:r>
          </a:p>
        </p:txBody>
      </p:sp>
    </p:spTree>
    <p:extLst>
      <p:ext uri="{BB962C8B-B14F-4D97-AF65-F5344CB8AC3E}">
        <p14:creationId xmlns:p14="http://schemas.microsoft.com/office/powerpoint/2010/main" val="1483908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8FA61FDA-A3CB-E84C-A962-D3AC79F2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6996B-0D10-BA4E-8409-2A613B8D684B}"/>
              </a:ext>
            </a:extLst>
          </p:cNvPr>
          <p:cNvSpPr/>
          <p:nvPr/>
        </p:nvSpPr>
        <p:spPr>
          <a:xfrm>
            <a:off x="1685588" y="1755633"/>
            <a:ext cx="2934538" cy="282051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Avenir Book" panose="02000503020000020003" pitchFamily="2" charset="0"/>
              </a:rPr>
              <a:t>Michael Jordan, born in 1956, spoke with the Associated Press today after he announced a new $10M college scholarship fund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43CCFB-0978-4143-B5ED-35EBB45EB641}"/>
              </a:ext>
            </a:extLst>
          </p:cNvPr>
          <p:cNvSpPr/>
          <p:nvPr/>
        </p:nvSpPr>
        <p:spPr>
          <a:xfrm>
            <a:off x="327186" y="635440"/>
            <a:ext cx="2115226" cy="744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10BC17-FBBE-3741-99E2-52E9453D61DA}"/>
              </a:ext>
            </a:extLst>
          </p:cNvPr>
          <p:cNvSpPr txBox="1">
            <a:spLocks/>
          </p:cNvSpPr>
          <p:nvPr/>
        </p:nvSpPr>
        <p:spPr>
          <a:xfrm>
            <a:off x="233451" y="174626"/>
            <a:ext cx="2762412" cy="625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Entity Linking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6C3BBCD-A548-FB4A-89A9-296350C47C6B}"/>
              </a:ext>
            </a:extLst>
          </p:cNvPr>
          <p:cNvSpPr txBox="1">
            <a:spLocks/>
          </p:cNvSpPr>
          <p:nvPr/>
        </p:nvSpPr>
        <p:spPr>
          <a:xfrm>
            <a:off x="1771651" y="4802773"/>
            <a:ext cx="2762412" cy="625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7030A0"/>
                </a:solidFill>
              </a:rPr>
              <a:t>Document #271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5276D7D-29A3-964A-8414-038DA3DE9033}"/>
                  </a:ext>
                </a:extLst>
              </p14:cNvPr>
              <p14:cNvContentPartPr/>
              <p14:nvPr/>
            </p14:nvContentPartPr>
            <p14:xfrm>
              <a:off x="1816787" y="2026933"/>
              <a:ext cx="1730160" cy="48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5276D7D-29A3-964A-8414-038DA3DE90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2787" y="1918933"/>
                <a:ext cx="18378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F1CAA0F-C107-794D-B535-C4F8E750092B}"/>
                  </a:ext>
                </a:extLst>
              </p14:cNvPr>
              <p14:cNvContentPartPr/>
              <p14:nvPr/>
            </p14:nvContentPartPr>
            <p14:xfrm>
              <a:off x="1570907" y="2932693"/>
              <a:ext cx="2121480" cy="105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F1CAA0F-C107-794D-B535-C4F8E75009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17267" y="2824693"/>
                <a:ext cx="2229120" cy="3207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0059CAC-BA5A-F14B-9833-A5F0F06C45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7759" y="561706"/>
            <a:ext cx="3862639" cy="3605407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A93D49-9C0D-B743-8A10-D9820A8D9B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7939" y="2723286"/>
            <a:ext cx="3834902" cy="370572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9118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8FA61FDA-A3CB-E84C-A962-D3AC79F2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43CCFB-0978-4143-B5ED-35EBB45EB641}"/>
              </a:ext>
            </a:extLst>
          </p:cNvPr>
          <p:cNvSpPr/>
          <p:nvPr/>
        </p:nvSpPr>
        <p:spPr>
          <a:xfrm>
            <a:off x="327186" y="635440"/>
            <a:ext cx="2115226" cy="744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10BC17-FBBE-3741-99E2-52E9453D61DA}"/>
              </a:ext>
            </a:extLst>
          </p:cNvPr>
          <p:cNvSpPr txBox="1">
            <a:spLocks/>
          </p:cNvSpPr>
          <p:nvPr/>
        </p:nvSpPr>
        <p:spPr>
          <a:xfrm>
            <a:off x="233451" y="174626"/>
            <a:ext cx="2762412" cy="625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Entity Linking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70CD67-8DD5-3B44-8EED-F375DA754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298" y="337111"/>
            <a:ext cx="8344478" cy="634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87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8FA61FDA-A3CB-E84C-A962-D3AC79F2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BC4432-7DCB-024D-AEC4-39B4D31CCFD8}"/>
              </a:ext>
            </a:extLst>
          </p:cNvPr>
          <p:cNvSpPr/>
          <p:nvPr/>
        </p:nvSpPr>
        <p:spPr>
          <a:xfrm>
            <a:off x="2743200" y="1809557"/>
            <a:ext cx="10128665" cy="17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venir Book" panose="02000503020000020003" pitchFamily="2" charset="0"/>
              </a:rPr>
              <a:t>“Entity Linking” is a two-stage process!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venir Book" panose="02000503020000020003" pitchFamily="2" charset="0"/>
              </a:rPr>
              <a:t>Mention detection </a:t>
            </a:r>
            <a:r>
              <a:rPr lang="en-US" sz="2400" b="1" dirty="0">
                <a:latin typeface="Avenir Book" panose="02000503020000020003" pitchFamily="2" charset="0"/>
              </a:rPr>
              <a:t>(some people work on this exclusively)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venir Book" panose="02000503020000020003" pitchFamily="2" charset="0"/>
              </a:rPr>
              <a:t>Entity Linking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08B7B8-4454-1E40-B097-4D40FE8FC72F}"/>
              </a:ext>
            </a:extLst>
          </p:cNvPr>
          <p:cNvSpPr/>
          <p:nvPr/>
        </p:nvSpPr>
        <p:spPr>
          <a:xfrm>
            <a:off x="327186" y="635440"/>
            <a:ext cx="2115226" cy="744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C55FD82-1C77-0F43-BCE4-0A53BF02132A}"/>
              </a:ext>
            </a:extLst>
          </p:cNvPr>
          <p:cNvSpPr txBox="1">
            <a:spLocks/>
          </p:cNvSpPr>
          <p:nvPr/>
        </p:nvSpPr>
        <p:spPr>
          <a:xfrm>
            <a:off x="233451" y="174626"/>
            <a:ext cx="2762412" cy="625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Entity Linking</a:t>
            </a:r>
          </a:p>
        </p:txBody>
      </p:sp>
    </p:spTree>
    <p:extLst>
      <p:ext uri="{BB962C8B-B14F-4D97-AF65-F5344CB8AC3E}">
        <p14:creationId xmlns:p14="http://schemas.microsoft.com/office/powerpoint/2010/main" val="2444186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1AFC659-2044-2040-8B3F-35F1563F0EC7}"/>
              </a:ext>
            </a:extLst>
          </p:cNvPr>
          <p:cNvSpPr/>
          <p:nvPr/>
        </p:nvSpPr>
        <p:spPr>
          <a:xfrm>
            <a:off x="2106216" y="1385144"/>
            <a:ext cx="3801290" cy="484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AB0366A-5361-BE44-B5E9-741ADC5E6DA8}"/>
              </a:ext>
            </a:extLst>
          </p:cNvPr>
          <p:cNvSpPr txBox="1">
            <a:spLocks/>
          </p:cNvSpPr>
          <p:nvPr/>
        </p:nvSpPr>
        <p:spPr>
          <a:xfrm>
            <a:off x="2142467" y="1053178"/>
            <a:ext cx="5350863" cy="5508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What is entity linking?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Data and metrics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Workshop time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Modern approaches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2D599B4-861E-C544-96B5-4A43FBA2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14FD0C-0401-C644-9003-0CBA89D84AF7}"/>
              </a:ext>
            </a:extLst>
          </p:cNvPr>
          <p:cNvSpPr/>
          <p:nvPr/>
        </p:nvSpPr>
        <p:spPr>
          <a:xfrm>
            <a:off x="1071344" y="1546224"/>
            <a:ext cx="771242" cy="907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005AC6-7BD6-CE4A-BD98-9B5BB1E8C346}"/>
              </a:ext>
            </a:extLst>
          </p:cNvPr>
          <p:cNvSpPr/>
          <p:nvPr/>
        </p:nvSpPr>
        <p:spPr>
          <a:xfrm>
            <a:off x="1071344" y="1636939"/>
            <a:ext cx="771242" cy="1003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F7C312-BBDC-9747-BFCB-B16D16027645}"/>
              </a:ext>
            </a:extLst>
          </p:cNvPr>
          <p:cNvSpPr/>
          <p:nvPr/>
        </p:nvSpPr>
        <p:spPr>
          <a:xfrm>
            <a:off x="1071344" y="3219997"/>
            <a:ext cx="771242" cy="907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98DD42-DB8E-AD4B-A5BB-47FCD0F1699B}"/>
              </a:ext>
            </a:extLst>
          </p:cNvPr>
          <p:cNvSpPr/>
          <p:nvPr/>
        </p:nvSpPr>
        <p:spPr>
          <a:xfrm>
            <a:off x="1071344" y="3310712"/>
            <a:ext cx="771242" cy="10036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84352F-8738-5548-A2A9-E689D9E753A9}"/>
              </a:ext>
            </a:extLst>
          </p:cNvPr>
          <p:cNvSpPr/>
          <p:nvPr/>
        </p:nvSpPr>
        <p:spPr>
          <a:xfrm>
            <a:off x="1071344" y="4107077"/>
            <a:ext cx="771242" cy="90716"/>
          </a:xfrm>
          <a:prstGeom prst="rect">
            <a:avLst/>
          </a:prstGeom>
          <a:solidFill>
            <a:srgbClr val="FF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1538CA-CCA9-FC47-8881-B1C11A6370B7}"/>
              </a:ext>
            </a:extLst>
          </p:cNvPr>
          <p:cNvSpPr/>
          <p:nvPr/>
        </p:nvSpPr>
        <p:spPr>
          <a:xfrm>
            <a:off x="1071344" y="4197792"/>
            <a:ext cx="771242" cy="1003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760796-A7A8-8D4F-AF21-707E82049F88}"/>
              </a:ext>
            </a:extLst>
          </p:cNvPr>
          <p:cNvSpPr/>
          <p:nvPr/>
        </p:nvSpPr>
        <p:spPr>
          <a:xfrm>
            <a:off x="1071344" y="2353929"/>
            <a:ext cx="771242" cy="907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3D93E0A-D0AE-784F-B38D-D770028C640C}"/>
              </a:ext>
            </a:extLst>
          </p:cNvPr>
          <p:cNvSpPr/>
          <p:nvPr/>
        </p:nvSpPr>
        <p:spPr>
          <a:xfrm>
            <a:off x="1071344" y="2444644"/>
            <a:ext cx="771242" cy="1003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634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1AFC659-2044-2040-8B3F-35F1563F0EC7}"/>
              </a:ext>
            </a:extLst>
          </p:cNvPr>
          <p:cNvSpPr/>
          <p:nvPr/>
        </p:nvSpPr>
        <p:spPr>
          <a:xfrm>
            <a:off x="2142467" y="2202581"/>
            <a:ext cx="2958922" cy="484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2D599B4-861E-C544-96B5-4A43FBA2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14FD0C-0401-C644-9003-0CBA89D84AF7}"/>
              </a:ext>
            </a:extLst>
          </p:cNvPr>
          <p:cNvSpPr/>
          <p:nvPr/>
        </p:nvSpPr>
        <p:spPr>
          <a:xfrm>
            <a:off x="1071344" y="1546224"/>
            <a:ext cx="771242" cy="907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005AC6-7BD6-CE4A-BD98-9B5BB1E8C346}"/>
              </a:ext>
            </a:extLst>
          </p:cNvPr>
          <p:cNvSpPr/>
          <p:nvPr/>
        </p:nvSpPr>
        <p:spPr>
          <a:xfrm>
            <a:off x="1071344" y="1636939"/>
            <a:ext cx="771242" cy="1003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F7C312-BBDC-9747-BFCB-B16D16027645}"/>
              </a:ext>
            </a:extLst>
          </p:cNvPr>
          <p:cNvSpPr/>
          <p:nvPr/>
        </p:nvSpPr>
        <p:spPr>
          <a:xfrm>
            <a:off x="1071344" y="3219997"/>
            <a:ext cx="771242" cy="907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98DD42-DB8E-AD4B-A5BB-47FCD0F1699B}"/>
              </a:ext>
            </a:extLst>
          </p:cNvPr>
          <p:cNvSpPr/>
          <p:nvPr/>
        </p:nvSpPr>
        <p:spPr>
          <a:xfrm>
            <a:off x="1071344" y="3310712"/>
            <a:ext cx="771242" cy="10036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84352F-8738-5548-A2A9-E689D9E753A9}"/>
              </a:ext>
            </a:extLst>
          </p:cNvPr>
          <p:cNvSpPr/>
          <p:nvPr/>
        </p:nvSpPr>
        <p:spPr>
          <a:xfrm>
            <a:off x="1071344" y="4107077"/>
            <a:ext cx="771242" cy="90716"/>
          </a:xfrm>
          <a:prstGeom prst="rect">
            <a:avLst/>
          </a:prstGeom>
          <a:solidFill>
            <a:srgbClr val="FF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1538CA-CCA9-FC47-8881-B1C11A6370B7}"/>
              </a:ext>
            </a:extLst>
          </p:cNvPr>
          <p:cNvSpPr/>
          <p:nvPr/>
        </p:nvSpPr>
        <p:spPr>
          <a:xfrm>
            <a:off x="1071344" y="4197792"/>
            <a:ext cx="771242" cy="1003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760796-A7A8-8D4F-AF21-707E82049F88}"/>
              </a:ext>
            </a:extLst>
          </p:cNvPr>
          <p:cNvSpPr/>
          <p:nvPr/>
        </p:nvSpPr>
        <p:spPr>
          <a:xfrm>
            <a:off x="1071344" y="2353929"/>
            <a:ext cx="771242" cy="907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3D93E0A-D0AE-784F-B38D-D770028C640C}"/>
              </a:ext>
            </a:extLst>
          </p:cNvPr>
          <p:cNvSpPr/>
          <p:nvPr/>
        </p:nvSpPr>
        <p:spPr>
          <a:xfrm>
            <a:off x="1071344" y="2444644"/>
            <a:ext cx="771242" cy="1003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A79EE00-3CE7-0449-81EB-BAA557FA31EC}"/>
              </a:ext>
            </a:extLst>
          </p:cNvPr>
          <p:cNvSpPr txBox="1">
            <a:spLocks/>
          </p:cNvSpPr>
          <p:nvPr/>
        </p:nvSpPr>
        <p:spPr>
          <a:xfrm>
            <a:off x="2142467" y="1053178"/>
            <a:ext cx="5350863" cy="5508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What is entity linking?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Data and metrics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Workshop time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Modern approaches</a:t>
            </a:r>
          </a:p>
        </p:txBody>
      </p:sp>
    </p:spTree>
    <p:extLst>
      <p:ext uri="{BB962C8B-B14F-4D97-AF65-F5344CB8AC3E}">
        <p14:creationId xmlns:p14="http://schemas.microsoft.com/office/powerpoint/2010/main" val="495449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8FA61FDA-A3CB-E84C-A962-D3AC79F2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6996B-0D10-BA4E-8409-2A613B8D684B}"/>
              </a:ext>
            </a:extLst>
          </p:cNvPr>
          <p:cNvSpPr/>
          <p:nvPr/>
        </p:nvSpPr>
        <p:spPr>
          <a:xfrm>
            <a:off x="1961147" y="1488308"/>
            <a:ext cx="8831179" cy="388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sz="2400" dirty="0">
                <a:solidFill>
                  <a:srgbClr val="C00000"/>
                </a:solidFill>
                <a:latin typeface="Avenir Book" panose="02000503020000020003" pitchFamily="2" charset="0"/>
              </a:rPr>
              <a:t>Q1: </a:t>
            </a:r>
            <a:r>
              <a:rPr lang="en-US" sz="2400" dirty="0">
                <a:latin typeface="Avenir Book" panose="02000503020000020003" pitchFamily="2" charset="0"/>
              </a:rPr>
              <a:t>What if our document only had “Michael”, not “Michael Jordan”?</a:t>
            </a:r>
          </a:p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sz="2400" dirty="0">
                <a:solidFill>
                  <a:srgbClr val="C00000"/>
                </a:solidFill>
                <a:latin typeface="Avenir Book" panose="02000503020000020003" pitchFamily="2" charset="0"/>
              </a:rPr>
              <a:t>Q2</a:t>
            </a:r>
            <a:r>
              <a:rPr lang="en-US" sz="2400" dirty="0">
                <a:latin typeface="Avenir Book" panose="02000503020000020003" pitchFamily="2" charset="0"/>
              </a:rPr>
              <a:t>: What if our document mentions his name 10 times in the same doc?</a:t>
            </a:r>
          </a:p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sz="2400" dirty="0">
                <a:solidFill>
                  <a:srgbClr val="C00000"/>
                </a:solidFill>
                <a:latin typeface="Avenir Book" panose="02000503020000020003" pitchFamily="2" charset="0"/>
              </a:rPr>
              <a:t>Q3: </a:t>
            </a:r>
            <a:r>
              <a:rPr lang="en-US" sz="2400" dirty="0">
                <a:latin typeface="Avenir Book" panose="02000503020000020003" pitchFamily="2" charset="0"/>
              </a:rPr>
              <a:t>What if our document contains an unpopular name, like Chris Tanner?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29F4A3-3360-C941-83FF-3E9508320BF9}"/>
              </a:ext>
            </a:extLst>
          </p:cNvPr>
          <p:cNvSpPr/>
          <p:nvPr/>
        </p:nvSpPr>
        <p:spPr>
          <a:xfrm>
            <a:off x="327186" y="635440"/>
            <a:ext cx="2115226" cy="744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22C851-A92C-F049-9E09-FB41F1EEEA2B}"/>
              </a:ext>
            </a:extLst>
          </p:cNvPr>
          <p:cNvSpPr txBox="1">
            <a:spLocks/>
          </p:cNvSpPr>
          <p:nvPr/>
        </p:nvSpPr>
        <p:spPr>
          <a:xfrm>
            <a:off x="233451" y="174626"/>
            <a:ext cx="2762412" cy="625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Annotations</a:t>
            </a:r>
          </a:p>
        </p:txBody>
      </p:sp>
    </p:spTree>
    <p:extLst>
      <p:ext uri="{BB962C8B-B14F-4D97-AF65-F5344CB8AC3E}">
        <p14:creationId xmlns:p14="http://schemas.microsoft.com/office/powerpoint/2010/main" val="2983676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8FA61FDA-A3CB-E84C-A962-D3AC79F2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29F4A3-3360-C941-83FF-3E9508320BF9}"/>
              </a:ext>
            </a:extLst>
          </p:cNvPr>
          <p:cNvSpPr/>
          <p:nvPr/>
        </p:nvSpPr>
        <p:spPr>
          <a:xfrm>
            <a:off x="327186" y="635440"/>
            <a:ext cx="2115226" cy="744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22C851-A92C-F049-9E09-FB41F1EEEA2B}"/>
              </a:ext>
            </a:extLst>
          </p:cNvPr>
          <p:cNvSpPr txBox="1">
            <a:spLocks/>
          </p:cNvSpPr>
          <p:nvPr/>
        </p:nvSpPr>
        <p:spPr>
          <a:xfrm>
            <a:off x="233451" y="174626"/>
            <a:ext cx="2762412" cy="625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Annotations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0FB4B9-2E32-484F-B7EF-EFA14659FD95}"/>
              </a:ext>
            </a:extLst>
          </p:cNvPr>
          <p:cNvSpPr/>
          <p:nvPr/>
        </p:nvSpPr>
        <p:spPr>
          <a:xfrm>
            <a:off x="1961147" y="1488308"/>
            <a:ext cx="8831179" cy="251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sz="2400" dirty="0">
                <a:solidFill>
                  <a:srgbClr val="C00000"/>
                </a:solidFill>
                <a:latin typeface="Avenir Book" panose="02000503020000020003" pitchFamily="2" charset="0"/>
              </a:rPr>
              <a:t>Q1: </a:t>
            </a:r>
            <a:r>
              <a:rPr lang="en-US" sz="2400" dirty="0">
                <a:latin typeface="Avenir Book" panose="02000503020000020003" pitchFamily="2" charset="0"/>
              </a:rPr>
              <a:t>What if our document only had “Michael”, not “Michael Jordan”?</a:t>
            </a:r>
          </a:p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A1</a:t>
            </a:r>
            <a:r>
              <a:rPr lang="en-US" sz="2400" dirty="0">
                <a:latin typeface="Avenir Book" panose="02000503020000020003" pitchFamily="2" charset="0"/>
              </a:rPr>
              <a:t>: Only annotate the mentions that have sufficient context to make the task meaningful</a:t>
            </a:r>
          </a:p>
        </p:txBody>
      </p:sp>
    </p:spTree>
    <p:extLst>
      <p:ext uri="{BB962C8B-B14F-4D97-AF65-F5344CB8AC3E}">
        <p14:creationId xmlns:p14="http://schemas.microsoft.com/office/powerpoint/2010/main" val="2084943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8FA61FDA-A3CB-E84C-A962-D3AC79F2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29F4A3-3360-C941-83FF-3E9508320BF9}"/>
              </a:ext>
            </a:extLst>
          </p:cNvPr>
          <p:cNvSpPr/>
          <p:nvPr/>
        </p:nvSpPr>
        <p:spPr>
          <a:xfrm>
            <a:off x="327186" y="635440"/>
            <a:ext cx="2115226" cy="744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22C851-A92C-F049-9E09-FB41F1EEEA2B}"/>
              </a:ext>
            </a:extLst>
          </p:cNvPr>
          <p:cNvSpPr txBox="1">
            <a:spLocks/>
          </p:cNvSpPr>
          <p:nvPr/>
        </p:nvSpPr>
        <p:spPr>
          <a:xfrm>
            <a:off x="233451" y="174626"/>
            <a:ext cx="2762412" cy="625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Annotations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0FB4B9-2E32-484F-B7EF-EFA14659FD95}"/>
              </a:ext>
            </a:extLst>
          </p:cNvPr>
          <p:cNvSpPr/>
          <p:nvPr/>
        </p:nvSpPr>
        <p:spPr>
          <a:xfrm>
            <a:off x="1961147" y="1488308"/>
            <a:ext cx="8831179" cy="196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sz="2400" dirty="0">
                <a:solidFill>
                  <a:srgbClr val="C00000"/>
                </a:solidFill>
                <a:latin typeface="Avenir Book" panose="02000503020000020003" pitchFamily="2" charset="0"/>
              </a:rPr>
              <a:t>Q2</a:t>
            </a:r>
            <a:r>
              <a:rPr lang="en-US" sz="2400" dirty="0">
                <a:latin typeface="Avenir Book" panose="02000503020000020003" pitchFamily="2" charset="0"/>
              </a:rPr>
              <a:t>: What if our document mentions his name 10 times in the same doc?</a:t>
            </a:r>
          </a:p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A2</a:t>
            </a:r>
            <a:r>
              <a:rPr lang="en-US" sz="2400" dirty="0">
                <a:latin typeface="Avenir Book" panose="02000503020000020003" pitchFamily="2" charset="0"/>
              </a:rPr>
              <a:t>: Only annotate the first occurrence</a:t>
            </a:r>
          </a:p>
        </p:txBody>
      </p:sp>
    </p:spTree>
    <p:extLst>
      <p:ext uri="{BB962C8B-B14F-4D97-AF65-F5344CB8AC3E}">
        <p14:creationId xmlns:p14="http://schemas.microsoft.com/office/powerpoint/2010/main" val="1819830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8FA61FDA-A3CB-E84C-A962-D3AC79F2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29F4A3-3360-C941-83FF-3E9508320BF9}"/>
              </a:ext>
            </a:extLst>
          </p:cNvPr>
          <p:cNvSpPr/>
          <p:nvPr/>
        </p:nvSpPr>
        <p:spPr>
          <a:xfrm>
            <a:off x="327186" y="635440"/>
            <a:ext cx="2115226" cy="744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22C851-A92C-F049-9E09-FB41F1EEEA2B}"/>
              </a:ext>
            </a:extLst>
          </p:cNvPr>
          <p:cNvSpPr txBox="1">
            <a:spLocks/>
          </p:cNvSpPr>
          <p:nvPr/>
        </p:nvSpPr>
        <p:spPr>
          <a:xfrm>
            <a:off x="233451" y="174626"/>
            <a:ext cx="2762412" cy="625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Annotations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0FB4B9-2E32-484F-B7EF-EFA14659FD95}"/>
              </a:ext>
            </a:extLst>
          </p:cNvPr>
          <p:cNvSpPr/>
          <p:nvPr/>
        </p:nvSpPr>
        <p:spPr>
          <a:xfrm>
            <a:off x="1961147" y="1488308"/>
            <a:ext cx="8831179" cy="196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sz="2400" dirty="0">
                <a:solidFill>
                  <a:srgbClr val="C00000"/>
                </a:solidFill>
                <a:latin typeface="Avenir Book" panose="02000503020000020003" pitchFamily="2" charset="0"/>
              </a:rPr>
              <a:t>Q3: </a:t>
            </a:r>
            <a:r>
              <a:rPr lang="en-US" sz="2400" dirty="0">
                <a:latin typeface="Avenir Book" panose="02000503020000020003" pitchFamily="2" charset="0"/>
              </a:rPr>
              <a:t>What if our document contains an unpopular name, like Chris Tanner?</a:t>
            </a:r>
          </a:p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A3</a:t>
            </a:r>
            <a:r>
              <a:rPr lang="en-US" sz="2400" dirty="0">
                <a:latin typeface="Avenir Book" panose="02000503020000020003" pitchFamily="2" charset="0"/>
              </a:rPr>
              <a:t>: Can only annotate mentions that are present in the KG</a:t>
            </a:r>
          </a:p>
        </p:txBody>
      </p:sp>
    </p:spTree>
    <p:extLst>
      <p:ext uri="{BB962C8B-B14F-4D97-AF65-F5344CB8AC3E}">
        <p14:creationId xmlns:p14="http://schemas.microsoft.com/office/powerpoint/2010/main" val="1981256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8FA61FDA-A3CB-E84C-A962-D3AC79F2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29F4A3-3360-C941-83FF-3E9508320BF9}"/>
              </a:ext>
            </a:extLst>
          </p:cNvPr>
          <p:cNvSpPr/>
          <p:nvPr/>
        </p:nvSpPr>
        <p:spPr>
          <a:xfrm>
            <a:off x="327186" y="635440"/>
            <a:ext cx="2115226" cy="744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22C851-A92C-F049-9E09-FB41F1EEEA2B}"/>
              </a:ext>
            </a:extLst>
          </p:cNvPr>
          <p:cNvSpPr txBox="1">
            <a:spLocks/>
          </p:cNvSpPr>
          <p:nvPr/>
        </p:nvSpPr>
        <p:spPr>
          <a:xfrm>
            <a:off x="233451" y="174626"/>
            <a:ext cx="2762412" cy="625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Annotations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443002-6E15-5745-8EDB-2850D965B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837" y="1032054"/>
            <a:ext cx="8636254" cy="479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99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CC4B7871-8570-9544-A628-29B6466CB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F791E0B-008D-2D4D-BAF8-C19F81F112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3326" y="279400"/>
            <a:ext cx="5612674" cy="61277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DE55B3"/>
                </a:solidFill>
                <a:latin typeface="Avenir Black" panose="02000503020000020003" pitchFamily="2" charset="0"/>
              </a:rPr>
              <a:t>ANNOUNCEMENTS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C880AC-9A27-734E-B6F8-26783E30FB60}"/>
              </a:ext>
            </a:extLst>
          </p:cNvPr>
          <p:cNvSpPr/>
          <p:nvPr/>
        </p:nvSpPr>
        <p:spPr>
          <a:xfrm>
            <a:off x="475344" y="1029833"/>
            <a:ext cx="10243456" cy="369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HW4 </a:t>
            </a:r>
            <a:r>
              <a:rPr lang="en-US" sz="2400" b="1" dirty="0">
                <a:latin typeface="Avenir Light" panose="020B0402020203020204" pitchFamily="34" charset="77"/>
              </a:rPr>
              <a:t>has been released!</a:t>
            </a:r>
            <a:endParaRPr lang="en-US" sz="2400" b="1" dirty="0">
              <a:highlight>
                <a:srgbClr val="FFFF00"/>
              </a:highlight>
              <a:latin typeface="Avenir Light" panose="020B0402020203020204" pitchFamily="34" charset="77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HW2 </a:t>
            </a:r>
            <a:r>
              <a:rPr lang="en-US" sz="2400" b="1" dirty="0">
                <a:latin typeface="Avenir Light" panose="020B0402020203020204" pitchFamily="34" charset="77"/>
              </a:rPr>
              <a:t>and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 Phase 2 </a:t>
            </a:r>
            <a:r>
              <a:rPr lang="en-US" sz="2400" b="1" dirty="0">
                <a:latin typeface="Avenir Light" panose="020B0402020203020204" pitchFamily="34" charset="77"/>
              </a:rPr>
              <a:t>and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 Quiz 5 </a:t>
            </a:r>
            <a:r>
              <a:rPr lang="en-US" sz="2400" b="1" dirty="0">
                <a:latin typeface="Avenir Light" panose="020B0402020203020204" pitchFamily="34" charset="77"/>
              </a:rPr>
              <a:t>are being graded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Research Project Phase 3 </a:t>
            </a:r>
            <a:r>
              <a:rPr lang="en-US" sz="2400" dirty="0">
                <a:latin typeface="Avenir Light" panose="020B0402020203020204" pitchFamily="34" charset="77"/>
              </a:rPr>
              <a:t>due </a:t>
            </a:r>
            <a:r>
              <a:rPr lang="en-US" sz="2400" dirty="0">
                <a:highlight>
                  <a:srgbClr val="FFFF00"/>
                </a:highlight>
                <a:latin typeface="Avenir Light" panose="020B0402020203020204" pitchFamily="34" charset="77"/>
              </a:rPr>
              <a:t>Oct 28 (Thurs) @ 11:59pm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Light" panose="020B0402020203020204" pitchFamily="34" charset="77"/>
              </a:rPr>
              <a:t>I was able to get </a:t>
            </a:r>
            <a:r>
              <a:rPr lang="en-US" sz="2400" b="1" dirty="0">
                <a:solidFill>
                  <a:srgbClr val="7030A0"/>
                </a:solidFill>
                <a:latin typeface="Avenir Light" panose="020B0402020203020204" pitchFamily="34" charset="77"/>
              </a:rPr>
              <a:t>$100 AWS credit</a:t>
            </a:r>
            <a:r>
              <a:rPr lang="en-US" sz="2400" dirty="0">
                <a:solidFill>
                  <a:srgbClr val="7030A0"/>
                </a:solidFill>
                <a:latin typeface="Avenir Light" panose="020B0402020203020204" pitchFamily="34" charset="77"/>
              </a:rPr>
              <a:t> </a:t>
            </a:r>
            <a:r>
              <a:rPr lang="en-US" sz="2400" dirty="0">
                <a:latin typeface="Avenir Light" panose="020B0402020203020204" pitchFamily="34" charset="77"/>
              </a:rPr>
              <a:t>for each student</a:t>
            </a:r>
            <a:br>
              <a:rPr lang="en-US" sz="2400" dirty="0">
                <a:latin typeface="Avenir Light" panose="020B0402020203020204" pitchFamily="34" charset="77"/>
              </a:rPr>
            </a:br>
            <a:r>
              <a:rPr lang="en-US" sz="2400" dirty="0">
                <a:latin typeface="Avenir Light" panose="020B0402020203020204" pitchFamily="34" charset="77"/>
              </a:rPr>
              <a:t>(it must be used exclusively for </a:t>
            </a:r>
            <a:r>
              <a:rPr lang="en-US" sz="2400" u="sng" dirty="0">
                <a:latin typeface="Avenir Light" panose="020B0402020203020204" pitchFamily="34" charset="77"/>
              </a:rPr>
              <a:t>research</a:t>
            </a:r>
            <a:r>
              <a:rPr lang="en-US" sz="2400" dirty="0">
                <a:latin typeface="Avenir Light" panose="020B0402020203020204" pitchFamily="34" charset="77"/>
              </a:rPr>
              <a:t> or </a:t>
            </a:r>
            <a:r>
              <a:rPr lang="en-US" sz="2400" u="sng" dirty="0">
                <a:latin typeface="Avenir Light" panose="020B0402020203020204" pitchFamily="34" charset="77"/>
              </a:rPr>
              <a:t>HW</a:t>
            </a:r>
            <a:r>
              <a:rPr lang="en-US" sz="2400" dirty="0">
                <a:latin typeface="Avenir Light" panose="020B0402020203020204" pitchFamily="34" charset="77"/>
              </a:rPr>
              <a:t> in this course)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6324C8-2FF0-CC40-AAA8-F248985844B2}"/>
              </a:ext>
            </a:extLst>
          </p:cNvPr>
          <p:cNvSpPr txBox="1">
            <a:spLocks/>
          </p:cNvSpPr>
          <p:nvPr/>
        </p:nvSpPr>
        <p:spPr>
          <a:xfrm>
            <a:off x="2443046" y="5685292"/>
            <a:ext cx="7305908" cy="893308"/>
          </a:xfrm>
          <a:prstGeom prst="rect">
            <a:avLst/>
          </a:prstGeom>
          <a:ln w="2222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sz="1800" dirty="0"/>
              <a:t>Some of today’s slides are inspired from, based on, or directly from: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Laura Dietz (UNH)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Alan Black &amp; David Mortensen (CMU)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11529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8FA61FDA-A3CB-E84C-A962-D3AC79F2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29F4A3-3360-C941-83FF-3E9508320BF9}"/>
              </a:ext>
            </a:extLst>
          </p:cNvPr>
          <p:cNvSpPr/>
          <p:nvPr/>
        </p:nvSpPr>
        <p:spPr>
          <a:xfrm>
            <a:off x="327186" y="635440"/>
            <a:ext cx="1393330" cy="744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22C851-A92C-F049-9E09-FB41F1EEEA2B}"/>
              </a:ext>
            </a:extLst>
          </p:cNvPr>
          <p:cNvSpPr txBox="1">
            <a:spLocks/>
          </p:cNvSpPr>
          <p:nvPr/>
        </p:nvSpPr>
        <p:spPr>
          <a:xfrm>
            <a:off x="233451" y="174626"/>
            <a:ext cx="2762412" cy="625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Datasets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12171B-1B4C-CE49-9411-C65C8BC6C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86" y="1927852"/>
            <a:ext cx="5677089" cy="34274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0976F1-9FEE-6248-807E-C0918AF07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275" y="1959113"/>
            <a:ext cx="5994400" cy="20574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04407AA-E9B1-BF43-B87D-38C91BEACB2D}"/>
              </a:ext>
            </a:extLst>
          </p:cNvPr>
          <p:cNvSpPr txBox="1">
            <a:spLocks/>
          </p:cNvSpPr>
          <p:nvPr/>
        </p:nvSpPr>
        <p:spPr>
          <a:xfrm>
            <a:off x="7488155" y="1051239"/>
            <a:ext cx="2762412" cy="625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7030A0"/>
                </a:solidFill>
              </a:rPr>
              <a:t>AIDA/CoNLL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83E245-1799-4B44-9633-706B27162D20}"/>
              </a:ext>
            </a:extLst>
          </p:cNvPr>
          <p:cNvSpPr txBox="1">
            <a:spLocks/>
          </p:cNvSpPr>
          <p:nvPr/>
        </p:nvSpPr>
        <p:spPr>
          <a:xfrm>
            <a:off x="1493755" y="1051239"/>
            <a:ext cx="2762412" cy="625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7030A0"/>
                </a:solidFill>
              </a:rPr>
              <a:t>TAC KBP 2010</a:t>
            </a:r>
          </a:p>
        </p:txBody>
      </p:sp>
    </p:spTree>
    <p:extLst>
      <p:ext uri="{BB962C8B-B14F-4D97-AF65-F5344CB8AC3E}">
        <p14:creationId xmlns:p14="http://schemas.microsoft.com/office/powerpoint/2010/main" val="997170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8FA61FDA-A3CB-E84C-A962-D3AC79F2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29F4A3-3360-C941-83FF-3E9508320BF9}"/>
              </a:ext>
            </a:extLst>
          </p:cNvPr>
          <p:cNvSpPr/>
          <p:nvPr/>
        </p:nvSpPr>
        <p:spPr>
          <a:xfrm>
            <a:off x="327186" y="635440"/>
            <a:ext cx="1393330" cy="744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22C851-A92C-F049-9E09-FB41F1EEEA2B}"/>
              </a:ext>
            </a:extLst>
          </p:cNvPr>
          <p:cNvSpPr txBox="1">
            <a:spLocks/>
          </p:cNvSpPr>
          <p:nvPr/>
        </p:nvSpPr>
        <p:spPr>
          <a:xfrm>
            <a:off x="233451" y="174626"/>
            <a:ext cx="2762412" cy="625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Metrics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D94ADBD-CC45-0D43-A0BA-1A879776CD5F}"/>
              </a:ext>
            </a:extLst>
          </p:cNvPr>
          <p:cNvSpPr txBox="1">
            <a:spLocks/>
          </p:cNvSpPr>
          <p:nvPr/>
        </p:nvSpPr>
        <p:spPr>
          <a:xfrm>
            <a:off x="444900" y="949207"/>
            <a:ext cx="2551231" cy="21681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Accuracy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Recall @ 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Micro F1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Macro F1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3B486F-6156-6247-9A69-B3FBC1EBD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232" y="1475232"/>
            <a:ext cx="8691319" cy="16420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6D3390-2A98-1249-8C2F-B8151F043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179" y="3317975"/>
            <a:ext cx="8668512" cy="263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26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1AFC659-2044-2040-8B3F-35F1563F0EC7}"/>
              </a:ext>
            </a:extLst>
          </p:cNvPr>
          <p:cNvSpPr/>
          <p:nvPr/>
        </p:nvSpPr>
        <p:spPr>
          <a:xfrm>
            <a:off x="2142467" y="2202581"/>
            <a:ext cx="2958922" cy="484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2D599B4-861E-C544-96B5-4A43FBA2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14FD0C-0401-C644-9003-0CBA89D84AF7}"/>
              </a:ext>
            </a:extLst>
          </p:cNvPr>
          <p:cNvSpPr/>
          <p:nvPr/>
        </p:nvSpPr>
        <p:spPr>
          <a:xfrm>
            <a:off x="1071344" y="1546224"/>
            <a:ext cx="771242" cy="907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005AC6-7BD6-CE4A-BD98-9B5BB1E8C346}"/>
              </a:ext>
            </a:extLst>
          </p:cNvPr>
          <p:cNvSpPr/>
          <p:nvPr/>
        </p:nvSpPr>
        <p:spPr>
          <a:xfrm>
            <a:off x="1071344" y="1636939"/>
            <a:ext cx="771242" cy="1003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F7C312-BBDC-9747-BFCB-B16D16027645}"/>
              </a:ext>
            </a:extLst>
          </p:cNvPr>
          <p:cNvSpPr/>
          <p:nvPr/>
        </p:nvSpPr>
        <p:spPr>
          <a:xfrm>
            <a:off x="1071344" y="3219997"/>
            <a:ext cx="771242" cy="907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98DD42-DB8E-AD4B-A5BB-47FCD0F1699B}"/>
              </a:ext>
            </a:extLst>
          </p:cNvPr>
          <p:cNvSpPr/>
          <p:nvPr/>
        </p:nvSpPr>
        <p:spPr>
          <a:xfrm>
            <a:off x="1071344" y="3310712"/>
            <a:ext cx="771242" cy="10036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84352F-8738-5548-A2A9-E689D9E753A9}"/>
              </a:ext>
            </a:extLst>
          </p:cNvPr>
          <p:cNvSpPr/>
          <p:nvPr/>
        </p:nvSpPr>
        <p:spPr>
          <a:xfrm>
            <a:off x="1071344" y="4107077"/>
            <a:ext cx="771242" cy="90716"/>
          </a:xfrm>
          <a:prstGeom prst="rect">
            <a:avLst/>
          </a:prstGeom>
          <a:solidFill>
            <a:srgbClr val="FF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1538CA-CCA9-FC47-8881-B1C11A6370B7}"/>
              </a:ext>
            </a:extLst>
          </p:cNvPr>
          <p:cNvSpPr/>
          <p:nvPr/>
        </p:nvSpPr>
        <p:spPr>
          <a:xfrm>
            <a:off x="1071344" y="4197792"/>
            <a:ext cx="771242" cy="1003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760796-A7A8-8D4F-AF21-707E82049F88}"/>
              </a:ext>
            </a:extLst>
          </p:cNvPr>
          <p:cNvSpPr/>
          <p:nvPr/>
        </p:nvSpPr>
        <p:spPr>
          <a:xfrm>
            <a:off x="1071344" y="2353929"/>
            <a:ext cx="771242" cy="907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3D93E0A-D0AE-784F-B38D-D770028C640C}"/>
              </a:ext>
            </a:extLst>
          </p:cNvPr>
          <p:cNvSpPr/>
          <p:nvPr/>
        </p:nvSpPr>
        <p:spPr>
          <a:xfrm>
            <a:off x="1071344" y="2444644"/>
            <a:ext cx="771242" cy="1003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A79EE00-3CE7-0449-81EB-BAA557FA31EC}"/>
              </a:ext>
            </a:extLst>
          </p:cNvPr>
          <p:cNvSpPr txBox="1">
            <a:spLocks/>
          </p:cNvSpPr>
          <p:nvPr/>
        </p:nvSpPr>
        <p:spPr>
          <a:xfrm>
            <a:off x="2142467" y="1053178"/>
            <a:ext cx="5350863" cy="5508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What is entity linking?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Data and metrics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Workshop time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Modern approaches</a:t>
            </a:r>
          </a:p>
        </p:txBody>
      </p:sp>
    </p:spTree>
    <p:extLst>
      <p:ext uri="{BB962C8B-B14F-4D97-AF65-F5344CB8AC3E}">
        <p14:creationId xmlns:p14="http://schemas.microsoft.com/office/powerpoint/2010/main" val="24261636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1AFC659-2044-2040-8B3F-35F1563F0EC7}"/>
              </a:ext>
            </a:extLst>
          </p:cNvPr>
          <p:cNvSpPr/>
          <p:nvPr/>
        </p:nvSpPr>
        <p:spPr>
          <a:xfrm>
            <a:off x="2142467" y="3098584"/>
            <a:ext cx="2673373" cy="484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2D599B4-861E-C544-96B5-4A43FBA2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14FD0C-0401-C644-9003-0CBA89D84AF7}"/>
              </a:ext>
            </a:extLst>
          </p:cNvPr>
          <p:cNvSpPr/>
          <p:nvPr/>
        </p:nvSpPr>
        <p:spPr>
          <a:xfrm>
            <a:off x="1071344" y="1546224"/>
            <a:ext cx="771242" cy="907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005AC6-7BD6-CE4A-BD98-9B5BB1E8C346}"/>
              </a:ext>
            </a:extLst>
          </p:cNvPr>
          <p:cNvSpPr/>
          <p:nvPr/>
        </p:nvSpPr>
        <p:spPr>
          <a:xfrm>
            <a:off x="1071344" y="1636939"/>
            <a:ext cx="771242" cy="1003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F7C312-BBDC-9747-BFCB-B16D16027645}"/>
              </a:ext>
            </a:extLst>
          </p:cNvPr>
          <p:cNvSpPr/>
          <p:nvPr/>
        </p:nvSpPr>
        <p:spPr>
          <a:xfrm>
            <a:off x="1071344" y="3219997"/>
            <a:ext cx="771242" cy="907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98DD42-DB8E-AD4B-A5BB-47FCD0F1699B}"/>
              </a:ext>
            </a:extLst>
          </p:cNvPr>
          <p:cNvSpPr/>
          <p:nvPr/>
        </p:nvSpPr>
        <p:spPr>
          <a:xfrm>
            <a:off x="1071344" y="3310712"/>
            <a:ext cx="771242" cy="10036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84352F-8738-5548-A2A9-E689D9E753A9}"/>
              </a:ext>
            </a:extLst>
          </p:cNvPr>
          <p:cNvSpPr/>
          <p:nvPr/>
        </p:nvSpPr>
        <p:spPr>
          <a:xfrm>
            <a:off x="1071344" y="4107077"/>
            <a:ext cx="771242" cy="90716"/>
          </a:xfrm>
          <a:prstGeom prst="rect">
            <a:avLst/>
          </a:prstGeom>
          <a:solidFill>
            <a:srgbClr val="FF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1538CA-CCA9-FC47-8881-B1C11A6370B7}"/>
              </a:ext>
            </a:extLst>
          </p:cNvPr>
          <p:cNvSpPr/>
          <p:nvPr/>
        </p:nvSpPr>
        <p:spPr>
          <a:xfrm>
            <a:off x="1071344" y="4197792"/>
            <a:ext cx="771242" cy="1003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760796-A7A8-8D4F-AF21-707E82049F88}"/>
              </a:ext>
            </a:extLst>
          </p:cNvPr>
          <p:cNvSpPr/>
          <p:nvPr/>
        </p:nvSpPr>
        <p:spPr>
          <a:xfrm>
            <a:off x="1071344" y="2353929"/>
            <a:ext cx="771242" cy="907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3D93E0A-D0AE-784F-B38D-D770028C640C}"/>
              </a:ext>
            </a:extLst>
          </p:cNvPr>
          <p:cNvSpPr/>
          <p:nvPr/>
        </p:nvSpPr>
        <p:spPr>
          <a:xfrm>
            <a:off x="1071344" y="2444644"/>
            <a:ext cx="771242" cy="1003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C9E4FFA-1089-1347-B1A7-338C610C2B6B}"/>
              </a:ext>
            </a:extLst>
          </p:cNvPr>
          <p:cNvSpPr txBox="1">
            <a:spLocks/>
          </p:cNvSpPr>
          <p:nvPr/>
        </p:nvSpPr>
        <p:spPr>
          <a:xfrm>
            <a:off x="2142467" y="1053178"/>
            <a:ext cx="5350863" cy="5508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What is entity linking?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Data and metrics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Workshop time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Modern approaches</a:t>
            </a:r>
          </a:p>
        </p:txBody>
      </p:sp>
    </p:spTree>
    <p:extLst>
      <p:ext uri="{BB962C8B-B14F-4D97-AF65-F5344CB8AC3E}">
        <p14:creationId xmlns:p14="http://schemas.microsoft.com/office/powerpoint/2010/main" val="34388842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8FA61FDA-A3CB-E84C-A962-D3AC79F2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E6B28E-BEBE-FA44-AB02-A31AC669143A}"/>
              </a:ext>
            </a:extLst>
          </p:cNvPr>
          <p:cNvSpPr/>
          <p:nvPr/>
        </p:nvSpPr>
        <p:spPr>
          <a:xfrm>
            <a:off x="350935" y="611375"/>
            <a:ext cx="2988613" cy="84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DB697AE-0516-FF44-B886-7AE13FD57F6E}"/>
              </a:ext>
            </a:extLst>
          </p:cNvPr>
          <p:cNvSpPr txBox="1">
            <a:spLocks/>
          </p:cNvSpPr>
          <p:nvPr/>
        </p:nvSpPr>
        <p:spPr>
          <a:xfrm>
            <a:off x="233451" y="174626"/>
            <a:ext cx="7818019" cy="625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Workshop time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39F03F-B037-5343-8A5D-5125E5E28332}"/>
              </a:ext>
            </a:extLst>
          </p:cNvPr>
          <p:cNvSpPr/>
          <p:nvPr/>
        </p:nvSpPr>
        <p:spPr>
          <a:xfrm>
            <a:off x="1391244" y="2152292"/>
            <a:ext cx="9409511" cy="2621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atin typeface="Avenir Book" panose="02000503020000020003" pitchFamily="2" charset="0"/>
              </a:rPr>
              <a:t>How would you attempt entity linking?</a:t>
            </a:r>
          </a:p>
          <a:p>
            <a:pPr algn="ctr">
              <a:lnSpc>
                <a:spcPct val="150000"/>
              </a:lnSpc>
            </a:pPr>
            <a:endParaRPr lang="en-US" sz="2800" b="1" dirty="0">
              <a:solidFill>
                <a:srgbClr val="C00000"/>
              </a:solidFill>
              <a:latin typeface="Avenir Book" panose="02000503020000020003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Avenir Book" panose="02000503020000020003" pitchFamily="2" charset="0"/>
              </a:rPr>
              <a:t>Create a baseline system</a:t>
            </a:r>
            <a:endParaRPr lang="en-US" sz="2800" b="1" dirty="0">
              <a:latin typeface="Avenir Book" panose="02000503020000020003" pitchFamily="2" charset="0"/>
            </a:endParaRP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b="1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49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8FA61FDA-A3CB-E84C-A962-D3AC79F2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E6B28E-BEBE-FA44-AB02-A31AC669143A}"/>
              </a:ext>
            </a:extLst>
          </p:cNvPr>
          <p:cNvSpPr/>
          <p:nvPr/>
        </p:nvSpPr>
        <p:spPr>
          <a:xfrm>
            <a:off x="350935" y="611375"/>
            <a:ext cx="2416649" cy="713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DB697AE-0516-FF44-B886-7AE13FD57F6E}"/>
              </a:ext>
            </a:extLst>
          </p:cNvPr>
          <p:cNvSpPr txBox="1">
            <a:spLocks/>
          </p:cNvSpPr>
          <p:nvPr/>
        </p:nvSpPr>
        <p:spPr>
          <a:xfrm>
            <a:off x="233451" y="174626"/>
            <a:ext cx="7818019" cy="625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Workshop time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CD9F80-D58A-B342-8FEF-A68F8A732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889" y="1119501"/>
            <a:ext cx="7581579" cy="509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807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8FA61FDA-A3CB-E84C-A962-D3AC79F2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0242BE-1289-344B-94CE-930FA1343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244" y="407209"/>
            <a:ext cx="8621224" cy="604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490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8FA61FDA-A3CB-E84C-A962-D3AC79F2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9514" y="63182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777734-2978-314D-AC17-5B56CFDA0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456" y="313772"/>
            <a:ext cx="8987658" cy="623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374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8FA61FDA-A3CB-E84C-A962-D3AC79F2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9514" y="63182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CE2704-A615-FE41-8FED-E65BCF868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148" y="1414272"/>
            <a:ext cx="7558723" cy="36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470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8FA61FDA-A3CB-E84C-A962-D3AC79F2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9514" y="63182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DEE8AD-AD1E-224D-9AE9-EBC9FD2DD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915" y="684563"/>
            <a:ext cx="7155810" cy="548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90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itle 2">
            <a:extLst>
              <a:ext uri="{FF2B5EF4-FFF2-40B4-BE49-F238E27FC236}">
                <a16:creationId xmlns:a16="http://schemas.microsoft.com/office/drawing/2014/main" id="{DAB0366A-5361-BE44-B5E9-741ADC5E6DA8}"/>
              </a:ext>
            </a:extLst>
          </p:cNvPr>
          <p:cNvSpPr txBox="1">
            <a:spLocks/>
          </p:cNvSpPr>
          <p:nvPr/>
        </p:nvSpPr>
        <p:spPr>
          <a:xfrm>
            <a:off x="2142467" y="1053178"/>
            <a:ext cx="5350863" cy="5508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What is entity linking?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Data and metrics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Workshop time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Modern approaches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2D599B4-861E-C544-96B5-4A43FBA2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14FD0C-0401-C644-9003-0CBA89D84AF7}"/>
              </a:ext>
            </a:extLst>
          </p:cNvPr>
          <p:cNvSpPr/>
          <p:nvPr/>
        </p:nvSpPr>
        <p:spPr>
          <a:xfrm>
            <a:off x="1071344" y="1546224"/>
            <a:ext cx="771242" cy="907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005AC6-7BD6-CE4A-BD98-9B5BB1E8C346}"/>
              </a:ext>
            </a:extLst>
          </p:cNvPr>
          <p:cNvSpPr/>
          <p:nvPr/>
        </p:nvSpPr>
        <p:spPr>
          <a:xfrm>
            <a:off x="1071344" y="1636939"/>
            <a:ext cx="771242" cy="1003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F7C312-BBDC-9747-BFCB-B16D16027645}"/>
              </a:ext>
            </a:extLst>
          </p:cNvPr>
          <p:cNvSpPr/>
          <p:nvPr/>
        </p:nvSpPr>
        <p:spPr>
          <a:xfrm>
            <a:off x="1071344" y="3219997"/>
            <a:ext cx="771242" cy="907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98DD42-DB8E-AD4B-A5BB-47FCD0F1699B}"/>
              </a:ext>
            </a:extLst>
          </p:cNvPr>
          <p:cNvSpPr/>
          <p:nvPr/>
        </p:nvSpPr>
        <p:spPr>
          <a:xfrm>
            <a:off x="1071344" y="3310712"/>
            <a:ext cx="771242" cy="10036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84352F-8738-5548-A2A9-E689D9E753A9}"/>
              </a:ext>
            </a:extLst>
          </p:cNvPr>
          <p:cNvSpPr/>
          <p:nvPr/>
        </p:nvSpPr>
        <p:spPr>
          <a:xfrm>
            <a:off x="1071344" y="4107077"/>
            <a:ext cx="771242" cy="90716"/>
          </a:xfrm>
          <a:prstGeom prst="rect">
            <a:avLst/>
          </a:prstGeom>
          <a:solidFill>
            <a:srgbClr val="FF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1538CA-CCA9-FC47-8881-B1C11A6370B7}"/>
              </a:ext>
            </a:extLst>
          </p:cNvPr>
          <p:cNvSpPr/>
          <p:nvPr/>
        </p:nvSpPr>
        <p:spPr>
          <a:xfrm>
            <a:off x="1071344" y="4197792"/>
            <a:ext cx="771242" cy="1003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760796-A7A8-8D4F-AF21-707E82049F88}"/>
              </a:ext>
            </a:extLst>
          </p:cNvPr>
          <p:cNvSpPr/>
          <p:nvPr/>
        </p:nvSpPr>
        <p:spPr>
          <a:xfrm>
            <a:off x="1071344" y="2353929"/>
            <a:ext cx="771242" cy="907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3D93E0A-D0AE-784F-B38D-D770028C640C}"/>
              </a:ext>
            </a:extLst>
          </p:cNvPr>
          <p:cNvSpPr/>
          <p:nvPr/>
        </p:nvSpPr>
        <p:spPr>
          <a:xfrm>
            <a:off x="1071344" y="2444644"/>
            <a:ext cx="771242" cy="1003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2162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8FA61FDA-A3CB-E84C-A962-D3AC79F2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9514" y="63182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BB58CB-AF93-ED41-B760-60C0E6B4B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033" y="540765"/>
            <a:ext cx="8298279" cy="544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512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8FA61FDA-A3CB-E84C-A962-D3AC79F2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9514" y="63182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FDF514-96CE-514A-A967-548F31B3D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29" y="562055"/>
            <a:ext cx="8168611" cy="573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802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8FA61FDA-A3CB-E84C-A962-D3AC79F2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9514" y="63182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6E6BD1-5672-0F4A-A320-45002229A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919" y="549415"/>
            <a:ext cx="8065996" cy="57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535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8FA61FDA-A3CB-E84C-A962-D3AC79F2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9514" y="63182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0A87AE-06B1-014D-BD59-D60D7F9FF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592" y="1423374"/>
            <a:ext cx="6775704" cy="315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234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8FA61FDA-A3CB-E84C-A962-D3AC79F2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9514" y="63182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B32748-B6D9-AF4E-9464-7AB13EE75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625" y="570376"/>
            <a:ext cx="8153978" cy="571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159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8FA61FDA-A3CB-E84C-A962-D3AC79F2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9514" y="63182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0DDD69-19E9-3B4D-B28A-C5C74C8A0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711" y="414528"/>
            <a:ext cx="6774094" cy="602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172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8FA61FDA-A3CB-E84C-A962-D3AC79F2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9514" y="63182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1BE302-A7B8-F549-A524-C4D6CDADB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992" y="841248"/>
            <a:ext cx="8613122" cy="49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379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8FA61FDA-A3CB-E84C-A962-D3AC79F2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9514" y="63182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E75641-0573-6147-9F03-CC4B47C5B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44" y="1231392"/>
            <a:ext cx="8525338" cy="39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524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8FA61FDA-A3CB-E84C-A962-D3AC79F2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E6B28E-BEBE-FA44-AB02-A31AC669143A}"/>
              </a:ext>
            </a:extLst>
          </p:cNvPr>
          <p:cNvSpPr/>
          <p:nvPr/>
        </p:nvSpPr>
        <p:spPr>
          <a:xfrm>
            <a:off x="350935" y="611375"/>
            <a:ext cx="2988613" cy="84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DB697AE-0516-FF44-B886-7AE13FD57F6E}"/>
              </a:ext>
            </a:extLst>
          </p:cNvPr>
          <p:cNvSpPr txBox="1">
            <a:spLocks/>
          </p:cNvSpPr>
          <p:nvPr/>
        </p:nvSpPr>
        <p:spPr>
          <a:xfrm>
            <a:off x="233451" y="174626"/>
            <a:ext cx="7818019" cy="625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Workshop time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39F03F-B037-5343-8A5D-5125E5E28332}"/>
              </a:ext>
            </a:extLst>
          </p:cNvPr>
          <p:cNvSpPr/>
          <p:nvPr/>
        </p:nvSpPr>
        <p:spPr>
          <a:xfrm>
            <a:off x="1391244" y="2152292"/>
            <a:ext cx="9409511" cy="1975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atin typeface="Avenir Book" panose="02000503020000020003" pitchFamily="2" charset="0"/>
              </a:rPr>
              <a:t>These approaches seem kind of manual and kludgy.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latin typeface="Avenir Book" panose="02000503020000020003" pitchFamily="2" charset="0"/>
              </a:rPr>
              <a:t>How can we use Deep Learning?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b="1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438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1AFC659-2044-2040-8B3F-35F1563F0EC7}"/>
              </a:ext>
            </a:extLst>
          </p:cNvPr>
          <p:cNvSpPr/>
          <p:nvPr/>
        </p:nvSpPr>
        <p:spPr>
          <a:xfrm>
            <a:off x="2142467" y="3098584"/>
            <a:ext cx="2673373" cy="484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2D599B4-861E-C544-96B5-4A43FBA2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14FD0C-0401-C644-9003-0CBA89D84AF7}"/>
              </a:ext>
            </a:extLst>
          </p:cNvPr>
          <p:cNvSpPr/>
          <p:nvPr/>
        </p:nvSpPr>
        <p:spPr>
          <a:xfrm>
            <a:off x="1071344" y="1546224"/>
            <a:ext cx="771242" cy="907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005AC6-7BD6-CE4A-BD98-9B5BB1E8C346}"/>
              </a:ext>
            </a:extLst>
          </p:cNvPr>
          <p:cNvSpPr/>
          <p:nvPr/>
        </p:nvSpPr>
        <p:spPr>
          <a:xfrm>
            <a:off x="1071344" y="1636939"/>
            <a:ext cx="771242" cy="1003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F7C312-BBDC-9747-BFCB-B16D16027645}"/>
              </a:ext>
            </a:extLst>
          </p:cNvPr>
          <p:cNvSpPr/>
          <p:nvPr/>
        </p:nvSpPr>
        <p:spPr>
          <a:xfrm>
            <a:off x="1071344" y="3219997"/>
            <a:ext cx="771242" cy="907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98DD42-DB8E-AD4B-A5BB-47FCD0F1699B}"/>
              </a:ext>
            </a:extLst>
          </p:cNvPr>
          <p:cNvSpPr/>
          <p:nvPr/>
        </p:nvSpPr>
        <p:spPr>
          <a:xfrm>
            <a:off x="1071344" y="3310712"/>
            <a:ext cx="771242" cy="10036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84352F-8738-5548-A2A9-E689D9E753A9}"/>
              </a:ext>
            </a:extLst>
          </p:cNvPr>
          <p:cNvSpPr/>
          <p:nvPr/>
        </p:nvSpPr>
        <p:spPr>
          <a:xfrm>
            <a:off x="1071344" y="4107077"/>
            <a:ext cx="771242" cy="90716"/>
          </a:xfrm>
          <a:prstGeom prst="rect">
            <a:avLst/>
          </a:prstGeom>
          <a:solidFill>
            <a:srgbClr val="FF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1538CA-CCA9-FC47-8881-B1C11A6370B7}"/>
              </a:ext>
            </a:extLst>
          </p:cNvPr>
          <p:cNvSpPr/>
          <p:nvPr/>
        </p:nvSpPr>
        <p:spPr>
          <a:xfrm>
            <a:off x="1071344" y="4197792"/>
            <a:ext cx="771242" cy="1003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760796-A7A8-8D4F-AF21-707E82049F88}"/>
              </a:ext>
            </a:extLst>
          </p:cNvPr>
          <p:cNvSpPr/>
          <p:nvPr/>
        </p:nvSpPr>
        <p:spPr>
          <a:xfrm>
            <a:off x="1071344" y="2353929"/>
            <a:ext cx="771242" cy="907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3D93E0A-D0AE-784F-B38D-D770028C640C}"/>
              </a:ext>
            </a:extLst>
          </p:cNvPr>
          <p:cNvSpPr/>
          <p:nvPr/>
        </p:nvSpPr>
        <p:spPr>
          <a:xfrm>
            <a:off x="1071344" y="2444644"/>
            <a:ext cx="771242" cy="1003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C9E4FFA-1089-1347-B1A7-338C610C2B6B}"/>
              </a:ext>
            </a:extLst>
          </p:cNvPr>
          <p:cNvSpPr txBox="1">
            <a:spLocks/>
          </p:cNvSpPr>
          <p:nvPr/>
        </p:nvSpPr>
        <p:spPr>
          <a:xfrm>
            <a:off x="2142467" y="1053178"/>
            <a:ext cx="5350863" cy="5508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What is entity linking?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Data and metrics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Workshop time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Modern approaches</a:t>
            </a:r>
          </a:p>
        </p:txBody>
      </p:sp>
    </p:spTree>
    <p:extLst>
      <p:ext uri="{BB962C8B-B14F-4D97-AF65-F5344CB8AC3E}">
        <p14:creationId xmlns:p14="http://schemas.microsoft.com/office/powerpoint/2010/main" val="3605003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1AFC659-2044-2040-8B3F-35F1563F0EC7}"/>
              </a:ext>
            </a:extLst>
          </p:cNvPr>
          <p:cNvSpPr/>
          <p:nvPr/>
        </p:nvSpPr>
        <p:spPr>
          <a:xfrm>
            <a:off x="2106216" y="1385144"/>
            <a:ext cx="3801290" cy="484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AB0366A-5361-BE44-B5E9-741ADC5E6DA8}"/>
              </a:ext>
            </a:extLst>
          </p:cNvPr>
          <p:cNvSpPr txBox="1">
            <a:spLocks/>
          </p:cNvSpPr>
          <p:nvPr/>
        </p:nvSpPr>
        <p:spPr>
          <a:xfrm>
            <a:off x="2142467" y="1053178"/>
            <a:ext cx="5350863" cy="5508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What is entity linking?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Data and metrics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Workshop time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Modern approaches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2D599B4-861E-C544-96B5-4A43FBA2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14FD0C-0401-C644-9003-0CBA89D84AF7}"/>
              </a:ext>
            </a:extLst>
          </p:cNvPr>
          <p:cNvSpPr/>
          <p:nvPr/>
        </p:nvSpPr>
        <p:spPr>
          <a:xfrm>
            <a:off x="1071344" y="1546224"/>
            <a:ext cx="771242" cy="907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005AC6-7BD6-CE4A-BD98-9B5BB1E8C346}"/>
              </a:ext>
            </a:extLst>
          </p:cNvPr>
          <p:cNvSpPr/>
          <p:nvPr/>
        </p:nvSpPr>
        <p:spPr>
          <a:xfrm>
            <a:off x="1071344" y="1636939"/>
            <a:ext cx="771242" cy="1003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F7C312-BBDC-9747-BFCB-B16D16027645}"/>
              </a:ext>
            </a:extLst>
          </p:cNvPr>
          <p:cNvSpPr/>
          <p:nvPr/>
        </p:nvSpPr>
        <p:spPr>
          <a:xfrm>
            <a:off x="1071344" y="3219997"/>
            <a:ext cx="771242" cy="907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98DD42-DB8E-AD4B-A5BB-47FCD0F1699B}"/>
              </a:ext>
            </a:extLst>
          </p:cNvPr>
          <p:cNvSpPr/>
          <p:nvPr/>
        </p:nvSpPr>
        <p:spPr>
          <a:xfrm>
            <a:off x="1071344" y="3310712"/>
            <a:ext cx="771242" cy="10036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84352F-8738-5548-A2A9-E689D9E753A9}"/>
              </a:ext>
            </a:extLst>
          </p:cNvPr>
          <p:cNvSpPr/>
          <p:nvPr/>
        </p:nvSpPr>
        <p:spPr>
          <a:xfrm>
            <a:off x="1071344" y="4107077"/>
            <a:ext cx="771242" cy="90716"/>
          </a:xfrm>
          <a:prstGeom prst="rect">
            <a:avLst/>
          </a:prstGeom>
          <a:solidFill>
            <a:srgbClr val="FF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1538CA-CCA9-FC47-8881-B1C11A6370B7}"/>
              </a:ext>
            </a:extLst>
          </p:cNvPr>
          <p:cNvSpPr/>
          <p:nvPr/>
        </p:nvSpPr>
        <p:spPr>
          <a:xfrm>
            <a:off x="1071344" y="4197792"/>
            <a:ext cx="771242" cy="1003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760796-A7A8-8D4F-AF21-707E82049F88}"/>
              </a:ext>
            </a:extLst>
          </p:cNvPr>
          <p:cNvSpPr/>
          <p:nvPr/>
        </p:nvSpPr>
        <p:spPr>
          <a:xfrm>
            <a:off x="1071344" y="2353929"/>
            <a:ext cx="771242" cy="907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3D93E0A-D0AE-784F-B38D-D770028C640C}"/>
              </a:ext>
            </a:extLst>
          </p:cNvPr>
          <p:cNvSpPr/>
          <p:nvPr/>
        </p:nvSpPr>
        <p:spPr>
          <a:xfrm>
            <a:off x="1071344" y="2444644"/>
            <a:ext cx="771242" cy="1003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0686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1AFC659-2044-2040-8B3F-35F1563F0EC7}"/>
              </a:ext>
            </a:extLst>
          </p:cNvPr>
          <p:cNvSpPr/>
          <p:nvPr/>
        </p:nvSpPr>
        <p:spPr>
          <a:xfrm>
            <a:off x="2142467" y="3955729"/>
            <a:ext cx="3429277" cy="484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2D599B4-861E-C544-96B5-4A43FBA2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14FD0C-0401-C644-9003-0CBA89D84AF7}"/>
              </a:ext>
            </a:extLst>
          </p:cNvPr>
          <p:cNvSpPr/>
          <p:nvPr/>
        </p:nvSpPr>
        <p:spPr>
          <a:xfrm>
            <a:off x="1071344" y="1546224"/>
            <a:ext cx="771242" cy="907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005AC6-7BD6-CE4A-BD98-9B5BB1E8C346}"/>
              </a:ext>
            </a:extLst>
          </p:cNvPr>
          <p:cNvSpPr/>
          <p:nvPr/>
        </p:nvSpPr>
        <p:spPr>
          <a:xfrm>
            <a:off x="1071344" y="1636939"/>
            <a:ext cx="771242" cy="1003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F7C312-BBDC-9747-BFCB-B16D16027645}"/>
              </a:ext>
            </a:extLst>
          </p:cNvPr>
          <p:cNvSpPr/>
          <p:nvPr/>
        </p:nvSpPr>
        <p:spPr>
          <a:xfrm>
            <a:off x="1071344" y="3219997"/>
            <a:ext cx="771242" cy="907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98DD42-DB8E-AD4B-A5BB-47FCD0F1699B}"/>
              </a:ext>
            </a:extLst>
          </p:cNvPr>
          <p:cNvSpPr/>
          <p:nvPr/>
        </p:nvSpPr>
        <p:spPr>
          <a:xfrm>
            <a:off x="1071344" y="3310712"/>
            <a:ext cx="771242" cy="10036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84352F-8738-5548-A2A9-E689D9E753A9}"/>
              </a:ext>
            </a:extLst>
          </p:cNvPr>
          <p:cNvSpPr/>
          <p:nvPr/>
        </p:nvSpPr>
        <p:spPr>
          <a:xfrm>
            <a:off x="1071344" y="4107077"/>
            <a:ext cx="771242" cy="90716"/>
          </a:xfrm>
          <a:prstGeom prst="rect">
            <a:avLst/>
          </a:prstGeom>
          <a:solidFill>
            <a:srgbClr val="FF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1538CA-CCA9-FC47-8881-B1C11A6370B7}"/>
              </a:ext>
            </a:extLst>
          </p:cNvPr>
          <p:cNvSpPr/>
          <p:nvPr/>
        </p:nvSpPr>
        <p:spPr>
          <a:xfrm>
            <a:off x="1071344" y="4197792"/>
            <a:ext cx="771242" cy="1003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760796-A7A8-8D4F-AF21-707E82049F88}"/>
              </a:ext>
            </a:extLst>
          </p:cNvPr>
          <p:cNvSpPr/>
          <p:nvPr/>
        </p:nvSpPr>
        <p:spPr>
          <a:xfrm>
            <a:off x="1071344" y="2353929"/>
            <a:ext cx="771242" cy="907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3D93E0A-D0AE-784F-B38D-D770028C640C}"/>
              </a:ext>
            </a:extLst>
          </p:cNvPr>
          <p:cNvSpPr/>
          <p:nvPr/>
        </p:nvSpPr>
        <p:spPr>
          <a:xfrm>
            <a:off x="1071344" y="2444644"/>
            <a:ext cx="771242" cy="1003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4D1F403-FB97-1840-A010-3E6DAC3CD232}"/>
              </a:ext>
            </a:extLst>
          </p:cNvPr>
          <p:cNvSpPr txBox="1">
            <a:spLocks/>
          </p:cNvSpPr>
          <p:nvPr/>
        </p:nvSpPr>
        <p:spPr>
          <a:xfrm>
            <a:off x="2142467" y="1053178"/>
            <a:ext cx="5350863" cy="5508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What is entity linking?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Data and metrics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Workshop time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Modern approaches</a:t>
            </a:r>
          </a:p>
        </p:txBody>
      </p:sp>
    </p:spTree>
    <p:extLst>
      <p:ext uri="{BB962C8B-B14F-4D97-AF65-F5344CB8AC3E}">
        <p14:creationId xmlns:p14="http://schemas.microsoft.com/office/powerpoint/2010/main" val="24359402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1AFC659-2044-2040-8B3F-35F1563F0EC7}"/>
              </a:ext>
            </a:extLst>
          </p:cNvPr>
          <p:cNvSpPr/>
          <p:nvPr/>
        </p:nvSpPr>
        <p:spPr>
          <a:xfrm>
            <a:off x="2142467" y="3955729"/>
            <a:ext cx="3429277" cy="484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2D599B4-861E-C544-96B5-4A43FBA2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14FD0C-0401-C644-9003-0CBA89D84AF7}"/>
              </a:ext>
            </a:extLst>
          </p:cNvPr>
          <p:cNvSpPr/>
          <p:nvPr/>
        </p:nvSpPr>
        <p:spPr>
          <a:xfrm>
            <a:off x="1071344" y="1546224"/>
            <a:ext cx="771242" cy="907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005AC6-7BD6-CE4A-BD98-9B5BB1E8C346}"/>
              </a:ext>
            </a:extLst>
          </p:cNvPr>
          <p:cNvSpPr/>
          <p:nvPr/>
        </p:nvSpPr>
        <p:spPr>
          <a:xfrm>
            <a:off x="1071344" y="1636939"/>
            <a:ext cx="771242" cy="1003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F7C312-BBDC-9747-BFCB-B16D16027645}"/>
              </a:ext>
            </a:extLst>
          </p:cNvPr>
          <p:cNvSpPr/>
          <p:nvPr/>
        </p:nvSpPr>
        <p:spPr>
          <a:xfrm>
            <a:off x="1071344" y="3219997"/>
            <a:ext cx="771242" cy="907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98DD42-DB8E-AD4B-A5BB-47FCD0F1699B}"/>
              </a:ext>
            </a:extLst>
          </p:cNvPr>
          <p:cNvSpPr/>
          <p:nvPr/>
        </p:nvSpPr>
        <p:spPr>
          <a:xfrm>
            <a:off x="1071344" y="3310712"/>
            <a:ext cx="771242" cy="10036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84352F-8738-5548-A2A9-E689D9E753A9}"/>
              </a:ext>
            </a:extLst>
          </p:cNvPr>
          <p:cNvSpPr/>
          <p:nvPr/>
        </p:nvSpPr>
        <p:spPr>
          <a:xfrm>
            <a:off x="1071344" y="4107077"/>
            <a:ext cx="771242" cy="90716"/>
          </a:xfrm>
          <a:prstGeom prst="rect">
            <a:avLst/>
          </a:prstGeom>
          <a:solidFill>
            <a:srgbClr val="FF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1538CA-CCA9-FC47-8881-B1C11A6370B7}"/>
              </a:ext>
            </a:extLst>
          </p:cNvPr>
          <p:cNvSpPr/>
          <p:nvPr/>
        </p:nvSpPr>
        <p:spPr>
          <a:xfrm>
            <a:off x="1071344" y="4197792"/>
            <a:ext cx="771242" cy="1003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760796-A7A8-8D4F-AF21-707E82049F88}"/>
              </a:ext>
            </a:extLst>
          </p:cNvPr>
          <p:cNvSpPr/>
          <p:nvPr/>
        </p:nvSpPr>
        <p:spPr>
          <a:xfrm>
            <a:off x="1071344" y="2353929"/>
            <a:ext cx="771242" cy="907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3D93E0A-D0AE-784F-B38D-D770028C640C}"/>
              </a:ext>
            </a:extLst>
          </p:cNvPr>
          <p:cNvSpPr/>
          <p:nvPr/>
        </p:nvSpPr>
        <p:spPr>
          <a:xfrm>
            <a:off x="1071344" y="2444644"/>
            <a:ext cx="771242" cy="1003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4D1F403-FB97-1840-A010-3E6DAC3CD232}"/>
              </a:ext>
            </a:extLst>
          </p:cNvPr>
          <p:cNvSpPr txBox="1">
            <a:spLocks/>
          </p:cNvSpPr>
          <p:nvPr/>
        </p:nvSpPr>
        <p:spPr>
          <a:xfrm>
            <a:off x="2142467" y="1053178"/>
            <a:ext cx="5350863" cy="5508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What is entity linking?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Data and metrics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Workshop time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Modern approaches</a:t>
            </a:r>
          </a:p>
        </p:txBody>
      </p:sp>
    </p:spTree>
    <p:extLst>
      <p:ext uri="{BB962C8B-B14F-4D97-AF65-F5344CB8AC3E}">
        <p14:creationId xmlns:p14="http://schemas.microsoft.com/office/powerpoint/2010/main" val="7671532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8FA61FDA-A3CB-E84C-A962-D3AC79F2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E6B28E-BEBE-FA44-AB02-A31AC669143A}"/>
              </a:ext>
            </a:extLst>
          </p:cNvPr>
          <p:cNvSpPr/>
          <p:nvPr/>
        </p:nvSpPr>
        <p:spPr>
          <a:xfrm>
            <a:off x="350935" y="611375"/>
            <a:ext cx="2988613" cy="84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DB697AE-0516-FF44-B886-7AE13FD57F6E}"/>
              </a:ext>
            </a:extLst>
          </p:cNvPr>
          <p:cNvSpPr txBox="1">
            <a:spLocks/>
          </p:cNvSpPr>
          <p:nvPr/>
        </p:nvSpPr>
        <p:spPr>
          <a:xfrm>
            <a:off x="233451" y="174626"/>
            <a:ext cx="3777717" cy="625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Modern approach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49A130-8043-A844-9AD8-24D9C8C79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980" y="935243"/>
            <a:ext cx="6840772" cy="242712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255E1AD-354F-074F-A835-FF004E65EBCF}"/>
              </a:ext>
            </a:extLst>
          </p:cNvPr>
          <p:cNvSpPr txBox="1">
            <a:spLocks/>
          </p:cNvSpPr>
          <p:nvPr/>
        </p:nvSpPr>
        <p:spPr>
          <a:xfrm>
            <a:off x="4971370" y="3606702"/>
            <a:ext cx="2538569" cy="625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C00000"/>
                </a:solidFill>
              </a:rPr>
              <a:t>Motivation: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41D879-41C4-4143-8D14-1ED7D53CB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786" y="4232140"/>
            <a:ext cx="7341020" cy="212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605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8FA61FDA-A3CB-E84C-A962-D3AC79F2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1CE9E7-2EF1-F549-942D-E200DA16B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062" y="136525"/>
            <a:ext cx="5098399" cy="646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501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8FA61FDA-A3CB-E84C-A962-D3AC79F2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57773A-95D8-FE4A-8A95-939B46FA8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761" y="280416"/>
            <a:ext cx="8077722" cy="644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481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8FA61FDA-A3CB-E84C-A962-D3AC79F2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E6B28E-BEBE-FA44-AB02-A31AC669143A}"/>
              </a:ext>
            </a:extLst>
          </p:cNvPr>
          <p:cNvSpPr/>
          <p:nvPr/>
        </p:nvSpPr>
        <p:spPr>
          <a:xfrm>
            <a:off x="350935" y="611375"/>
            <a:ext cx="2988613" cy="84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DB697AE-0516-FF44-B886-7AE13FD57F6E}"/>
              </a:ext>
            </a:extLst>
          </p:cNvPr>
          <p:cNvSpPr txBox="1">
            <a:spLocks/>
          </p:cNvSpPr>
          <p:nvPr/>
        </p:nvSpPr>
        <p:spPr>
          <a:xfrm>
            <a:off x="233451" y="174626"/>
            <a:ext cx="3777717" cy="625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Modern approach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FE8E93-8C70-5946-81D6-CCA769BBF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048" y="2200588"/>
            <a:ext cx="8375904" cy="245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797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8FA61FDA-A3CB-E84C-A962-D3AC79F2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5876F5-72B0-8A47-8C9E-0EE97BEF2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9" y="548958"/>
            <a:ext cx="11251822" cy="580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27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8FA61FDA-A3CB-E84C-A962-D3AC79F2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E6B28E-BEBE-FA44-AB02-A31AC669143A}"/>
              </a:ext>
            </a:extLst>
          </p:cNvPr>
          <p:cNvSpPr/>
          <p:nvPr/>
        </p:nvSpPr>
        <p:spPr>
          <a:xfrm>
            <a:off x="327185" y="635440"/>
            <a:ext cx="3763551" cy="864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DB697AE-0516-FF44-B886-7AE13FD57F6E}"/>
              </a:ext>
            </a:extLst>
          </p:cNvPr>
          <p:cNvSpPr txBox="1">
            <a:spLocks/>
          </p:cNvSpPr>
          <p:nvPr/>
        </p:nvSpPr>
        <p:spPr>
          <a:xfrm>
            <a:off x="233451" y="174626"/>
            <a:ext cx="5734212" cy="625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Discourse &amp; Pragmatics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6996B-0D10-BA4E-8409-2A613B8D684B}"/>
              </a:ext>
            </a:extLst>
          </p:cNvPr>
          <p:cNvSpPr/>
          <p:nvPr/>
        </p:nvSpPr>
        <p:spPr>
          <a:xfrm>
            <a:off x="2208960" y="1722571"/>
            <a:ext cx="8089395" cy="17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venir Book" panose="02000503020000020003" pitchFamily="2" charset="0"/>
              </a:rPr>
              <a:t>Regarding language, we have mostly learned about: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Avenir Book" panose="02000503020000020003" pitchFamily="2" charset="0"/>
              </a:rPr>
              <a:t>Individual words </a:t>
            </a:r>
            <a:r>
              <a:rPr lang="en-US" sz="2400" dirty="0">
                <a:latin typeface="Avenir Book" panose="02000503020000020003" pitchFamily="2" charset="0"/>
              </a:rPr>
              <a:t>(representation and modelling)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Avenir Book" panose="02000503020000020003" pitchFamily="2" charset="0"/>
              </a:rPr>
              <a:t>Large chunks of text </a:t>
            </a:r>
            <a:r>
              <a:rPr lang="en-US" sz="2400" dirty="0">
                <a:latin typeface="Avenir Book" panose="02000503020000020003" pitchFamily="2" charset="0"/>
              </a:rPr>
              <a:t>(representation and modelling)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D684B1-C351-0942-AA0A-C03743F4B9F3}"/>
              </a:ext>
            </a:extLst>
          </p:cNvPr>
          <p:cNvSpPr/>
          <p:nvPr/>
        </p:nvSpPr>
        <p:spPr>
          <a:xfrm>
            <a:off x="2742021" y="4171807"/>
            <a:ext cx="7023271" cy="1152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Avenir Book" panose="02000503020000020003" pitchFamily="2" charset="0"/>
              </a:rPr>
              <a:t>Yet, there’s tons of nuanced, interconnected elements we wish to capture and model</a:t>
            </a:r>
          </a:p>
        </p:txBody>
      </p:sp>
    </p:spTree>
    <p:extLst>
      <p:ext uri="{BB962C8B-B14F-4D97-AF65-F5344CB8AC3E}">
        <p14:creationId xmlns:p14="http://schemas.microsoft.com/office/powerpoint/2010/main" val="1442246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956" y="277465"/>
            <a:ext cx="5456043" cy="75021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Multiple levels</a:t>
            </a:r>
            <a:r>
              <a:rPr lang="en-US" b="1" dirty="0">
                <a:solidFill>
                  <a:srgbClr val="C00000"/>
                </a:solidFill>
                <a:latin typeface="Avenir Light" panose="020B0402020203020204" pitchFamily="34" charset="77"/>
              </a:rPr>
              <a:t>*</a:t>
            </a:r>
            <a:r>
              <a:rPr lang="en-US" b="1" dirty="0">
                <a:latin typeface="Avenir Light" panose="020B0402020203020204" pitchFamily="34" charset="77"/>
              </a:rPr>
              <a:t> to language</a:t>
            </a:r>
            <a:br>
              <a:rPr lang="en-US" b="1" dirty="0">
                <a:latin typeface="Avenir Light" panose="020B0402020203020204" pitchFamily="34" charset="77"/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26D248-0AC7-5A40-B0F8-88F4BE4B76D7}"/>
              </a:ext>
            </a:extLst>
          </p:cNvPr>
          <p:cNvSpPr/>
          <p:nvPr/>
        </p:nvSpPr>
        <p:spPr>
          <a:xfrm flipV="1">
            <a:off x="754393" y="707001"/>
            <a:ext cx="3937923" cy="1061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E492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4E361A6-F023-984A-91F0-FEA916519542}"/>
              </a:ext>
            </a:extLst>
          </p:cNvPr>
          <p:cNvSpPr txBox="1">
            <a:spLocks/>
          </p:cNvSpPr>
          <p:nvPr/>
        </p:nvSpPr>
        <p:spPr>
          <a:xfrm>
            <a:off x="1157290" y="6066620"/>
            <a:ext cx="1557587" cy="5794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b="1" dirty="0">
                <a:highlight>
                  <a:srgbClr val="FFFF00"/>
                </a:highlight>
                <a:latin typeface="Avenir Light" panose="020B0402020203020204" pitchFamily="34" charset="77"/>
              </a:rPr>
              <a:t>speech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ACC6E37-3159-6845-96F2-F609187843C9}"/>
              </a:ext>
            </a:extLst>
          </p:cNvPr>
          <p:cNvSpPr txBox="1">
            <a:spLocks/>
          </p:cNvSpPr>
          <p:nvPr/>
        </p:nvSpPr>
        <p:spPr>
          <a:xfrm>
            <a:off x="6096000" y="5721968"/>
            <a:ext cx="1557587" cy="5794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b="1" dirty="0">
                <a:highlight>
                  <a:srgbClr val="FFFF00"/>
                </a:highlight>
                <a:latin typeface="Avenir Light" panose="020B0402020203020204" pitchFamily="34" charset="77"/>
              </a:rPr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927FC9F-E0D2-4644-A289-03DE8FBBDE26}"/>
              </a:ext>
            </a:extLst>
          </p:cNvPr>
          <p:cNvSpPr txBox="1">
            <a:spLocks/>
          </p:cNvSpPr>
          <p:nvPr/>
        </p:nvSpPr>
        <p:spPr>
          <a:xfrm>
            <a:off x="953951" y="5436042"/>
            <a:ext cx="1964264" cy="5794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b="1" dirty="0">
                <a:latin typeface="Avenir Light" panose="020B0402020203020204" pitchFamily="34" charset="77"/>
              </a:rPr>
              <a:t>phonetics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170A6D1-F41A-524B-9D05-3F5CB31D1638}"/>
              </a:ext>
            </a:extLst>
          </p:cNvPr>
          <p:cNvSpPr txBox="1">
            <a:spLocks/>
          </p:cNvSpPr>
          <p:nvPr/>
        </p:nvSpPr>
        <p:spPr>
          <a:xfrm>
            <a:off x="953951" y="4654962"/>
            <a:ext cx="2350899" cy="48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b="1" dirty="0">
                <a:latin typeface="Avenir Light" panose="020B0402020203020204" pitchFamily="34" charset="77"/>
              </a:rPr>
              <a:t>phonology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DABEEA0-94B7-3A4E-AD29-4FF59506C4D1}"/>
              </a:ext>
            </a:extLst>
          </p:cNvPr>
          <p:cNvSpPr txBox="1">
            <a:spLocks/>
          </p:cNvSpPr>
          <p:nvPr/>
        </p:nvSpPr>
        <p:spPr>
          <a:xfrm>
            <a:off x="5527963" y="4654961"/>
            <a:ext cx="2350908" cy="5794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b="1" dirty="0">
                <a:latin typeface="Avenir Light" panose="020B0402020203020204" pitchFamily="34" charset="77"/>
              </a:rPr>
              <a:t>orthography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CD00B48-BB95-E74A-A58C-36E4CCC59034}"/>
              </a:ext>
            </a:extLst>
          </p:cNvPr>
          <p:cNvCxnSpPr>
            <a:cxnSpLocks/>
          </p:cNvCxnSpPr>
          <p:nvPr/>
        </p:nvCxnSpPr>
        <p:spPr>
          <a:xfrm flipH="1" flipV="1">
            <a:off x="5563465" y="4357781"/>
            <a:ext cx="1031299" cy="289728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26CBB22-336C-4B4E-99DB-F6F1862D6E5D}"/>
              </a:ext>
            </a:extLst>
          </p:cNvPr>
          <p:cNvCxnSpPr>
            <a:cxnSpLocks/>
          </p:cNvCxnSpPr>
          <p:nvPr/>
        </p:nvCxnSpPr>
        <p:spPr>
          <a:xfrm flipH="1">
            <a:off x="2330932" y="4351827"/>
            <a:ext cx="819558" cy="344087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2905FA-1842-F64D-BB92-DB264395CEDF}"/>
              </a:ext>
            </a:extLst>
          </p:cNvPr>
          <p:cNvCxnSpPr>
            <a:cxnSpLocks/>
          </p:cNvCxnSpPr>
          <p:nvPr/>
        </p:nvCxnSpPr>
        <p:spPr>
          <a:xfrm flipV="1">
            <a:off x="6874793" y="5241870"/>
            <a:ext cx="0" cy="507808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8D3A48D-C4A3-E549-93F9-E7027AB5459A}"/>
              </a:ext>
            </a:extLst>
          </p:cNvPr>
          <p:cNvSpPr txBox="1">
            <a:spLocks/>
          </p:cNvSpPr>
          <p:nvPr/>
        </p:nvSpPr>
        <p:spPr>
          <a:xfrm>
            <a:off x="2968794" y="1055801"/>
            <a:ext cx="2771594" cy="3201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b="1" dirty="0">
                <a:latin typeface="Avenir Light" panose="020B0402020203020204" pitchFamily="34" charset="77"/>
              </a:rPr>
              <a:t>Discourse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b="1" dirty="0">
                <a:latin typeface="Avenir Light" panose="020B0402020203020204" pitchFamily="34" charset="77"/>
              </a:rPr>
              <a:t>Pragmatics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b="1" dirty="0">
                <a:latin typeface="Avenir Light" panose="020B0402020203020204" pitchFamily="34" charset="77"/>
              </a:rPr>
              <a:t>Semantics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b="1" dirty="0">
                <a:latin typeface="Avenir Light" panose="020B0402020203020204" pitchFamily="34" charset="77"/>
              </a:rPr>
              <a:t>Syntax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b="1" dirty="0">
                <a:latin typeface="Avenir Light" panose="020B0402020203020204" pitchFamily="34" charset="77"/>
              </a:rPr>
              <a:t>Lexemes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b="1" dirty="0">
                <a:latin typeface="Avenir Light" panose="020B0402020203020204" pitchFamily="34" charset="77"/>
              </a:rPr>
              <a:t>Morphology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b="1" dirty="0">
              <a:latin typeface="Avenir Light" panose="020B0402020203020204" pitchFamily="34" charset="77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FCEE03E-A79E-B64C-B87F-DA4CE4D2ECC8}"/>
              </a:ext>
            </a:extLst>
          </p:cNvPr>
          <p:cNvCxnSpPr>
            <a:cxnSpLocks/>
          </p:cNvCxnSpPr>
          <p:nvPr/>
        </p:nvCxnSpPr>
        <p:spPr>
          <a:xfrm flipV="1">
            <a:off x="1936083" y="5209847"/>
            <a:ext cx="0" cy="38796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A49EF4B-F834-6646-B439-9C7F9D770F31}"/>
              </a:ext>
            </a:extLst>
          </p:cNvPr>
          <p:cNvCxnSpPr>
            <a:cxnSpLocks/>
          </p:cNvCxnSpPr>
          <p:nvPr/>
        </p:nvCxnSpPr>
        <p:spPr>
          <a:xfrm flipV="1">
            <a:off x="1918675" y="5889137"/>
            <a:ext cx="0" cy="285926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Meek Mill's Conviction Overturned: What Happens Next?">
            <a:extLst>
              <a:ext uri="{FF2B5EF4-FFF2-40B4-BE49-F238E27FC236}">
                <a16:creationId xmlns:a16="http://schemas.microsoft.com/office/drawing/2014/main" id="{4B53A0B8-158C-4048-8A74-3225A41C9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706" y="4167842"/>
            <a:ext cx="2152530" cy="214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C5E4780-4638-9E41-90CB-EB2FEC203BD4}"/>
              </a:ext>
            </a:extLst>
          </p:cNvPr>
          <p:cNvSpPr/>
          <p:nvPr/>
        </p:nvSpPr>
        <p:spPr>
          <a:xfrm>
            <a:off x="9695376" y="3769879"/>
            <a:ext cx="262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venir Light" panose="020B0402020203020204" pitchFamily="34" charset="77"/>
              </a:rPr>
              <a:t>*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9" name="Slide Number Placeholder 9">
            <a:extLst>
              <a:ext uri="{FF2B5EF4-FFF2-40B4-BE49-F238E27FC236}">
                <a16:creationId xmlns:a16="http://schemas.microsoft.com/office/drawing/2014/main" id="{1B8299DC-857E-EE4B-9AEF-1A649BB2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3701" y="62651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51EBCE-872C-9444-98E4-83103E82C23D}"/>
              </a:ext>
            </a:extLst>
          </p:cNvPr>
          <p:cNvSpPr/>
          <p:nvPr/>
        </p:nvSpPr>
        <p:spPr>
          <a:xfrm flipV="1">
            <a:off x="8650705" y="227692"/>
            <a:ext cx="3328531" cy="5854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E4921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19202FF-5B20-8E48-95A0-1A4A116BDA01}"/>
              </a:ext>
            </a:extLst>
          </p:cNvPr>
          <p:cNvSpPr txBox="1">
            <a:spLocks/>
          </p:cNvSpPr>
          <p:nvPr/>
        </p:nvSpPr>
        <p:spPr>
          <a:xfrm>
            <a:off x="8650705" y="268006"/>
            <a:ext cx="3249464" cy="4389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bg1"/>
                </a:solidFill>
                <a:latin typeface="Avenir Light" panose="020B0402020203020204" pitchFamily="34" charset="77"/>
              </a:rPr>
              <a:t>Flashback to Lecture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AB9ADB-37E7-334E-BA28-7E783A8134C4}"/>
              </a:ext>
            </a:extLst>
          </p:cNvPr>
          <p:cNvSpPr/>
          <p:nvPr/>
        </p:nvSpPr>
        <p:spPr>
          <a:xfrm>
            <a:off x="5462778" y="1857050"/>
            <a:ext cx="4510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en-US" b="1" dirty="0">
                <a:solidFill>
                  <a:srgbClr val="C00000"/>
                </a:solidFill>
                <a:latin typeface="Avenir Book" panose="02000503020000020003" pitchFamily="2" charset="0"/>
                <a:sym typeface="Wingdings" pitchFamily="2" charset="2"/>
              </a:rPr>
              <a:t>Understands how context affects meaning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EA907FF-DBEF-844C-BEFC-F87538384A95}"/>
              </a:ext>
            </a:extLst>
          </p:cNvPr>
          <p:cNvSpPr/>
          <p:nvPr/>
        </p:nvSpPr>
        <p:spPr>
          <a:xfrm>
            <a:off x="5462778" y="1238738"/>
            <a:ext cx="6105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en-US" b="1" dirty="0">
                <a:solidFill>
                  <a:srgbClr val="C00000"/>
                </a:solidFill>
                <a:latin typeface="Avenir Book" panose="02000503020000020003" pitchFamily="2" charset="0"/>
                <a:sym typeface="Wingdings" pitchFamily="2" charset="2"/>
              </a:rPr>
              <a:t>Understands structures and effects of interweaving dialog</a:t>
            </a:r>
          </a:p>
        </p:txBody>
      </p:sp>
    </p:spTree>
    <p:extLst>
      <p:ext uri="{BB962C8B-B14F-4D97-AF65-F5344CB8AC3E}">
        <p14:creationId xmlns:p14="http://schemas.microsoft.com/office/powerpoint/2010/main" val="83702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8FA61FDA-A3CB-E84C-A962-D3AC79F2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E6B28E-BEBE-FA44-AB02-A31AC669143A}"/>
              </a:ext>
            </a:extLst>
          </p:cNvPr>
          <p:cNvSpPr/>
          <p:nvPr/>
        </p:nvSpPr>
        <p:spPr>
          <a:xfrm>
            <a:off x="327185" y="635440"/>
            <a:ext cx="3763551" cy="864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DB697AE-0516-FF44-B886-7AE13FD57F6E}"/>
              </a:ext>
            </a:extLst>
          </p:cNvPr>
          <p:cNvSpPr txBox="1">
            <a:spLocks/>
          </p:cNvSpPr>
          <p:nvPr/>
        </p:nvSpPr>
        <p:spPr>
          <a:xfrm>
            <a:off x="233451" y="174626"/>
            <a:ext cx="5734212" cy="625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Discourse &amp; Pragmatics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6996B-0D10-BA4E-8409-2A613B8D684B}"/>
              </a:ext>
            </a:extLst>
          </p:cNvPr>
          <p:cNvSpPr/>
          <p:nvPr/>
        </p:nvSpPr>
        <p:spPr>
          <a:xfrm>
            <a:off x="2208958" y="1433813"/>
            <a:ext cx="8089395" cy="1152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>
                <a:latin typeface="Avenir Book" panose="02000503020000020003" pitchFamily="2" charset="0"/>
              </a:rPr>
              <a:t>Pragmatics</a:t>
            </a:r>
            <a:r>
              <a:rPr lang="en-US" sz="2400" b="1" dirty="0">
                <a:latin typeface="Avenir Book" panose="02000503020000020003" pitchFamily="2" charset="0"/>
              </a:rPr>
              <a:t> is a branch of linguistics dealing with language use in context (</a:t>
            </a:r>
            <a:r>
              <a:rPr lang="en-US" sz="2400" b="1" dirty="0">
                <a:solidFill>
                  <a:srgbClr val="C00000"/>
                </a:solidFill>
                <a:latin typeface="Avenir Book" panose="02000503020000020003" pitchFamily="2" charset="0"/>
              </a:rPr>
              <a:t>non-local</a:t>
            </a:r>
            <a:r>
              <a:rPr lang="en-US" sz="2400" b="1" dirty="0">
                <a:latin typeface="Avenir Book" panose="02000503020000020003" pitchFamily="2" charset="0"/>
              </a:rPr>
              <a:t> meaning phenomena)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D684B1-C351-0942-AA0A-C03743F4B9F3}"/>
              </a:ext>
            </a:extLst>
          </p:cNvPr>
          <p:cNvSpPr/>
          <p:nvPr/>
        </p:nvSpPr>
        <p:spPr>
          <a:xfrm>
            <a:off x="1792706" y="3024209"/>
            <a:ext cx="1407696" cy="226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400" b="1" dirty="0">
                <a:latin typeface="Avenir Book" panose="02000503020000020003" pitchFamily="2" charset="0"/>
              </a:rPr>
              <a:t>Ex 1: </a:t>
            </a:r>
          </a:p>
          <a:p>
            <a:pPr algn="r">
              <a:lnSpc>
                <a:spcPct val="150000"/>
              </a:lnSpc>
            </a:pPr>
            <a:r>
              <a:rPr lang="en-US" sz="2400" b="1" dirty="0">
                <a:latin typeface="Avenir Book" panose="02000503020000020003" pitchFamily="2" charset="0"/>
              </a:rPr>
              <a:t>Ex 2:</a:t>
            </a:r>
          </a:p>
          <a:p>
            <a:pPr algn="r">
              <a:lnSpc>
                <a:spcPct val="150000"/>
              </a:lnSpc>
            </a:pPr>
            <a:r>
              <a:rPr lang="en-US" sz="2400" b="1" dirty="0">
                <a:latin typeface="Avenir Book" panose="02000503020000020003" pitchFamily="2" charset="0"/>
              </a:rPr>
              <a:t>Ex 3:</a:t>
            </a:r>
          </a:p>
          <a:p>
            <a:pPr algn="r">
              <a:lnSpc>
                <a:spcPct val="150000"/>
              </a:lnSpc>
            </a:pPr>
            <a:r>
              <a:rPr lang="en-US" sz="2400" b="1" dirty="0">
                <a:latin typeface="Avenir Book" panose="02000503020000020003" pitchFamily="2" charset="0"/>
              </a:rPr>
              <a:t>Ex 4: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BC4432-7DCB-024D-AEC4-39B4D31CCFD8}"/>
              </a:ext>
            </a:extLst>
          </p:cNvPr>
          <p:cNvSpPr/>
          <p:nvPr/>
        </p:nvSpPr>
        <p:spPr>
          <a:xfrm>
            <a:off x="3303630" y="3024209"/>
            <a:ext cx="7913813" cy="226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Can you pass the salt?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“Is he 21?”  “Yea, he’s 25”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“Are we still going out tonight?” “If I can get off by 5”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Key and Peele – Text Message Confusion (skit)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6ED954-E7D6-7943-8B7E-4E3D653B5901}"/>
              </a:ext>
            </a:extLst>
          </p:cNvPr>
          <p:cNvSpPr/>
          <p:nvPr/>
        </p:nvSpPr>
        <p:spPr>
          <a:xfrm>
            <a:off x="4345074" y="5266495"/>
            <a:ext cx="400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venir Book" panose="02000503020000020003" pitchFamily="2" charset="0"/>
              </a:rPr>
              <a:t>Too explicit for me to show in class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45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8FA61FDA-A3CB-E84C-A962-D3AC79F2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E6B28E-BEBE-FA44-AB02-A31AC669143A}"/>
              </a:ext>
            </a:extLst>
          </p:cNvPr>
          <p:cNvSpPr/>
          <p:nvPr/>
        </p:nvSpPr>
        <p:spPr>
          <a:xfrm>
            <a:off x="327185" y="635440"/>
            <a:ext cx="3763551" cy="864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DB697AE-0516-FF44-B886-7AE13FD57F6E}"/>
              </a:ext>
            </a:extLst>
          </p:cNvPr>
          <p:cNvSpPr txBox="1">
            <a:spLocks/>
          </p:cNvSpPr>
          <p:nvPr/>
        </p:nvSpPr>
        <p:spPr>
          <a:xfrm>
            <a:off x="233451" y="174626"/>
            <a:ext cx="5734212" cy="625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Discourse &amp; Pragmatics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6996B-0D10-BA4E-8409-2A613B8D684B}"/>
              </a:ext>
            </a:extLst>
          </p:cNvPr>
          <p:cNvSpPr/>
          <p:nvPr/>
        </p:nvSpPr>
        <p:spPr>
          <a:xfrm>
            <a:off x="2051302" y="896666"/>
            <a:ext cx="8089395" cy="59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Avenir Book" panose="02000503020000020003" pitchFamily="2" charset="0"/>
              </a:rPr>
              <a:t>What does ”context” mean?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BC4432-7DCB-024D-AEC4-39B4D31CCFD8}"/>
              </a:ext>
            </a:extLst>
          </p:cNvPr>
          <p:cNvSpPr/>
          <p:nvPr/>
        </p:nvSpPr>
        <p:spPr>
          <a:xfrm>
            <a:off x="1949117" y="1677486"/>
            <a:ext cx="8468306" cy="447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Avenir Book" panose="02000503020000020003" pitchFamily="2" charset="0"/>
              </a:rPr>
              <a:t>Social context: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venir Book" panose="02000503020000020003" pitchFamily="2" charset="0"/>
              </a:rPr>
              <a:t>Social identities, relationships, and setting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Avenir Book" panose="02000503020000020003" pitchFamily="2" charset="0"/>
              </a:rPr>
              <a:t>Physical context: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venir Book" panose="02000503020000020003" pitchFamily="2" charset="0"/>
              </a:rPr>
              <a:t>Where? What objects are present? What actions?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Avenir Book" panose="02000503020000020003" pitchFamily="2" charset="0"/>
              </a:rPr>
              <a:t>Linguistic context: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venir Book" panose="02000503020000020003" pitchFamily="2" charset="0"/>
              </a:rPr>
              <a:t>Conversation history, discourse context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Avenir Book" panose="02000503020000020003" pitchFamily="2" charset="0"/>
              </a:rPr>
              <a:t>Other: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venir Book" panose="02000503020000020003" pitchFamily="2" charset="0"/>
              </a:rPr>
              <a:t>Shared knowledge, common knowledge</a:t>
            </a:r>
          </a:p>
        </p:txBody>
      </p:sp>
    </p:spTree>
    <p:extLst>
      <p:ext uri="{BB962C8B-B14F-4D97-AF65-F5344CB8AC3E}">
        <p14:creationId xmlns:p14="http://schemas.microsoft.com/office/powerpoint/2010/main" val="4064266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25894</TotalTime>
  <Words>1267</Words>
  <Application>Microsoft Macintosh PowerPoint</Application>
  <PresentationFormat>Widescreen</PresentationFormat>
  <Paragraphs>329</Paragraphs>
  <Slides>56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7" baseType="lpstr">
      <vt:lpstr>Arial</vt:lpstr>
      <vt:lpstr>Avenir</vt:lpstr>
      <vt:lpstr>Avenir Black</vt:lpstr>
      <vt:lpstr>Avenir Book</vt:lpstr>
      <vt:lpstr>Avenir Light</vt:lpstr>
      <vt:lpstr>Avenir Medium</vt:lpstr>
      <vt:lpstr>Avenir Next</vt:lpstr>
      <vt:lpstr>Berlin Sans FB</vt:lpstr>
      <vt:lpstr>Calibri</vt:lpstr>
      <vt:lpstr>Karla</vt:lpstr>
      <vt:lpstr>Office Theme</vt:lpstr>
      <vt:lpstr>PowerPoint Presentation</vt:lpstr>
      <vt:lpstr>PowerPoint Presentation</vt:lpstr>
      <vt:lpstr>ANNOUNCEMENTS</vt:lpstr>
      <vt:lpstr>PowerPoint Presentation</vt:lpstr>
      <vt:lpstr>PowerPoint Presentation</vt:lpstr>
      <vt:lpstr>PowerPoint Presentation</vt:lpstr>
      <vt:lpstr>Multiple levels* to language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 Sequential Data with ELMo, BERT, Transformers, and other childhood heroes</dc:title>
  <dc:creator>Microsoft Office User</dc:creator>
  <cp:lastModifiedBy>Tanner, Christopher W.</cp:lastModifiedBy>
  <cp:revision>678</cp:revision>
  <cp:lastPrinted>2020-01-23T07:18:22Z</cp:lastPrinted>
  <dcterms:created xsi:type="dcterms:W3CDTF">2020-01-21T14:53:13Z</dcterms:created>
  <dcterms:modified xsi:type="dcterms:W3CDTF">2021-10-22T00:59:26Z</dcterms:modified>
</cp:coreProperties>
</file>