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3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sldIdLst>
    <p:sldId id="609" r:id="rId2"/>
    <p:sldId id="1130" r:id="rId3"/>
    <p:sldId id="809" r:id="rId4"/>
    <p:sldId id="615" r:id="rId5"/>
    <p:sldId id="1131" r:id="rId6"/>
    <p:sldId id="1072" r:id="rId7"/>
    <p:sldId id="1133" r:id="rId8"/>
    <p:sldId id="1134" r:id="rId9"/>
    <p:sldId id="1135" r:id="rId10"/>
    <p:sldId id="1136" r:id="rId11"/>
    <p:sldId id="1137" r:id="rId12"/>
    <p:sldId id="1141" r:id="rId13"/>
    <p:sldId id="1138" r:id="rId14"/>
    <p:sldId id="1139" r:id="rId15"/>
    <p:sldId id="1140" r:id="rId16"/>
    <p:sldId id="1142" r:id="rId17"/>
    <p:sldId id="1143" r:id="rId18"/>
    <p:sldId id="1144" r:id="rId19"/>
    <p:sldId id="1145" r:id="rId20"/>
    <p:sldId id="1146" r:id="rId21"/>
    <p:sldId id="1147" r:id="rId22"/>
    <p:sldId id="1148" r:id="rId23"/>
    <p:sldId id="1149" r:id="rId24"/>
    <p:sldId id="1150" r:id="rId25"/>
    <p:sldId id="1151" r:id="rId26"/>
    <p:sldId id="1152" r:id="rId27"/>
    <p:sldId id="1153" r:id="rId28"/>
    <p:sldId id="1154" r:id="rId29"/>
    <p:sldId id="1155" r:id="rId30"/>
    <p:sldId id="1156" r:id="rId31"/>
    <p:sldId id="1157" r:id="rId32"/>
    <p:sldId id="1158" r:id="rId33"/>
    <p:sldId id="1159" r:id="rId34"/>
    <p:sldId id="1160" r:id="rId35"/>
    <p:sldId id="1161" r:id="rId36"/>
    <p:sldId id="1162" r:id="rId37"/>
    <p:sldId id="1163" r:id="rId38"/>
    <p:sldId id="1172" r:id="rId39"/>
    <p:sldId id="1173" r:id="rId40"/>
    <p:sldId id="1164" r:id="rId41"/>
    <p:sldId id="1176" r:id="rId42"/>
    <p:sldId id="1177" r:id="rId43"/>
    <p:sldId id="1178" r:id="rId44"/>
    <p:sldId id="1179" r:id="rId45"/>
    <p:sldId id="1180" r:id="rId46"/>
    <p:sldId id="1181" r:id="rId47"/>
    <p:sldId id="1182" r:id="rId48"/>
    <p:sldId id="1175" r:id="rId49"/>
    <p:sldId id="1165" r:id="rId50"/>
    <p:sldId id="1166" r:id="rId51"/>
    <p:sldId id="1167" r:id="rId52"/>
    <p:sldId id="1168" r:id="rId53"/>
    <p:sldId id="1169" r:id="rId54"/>
    <p:sldId id="1170" r:id="rId55"/>
    <p:sldId id="1171" r:id="rId56"/>
    <p:sldId id="1183" r:id="rId57"/>
    <p:sldId id="117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755"/>
    <a:srgbClr val="FF96FF"/>
    <a:srgbClr val="FFD9A4"/>
    <a:srgbClr val="F8D196"/>
    <a:srgbClr val="FF48A2"/>
    <a:srgbClr val="006D77"/>
    <a:srgbClr val="FFE4FF"/>
    <a:srgbClr val="FEE479"/>
    <a:srgbClr val="CDD4D9"/>
    <a:srgbClr val="151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99"/>
    <p:restoredTop sz="88707"/>
  </p:normalViewPr>
  <p:slideViewPr>
    <p:cSldViewPr snapToGrid="0" snapToObjects="1">
      <p:cViewPr varScale="1">
        <p:scale>
          <a:sx n="128" d="100"/>
          <a:sy n="128" d="100"/>
        </p:scale>
        <p:origin x="5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9" d="100"/>
          <a:sy n="109" d="100"/>
        </p:scale>
        <p:origin x="322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0:36:50.167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0 0 24575,'27'0'0,"-1"0"0,-9 0 0,1 0 0,15 4 0,-12-3-984,51 11 0,-44-10 492,42 5 0,4 2-492,-34 0 656,27-1 0,21 1 0,-19 0-656,-21 2 656,36 0 0,25 1 0,-23-4-656,-33-4 738,22 4 0,31 3 0,1 1 0,-27-4-738,-11-2 787,6 3 0,29 3 1,11 3-1,-9-2 0,-28-4 1180,13 0-896,-25-1 1,23 2 0,11 3 0,1-1 0,-11-2-1,-23-3-87,32 0 0,-22 0 0,27 2 0,8 2 0,-9-2 0,-27-3 0,15-1 0,-21 1 0,22 2 0,7 2 0,-8-1 0,-24-2 0,8-1 0,-1 1 0,23 2 0,-2 0 0,-26-3 983,-19-4-656,28 3 1,23 4 0,-24 0 655,-32 3-656,32-1 1,23 1 0,-21-1 655,-30 1-656,23 0 1,22 3 0,9-2-266,-19-4 1,9-2 0,2 0 0,-4 1 0,-9 1-391,1 4 0,-9 0 0,8 0 131,2-5 0,16 0 1,-1-2-1,-17 1 0,-32 0-787,-33 0 619,44-1 1,7-4 364,-23 0-328,19 1 0,18 0 0,-19-1-656,-26-2 492,36 0 0,-1 0-492,-43 0 1967,58 8-147,-63-6-836,40 13 0,-30-13 0,48 6 0,-44-8 0,41 8 0,-55-6 0,40 13 0,-41-13 0,34 6 0,-36-8 0,36 0 0,-42 8 0,79 2 0,-71-1 0,61 5 0,5-4 0,-46-6-328,18 5 0,17 4 0,-15-4-45,-15-5-119,28 4 0,-2-1-188,-35-7 680,33 0 0,-60 8 245,11-6 1,-21 6 0,6-8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0:36:52.403"/>
    </inkml:context>
    <inkml:brush xml:id="br0">
      <inkml:brushProperty name="width" value="0.35" units="cm"/>
      <inkml:brushProperty name="height" value="0.35" units="cm"/>
      <inkml:brushProperty name="color" value="#00A0D7"/>
    </inkml:brush>
  </inkml:definitions>
  <inkml:trace contextRef="#ctx0" brushRef="#br0">1 1 24575,'27'0'0,"-2"0"0,8 0 0,-11 0-984,11 0 889,-15 0 448,-1 0-353,1 0 0,-1 0 0,-7 8 0,16-6-984,-22 13 213,22-13-213,54 14 0,-45-14 0,52 5 492,-23-2 0,-6-2-492,-15-1 628,51 4 0,-5 4 1339,-63 0-810,43-6 0,12 1-173,-27 7 0,-2 0 0,1-11 0,3 2-492,41 16 0,-12 0-492,-47-13 656,28 6 0,20 4 0,-18-5-656,-21-7 738,15 4 0,25 4 0,2 0 0,-24-4-738,-4-2 738,5 3 0,24 3 0,-1 0 0,-25-4-738,-16-5 656,24 5 0,19 1 0,-22-2-416,-28-5 744,58 9 0,-1 1 0,-59-8 112,44 8 1,-1-1-113,-48-9 0,54 8 0,2 4 0,-48-3 0,29 0 0,21 1 0,-20-1 0,-25 0 0,28 0 0,21 1 0,-22-4 0,-29-4-75,21 5 0,17 4 0,-18-4 75,-25-5 0,52 8 0,-1 0 0,-54-10 0,51 9 0,0 1 0,-51-8 0,55 11 0,0 1 0,-53-12 0,21 3 0,18 3 0,-17-4 0,-20-4 0,56 10 0,-2 0 0,-58-9 0,29 7 0,21 2 0,-15-2 0,-12-6 0,16 5 0,19 3 0,-21-2 0,-22-6 0,15 3 0,17 2 0,-18-2 0,-23-5 0,58 6 0,-3-1 0,-61-5 0,55 6 0,0 0 0,-53-6 105,47 6 0,-1 0-105,-52-7 0,36 7 0,-1 0 0,-37-6 241,36 6 1,1 0-242,-35-6 491,27 5 1,-2 1 491,-30-6 0,44 6 0,-51-8 0,12 0 0,-15 0 0,-1 0 0,1 0 0,-1 8 0,1-6 0,15 5 0,-12-7 0,28 0 0,-28 0 0,20 8-37,-21-6-946,5 6 0,-7-8 0,-1 0 0,1 0 0,-1 0 0,16 0 0,-11 8 0,50-6 0,-45 5 0,61 1 0,-63-6 0,39 14 0,-42-14 0,11 5 0,-16-7 0,1 0 0,-1 0 0,1 0 0,15 0 0,-12 0 0,28 8 0,-27-6 0,26 14 0,-26-14 0,11 6 0,-16-8 0,1 0 0,-1 0 0,-7 7 0,6-5 0,-14 6 0,5-8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2:16:0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24575,'15'0'0,"0"0"0,-1 0 0,1 0 0,0 0 0,12 0 0,-9 0 0,30 0 0,-29 0 0,41 3 0,-38-2 0,31 2 0,-35-3 0,36 0 0,-33 0 0,33 0 0,-42 7 0,20-6 0,-22 6 0,18-7 0,-12 0 0,5-3 0,-6 2 0,6-2 0,-5 3 0,18 0 0,-16 0 0,23 3 0,-23-2 0,23 8 0,-23-7 0,22 5 0,-22-7 0,10 6 0,-13-4 0,6 4 0,-5-6 0,38 13 0,-31-9 0,63 9 0,-61-13 0,55 13 0,-59-10 0,46 10 0,-46-13 0,39 0 0,-40 6 0,33-4 0,-33 11 0,34-11 0,-35 4 0,42-6 0,-40 0 0,26 0 0,-31 0 0,12 0 0,-12 0 0,12 0 0,-12 0 0,27 0 0,-14 0 0,16 0 0,-21 0 0,11 0 0,-18 0 0,44 0 0,-38 0 0,43 0 0,-46 0 0,27 0 0,-29 0 0,36 0 0,-33 0 0,59 7 0,-56-6 0,29 3 0,0-1 0,-25-3 0,65 0 0,-72 0 0,46 0 0,-46 0 0,48 0 0,-47 0 0,46 0 0,-46 0 0,44 0 0,-44 0 0,44 0 0,-44 0 0,31 0 0,-35 0 0,30 0 0,-29 0 0,42 0 0,-40 0 0,46 0 0,-46 0 0,46 0 0,-46 0 0,52 0 0,-50 0 0,57 0 0,-57 0 0,43 0 0,-46 0 0,34 0 0,-35 0 0,35 0 0,-34 0 0,46 0 0,-34 0 0,43-3 0,-45 2 0,58-2 0,-53 3 0,17-3 0,0 0 0,-19 1 0,47-11 0,-59 11 0,46-4 0,-46 6 0,46 0 0,-46 0 0,48 0 0,-47 0 0,53 0 0,-52 0 0,50 0 0,-52 0 0,33 0 0,-36 0 0,16 0 0,-18 0 0,19 0 0,-17 0 0,22 0 0,-22 0 0,29 0 0,-27 0 0,34 0 0,-35 0 0,35 0 0,-34 0 0,33 0 0,-33 0 0,21 0 0,-25 0 0,5 0 0,-6 0 0,6 0 0,-5 0 0,19 0 0,-17 0 0,35 3 0,-31-3 0,38 3 0,-41-3 0,48 0 0,-44 0 0,37 0 0,-42 0 0,36 0 0,-33 0 0,33 0 0,-36 0 0,23 0 0,-23 0 0,35 0 0,-31 0 0,38 7 0,-41-6 0,29 6 0,-30-7 0,29 0 0,-28 0 0,22 0 0,-25 0 0,12 0 0,-12 0 0,6 0 0,-8 0 0,14 6 0,-10-4 0,23 5 0,-23-7 0,16 6 0,-18-4 0,25 4 0,-22-6 0,16 0 0,-21 0 0,14 0 0,-10 0 0,16 0 0,-18 0 0,25 7 0,-21-6 0,40 12 0,-39-11 0,46 5 0,-46-7 0,46 0 0,-46 0 0,53 0 0,-52 0 0,52 0 0,-53 0 0,52 0 0,-50 0 0,63 6 0,-61-4 0,25 1 0,1 0 0,-24-3 0,55 7 0,-63-6 0,35 6 0,-34-7 0,40 0 0,-39 0 0,52 0 0,-50 0 0,70 6 0,-67-4 0,67 5 0,-70-1 0,50-4 0,-52 4 0,33-6 0,-36 0 0,29 0 0,-27 0 0,40 7 0,-38-6 0,51 12 0,-50-11 0,63 5 0,-62-7 0,69 0 0,-68 0 0,55 0 0,-59 0 0,33-4 0,-36 3 0,29-8 0,-28 7 0,35-11 0,-34 11 0,60-11 0,-54 11 0,73-4 0,-75 6 0,29-3 0,0-1 0,-25 3 0,22-6 0,0 0 0,-28 6 0,45-12 0,-47 11 0,14-5 0,-19 7 0,-1-6 0,1 4 0,0-4 0,-1 6 0,7 0 0,-4 0 0,10 0 0,-10 0 0,4 0 0,-13-7 0,-1 6 0,-7-6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BC4EB-2D9A-C542-A578-2B57E0FB18FF}" type="datetimeFigureOut">
              <a:rPr lang="en-US" smtClean="0"/>
              <a:t>10/21/21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71AF9-BBC8-D045-B571-D125776D9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316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614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80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31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86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18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427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35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3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58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483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179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7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94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64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24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993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525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330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692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379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36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2997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36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66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85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399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791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215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203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1738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97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828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38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837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852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1157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1927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862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19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95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545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594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53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8746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55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474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072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074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165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18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16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76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58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71AF9-BBC8-D045-B571-D125776D97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43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1C33-5988-D54F-BB26-5D5DAD4A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A848-FA4A-0346-83E1-44D13A16B7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5C035-42E1-754D-AF29-0F9C9762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BB3E9-0CED-1B46-B041-1C2CC850E913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0DB20-4AFA-0443-8463-CC96FA03A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9BBF5-37BB-9A42-966A-311186825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5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gh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1763" y="6353464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8490" y="360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4EDC054-3F3E-9A4C-8863-5890942F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291319"/>
            <a:ext cx="8941419" cy="1162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952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ight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4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FFD2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81D401-D15E-B84A-8905-AA31033AA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11" y="305173"/>
            <a:ext cx="8941419" cy="1162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377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82100" y="635634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60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AB10-9C5B-3C49-B908-D60D65720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B2FF2-3514-7E4F-979B-7D465AE1B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229F0-20F9-7245-A8DF-ED91AF9AB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A5D27-77B1-A446-B071-2F2327DE6C51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0ABE4-540A-8A46-BADB-D57CF3600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E289A-E7A6-7041-AC8D-F84B98520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68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0083-B51B-F64B-AA55-08C12C45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269A8-BAB3-5047-9C68-7A1701E5C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3138AC-E452-D440-864F-ECCBC3D38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6ABF0-DD3E-AB42-9B7A-29D73575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E7FA-812F-EE4B-97B5-D6CE3F082AAD}" type="datetime1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F0AD2-EEAA-084E-86BF-5E9E486A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EA0A6-0275-B747-9008-35F9B8FB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90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8F68-5C69-394B-8BCF-D20309B0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7271F-5514-F246-8093-A1E88A3AC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F8BF-D8FB-054F-AFB9-095D0F84E9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D8762-E4ED-944E-9C50-E6D1F7468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414A51-2447-9447-9E65-910F362E10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34532E-F973-AE4F-B307-9C4ABFDB4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3C00-66B6-4A4A-A860-E1848453299D}" type="datetime1">
              <a:rPr lang="en-US" smtClean="0"/>
              <a:t>10/21/21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E3EA70-3106-774D-8323-DEFC4395D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0D810-CC25-514E-90F4-4DE901DD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89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F5B8A-B85B-3A4C-A622-549F6B28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338235-253C-054A-863C-FEEF02C12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790A7-1731-0142-B22D-906FA7E5FD6F}" type="datetime1">
              <a:rPr lang="en-US" smtClean="0"/>
              <a:t>10/21/21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C82665-4262-8347-AD55-38E1521E8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DCF5E5-C99B-3C42-B309-3F0AF7B7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1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5FFE0-C88F-AC4C-B413-4CA67664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62F22-1847-3741-97A0-FBB6C40DDBE4}" type="datetime1">
              <a:rPr lang="en-US" smtClean="0"/>
              <a:t>10/21/21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9AA98C-D40D-8D43-98C3-46A866A4A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8FF45-51F5-8141-9CC0-7DC330B6B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8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1E2CB-80F8-D044-9E4B-F2853792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A669-90B7-C24B-85DE-2B3AE23BA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37B98-29BA-8C4A-92D6-327615463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2CC34-7FA9-D642-B02C-D5F95E46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4A145-D001-0043-BDFD-43F84EC21D21}" type="datetime1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75B0C-13CF-B44D-AC2B-62756B967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29ACA-557C-D642-9221-716CB885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5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B498-A163-CC43-81E8-5B8BB1A5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91C70-2BE4-4C4B-82E5-BDF2E7FCED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115BF7-13A1-7A4C-81CA-FF68AE174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B23D8-BE98-3444-8236-7530A84F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DBB61-3F76-834E-931F-A09ADFED271D}" type="datetime1">
              <a:rPr lang="en-US" smtClean="0"/>
              <a:t>10/21/21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8367-2C30-414A-B7CB-0A1C4A799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8D990-6B2E-9840-8478-36F0D89AC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55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572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00B6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59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CC8A-803B-724E-AECF-F9E46639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5D74CA-2C44-7141-A60F-B722C70D0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383FFE-E161-C74A-BD5F-88AF473EB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46D3-B105-C547-8D99-C7EF16289A44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345C2-A542-C644-9046-6C4684C7E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BCC9B-1D97-6E46-8F5C-D7A15AEF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30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155349-E760-A049-B782-49DD46AAC9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CF6423-2F3F-EE4C-9C5E-4D2744E35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FC342-0932-3E49-AB8D-9E000372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2528B-01BC-DC4B-A165-7D762F3D6F95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7E810-6B49-2448-9378-755458BB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4FFE0-7A6D-074A-AC35-C18BEA6D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0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f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926" y="635108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ft_blue_rnngene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3926" y="6351089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CB97D5-FF91-D048-B68A-4C27602DA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86" y="264119"/>
            <a:ext cx="3228098" cy="551431"/>
          </a:xfrm>
        </p:spPr>
        <p:txBody>
          <a:bodyPr>
            <a:normAutofit/>
          </a:bodyPr>
          <a:lstStyle/>
          <a:p>
            <a:r>
              <a:rPr lang="en-US" dirty="0"/>
              <a:t>RNN: Generation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1BF71-7685-7A48-B3C2-CF114B820895}"/>
              </a:ext>
            </a:extLst>
          </p:cNvPr>
          <p:cNvSpPr/>
          <p:nvPr userDrawn="1"/>
        </p:nvSpPr>
        <p:spPr>
          <a:xfrm>
            <a:off x="806939" y="757278"/>
            <a:ext cx="2872476" cy="9421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15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ft_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572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03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ft_purple_ls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01931"/>
            <a:ext cx="5257800" cy="631203"/>
          </a:xfrm>
        </p:spPr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1BB-2EE1-4A4E-A529-52F1E1195EE2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0200" y="6355502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51955" y="31865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BDAF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765461-4928-6445-B134-8DED9485542D}"/>
              </a:ext>
            </a:extLst>
          </p:cNvPr>
          <p:cNvSpPr/>
          <p:nvPr userDrawn="1"/>
        </p:nvSpPr>
        <p:spPr>
          <a:xfrm>
            <a:off x="903805" y="771482"/>
            <a:ext cx="1326778" cy="9164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2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92491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837FDFF-5600-CB48-A342-D2712CA1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1319"/>
            <a:ext cx="8941419" cy="1162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2985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ight_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F9E59-0172-044D-B347-0BC5D4E9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F38CA-0A1E-9849-ADED-8250CFBBE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" panose="02000503020000020003" pitchFamily="2" charset="0"/>
              </a:defRPr>
            </a:lvl1pPr>
            <a:lvl2pPr>
              <a:defRPr>
                <a:latin typeface="Avenir" panose="02000503020000020003" pitchFamily="2" charset="0"/>
              </a:defRPr>
            </a:lvl2pPr>
            <a:lvl3pPr>
              <a:defRPr>
                <a:latin typeface="Avenir" panose="02000503020000020003" pitchFamily="2" charset="0"/>
              </a:defRPr>
            </a:lvl3pPr>
            <a:lvl4pPr>
              <a:defRPr>
                <a:latin typeface="Avenir" panose="02000503020000020003" pitchFamily="2" charset="0"/>
              </a:defRPr>
            </a:lvl4pPr>
            <a:lvl5pPr>
              <a:defRPr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4572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49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_green_b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F2BA2-B2DD-AB4F-88DA-4FD6E0D4E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5EE77-F66E-F949-AC99-DF4C4F649119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50A4A-B3FA-334E-ABC9-426BB632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C19A-1795-6D42-93BB-95A0B9B2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9011" y="6356350"/>
            <a:ext cx="2743200" cy="365125"/>
          </a:xfrm>
        </p:spPr>
        <p:txBody>
          <a:bodyPr/>
          <a:lstStyle/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C0193-669C-0A4A-902A-3B329B07DF2F}"/>
              </a:ext>
            </a:extLst>
          </p:cNvPr>
          <p:cNvSpPr/>
          <p:nvPr userDrawn="1"/>
        </p:nvSpPr>
        <p:spPr>
          <a:xfrm>
            <a:off x="38100" y="45720"/>
            <a:ext cx="12115800" cy="6766560"/>
          </a:xfrm>
          <a:prstGeom prst="rect">
            <a:avLst/>
          </a:prstGeom>
          <a:solidFill>
            <a:schemeClr val="bg1"/>
          </a:solidFill>
          <a:ln w="889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6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46D1F4-47AB-674E-B7B4-644977D59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56" y="277465"/>
            <a:ext cx="8941419" cy="1162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A9934-6E1E-624F-92F4-CA26E392B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79DC-2FF9-4F4E-A3A8-2BED888F8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472B0-F58B-A84F-B873-83B8FAE83B2D}" type="datetime1">
              <a:rPr lang="en-US" smtClean="0"/>
              <a:t>10/21/21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DBD27-42C0-3542-A8C3-E254AF9AE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D511D-0DCF-4D4D-8359-143BCAE240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A73C5-4051-2D45-AC51-FD5A1C1C1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1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5" r:id="rId3"/>
    <p:sldLayoutId id="2147483668" r:id="rId4"/>
    <p:sldLayoutId id="2147483666" r:id="rId5"/>
    <p:sldLayoutId id="2147483669" r:id="rId6"/>
    <p:sldLayoutId id="2147483660" r:id="rId7"/>
    <p:sldLayoutId id="2147483661" r:id="rId8"/>
    <p:sldLayoutId id="2147483670" r:id="rId9"/>
    <p:sldLayoutId id="2147483662" r:id="rId10"/>
    <p:sldLayoutId id="2147483663" r:id="rId11"/>
    <p:sldLayoutId id="2147483667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i="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nlpprogress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connectedpapers.com/" TargetMode="External"/><Relationship Id="rId4" Type="http://schemas.openxmlformats.org/officeDocument/2006/relationships/hyperlink" Target="https://paperswithcode.com/sot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customXml" Target="../ink/ink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2AC2B2-BE48-F147-B8F0-C4214DE57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9818" y="3766079"/>
            <a:ext cx="9144000" cy="2054980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C00000"/>
                </a:solidFill>
                <a:latin typeface="Avenir Medium" panose="02000503020000020003" pitchFamily="2" charset="0"/>
              </a:rPr>
              <a:t>Harvard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AC295/CS287r/CSCI E-115B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Chris Tanner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66A7DC-809D-3741-93BC-D14DE36F96EC}"/>
              </a:ext>
            </a:extLst>
          </p:cNvPr>
          <p:cNvGrpSpPr>
            <a:grpSpLocks noChangeAspect="1"/>
          </p:cNvGrpSpPr>
          <p:nvPr/>
        </p:nvGrpSpPr>
        <p:grpSpPr>
          <a:xfrm>
            <a:off x="7891509" y="3690215"/>
            <a:ext cx="1789742" cy="1001334"/>
            <a:chOff x="3383860" y="4092499"/>
            <a:chExt cx="1774304" cy="1102997"/>
          </a:xfrm>
        </p:grpSpPr>
        <p:pic>
          <p:nvPicPr>
            <p:cNvPr id="5" name="Picture 4" descr="iacs.png">
              <a:extLst>
                <a:ext uri="{FF2B5EF4-FFF2-40B4-BE49-F238E27FC236}">
                  <a16:creationId xmlns:a16="http://schemas.microsoft.com/office/drawing/2014/main" id="{9086F760-9B6C-E246-8627-D5679938DA1E}"/>
                </a:ext>
              </a:extLst>
            </p:cNvPr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6" name="Picture 5" descr="harvard.png">
              <a:extLst>
                <a:ext uri="{FF2B5EF4-FFF2-40B4-BE49-F238E27FC236}">
                  <a16:creationId xmlns:a16="http://schemas.microsoft.com/office/drawing/2014/main" id="{0F533E74-7ECE-6C40-86AD-66A084918B0E}"/>
                </a:ext>
              </a:extLst>
            </p:cNvPr>
            <p:cNvPicPr>
              <a:picLocks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00021C8-F00C-6C43-B330-F8BA8DD2CC26}"/>
              </a:ext>
            </a:extLst>
          </p:cNvPr>
          <p:cNvSpPr/>
          <p:nvPr/>
        </p:nvSpPr>
        <p:spPr>
          <a:xfrm>
            <a:off x="2009021" y="3303329"/>
            <a:ext cx="7806044" cy="996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0095D9-816C-7842-801A-6D3B6EE1281A}"/>
              </a:ext>
            </a:extLst>
          </p:cNvPr>
          <p:cNvSpPr/>
          <p:nvPr/>
        </p:nvSpPr>
        <p:spPr>
          <a:xfrm>
            <a:off x="2009021" y="3392360"/>
            <a:ext cx="7806044" cy="8649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EBC667-27E4-3A43-9E29-B8A44ADC4F14}"/>
              </a:ext>
            </a:extLst>
          </p:cNvPr>
          <p:cNvSpPr/>
          <p:nvPr/>
        </p:nvSpPr>
        <p:spPr>
          <a:xfrm>
            <a:off x="2009020" y="2360452"/>
            <a:ext cx="750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Book" panose="02000503020000020003" pitchFamily="2" charset="0"/>
              </a:rPr>
              <a:t>An exercise in quickly reading and experimenting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ED3A784-FA36-F34D-8D7C-D82D66A90F42}"/>
              </a:ext>
            </a:extLst>
          </p:cNvPr>
          <p:cNvSpPr txBox="1">
            <a:spLocks/>
          </p:cNvSpPr>
          <p:nvPr/>
        </p:nvSpPr>
        <p:spPr>
          <a:xfrm>
            <a:off x="2015533" y="1554710"/>
            <a:ext cx="9312569" cy="80574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atin typeface="Avenir Medium" panose="02000503020000020003" pitchFamily="2" charset="0"/>
              </a:rPr>
              <a:t>Lecture 14: Summarization</a:t>
            </a:r>
            <a:endParaRPr lang="en-US" sz="2400" dirty="0">
              <a:latin typeface="Karla" pitchFamily="2" charset="0"/>
              <a:ea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867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27185" y="611376"/>
            <a:ext cx="4114185" cy="8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634547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Single-doc summarization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6F53E4-E27D-7846-87EE-74C5FE56C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7" y="966778"/>
            <a:ext cx="10354348" cy="557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1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27185" y="611376"/>
            <a:ext cx="4114185" cy="8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634547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Multi-doc summarization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97E80E-B84A-6C47-9D58-C1A2AE893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89" y="707989"/>
            <a:ext cx="9759222" cy="601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25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27186" y="611375"/>
            <a:ext cx="1282954" cy="96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634547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Output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60065-7077-9744-A6D4-F05AC2D7608C}"/>
              </a:ext>
            </a:extLst>
          </p:cNvPr>
          <p:cNvSpPr/>
          <p:nvPr/>
        </p:nvSpPr>
        <p:spPr>
          <a:xfrm>
            <a:off x="469985" y="1744788"/>
            <a:ext cx="5307963" cy="235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venir Book" panose="02000503020000020003" pitchFamily="2" charset="0"/>
              </a:rPr>
              <a:t>Extractive summarization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Select</a:t>
            </a:r>
            <a:r>
              <a:rPr lang="en-US" sz="2400" b="1" dirty="0">
                <a:latin typeface="Avenir Book" panose="02000503020000020003" pitchFamily="2" charset="0"/>
              </a:rPr>
              <a:t> from the source text spans that capture the key information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A74FA-C140-7D42-A651-92019B7CB24F}"/>
              </a:ext>
            </a:extLst>
          </p:cNvPr>
          <p:cNvSpPr/>
          <p:nvPr/>
        </p:nvSpPr>
        <p:spPr>
          <a:xfrm>
            <a:off x="6228055" y="1744788"/>
            <a:ext cx="5307963" cy="290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venir Book" panose="02000503020000020003" pitchFamily="2" charset="0"/>
              </a:rPr>
              <a:t>Abstractive summarization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Generate</a:t>
            </a:r>
            <a:r>
              <a:rPr lang="en-US" sz="2400" b="1" dirty="0">
                <a:latin typeface="Avenir Book" panose="02000503020000020003" pitchFamily="2" charset="0"/>
              </a:rPr>
              <a:t> new text that encapsulates the key information from the source text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512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27186" y="611376"/>
            <a:ext cx="1644118" cy="8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3542901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Focus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86996B-0D10-BA4E-8409-2A613B8D684B}"/>
              </a:ext>
            </a:extLst>
          </p:cNvPr>
          <p:cNvSpPr/>
          <p:nvPr/>
        </p:nvSpPr>
        <p:spPr>
          <a:xfrm>
            <a:off x="526780" y="1744788"/>
            <a:ext cx="4484608" cy="17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Generic summarization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Summarize the content of the doc(s)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A49C0-E18B-E948-B0A5-2968B2FEB42A}"/>
              </a:ext>
            </a:extLst>
          </p:cNvPr>
          <p:cNvSpPr/>
          <p:nvPr/>
        </p:nvSpPr>
        <p:spPr>
          <a:xfrm>
            <a:off x="5716979" y="1744788"/>
            <a:ext cx="5686984" cy="2637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Query-focused summarization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Summarize a doc </a:t>
            </a:r>
            <a:r>
              <a:rPr lang="en-US" sz="2400" b="1" dirty="0" err="1">
                <a:latin typeface="Avenir Book" panose="02000503020000020003" pitchFamily="2" charset="0"/>
              </a:rPr>
              <a:t>w.r.t.</a:t>
            </a:r>
            <a:r>
              <a:rPr lang="en-US" sz="2400" b="1" dirty="0">
                <a:latin typeface="Avenir Book" panose="02000503020000020003" pitchFamily="2" charset="0"/>
              </a:rPr>
              <a:t> a user’s query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Complex question-answering </a:t>
            </a:r>
            <a:r>
              <a:rPr lang="en-US" sz="2000" dirty="0">
                <a:latin typeface="Avenir Book" panose="02000503020000020003" pitchFamily="2" charset="0"/>
              </a:rPr>
              <a:t>(answer a question by summarizing a doc that has the information to construct the answer)</a:t>
            </a:r>
          </a:p>
        </p:txBody>
      </p:sp>
    </p:spTree>
    <p:extLst>
      <p:ext uri="{BB962C8B-B14F-4D97-AF65-F5344CB8AC3E}">
        <p14:creationId xmlns:p14="http://schemas.microsoft.com/office/powerpoint/2010/main" val="492726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6" y="611376"/>
            <a:ext cx="1644118" cy="8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Query-focused summarization: snippets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E9582-444E-204E-8F4E-E4226F2D2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918028"/>
            <a:ext cx="10960100" cy="345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1F77F-A11A-EE4E-90CF-C432533F0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93" y="4616450"/>
            <a:ext cx="80899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2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6" y="611376"/>
            <a:ext cx="1644118" cy="8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Query-focused summarization: snippets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42D67-B71D-B140-9C26-7A6F1EDC6A6B}"/>
              </a:ext>
            </a:extLst>
          </p:cNvPr>
          <p:cNvSpPr/>
          <p:nvPr/>
        </p:nvSpPr>
        <p:spPr>
          <a:xfrm>
            <a:off x="1172995" y="1615579"/>
            <a:ext cx="10088040" cy="226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Create answers to complex questions, summarizing </a:t>
            </a: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multiple</a:t>
            </a:r>
            <a:r>
              <a:rPr lang="en-US" sz="2400" b="1" dirty="0">
                <a:latin typeface="Avenir Book" panose="02000503020000020003" pitchFamily="2" charset="0"/>
              </a:rPr>
              <a:t> documents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Instead of giving a snippet for each document, create a </a:t>
            </a: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cohesive answer </a:t>
            </a:r>
            <a:r>
              <a:rPr lang="en-US" sz="2400" b="1" dirty="0">
                <a:latin typeface="Avenir Book" panose="02000503020000020003" pitchFamily="2" charset="0"/>
              </a:rPr>
              <a:t>that combines information from multiple documents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95B688-094E-8D49-B691-FA8EE1C0CD11}"/>
              </a:ext>
            </a:extLst>
          </p:cNvPr>
          <p:cNvSpPr/>
          <p:nvPr/>
        </p:nvSpPr>
        <p:spPr>
          <a:xfrm>
            <a:off x="1172995" y="5157618"/>
            <a:ext cx="10088040" cy="59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Q: does this seem like a job for 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extractive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 or </a:t>
            </a:r>
            <a:r>
              <a:rPr lang="en-US" sz="2400" b="1" u="sng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abstractive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Avenir Book" panose="02000503020000020003" pitchFamily="2" charset="0"/>
              </a:rPr>
              <a:t> summarization?</a:t>
            </a:r>
          </a:p>
        </p:txBody>
      </p:sp>
    </p:spTree>
    <p:extLst>
      <p:ext uri="{BB962C8B-B14F-4D97-AF65-F5344CB8AC3E}">
        <p14:creationId xmlns:p14="http://schemas.microsoft.com/office/powerpoint/2010/main" val="2606992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422AE4-E557-5444-B4C0-8EABEF556A9D}"/>
              </a:ext>
            </a:extLst>
          </p:cNvPr>
          <p:cNvSpPr/>
          <p:nvPr/>
        </p:nvSpPr>
        <p:spPr>
          <a:xfrm>
            <a:off x="2154343" y="1385144"/>
            <a:ext cx="4044576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AB0366A-5361-BE44-B5E9-741ADC5E6DA8}"/>
              </a:ext>
            </a:extLst>
          </p:cNvPr>
          <p:cNvSpPr txBox="1">
            <a:spLocks/>
          </p:cNvSpPr>
          <p:nvPr/>
        </p:nvSpPr>
        <p:spPr>
          <a:xfrm>
            <a:off x="2154343" y="1053179"/>
            <a:ext cx="4582634" cy="406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What is summarization?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Data and metrics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Workshop time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Modern approaches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1546224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1636939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0034F-4BD8-5F4A-80C2-75312FAB58F2}"/>
              </a:ext>
            </a:extLst>
          </p:cNvPr>
          <p:cNvSpPr/>
          <p:nvPr/>
        </p:nvSpPr>
        <p:spPr>
          <a:xfrm>
            <a:off x="1071344" y="2353929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BDC172-CA31-674F-8443-83BD02205D75}"/>
              </a:ext>
            </a:extLst>
          </p:cNvPr>
          <p:cNvSpPr/>
          <p:nvPr/>
        </p:nvSpPr>
        <p:spPr>
          <a:xfrm>
            <a:off x="1071344" y="2444644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F7C312-BBDC-9747-BFCB-B16D16027645}"/>
              </a:ext>
            </a:extLst>
          </p:cNvPr>
          <p:cNvSpPr/>
          <p:nvPr/>
        </p:nvSpPr>
        <p:spPr>
          <a:xfrm>
            <a:off x="1071344" y="3219997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8DD42-DB8E-AD4B-A5BB-47FCD0F1699B}"/>
              </a:ext>
            </a:extLst>
          </p:cNvPr>
          <p:cNvSpPr/>
          <p:nvPr/>
        </p:nvSpPr>
        <p:spPr>
          <a:xfrm>
            <a:off x="1071344" y="3310712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84352F-8738-5548-A2A9-E689D9E753A9}"/>
              </a:ext>
            </a:extLst>
          </p:cNvPr>
          <p:cNvSpPr/>
          <p:nvPr/>
        </p:nvSpPr>
        <p:spPr>
          <a:xfrm>
            <a:off x="1071344" y="4107077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538CA-CCA9-FC47-8881-B1C11A6370B7}"/>
              </a:ext>
            </a:extLst>
          </p:cNvPr>
          <p:cNvSpPr/>
          <p:nvPr/>
        </p:nvSpPr>
        <p:spPr>
          <a:xfrm>
            <a:off x="1071344" y="4197792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402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422AE4-E557-5444-B4C0-8EABEF556A9D}"/>
              </a:ext>
            </a:extLst>
          </p:cNvPr>
          <p:cNvSpPr/>
          <p:nvPr/>
        </p:nvSpPr>
        <p:spPr>
          <a:xfrm>
            <a:off x="2154343" y="2252761"/>
            <a:ext cx="3004066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1546224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1636939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0034F-4BD8-5F4A-80C2-75312FAB58F2}"/>
              </a:ext>
            </a:extLst>
          </p:cNvPr>
          <p:cNvSpPr/>
          <p:nvPr/>
        </p:nvSpPr>
        <p:spPr>
          <a:xfrm>
            <a:off x="1071344" y="2353929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BDC172-CA31-674F-8443-83BD02205D75}"/>
              </a:ext>
            </a:extLst>
          </p:cNvPr>
          <p:cNvSpPr/>
          <p:nvPr/>
        </p:nvSpPr>
        <p:spPr>
          <a:xfrm>
            <a:off x="1071344" y="2444644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F7C312-BBDC-9747-BFCB-B16D16027645}"/>
              </a:ext>
            </a:extLst>
          </p:cNvPr>
          <p:cNvSpPr/>
          <p:nvPr/>
        </p:nvSpPr>
        <p:spPr>
          <a:xfrm>
            <a:off x="1071344" y="3219997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8DD42-DB8E-AD4B-A5BB-47FCD0F1699B}"/>
              </a:ext>
            </a:extLst>
          </p:cNvPr>
          <p:cNvSpPr/>
          <p:nvPr/>
        </p:nvSpPr>
        <p:spPr>
          <a:xfrm>
            <a:off x="1071344" y="3310712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84352F-8738-5548-A2A9-E689D9E753A9}"/>
              </a:ext>
            </a:extLst>
          </p:cNvPr>
          <p:cNvSpPr/>
          <p:nvPr/>
        </p:nvSpPr>
        <p:spPr>
          <a:xfrm>
            <a:off x="1071344" y="4107077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538CA-CCA9-FC47-8881-B1C11A6370B7}"/>
              </a:ext>
            </a:extLst>
          </p:cNvPr>
          <p:cNvSpPr/>
          <p:nvPr/>
        </p:nvSpPr>
        <p:spPr>
          <a:xfrm>
            <a:off x="1071344" y="4197792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85D6D58-A808-474C-9A86-7AB2D4F06BC2}"/>
              </a:ext>
            </a:extLst>
          </p:cNvPr>
          <p:cNvSpPr txBox="1">
            <a:spLocks/>
          </p:cNvSpPr>
          <p:nvPr/>
        </p:nvSpPr>
        <p:spPr>
          <a:xfrm>
            <a:off x="2154343" y="1053179"/>
            <a:ext cx="4582634" cy="406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What is summarization?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Data and metrics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Workshop time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Modern approaches</a:t>
            </a:r>
          </a:p>
        </p:txBody>
      </p:sp>
    </p:spTree>
    <p:extLst>
      <p:ext uri="{BB962C8B-B14F-4D97-AF65-F5344CB8AC3E}">
        <p14:creationId xmlns:p14="http://schemas.microsoft.com/office/powerpoint/2010/main" val="28901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Data and metrics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42D67-B71D-B140-9C26-7A6F1EDC6A6B}"/>
              </a:ext>
            </a:extLst>
          </p:cNvPr>
          <p:cNvSpPr/>
          <p:nvPr/>
        </p:nvSpPr>
        <p:spPr>
          <a:xfrm>
            <a:off x="2365691" y="1291018"/>
            <a:ext cx="7818019" cy="59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Q: How to find the list of commonly used datasets?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016BAD-C19B-3747-9486-3667A848599A}"/>
              </a:ext>
            </a:extLst>
          </p:cNvPr>
          <p:cNvSpPr/>
          <p:nvPr/>
        </p:nvSpPr>
        <p:spPr>
          <a:xfrm>
            <a:off x="2365690" y="2134419"/>
            <a:ext cx="7818019" cy="59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A: </a:t>
            </a: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Look at the recent SOTA papers</a:t>
            </a:r>
          </a:p>
        </p:txBody>
      </p:sp>
    </p:spTree>
    <p:extLst>
      <p:ext uri="{BB962C8B-B14F-4D97-AF65-F5344CB8AC3E}">
        <p14:creationId xmlns:p14="http://schemas.microsoft.com/office/powerpoint/2010/main" val="3896884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Data and metrics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42D67-B71D-B140-9C26-7A6F1EDC6A6B}"/>
              </a:ext>
            </a:extLst>
          </p:cNvPr>
          <p:cNvSpPr/>
          <p:nvPr/>
        </p:nvSpPr>
        <p:spPr>
          <a:xfrm>
            <a:off x="2365691" y="1291018"/>
            <a:ext cx="7818019" cy="59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Q: How to find the list of commonly used datasets?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016BAD-C19B-3747-9486-3667A848599A}"/>
              </a:ext>
            </a:extLst>
          </p:cNvPr>
          <p:cNvSpPr/>
          <p:nvPr/>
        </p:nvSpPr>
        <p:spPr>
          <a:xfrm>
            <a:off x="2365690" y="2134419"/>
            <a:ext cx="7818019" cy="59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A: </a:t>
            </a: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Look at the recent SOTA papers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18AD38-40E7-664E-B9A1-5981A95DE106}"/>
              </a:ext>
            </a:extLst>
          </p:cNvPr>
          <p:cNvSpPr/>
          <p:nvPr/>
        </p:nvSpPr>
        <p:spPr>
          <a:xfrm>
            <a:off x="2365690" y="3707977"/>
            <a:ext cx="7818019" cy="59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Q: How to find the SOTA papers?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862D66-684E-7442-A901-61E25B81438F}"/>
              </a:ext>
            </a:extLst>
          </p:cNvPr>
          <p:cNvSpPr/>
          <p:nvPr/>
        </p:nvSpPr>
        <p:spPr>
          <a:xfrm>
            <a:off x="2365689" y="4379849"/>
            <a:ext cx="7818019" cy="1991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A: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venir Book" panose="02000503020000020003" pitchFamily="2" charset="0"/>
                <a:hlinkClick r:id="rId3"/>
              </a:rPr>
              <a:t>nlpprogress.com</a:t>
            </a:r>
            <a:endParaRPr lang="en-US" sz="2000" b="1" dirty="0">
              <a:latin typeface="Avenir Book" panose="02000503020000020003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atin typeface="Avenir Book" panose="02000503020000020003" pitchFamily="2" charset="0"/>
                <a:hlinkClick r:id="rId4"/>
              </a:rPr>
              <a:t>paperswithcode.com/sota</a:t>
            </a:r>
            <a:endParaRPr lang="en-US" sz="2000" b="1" dirty="0">
              <a:latin typeface="Avenir Book" panose="02000503020000020003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venir Book" panose="02000503020000020003" pitchFamily="2" charset="0"/>
                <a:hlinkClick r:id="rId5"/>
              </a:rPr>
              <a:t>connectedpapers.com</a:t>
            </a:r>
            <a:endParaRPr lang="en-US" sz="20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4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B9CA6F-B367-5F41-BD93-A2712B07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A73C5-4051-2D45-AC51-FD5A1C1C157A}" type="slidenum">
              <a:rPr lang="en-US" smtClean="0"/>
              <a:t>2</a:t>
            </a:fld>
            <a:endParaRPr lang="en-US"/>
          </a:p>
        </p:txBody>
      </p:sp>
      <p:pic>
        <p:nvPicPr>
          <p:cNvPr id="1026" name="Picture 2" descr="Cruel Summer | Taylor Swift Wiki | Fandom">
            <a:extLst>
              <a:ext uri="{FF2B5EF4-FFF2-40B4-BE49-F238E27FC236}">
                <a16:creationId xmlns:a16="http://schemas.microsoft.com/office/drawing/2014/main" id="{95D2F715-BB81-C04B-B2D2-19F204E0D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39EA22-07D8-2940-A210-36B83BCF71D0}"/>
              </a:ext>
            </a:extLst>
          </p:cNvPr>
          <p:cNvSpPr/>
          <p:nvPr/>
        </p:nvSpPr>
        <p:spPr>
          <a:xfrm>
            <a:off x="6858000" y="0"/>
            <a:ext cx="533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6552B8-7E5A-0349-802F-1C417E3F0B30}"/>
              </a:ext>
            </a:extLst>
          </p:cNvPr>
          <p:cNvGrpSpPr/>
          <p:nvPr/>
        </p:nvGrpSpPr>
        <p:grpSpPr>
          <a:xfrm>
            <a:off x="3116983" y="1256157"/>
            <a:ext cx="3080880" cy="530280"/>
            <a:chOff x="3116983" y="1256157"/>
            <a:chExt cx="3080880" cy="53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C2FC7C8-C047-C042-914C-DB6E15B7F03B}"/>
                    </a:ext>
                  </a:extLst>
                </p14:cNvPr>
                <p14:cNvContentPartPr/>
                <p14:nvPr/>
              </p14:nvContentPartPr>
              <p14:xfrm>
                <a:off x="3170623" y="1256157"/>
                <a:ext cx="2964240" cy="3150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C2FC7C8-C047-C042-914C-DB6E15B7F03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07623" y="1193157"/>
                  <a:ext cx="308988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0AA5937-A312-8745-BBAB-69DFBED3A7AB}"/>
                    </a:ext>
                  </a:extLst>
                </p14:cNvPr>
                <p14:cNvContentPartPr/>
                <p14:nvPr/>
              </p14:nvContentPartPr>
              <p14:xfrm>
                <a:off x="3116983" y="1419237"/>
                <a:ext cx="3080880" cy="367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0AA5937-A312-8745-BBAB-69DFBED3A7A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54343" y="1356597"/>
                  <a:ext cx="3206520" cy="492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57AFE13-CF1C-AA47-B5C1-7DAD4C9ACA2F}"/>
              </a:ext>
            </a:extLst>
          </p:cNvPr>
          <p:cNvSpPr/>
          <p:nvPr/>
        </p:nvSpPr>
        <p:spPr>
          <a:xfrm rot="506280">
            <a:off x="2660515" y="2198999"/>
            <a:ext cx="7797099" cy="942432"/>
          </a:xfrm>
          <a:prstGeom prst="rect">
            <a:avLst/>
          </a:prstGeom>
          <a:effectLst>
            <a:outerShdw blurRad="50800" dist="50800" dir="5400000" algn="ctr" rotWithShape="0">
              <a:srgbClr val="C00000"/>
            </a:outerShdw>
          </a:effectLst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American Typewriter" panose="02090604020004020304" pitchFamily="18" charset="77"/>
              </a:rPr>
              <a:t>SUMMARIZATION</a:t>
            </a:r>
            <a:endParaRPr lang="en-US" sz="5400" dirty="0">
              <a:solidFill>
                <a:schemeClr val="accent4">
                  <a:lumMod val="40000"/>
                  <a:lumOff val="60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5BF80D-D8DF-D747-9D3D-350E3F043FA4}"/>
              </a:ext>
            </a:extLst>
          </p:cNvPr>
          <p:cNvSpPr txBox="1">
            <a:spLocks/>
          </p:cNvSpPr>
          <p:nvPr/>
        </p:nvSpPr>
        <p:spPr>
          <a:xfrm>
            <a:off x="7510853" y="352795"/>
            <a:ext cx="4460561" cy="14280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1600" dirty="0"/>
              <a:t>“Imma let you finish, but lecture 13 had some of the most important info of all time” </a:t>
            </a:r>
            <a:r>
              <a:rPr lang="en-US" sz="1600" b="1" dirty="0"/>
              <a:t>– Kanye</a:t>
            </a:r>
          </a:p>
        </p:txBody>
      </p:sp>
    </p:spTree>
    <p:extLst>
      <p:ext uri="{BB962C8B-B14F-4D97-AF65-F5344CB8AC3E}">
        <p14:creationId xmlns:p14="http://schemas.microsoft.com/office/powerpoint/2010/main" val="14839082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Data and metrics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34F06-4DB0-6045-A6E3-D05064E65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58" y="3784889"/>
            <a:ext cx="11696700" cy="293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EE2FE4-1D44-9F40-82FE-9946F2D1B0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7372" y="1156807"/>
            <a:ext cx="4534176" cy="170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65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Data and metrics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A57F3-06C4-B84A-BA1F-86AF8BB75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408" y="3299502"/>
            <a:ext cx="4648200" cy="3236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1C6D0B-3072-6046-B5A4-FD2D5C40D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1110" y="969341"/>
            <a:ext cx="4971498" cy="16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42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Data and metrics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FB5B42-719E-204D-8F59-6DE231918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426" y="1395791"/>
            <a:ext cx="5713878" cy="1329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65E5E5-A23B-5749-BD58-5379D0CEF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29" y="924339"/>
            <a:ext cx="4932054" cy="551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42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CNN/</a:t>
            </a:r>
            <a:r>
              <a:rPr lang="en-US" dirty="0" err="1"/>
              <a:t>DailyMail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F7428-8F31-0D4C-969F-9184AC1AC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25" y="1316815"/>
            <a:ext cx="9833349" cy="492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CNN/</a:t>
            </a:r>
            <a:r>
              <a:rPr lang="en-US" dirty="0" err="1"/>
              <a:t>DailyMail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9389F1-386F-A94E-AFD4-5A8802F65937}"/>
              </a:ext>
            </a:extLst>
          </p:cNvPr>
          <p:cNvSpPr/>
          <p:nvPr/>
        </p:nvSpPr>
        <p:spPr>
          <a:xfrm>
            <a:off x="4142460" y="551157"/>
            <a:ext cx="458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huggingface.co</a:t>
            </a:r>
            <a:r>
              <a:rPr lang="en-US" dirty="0"/>
              <a:t>/datasets/</a:t>
            </a:r>
            <a:r>
              <a:rPr lang="en-US" dirty="0" err="1"/>
              <a:t>cnn_dailymail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CB060-71C5-E841-9FF4-05F2F1CF0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77" y="1436240"/>
            <a:ext cx="6956891" cy="2369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5294E-3607-2045-B777-A8FEEC672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77" y="3884424"/>
            <a:ext cx="6019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83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CNN/</a:t>
            </a:r>
            <a:r>
              <a:rPr lang="en-US" dirty="0" err="1"/>
              <a:t>DailyMail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9389F1-386F-A94E-AFD4-5A8802F65937}"/>
              </a:ext>
            </a:extLst>
          </p:cNvPr>
          <p:cNvSpPr/>
          <p:nvPr/>
        </p:nvSpPr>
        <p:spPr>
          <a:xfrm>
            <a:off x="4142460" y="551157"/>
            <a:ext cx="458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huggingface.co</a:t>
            </a:r>
            <a:r>
              <a:rPr lang="en-US" dirty="0"/>
              <a:t>/datasets/</a:t>
            </a:r>
            <a:r>
              <a:rPr lang="en-US" dirty="0" err="1"/>
              <a:t>cnn_dailymail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73944-4E29-2642-AA7B-B012BADCF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937" y="1965740"/>
            <a:ext cx="9766300" cy="3403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DB4625A-04D1-1C4E-B7ED-BCFD79E3232D}"/>
                  </a:ext>
                </a:extLst>
              </p14:cNvPr>
              <p14:cNvContentPartPr/>
              <p14:nvPr/>
            </p14:nvContentPartPr>
            <p14:xfrm>
              <a:off x="1551835" y="4489920"/>
              <a:ext cx="3646080" cy="1033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DB4625A-04D1-1C4E-B7ED-BCFD79E3232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2835" y="4480920"/>
                <a:ext cx="3663720" cy="12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8594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350935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XSum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1E03B-6DD7-8943-A574-B075635C9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152" y="2918442"/>
            <a:ext cx="4139318" cy="842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33A71-4977-1342-BC77-68D8FF735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299" y="2197572"/>
            <a:ext cx="4453171" cy="6582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8015340-3DE3-004A-946F-CB17ECDA4D6C}"/>
              </a:ext>
            </a:extLst>
          </p:cNvPr>
          <p:cNvSpPr txBox="1">
            <a:spLocks/>
          </p:cNvSpPr>
          <p:nvPr/>
        </p:nvSpPr>
        <p:spPr>
          <a:xfrm>
            <a:off x="3912152" y="4809574"/>
            <a:ext cx="506257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Let’s follow the trail…</a:t>
            </a:r>
          </a:p>
        </p:txBody>
      </p:sp>
    </p:spTree>
    <p:extLst>
      <p:ext uri="{BB962C8B-B14F-4D97-AF65-F5344CB8AC3E}">
        <p14:creationId xmlns:p14="http://schemas.microsoft.com/office/powerpoint/2010/main" val="842502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2660621" cy="744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XSum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3B93C-2F92-094E-AD0C-6A29F0B61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8" y="927151"/>
            <a:ext cx="4346725" cy="131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F3BC5-2773-BA40-B6B2-92F75010B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4712" y="174626"/>
            <a:ext cx="3401419" cy="4627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D29C8E-6D28-0241-BC4A-69DAF7AD6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980" y="4763234"/>
            <a:ext cx="9716907" cy="177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85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988613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Metrics: ROUGE-N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B44687-B3C3-E943-B4EC-EAF035036A91}"/>
              </a:ext>
            </a:extLst>
          </p:cNvPr>
          <p:cNvSpPr/>
          <p:nvPr/>
        </p:nvSpPr>
        <p:spPr>
          <a:xfrm>
            <a:off x="708524" y="1029170"/>
            <a:ext cx="9409511" cy="447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Intrinsic metric for automatically evaluating summaries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Based on BLEU (remember, MT)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Not as good as human evaluation (of course)</a:t>
            </a:r>
          </a:p>
          <a:p>
            <a:pPr>
              <a:lnSpc>
                <a:spcPct val="150000"/>
              </a:lnSpc>
            </a:pPr>
            <a:endParaRPr lang="en-US" sz="2400" b="1" dirty="0"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Given a document D, and an automated summary X: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Get N humans to produce a set of reference summaries of 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Run model to produce X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13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988613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Metrics: ROUGE-N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E7F915-3470-3142-A423-C9CFB6D9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50" y="1003851"/>
            <a:ext cx="4693953" cy="38596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4CAC7B-20F8-1A49-AD1F-F6E0B9686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278" y="1492131"/>
            <a:ext cx="4528655" cy="43800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519FE9-1482-DC43-8EB3-4DB62D4C9543}"/>
              </a:ext>
            </a:extLst>
          </p:cNvPr>
          <p:cNvSpPr/>
          <p:nvPr/>
        </p:nvSpPr>
        <p:spPr>
          <a:xfrm>
            <a:off x="3698337" y="717292"/>
            <a:ext cx="5332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dl.acm.org</a:t>
            </a:r>
            <a:r>
              <a:rPr lang="en-US" dirty="0"/>
              <a:t>/</a:t>
            </a:r>
            <a:r>
              <a:rPr lang="en-US" dirty="0" err="1"/>
              <a:t>doi</a:t>
            </a:r>
            <a:r>
              <a:rPr lang="en-US" dirty="0"/>
              <a:t>/pdf/10.5555/1273073.1273093</a:t>
            </a:r>
          </a:p>
        </p:txBody>
      </p:sp>
    </p:spTree>
    <p:extLst>
      <p:ext uri="{BB962C8B-B14F-4D97-AF65-F5344CB8AC3E}">
        <p14:creationId xmlns:p14="http://schemas.microsoft.com/office/powerpoint/2010/main" val="1444173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9">
            <a:extLst>
              <a:ext uri="{FF2B5EF4-FFF2-40B4-BE49-F238E27FC236}">
                <a16:creationId xmlns:a16="http://schemas.microsoft.com/office/drawing/2014/main" id="{CC4B7871-8570-9544-A628-29B6466C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791E0B-008D-2D4D-BAF8-C19F81F112E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3326" y="279400"/>
            <a:ext cx="5612674" cy="612775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DE55B3"/>
                </a:solidFill>
                <a:latin typeface="Avenir Black" panose="02000503020000020003" pitchFamily="2" charset="0"/>
              </a:rPr>
              <a:t>ANNOUNCEMENTS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880AC-9A27-734E-B6F8-26783E30FB60}"/>
              </a:ext>
            </a:extLst>
          </p:cNvPr>
          <p:cNvSpPr/>
          <p:nvPr/>
        </p:nvSpPr>
        <p:spPr>
          <a:xfrm>
            <a:off x="475344" y="1029833"/>
            <a:ext cx="10243456" cy="221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HW3 </a:t>
            </a:r>
            <a:r>
              <a:rPr lang="en-US" sz="2400" dirty="0">
                <a:latin typeface="Avenir Light" panose="020B0402020203020204" pitchFamily="34" charset="77"/>
              </a:rPr>
              <a:t>is due </a:t>
            </a:r>
            <a:r>
              <a:rPr lang="en-US" sz="2400" dirty="0">
                <a:highlight>
                  <a:srgbClr val="FFFF00"/>
                </a:highlight>
                <a:latin typeface="Avenir Light" panose="020B0402020203020204" pitchFamily="34" charset="77"/>
              </a:rPr>
              <a:t>tonight @ 11:59pm!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HW2 </a:t>
            </a:r>
            <a:r>
              <a:rPr lang="en-US" sz="2400" b="1" dirty="0">
                <a:latin typeface="Avenir Light" panose="020B0402020203020204" pitchFamily="34" charset="77"/>
              </a:rPr>
              <a:t>and</a:t>
            </a: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 Phase 2 </a:t>
            </a:r>
            <a:r>
              <a:rPr lang="en-US" sz="2400" b="1" dirty="0">
                <a:latin typeface="Avenir Light" panose="020B0402020203020204" pitchFamily="34" charset="77"/>
              </a:rPr>
              <a:t>are being graded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Light" panose="020B0402020203020204" pitchFamily="34" charset="77"/>
              </a:rPr>
              <a:t>Research Project Phase 3 </a:t>
            </a:r>
            <a:r>
              <a:rPr lang="en-US" sz="2400" dirty="0">
                <a:latin typeface="Avenir Light" panose="020B0402020203020204" pitchFamily="34" charset="77"/>
              </a:rPr>
              <a:t>due </a:t>
            </a:r>
            <a:r>
              <a:rPr lang="en-US" sz="2400" dirty="0">
                <a:highlight>
                  <a:srgbClr val="FFFF00"/>
                </a:highlight>
                <a:latin typeface="Avenir Light" panose="020B0402020203020204" pitchFamily="34" charset="77"/>
              </a:rPr>
              <a:t>Oct 28 (Thurs) @ 11:59pm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A16B95-18FD-7249-B8F4-5E470D6AA913}"/>
              </a:ext>
            </a:extLst>
          </p:cNvPr>
          <p:cNvSpPr txBox="1">
            <a:spLocks/>
          </p:cNvSpPr>
          <p:nvPr/>
        </p:nvSpPr>
        <p:spPr>
          <a:xfrm>
            <a:off x="838200" y="5175235"/>
            <a:ext cx="7255566" cy="13058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800" dirty="0"/>
              <a:t>Some slides were largely inspired by, based on, or directly from: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Dan Jurafsky (Stanford)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Chan Young Park (CMU)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Pengfei Liu (CMU)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1529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988613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Metrics: ROUGE-N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39F03F-B037-5343-8A5D-5125E5E28332}"/>
              </a:ext>
            </a:extLst>
          </p:cNvPr>
          <p:cNvSpPr/>
          <p:nvPr/>
        </p:nvSpPr>
        <p:spPr>
          <a:xfrm>
            <a:off x="708524" y="1049048"/>
            <a:ext cx="9409511" cy="281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Query: </a:t>
            </a:r>
            <a:r>
              <a:rPr lang="en-US" sz="2400" b="1" dirty="0">
                <a:latin typeface="Avenir Book" panose="02000503020000020003" pitchFamily="2" charset="0"/>
              </a:rPr>
              <a:t>“What is water spinach?”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Model’s output: </a:t>
            </a:r>
            <a:r>
              <a:rPr lang="en-US" sz="2400" b="1" dirty="0">
                <a:latin typeface="Avenir Book" panose="02000503020000020003" pitchFamily="2" charset="0"/>
              </a:rPr>
              <a:t>“Water spinach is a leaf vegetable commonly eaten in tropical areas of Asia.”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Human Summaries (gold truth):</a:t>
            </a:r>
            <a:endParaRPr lang="en-US" sz="2400" b="1" dirty="0">
              <a:latin typeface="Avenir Book" panose="02000503020000020003" pitchFamily="2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venir Book" panose="02000503020000020003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F3CA9-4CC3-6E40-A361-CD70D1D49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44" y="3429000"/>
            <a:ext cx="8328991" cy="1965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E87BEA-F09C-EB44-AE03-2C2B9F542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548" y="5660872"/>
            <a:ext cx="4433680" cy="69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292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422AE4-E557-5444-B4C0-8EABEF556A9D}"/>
              </a:ext>
            </a:extLst>
          </p:cNvPr>
          <p:cNvSpPr/>
          <p:nvPr/>
        </p:nvSpPr>
        <p:spPr>
          <a:xfrm>
            <a:off x="2154343" y="2252761"/>
            <a:ext cx="3004066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1546224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1636939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0034F-4BD8-5F4A-80C2-75312FAB58F2}"/>
              </a:ext>
            </a:extLst>
          </p:cNvPr>
          <p:cNvSpPr/>
          <p:nvPr/>
        </p:nvSpPr>
        <p:spPr>
          <a:xfrm>
            <a:off x="1071344" y="2353929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BDC172-CA31-674F-8443-83BD02205D75}"/>
              </a:ext>
            </a:extLst>
          </p:cNvPr>
          <p:cNvSpPr/>
          <p:nvPr/>
        </p:nvSpPr>
        <p:spPr>
          <a:xfrm>
            <a:off x="1071344" y="2444644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F7C312-BBDC-9747-BFCB-B16D16027645}"/>
              </a:ext>
            </a:extLst>
          </p:cNvPr>
          <p:cNvSpPr/>
          <p:nvPr/>
        </p:nvSpPr>
        <p:spPr>
          <a:xfrm>
            <a:off x="1071344" y="3219997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8DD42-DB8E-AD4B-A5BB-47FCD0F1699B}"/>
              </a:ext>
            </a:extLst>
          </p:cNvPr>
          <p:cNvSpPr/>
          <p:nvPr/>
        </p:nvSpPr>
        <p:spPr>
          <a:xfrm>
            <a:off x="1071344" y="3310712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84352F-8738-5548-A2A9-E689D9E753A9}"/>
              </a:ext>
            </a:extLst>
          </p:cNvPr>
          <p:cNvSpPr/>
          <p:nvPr/>
        </p:nvSpPr>
        <p:spPr>
          <a:xfrm>
            <a:off x="1071344" y="4107077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538CA-CCA9-FC47-8881-B1C11A6370B7}"/>
              </a:ext>
            </a:extLst>
          </p:cNvPr>
          <p:cNvSpPr/>
          <p:nvPr/>
        </p:nvSpPr>
        <p:spPr>
          <a:xfrm>
            <a:off x="1071344" y="4197792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85D6D58-A808-474C-9A86-7AB2D4F06BC2}"/>
              </a:ext>
            </a:extLst>
          </p:cNvPr>
          <p:cNvSpPr txBox="1">
            <a:spLocks/>
          </p:cNvSpPr>
          <p:nvPr/>
        </p:nvSpPr>
        <p:spPr>
          <a:xfrm>
            <a:off x="2154343" y="1053179"/>
            <a:ext cx="4582634" cy="406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What is summarization?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Data and metrics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Workshop time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Modern approaches</a:t>
            </a:r>
          </a:p>
        </p:txBody>
      </p:sp>
    </p:spTree>
    <p:extLst>
      <p:ext uri="{BB962C8B-B14F-4D97-AF65-F5344CB8AC3E}">
        <p14:creationId xmlns:p14="http://schemas.microsoft.com/office/powerpoint/2010/main" val="1052962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422AE4-E557-5444-B4C0-8EABEF556A9D}"/>
              </a:ext>
            </a:extLst>
          </p:cNvPr>
          <p:cNvSpPr/>
          <p:nvPr/>
        </p:nvSpPr>
        <p:spPr>
          <a:xfrm>
            <a:off x="2154343" y="3084327"/>
            <a:ext cx="26462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1546224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1636939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0034F-4BD8-5F4A-80C2-75312FAB58F2}"/>
              </a:ext>
            </a:extLst>
          </p:cNvPr>
          <p:cNvSpPr/>
          <p:nvPr/>
        </p:nvSpPr>
        <p:spPr>
          <a:xfrm>
            <a:off x="1071344" y="2353929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BDC172-CA31-674F-8443-83BD02205D75}"/>
              </a:ext>
            </a:extLst>
          </p:cNvPr>
          <p:cNvSpPr/>
          <p:nvPr/>
        </p:nvSpPr>
        <p:spPr>
          <a:xfrm>
            <a:off x="1071344" y="2444644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F7C312-BBDC-9747-BFCB-B16D16027645}"/>
              </a:ext>
            </a:extLst>
          </p:cNvPr>
          <p:cNvSpPr/>
          <p:nvPr/>
        </p:nvSpPr>
        <p:spPr>
          <a:xfrm>
            <a:off x="1071344" y="3219997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8DD42-DB8E-AD4B-A5BB-47FCD0F1699B}"/>
              </a:ext>
            </a:extLst>
          </p:cNvPr>
          <p:cNvSpPr/>
          <p:nvPr/>
        </p:nvSpPr>
        <p:spPr>
          <a:xfrm>
            <a:off x="1071344" y="3310712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84352F-8738-5548-A2A9-E689D9E753A9}"/>
              </a:ext>
            </a:extLst>
          </p:cNvPr>
          <p:cNvSpPr/>
          <p:nvPr/>
        </p:nvSpPr>
        <p:spPr>
          <a:xfrm>
            <a:off x="1071344" y="4107077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538CA-CCA9-FC47-8881-B1C11A6370B7}"/>
              </a:ext>
            </a:extLst>
          </p:cNvPr>
          <p:cNvSpPr/>
          <p:nvPr/>
        </p:nvSpPr>
        <p:spPr>
          <a:xfrm>
            <a:off x="1071344" y="4197792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4DA9C26-0C44-6E4B-B9EA-A87BEB807E77}"/>
              </a:ext>
            </a:extLst>
          </p:cNvPr>
          <p:cNvSpPr txBox="1">
            <a:spLocks/>
          </p:cNvSpPr>
          <p:nvPr/>
        </p:nvSpPr>
        <p:spPr>
          <a:xfrm>
            <a:off x="2154343" y="1053179"/>
            <a:ext cx="4582634" cy="406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What is summarization?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Data and metrics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Workshop time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Modern approaches</a:t>
            </a:r>
          </a:p>
        </p:txBody>
      </p:sp>
    </p:spTree>
    <p:extLst>
      <p:ext uri="{BB962C8B-B14F-4D97-AF65-F5344CB8AC3E}">
        <p14:creationId xmlns:p14="http://schemas.microsoft.com/office/powerpoint/2010/main" val="1809808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988613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Workshop time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39F03F-B037-5343-8A5D-5125E5E28332}"/>
              </a:ext>
            </a:extLst>
          </p:cNvPr>
          <p:cNvSpPr/>
          <p:nvPr/>
        </p:nvSpPr>
        <p:spPr>
          <a:xfrm>
            <a:off x="1391244" y="2152292"/>
            <a:ext cx="9409511" cy="226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How would you attempt summarization?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C00000"/>
              </a:solidFill>
              <a:latin typeface="Avenir Book" panose="02000503020000020003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Create a baseline system</a:t>
            </a:r>
            <a:endParaRPr lang="en-US" sz="2400" b="1" dirty="0">
              <a:latin typeface="Avenir Book" panose="02000503020000020003" pitchFamily="2" charset="0"/>
            </a:endParaRP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868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988613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Unsupervised extractive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7AF612-8B99-1D4D-89FA-5E3279E3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231" y="1401417"/>
            <a:ext cx="8569537" cy="471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77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988613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Unsupervised extractive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1BD06-C91D-FC48-9161-F5EF21627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835" y="1679713"/>
            <a:ext cx="6730980" cy="39955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763331-DF40-5A44-AC00-C0F740D7C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176" y="1135420"/>
            <a:ext cx="4986293" cy="43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30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988613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Signature-based content selection with queries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E6F146-B387-074A-8DA5-C8F2BF090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041" y="1326435"/>
            <a:ext cx="7951689" cy="46625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C8DC4-EABE-9142-A78F-DD0DEFCEA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186" y="961987"/>
            <a:ext cx="4258535" cy="40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37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5075830" cy="73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7818019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Graph-based ranking algorithms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69E6F-8B4E-7341-8504-DF85D668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165" y="1161478"/>
            <a:ext cx="7232095" cy="4535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730005-7C97-7F4A-AB30-BAD6F6A97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486" y="5876380"/>
            <a:ext cx="2617028" cy="2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36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422AE4-E557-5444-B4C0-8EABEF556A9D}"/>
              </a:ext>
            </a:extLst>
          </p:cNvPr>
          <p:cNvSpPr/>
          <p:nvPr/>
        </p:nvSpPr>
        <p:spPr>
          <a:xfrm>
            <a:off x="2154343" y="3084327"/>
            <a:ext cx="2646257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1546224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1636939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0034F-4BD8-5F4A-80C2-75312FAB58F2}"/>
              </a:ext>
            </a:extLst>
          </p:cNvPr>
          <p:cNvSpPr/>
          <p:nvPr/>
        </p:nvSpPr>
        <p:spPr>
          <a:xfrm>
            <a:off x="1071344" y="2353929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BDC172-CA31-674F-8443-83BD02205D75}"/>
              </a:ext>
            </a:extLst>
          </p:cNvPr>
          <p:cNvSpPr/>
          <p:nvPr/>
        </p:nvSpPr>
        <p:spPr>
          <a:xfrm>
            <a:off x="1071344" y="2444644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F7C312-BBDC-9747-BFCB-B16D16027645}"/>
              </a:ext>
            </a:extLst>
          </p:cNvPr>
          <p:cNvSpPr/>
          <p:nvPr/>
        </p:nvSpPr>
        <p:spPr>
          <a:xfrm>
            <a:off x="1071344" y="3219997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8DD42-DB8E-AD4B-A5BB-47FCD0F1699B}"/>
              </a:ext>
            </a:extLst>
          </p:cNvPr>
          <p:cNvSpPr/>
          <p:nvPr/>
        </p:nvSpPr>
        <p:spPr>
          <a:xfrm>
            <a:off x="1071344" y="3310712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84352F-8738-5548-A2A9-E689D9E753A9}"/>
              </a:ext>
            </a:extLst>
          </p:cNvPr>
          <p:cNvSpPr/>
          <p:nvPr/>
        </p:nvSpPr>
        <p:spPr>
          <a:xfrm>
            <a:off x="1071344" y="4107077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538CA-CCA9-FC47-8881-B1C11A6370B7}"/>
              </a:ext>
            </a:extLst>
          </p:cNvPr>
          <p:cNvSpPr/>
          <p:nvPr/>
        </p:nvSpPr>
        <p:spPr>
          <a:xfrm>
            <a:off x="1071344" y="4197792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4DA9C26-0C44-6E4B-B9EA-A87BEB807E77}"/>
              </a:ext>
            </a:extLst>
          </p:cNvPr>
          <p:cNvSpPr txBox="1">
            <a:spLocks/>
          </p:cNvSpPr>
          <p:nvPr/>
        </p:nvSpPr>
        <p:spPr>
          <a:xfrm>
            <a:off x="2154343" y="1053179"/>
            <a:ext cx="4582634" cy="406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What is summarization?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Data and metrics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Workshop time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Modern approaches</a:t>
            </a:r>
          </a:p>
        </p:txBody>
      </p:sp>
    </p:spTree>
    <p:extLst>
      <p:ext uri="{BB962C8B-B14F-4D97-AF65-F5344CB8AC3E}">
        <p14:creationId xmlns:p14="http://schemas.microsoft.com/office/powerpoint/2010/main" val="4132713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422AE4-E557-5444-B4C0-8EABEF556A9D}"/>
              </a:ext>
            </a:extLst>
          </p:cNvPr>
          <p:cNvSpPr/>
          <p:nvPr/>
        </p:nvSpPr>
        <p:spPr>
          <a:xfrm>
            <a:off x="2154343" y="3955729"/>
            <a:ext cx="3520900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1546224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1636939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0034F-4BD8-5F4A-80C2-75312FAB58F2}"/>
              </a:ext>
            </a:extLst>
          </p:cNvPr>
          <p:cNvSpPr/>
          <p:nvPr/>
        </p:nvSpPr>
        <p:spPr>
          <a:xfrm>
            <a:off x="1071344" y="2353929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BDC172-CA31-674F-8443-83BD02205D75}"/>
              </a:ext>
            </a:extLst>
          </p:cNvPr>
          <p:cNvSpPr/>
          <p:nvPr/>
        </p:nvSpPr>
        <p:spPr>
          <a:xfrm>
            <a:off x="1071344" y="2444644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F7C312-BBDC-9747-BFCB-B16D16027645}"/>
              </a:ext>
            </a:extLst>
          </p:cNvPr>
          <p:cNvSpPr/>
          <p:nvPr/>
        </p:nvSpPr>
        <p:spPr>
          <a:xfrm>
            <a:off x="1071344" y="3219997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8DD42-DB8E-AD4B-A5BB-47FCD0F1699B}"/>
              </a:ext>
            </a:extLst>
          </p:cNvPr>
          <p:cNvSpPr/>
          <p:nvPr/>
        </p:nvSpPr>
        <p:spPr>
          <a:xfrm>
            <a:off x="1071344" y="3310712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84352F-8738-5548-A2A9-E689D9E753A9}"/>
              </a:ext>
            </a:extLst>
          </p:cNvPr>
          <p:cNvSpPr/>
          <p:nvPr/>
        </p:nvSpPr>
        <p:spPr>
          <a:xfrm>
            <a:off x="1071344" y="4107077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538CA-CCA9-FC47-8881-B1C11A6370B7}"/>
              </a:ext>
            </a:extLst>
          </p:cNvPr>
          <p:cNvSpPr/>
          <p:nvPr/>
        </p:nvSpPr>
        <p:spPr>
          <a:xfrm>
            <a:off x="1071344" y="4197792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AFD6828-45C6-CB42-9E81-F321E0F4ED25}"/>
              </a:ext>
            </a:extLst>
          </p:cNvPr>
          <p:cNvSpPr txBox="1">
            <a:spLocks/>
          </p:cNvSpPr>
          <p:nvPr/>
        </p:nvSpPr>
        <p:spPr>
          <a:xfrm>
            <a:off x="2154343" y="1053179"/>
            <a:ext cx="4582634" cy="406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What is summarization?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Data and metrics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Workshop time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Modern approaches</a:t>
            </a:r>
          </a:p>
        </p:txBody>
      </p:sp>
    </p:spTree>
    <p:extLst>
      <p:ext uri="{BB962C8B-B14F-4D97-AF65-F5344CB8AC3E}">
        <p14:creationId xmlns:p14="http://schemas.microsoft.com/office/powerpoint/2010/main" val="1725830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ubtitle 2">
            <a:extLst>
              <a:ext uri="{FF2B5EF4-FFF2-40B4-BE49-F238E27FC236}">
                <a16:creationId xmlns:a16="http://schemas.microsoft.com/office/drawing/2014/main" id="{DAB0366A-5361-BE44-B5E9-741ADC5E6DA8}"/>
              </a:ext>
            </a:extLst>
          </p:cNvPr>
          <p:cNvSpPr txBox="1">
            <a:spLocks/>
          </p:cNvSpPr>
          <p:nvPr/>
        </p:nvSpPr>
        <p:spPr>
          <a:xfrm>
            <a:off x="2154343" y="1053179"/>
            <a:ext cx="4582634" cy="406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What is summarization?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Data and metrics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Workshop time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Modern approaches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1546224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1636939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0034F-4BD8-5F4A-80C2-75312FAB58F2}"/>
              </a:ext>
            </a:extLst>
          </p:cNvPr>
          <p:cNvSpPr/>
          <p:nvPr/>
        </p:nvSpPr>
        <p:spPr>
          <a:xfrm>
            <a:off x="1071344" y="2353929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BDC172-CA31-674F-8443-83BD02205D75}"/>
              </a:ext>
            </a:extLst>
          </p:cNvPr>
          <p:cNvSpPr/>
          <p:nvPr/>
        </p:nvSpPr>
        <p:spPr>
          <a:xfrm>
            <a:off x="1071344" y="2444644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F7C312-BBDC-9747-BFCB-B16D16027645}"/>
              </a:ext>
            </a:extLst>
          </p:cNvPr>
          <p:cNvSpPr/>
          <p:nvPr/>
        </p:nvSpPr>
        <p:spPr>
          <a:xfrm>
            <a:off x="1071344" y="3219997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8DD42-DB8E-AD4B-A5BB-47FCD0F1699B}"/>
              </a:ext>
            </a:extLst>
          </p:cNvPr>
          <p:cNvSpPr/>
          <p:nvPr/>
        </p:nvSpPr>
        <p:spPr>
          <a:xfrm>
            <a:off x="1071344" y="3310712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84352F-8738-5548-A2A9-E689D9E753A9}"/>
              </a:ext>
            </a:extLst>
          </p:cNvPr>
          <p:cNvSpPr/>
          <p:nvPr/>
        </p:nvSpPr>
        <p:spPr>
          <a:xfrm>
            <a:off x="1071344" y="4107077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538CA-CCA9-FC47-8881-B1C11A6370B7}"/>
              </a:ext>
            </a:extLst>
          </p:cNvPr>
          <p:cNvSpPr/>
          <p:nvPr/>
        </p:nvSpPr>
        <p:spPr>
          <a:xfrm>
            <a:off x="1071344" y="4197792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2162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3217213" cy="94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Modern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729C10-523E-224F-9F7B-AF5112165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062" y="986334"/>
            <a:ext cx="7994877" cy="53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913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3217213" cy="94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Modern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820A62-89E6-0048-8203-070BCC30E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606" y="1236814"/>
            <a:ext cx="9339376" cy="424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16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3217213" cy="94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Modern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D6391-AE05-7C42-B2DC-212289B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951" y="816077"/>
            <a:ext cx="8745987" cy="57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8288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3217213" cy="94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Modern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9A9943-934F-8042-A5D1-BEEE0D82D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171" y="834334"/>
            <a:ext cx="8880159" cy="58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27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3217213" cy="94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Modern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67A9E-EAEE-F441-99D8-3BBAAA970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5" y="964891"/>
            <a:ext cx="8749274" cy="57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10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3217213" cy="94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Modern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44AD3-61F4-D74D-BF7A-57F130362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265" y="754891"/>
            <a:ext cx="8746343" cy="592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176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3217213" cy="94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Modern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EE4D1-5AF3-B54E-B878-7459319C0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333" y="800064"/>
            <a:ext cx="8720030" cy="578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944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3217213" cy="943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Modern approaches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81D908-0B81-5A4F-8425-FE760E125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50" y="831152"/>
            <a:ext cx="8660928" cy="585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856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5075830" cy="73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Abstractive Text Summarization using seq-to-seq RNNs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4C14EB2-B83E-B140-B676-E4B90FF8D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141" y="1958736"/>
            <a:ext cx="4428848" cy="33455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CF682-2F75-E34E-86C6-F0B2CC520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873" y="1639957"/>
            <a:ext cx="4525635" cy="45183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1D264-598E-5A4D-B260-EE02FA5F2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1895" y="6132883"/>
            <a:ext cx="2728773" cy="318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60170C-03B3-2C4E-846B-4D1FEF818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647" y="915527"/>
            <a:ext cx="4691270" cy="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066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5075830" cy="73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Abstractive Text Summarization using seq-to-seq RNNs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1D264-598E-5A4D-B260-EE02FA5F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796" y="2964983"/>
            <a:ext cx="2728773" cy="318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64518E-7CE5-094A-82EE-4FEB26347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84" y="800064"/>
            <a:ext cx="5656442" cy="583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52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422AE4-E557-5444-B4C0-8EABEF556A9D}"/>
              </a:ext>
            </a:extLst>
          </p:cNvPr>
          <p:cNvSpPr/>
          <p:nvPr/>
        </p:nvSpPr>
        <p:spPr>
          <a:xfrm>
            <a:off x="2154343" y="1385144"/>
            <a:ext cx="4044576" cy="484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DAB0366A-5361-BE44-B5E9-741ADC5E6DA8}"/>
              </a:ext>
            </a:extLst>
          </p:cNvPr>
          <p:cNvSpPr txBox="1">
            <a:spLocks/>
          </p:cNvSpPr>
          <p:nvPr/>
        </p:nvSpPr>
        <p:spPr>
          <a:xfrm>
            <a:off x="2154343" y="1053179"/>
            <a:ext cx="4582634" cy="4062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What is summarization?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Data and metrics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Workshop time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venir Medium" panose="02000503020000020003" pitchFamily="2" charset="0"/>
              </a:rPr>
              <a:t>Modern approaches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B7CA55-066D-DE4F-98F1-19E39CB74039}"/>
              </a:ext>
            </a:extLst>
          </p:cNvPr>
          <p:cNvSpPr/>
          <p:nvPr/>
        </p:nvSpPr>
        <p:spPr>
          <a:xfrm>
            <a:off x="525395" y="468403"/>
            <a:ext cx="4419241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Medium" panose="02000503020000020003" pitchFamily="2" charset="0"/>
              </a:rPr>
              <a:t>Outline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2D599B4-861E-C544-96B5-4A43FBA2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61862" y="63444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14FD0C-0401-C644-9003-0CBA89D84AF7}"/>
              </a:ext>
            </a:extLst>
          </p:cNvPr>
          <p:cNvSpPr/>
          <p:nvPr/>
        </p:nvSpPr>
        <p:spPr>
          <a:xfrm>
            <a:off x="1071344" y="1546224"/>
            <a:ext cx="771242" cy="907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005AC6-7BD6-CE4A-BD98-9B5BB1E8C346}"/>
              </a:ext>
            </a:extLst>
          </p:cNvPr>
          <p:cNvSpPr/>
          <p:nvPr/>
        </p:nvSpPr>
        <p:spPr>
          <a:xfrm>
            <a:off x="1071344" y="1636939"/>
            <a:ext cx="771242" cy="10036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A0034F-4BD8-5F4A-80C2-75312FAB58F2}"/>
              </a:ext>
            </a:extLst>
          </p:cNvPr>
          <p:cNvSpPr/>
          <p:nvPr/>
        </p:nvSpPr>
        <p:spPr>
          <a:xfrm>
            <a:off x="1071344" y="2353929"/>
            <a:ext cx="771242" cy="90716"/>
          </a:xfrm>
          <a:prstGeom prst="rect">
            <a:avLst/>
          </a:prstGeom>
          <a:solidFill>
            <a:srgbClr val="FEE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BDC172-CA31-674F-8443-83BD02205D75}"/>
              </a:ext>
            </a:extLst>
          </p:cNvPr>
          <p:cNvSpPr/>
          <p:nvPr/>
        </p:nvSpPr>
        <p:spPr>
          <a:xfrm>
            <a:off x="1071344" y="2444644"/>
            <a:ext cx="771242" cy="10036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F7C312-BBDC-9747-BFCB-B16D16027645}"/>
              </a:ext>
            </a:extLst>
          </p:cNvPr>
          <p:cNvSpPr/>
          <p:nvPr/>
        </p:nvSpPr>
        <p:spPr>
          <a:xfrm>
            <a:off x="1071344" y="3219997"/>
            <a:ext cx="771242" cy="907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98DD42-DB8E-AD4B-A5BB-47FCD0F1699B}"/>
              </a:ext>
            </a:extLst>
          </p:cNvPr>
          <p:cNvSpPr/>
          <p:nvPr/>
        </p:nvSpPr>
        <p:spPr>
          <a:xfrm>
            <a:off x="1071344" y="3310712"/>
            <a:ext cx="771242" cy="100361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84352F-8738-5548-A2A9-E689D9E753A9}"/>
              </a:ext>
            </a:extLst>
          </p:cNvPr>
          <p:cNvSpPr/>
          <p:nvPr/>
        </p:nvSpPr>
        <p:spPr>
          <a:xfrm>
            <a:off x="1071344" y="4107077"/>
            <a:ext cx="771242" cy="90716"/>
          </a:xfrm>
          <a:prstGeom prst="rect">
            <a:avLst/>
          </a:prstGeom>
          <a:solidFill>
            <a:srgbClr val="FF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1538CA-CCA9-FC47-8881-B1C11A6370B7}"/>
              </a:ext>
            </a:extLst>
          </p:cNvPr>
          <p:cNvSpPr/>
          <p:nvPr/>
        </p:nvSpPr>
        <p:spPr>
          <a:xfrm>
            <a:off x="1071344" y="4197792"/>
            <a:ext cx="771242" cy="1003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0825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6"/>
            <a:ext cx="5075830" cy="73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Abstractive Text Summarization using seq-to-seq RNNs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01D264-598E-5A4D-B260-EE02FA5F2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613" y="6087330"/>
            <a:ext cx="2728773" cy="3185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17C85D-F501-D849-84B9-7A7A65AC1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624" y="2414106"/>
            <a:ext cx="8353491" cy="3044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12D20-8677-B64F-A338-1851A974B4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7665" y="1399244"/>
            <a:ext cx="4691270" cy="64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8436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740135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Copy mechanism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E88A9-3FC8-BA4C-B303-79504ADBC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97" y="1384072"/>
            <a:ext cx="8489092" cy="408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644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740135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Copy mechanism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0DB330-9544-174B-9016-5C0A1891E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304" y="968304"/>
            <a:ext cx="7658610" cy="49213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F13BD4-BA95-9D41-9E53-535C9A347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175" y="6197762"/>
            <a:ext cx="2415485" cy="31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7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740135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Copy mechanism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13BD4-BA95-9D41-9E53-535C9A347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878" y="2381136"/>
            <a:ext cx="2415485" cy="3114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F927EA-0013-9D40-B41D-415B92D99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64" y="764849"/>
            <a:ext cx="7335987" cy="591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387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740135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Copy mechanism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13BD4-BA95-9D41-9E53-535C9A347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878" y="2381136"/>
            <a:ext cx="2415485" cy="311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FBD15B-0036-9A4C-BE19-B09AD9D29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26" y="1262269"/>
            <a:ext cx="7464040" cy="433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345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740135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Other lines of research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3FE83-5DEB-FD47-BE96-2167715A4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61" y="1132487"/>
            <a:ext cx="6743581" cy="4060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6C7591-C022-CF41-91C5-01CF75AE8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17" y="5100969"/>
            <a:ext cx="5531552" cy="11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06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740135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Historical Overview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04148D-A7FD-9D46-93DD-C55D34E69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365" y="1827717"/>
            <a:ext cx="8405191" cy="30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95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50935" y="611375"/>
            <a:ext cx="2740135" cy="843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10063488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Let’s explore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5F87D1-E82F-9242-A374-A6F87C6DF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176" y="1017614"/>
            <a:ext cx="4779189" cy="18585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1148B3-CE7B-1140-BC4A-27B03809DDD5}"/>
              </a:ext>
            </a:extLst>
          </p:cNvPr>
          <p:cNvSpPr/>
          <p:nvPr/>
        </p:nvSpPr>
        <p:spPr>
          <a:xfrm>
            <a:off x="514110" y="2766972"/>
            <a:ext cx="558189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venir Book" panose="02000503020000020003" pitchFamily="2" charset="0"/>
              </a:rPr>
              <a:t>In this paper, we showcase how BERT can be usefully applied in text summarization and propose a general framework for both extractive and abstractive models. We introduce a novel document-level encoder based on BERT which is able to express the semantics of a document and obtain representations for its sentences. Our extractive model is built on top of this encoder by stacking several inter-sentence Transformer layers. For abstractive summarization, we propose a new fine-tuning schedule which adopts different optimizers for the encoder and the decoder as a means of alleviating the mismatch between the two (the former is pretrained while the latter is not).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128BA-1EFE-D24E-BEDC-560B7888A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850" y="790719"/>
            <a:ext cx="5137113" cy="1840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BC95219-6053-C647-A566-E4AE63D039C6}"/>
              </a:ext>
            </a:extLst>
          </p:cNvPr>
          <p:cNvSpPr/>
          <p:nvPr/>
        </p:nvSpPr>
        <p:spPr>
          <a:xfrm>
            <a:off x="7516466" y="2766972"/>
            <a:ext cx="40452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venir Book" panose="02000503020000020003" pitchFamily="2" charset="0"/>
              </a:rPr>
              <a:t>In this paper, we present a conceptually simple while empirically powerful framework for abstractive summarization, SIMCLS, which can bridge the gap between the learning objective and evaluation metrics resulting from the currently dominated sequence-to-sequence learning framework by formulating text generation as a reference-free evaluation problem (i.e., quality estimation) assisted by contrastive learning</a:t>
            </a:r>
          </a:p>
        </p:txBody>
      </p:sp>
    </p:spTree>
    <p:extLst>
      <p:ext uri="{BB962C8B-B14F-4D97-AF65-F5344CB8AC3E}">
        <p14:creationId xmlns:p14="http://schemas.microsoft.com/office/powerpoint/2010/main" val="265749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27186" y="611376"/>
            <a:ext cx="1644118" cy="8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3542901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What is it?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8467B1-F2EE-5141-8FDB-9C75AA125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393" y="1306287"/>
            <a:ext cx="6643775" cy="472638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86996B-0D10-BA4E-8409-2A613B8D684B}"/>
              </a:ext>
            </a:extLst>
          </p:cNvPr>
          <p:cNvSpPr/>
          <p:nvPr/>
        </p:nvSpPr>
        <p:spPr>
          <a:xfrm>
            <a:off x="645532" y="1551095"/>
            <a:ext cx="3542902" cy="3265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venir Book" panose="02000503020000020003" pitchFamily="2" charset="0"/>
              </a:rPr>
              <a:t>Task</a:t>
            </a:r>
            <a:r>
              <a:rPr lang="en-US" sz="2800" b="1" dirty="0">
                <a:latin typeface="Avenir Book" panose="02000503020000020003" pitchFamily="2" charset="0"/>
              </a:rPr>
              <a:t>: produce an abridged version of a text while retaining the key, relevant information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224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27186" y="611376"/>
            <a:ext cx="1644118" cy="8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3542901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What is it?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86996B-0D10-BA4E-8409-2A613B8D684B}"/>
              </a:ext>
            </a:extLst>
          </p:cNvPr>
          <p:cNvSpPr/>
          <p:nvPr/>
        </p:nvSpPr>
        <p:spPr>
          <a:xfrm>
            <a:off x="645532" y="1551095"/>
            <a:ext cx="10849782" cy="3903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venir Book" panose="02000503020000020003" pitchFamily="2" charset="0"/>
              </a:rPr>
              <a:t>Useful for creating: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venir Book" panose="02000503020000020003" pitchFamily="2" charset="0"/>
              </a:rPr>
              <a:t>outlines</a:t>
            </a:r>
            <a:r>
              <a:rPr lang="en-US" sz="2800" b="1" dirty="0">
                <a:latin typeface="Avenir Book" panose="02000503020000020003" pitchFamily="2" charset="0"/>
              </a:rPr>
              <a:t> or </a:t>
            </a:r>
            <a:r>
              <a:rPr lang="en-US" sz="2800" b="1" dirty="0">
                <a:solidFill>
                  <a:srgbClr val="0070C0"/>
                </a:solidFill>
                <a:latin typeface="Avenir Book" panose="02000503020000020003" pitchFamily="2" charset="0"/>
              </a:rPr>
              <a:t>abstracts</a:t>
            </a:r>
            <a:r>
              <a:rPr lang="en-US" sz="2800" b="1" dirty="0">
                <a:latin typeface="Avenir Book" panose="02000503020000020003" pitchFamily="2" charset="0"/>
              </a:rPr>
              <a:t> of any document, article, </a:t>
            </a:r>
            <a:r>
              <a:rPr lang="en-US" sz="2800" b="1" dirty="0" err="1">
                <a:latin typeface="Avenir Book" panose="02000503020000020003" pitchFamily="2" charset="0"/>
              </a:rPr>
              <a:t>etc</a:t>
            </a:r>
            <a:endParaRPr lang="en-US" sz="2800" b="1" dirty="0">
              <a:latin typeface="Avenir Book" panose="02000503020000020003" pitchFamily="2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venir Book" panose="02000503020000020003" pitchFamily="2" charset="0"/>
              </a:rPr>
              <a:t>summaries</a:t>
            </a:r>
            <a:r>
              <a:rPr lang="en-US" sz="2800" b="1" dirty="0">
                <a:latin typeface="Avenir Book" panose="02000503020000020003" pitchFamily="2" charset="0"/>
              </a:rPr>
              <a:t> of chat and email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venir Book" panose="02000503020000020003" pitchFamily="2" charset="0"/>
              </a:rPr>
              <a:t>action items </a:t>
            </a:r>
            <a:r>
              <a:rPr lang="en-US" sz="2800" b="1" dirty="0">
                <a:latin typeface="Avenir Book" panose="02000503020000020003" pitchFamily="2" charset="0"/>
              </a:rPr>
              <a:t>from a meeting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  <a:latin typeface="Avenir Book" panose="02000503020000020003" pitchFamily="2" charset="0"/>
              </a:rPr>
              <a:t>simplifying text </a:t>
            </a:r>
            <a:r>
              <a:rPr lang="en-US" sz="2800" b="1" dirty="0">
                <a:latin typeface="Avenir Book" panose="02000503020000020003" pitchFamily="2" charset="0"/>
              </a:rPr>
              <a:t>by compressing sentences</a:t>
            </a:r>
            <a:endParaRPr lang="en-US" sz="2800" b="1" dirty="0">
              <a:solidFill>
                <a:srgbClr val="C00000"/>
              </a:solidFill>
              <a:latin typeface="Avenir Book" panose="02000503020000020003" pitchFamily="2" charset="0"/>
            </a:endParaRPr>
          </a:p>
          <a:p>
            <a:pPr>
              <a:lnSpc>
                <a:spcPct val="15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638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27186" y="611376"/>
            <a:ext cx="1644118" cy="8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3542901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What is it?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86996B-0D10-BA4E-8409-2A613B8D684B}"/>
              </a:ext>
            </a:extLst>
          </p:cNvPr>
          <p:cNvSpPr/>
          <p:nvPr/>
        </p:nvSpPr>
        <p:spPr>
          <a:xfrm>
            <a:off x="586156" y="913792"/>
            <a:ext cx="10849782" cy="50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Input: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single document summarization (SDS)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multiple-document summarization (MDS)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Output: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extractive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abstractive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Focus: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generic (unconditioned)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query-focused (conditioned)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6483CF-70FF-C24E-8EAA-BE68A2C7EAFC}"/>
              </a:ext>
            </a:extLst>
          </p:cNvPr>
          <p:cNvSpPr/>
          <p:nvPr/>
        </p:nvSpPr>
        <p:spPr>
          <a:xfrm>
            <a:off x="8039595" y="913792"/>
            <a:ext cx="3396343" cy="17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Approach: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supervised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unsupervised</a:t>
            </a:r>
          </a:p>
        </p:txBody>
      </p:sp>
    </p:spTree>
    <p:extLst>
      <p:ext uri="{BB962C8B-B14F-4D97-AF65-F5344CB8AC3E}">
        <p14:creationId xmlns:p14="http://schemas.microsoft.com/office/powerpoint/2010/main" val="2983676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FA61FDA-A3CB-E84C-A962-D3AC79F2A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0400E9-F1C7-9247-B747-5922BAF9753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E6B28E-BEBE-FA44-AB02-A31AC669143A}"/>
              </a:ext>
            </a:extLst>
          </p:cNvPr>
          <p:cNvSpPr/>
          <p:nvPr/>
        </p:nvSpPr>
        <p:spPr>
          <a:xfrm>
            <a:off x="327186" y="611376"/>
            <a:ext cx="1644118" cy="892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B697AE-0516-FF44-B886-7AE13FD57F6E}"/>
              </a:ext>
            </a:extLst>
          </p:cNvPr>
          <p:cNvSpPr txBox="1">
            <a:spLocks/>
          </p:cNvSpPr>
          <p:nvPr/>
        </p:nvSpPr>
        <p:spPr>
          <a:xfrm>
            <a:off x="233451" y="174626"/>
            <a:ext cx="3542901" cy="6254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i="0" kern="1200">
                <a:solidFill>
                  <a:schemeClr val="tx1"/>
                </a:solidFill>
                <a:latin typeface="Avenir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What is it?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86996B-0D10-BA4E-8409-2A613B8D684B}"/>
              </a:ext>
            </a:extLst>
          </p:cNvPr>
          <p:cNvSpPr/>
          <p:nvPr/>
        </p:nvSpPr>
        <p:spPr>
          <a:xfrm>
            <a:off x="788037" y="1744788"/>
            <a:ext cx="5307963" cy="336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Single-document summarization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Given a single doc, produce: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Abstract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Outline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Headline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venir Book" panose="02000503020000020003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AA49C0-E18B-E948-B0A5-2968B2FEB42A}"/>
              </a:ext>
            </a:extLst>
          </p:cNvPr>
          <p:cNvSpPr/>
          <p:nvPr/>
        </p:nvSpPr>
        <p:spPr>
          <a:xfrm>
            <a:off x="6248707" y="1744788"/>
            <a:ext cx="4959621" cy="3922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Avenir Book" panose="02000503020000020003" pitchFamily="2" charset="0"/>
              </a:rPr>
              <a:t>Multiple-document summarization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venir Book" panose="02000503020000020003" pitchFamily="2" charset="0"/>
              </a:rPr>
              <a:t>Given a group of docs, produce: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Series of news stories on the same event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latin typeface="Avenir Book" panose="02000503020000020003" pitchFamily="2" charset="0"/>
              </a:rPr>
              <a:t>Set of web pages about some topic or question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044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25253</TotalTime>
  <Words>1033</Words>
  <Application>Microsoft Macintosh PowerPoint</Application>
  <PresentationFormat>Widescreen</PresentationFormat>
  <Paragraphs>279</Paragraphs>
  <Slides>57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American Typewriter</vt:lpstr>
      <vt:lpstr>Arial</vt:lpstr>
      <vt:lpstr>Avenir</vt:lpstr>
      <vt:lpstr>Avenir Black</vt:lpstr>
      <vt:lpstr>Avenir Book</vt:lpstr>
      <vt:lpstr>Avenir Light</vt:lpstr>
      <vt:lpstr>Avenir Medium</vt:lpstr>
      <vt:lpstr>Calibri</vt:lpstr>
      <vt:lpstr>Karla</vt:lpstr>
      <vt:lpstr>Office Theme</vt:lpstr>
      <vt:lpstr>PowerPoint Presentation</vt:lpstr>
      <vt:lpstr>PowerPoint Presentation</vt:lpstr>
      <vt:lpstr>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Sequential Data with ELMo, BERT, Transformers, and other childhood heroes</dc:title>
  <dc:creator>Microsoft Office User</dc:creator>
  <cp:lastModifiedBy>Tanner, Christopher W.</cp:lastModifiedBy>
  <cp:revision>668</cp:revision>
  <cp:lastPrinted>2020-01-23T07:18:22Z</cp:lastPrinted>
  <dcterms:created xsi:type="dcterms:W3CDTF">2020-01-21T14:53:13Z</dcterms:created>
  <dcterms:modified xsi:type="dcterms:W3CDTF">2021-10-22T01:26:26Z</dcterms:modified>
</cp:coreProperties>
</file>