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embeddedFontLst>
    <p:embeddedFont>
      <p:font typeface="Raleway" pitchFamily="2" charset="77"/>
      <p:regular r:id="rId50"/>
      <p:bold r:id="rId51"/>
      <p:italic r:id="rId52"/>
      <p:boldItalic r:id="rId53"/>
    </p:embeddedFont>
    <p:embeddedFont>
      <p:font typeface="Source Sans Pro" panose="020B050303040302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6cef108e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6cef108e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6cef108e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6cef108ed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6cef108e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6cef108e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6cef108e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6cef108e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3421ab01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3421ab01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3421ab0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3421ab01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3421ab01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3421ab01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6cef108ed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6cef108ed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6cef108ed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6cef108ed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6cef108ed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6cef108ed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6cef108e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6cef108e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6cef108ed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6cef108ed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6cef108ed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6cef108ed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3421ab01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3421ab01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421ab01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421ab01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6cef108ed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6cef108ed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6cef108ed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6cef108ed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6cef108ed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6cef108ed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6cef108ed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6cef108ed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6cef108ed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6cef108ed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3421ab01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3421ab01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6cef108e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6cef108e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6cef108ed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6cef108ed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6cef108ed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f6cef108ed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6cef108e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6cef108e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6cef108ed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6cef108ed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6cef108ed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6cef108ed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6cef108ed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6cef108ed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6cef108ed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f6cef108ed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6cef108ed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f6cef108ed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6cef108e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f6cef108e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6cef108ed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f6cef108ed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6cef108e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6cef108e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6cef108e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6cef108e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6cef108e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6cef108e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6cef108ed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f6cef108ed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6cef108ed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f6cef108ed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6cef108e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f6cef108ed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3421ab01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3421ab01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f3421ab01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f3421ab01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3421ab01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f3421ab01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3421ab0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3421ab0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3421ab0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3421ab0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6cef108e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6cef108e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6cef108e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6cef108e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6cef108e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6cef108e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274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journals.plos.org/plosone/article/authors?id=10.1371/journal.pone.021636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1153350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Embedding Bias</a:t>
            </a: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27097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Man is to computer programmer as woman is to x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EFDEC-BAE7-3F4D-AD3B-1F4539A96FD2}"/>
              </a:ext>
            </a:extLst>
          </p:cNvPr>
          <p:cNvSpPr/>
          <p:nvPr/>
        </p:nvSpPr>
        <p:spPr>
          <a:xfrm>
            <a:off x="485875" y="3570775"/>
            <a:ext cx="3334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Ellie Lasater-Guttmann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3E9C2-18E9-8C46-B535-67F5ECFEFB2A}"/>
              </a:ext>
            </a:extLst>
          </p:cNvPr>
          <p:cNvSpPr/>
          <p:nvPr/>
        </p:nvSpPr>
        <p:spPr>
          <a:xfrm>
            <a:off x="485875" y="3970110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Lecture 13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So, what’s the harm?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What is wrong with the examples we’ve seen here?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Representational Harms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2"/>
                </a:solidFill>
              </a:rPr>
              <a:t>A representational harm occurs when a system </a:t>
            </a:r>
            <a:r>
              <a:rPr lang="en" sz="3000" b="1">
                <a:solidFill>
                  <a:schemeClr val="dk2"/>
                </a:solidFill>
              </a:rPr>
              <a:t>reinforces</a:t>
            </a:r>
            <a:r>
              <a:rPr lang="en" sz="3000">
                <a:solidFill>
                  <a:schemeClr val="dk2"/>
                </a:solidFill>
              </a:rPr>
              <a:t> the </a:t>
            </a:r>
            <a:r>
              <a:rPr lang="en" sz="3000" b="1">
                <a:solidFill>
                  <a:schemeClr val="dk2"/>
                </a:solidFill>
              </a:rPr>
              <a:t>subordination</a:t>
            </a:r>
            <a:r>
              <a:rPr lang="en" sz="3000">
                <a:solidFill>
                  <a:schemeClr val="dk2"/>
                </a:solidFill>
              </a:rPr>
              <a:t> of some groups along </a:t>
            </a:r>
            <a:r>
              <a:rPr lang="en" sz="3000" b="1">
                <a:solidFill>
                  <a:schemeClr val="dk2"/>
                </a:solidFill>
              </a:rPr>
              <a:t>identity lines.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an example of a representational harm?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380374" cy="31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500" y="1273375"/>
            <a:ext cx="4518524" cy="30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is an example of a representational harm?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about this type of bias?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Air conditioning temperatures are set according to the resting metabolic rate of a </a:t>
            </a:r>
            <a:r>
              <a:rPr lang="en" b="1">
                <a:solidFill>
                  <a:schemeClr val="dk2"/>
                </a:solidFill>
              </a:rPr>
              <a:t>154-pound, 40 year-old man</a:t>
            </a:r>
            <a:r>
              <a:rPr lang="en">
                <a:solidFill>
                  <a:schemeClr val="dk2"/>
                </a:solidFill>
              </a:rPr>
              <a:t>. This overestimates women’s metabolic rates by 35%+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+"/>
            </a:pPr>
            <a:r>
              <a:rPr lang="en">
                <a:solidFill>
                  <a:schemeClr val="dk2"/>
                </a:solidFill>
              </a:rPr>
              <a:t>As office temperatures get warmer, </a:t>
            </a:r>
            <a:r>
              <a:rPr lang="en" b="1">
                <a:solidFill>
                  <a:schemeClr val="dk2"/>
                </a:solidFill>
              </a:rPr>
              <a:t>women perform better on cognitive tasks while men perform worse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https://www.nature.com/articles/nclimate2741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https://journals.plos.org/plosone/article/authors?id=10.1371/journal.pone.0216362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about this type of bias?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1152475"/>
            <a:ext cx="79629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So, what’s the harm?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What is wrong with the examples we’ve seen here?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Allocative Harms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2"/>
                </a:solidFill>
                <a:highlight>
                  <a:srgbClr val="FFFFFC"/>
                </a:highlight>
              </a:rPr>
              <a:t>An allocative harm is when a system </a:t>
            </a:r>
            <a:r>
              <a:rPr lang="en" sz="3000" b="1">
                <a:solidFill>
                  <a:schemeClr val="dk2"/>
                </a:solidFill>
                <a:highlight>
                  <a:srgbClr val="FFFFFC"/>
                </a:highlight>
              </a:rPr>
              <a:t>allocates or withholds</a:t>
            </a:r>
            <a:r>
              <a:rPr lang="en" sz="3000">
                <a:solidFill>
                  <a:schemeClr val="dk2"/>
                </a:solidFill>
                <a:highlight>
                  <a:srgbClr val="FFFFFC"/>
                </a:highlight>
              </a:rPr>
              <a:t> certain </a:t>
            </a:r>
            <a:r>
              <a:rPr lang="en" sz="3000" b="1">
                <a:solidFill>
                  <a:schemeClr val="dk2"/>
                </a:solidFill>
                <a:highlight>
                  <a:srgbClr val="FFFFFC"/>
                </a:highlight>
              </a:rPr>
              <a:t>identity</a:t>
            </a:r>
            <a:r>
              <a:rPr lang="en" sz="3000">
                <a:solidFill>
                  <a:schemeClr val="dk2"/>
                </a:solidFill>
                <a:highlight>
                  <a:srgbClr val="FFFFFC"/>
                </a:highlight>
              </a:rPr>
              <a:t> </a:t>
            </a:r>
            <a:r>
              <a:rPr lang="en" sz="3000" b="1">
                <a:solidFill>
                  <a:schemeClr val="dk2"/>
                </a:solidFill>
                <a:highlight>
                  <a:srgbClr val="FFFFFC"/>
                </a:highlight>
              </a:rPr>
              <a:t>groups</a:t>
            </a:r>
            <a:r>
              <a:rPr lang="en" sz="3000">
                <a:solidFill>
                  <a:schemeClr val="dk2"/>
                </a:solidFill>
                <a:highlight>
                  <a:srgbClr val="FFFFFC"/>
                </a:highlight>
              </a:rPr>
              <a:t> an </a:t>
            </a:r>
            <a:r>
              <a:rPr lang="en" sz="3000" b="1">
                <a:solidFill>
                  <a:schemeClr val="dk2"/>
                </a:solidFill>
                <a:highlight>
                  <a:srgbClr val="FFFFFC"/>
                </a:highlight>
              </a:rPr>
              <a:t>opportunity </a:t>
            </a:r>
            <a:r>
              <a:rPr lang="en" sz="3000">
                <a:solidFill>
                  <a:schemeClr val="dk2"/>
                </a:solidFill>
                <a:highlight>
                  <a:srgbClr val="FFFFFC"/>
                </a:highlight>
              </a:rPr>
              <a:t>or a</a:t>
            </a:r>
            <a:r>
              <a:rPr lang="en" sz="3000" b="1">
                <a:solidFill>
                  <a:schemeClr val="dk2"/>
                </a:solidFill>
                <a:highlight>
                  <a:srgbClr val="FFFFFC"/>
                </a:highlight>
              </a:rPr>
              <a:t> resource</a:t>
            </a:r>
            <a:r>
              <a:rPr lang="en" sz="3000">
                <a:solidFill>
                  <a:schemeClr val="dk2"/>
                </a:solidFill>
                <a:highlight>
                  <a:srgbClr val="FFFFFC"/>
                </a:highlight>
              </a:rPr>
              <a:t>.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an example of an allocative harm?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0000" y="1234050"/>
            <a:ext cx="5492275" cy="26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601" y="2571750"/>
            <a:ext cx="4467525" cy="23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an example of an allocative harm?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Which would you rather be?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6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1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100">
                <a:solidFill>
                  <a:schemeClr val="dk2"/>
                </a:solidFill>
              </a:rPr>
              <a:t>Brilliant</a:t>
            </a:r>
            <a:endParaRPr sz="31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endParaRPr sz="3100"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5727225" y="1152475"/>
            <a:ext cx="246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Beautiful</a:t>
            </a:r>
            <a:endParaRPr sz="3100">
              <a:solidFill>
                <a:schemeClr val="dk2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643025" y="186382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</a:t>
            </a:r>
            <a:endParaRPr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Gender Bias in NLP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475" y="1152475"/>
            <a:ext cx="7267174" cy="32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What’s the harm with this example?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413" y="1214812"/>
            <a:ext cx="7267174" cy="32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Gender Bias in AI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500" y="1016325"/>
            <a:ext cx="6901002" cy="412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What’s the harm? </a:t>
            </a:r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738" y="1068425"/>
            <a:ext cx="6904526" cy="39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311700" y="15221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00">
                <a:solidFill>
                  <a:schemeClr val="dk1"/>
                </a:solidFill>
              </a:rPr>
              <a:t>Gender Bias in Word Embeddings</a:t>
            </a:r>
            <a:endParaRPr sz="5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Can anyone describe the embedding model discussed in the reading?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1"/>
          </p:nvPr>
        </p:nvSpPr>
        <p:spPr>
          <a:xfrm>
            <a:off x="311700" y="1541125"/>
            <a:ext cx="85206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Word2Vec</a:t>
            </a:r>
            <a:r>
              <a:rPr lang="en">
                <a:solidFill>
                  <a:schemeClr val="dk2"/>
                </a:solidFill>
              </a:rPr>
              <a:t>: word-embedding model, learning associations between words in the corpus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Corpus in question: </a:t>
            </a:r>
            <a:r>
              <a:rPr lang="en" b="1">
                <a:solidFill>
                  <a:schemeClr val="dk2"/>
                </a:solidFill>
              </a:rPr>
              <a:t>Google News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w2vNEWS:</a:t>
            </a:r>
            <a:r>
              <a:rPr lang="en">
                <a:solidFill>
                  <a:schemeClr val="dk2"/>
                </a:solidFill>
              </a:rPr>
              <a:t> Word2Vec trained on Google News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Google News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5" name="Google Shape;22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699" y="1068425"/>
            <a:ext cx="5558600" cy="416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What happened in </a:t>
            </a:r>
            <a:r>
              <a:rPr lang="en"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w2vNEWS?</a:t>
            </a:r>
            <a:r>
              <a:rPr lang="en" sz="2700">
                <a:solidFill>
                  <a:schemeClr val="dk1"/>
                </a:solidFill>
              </a:rPr>
              <a:t> 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31" name="Google Shape;23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0740"/>
              <a:buFont typeface="Arial"/>
              <a:buNone/>
            </a:pPr>
            <a:r>
              <a:rPr lang="en" sz="2700">
                <a:solidFill>
                  <a:schemeClr val="dk1"/>
                </a:solidFill>
              </a:rPr>
              <a:t>What happened in </a:t>
            </a:r>
            <a:r>
              <a:rPr lang="en"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w2vNEWS?</a:t>
            </a:r>
            <a:r>
              <a:rPr lang="en" sz="2700">
                <a:solidFill>
                  <a:schemeClr val="dk1"/>
                </a:solidFill>
              </a:rPr>
              <a:t> 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Man is to computer programmer as woman is to homemaker.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238" name="Google Shape;23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00" y="1152476"/>
            <a:ext cx="7525200" cy="23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are word embeddings used for?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does bias look like?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773" y="1152473"/>
            <a:ext cx="5586476" cy="376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Gender Bias in Word Embeddings</a:t>
            </a:r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1" name="Google Shape;2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826" y="1229875"/>
            <a:ext cx="4739450" cy="38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Gender Bias in Word Embeddings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7" name="Google Shape;25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8" name="Google Shape;2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850" y="1259074"/>
            <a:ext cx="5262300" cy="37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Gender Bias in Word Embeddings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4" name="Google Shape;26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5" name="Google Shape;2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825" y="1152475"/>
            <a:ext cx="5074356" cy="3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Gender Bias in Word Embeddings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2" name="Google Shape;2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050" y="1152473"/>
            <a:ext cx="5086125" cy="37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So… what’s the harm?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Break yourselves into groups of 3 to brainstorm what types of harm are caused by word embedding models being biased in this way.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You’ll chat for 5 minutes and then we’ll debrief for 5 minutes.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3400">
                <a:solidFill>
                  <a:schemeClr val="dk1"/>
                </a:solidFill>
              </a:rPr>
              <a:t>BIG TAKEAWAY</a:t>
            </a: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</p:txBody>
      </p:sp>
      <p:sp>
        <p:nvSpPr>
          <p:cNvPr id="284" name="Google Shape;284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NLP plays a role in </a:t>
            </a:r>
            <a:r>
              <a:rPr lang="en" sz="3100">
                <a:solidFill>
                  <a:schemeClr val="lt1"/>
                </a:solidFill>
                <a:highlight>
                  <a:schemeClr val="dk1"/>
                </a:highlight>
              </a:rPr>
              <a:t>representing people</a:t>
            </a:r>
            <a:r>
              <a:rPr lang="en" sz="3100">
                <a:solidFill>
                  <a:schemeClr val="dk2"/>
                </a:solidFill>
              </a:rPr>
              <a:t> and </a:t>
            </a:r>
            <a:r>
              <a:rPr lang="en" sz="3100">
                <a:solidFill>
                  <a:schemeClr val="lt1"/>
                </a:solidFill>
                <a:highlight>
                  <a:schemeClr val="dk1"/>
                </a:highlight>
              </a:rPr>
              <a:t>allocating resources</a:t>
            </a:r>
            <a:r>
              <a:rPr lang="en" sz="3100">
                <a:solidFill>
                  <a:schemeClr val="dk2"/>
                </a:solidFill>
              </a:rPr>
              <a:t> to them.</a:t>
            </a:r>
            <a:endParaRPr sz="3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Should we do anything about our biased word embeddings?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0" name="Google Shape;290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Should we do anything about our biased word embeddings?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A possible answer: </a:t>
            </a:r>
            <a:r>
              <a:rPr lang="en" sz="3000" b="1">
                <a:solidFill>
                  <a:srgbClr val="FF0000"/>
                </a:solidFill>
              </a:rPr>
              <a:t>No, it reflects the bias in the corpus.</a:t>
            </a:r>
            <a:r>
              <a:rPr lang="en" sz="3000">
                <a:solidFill>
                  <a:srgbClr val="FF0000"/>
                </a:solidFill>
              </a:rPr>
              <a:t> 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Should we do anything about our biased word embeddings?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Another possible answer: </a:t>
            </a:r>
            <a:r>
              <a:rPr lang="en" sz="3000" b="1">
                <a:solidFill>
                  <a:srgbClr val="38761D"/>
                </a:solidFill>
              </a:rPr>
              <a:t>Yes, because applications exacerbate the problems in the corpus</a:t>
            </a:r>
            <a:endParaRPr sz="30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dk1"/>
                </a:solidFill>
              </a:rPr>
              <a:t>BIG TAKEAWAYS</a:t>
            </a: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00">
              <a:solidFill>
                <a:schemeClr val="lt1"/>
              </a:solidFill>
              <a:highlight>
                <a:srgbClr val="FF00FF"/>
              </a:highlight>
            </a:endParaRPr>
          </a:p>
        </p:txBody>
      </p:sp>
      <p:sp>
        <p:nvSpPr>
          <p:cNvPr id="308" name="Google Shape;308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If we do nothing, our models will perpetuate </a:t>
            </a:r>
            <a:r>
              <a:rPr lang="en" sz="3100">
                <a:solidFill>
                  <a:schemeClr val="lt1"/>
                </a:solidFill>
                <a:highlight>
                  <a:schemeClr val="dk1"/>
                </a:highlight>
              </a:rPr>
              <a:t>representational</a:t>
            </a:r>
            <a:r>
              <a:rPr lang="en" sz="3100">
                <a:solidFill>
                  <a:schemeClr val="dk2"/>
                </a:solidFill>
              </a:rPr>
              <a:t> and </a:t>
            </a:r>
            <a:r>
              <a:rPr lang="en" sz="3100">
                <a:solidFill>
                  <a:schemeClr val="lt1"/>
                </a:solidFill>
                <a:highlight>
                  <a:schemeClr val="dk1"/>
                </a:highlight>
              </a:rPr>
              <a:t>allocative harms</a:t>
            </a:r>
            <a:r>
              <a:rPr lang="en" sz="3100">
                <a:solidFill>
                  <a:schemeClr val="dk2"/>
                </a:solidFill>
              </a:rPr>
              <a:t>. </a:t>
            </a:r>
            <a:endParaRPr sz="3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would you like to spend your day?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6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Building Things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Fixing things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Meal prepping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Music making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Camping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Fishing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Swimming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Boating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Space exploring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5727225" y="1152475"/>
            <a:ext cx="246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Pretend play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Dolls and stuffed animals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Dollhouses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Playhouses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Fun with pets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Hair and nail salon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Fun fitness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Reading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 sz="2000">
                <a:solidFill>
                  <a:schemeClr val="dk2"/>
                </a:solidFill>
              </a:rPr>
              <a:t>Jewelry making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643025" y="186382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</a:t>
            </a:r>
            <a:endParaRPr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676600" y="4568875"/>
            <a:ext cx="379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Thanks to FatherMag.com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to debias…?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4" name="Google Shape;314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Organize yourself into groups of 3 to answer the following questions, using our reading(s) as a springboard. You’ll be reporting back!: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What would a </a:t>
            </a:r>
            <a:r>
              <a:rPr lang="en" b="1">
                <a:solidFill>
                  <a:schemeClr val="dk2"/>
                </a:solidFill>
              </a:rPr>
              <a:t>unbiased</a:t>
            </a:r>
            <a:r>
              <a:rPr lang="en">
                <a:solidFill>
                  <a:schemeClr val="dk2"/>
                </a:solidFill>
              </a:rPr>
              <a:t> word embedding model look like?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Could an unbiased word embedding model cause </a:t>
            </a:r>
            <a:r>
              <a:rPr lang="en" b="1">
                <a:solidFill>
                  <a:schemeClr val="dk2"/>
                </a:solidFill>
              </a:rPr>
              <a:t>representational or allocative harms</a:t>
            </a:r>
            <a:r>
              <a:rPr lang="en">
                <a:solidFill>
                  <a:schemeClr val="dk2"/>
                </a:solidFill>
              </a:rPr>
              <a:t>? 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What </a:t>
            </a:r>
            <a:r>
              <a:rPr lang="en" b="1">
                <a:solidFill>
                  <a:schemeClr val="dk2"/>
                </a:solidFill>
              </a:rPr>
              <a:t>steps would you take</a:t>
            </a:r>
            <a:r>
              <a:rPr lang="en">
                <a:solidFill>
                  <a:schemeClr val="dk2"/>
                </a:solidFill>
              </a:rPr>
              <a:t> to design an unbiased model?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would debiased embeddings look like?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0" name="Google Shape;320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One definition of a debiased model:</a:t>
            </a:r>
            <a:r>
              <a:rPr lang="en">
                <a:solidFill>
                  <a:schemeClr val="dk2"/>
                </a:solidFill>
              </a:rPr>
              <a:t> One cannot determine the gender association of a word by looking at its projection on any gendered pair.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Eg. “Nurse” is </a:t>
            </a:r>
            <a:r>
              <a:rPr lang="en" b="1">
                <a:solidFill>
                  <a:schemeClr val="dk2"/>
                </a:solidFill>
              </a:rPr>
              <a:t>equidistant from</a:t>
            </a:r>
            <a:r>
              <a:rPr lang="en">
                <a:solidFill>
                  <a:schemeClr val="dk2"/>
                </a:solidFill>
              </a:rPr>
              <a:t> “man” and “woman”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But remember… “mother” should not be equidistant from “man” and “woman”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would debiased embeddings look like?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</a:rPr>
              <a:t>But… even when “nurse” is equidistant to “man” and “woman”...</a:t>
            </a:r>
            <a:endParaRPr sz="23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b="1">
                <a:solidFill>
                  <a:schemeClr val="dk2"/>
                </a:solidFill>
              </a:rPr>
              <a:t>“Nurse” is close to “receptionist,” “caregiver,” and “teacher”</a:t>
            </a:r>
            <a:endParaRPr sz="23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Debiasing - Strategy 1 - Post-processing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b="1">
                <a:solidFill>
                  <a:schemeClr val="dk2"/>
                </a:solidFill>
              </a:rPr>
              <a:t>Reduce the bias for all words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 b="1">
                <a:solidFill>
                  <a:schemeClr val="dk2"/>
                </a:solidFill>
              </a:rPr>
              <a:t>that are not inherently gendered (eg. “mother”)</a:t>
            </a:r>
            <a:endParaRPr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>
                <a:solidFill>
                  <a:schemeClr val="dk2"/>
                </a:solidFill>
              </a:rPr>
              <a:t>They do that by zeroing the gender projection of each word on a predefined gender direction. (eg. similarity to the woman-man direction)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>
                <a:solidFill>
                  <a:schemeClr val="dk2"/>
                </a:solidFill>
              </a:rPr>
              <a:t>This is an attempt at debiasing at the </a:t>
            </a:r>
            <a:r>
              <a:rPr lang="en" b="1">
                <a:solidFill>
                  <a:schemeClr val="dk2"/>
                </a:solidFill>
              </a:rPr>
              <a:t>post-processing stage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Debiasing - Strategy 2 - Pre-processing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>
                <a:solidFill>
                  <a:schemeClr val="dk2"/>
                </a:solidFill>
              </a:rPr>
              <a:t>Encourage gender to be represented in the final coordinate of each vector, so it can be excluded explicitly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>
                <a:solidFill>
                  <a:schemeClr val="dk2"/>
                </a:solidFill>
              </a:rPr>
              <a:t>This is an attempt at debiasing at the </a:t>
            </a:r>
            <a:r>
              <a:rPr lang="en" b="1">
                <a:solidFill>
                  <a:schemeClr val="dk2"/>
                </a:solidFill>
              </a:rPr>
              <a:t>training stage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Contextualized Embeddings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4" name="Google Shape;344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5" name="Google Shape;3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9148"/>
            <a:ext cx="9144001" cy="3165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BIG TAKEAWAYS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51" name="Google Shape;351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NLP plays a role in </a:t>
            </a:r>
            <a:r>
              <a:rPr lang="en" sz="3100">
                <a:solidFill>
                  <a:schemeClr val="dk2"/>
                </a:solidFill>
                <a:highlight>
                  <a:schemeClr val="lt1"/>
                </a:highlight>
              </a:rPr>
              <a:t>representing people and allocating resources</a:t>
            </a:r>
            <a:r>
              <a:rPr lang="en" sz="3100">
                <a:solidFill>
                  <a:schemeClr val="dk2"/>
                </a:solidFill>
              </a:rPr>
              <a:t> to them. If we do nothing, our models will perpetuate </a:t>
            </a:r>
            <a:r>
              <a:rPr lang="en" sz="3100">
                <a:solidFill>
                  <a:schemeClr val="lt1"/>
                </a:solidFill>
                <a:highlight>
                  <a:schemeClr val="dk1"/>
                </a:highlight>
              </a:rPr>
              <a:t>representational</a:t>
            </a:r>
            <a:r>
              <a:rPr lang="en" sz="3100">
                <a:solidFill>
                  <a:schemeClr val="dk2"/>
                </a:solidFill>
              </a:rPr>
              <a:t> and </a:t>
            </a:r>
            <a:r>
              <a:rPr lang="en" sz="3100">
                <a:solidFill>
                  <a:schemeClr val="lt1"/>
                </a:solidFill>
                <a:highlight>
                  <a:schemeClr val="dk1"/>
                </a:highlight>
              </a:rPr>
              <a:t>allocative harms</a:t>
            </a:r>
            <a:r>
              <a:rPr lang="en" sz="3100">
                <a:solidFill>
                  <a:schemeClr val="dk2"/>
                </a:solidFill>
              </a:rPr>
              <a:t>. </a:t>
            </a:r>
            <a:endParaRPr sz="3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100" b="1">
                <a:solidFill>
                  <a:schemeClr val="dk2"/>
                </a:solidFill>
              </a:rPr>
              <a:t>But debiasing is hard!</a:t>
            </a:r>
            <a:endParaRPr sz="31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Please take this survey!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7" name="Google Shape;357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https://tinyurl.com/AC295F21</a:t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Bias - do you have more examples?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Bias - what are we talking about?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Signs of bias in the world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lang="en" sz="2400">
                <a:solidFill>
                  <a:schemeClr val="dk2"/>
                </a:solidFill>
              </a:rPr>
              <a:t>Different </a:t>
            </a:r>
            <a:r>
              <a:rPr lang="en" sz="2400" b="1">
                <a:solidFill>
                  <a:schemeClr val="dk2"/>
                </a:solidFill>
              </a:rPr>
              <a:t>treatment</a:t>
            </a:r>
            <a:r>
              <a:rPr lang="en" sz="2400">
                <a:solidFill>
                  <a:schemeClr val="dk2"/>
                </a:solidFill>
              </a:rPr>
              <a:t> depending on</a:t>
            </a:r>
            <a:r>
              <a:rPr lang="en" sz="2400" b="1">
                <a:solidFill>
                  <a:schemeClr val="dk2"/>
                </a:solidFill>
              </a:rPr>
              <a:t> identity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lang="en" sz="2400">
                <a:solidFill>
                  <a:schemeClr val="dk2"/>
                </a:solidFill>
              </a:rPr>
              <a:t>Different </a:t>
            </a:r>
            <a:r>
              <a:rPr lang="en" sz="2400" b="1">
                <a:solidFill>
                  <a:schemeClr val="dk2"/>
                </a:solidFill>
              </a:rPr>
              <a:t>ideas</a:t>
            </a:r>
            <a:r>
              <a:rPr lang="en" sz="2400">
                <a:solidFill>
                  <a:schemeClr val="dk2"/>
                </a:solidFill>
              </a:rPr>
              <a:t> about someone depending on </a:t>
            </a:r>
            <a:r>
              <a:rPr lang="en" sz="2400" b="1">
                <a:solidFill>
                  <a:schemeClr val="dk2"/>
                </a:solidFill>
              </a:rPr>
              <a:t>identity</a:t>
            </a:r>
            <a:endParaRPr sz="2400"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lang="en" sz="2400">
                <a:solidFill>
                  <a:schemeClr val="dk2"/>
                </a:solidFill>
              </a:rPr>
              <a:t>Different </a:t>
            </a:r>
            <a:r>
              <a:rPr lang="en" sz="2400" b="1">
                <a:solidFill>
                  <a:schemeClr val="dk2"/>
                </a:solidFill>
              </a:rPr>
              <a:t>expectations</a:t>
            </a:r>
            <a:r>
              <a:rPr lang="en" sz="2400">
                <a:solidFill>
                  <a:schemeClr val="dk2"/>
                </a:solidFill>
              </a:rPr>
              <a:t> about someone depending on </a:t>
            </a:r>
            <a:r>
              <a:rPr lang="en" sz="2400" b="1">
                <a:solidFill>
                  <a:schemeClr val="dk2"/>
                </a:solidFill>
              </a:rPr>
              <a:t>identity</a:t>
            </a:r>
            <a:endParaRPr sz="2400"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lang="en" sz="2400">
                <a:solidFill>
                  <a:schemeClr val="dk2"/>
                </a:solidFill>
              </a:rPr>
              <a:t>Different </a:t>
            </a:r>
            <a:r>
              <a:rPr lang="en" sz="2400" b="1">
                <a:solidFill>
                  <a:schemeClr val="dk2"/>
                </a:solidFill>
              </a:rPr>
              <a:t>representation</a:t>
            </a:r>
            <a:r>
              <a:rPr lang="en" sz="2400">
                <a:solidFill>
                  <a:schemeClr val="dk2"/>
                </a:solidFill>
              </a:rPr>
              <a:t> depending on </a:t>
            </a:r>
            <a:r>
              <a:rPr lang="en" sz="2400" b="1">
                <a:solidFill>
                  <a:schemeClr val="dk2"/>
                </a:solidFill>
              </a:rPr>
              <a:t>identity</a:t>
            </a:r>
            <a:endParaRPr sz="24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Gender Bias in AI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615" y="1068425"/>
            <a:ext cx="5334774" cy="38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Gender Bias in AI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824" y="1152475"/>
            <a:ext cx="6482353" cy="462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Macintosh PowerPoint</Application>
  <PresentationFormat>On-screen Show (16:9)</PresentationFormat>
  <Paragraphs>128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Source Sans Pro</vt:lpstr>
      <vt:lpstr>Arial</vt:lpstr>
      <vt:lpstr>Raleway</vt:lpstr>
      <vt:lpstr>Plum</vt:lpstr>
      <vt:lpstr>Embedding Bias</vt:lpstr>
      <vt:lpstr>Which would you rather be?</vt:lpstr>
      <vt:lpstr>What does bias look like?</vt:lpstr>
      <vt:lpstr>How would you like to spend your day?</vt:lpstr>
      <vt:lpstr>Bias - do you have more examples?</vt:lpstr>
      <vt:lpstr>Bias - what are we talking about?</vt:lpstr>
      <vt:lpstr>Signs of bias in the world</vt:lpstr>
      <vt:lpstr>Gender Bias in AI</vt:lpstr>
      <vt:lpstr>Gender Bias in AI </vt:lpstr>
      <vt:lpstr>So, what’s the harm?</vt:lpstr>
      <vt:lpstr>Representational Harms</vt:lpstr>
      <vt:lpstr>What is an example of a representational harm? </vt:lpstr>
      <vt:lpstr>What is an example of a representational harm?</vt:lpstr>
      <vt:lpstr>What about this type of bias?</vt:lpstr>
      <vt:lpstr>What about this type of bias? </vt:lpstr>
      <vt:lpstr>So, what’s the harm?</vt:lpstr>
      <vt:lpstr>Allocative Harms</vt:lpstr>
      <vt:lpstr>What is an example of an allocative harm?  </vt:lpstr>
      <vt:lpstr>What is an example of an allocative harm? </vt:lpstr>
      <vt:lpstr>Gender Bias in NLP</vt:lpstr>
      <vt:lpstr>What’s the harm with this example?</vt:lpstr>
      <vt:lpstr>Gender Bias in AI  </vt:lpstr>
      <vt:lpstr>What’s the harm? </vt:lpstr>
      <vt:lpstr>Gender Bias in Word Embeddings</vt:lpstr>
      <vt:lpstr>Can anyone describe the embedding model discussed in the reading?  </vt:lpstr>
      <vt:lpstr>Google News</vt:lpstr>
      <vt:lpstr>What happened in w2vNEWS? </vt:lpstr>
      <vt:lpstr>What happened in w2vNEWS?  </vt:lpstr>
      <vt:lpstr>What are word embeddings used for?</vt:lpstr>
      <vt:lpstr>Gender Bias in Word Embeddings</vt:lpstr>
      <vt:lpstr>Gender Bias in Word Embeddings </vt:lpstr>
      <vt:lpstr>Gender Bias in Word Embeddings </vt:lpstr>
      <vt:lpstr>Gender Bias in Word Embeddings  </vt:lpstr>
      <vt:lpstr>So… what’s the harm?</vt:lpstr>
      <vt:lpstr>BIG TAKEAWAY </vt:lpstr>
      <vt:lpstr>Should we do anything about our biased word embeddings?</vt:lpstr>
      <vt:lpstr>Should we do anything about our biased word embeddings? </vt:lpstr>
      <vt:lpstr>Should we do anything about our biased word embeddings?  </vt:lpstr>
      <vt:lpstr>BIG TAKEAWAYS  </vt:lpstr>
      <vt:lpstr>How to debias…? </vt:lpstr>
      <vt:lpstr>What would debiased embeddings look like?</vt:lpstr>
      <vt:lpstr>What would debiased embeddings look like? </vt:lpstr>
      <vt:lpstr>Debiasing - Strategy 1 - Post-processing</vt:lpstr>
      <vt:lpstr>Debiasing - Strategy 2 - Pre-processing </vt:lpstr>
      <vt:lpstr>Contextualized Embeddings</vt:lpstr>
      <vt:lpstr>BIG TAKEAWAYS</vt:lpstr>
      <vt:lpstr>Please take this survey!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Bias</dc:title>
  <cp:lastModifiedBy>Tanner, Christopher W.</cp:lastModifiedBy>
  <cp:revision>1</cp:revision>
  <dcterms:modified xsi:type="dcterms:W3CDTF">2021-10-21T01:10:23Z</dcterms:modified>
</cp:coreProperties>
</file>